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3" r:id="rId2"/>
    <p:sldId id="294" r:id="rId3"/>
    <p:sldId id="295" r:id="rId4"/>
    <p:sldId id="279" r:id="rId5"/>
    <p:sldId id="284" r:id="rId6"/>
    <p:sldId id="257" r:id="rId7"/>
    <p:sldId id="278" r:id="rId8"/>
    <p:sldId id="285" r:id="rId9"/>
    <p:sldId id="287" r:id="rId10"/>
    <p:sldId id="288" r:id="rId11"/>
    <p:sldId id="289" r:id="rId12"/>
    <p:sldId id="298" r:id="rId13"/>
    <p:sldId id="296" r:id="rId14"/>
    <p:sldId id="297" r:id="rId15"/>
    <p:sldId id="299" r:id="rId16"/>
    <p:sldId id="300" r:id="rId17"/>
    <p:sldId id="301" r:id="rId18"/>
    <p:sldId id="29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1A1C6-E560-4160-9EDA-CBE79840A876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EED0C-93C1-40D7-ACF3-F09FD6E6A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96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EEED0C-93C1-40D7-ACF3-F09FD6E6AC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64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?”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EEED0C-93C1-40D7-ACF3-F09FD6E6AC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05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EEED0C-93C1-40D7-ACF3-F09FD6E6AC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3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433C3-5F9F-4323-9F91-A810C3C9A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C2D85-4F88-4177-8EA4-996E635EF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C8E0A-2226-475E-8099-4D8EAB293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99809-D912-4F46-9ED5-FD4C949D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6917D-E41D-4598-A753-B3140F3B6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0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D93B5-CD3B-4C0F-B26B-4E1611BE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B23B7F-6991-4ACE-BE4C-0935181F8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EA1D9-0677-4A9D-A7FF-D2474B995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DBE4F-1266-4A91-909C-D512F4EC5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CAF60-6565-40D5-AC99-A6326082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3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2B1D6-362C-4C8C-9D2A-5B8E5F84CA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9528E-C1F1-4D80-8855-B0ABCD4A1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E5446-C243-4922-8EDA-4A36617BD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781CC-408D-40B7-9197-046E2169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29C27-4B4E-4FF8-9BF3-34319A15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4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6AB2C-3635-4CD6-B434-64404E36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BE17E-B15D-4D55-BD0D-DE0F0E602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3D067-E593-4B00-BD97-6E61B082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A8E03-C302-4A0A-9AE2-79C5B725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97607-3E48-4884-87CD-5B1CF043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2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F52C-B867-4949-B5B1-168A81DCD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DACBD-0626-4BF8-A0D7-1E11EE38D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DED4D-922A-4581-84FF-DE433F95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5F387-FFAF-4607-845A-6DAA0BB2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DE5CF-7A44-48A2-873D-254F8E0D8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6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CA9A6-74D0-47BF-A6AE-4AB6785E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62D7-B5A0-4ACF-A412-7F5D10716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940DE-702A-4A36-96FE-4DF54CFF8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FF78F-D570-42A6-BFB2-6AC8324A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A582D-6089-45FE-8894-B2F1FE0F0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9B0B-910D-4CF1-A731-79D36942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8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C720-9044-41FD-B101-E48DA06A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89188-6BE5-429A-94CF-B972AF3C9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05C93-168E-4F71-A4D3-E75F8095D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51D835-5310-4BE4-9D4F-4035FA0DC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E3AAAA-1BD3-4B08-8725-4C2CDDD3F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11A19-6B34-468E-A914-C0380FE2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3CBBC-842D-497B-8F4F-559D0E7D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724E06-D573-4B3C-A657-FFB38741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9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32F37-5264-48C2-B660-483279C80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139254-EC79-4812-BCAA-C14AB859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A2AB9E-FD24-49C5-9221-47C3044DB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DABEA-70E0-4C4E-85DE-1D380304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4286A7-785D-418D-BB2C-6D1628F6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95FAAD-B273-4DF3-99C3-C81D5B606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45F31-A8A2-476E-8216-9BF437A2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9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B8447-41DA-4D06-A427-E7E3863F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A94B1-50C3-4B5E-BE2A-88D2469F5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A77C6-1910-4F14-BB7F-A2183A198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2BB3D-4FB4-475A-A1C2-3E825E83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DE4A0-978C-44C0-B28C-F1DC2741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CCF5F-D6FD-45E6-A705-2356F884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A09AB-BB57-422B-B2FC-7D90399E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C7207A-CAC6-4400-9BA5-A9726B07D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AAD19-5901-469E-BFC6-63B421F1E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560F1-C55D-4243-B580-C7A5C0489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DA58D-1ABD-4E19-A128-67B90D28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DE8CE-F38C-4E78-90F0-93F7BDAA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4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46A3C-7C67-4474-8510-8EF5A3D7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44A52-E3E5-4FEE-91C0-BB436901C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DB920-BE9D-43A5-9BC5-7C71686E8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A10D2-AD3B-4C48-8D0C-6CEF6BDA2B3B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28F34-855D-4A3D-BB58-B5FD3BAE6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6B98E-4B00-47A8-96F8-FE93FCAE3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F86B4-2813-4302-B314-2CF458F54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3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2864F-36D0-4928-AD48-BB173502B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440" y="1858645"/>
            <a:ext cx="10515600" cy="1325563"/>
          </a:xfrm>
        </p:spPr>
        <p:txBody>
          <a:bodyPr>
            <a:noAutofit/>
          </a:bodyPr>
          <a:lstStyle/>
          <a:p>
            <a:r>
              <a:rPr lang="nl-NL" sz="6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nl-NL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ọc to số sau   </a:t>
            </a:r>
            <a:br>
              <a:rPr lang="nl-NL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l-NL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301 508</a:t>
            </a:r>
            <a:br>
              <a:rPr lang="nl-NL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l-NL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421 707 236 589</a:t>
            </a:r>
            <a:br>
              <a:rPr lang="en-US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33577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D87AE-6504-4D6C-B038-A6A0ACAD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1299845"/>
            <a:ext cx="11059160" cy="1325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34 604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47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D87AE-6504-4D6C-B038-A6A0ACAD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" y="2326005"/>
            <a:ext cx="115062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896062-BD71-4635-A2C0-302D61C0AC03}"/>
              </a:ext>
            </a:extLst>
          </p:cNvPr>
          <p:cNvSpPr txBox="1">
            <a:spLocks/>
          </p:cNvSpPr>
          <p:nvPr/>
        </p:nvSpPr>
        <p:spPr>
          <a:xfrm>
            <a:off x="127000" y="5678805"/>
            <a:ext cx="122275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 Hoa phải trả số tiền 4 tờ loại 100 000 đồng</a:t>
            </a:r>
            <a:br>
              <a:rPr lang="en-US" sz="4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l-NL" sz="4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tờ loại 10 000 đồng; 2 tờ loại 1 000 đồng</a:t>
            </a:r>
            <a:br>
              <a:rPr lang="en-US" sz="4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512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6776BB-CA7C-4F66-A7A9-D404D3CC1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2560" y="97301"/>
            <a:ext cx="6268720" cy="633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748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B27D0A-C984-4A72-AA5C-F64D59F2B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11467"/>
              </p:ext>
            </p:extLst>
          </p:nvPr>
        </p:nvGraphicFramePr>
        <p:xfrm>
          <a:off x="1310640" y="1066800"/>
          <a:ext cx="8981439" cy="2164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5951">
                  <a:extLst>
                    <a:ext uri="{9D8B030D-6E8A-4147-A177-3AD203B41FA5}">
                      <a16:colId xmlns:a16="http://schemas.microsoft.com/office/drawing/2014/main" val="701941236"/>
                    </a:ext>
                  </a:extLst>
                </a:gridCol>
                <a:gridCol w="997729">
                  <a:extLst>
                    <a:ext uri="{9D8B030D-6E8A-4147-A177-3AD203B41FA5}">
                      <a16:colId xmlns:a16="http://schemas.microsoft.com/office/drawing/2014/main" val="412840055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300661928"/>
                    </a:ext>
                  </a:extLst>
                </a:gridCol>
                <a:gridCol w="1198880">
                  <a:extLst>
                    <a:ext uri="{9D8B030D-6E8A-4147-A177-3AD203B41FA5}">
                      <a16:colId xmlns:a16="http://schemas.microsoft.com/office/drawing/2014/main" val="4137298729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3620895071"/>
                    </a:ext>
                  </a:extLst>
                </a:gridCol>
                <a:gridCol w="1310639">
                  <a:extLst>
                    <a:ext uri="{9D8B030D-6E8A-4147-A177-3AD203B41FA5}">
                      <a16:colId xmlns:a16="http://schemas.microsoft.com/office/drawing/2014/main" val="4244627782"/>
                    </a:ext>
                  </a:extLst>
                </a:gridCol>
              </a:tblGrid>
              <a:tr h="121562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phần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627865"/>
                  </a:ext>
                </a:extLst>
              </a:tr>
              <a:tr h="94845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 trị 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36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36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258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63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FB9AB05-9245-4EA6-AB37-9B1DEBA34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29134"/>
              </p:ext>
            </p:extLst>
          </p:nvPr>
        </p:nvGraphicFramePr>
        <p:xfrm>
          <a:off x="660400" y="506306"/>
          <a:ext cx="11094720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09472">
                  <a:extLst>
                    <a:ext uri="{9D8B030D-6E8A-4147-A177-3AD203B41FA5}">
                      <a16:colId xmlns:a16="http://schemas.microsoft.com/office/drawing/2014/main" val="2913653347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2392663636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982570431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27337206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440228201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3953326157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714305299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796033062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211685222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1725140429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35470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572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BA8AAF-DF46-439F-AC6D-DD6CB33E9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498760"/>
              </p:ext>
            </p:extLst>
          </p:nvPr>
        </p:nvGraphicFramePr>
        <p:xfrm>
          <a:off x="660400" y="2467186"/>
          <a:ext cx="11094720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85084">
                  <a:extLst>
                    <a:ext uri="{9D8B030D-6E8A-4147-A177-3AD203B41FA5}">
                      <a16:colId xmlns:a16="http://schemas.microsoft.com/office/drawing/2014/main" val="2913653347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2392663636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982570431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27337206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440228201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3953326157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714305299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796033062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211685222"/>
                    </a:ext>
                  </a:extLst>
                </a:gridCol>
                <a:gridCol w="1134404">
                  <a:extLst>
                    <a:ext uri="{9D8B030D-6E8A-4147-A177-3AD203B41FA5}">
                      <a16:colId xmlns:a16="http://schemas.microsoft.com/office/drawing/2014/main" val="1725140429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35470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57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010FE7-A531-4C5D-BA75-EBCEB990A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958690"/>
              </p:ext>
            </p:extLst>
          </p:nvPr>
        </p:nvGraphicFramePr>
        <p:xfrm>
          <a:off x="660400" y="4431455"/>
          <a:ext cx="11399520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33120">
                  <a:extLst>
                    <a:ext uri="{9D8B030D-6E8A-4147-A177-3AD203B41FA5}">
                      <a16:colId xmlns:a16="http://schemas.microsoft.com/office/drawing/2014/main" val="2913653347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392663636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82570431"/>
                    </a:ext>
                  </a:extLst>
                </a:gridCol>
                <a:gridCol w="1209040">
                  <a:extLst>
                    <a:ext uri="{9D8B030D-6E8A-4147-A177-3AD203B41FA5}">
                      <a16:colId xmlns:a16="http://schemas.microsoft.com/office/drawing/2014/main" val="12733720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4402282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3953326157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714305299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1796033062"/>
                    </a:ext>
                  </a:extLst>
                </a:gridCol>
                <a:gridCol w="1217168">
                  <a:extLst>
                    <a:ext uri="{9D8B030D-6E8A-4147-A177-3AD203B41FA5}">
                      <a16:colId xmlns:a16="http://schemas.microsoft.com/office/drawing/2014/main" val="1211685222"/>
                    </a:ext>
                  </a:extLst>
                </a:gridCol>
                <a:gridCol w="1139952">
                  <a:extLst>
                    <a:ext uri="{9D8B030D-6E8A-4147-A177-3AD203B41FA5}">
                      <a16:colId xmlns:a16="http://schemas.microsoft.com/office/drawing/2014/main" val="1725140429"/>
                    </a:ext>
                  </a:extLst>
                </a:gridCol>
              </a:tblGrid>
              <a:tr h="427567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354708"/>
                  </a:ext>
                </a:extLst>
              </a:tr>
              <a:tr h="427567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FF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5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27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FBB2-E91F-40CF-AADA-8C5FE7382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560" y="1249045"/>
            <a:ext cx="10515600" cy="132556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a)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XVI, XXII</a:t>
            </a:r>
          </a:p>
        </p:txBody>
      </p:sp>
    </p:spTree>
    <p:extLst>
      <p:ext uri="{BB962C8B-B14F-4D97-AF65-F5344CB8AC3E}">
        <p14:creationId xmlns:p14="http://schemas.microsoft.com/office/powerpoint/2010/main" val="3511173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7E0A9-DAD2-4D07-8362-3055C534E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20" y="588645"/>
            <a:ext cx="10515600" cy="1325563"/>
          </a:xfrm>
        </p:spPr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que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BB43E7-FFB0-44B4-8267-2BF9A50CFC71}"/>
              </a:ext>
            </a:extLst>
          </p:cNvPr>
          <p:cNvSpPr txBox="1"/>
          <p:nvPr/>
        </p:nvSpPr>
        <p:spPr>
          <a:xfrm>
            <a:off x="414020" y="2463800"/>
            <a:ext cx="11363960" cy="1722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XVIII (18); XXIII (23); XXIV (24);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XXVI (26); XXIX (29).</a:t>
            </a:r>
          </a:p>
        </p:txBody>
      </p:sp>
    </p:spTree>
    <p:extLst>
      <p:ext uri="{BB962C8B-B14F-4D97-AF65-F5344CB8AC3E}">
        <p14:creationId xmlns:p14="http://schemas.microsoft.com/office/powerpoint/2010/main" val="1103737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AB2DD-B7B2-4761-8959-80E3CE76D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432564"/>
            <a:ext cx="11089640" cy="1325563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1.6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27 501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106 712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7 110 385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2 915 404 267</a:t>
            </a:r>
            <a:r>
              <a:rPr lang="en-US" sz="4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F76E2A-C3D2-434E-AAE9-B62429511A38}"/>
              </a:ext>
            </a:extLst>
          </p:cNvPr>
          <p:cNvSpPr txBox="1"/>
          <p:nvPr/>
        </p:nvSpPr>
        <p:spPr>
          <a:xfrm>
            <a:off x="167640" y="3693473"/>
            <a:ext cx="11668760" cy="275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số 7 trong số 27 501 có giá trị là 7 x 1 000 = 7 000</a:t>
            </a:r>
            <a:endParaRPr lang="en-US" sz="38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số 7 trong số 106 712 có giá trị là 7 x 100 = 700</a:t>
            </a:r>
            <a:endParaRPr lang="en-US" sz="38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số 7 trong số 7 110 385 có giá trị là 7 x 1 000 000 = 7 000 000</a:t>
            </a:r>
            <a:endParaRPr lang="en-US" sz="38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103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12EC7D1-C4D9-40B5-B5DA-5924F484A5A2}"/>
              </a:ext>
            </a:extLst>
          </p:cNvPr>
          <p:cNvSpPr txBox="1"/>
          <p:nvPr/>
        </p:nvSpPr>
        <p:spPr>
          <a:xfrm>
            <a:off x="777240" y="681037"/>
            <a:ext cx="93726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 2 cách mô tả một tập hợp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 dụng kí hiệu thành thạo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 BT 1.4, 1.5 đọc EM CÓ BIẾT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Soạn bài 2: Cách ghi số tự nhiên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7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F6C944-F530-4797-922F-CDC5319700F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720" y="192723"/>
            <a:ext cx="9052560" cy="49583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931A8D-42A7-43F2-AC61-4C91DE9AC1D3}"/>
              </a:ext>
            </a:extLst>
          </p:cNvPr>
          <p:cNvSpPr txBox="1"/>
          <p:nvPr/>
        </p:nvSpPr>
        <p:spPr>
          <a:xfrm>
            <a:off x="2387600" y="5469663"/>
            <a:ext cx="8392160" cy="8293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số Ấn Độ trong lịch sử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59E5BD-5542-4BF1-B56A-5EDFBC7530C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840" y="304800"/>
            <a:ext cx="9052560" cy="47040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3B6512-43D8-42E6-831A-E926E144B867}"/>
              </a:ext>
            </a:extLst>
          </p:cNvPr>
          <p:cNvSpPr txBox="1"/>
          <p:nvPr/>
        </p:nvSpPr>
        <p:spPr>
          <a:xfrm>
            <a:off x="3505200" y="5215663"/>
            <a:ext cx="6096000" cy="8293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 số Ả rập </a:t>
            </a:r>
            <a:endParaRPr lang="en-US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97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61F9F-1582-4657-B27A-79E4592B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760" y="132016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CÁCH GHI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1324363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C5F938-9966-44DA-BA33-CFF24257C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441048"/>
              </p:ext>
            </p:extLst>
          </p:nvPr>
        </p:nvGraphicFramePr>
        <p:xfrm>
          <a:off x="233680" y="1512343"/>
          <a:ext cx="11724634" cy="4573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1695">
                  <a:extLst>
                    <a:ext uri="{9D8B030D-6E8A-4147-A177-3AD203B41FA5}">
                      <a16:colId xmlns:a16="http://schemas.microsoft.com/office/drawing/2014/main" val="3451866357"/>
                    </a:ext>
                  </a:extLst>
                </a:gridCol>
                <a:gridCol w="931695">
                  <a:extLst>
                    <a:ext uri="{9D8B030D-6E8A-4147-A177-3AD203B41FA5}">
                      <a16:colId xmlns:a16="http://schemas.microsoft.com/office/drawing/2014/main" val="1271764840"/>
                    </a:ext>
                  </a:extLst>
                </a:gridCol>
                <a:gridCol w="915059">
                  <a:extLst>
                    <a:ext uri="{9D8B030D-6E8A-4147-A177-3AD203B41FA5}">
                      <a16:colId xmlns:a16="http://schemas.microsoft.com/office/drawing/2014/main" val="2302480962"/>
                    </a:ext>
                  </a:extLst>
                </a:gridCol>
                <a:gridCol w="540716">
                  <a:extLst>
                    <a:ext uri="{9D8B030D-6E8A-4147-A177-3AD203B41FA5}">
                      <a16:colId xmlns:a16="http://schemas.microsoft.com/office/drawing/2014/main" val="4110754605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451444458"/>
                    </a:ext>
                  </a:extLst>
                </a:gridCol>
                <a:gridCol w="916247">
                  <a:extLst>
                    <a:ext uri="{9D8B030D-6E8A-4147-A177-3AD203B41FA5}">
                      <a16:colId xmlns:a16="http://schemas.microsoft.com/office/drawing/2014/main" val="2432337373"/>
                    </a:ext>
                  </a:extLst>
                </a:gridCol>
                <a:gridCol w="836263">
                  <a:extLst>
                    <a:ext uri="{9D8B030D-6E8A-4147-A177-3AD203B41FA5}">
                      <a16:colId xmlns:a16="http://schemas.microsoft.com/office/drawing/2014/main" val="3853345326"/>
                    </a:ext>
                  </a:extLst>
                </a:gridCol>
                <a:gridCol w="1063970">
                  <a:extLst>
                    <a:ext uri="{9D8B030D-6E8A-4147-A177-3AD203B41FA5}">
                      <a16:colId xmlns:a16="http://schemas.microsoft.com/office/drawing/2014/main" val="2797369387"/>
                    </a:ext>
                  </a:extLst>
                </a:gridCol>
                <a:gridCol w="988350">
                  <a:extLst>
                    <a:ext uri="{9D8B030D-6E8A-4147-A177-3AD203B41FA5}">
                      <a16:colId xmlns:a16="http://schemas.microsoft.com/office/drawing/2014/main" val="29240943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72803096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597930844"/>
                    </a:ext>
                  </a:extLst>
                </a:gridCol>
                <a:gridCol w="890988">
                  <a:extLst>
                    <a:ext uri="{9D8B030D-6E8A-4147-A177-3AD203B41FA5}">
                      <a16:colId xmlns:a16="http://schemas.microsoft.com/office/drawing/2014/main" val="2778080223"/>
                    </a:ext>
                  </a:extLst>
                </a:gridCol>
                <a:gridCol w="805726">
                  <a:extLst>
                    <a:ext uri="{9D8B030D-6E8A-4147-A177-3AD203B41FA5}">
                      <a16:colId xmlns:a16="http://schemas.microsoft.com/office/drawing/2014/main" val="1204672895"/>
                    </a:ext>
                  </a:extLst>
                </a:gridCol>
              </a:tblGrid>
              <a:tr h="493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Lớp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Tỉ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Triệu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Nghìn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Đơn vị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997967"/>
                  </a:ext>
                </a:extLst>
              </a:tr>
              <a:tr h="20525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Hàng 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Trăm tỉ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>
                          <a:solidFill>
                            <a:schemeClr val="tx1"/>
                          </a:solidFill>
                          <a:effectLst/>
                        </a:rPr>
                        <a:t>Chục tỉ</a:t>
                      </a:r>
                      <a:endParaRPr lang="en-US" sz="2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Tỉ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Trăm triệu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>
                          <a:solidFill>
                            <a:schemeClr val="tx1"/>
                          </a:solidFill>
                          <a:effectLst/>
                        </a:rPr>
                        <a:t>Chục triệu</a:t>
                      </a:r>
                      <a:endParaRPr lang="en-US" sz="2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Triệu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Trăm nghìn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Chục nghìn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Nghìn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Trăm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Chục 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600" dirty="0">
                          <a:solidFill>
                            <a:schemeClr val="tx1"/>
                          </a:solidFill>
                          <a:effectLst/>
                        </a:rPr>
                        <a:t>Đơn vị 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726284"/>
                  </a:ext>
                </a:extLst>
              </a:tr>
              <a:tr h="10134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Chữ số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5097810"/>
                  </a:ext>
                </a:extLst>
              </a:tr>
              <a:tr h="10134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Chữ số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2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06398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4A45AF9-8860-4124-BE59-FDF734808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5885" y="312014"/>
            <a:ext cx="1132874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số  32 019 và 421 707 236 589 Hãy điền vào  ô trống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31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5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1B1A5-BFA9-458C-A6F6-7C182F63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1767205"/>
            <a:ext cx="109982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0; 1; 2; 3; 4; 5; 6; 7; 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…</a:t>
            </a:r>
          </a:p>
        </p:txBody>
      </p:sp>
    </p:spTree>
    <p:extLst>
      <p:ext uri="{BB962C8B-B14F-4D97-AF65-F5344CB8AC3E}">
        <p14:creationId xmlns:p14="http://schemas.microsoft.com/office/powerpoint/2010/main" val="1933988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889EE-E7D6-42EF-9F18-26D87DEA7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185" y="1438616"/>
            <a:ext cx="10515600" cy="1325563"/>
          </a:xfrm>
        </p:spPr>
        <p:txBody>
          <a:bodyPr>
            <a:no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0; 1;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C50A29-402B-425F-B287-DBBC4F61FA1E}"/>
              </a:ext>
            </a:extLst>
          </p:cNvPr>
          <p:cNvSpPr txBox="1"/>
          <p:nvPr/>
        </p:nvSpPr>
        <p:spPr>
          <a:xfrm>
            <a:off x="501185" y="3262825"/>
            <a:ext cx="102412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 số đó là 102; 120; 201; 210</a:t>
            </a:r>
            <a:endParaRPr lang="en-US" sz="4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227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B66E9-0C19-4F14-88AB-D62AB12F9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" y="2103437"/>
            <a:ext cx="1194308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32 019,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x 1000 = 2000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HĐ2: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32 019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7181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CC458-4515-44C8-856D-A2A3BA1D6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974725"/>
            <a:ext cx="11831320" cy="1325563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744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750</Words>
  <Application>Microsoft Office PowerPoint</Application>
  <PresentationFormat>Widescreen</PresentationFormat>
  <Paragraphs>146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Đọc to số sau    a) 301 508 b) 421 707 236 589 </vt:lpstr>
      <vt:lpstr>PowerPoint Presentation</vt:lpstr>
      <vt:lpstr>PowerPoint Presentation</vt:lpstr>
      <vt:lpstr>BÀI 2: CÁCH GHI SỐ TỰ NHIÊN</vt:lpstr>
      <vt:lpstr>PowerPoint Presentation</vt:lpstr>
      <vt:lpstr>* Trong hệ thập phân, mỗi số tự nhiên được viết dưới dạng một dãy những chữ số lấy trong 10 chữ số 0; 1; 2; 3; 4; 5; 6; 7; 8 và 9; vị trí của chữ số trong dãy gọi là hàng.  * Cứ 10 đơn vị ở một hàng thì bằng 1 đơn vị ở hàng liền trước nó. Chẳng hạn, 10 chục thì bằng 1 trăm; 10 trăm thì bằng 1 nghìn; …</vt:lpstr>
      <vt:lpstr>? Chỉ dùng ba chữ số 0; 1; 2 hãy viết tất cả các số tự nhiên có ba chữ số, mỗi chữ số chỉ viết một lần. </vt:lpstr>
      <vt:lpstr>HĐ1: Trong số 32 019, ta thấy:  “ Chữ số 2 nằm ở hàng nghìn và có giá trị bằng 2 x 1000 = 2000 Hãy phát biểu theo mẫu câu đó đối với các chữ số còn lại.  HĐ2: Viết số 32 019 thành tổng giá trị các chữ số của nó.</vt:lpstr>
      <vt:lpstr>Mỗi số tự nhiên viết trong hệ thập phân đều biểu diễn được thành tổng giá trị các chữ số của nó.</vt:lpstr>
      <vt:lpstr>Luyện tập Viết số 34 604 thành tổng giá trị các chữ số của nó</vt:lpstr>
      <vt:lpstr>Vận dụng: Bác Hoa đi chợ. Bác chỉ mang ba loại tiền: loại 1 nghìn, loại 10 nghìn và loại 100 nghìn. Tổng số tiền bác phải trả là 492 nghìn đồng. Nếu mỗi loại tiền bác mang theo không quá 9 tờ thì bác sẽ phải trả bao nhiêu tờ tiền mỗi loại, mà người bán không phải trả lại tiền thừa? </vt:lpstr>
      <vt:lpstr>PowerPoint Presentation</vt:lpstr>
      <vt:lpstr>PowerPoint Presentation</vt:lpstr>
      <vt:lpstr>PowerPoint Presentation</vt:lpstr>
      <vt:lpstr>? a) Viết các số 14 và 27 bằng số La Mã b) Đọc các số La Mã XVI, XXII</vt:lpstr>
      <vt:lpstr>Thử thách nhỏ: Sử dụng đúng 7 que tính, em xếp được những số La Mã nào?</vt:lpstr>
      <vt:lpstr>Bài 1.6 trang 12 Cho các số 27 501; 106 712; 7 110 385;  2 915 404 267 (viết trong hệ thập phân) a) Đọc mỗi số đã cho b) Chữ số 7 trong mỗi số đã cho có giá trị là bao nhiêu?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Sinh</dc:creator>
  <cp:lastModifiedBy>Bùi Thị Sinh</cp:lastModifiedBy>
  <cp:revision>44</cp:revision>
  <dcterms:created xsi:type="dcterms:W3CDTF">2021-06-18T01:49:26Z</dcterms:created>
  <dcterms:modified xsi:type="dcterms:W3CDTF">2022-08-09T05:04:12Z</dcterms:modified>
</cp:coreProperties>
</file>