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9" r:id="rId2"/>
    <p:sldId id="297" r:id="rId3"/>
    <p:sldId id="295" r:id="rId4"/>
    <p:sldId id="296" r:id="rId5"/>
    <p:sldId id="298" r:id="rId6"/>
    <p:sldId id="299" r:id="rId7"/>
    <p:sldId id="300" r:id="rId8"/>
    <p:sldId id="301" r:id="rId9"/>
    <p:sldId id="302" r:id="rId10"/>
    <p:sldId id="303" r:id="rId11"/>
    <p:sldId id="304" r:id="rId12"/>
    <p:sldId id="29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63" d="100"/>
          <a:sy n="63" d="100"/>
        </p:scale>
        <p:origin x="6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01A1C6-E560-4160-9EDA-CBE79840A876}" type="datetimeFigureOut">
              <a:rPr lang="en-US" smtClean="0"/>
              <a:t>20/8/2022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EED0C-93C1-40D7-ACF3-F09FD6E6AC34}" type="slidenum">
              <a:rPr lang="en-US" smtClean="0"/>
              <a:t>‹#›</a:t>
            </a:fld>
            <a:endParaRPr lang="en-US"/>
          </a:p>
        </p:txBody>
      </p:sp>
    </p:spTree>
    <p:extLst>
      <p:ext uri="{BB962C8B-B14F-4D97-AF65-F5344CB8AC3E}">
        <p14:creationId xmlns:p14="http://schemas.microsoft.com/office/powerpoint/2010/main" val="407009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err="1">
                <a:effectLst/>
                <a:latin typeface="Times New Roman" panose="02020603050405020304" pitchFamily="18" charset="0"/>
                <a:ea typeface="Times New Roman" panose="02020603050405020304" pitchFamily="18" charset="0"/>
              </a:rPr>
              <a:t>Mỗi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phần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tử</a:t>
            </a:r>
            <a:r>
              <a:rPr lang="en-US" sz="1800" dirty="0">
                <a:effectLst/>
                <a:latin typeface="Times New Roman" panose="02020603050405020304" pitchFamily="18" charset="0"/>
                <a:ea typeface="Times New Roman" panose="02020603050405020304" pitchFamily="18" charset="0"/>
              </a:rPr>
              <a:t> 0; 1; 2; 3;... </a:t>
            </a:r>
            <a:r>
              <a:rPr lang="en-US" sz="1800" dirty="0" err="1">
                <a:effectLst/>
                <a:latin typeface="Times New Roman" panose="02020603050405020304" pitchFamily="18" charset="0"/>
                <a:ea typeface="Times New Roman" panose="02020603050405020304" pitchFamily="18" charset="0"/>
              </a:rPr>
              <a:t>của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được</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biểu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diễn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bởi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một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trên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gốc</a:t>
            </a:r>
            <a:r>
              <a:rPr lang="en-US" sz="1800" dirty="0">
                <a:effectLst/>
                <a:latin typeface="Times New Roman" panose="02020603050405020304" pitchFamily="18" charset="0"/>
                <a:ea typeface="Times New Roman" panose="02020603050405020304" pitchFamily="18" charset="0"/>
              </a:rPr>
              <a:t> O </a:t>
            </a:r>
            <a:r>
              <a:rPr lang="en-US" sz="1800" dirty="0" err="1">
                <a:effectLst/>
                <a:latin typeface="Times New Roman" panose="02020603050405020304" pitchFamily="18" charset="0"/>
                <a:ea typeface="Times New Roman" panose="02020603050405020304" pitchFamily="18" charset="0"/>
              </a:rPr>
              <a:t>như</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Hình</a:t>
            </a:r>
            <a:r>
              <a:rPr lang="en-US" sz="1800" dirty="0">
                <a:effectLst/>
                <a:latin typeface="Times New Roman" panose="02020603050405020304" pitchFamily="18" charset="0"/>
                <a:ea typeface="Times New Roman" panose="02020603050405020304" pitchFamily="18" charset="0"/>
              </a:rPr>
              <a:t> 1.5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err="1">
                <a:effectLst/>
                <a:latin typeface="Times New Roman" panose="02020603050405020304" pitchFamily="18" charset="0"/>
                <a:ea typeface="Times New Roman" panose="02020603050405020304" pitchFamily="18" charset="0"/>
              </a:rPr>
              <a:t>Trên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biểu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diễn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tự</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nhiên</a:t>
            </a:r>
            <a:r>
              <a:rPr lang="en-US" sz="1800" dirty="0">
                <a:effectLst/>
                <a:latin typeface="Times New Roman" panose="02020603050405020304" pitchFamily="18" charset="0"/>
                <a:ea typeface="Times New Roman" panose="02020603050405020304" pitchFamily="18" charset="0"/>
              </a:rPr>
              <a:t> a </a:t>
            </a:r>
            <a:r>
              <a:rPr lang="en-US" sz="1800" dirty="0" err="1">
                <a:effectLst/>
                <a:latin typeface="Times New Roman" panose="02020603050405020304" pitchFamily="18" charset="0"/>
                <a:ea typeface="Times New Roman" panose="02020603050405020304" pitchFamily="18" charset="0"/>
              </a:rPr>
              <a:t>gọi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là</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 VD: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2,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6,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9...</a:t>
            </a:r>
          </a:p>
          <a:p>
            <a:endParaRPr lang="en-US" dirty="0"/>
          </a:p>
        </p:txBody>
      </p:sp>
      <p:sp>
        <p:nvSpPr>
          <p:cNvPr id="4" name="Slide Number Placeholder 3"/>
          <p:cNvSpPr>
            <a:spLocks noGrp="1"/>
          </p:cNvSpPr>
          <p:nvPr>
            <p:ph type="sldNum" sz="quarter" idx="5"/>
          </p:nvPr>
        </p:nvSpPr>
        <p:spPr/>
        <p:txBody>
          <a:bodyPr/>
          <a:lstStyle/>
          <a:p>
            <a:fld id="{00EEED0C-93C1-40D7-ACF3-F09FD6E6AC34}" type="slidenum">
              <a:rPr lang="en-US" smtClean="0"/>
              <a:t>2</a:t>
            </a:fld>
            <a:endParaRPr lang="en-US"/>
          </a:p>
        </p:txBody>
      </p:sp>
    </p:spTree>
    <p:extLst>
      <p:ext uri="{BB962C8B-B14F-4D97-AF65-F5344CB8AC3E}">
        <p14:creationId xmlns:p14="http://schemas.microsoft.com/office/powerpoint/2010/main" val="27811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err="1">
                <a:effectLst/>
                <a:latin typeface="Times New Roman" panose="02020603050405020304" pitchFamily="18" charset="0"/>
                <a:ea typeface="Times New Roman" panose="02020603050405020304" pitchFamily="18" charset="0"/>
              </a:rPr>
              <a:t>Mỗi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phần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tử</a:t>
            </a:r>
            <a:r>
              <a:rPr lang="en-US" sz="1800" dirty="0">
                <a:effectLst/>
                <a:latin typeface="Times New Roman" panose="02020603050405020304" pitchFamily="18" charset="0"/>
                <a:ea typeface="Times New Roman" panose="02020603050405020304" pitchFamily="18" charset="0"/>
              </a:rPr>
              <a:t> 0; 1; 2; 3;... </a:t>
            </a:r>
            <a:r>
              <a:rPr lang="en-US" sz="1800" dirty="0" err="1">
                <a:effectLst/>
                <a:latin typeface="Times New Roman" panose="02020603050405020304" pitchFamily="18" charset="0"/>
                <a:ea typeface="Times New Roman" panose="02020603050405020304" pitchFamily="18" charset="0"/>
              </a:rPr>
              <a:t>của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được</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biểu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diễn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bởi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một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trên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gốc</a:t>
            </a:r>
            <a:r>
              <a:rPr lang="en-US" sz="1800" dirty="0">
                <a:effectLst/>
                <a:latin typeface="Times New Roman" panose="02020603050405020304" pitchFamily="18" charset="0"/>
                <a:ea typeface="Times New Roman" panose="02020603050405020304" pitchFamily="18" charset="0"/>
              </a:rPr>
              <a:t> O </a:t>
            </a:r>
            <a:r>
              <a:rPr lang="en-US" sz="1800" dirty="0" err="1">
                <a:effectLst/>
                <a:latin typeface="Times New Roman" panose="02020603050405020304" pitchFamily="18" charset="0"/>
                <a:ea typeface="Times New Roman" panose="02020603050405020304" pitchFamily="18" charset="0"/>
              </a:rPr>
              <a:t>như</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Hình</a:t>
            </a:r>
            <a:r>
              <a:rPr lang="en-US" sz="1800" dirty="0">
                <a:effectLst/>
                <a:latin typeface="Times New Roman" panose="02020603050405020304" pitchFamily="18" charset="0"/>
                <a:ea typeface="Times New Roman" panose="02020603050405020304" pitchFamily="18" charset="0"/>
              </a:rPr>
              <a:t> 1.5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err="1">
                <a:effectLst/>
                <a:latin typeface="Times New Roman" panose="02020603050405020304" pitchFamily="18" charset="0"/>
                <a:ea typeface="Times New Roman" panose="02020603050405020304" pitchFamily="18" charset="0"/>
              </a:rPr>
              <a:t>Trên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tia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biểu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diễn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số</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tự</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nhiên</a:t>
            </a:r>
            <a:r>
              <a:rPr lang="en-US" sz="1800" dirty="0">
                <a:effectLst/>
                <a:latin typeface="Times New Roman" panose="02020603050405020304" pitchFamily="18" charset="0"/>
                <a:ea typeface="Times New Roman" panose="02020603050405020304" pitchFamily="18" charset="0"/>
              </a:rPr>
              <a:t> a </a:t>
            </a:r>
            <a:r>
              <a:rPr lang="en-US" sz="1800" dirty="0" err="1">
                <a:effectLst/>
                <a:latin typeface="Times New Roman" panose="02020603050405020304" pitchFamily="18" charset="0"/>
                <a:ea typeface="Times New Roman" panose="02020603050405020304" pitchFamily="18" charset="0"/>
              </a:rPr>
              <a:t>gọi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là</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a. VD: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2,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6, </a:t>
            </a:r>
            <a:r>
              <a:rPr lang="en-US" sz="1800" dirty="0" err="1">
                <a:effectLst/>
                <a:latin typeface="Times New Roman" panose="02020603050405020304" pitchFamily="18" charset="0"/>
                <a:ea typeface="Times New Roman" panose="02020603050405020304" pitchFamily="18" charset="0"/>
              </a:rPr>
              <a:t>điểm</a:t>
            </a:r>
            <a:r>
              <a:rPr lang="en-US" sz="1800" dirty="0">
                <a:effectLst/>
                <a:latin typeface="Times New Roman" panose="02020603050405020304" pitchFamily="18" charset="0"/>
                <a:ea typeface="Times New Roman" panose="02020603050405020304" pitchFamily="18" charset="0"/>
              </a:rPr>
              <a:t> 9...</a:t>
            </a:r>
          </a:p>
          <a:p>
            <a:endParaRPr lang="en-US" dirty="0"/>
          </a:p>
        </p:txBody>
      </p:sp>
      <p:sp>
        <p:nvSpPr>
          <p:cNvPr id="4" name="Slide Number Placeholder 3"/>
          <p:cNvSpPr>
            <a:spLocks noGrp="1"/>
          </p:cNvSpPr>
          <p:nvPr>
            <p:ph type="sldNum" sz="quarter" idx="5"/>
          </p:nvPr>
        </p:nvSpPr>
        <p:spPr/>
        <p:txBody>
          <a:bodyPr/>
          <a:lstStyle/>
          <a:p>
            <a:fld id="{00EEED0C-93C1-40D7-ACF3-F09FD6E6AC34}" type="slidenum">
              <a:rPr lang="en-US" smtClean="0"/>
              <a:t>3</a:t>
            </a:fld>
            <a:endParaRPr lang="en-US"/>
          </a:p>
        </p:txBody>
      </p:sp>
    </p:spTree>
    <p:extLst>
      <p:ext uri="{BB962C8B-B14F-4D97-AF65-F5344CB8AC3E}">
        <p14:creationId xmlns:p14="http://schemas.microsoft.com/office/powerpoint/2010/main" val="3833562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EEED0C-93C1-40D7-ACF3-F09FD6E6AC34}" type="slidenum">
              <a:rPr lang="en-US" smtClean="0"/>
              <a:t>4</a:t>
            </a:fld>
            <a:endParaRPr lang="en-US"/>
          </a:p>
        </p:txBody>
      </p:sp>
    </p:spTree>
    <p:extLst>
      <p:ext uri="{BB962C8B-B14F-4D97-AF65-F5344CB8AC3E}">
        <p14:creationId xmlns:p14="http://schemas.microsoft.com/office/powerpoint/2010/main" val="2112317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EEED0C-93C1-40D7-ACF3-F09FD6E6AC34}" type="slidenum">
              <a:rPr lang="en-US" smtClean="0"/>
              <a:t>5</a:t>
            </a:fld>
            <a:endParaRPr lang="en-US"/>
          </a:p>
        </p:txBody>
      </p:sp>
    </p:spTree>
    <p:extLst>
      <p:ext uri="{BB962C8B-B14F-4D97-AF65-F5344CB8AC3E}">
        <p14:creationId xmlns:p14="http://schemas.microsoft.com/office/powerpoint/2010/main" val="99817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433C3-5F9F-4323-9F91-A810C3C9A9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C2D85-4F88-4177-8EA4-996E635EF1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0C8E0A-2226-475E-8099-4D8EAB293158}"/>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7B499809-D912-4F46-9ED5-FD4C949D3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6917D-E41D-4598-A753-B3140F3B6774}"/>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1342803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D93B5-CD3B-4C0F-B26B-4E1611BE99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B23B7F-6991-4ACE-BE4C-0935181F80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DEA1D9-0677-4A9D-A7FF-D2474B995290}"/>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BA3DBE4F-1266-4A91-909C-D512F4EC5D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7CAF60-6565-40D5-AC99-A6326082C6B3}"/>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3505530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32B1D6-362C-4C8C-9D2A-5B8E5F84CA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59528E-C1F1-4D80-8855-B0ABCD4A17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AE5446-C243-4922-8EDA-4A36617BDA5A}"/>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FE8781CC-408D-40B7-9197-046E216963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B29C27-4B4E-4FF8-9BF3-34319A15E58D}"/>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185944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6AB2C-3635-4CD6-B434-64404E36FF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1BE17E-B15D-4D55-BD0D-DE0F0E6027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F3D067-E593-4B00-BD97-6E61B082D8F7}"/>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099A8E03-C302-4A0A-9AE2-79C5B72541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97607-3E48-4884-87CD-5B1CF0437B99}"/>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400872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AF52C-B867-4949-B5B1-168A81DCD0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6DACBD-0626-4BF8-A0D7-1E11EE38DD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8DED4D-922A-4581-84FF-DE433F9548EF}"/>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5EE5F387-FFAF-4607-845A-6DAA0BB2CD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9DE5CF-7A44-48A2-873D-254F8E0D828A}"/>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281256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CA9A6-74D0-47BF-A6AE-4AB6785E1B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CE62D7-B5A0-4ACF-A412-7F5D107166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3940DE-702A-4A36-96FE-4DF54CFF81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EFF78F-D570-42A6-BFB2-6AC8324A8AE3}"/>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6" name="Footer Placeholder 5">
            <a:extLst>
              <a:ext uri="{FF2B5EF4-FFF2-40B4-BE49-F238E27FC236}">
                <a16:creationId xmlns:a16="http://schemas.microsoft.com/office/drawing/2014/main" id="{8E5A582D-6089-45FE-8894-B2F1FE0F08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0B9B0B-910D-4CF1-A731-79D369420A6B}"/>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416958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EC720-9044-41FD-B101-E48DA06A5C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389188-6BE5-429A-94CF-B972AF3C94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A05C93-168E-4F71-A4D3-E75F8095D9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51D835-5310-4BE4-9D4F-4035FA0DCC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E3AAAA-1BD3-4B08-8725-4C2CDDD3F2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C11A19-6B34-468E-A914-C0380FE2AB07}"/>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8" name="Footer Placeholder 7">
            <a:extLst>
              <a:ext uri="{FF2B5EF4-FFF2-40B4-BE49-F238E27FC236}">
                <a16:creationId xmlns:a16="http://schemas.microsoft.com/office/drawing/2014/main" id="{8703CBBC-842D-497B-8F4F-559D0E7D91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724E06-D573-4B3C-A657-FFB38741ECD1}"/>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807094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32F37-5264-48C2-B660-483279C80B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139254-EC79-4812-BCAA-C14AB859987D}"/>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4" name="Footer Placeholder 3">
            <a:extLst>
              <a:ext uri="{FF2B5EF4-FFF2-40B4-BE49-F238E27FC236}">
                <a16:creationId xmlns:a16="http://schemas.microsoft.com/office/drawing/2014/main" id="{C1A2AB9E-FD24-49C5-9221-47C3044DBA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FDABEA-70E0-4C4E-85DE-1D380304FC24}"/>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3584026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4286A7-785D-418D-BB2C-6D1628F657CC}"/>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3" name="Footer Placeholder 2">
            <a:extLst>
              <a:ext uri="{FF2B5EF4-FFF2-40B4-BE49-F238E27FC236}">
                <a16:creationId xmlns:a16="http://schemas.microsoft.com/office/drawing/2014/main" id="{AE95FAAD-B273-4DF3-99C3-C81D5B606B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45F31-A8A2-476E-8216-9BF437A24C2E}"/>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1162890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B8447-41DA-4D06-A427-E7E3863F65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7A94B1-50C3-4B5E-BE2A-88D2469F53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CA77C6-1910-4F14-BB7F-A2183A198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42BB3D-4FB4-475A-A1C2-3E825E834864}"/>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6" name="Footer Placeholder 5">
            <a:extLst>
              <a:ext uri="{FF2B5EF4-FFF2-40B4-BE49-F238E27FC236}">
                <a16:creationId xmlns:a16="http://schemas.microsoft.com/office/drawing/2014/main" id="{C5FDE4A0-978C-44C0-B28C-F1DC27413A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1CCF5F-D6FD-45E6-A705-2356F8849756}"/>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245828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A09AB-BB57-422B-B2FC-7D90399E0B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C7207A-CAC6-4400-9BA5-A9726B07D7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DAAD19-5901-469E-BFC6-63B421F1E7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1560F1-C55D-4243-B580-C7A5C0489DE6}"/>
              </a:ext>
            </a:extLst>
          </p:cNvPr>
          <p:cNvSpPr>
            <a:spLocks noGrp="1"/>
          </p:cNvSpPr>
          <p:nvPr>
            <p:ph type="dt" sz="half" idx="10"/>
          </p:nvPr>
        </p:nvSpPr>
        <p:spPr/>
        <p:txBody>
          <a:bodyPr/>
          <a:lstStyle/>
          <a:p>
            <a:fld id="{C65A10D2-AD3B-4C48-8D0C-6CEF6BDA2B3B}" type="datetimeFigureOut">
              <a:rPr lang="en-US" smtClean="0"/>
              <a:t>20/8/2022</a:t>
            </a:fld>
            <a:endParaRPr lang="en-US"/>
          </a:p>
        </p:txBody>
      </p:sp>
      <p:sp>
        <p:nvSpPr>
          <p:cNvPr id="6" name="Footer Placeholder 5">
            <a:extLst>
              <a:ext uri="{FF2B5EF4-FFF2-40B4-BE49-F238E27FC236}">
                <a16:creationId xmlns:a16="http://schemas.microsoft.com/office/drawing/2014/main" id="{C1BDA58D-1ABD-4E19-A128-67B90D289D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4DE8CE-F38C-4E78-90F0-93F7BDAAD267}"/>
              </a:ext>
            </a:extLst>
          </p:cNvPr>
          <p:cNvSpPr>
            <a:spLocks noGrp="1"/>
          </p:cNvSpPr>
          <p:nvPr>
            <p:ph type="sldNum" sz="quarter" idx="12"/>
          </p:nvPr>
        </p:nvSpPr>
        <p:spPr/>
        <p:txBody>
          <a:bodyPr/>
          <a:lstStyle/>
          <a:p>
            <a:fld id="{DD7F86B4-2813-4302-B314-2CF458F54755}" type="slidenum">
              <a:rPr lang="en-US" smtClean="0"/>
              <a:t>‹#›</a:t>
            </a:fld>
            <a:endParaRPr lang="en-US"/>
          </a:p>
        </p:txBody>
      </p:sp>
    </p:spTree>
    <p:extLst>
      <p:ext uri="{BB962C8B-B14F-4D97-AF65-F5344CB8AC3E}">
        <p14:creationId xmlns:p14="http://schemas.microsoft.com/office/powerpoint/2010/main" val="681846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546A3C-7C67-4474-8510-8EF5A3D76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344A52-E3E5-4FEE-91C0-BB436901C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3DB920-BE9D-43A5-9BC5-7C71686E86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A10D2-AD3B-4C48-8D0C-6CEF6BDA2B3B}" type="datetimeFigureOut">
              <a:rPr lang="en-US" smtClean="0"/>
              <a:t>20/8/2022</a:t>
            </a:fld>
            <a:endParaRPr lang="en-US"/>
          </a:p>
        </p:txBody>
      </p:sp>
      <p:sp>
        <p:nvSpPr>
          <p:cNvPr id="5" name="Footer Placeholder 4">
            <a:extLst>
              <a:ext uri="{FF2B5EF4-FFF2-40B4-BE49-F238E27FC236}">
                <a16:creationId xmlns:a16="http://schemas.microsoft.com/office/drawing/2014/main" id="{30E28F34-855D-4A3D-BB58-B5FD3BAE68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06B98E-4B00-47A8-96F8-FE93FCAE39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7F86B4-2813-4302-B314-2CF458F54755}" type="slidenum">
              <a:rPr lang="en-US" smtClean="0"/>
              <a:t>‹#›</a:t>
            </a:fld>
            <a:endParaRPr lang="en-US"/>
          </a:p>
        </p:txBody>
      </p:sp>
    </p:spTree>
    <p:extLst>
      <p:ext uri="{BB962C8B-B14F-4D97-AF65-F5344CB8AC3E}">
        <p14:creationId xmlns:p14="http://schemas.microsoft.com/office/powerpoint/2010/main" val="127533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61F9F-1582-4657-B27A-79E4592B281A}"/>
              </a:ext>
            </a:extLst>
          </p:cNvPr>
          <p:cNvSpPr>
            <a:spLocks noGrp="1"/>
          </p:cNvSpPr>
          <p:nvPr>
            <p:ph type="title"/>
          </p:nvPr>
        </p:nvSpPr>
        <p:spPr>
          <a:xfrm>
            <a:off x="269240" y="619125"/>
            <a:ext cx="11445240" cy="1325563"/>
          </a:xfrm>
        </p:spPr>
        <p:txBody>
          <a:bodyPr>
            <a:normAutofit fontScale="90000"/>
          </a:bodyPr>
          <a:lstStyle/>
          <a:p>
            <a:pPr algn="ctr">
              <a:lnSpc>
                <a:spcPct val="150000"/>
              </a:lnSpc>
            </a:pPr>
            <a:r>
              <a:rPr lang="en-US" b="1" dirty="0">
                <a:latin typeface="Times New Roman" panose="02020603050405020304" pitchFamily="18" charset="0"/>
                <a:cs typeface="Times New Roman" panose="02020603050405020304" pitchFamily="18" charset="0"/>
              </a:rPr>
              <a:t>BÀI 3: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THỨ TỰ TRONG TẬP HỢP CÁC SỐ TỰ NHIÊN</a:t>
            </a:r>
          </a:p>
        </p:txBody>
      </p:sp>
    </p:spTree>
    <p:extLst>
      <p:ext uri="{BB962C8B-B14F-4D97-AF65-F5344CB8AC3E}">
        <p14:creationId xmlns:p14="http://schemas.microsoft.com/office/powerpoint/2010/main" val="1324363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itle 1">
                <a:extLst>
                  <a:ext uri="{FF2B5EF4-FFF2-40B4-BE49-F238E27FC236}">
                    <a16:creationId xmlns:a16="http://schemas.microsoft.com/office/drawing/2014/main" id="{3F4D1A2E-025D-4D1F-A9E8-EF65B7E8178F}"/>
                  </a:ext>
                </a:extLst>
              </p:cNvPr>
              <p:cNvSpPr>
                <a:spLocks noGrp="1"/>
              </p:cNvSpPr>
              <p:nvPr>
                <p:ph type="title"/>
              </p:nvPr>
            </p:nvSpPr>
            <p:spPr>
              <a:xfrm>
                <a:off x="838200" y="946963"/>
                <a:ext cx="10515600" cy="1325563"/>
              </a:xfrm>
            </p:spPr>
            <p:txBody>
              <a:bodyPr>
                <a:noAutofit/>
              </a:bodyPr>
              <a:lstStyle/>
              <a:p>
                <a:r>
                  <a:rPr lang="en-US" dirty="0">
                    <a:solidFill>
                      <a:srgbClr val="FF0000"/>
                    </a:solidFill>
                    <a:latin typeface="Times New Roman" panose="02020603050405020304" pitchFamily="18" charset="0"/>
                    <a:cs typeface="Times New Roman" panose="02020603050405020304" pitchFamily="18" charset="0"/>
                  </a:rPr>
                  <a:t>Bài 1.15 </a:t>
                </a:r>
                <a:r>
                  <a:rPr lang="en-US" dirty="0" err="1">
                    <a:solidFill>
                      <a:srgbClr val="FF0000"/>
                    </a:solidFill>
                    <a:latin typeface="Times New Roman" panose="02020603050405020304" pitchFamily="18" charset="0"/>
                    <a:cs typeface="Times New Roman" panose="02020603050405020304" pitchFamily="18" charset="0"/>
                  </a:rPr>
                  <a:t>trang</a:t>
                </a:r>
                <a:r>
                  <a:rPr lang="en-US" dirty="0">
                    <a:solidFill>
                      <a:srgbClr val="FF0000"/>
                    </a:solidFill>
                    <a:latin typeface="Times New Roman" panose="02020603050405020304" pitchFamily="18" charset="0"/>
                    <a:cs typeface="Times New Roman" panose="02020603050405020304" pitchFamily="18" charset="0"/>
                  </a:rPr>
                  <a:t> 14</a:t>
                </a:r>
                <a:br>
                  <a:rPr lang="en-US" dirty="0">
                    <a:solidFill>
                      <a:srgbClr val="FF0000"/>
                    </a:solidFill>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Liệt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M = { x     N / 10 </a:t>
                </a:r>
                <a14:m>
                  <m:oMath xmlns:m="http://schemas.openxmlformats.org/officeDocument/2006/math">
                    <m:r>
                      <a:rPr lang="en-US" i="1" smtClean="0">
                        <a:latin typeface="Cambria Math" panose="02040503050406030204" pitchFamily="18" charset="0"/>
                        <a:ea typeface="Cambria Math" panose="02040503050406030204" pitchFamily="18" charset="0"/>
                        <a:cs typeface="Times New Roman" panose="02020603050405020304" pitchFamily="18" charset="0"/>
                      </a:rPr>
                      <m:t>≤</m:t>
                    </m:r>
                    <m:r>
                      <a:rPr lang="en-US" b="0" i="1" smtClean="0">
                        <a:latin typeface="Cambria Math" panose="02040503050406030204" pitchFamily="18" charset="0"/>
                        <a:ea typeface="Cambria Math" panose="02040503050406030204" pitchFamily="18" charset="0"/>
                        <a:cs typeface="Times New Roman" panose="02020603050405020304" pitchFamily="18" charset="0"/>
                      </a:rPr>
                      <m:t> </m:t>
                    </m:r>
                  </m:oMath>
                </a14:m>
                <a:r>
                  <a:rPr lang="en-US" dirty="0">
                    <a:latin typeface="Times New Roman" panose="02020603050405020304" pitchFamily="18" charset="0"/>
                    <a:cs typeface="Times New Roman" panose="02020603050405020304" pitchFamily="18" charset="0"/>
                  </a:rPr>
                  <a:t>x &lt;15}</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K = { x     N* / x </a:t>
                </a:r>
                <a14:m>
                  <m:oMath xmlns:m="http://schemas.openxmlformats.org/officeDocument/2006/math">
                    <m:r>
                      <a:rPr lang="en-US" i="1">
                        <a:latin typeface="Cambria Math" panose="02040503050406030204" pitchFamily="18" charset="0"/>
                        <a:ea typeface="Cambria Math" panose="02040503050406030204" pitchFamily="18" charset="0"/>
                        <a:cs typeface="Times New Roman" panose="02020603050405020304" pitchFamily="18" charset="0"/>
                      </a:rPr>
                      <m:t>≤</m:t>
                    </m:r>
                  </m:oMath>
                </a14:m>
                <a:r>
                  <a:rPr lang="en-US" dirty="0">
                    <a:latin typeface="Times New Roman" panose="02020603050405020304" pitchFamily="18" charset="0"/>
                    <a:cs typeface="Times New Roman" panose="02020603050405020304" pitchFamily="18" charset="0"/>
                  </a:rPr>
                  <a:t> 3} </a:t>
                </a:r>
              </a:p>
            </p:txBody>
          </p:sp>
        </mc:Choice>
        <mc:Fallback xmlns="">
          <p:sp>
            <p:nvSpPr>
              <p:cNvPr id="4" name="Title 1">
                <a:extLst>
                  <a:ext uri="{FF2B5EF4-FFF2-40B4-BE49-F238E27FC236}">
                    <a16:creationId xmlns:a16="http://schemas.microsoft.com/office/drawing/2014/main" id="{3F4D1A2E-025D-4D1F-A9E8-EF65B7E8178F}"/>
                  </a:ext>
                </a:extLst>
              </p:cNvPr>
              <p:cNvSpPr>
                <a:spLocks noGrp="1" noRot="1" noChangeAspect="1" noMove="1" noResize="1" noEditPoints="1" noAdjustHandles="1" noChangeArrowheads="1" noChangeShapeType="1" noTextEdit="1"/>
              </p:cNvSpPr>
              <p:nvPr>
                <p:ph type="title"/>
              </p:nvPr>
            </p:nvSpPr>
            <p:spPr>
              <a:xfrm>
                <a:off x="838200" y="946963"/>
                <a:ext cx="10515600" cy="1325563"/>
              </a:xfrm>
              <a:blipFill>
                <a:blip r:embed="rId2"/>
                <a:stretch>
                  <a:fillRect l="-2377" t="-58257" b="-6697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CB78543-1F1A-45F9-96B5-3FDF7897C783}"/>
                  </a:ext>
                </a:extLst>
              </p:cNvPr>
              <p:cNvSpPr txBox="1"/>
              <p:nvPr/>
            </p:nvSpPr>
            <p:spPr>
              <a:xfrm>
                <a:off x="3322320" y="1564640"/>
                <a:ext cx="690880" cy="7078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4000" i="1" smtClean="0">
                          <a:latin typeface="Cambria Math" panose="02040503050406030204" pitchFamily="18" charset="0"/>
                          <a:ea typeface="Cambria Math" panose="02040503050406030204" pitchFamily="18" charset="0"/>
                        </a:rPr>
                        <m:t>∈</m:t>
                      </m:r>
                    </m:oMath>
                  </m:oMathPara>
                </a14:m>
                <a:endParaRPr lang="en-US" sz="4000" dirty="0"/>
              </a:p>
            </p:txBody>
          </p:sp>
        </mc:Choice>
        <mc:Fallback xmlns="">
          <p:sp>
            <p:nvSpPr>
              <p:cNvPr id="5" name="TextBox 4">
                <a:extLst>
                  <a:ext uri="{FF2B5EF4-FFF2-40B4-BE49-F238E27FC236}">
                    <a16:creationId xmlns:a16="http://schemas.microsoft.com/office/drawing/2014/main" id="{4CB78543-1F1A-45F9-96B5-3FDF7897C783}"/>
                  </a:ext>
                </a:extLst>
              </p:cNvPr>
              <p:cNvSpPr txBox="1">
                <a:spLocks noRot="1" noChangeAspect="1" noMove="1" noResize="1" noEditPoints="1" noAdjustHandles="1" noChangeArrowheads="1" noChangeShapeType="1" noTextEdit="1"/>
              </p:cNvSpPr>
              <p:nvPr/>
            </p:nvSpPr>
            <p:spPr>
              <a:xfrm>
                <a:off x="3322320" y="1564640"/>
                <a:ext cx="690880" cy="707886"/>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27A252A1-7EDD-4D37-AAE3-90BAF78E7465}"/>
                  </a:ext>
                </a:extLst>
              </p:cNvPr>
              <p:cNvSpPr txBox="1"/>
              <p:nvPr/>
            </p:nvSpPr>
            <p:spPr>
              <a:xfrm>
                <a:off x="3149600" y="2182317"/>
                <a:ext cx="690880" cy="70788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4000" i="1" smtClean="0">
                          <a:latin typeface="Cambria Math" panose="02040503050406030204" pitchFamily="18" charset="0"/>
                          <a:ea typeface="Cambria Math" panose="02040503050406030204" pitchFamily="18" charset="0"/>
                        </a:rPr>
                        <m:t>∈</m:t>
                      </m:r>
                    </m:oMath>
                  </m:oMathPara>
                </a14:m>
                <a:endParaRPr lang="en-US" sz="4000" dirty="0"/>
              </a:p>
            </p:txBody>
          </p:sp>
        </mc:Choice>
        <mc:Fallback xmlns="">
          <p:sp>
            <p:nvSpPr>
              <p:cNvPr id="6" name="TextBox 5">
                <a:extLst>
                  <a:ext uri="{FF2B5EF4-FFF2-40B4-BE49-F238E27FC236}">
                    <a16:creationId xmlns:a16="http://schemas.microsoft.com/office/drawing/2014/main" id="{27A252A1-7EDD-4D37-AAE3-90BAF78E7465}"/>
                  </a:ext>
                </a:extLst>
              </p:cNvPr>
              <p:cNvSpPr txBox="1">
                <a:spLocks noRot="1" noChangeAspect="1" noMove="1" noResize="1" noEditPoints="1" noAdjustHandles="1" noChangeArrowheads="1" noChangeShapeType="1" noTextEdit="1"/>
              </p:cNvSpPr>
              <p:nvPr/>
            </p:nvSpPr>
            <p:spPr>
              <a:xfrm>
                <a:off x="3149600" y="2182317"/>
                <a:ext cx="690880" cy="707886"/>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447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8755D-7CFA-4217-B33D-A3E2AF56295B}"/>
              </a:ext>
            </a:extLst>
          </p:cNvPr>
          <p:cNvSpPr>
            <a:spLocks noGrp="1"/>
          </p:cNvSpPr>
          <p:nvPr>
            <p:ph type="title"/>
          </p:nvPr>
        </p:nvSpPr>
        <p:spPr>
          <a:xfrm>
            <a:off x="154940" y="1238885"/>
            <a:ext cx="12494260" cy="1325563"/>
          </a:xfrm>
        </p:spPr>
        <p:txBody>
          <a:bodyPr>
            <a:normAutofit fontScale="90000"/>
          </a:bodyPr>
          <a:lstStyle/>
          <a:p>
            <a:r>
              <a:rPr lang="en-US" b="1" dirty="0" err="1">
                <a:solidFill>
                  <a:srgbClr val="FF0000"/>
                </a:solidFill>
                <a:latin typeface="Times New Roman" panose="02020603050405020304" pitchFamily="18" charset="0"/>
                <a:cs typeface="Times New Roman" panose="02020603050405020304" pitchFamily="18" charset="0"/>
              </a:rPr>
              <a:t>Vận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dụng</a:t>
            </a:r>
            <a:r>
              <a:rPr lang="en-US" b="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Theo </a:t>
            </a:r>
            <a:r>
              <a:rPr lang="en-US" dirty="0" err="1">
                <a:latin typeface="Times New Roman" panose="02020603050405020304" pitchFamily="18" charset="0"/>
                <a:cs typeface="Times New Roman" panose="02020603050405020304" pitchFamily="18" charset="0"/>
              </a:rPr>
              <a:t>dõi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chiều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so </a:t>
            </a:r>
            <a:r>
              <a:rPr lang="en-US" dirty="0" err="1">
                <a:latin typeface="Times New Roman" panose="02020603050405020304" pitchFamily="18" charset="0"/>
                <a:cs typeface="Times New Roman" panose="02020603050405020304" pitchFamily="18" charset="0"/>
              </a:rPr>
              <a:t>sánh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tối</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54347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2EC7D1-C4D9-40B5-B5DA-5924F484A5A2}"/>
              </a:ext>
            </a:extLst>
          </p:cNvPr>
          <p:cNvSpPr txBox="1"/>
          <p:nvPr/>
        </p:nvSpPr>
        <p:spPr>
          <a:xfrm>
            <a:off x="777240" y="681037"/>
            <a:ext cx="9372600" cy="3785652"/>
          </a:xfrm>
          <a:prstGeom prst="rect">
            <a:avLst/>
          </a:prstGeom>
          <a:noFill/>
        </p:spPr>
        <p:txBody>
          <a:bodyPr wrap="square">
            <a:spAutoFit/>
          </a:bodyPr>
          <a:lstStyle/>
          <a:p>
            <a:pPr marL="342900" lvl="0" indent="-342900" algn="just">
              <a:buFont typeface="Times New Roman" panose="02020603050405020304" pitchFamily="18" charset="0"/>
              <a:buChar char="-"/>
            </a:pPr>
            <a:r>
              <a:rPr lang="nl-NL" sz="4800" dirty="0">
                <a:effectLst/>
                <a:latin typeface="Times New Roman" panose="02020603050405020304" pitchFamily="18" charset="0"/>
                <a:ea typeface="Times New Roman" panose="02020603050405020304" pitchFamily="18" charset="0"/>
              </a:rPr>
              <a:t>Học 2 cách mô tả một tập hợp</a:t>
            </a:r>
            <a:endParaRPr lang="en-US" sz="4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nl-NL" sz="4800" dirty="0">
                <a:effectLst/>
                <a:latin typeface="Times New Roman" panose="02020603050405020304" pitchFamily="18" charset="0"/>
                <a:ea typeface="Times New Roman" panose="02020603050405020304" pitchFamily="18" charset="0"/>
              </a:rPr>
              <a:t>Sử dụng kí hiệu thành thạo</a:t>
            </a:r>
            <a:endParaRPr lang="en-US" sz="4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nl-NL" sz="4800" dirty="0">
                <a:effectLst/>
                <a:latin typeface="Times New Roman" panose="02020603050405020304" pitchFamily="18" charset="0"/>
                <a:ea typeface="Times New Roman" panose="02020603050405020304" pitchFamily="18" charset="0"/>
              </a:rPr>
              <a:t>Làm BT 1.4, 1.5 đọc EM CÓ BIẾT</a:t>
            </a:r>
            <a:endParaRPr lang="en-US" sz="4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nl-NL" sz="4800" dirty="0">
                <a:effectLst/>
                <a:latin typeface="Times New Roman" panose="02020603050405020304" pitchFamily="18" charset="0"/>
                <a:ea typeface="Times New Roman" panose="02020603050405020304" pitchFamily="18" charset="0"/>
              </a:rPr>
              <a:t>Soạn bài 2: Cách ghi số tự nhiên</a:t>
            </a:r>
            <a:endParaRPr lang="en-US" sz="4800" dirty="0">
              <a:effectLst/>
              <a:latin typeface="Times New Roman" panose="02020603050405020304" pitchFamily="18" charset="0"/>
              <a:ea typeface="Times New Roman" panose="02020603050405020304" pitchFamily="18" charset="0"/>
            </a:endParaRPr>
          </a:p>
          <a:p>
            <a:pPr algn="just"/>
            <a:r>
              <a:rPr lang="nl-NL" sz="4800" dirty="0">
                <a:effectLst/>
                <a:latin typeface="Times New Roman" panose="02020603050405020304" pitchFamily="18" charset="0"/>
                <a:ea typeface="Times New Roman" panose="02020603050405020304" pitchFamily="18" charset="0"/>
              </a:rPr>
              <a:t> </a:t>
            </a:r>
            <a:endParaRPr lang="en-US" sz="4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38571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3827EC5-B994-4463-BD59-FFF99B5CBC3A}"/>
              </a:ext>
            </a:extLst>
          </p:cNvPr>
          <p:cNvPicPr>
            <a:picLocks noChangeAspect="1"/>
          </p:cNvPicPr>
          <p:nvPr/>
        </p:nvPicPr>
        <p:blipFill rotWithShape="1">
          <a:blip r:embed="rId3"/>
          <a:srcRect l="4750" t="23556" r="10083" b="56741"/>
          <a:stretch/>
        </p:blipFill>
        <p:spPr>
          <a:xfrm>
            <a:off x="650240" y="721360"/>
            <a:ext cx="10383520" cy="1351280"/>
          </a:xfrm>
          <a:prstGeom prst="rect">
            <a:avLst/>
          </a:prstGeom>
        </p:spPr>
      </p:pic>
      <p:sp>
        <p:nvSpPr>
          <p:cNvPr id="7" name="TextBox 6">
            <a:extLst>
              <a:ext uri="{FF2B5EF4-FFF2-40B4-BE49-F238E27FC236}">
                <a16:creationId xmlns:a16="http://schemas.microsoft.com/office/drawing/2014/main" id="{6D3507DF-71DB-456A-A0DB-866767B45DEA}"/>
              </a:ext>
            </a:extLst>
          </p:cNvPr>
          <p:cNvSpPr txBox="1"/>
          <p:nvPr/>
        </p:nvSpPr>
        <p:spPr>
          <a:xfrm>
            <a:off x="426720" y="2349377"/>
            <a:ext cx="10830560" cy="2159245"/>
          </a:xfrm>
          <a:prstGeom prst="rect">
            <a:avLst/>
          </a:prstGeom>
          <a:noFill/>
        </p:spPr>
        <p:txBody>
          <a:bodyPr wrap="square">
            <a:spAutoFit/>
          </a:bodyPr>
          <a:lstStyle/>
          <a:p>
            <a:pPr>
              <a:lnSpc>
                <a:spcPct val="115000"/>
              </a:lnSpc>
              <a:spcAft>
                <a:spcPts val="500"/>
              </a:spcAft>
            </a:pPr>
            <a:r>
              <a:rPr lang="en-US" sz="4000" b="1" dirty="0">
                <a:solidFill>
                  <a:srgbClr val="FF0000"/>
                </a:solidFill>
                <a:effectLst/>
                <a:latin typeface="Times New Roman" panose="02020603050405020304" pitchFamily="18" charset="0"/>
                <a:ea typeface="Times New Roman" panose="02020603050405020304" pitchFamily="18" charset="0"/>
              </a:rPr>
              <a:t>HĐ1: </a:t>
            </a:r>
            <a:r>
              <a:rPr lang="en-US" sz="4000" dirty="0" err="1">
                <a:effectLst/>
                <a:latin typeface="Times New Roman" panose="02020603050405020304" pitchFamily="18" charset="0"/>
                <a:ea typeface="Times New Roman" panose="02020603050405020304" pitchFamily="18" charset="0"/>
              </a:rPr>
              <a:t>Trong</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hai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5 </a:t>
            </a:r>
            <a:r>
              <a:rPr lang="en-US" sz="4000" dirty="0" err="1">
                <a:effectLst/>
                <a:latin typeface="Times New Roman" panose="02020603050405020304" pitchFamily="18" charset="0"/>
                <a:ea typeface="Times New Roman" panose="02020603050405020304" pitchFamily="18" charset="0"/>
              </a:rPr>
              <a:t>và</a:t>
            </a:r>
            <a:r>
              <a:rPr lang="en-US" sz="4000" dirty="0">
                <a:effectLst/>
                <a:latin typeface="Times New Roman" panose="02020603050405020304" pitchFamily="18" charset="0"/>
                <a:ea typeface="Times New Roman" panose="02020603050405020304" pitchFamily="18" charset="0"/>
              </a:rPr>
              <a:t> 8 </a:t>
            </a:r>
            <a:r>
              <a:rPr lang="en-US" sz="4000" dirty="0" err="1">
                <a:effectLst/>
                <a:latin typeface="Times New Roman" panose="02020603050405020304" pitchFamily="18" charset="0"/>
                <a:ea typeface="Times New Roman" panose="02020603050405020304" pitchFamily="18" charset="0"/>
              </a:rPr>
              <a:t>trên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tia</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nào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trái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nào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trái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nào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phải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kia?</a:t>
            </a:r>
          </a:p>
        </p:txBody>
      </p:sp>
    </p:spTree>
    <p:extLst>
      <p:ext uri="{BB962C8B-B14F-4D97-AF65-F5344CB8AC3E}">
        <p14:creationId xmlns:p14="http://schemas.microsoft.com/office/powerpoint/2010/main" val="1326483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3827EC5-B994-4463-BD59-FFF99B5CBC3A}"/>
              </a:ext>
            </a:extLst>
          </p:cNvPr>
          <p:cNvPicPr>
            <a:picLocks noChangeAspect="1"/>
          </p:cNvPicPr>
          <p:nvPr/>
        </p:nvPicPr>
        <p:blipFill rotWithShape="1">
          <a:blip r:embed="rId3"/>
          <a:srcRect l="4750" t="23556" r="10083" b="56741"/>
          <a:stretch/>
        </p:blipFill>
        <p:spPr>
          <a:xfrm>
            <a:off x="650240" y="721360"/>
            <a:ext cx="10383520" cy="1351280"/>
          </a:xfrm>
          <a:prstGeom prst="rect">
            <a:avLst/>
          </a:prstGeom>
        </p:spPr>
      </p:pic>
      <p:sp>
        <p:nvSpPr>
          <p:cNvPr id="9" name="TextBox 8">
            <a:extLst>
              <a:ext uri="{FF2B5EF4-FFF2-40B4-BE49-F238E27FC236}">
                <a16:creationId xmlns:a16="http://schemas.microsoft.com/office/drawing/2014/main" id="{88A7CFE0-B459-429A-A485-4D851BE19599}"/>
              </a:ext>
            </a:extLst>
          </p:cNvPr>
          <p:cNvSpPr txBox="1"/>
          <p:nvPr/>
        </p:nvSpPr>
        <p:spPr>
          <a:xfrm>
            <a:off x="508000" y="2561622"/>
            <a:ext cx="10820400" cy="3575018"/>
          </a:xfrm>
          <a:prstGeom prst="rect">
            <a:avLst/>
          </a:prstGeom>
          <a:noFill/>
        </p:spPr>
        <p:txBody>
          <a:bodyPr wrap="square">
            <a:spAutoFit/>
          </a:bodyPr>
          <a:lstStyle/>
          <a:p>
            <a:pPr>
              <a:lnSpc>
                <a:spcPct val="115000"/>
              </a:lnSpc>
              <a:spcAft>
                <a:spcPts val="500"/>
              </a:spcAft>
            </a:pPr>
            <a:r>
              <a:rPr lang="en-US" sz="4000"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Trong</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hai</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số</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tự</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nhiên</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khác</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nhau</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luôn</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có</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một</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số</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nhỏ</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hơn</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số</a:t>
            </a:r>
            <a:r>
              <a:rPr lang="en-US" sz="4000" i="1" dirty="0">
                <a:effectLst/>
                <a:latin typeface="Times New Roman" panose="02020603050405020304" pitchFamily="18" charset="0"/>
                <a:ea typeface="Times New Roman" panose="02020603050405020304" pitchFamily="18" charset="0"/>
              </a:rPr>
              <a:t> kia</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Nếu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 </a:t>
            </a:r>
            <a:r>
              <a:rPr lang="en-US" sz="4000" dirty="0" err="1">
                <a:effectLst/>
                <a:latin typeface="Times New Roman" panose="02020603050405020304" pitchFamily="18" charset="0"/>
                <a:ea typeface="Times New Roman" panose="02020603050405020304" pitchFamily="18" charset="0"/>
              </a:rPr>
              <a:t>nhỏ</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hơn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b </a:t>
            </a:r>
            <a:r>
              <a:rPr lang="en-US" sz="4000" dirty="0" err="1">
                <a:effectLst/>
                <a:latin typeface="Times New Roman" panose="02020603050405020304" pitchFamily="18" charset="0"/>
                <a:ea typeface="Times New Roman" panose="02020603050405020304" pitchFamily="18" charset="0"/>
              </a:rPr>
              <a:t>thì</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tia</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ngang</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trái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b. Khi </a:t>
            </a:r>
            <a:r>
              <a:rPr lang="en-US" sz="4000" dirty="0" err="1">
                <a:effectLst/>
                <a:latin typeface="Times New Roman" panose="02020603050405020304" pitchFamily="18" charset="0"/>
                <a:ea typeface="Times New Roman" panose="02020603050405020304" pitchFamily="18" charset="0"/>
              </a:rPr>
              <a:t>đó</a:t>
            </a:r>
            <a:r>
              <a:rPr lang="en-US" sz="4000" dirty="0">
                <a:effectLst/>
                <a:latin typeface="Times New Roman" panose="02020603050405020304" pitchFamily="18" charset="0"/>
                <a:ea typeface="Times New Roman" panose="02020603050405020304" pitchFamily="18" charset="0"/>
              </a:rPr>
              <a:t>, ta </a:t>
            </a:r>
            <a:r>
              <a:rPr lang="en-US" sz="4000" dirty="0" err="1">
                <a:effectLst/>
                <a:latin typeface="Times New Roman" panose="02020603050405020304" pitchFamily="18" charset="0"/>
                <a:ea typeface="Times New Roman" panose="02020603050405020304" pitchFamily="18" charset="0"/>
              </a:rPr>
              <a:t>viết</a:t>
            </a:r>
            <a:r>
              <a:rPr lang="en-US" sz="4000" dirty="0">
                <a:effectLst/>
                <a:latin typeface="Times New Roman" panose="02020603050405020304" pitchFamily="18" charset="0"/>
                <a:ea typeface="Times New Roman" panose="02020603050405020304" pitchFamily="18" charset="0"/>
              </a:rPr>
              <a:t> a&lt;b </a:t>
            </a:r>
            <a:r>
              <a:rPr lang="en-US" sz="4000" dirty="0" err="1">
                <a:effectLst/>
                <a:latin typeface="Times New Roman" panose="02020603050405020304" pitchFamily="18" charset="0"/>
                <a:ea typeface="Times New Roman" panose="02020603050405020304" pitchFamily="18" charset="0"/>
              </a:rPr>
              <a:t>hoặc</a:t>
            </a:r>
            <a:r>
              <a:rPr lang="en-US" sz="4000" dirty="0">
                <a:effectLst/>
                <a:latin typeface="Times New Roman" panose="02020603050405020304" pitchFamily="18" charset="0"/>
                <a:ea typeface="Times New Roman" panose="02020603050405020304" pitchFamily="18" charset="0"/>
              </a:rPr>
              <a:t> b &gt; a. Ta </a:t>
            </a:r>
            <a:r>
              <a:rPr lang="en-US" sz="4000" dirty="0" err="1">
                <a:effectLst/>
                <a:latin typeface="Times New Roman" panose="02020603050405020304" pitchFamily="18" charset="0"/>
                <a:ea typeface="Times New Roman" panose="02020603050405020304" pitchFamily="18" charset="0"/>
              </a:rPr>
              <a:t>còn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nói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trước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b, </a:t>
            </a:r>
            <a:r>
              <a:rPr lang="en-US" sz="4000" dirty="0" err="1">
                <a:effectLst/>
                <a:latin typeface="Times New Roman" panose="02020603050405020304" pitchFamily="18" charset="0"/>
                <a:ea typeface="Times New Roman" panose="02020603050405020304" pitchFamily="18" charset="0"/>
              </a:rPr>
              <a:t>hoặc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b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sau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a:t>
            </a:r>
          </a:p>
        </p:txBody>
      </p:sp>
    </p:spTree>
    <p:extLst>
      <p:ext uri="{BB962C8B-B14F-4D97-AF65-F5344CB8AC3E}">
        <p14:creationId xmlns:p14="http://schemas.microsoft.com/office/powerpoint/2010/main" val="3567789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3827EC5-B994-4463-BD59-FFF99B5CBC3A}"/>
              </a:ext>
            </a:extLst>
          </p:cNvPr>
          <p:cNvPicPr>
            <a:picLocks noChangeAspect="1"/>
          </p:cNvPicPr>
          <p:nvPr/>
        </p:nvPicPr>
        <p:blipFill rotWithShape="1">
          <a:blip r:embed="rId3"/>
          <a:srcRect l="4750" t="23556" r="10083" b="56741"/>
          <a:stretch/>
        </p:blipFill>
        <p:spPr>
          <a:xfrm>
            <a:off x="650240" y="721360"/>
            <a:ext cx="10383520" cy="1351280"/>
          </a:xfrm>
          <a:prstGeom prst="rect">
            <a:avLst/>
          </a:prstGeom>
        </p:spPr>
      </p:pic>
      <p:sp>
        <p:nvSpPr>
          <p:cNvPr id="7" name="TextBox 6">
            <a:extLst>
              <a:ext uri="{FF2B5EF4-FFF2-40B4-BE49-F238E27FC236}">
                <a16:creationId xmlns:a16="http://schemas.microsoft.com/office/drawing/2014/main" id="{6D3507DF-71DB-456A-A0DB-866767B45DEA}"/>
              </a:ext>
            </a:extLst>
          </p:cNvPr>
          <p:cNvSpPr txBox="1"/>
          <p:nvPr/>
        </p:nvSpPr>
        <p:spPr>
          <a:xfrm>
            <a:off x="426720" y="2349377"/>
            <a:ext cx="10830560" cy="2159245"/>
          </a:xfrm>
          <a:prstGeom prst="rect">
            <a:avLst/>
          </a:prstGeom>
          <a:noFill/>
        </p:spPr>
        <p:txBody>
          <a:bodyPr wrap="square">
            <a:spAutoFit/>
          </a:bodyPr>
          <a:lstStyle/>
          <a:p>
            <a:pPr>
              <a:lnSpc>
                <a:spcPct val="115000"/>
              </a:lnSpc>
              <a:spcAft>
                <a:spcPts val="500"/>
              </a:spcAft>
            </a:pPr>
            <a:r>
              <a:rPr lang="en-US" sz="4000" b="1" dirty="0">
                <a:solidFill>
                  <a:srgbClr val="FF0000"/>
                </a:solidFill>
                <a:effectLst/>
                <a:latin typeface="Times New Roman" panose="02020603050405020304" pitchFamily="18" charset="0"/>
                <a:ea typeface="Times New Roman" panose="02020603050405020304" pitchFamily="18" charset="0"/>
              </a:rPr>
              <a:t>HĐ2: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biểu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diễn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tự</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nhiên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nào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ngay</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trái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8?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biểu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diễn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tự</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nhiên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nào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ngay</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phải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8?</a:t>
            </a:r>
          </a:p>
        </p:txBody>
      </p:sp>
    </p:spTree>
    <p:extLst>
      <p:ext uri="{BB962C8B-B14F-4D97-AF65-F5344CB8AC3E}">
        <p14:creationId xmlns:p14="http://schemas.microsoft.com/office/powerpoint/2010/main" val="252794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3827EC5-B994-4463-BD59-FFF99B5CBC3A}"/>
              </a:ext>
            </a:extLst>
          </p:cNvPr>
          <p:cNvPicPr>
            <a:picLocks noChangeAspect="1"/>
          </p:cNvPicPr>
          <p:nvPr/>
        </p:nvPicPr>
        <p:blipFill rotWithShape="1">
          <a:blip r:embed="rId3"/>
          <a:srcRect l="4750" t="23556" r="10083" b="56741"/>
          <a:stretch/>
        </p:blipFill>
        <p:spPr>
          <a:xfrm>
            <a:off x="650240" y="721360"/>
            <a:ext cx="10383520" cy="1351280"/>
          </a:xfrm>
          <a:prstGeom prst="rect">
            <a:avLst/>
          </a:prstGeom>
        </p:spPr>
      </p:pic>
      <p:sp>
        <p:nvSpPr>
          <p:cNvPr id="6" name="TextBox 5">
            <a:extLst>
              <a:ext uri="{FF2B5EF4-FFF2-40B4-BE49-F238E27FC236}">
                <a16:creationId xmlns:a16="http://schemas.microsoft.com/office/drawing/2014/main" id="{30F666C2-1E70-47CD-86D7-D41325905E40}"/>
              </a:ext>
            </a:extLst>
          </p:cNvPr>
          <p:cNvSpPr txBox="1"/>
          <p:nvPr/>
        </p:nvSpPr>
        <p:spPr>
          <a:xfrm>
            <a:off x="650240" y="2734891"/>
            <a:ext cx="11074400" cy="2159245"/>
          </a:xfrm>
          <a:prstGeom prst="rect">
            <a:avLst/>
          </a:prstGeom>
          <a:noFill/>
        </p:spPr>
        <p:txBody>
          <a:bodyPr wrap="square">
            <a:spAutoFit/>
          </a:bodyPr>
          <a:lstStyle/>
          <a:p>
            <a:pPr>
              <a:lnSpc>
                <a:spcPct val="115000"/>
              </a:lnSpc>
              <a:spcAft>
                <a:spcPts val="500"/>
              </a:spcAft>
            </a:pPr>
            <a:r>
              <a:rPr lang="en-US" sz="4000"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Mỗi</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số</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tự</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nhiên</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có</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đúng</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một</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số</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liền</a:t>
            </a:r>
            <a:r>
              <a:rPr lang="en-US" sz="4000" i="1" dirty="0">
                <a:effectLst/>
                <a:latin typeface="Times New Roman" panose="02020603050405020304" pitchFamily="18" charset="0"/>
                <a:ea typeface="Times New Roman" panose="02020603050405020304" pitchFamily="18" charset="0"/>
              </a:rPr>
              <a:t> </a:t>
            </a:r>
            <a:r>
              <a:rPr lang="en-US" sz="4000" i="1" dirty="0" err="1">
                <a:effectLst/>
                <a:latin typeface="Times New Roman" panose="02020603050405020304" pitchFamily="18" charset="0"/>
                <a:ea typeface="Times New Roman" panose="02020603050405020304" pitchFamily="18" charset="0"/>
              </a:rPr>
              <a:t>sau</a:t>
            </a:r>
            <a:r>
              <a:rPr lang="en-US" sz="4000" dirty="0">
                <a:effectLst/>
                <a:latin typeface="Times New Roman" panose="02020603050405020304" pitchFamily="18" charset="0"/>
                <a:ea typeface="Times New Roman" panose="02020603050405020304" pitchFamily="18" charset="0"/>
              </a:rPr>
              <a:t>. VD: 9 </a:t>
            </a:r>
            <a:r>
              <a:rPr lang="en-US" sz="4000" dirty="0" err="1">
                <a:effectLst/>
                <a:latin typeface="Times New Roman" panose="02020603050405020304" pitchFamily="18" charset="0"/>
                <a:ea typeface="Times New Roman" panose="02020603050405020304" pitchFamily="18" charset="0"/>
              </a:rPr>
              <a:t>là</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liền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sau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của</a:t>
            </a:r>
            <a:r>
              <a:rPr lang="en-US" sz="4000" dirty="0">
                <a:effectLst/>
                <a:latin typeface="Times New Roman" panose="02020603050405020304" pitchFamily="18" charset="0"/>
                <a:ea typeface="Times New Roman" panose="02020603050405020304" pitchFamily="18" charset="0"/>
              </a:rPr>
              <a:t> 8 (</a:t>
            </a:r>
            <a:r>
              <a:rPr lang="en-US" sz="4000" dirty="0" err="1">
                <a:effectLst/>
                <a:latin typeface="Times New Roman" panose="02020603050405020304" pitchFamily="18" charset="0"/>
                <a:ea typeface="Times New Roman" panose="02020603050405020304" pitchFamily="18" charset="0"/>
              </a:rPr>
              <a:t>còn</a:t>
            </a:r>
            <a:r>
              <a:rPr lang="en-US" sz="4000" dirty="0">
                <a:effectLst/>
                <a:latin typeface="Times New Roman" panose="02020603050405020304" pitchFamily="18" charset="0"/>
                <a:ea typeface="Times New Roman" panose="02020603050405020304" pitchFamily="18" charset="0"/>
              </a:rPr>
              <a:t> 8 </a:t>
            </a:r>
            <a:r>
              <a:rPr lang="en-US" sz="4000" dirty="0" err="1">
                <a:effectLst/>
                <a:latin typeface="Times New Roman" panose="02020603050405020304" pitchFamily="18" charset="0"/>
                <a:ea typeface="Times New Roman" panose="02020603050405020304" pitchFamily="18" charset="0"/>
              </a:rPr>
              <a:t>là</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liền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trước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của</a:t>
            </a:r>
            <a:r>
              <a:rPr lang="en-US" sz="4000" dirty="0">
                <a:effectLst/>
                <a:latin typeface="Times New Roman" panose="02020603050405020304" pitchFamily="18" charset="0"/>
                <a:ea typeface="Times New Roman" panose="02020603050405020304" pitchFamily="18" charset="0"/>
              </a:rPr>
              <a:t> 9). Hai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8 </a:t>
            </a:r>
            <a:r>
              <a:rPr lang="en-US" sz="4000" dirty="0" err="1">
                <a:effectLst/>
                <a:latin typeface="Times New Roman" panose="02020603050405020304" pitchFamily="18" charset="0"/>
                <a:ea typeface="Times New Roman" panose="02020603050405020304" pitchFamily="18" charset="0"/>
              </a:rPr>
              <a:t>và</a:t>
            </a:r>
            <a:r>
              <a:rPr lang="en-US" sz="4000" dirty="0">
                <a:effectLst/>
                <a:latin typeface="Times New Roman" panose="02020603050405020304" pitchFamily="18" charset="0"/>
                <a:ea typeface="Times New Roman" panose="02020603050405020304" pitchFamily="18" charset="0"/>
              </a:rPr>
              <a:t> 9 </a:t>
            </a:r>
            <a:r>
              <a:rPr lang="en-US" sz="4000" dirty="0" err="1">
                <a:effectLst/>
                <a:latin typeface="Times New Roman" panose="02020603050405020304" pitchFamily="18" charset="0"/>
                <a:ea typeface="Times New Roman" panose="02020603050405020304" pitchFamily="18" charset="0"/>
              </a:rPr>
              <a:t>là</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hai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tự</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nhiên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liên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tiếp</a:t>
            </a:r>
            <a:r>
              <a:rPr lang="en-US" sz="40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318643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B4276A-AD8D-49AC-BABC-A47B7C2E0799}"/>
              </a:ext>
            </a:extLst>
          </p:cNvPr>
          <p:cNvSpPr txBox="1"/>
          <p:nvPr/>
        </p:nvSpPr>
        <p:spPr>
          <a:xfrm>
            <a:off x="426720" y="2837057"/>
            <a:ext cx="10830560" cy="1451359"/>
          </a:xfrm>
          <a:prstGeom prst="rect">
            <a:avLst/>
          </a:prstGeom>
          <a:noFill/>
        </p:spPr>
        <p:txBody>
          <a:bodyPr wrap="square">
            <a:spAutoFit/>
          </a:bodyPr>
          <a:lstStyle/>
          <a:p>
            <a:pPr>
              <a:lnSpc>
                <a:spcPct val="115000"/>
              </a:lnSpc>
              <a:spcAft>
                <a:spcPts val="500"/>
              </a:spcAft>
            </a:pPr>
            <a:r>
              <a:rPr lang="en-US" sz="4000" b="1" dirty="0">
                <a:solidFill>
                  <a:srgbClr val="FF0000"/>
                </a:solidFill>
                <a:effectLst/>
                <a:latin typeface="Times New Roman" panose="02020603050405020304" pitchFamily="18" charset="0"/>
                <a:ea typeface="Times New Roman" panose="02020603050405020304" pitchFamily="18" charset="0"/>
              </a:rPr>
              <a:t>HĐ3: </a:t>
            </a:r>
            <a:r>
              <a:rPr lang="en-US" sz="4000" dirty="0">
                <a:effectLst/>
                <a:latin typeface="Times New Roman" panose="02020603050405020304" pitchFamily="18" charset="0"/>
                <a:ea typeface="Times New Roman" panose="02020603050405020304" pitchFamily="18" charset="0"/>
              </a:rPr>
              <a:t>Cho n </a:t>
            </a:r>
            <a:r>
              <a:rPr lang="en-US" sz="4000" dirty="0" err="1">
                <a:effectLst/>
                <a:latin typeface="Times New Roman" panose="02020603050405020304" pitchFamily="18" charset="0"/>
                <a:ea typeface="Times New Roman" panose="02020603050405020304" pitchFamily="18" charset="0"/>
              </a:rPr>
              <a:t>là</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một</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số</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tự</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nhiên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nhỏ</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hơn</a:t>
            </a:r>
            <a:r>
              <a:rPr lang="en-US" sz="4000" dirty="0">
                <a:effectLst/>
                <a:latin typeface="Times New Roman" panose="02020603050405020304" pitchFamily="18" charset="0"/>
                <a:ea typeface="Times New Roman" panose="02020603050405020304" pitchFamily="18" charset="0"/>
              </a:rPr>
              <a:t> 7. Theo </a:t>
            </a:r>
            <a:r>
              <a:rPr lang="en-US" sz="4000" dirty="0" err="1">
                <a:effectLst/>
                <a:latin typeface="Times New Roman" panose="02020603050405020304" pitchFamily="18" charset="0"/>
                <a:ea typeface="Times New Roman" panose="02020603050405020304" pitchFamily="18" charset="0"/>
              </a:rPr>
              <a:t>em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n </a:t>
            </a:r>
            <a:r>
              <a:rPr lang="en-US" sz="4000" dirty="0" err="1">
                <a:effectLst/>
                <a:latin typeface="Times New Roman" panose="02020603050405020304" pitchFamily="18" charset="0"/>
                <a:ea typeface="Times New Roman" panose="02020603050405020304" pitchFamily="18" charset="0"/>
              </a:rPr>
              <a:t>nằm</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trái</a:t>
            </a:r>
            <a:r>
              <a:rPr lang="en-US" sz="4000" dirty="0">
                <a:effectLst/>
                <a:latin typeface="Times New Roman" panose="02020603050405020304" pitchFamily="18" charset="0"/>
                <a:ea typeface="Times New Roman" panose="02020603050405020304" pitchFamily="18" charset="0"/>
              </a:rPr>
              <a:t> hay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phải</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điểm</a:t>
            </a:r>
            <a:r>
              <a:rPr lang="en-US" sz="4000" dirty="0">
                <a:effectLst/>
                <a:latin typeface="Times New Roman" panose="02020603050405020304" pitchFamily="18" charset="0"/>
                <a:ea typeface="Times New Roman" panose="02020603050405020304" pitchFamily="18" charset="0"/>
              </a:rPr>
              <a:t> 7?</a:t>
            </a:r>
          </a:p>
        </p:txBody>
      </p:sp>
      <p:pic>
        <p:nvPicPr>
          <p:cNvPr id="5" name="Picture 4">
            <a:extLst>
              <a:ext uri="{FF2B5EF4-FFF2-40B4-BE49-F238E27FC236}">
                <a16:creationId xmlns:a16="http://schemas.microsoft.com/office/drawing/2014/main" id="{B048705B-B730-49CB-BBDE-93BF2DF6CE5E}"/>
              </a:ext>
            </a:extLst>
          </p:cNvPr>
          <p:cNvPicPr>
            <a:picLocks noChangeAspect="1"/>
          </p:cNvPicPr>
          <p:nvPr/>
        </p:nvPicPr>
        <p:blipFill rotWithShape="1">
          <a:blip r:embed="rId2"/>
          <a:srcRect l="4750" t="23556" r="10083" b="56741"/>
          <a:stretch/>
        </p:blipFill>
        <p:spPr>
          <a:xfrm>
            <a:off x="650240" y="721360"/>
            <a:ext cx="10383520" cy="1351280"/>
          </a:xfrm>
          <a:prstGeom prst="rect">
            <a:avLst/>
          </a:prstGeom>
        </p:spPr>
      </p:pic>
      <p:sp>
        <p:nvSpPr>
          <p:cNvPr id="7" name="TextBox 6">
            <a:extLst>
              <a:ext uri="{FF2B5EF4-FFF2-40B4-BE49-F238E27FC236}">
                <a16:creationId xmlns:a16="http://schemas.microsoft.com/office/drawing/2014/main" id="{32CF3063-39B4-4637-AA00-4E6AB7D8DF5C}"/>
              </a:ext>
            </a:extLst>
          </p:cNvPr>
          <p:cNvSpPr txBox="1"/>
          <p:nvPr/>
        </p:nvSpPr>
        <p:spPr>
          <a:xfrm>
            <a:off x="548640" y="4814405"/>
            <a:ext cx="11389360" cy="1451359"/>
          </a:xfrm>
          <a:prstGeom prst="rect">
            <a:avLst/>
          </a:prstGeom>
          <a:noFill/>
        </p:spPr>
        <p:txBody>
          <a:bodyPr wrap="square">
            <a:spAutoFit/>
          </a:bodyPr>
          <a:lstStyle/>
          <a:p>
            <a:pPr>
              <a:lnSpc>
                <a:spcPct val="115000"/>
              </a:lnSpc>
              <a:spcAft>
                <a:spcPts val="500"/>
              </a:spcAft>
            </a:pPr>
            <a:r>
              <a:rPr lang="en-US" sz="4000" b="1" dirty="0" err="1">
                <a:solidFill>
                  <a:srgbClr val="0000FF"/>
                </a:solidFill>
                <a:effectLst/>
                <a:latin typeface="Times New Roman" panose="02020603050405020304" pitchFamily="18" charset="0"/>
                <a:ea typeface="Times New Roman" panose="02020603050405020304" pitchFamily="18" charset="0"/>
              </a:rPr>
              <a:t>Chú</a:t>
            </a:r>
            <a:r>
              <a:rPr lang="en-US" sz="4000" b="1" dirty="0">
                <a:solidFill>
                  <a:srgbClr val="0000FF"/>
                </a:solidFill>
                <a:effectLst/>
                <a:latin typeface="Times New Roman" panose="02020603050405020304" pitchFamily="18" charset="0"/>
                <a:ea typeface="Times New Roman" panose="02020603050405020304" pitchFamily="18" charset="0"/>
              </a:rPr>
              <a:t> ý</a:t>
            </a:r>
            <a:r>
              <a:rPr lang="en-US" sz="4000"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Số</a:t>
            </a:r>
            <a:r>
              <a:rPr lang="en-US" sz="4000" i="1" dirty="0">
                <a:solidFill>
                  <a:srgbClr val="0000FF"/>
                </a:solidFill>
                <a:effectLst/>
                <a:latin typeface="Times New Roman" panose="02020603050405020304" pitchFamily="18" charset="0"/>
                <a:ea typeface="Times New Roman" panose="02020603050405020304" pitchFamily="18" charset="0"/>
              </a:rPr>
              <a:t> 0 </a:t>
            </a:r>
            <a:r>
              <a:rPr lang="en-US" sz="4000" i="1" dirty="0" err="1">
                <a:solidFill>
                  <a:srgbClr val="0000FF"/>
                </a:solidFill>
                <a:effectLst/>
                <a:latin typeface="Times New Roman" panose="02020603050405020304" pitchFamily="18" charset="0"/>
                <a:ea typeface="Times New Roman" panose="02020603050405020304" pitchFamily="18" charset="0"/>
              </a:rPr>
              <a:t>không</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có</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số</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tự</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nhiên</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liền</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trước</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và</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là</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số</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tự</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nhiên</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nhỏ</a:t>
            </a:r>
            <a:r>
              <a:rPr lang="en-US" sz="4000" i="1" dirty="0">
                <a:solidFill>
                  <a:srgbClr val="0000FF"/>
                </a:solidFill>
                <a:effectLst/>
                <a:latin typeface="Times New Roman" panose="02020603050405020304" pitchFamily="18" charset="0"/>
                <a:ea typeface="Times New Roman" panose="02020603050405020304" pitchFamily="18" charset="0"/>
              </a:rPr>
              <a:t> </a:t>
            </a:r>
            <a:r>
              <a:rPr lang="en-US" sz="4000" i="1" dirty="0" err="1">
                <a:solidFill>
                  <a:srgbClr val="0000FF"/>
                </a:solidFill>
                <a:effectLst/>
                <a:latin typeface="Times New Roman" panose="02020603050405020304" pitchFamily="18" charset="0"/>
                <a:ea typeface="Times New Roman" panose="02020603050405020304" pitchFamily="18" charset="0"/>
              </a:rPr>
              <a:t>nhất</a:t>
            </a:r>
            <a:r>
              <a:rPr lang="en-US" sz="4000" i="1" dirty="0">
                <a:solidFill>
                  <a:srgbClr val="0000FF"/>
                </a:solidFill>
                <a:effectLst/>
                <a:latin typeface="Times New Roman" panose="02020603050405020304" pitchFamily="18" charset="0"/>
                <a:ea typeface="Times New Roman" panose="02020603050405020304" pitchFamily="18" charset="0"/>
              </a:rPr>
              <a:t>.</a:t>
            </a:r>
            <a:endParaRPr lang="en-US" sz="4000"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1753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CAA29FE8-E951-407B-ABB7-F91863EABC71}"/>
              </a:ext>
            </a:extLst>
          </p:cNvPr>
          <p:cNvSpPr>
            <a:spLocks noChangeArrowheads="1"/>
          </p:cNvSpPr>
          <p:nvPr/>
        </p:nvSpPr>
        <p:spPr bwMode="auto">
          <a:xfrm>
            <a:off x="650240" y="128657"/>
            <a:ext cx="563269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kí</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b </a:t>
            </a:r>
            <a:endParaRPr kumimoji="0" lang="en-US" altLang="en-US" sz="4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5" name="Object 4">
            <a:extLst>
              <a:ext uri="{FF2B5EF4-FFF2-40B4-BE49-F238E27FC236}">
                <a16:creationId xmlns:a16="http://schemas.microsoft.com/office/drawing/2014/main" id="{05E6E639-C939-4E37-B762-9165338A8D6B}"/>
              </a:ext>
            </a:extLst>
          </p:cNvPr>
          <p:cNvGraphicFramePr>
            <a:graphicFrameLocks noChangeAspect="1"/>
          </p:cNvGraphicFramePr>
          <p:nvPr>
            <p:extLst>
              <p:ext uri="{D42A27DB-BD31-4B8C-83A1-F6EECF244321}">
                <p14:modId xmlns:p14="http://schemas.microsoft.com/office/powerpoint/2010/main" val="2496158886"/>
              </p:ext>
            </p:extLst>
          </p:nvPr>
        </p:nvGraphicFramePr>
        <p:xfrm>
          <a:off x="5189870" y="127533"/>
          <a:ext cx="591778" cy="710134"/>
        </p:xfrm>
        <a:graphic>
          <a:graphicData uri="http://schemas.openxmlformats.org/presentationml/2006/ole">
            <mc:AlternateContent xmlns:mc="http://schemas.openxmlformats.org/markup-compatibility/2006">
              <mc:Choice xmlns:v="urn:schemas-microsoft-com:vml" Requires="v">
                <p:oleObj name="Equation" r:id="rId2" imgW="127000" imgH="152400" progId="Equation.DSMT4">
                  <p:embed/>
                </p:oleObj>
              </mc:Choice>
              <mc:Fallback>
                <p:oleObj name="Equation" r:id="rId2" imgW="127000" imgH="152400"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9870" y="127533"/>
                        <a:ext cx="591778" cy="710134"/>
                      </a:xfrm>
                      <a:prstGeom prst="rect">
                        <a:avLst/>
                      </a:prstGeom>
                      <a:noFill/>
                    </p:spPr>
                  </p:pic>
                </p:oleObj>
              </mc:Fallback>
            </mc:AlternateContent>
          </a:graphicData>
        </a:graphic>
      </p:graphicFrame>
      <p:sp>
        <p:nvSpPr>
          <p:cNvPr id="6" name="Rectangle 3">
            <a:extLst>
              <a:ext uri="{FF2B5EF4-FFF2-40B4-BE49-F238E27FC236}">
                <a16:creationId xmlns:a16="http://schemas.microsoft.com/office/drawing/2014/main" id="{D61B2B23-85EC-4F61-9925-688AE317638A}"/>
              </a:ext>
            </a:extLst>
          </p:cNvPr>
          <p:cNvSpPr>
            <a:spLocks noChangeArrowheads="1"/>
          </p:cNvSpPr>
          <p:nvPr/>
        </p:nvSpPr>
        <p:spPr bwMode="auto">
          <a:xfrm>
            <a:off x="0" y="1144319"/>
            <a:ext cx="1272032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nhỏ</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 )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&lt; b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 b.</a:t>
            </a:r>
            <a:endParaRPr kumimoji="0" lang="en-US" altLang="en-US" sz="4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2">
            <a:extLst>
              <a:ext uri="{FF2B5EF4-FFF2-40B4-BE49-F238E27FC236}">
                <a16:creationId xmlns:a16="http://schemas.microsoft.com/office/drawing/2014/main" id="{140CC153-049D-4AC0-8A10-571C0BE32E0F}"/>
              </a:ext>
            </a:extLst>
          </p:cNvPr>
          <p:cNvSpPr>
            <a:spLocks noChangeArrowheads="1"/>
          </p:cNvSpPr>
          <p:nvPr/>
        </p:nvSpPr>
        <p:spPr bwMode="auto">
          <a:xfrm>
            <a:off x="650240" y="2336125"/>
            <a:ext cx="515557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Tương</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kí</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b</a:t>
            </a:r>
            <a:endParaRPr kumimoji="0" lang="en-US" altLang="en-US" sz="4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8" name="Object 7">
            <a:extLst>
              <a:ext uri="{FF2B5EF4-FFF2-40B4-BE49-F238E27FC236}">
                <a16:creationId xmlns:a16="http://schemas.microsoft.com/office/drawing/2014/main" id="{C47755F6-0D26-440E-A93E-13CF3FAC64A2}"/>
              </a:ext>
            </a:extLst>
          </p:cNvPr>
          <p:cNvGraphicFramePr>
            <a:graphicFrameLocks noChangeAspect="1"/>
          </p:cNvGraphicFramePr>
          <p:nvPr>
            <p:extLst>
              <p:ext uri="{D42A27DB-BD31-4B8C-83A1-F6EECF244321}">
                <p14:modId xmlns:p14="http://schemas.microsoft.com/office/powerpoint/2010/main" val="143502236"/>
              </p:ext>
            </p:extLst>
          </p:nvPr>
        </p:nvGraphicFramePr>
        <p:xfrm>
          <a:off x="4714240" y="2301049"/>
          <a:ext cx="650240" cy="780288"/>
        </p:xfrm>
        <a:graphic>
          <a:graphicData uri="http://schemas.openxmlformats.org/presentationml/2006/ole">
            <mc:AlternateContent xmlns:mc="http://schemas.openxmlformats.org/markup-compatibility/2006">
              <mc:Choice xmlns:v="urn:schemas-microsoft-com:vml" Requires="v">
                <p:oleObj name="Equation" r:id="rId4" imgW="127000" imgH="152400" progId="Equation.DSMT4">
                  <p:embed/>
                </p:oleObj>
              </mc:Choice>
              <mc:Fallback>
                <p:oleObj name="Equation" r:id="rId4" imgW="127000" imgH="152400" progId="Equation.DSMT4">
                  <p:embed/>
                  <p:pic>
                    <p:nvPicPr>
                      <p:cNvPr id="5" name="Object 4">
                        <a:extLst>
                          <a:ext uri="{FF2B5EF4-FFF2-40B4-BE49-F238E27FC236}">
                            <a16:creationId xmlns:a16="http://schemas.microsoft.com/office/drawing/2014/main" id="{253042DB-7293-4CE8-8E11-3BDF08E7A29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4240" y="2301049"/>
                        <a:ext cx="650240" cy="780288"/>
                      </a:xfrm>
                      <a:prstGeom prst="rect">
                        <a:avLst/>
                      </a:prstGeom>
                      <a:noFill/>
                    </p:spPr>
                  </p:pic>
                </p:oleObj>
              </mc:Fallback>
            </mc:AlternateContent>
          </a:graphicData>
        </a:graphic>
      </p:graphicFrame>
      <p:sp>
        <p:nvSpPr>
          <p:cNvPr id="10" name="TextBox 9">
            <a:extLst>
              <a:ext uri="{FF2B5EF4-FFF2-40B4-BE49-F238E27FC236}">
                <a16:creationId xmlns:a16="http://schemas.microsoft.com/office/drawing/2014/main" id="{207D6F1C-11C2-48CE-A968-9046B434E90F}"/>
              </a:ext>
            </a:extLst>
          </p:cNvPr>
          <p:cNvSpPr txBox="1"/>
          <p:nvPr/>
        </p:nvSpPr>
        <p:spPr>
          <a:xfrm>
            <a:off x="0" y="3292666"/>
            <a:ext cx="11895332" cy="707886"/>
          </a:xfrm>
          <a:prstGeom prst="rect">
            <a:avLst/>
          </a:prstGeom>
          <a:noFill/>
        </p:spPr>
        <p:txBody>
          <a:bodyPr wrap="square">
            <a:spAutoFit/>
          </a:bodyPr>
          <a:lstStyle/>
          <a:p>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 </a:t>
            </a:r>
            <a:r>
              <a:rPr lang="en-US" altLang="en-US" sz="4000"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alt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4000" dirty="0" err="1">
                <a:latin typeface="Times New Roman" panose="02020603050405020304" pitchFamily="18" charset="0"/>
                <a:ea typeface="Times New Roman" panose="02020603050405020304" pitchFamily="18" charset="0"/>
                <a:cs typeface="Times New Roman" panose="02020603050405020304" pitchFamily="18" charset="0"/>
              </a:rPr>
              <a:t>nói</a:t>
            </a:r>
            <a:r>
              <a:rPr lang="en-US" altLang="en-US" sz="40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&gt; b </a:t>
            </a:r>
            <a:r>
              <a:rPr kumimoji="0" lang="en-US" altLang="en-US" sz="4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altLang="en-US" sz="4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 =b.</a:t>
            </a:r>
            <a:endParaRPr lang="en-US" sz="40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4052A716-6B3F-440A-A514-7CB162F91F1C}"/>
              </a:ext>
            </a:extLst>
          </p:cNvPr>
          <p:cNvSpPr txBox="1"/>
          <p:nvPr/>
        </p:nvSpPr>
        <p:spPr>
          <a:xfrm>
            <a:off x="520700" y="4262322"/>
            <a:ext cx="11374632" cy="1515479"/>
          </a:xfrm>
          <a:prstGeom prst="rect">
            <a:avLst/>
          </a:prstGeom>
          <a:noFill/>
        </p:spPr>
        <p:txBody>
          <a:bodyPr wrap="square">
            <a:spAutoFit/>
          </a:bodyPr>
          <a:lstStyle/>
          <a:p>
            <a:pPr>
              <a:lnSpc>
                <a:spcPct val="115000"/>
              </a:lnSpc>
              <a:spcAft>
                <a:spcPts val="500"/>
              </a:spcAft>
            </a:pPr>
            <a:r>
              <a:rPr lang="en-US" sz="4000" dirty="0" err="1">
                <a:effectLst/>
                <a:latin typeface="Times New Roman" panose="02020603050405020304" pitchFamily="18" charset="0"/>
                <a:ea typeface="Times New Roman" panose="02020603050405020304" pitchFamily="18" charset="0"/>
              </a:rPr>
              <a:t>Tính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chất</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bắc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cầu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còn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có</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thể</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viết</a:t>
            </a:r>
            <a:r>
              <a:rPr lang="en-US" sz="4000" dirty="0">
                <a:effectLst/>
                <a:latin typeface="Times New Roman" panose="02020603050405020304" pitchFamily="18" charset="0"/>
                <a:ea typeface="Times New Roman" panose="02020603050405020304" pitchFamily="18" charset="0"/>
              </a:rPr>
              <a:t>: </a:t>
            </a:r>
          </a:p>
          <a:p>
            <a:pPr>
              <a:lnSpc>
                <a:spcPct val="115000"/>
              </a:lnSpc>
              <a:spcAft>
                <a:spcPts val="500"/>
              </a:spcAft>
            </a:pP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Nếu</a:t>
            </a:r>
            <a:r>
              <a:rPr lang="en-US" sz="4000" dirty="0">
                <a:effectLst/>
                <a:latin typeface="Times New Roman" panose="02020603050405020304" pitchFamily="18" charset="0"/>
                <a:ea typeface="Times New Roman" panose="02020603050405020304" pitchFamily="18" charset="0"/>
              </a:rPr>
              <a:t>  a &lt; b </a:t>
            </a:r>
            <a:r>
              <a:rPr lang="en-US" sz="4000" dirty="0" err="1">
                <a:effectLst/>
                <a:latin typeface="Times New Roman" panose="02020603050405020304" pitchFamily="18" charset="0"/>
                <a:ea typeface="Times New Roman" panose="02020603050405020304" pitchFamily="18" charset="0"/>
              </a:rPr>
              <a:t>và</a:t>
            </a:r>
            <a:r>
              <a:rPr lang="en-US" sz="4000" dirty="0">
                <a:effectLst/>
                <a:latin typeface="Times New Roman" panose="02020603050405020304" pitchFamily="18" charset="0"/>
                <a:ea typeface="Times New Roman" panose="02020603050405020304" pitchFamily="18" charset="0"/>
              </a:rPr>
              <a:t> b &lt; c </a:t>
            </a:r>
            <a:r>
              <a:rPr lang="en-US" sz="4000" dirty="0" err="1">
                <a:effectLst/>
                <a:latin typeface="Times New Roman" panose="02020603050405020304" pitchFamily="18" charset="0"/>
                <a:ea typeface="Times New Roman" panose="02020603050405020304" pitchFamily="18" charset="0"/>
              </a:rPr>
              <a:t>thì</a:t>
            </a:r>
            <a:r>
              <a:rPr lang="en-US" sz="4000" dirty="0">
                <a:effectLst/>
                <a:latin typeface="Times New Roman" panose="02020603050405020304" pitchFamily="18" charset="0"/>
                <a:ea typeface="Times New Roman" panose="02020603050405020304" pitchFamily="18" charset="0"/>
              </a:rPr>
              <a:t> a &lt; c (</a:t>
            </a:r>
            <a:r>
              <a:rPr lang="en-US" sz="4000" dirty="0" err="1">
                <a:effectLst/>
                <a:latin typeface="Times New Roman" panose="02020603050405020304" pitchFamily="18" charset="0"/>
                <a:ea typeface="Times New Roman" panose="02020603050405020304" pitchFamily="18" charset="0"/>
              </a:rPr>
              <a:t>tính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chất</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bắc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cầu</a:t>
            </a:r>
            <a:r>
              <a:rPr lang="en-US" sz="40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624873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24F16-8422-4ED0-AB41-0B0183320724}"/>
              </a:ext>
            </a:extLst>
          </p:cNvPr>
          <p:cNvSpPr>
            <a:spLocks noGrp="1"/>
          </p:cNvSpPr>
          <p:nvPr>
            <p:ph type="title"/>
          </p:nvPr>
        </p:nvSpPr>
        <p:spPr>
          <a:xfrm>
            <a:off x="419100" y="2275205"/>
            <a:ext cx="11516360" cy="1325563"/>
          </a:xfrm>
        </p:spPr>
        <p:txBody>
          <a:bodyPr>
            <a:noAutofit/>
          </a:bodyPr>
          <a:lstStyle/>
          <a:p>
            <a:r>
              <a:rPr lang="en-US" sz="5500" dirty="0" err="1">
                <a:solidFill>
                  <a:srgbClr val="00B050"/>
                </a:solidFill>
                <a:latin typeface="Times New Roman" panose="02020603050405020304" pitchFamily="18" charset="0"/>
                <a:cs typeface="Times New Roman" panose="02020603050405020304" pitchFamily="18" charset="0"/>
              </a:rPr>
              <a:t>Luyện</a:t>
            </a:r>
            <a:r>
              <a:rPr lang="en-US" sz="5500" dirty="0">
                <a:solidFill>
                  <a:srgbClr val="00B050"/>
                </a:solidFill>
                <a:latin typeface="Times New Roman" panose="02020603050405020304" pitchFamily="18" charset="0"/>
                <a:cs typeface="Times New Roman" panose="02020603050405020304" pitchFamily="18" charset="0"/>
              </a:rPr>
              <a:t> </a:t>
            </a:r>
            <a:r>
              <a:rPr lang="en-US" sz="5500" dirty="0" err="1">
                <a:solidFill>
                  <a:srgbClr val="00B050"/>
                </a:solidFill>
                <a:latin typeface="Times New Roman" panose="02020603050405020304" pitchFamily="18" charset="0"/>
                <a:cs typeface="Times New Roman" panose="02020603050405020304" pitchFamily="18" charset="0"/>
              </a:rPr>
              <a:t>tập</a:t>
            </a:r>
            <a:br>
              <a:rPr lang="en-US" sz="5500" dirty="0">
                <a:latin typeface="Times New Roman" panose="02020603050405020304" pitchFamily="18" charset="0"/>
                <a:cs typeface="Times New Roman" panose="02020603050405020304" pitchFamily="18" charset="0"/>
              </a:rPr>
            </a:br>
            <a:r>
              <a:rPr lang="en-US" sz="5500" dirty="0">
                <a:latin typeface="Times New Roman" panose="02020603050405020304" pitchFamily="18" charset="0"/>
                <a:cs typeface="Times New Roman" panose="02020603050405020304" pitchFamily="18" charset="0"/>
              </a:rPr>
              <a:t>a) </a:t>
            </a:r>
            <a:r>
              <a:rPr lang="en-US" sz="5500" dirty="0" err="1">
                <a:latin typeface="Times New Roman" panose="02020603050405020304" pitchFamily="18" charset="0"/>
                <a:cs typeface="Times New Roman" panose="02020603050405020304" pitchFamily="18" charset="0"/>
              </a:rPr>
              <a:t>Hãy</a:t>
            </a:r>
            <a:r>
              <a:rPr lang="en-US" sz="5500" dirty="0">
                <a:latin typeface="Times New Roman" panose="02020603050405020304" pitchFamily="18" charset="0"/>
                <a:cs typeface="Times New Roman" panose="02020603050405020304" pitchFamily="18" charset="0"/>
              </a:rPr>
              <a:t> so </a:t>
            </a:r>
            <a:r>
              <a:rPr lang="en-US" sz="5500" dirty="0" err="1">
                <a:latin typeface="Times New Roman" panose="02020603050405020304" pitchFamily="18" charset="0"/>
                <a:cs typeface="Times New Roman" panose="02020603050405020304" pitchFamily="18" charset="0"/>
              </a:rPr>
              <a:t>sánh</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hai</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số</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tự</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nhiên</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sau</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đây</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dùng</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kí</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hiệu</a:t>
            </a:r>
            <a:r>
              <a:rPr lang="en-US" sz="5500" dirty="0">
                <a:latin typeface="Times New Roman" panose="02020603050405020304" pitchFamily="18" charset="0"/>
                <a:cs typeface="Times New Roman" panose="02020603050405020304" pitchFamily="18" charset="0"/>
              </a:rPr>
              <a:t> “&lt;“ hay “&gt;”  </a:t>
            </a:r>
            <a:r>
              <a:rPr lang="en-US" sz="5500" dirty="0" err="1">
                <a:latin typeface="Times New Roman" panose="02020603050405020304" pitchFamily="18" charset="0"/>
                <a:cs typeface="Times New Roman" panose="02020603050405020304" pitchFamily="18" charset="0"/>
              </a:rPr>
              <a:t>để</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viết</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kết</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quả</a:t>
            </a:r>
            <a:r>
              <a:rPr lang="en-US" sz="5500" dirty="0">
                <a:latin typeface="Times New Roman" panose="02020603050405020304" pitchFamily="18" charset="0"/>
                <a:cs typeface="Times New Roman" panose="02020603050405020304" pitchFamily="18" charset="0"/>
              </a:rPr>
              <a:t>.</a:t>
            </a:r>
            <a:br>
              <a:rPr lang="en-US" sz="5500" dirty="0">
                <a:latin typeface="Times New Roman" panose="02020603050405020304" pitchFamily="18" charset="0"/>
                <a:cs typeface="Times New Roman" panose="02020603050405020304" pitchFamily="18" charset="0"/>
              </a:rPr>
            </a:br>
            <a:r>
              <a:rPr lang="en-US" sz="5500" dirty="0">
                <a:latin typeface="Times New Roman" panose="02020603050405020304" pitchFamily="18" charset="0"/>
                <a:cs typeface="Times New Roman" panose="02020603050405020304" pitchFamily="18" charset="0"/>
              </a:rPr>
              <a:t> m = 12 036 001 </a:t>
            </a:r>
            <a:r>
              <a:rPr lang="en-US" sz="5500" dirty="0" err="1">
                <a:latin typeface="Times New Roman" panose="02020603050405020304" pitchFamily="18" charset="0"/>
                <a:cs typeface="Times New Roman" panose="02020603050405020304" pitchFamily="18" charset="0"/>
              </a:rPr>
              <a:t>và</a:t>
            </a:r>
            <a:r>
              <a:rPr lang="en-US" sz="5500" dirty="0">
                <a:latin typeface="Times New Roman" panose="02020603050405020304" pitchFamily="18" charset="0"/>
                <a:cs typeface="Times New Roman" panose="02020603050405020304" pitchFamily="18" charset="0"/>
              </a:rPr>
              <a:t> n = 12 035 987</a:t>
            </a:r>
            <a:br>
              <a:rPr lang="en-US" sz="5500" dirty="0">
                <a:latin typeface="Times New Roman" panose="02020603050405020304" pitchFamily="18" charset="0"/>
                <a:cs typeface="Times New Roman" panose="02020603050405020304" pitchFamily="18" charset="0"/>
              </a:rPr>
            </a:br>
            <a:r>
              <a:rPr lang="en-US" sz="5500" dirty="0">
                <a:latin typeface="Times New Roman" panose="02020603050405020304" pitchFamily="18" charset="0"/>
                <a:cs typeface="Times New Roman" panose="02020603050405020304" pitchFamily="18" charset="0"/>
              </a:rPr>
              <a:t>b) </a:t>
            </a:r>
            <a:r>
              <a:rPr lang="en-US" sz="5500" dirty="0" err="1">
                <a:latin typeface="Times New Roman" panose="02020603050405020304" pitchFamily="18" charset="0"/>
                <a:cs typeface="Times New Roman" panose="02020603050405020304" pitchFamily="18" charset="0"/>
              </a:rPr>
              <a:t>Trên</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tia</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số</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nằm</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ngang</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trong</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hai</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điểm</a:t>
            </a:r>
            <a:r>
              <a:rPr lang="en-US" sz="5500" dirty="0">
                <a:latin typeface="Times New Roman" panose="02020603050405020304" pitchFamily="18" charset="0"/>
                <a:cs typeface="Times New Roman" panose="02020603050405020304" pitchFamily="18" charset="0"/>
              </a:rPr>
              <a:t> m </a:t>
            </a:r>
            <a:r>
              <a:rPr lang="en-US" sz="5500" dirty="0" err="1">
                <a:latin typeface="Times New Roman" panose="02020603050405020304" pitchFamily="18" charset="0"/>
                <a:cs typeface="Times New Roman" panose="02020603050405020304" pitchFamily="18" charset="0"/>
              </a:rPr>
              <a:t>và</a:t>
            </a:r>
            <a:r>
              <a:rPr lang="en-US" sz="5500" dirty="0">
                <a:latin typeface="Times New Roman" panose="02020603050405020304" pitchFamily="18" charset="0"/>
                <a:cs typeface="Times New Roman" panose="02020603050405020304" pitchFamily="18" charset="0"/>
              </a:rPr>
              <a:t> n, </a:t>
            </a:r>
            <a:r>
              <a:rPr lang="en-US" sz="5500" dirty="0" err="1">
                <a:latin typeface="Times New Roman" panose="02020603050405020304" pitchFamily="18" charset="0"/>
                <a:cs typeface="Times New Roman" panose="02020603050405020304" pitchFamily="18" charset="0"/>
              </a:rPr>
              <a:t>điểm</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nào</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nằm</a:t>
            </a:r>
            <a:r>
              <a:rPr lang="en-US" sz="5500" dirty="0">
                <a:latin typeface="Times New Roman" panose="02020603050405020304" pitchFamily="18" charset="0"/>
                <a:cs typeface="Times New Roman" panose="02020603050405020304" pitchFamily="18" charset="0"/>
              </a:rPr>
              <a:t> </a:t>
            </a:r>
            <a:r>
              <a:rPr lang="en-US" sz="5500" dirty="0" err="1">
                <a:latin typeface="Times New Roman" panose="02020603050405020304" pitchFamily="18" charset="0"/>
                <a:cs typeface="Times New Roman" panose="02020603050405020304" pitchFamily="18" charset="0"/>
              </a:rPr>
              <a:t>trước</a:t>
            </a:r>
            <a:r>
              <a:rPr lang="en-US" sz="55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78606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4188-97EE-4B6A-A2B0-BC7AB19F195F}"/>
              </a:ext>
            </a:extLst>
          </p:cNvPr>
          <p:cNvSpPr>
            <a:spLocks noGrp="1"/>
          </p:cNvSpPr>
          <p:nvPr>
            <p:ph type="title"/>
          </p:nvPr>
        </p:nvSpPr>
        <p:spPr>
          <a:xfrm>
            <a:off x="838200" y="710565"/>
            <a:ext cx="10515600" cy="1325563"/>
          </a:xfrm>
        </p:spPr>
        <p:txBody>
          <a:bodyPr>
            <a:normAutofit fontScale="90000"/>
          </a:bodyPr>
          <a:lstStyle/>
          <a:p>
            <a:r>
              <a:rPr lang="en-US" dirty="0" err="1">
                <a:solidFill>
                  <a:srgbClr val="FF0000"/>
                </a:solidFill>
                <a:latin typeface="Times New Roman" panose="02020603050405020304" pitchFamily="18" charset="0"/>
                <a:cs typeface="Times New Roman" panose="02020603050405020304" pitchFamily="18" charset="0"/>
              </a:rPr>
              <a:t>Bài</a:t>
            </a:r>
            <a:r>
              <a:rPr lang="en-US" dirty="0">
                <a:solidFill>
                  <a:srgbClr val="FF0000"/>
                </a:solidFill>
                <a:latin typeface="Times New Roman" panose="02020603050405020304" pitchFamily="18" charset="0"/>
                <a:cs typeface="Times New Roman" panose="02020603050405020304" pitchFamily="18" charset="0"/>
              </a:rPr>
              <a:t> 1.13 </a:t>
            </a:r>
            <a:r>
              <a:rPr lang="en-US" dirty="0" err="1">
                <a:solidFill>
                  <a:srgbClr val="FF0000"/>
                </a:solidFill>
                <a:latin typeface="Times New Roman" panose="02020603050405020304" pitchFamily="18" charset="0"/>
                <a:cs typeface="Times New Roman" panose="02020603050405020304" pitchFamily="18" charset="0"/>
              </a:rPr>
              <a:t>trang</a:t>
            </a:r>
            <a:r>
              <a:rPr lang="en-US" dirty="0">
                <a:solidFill>
                  <a:srgbClr val="FF0000"/>
                </a:solidFill>
                <a:latin typeface="Times New Roman" panose="02020603050405020304" pitchFamily="18" charset="0"/>
                <a:cs typeface="Times New Roman" panose="02020603050405020304" pitchFamily="18" charset="0"/>
              </a:rPr>
              <a:t> 14</a:t>
            </a:r>
            <a:br>
              <a:rPr lang="en-US" dirty="0">
                <a:solidFill>
                  <a:srgbClr val="FF0000"/>
                </a:solidFill>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Viết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3532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3529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rồi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sắp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lớn</a:t>
            </a:r>
            <a:r>
              <a:rPr lang="en-US" dirty="0">
                <a:latin typeface="Times New Roman" panose="02020603050405020304" pitchFamily="18" charset="0"/>
                <a:cs typeface="Times New Roman" panose="02020603050405020304" pitchFamily="18" charset="0"/>
              </a:rPr>
              <a:t>.</a:t>
            </a:r>
          </a:p>
        </p:txBody>
      </p:sp>
      <p:graphicFrame>
        <p:nvGraphicFramePr>
          <p:cNvPr id="4" name="Table 3">
            <a:extLst>
              <a:ext uri="{FF2B5EF4-FFF2-40B4-BE49-F238E27FC236}">
                <a16:creationId xmlns:a16="http://schemas.microsoft.com/office/drawing/2014/main" id="{D35E7205-3B62-4850-862D-AE0D138EB480}"/>
              </a:ext>
            </a:extLst>
          </p:cNvPr>
          <p:cNvGraphicFramePr>
            <a:graphicFrameLocks noGrp="1"/>
          </p:cNvGraphicFramePr>
          <p:nvPr>
            <p:extLst>
              <p:ext uri="{D42A27DB-BD31-4B8C-83A1-F6EECF244321}">
                <p14:modId xmlns:p14="http://schemas.microsoft.com/office/powerpoint/2010/main" val="3275635111"/>
              </p:ext>
            </p:extLst>
          </p:nvPr>
        </p:nvGraphicFramePr>
        <p:xfrm>
          <a:off x="960120" y="2503482"/>
          <a:ext cx="10124440" cy="2171895"/>
        </p:xfrm>
        <a:graphic>
          <a:graphicData uri="http://schemas.openxmlformats.org/drawingml/2006/table">
            <a:tbl>
              <a:tblPr firstRow="1" firstCol="1" lastRow="1" lastCol="1" bandRow="1" bandCol="1">
                <a:tableStyleId>{5C22544A-7EE6-4342-B048-85BDC9FD1C3A}</a:tableStyleId>
              </a:tblPr>
              <a:tblGrid>
                <a:gridCol w="2848400">
                  <a:extLst>
                    <a:ext uri="{9D8B030D-6E8A-4147-A177-3AD203B41FA5}">
                      <a16:colId xmlns:a16="http://schemas.microsoft.com/office/drawing/2014/main" val="1864685100"/>
                    </a:ext>
                  </a:extLst>
                </a:gridCol>
                <a:gridCol w="3787527">
                  <a:extLst>
                    <a:ext uri="{9D8B030D-6E8A-4147-A177-3AD203B41FA5}">
                      <a16:colId xmlns:a16="http://schemas.microsoft.com/office/drawing/2014/main" val="3956819385"/>
                    </a:ext>
                  </a:extLst>
                </a:gridCol>
                <a:gridCol w="3488513">
                  <a:extLst>
                    <a:ext uri="{9D8B030D-6E8A-4147-A177-3AD203B41FA5}">
                      <a16:colId xmlns:a16="http://schemas.microsoft.com/office/drawing/2014/main" val="2142048600"/>
                    </a:ext>
                  </a:extLst>
                </a:gridCol>
              </a:tblGrid>
              <a:tr h="547402">
                <a:tc>
                  <a:txBody>
                    <a:bodyPr/>
                    <a:lstStyle/>
                    <a:p>
                      <a:pPr>
                        <a:lnSpc>
                          <a:spcPct val="115000"/>
                        </a:lnSpc>
                        <a:spcAft>
                          <a:spcPts val="500"/>
                        </a:spcAft>
                      </a:pPr>
                      <a:r>
                        <a:rPr lang="en-US" sz="4000" dirty="0">
                          <a:solidFill>
                            <a:schemeClr val="tx1"/>
                          </a:solidFill>
                          <a:effectLst/>
                          <a:latin typeface="Times New Roman" panose="02020603050405020304" pitchFamily="18" charset="0"/>
                          <a:cs typeface="Times New Roman" panose="02020603050405020304" pitchFamily="18" charset="0"/>
                        </a:rPr>
                        <a:t> </a:t>
                      </a: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r>
                        <a:rPr lang="en-US" sz="4000" dirty="0">
                          <a:solidFill>
                            <a:srgbClr val="FF0000"/>
                          </a:solidFill>
                          <a:effectLst/>
                          <a:latin typeface="Times New Roman" panose="02020603050405020304" pitchFamily="18" charset="0"/>
                          <a:cs typeface="Times New Roman" panose="02020603050405020304" pitchFamily="18" charset="0"/>
                        </a:rPr>
                        <a:t>3 532</a:t>
                      </a:r>
                      <a:endParaRPr lang="en-US" sz="4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r>
                        <a:rPr lang="en-US" sz="4000" dirty="0">
                          <a:solidFill>
                            <a:srgbClr val="FF0000"/>
                          </a:solidFill>
                          <a:effectLst/>
                          <a:latin typeface="Times New Roman" panose="02020603050405020304" pitchFamily="18" charset="0"/>
                          <a:cs typeface="Times New Roman" panose="02020603050405020304" pitchFamily="18" charset="0"/>
                        </a:rPr>
                        <a:t>3 529</a:t>
                      </a:r>
                      <a:endParaRPr lang="en-US" sz="4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1551106"/>
                  </a:ext>
                </a:extLst>
              </a:tr>
              <a:tr h="709472">
                <a:tc>
                  <a:txBody>
                    <a:bodyPr/>
                    <a:lstStyle/>
                    <a:p>
                      <a:pPr algn="ctr">
                        <a:lnSpc>
                          <a:spcPct val="115000"/>
                        </a:lnSpc>
                        <a:spcAft>
                          <a:spcPts val="500"/>
                        </a:spcAft>
                      </a:pPr>
                      <a:r>
                        <a:rPr lang="en-US" sz="4000">
                          <a:solidFill>
                            <a:schemeClr val="tx1"/>
                          </a:solidFill>
                          <a:effectLst/>
                          <a:latin typeface="Times New Roman" panose="02020603050405020304" pitchFamily="18" charset="0"/>
                          <a:cs typeface="Times New Roman" panose="02020603050405020304" pitchFamily="18" charset="0"/>
                        </a:rPr>
                        <a:t>Số liền trước</a:t>
                      </a:r>
                      <a:endParaRPr lang="en-US" sz="4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3226873"/>
                  </a:ext>
                </a:extLst>
              </a:tr>
              <a:tr h="817580">
                <a:tc>
                  <a:txBody>
                    <a:bodyPr/>
                    <a:lstStyle/>
                    <a:p>
                      <a:pPr algn="ctr">
                        <a:lnSpc>
                          <a:spcPct val="115000"/>
                        </a:lnSpc>
                        <a:spcAft>
                          <a:spcPts val="500"/>
                        </a:spcAft>
                      </a:pPr>
                      <a:r>
                        <a:rPr lang="en-US" sz="4000" dirty="0" err="1">
                          <a:solidFill>
                            <a:schemeClr val="tx1"/>
                          </a:solidFill>
                          <a:effectLst/>
                          <a:latin typeface="Times New Roman" panose="02020603050405020304" pitchFamily="18" charset="0"/>
                          <a:cs typeface="Times New Roman" panose="02020603050405020304" pitchFamily="18" charset="0"/>
                        </a:rPr>
                        <a:t>Số</a:t>
                      </a:r>
                      <a:r>
                        <a:rPr lang="en-US" sz="4000" dirty="0">
                          <a:solidFill>
                            <a:schemeClr val="tx1"/>
                          </a:solidFill>
                          <a:effectLst/>
                          <a:latin typeface="Times New Roman" panose="02020603050405020304" pitchFamily="18" charset="0"/>
                          <a:cs typeface="Times New Roman" panose="02020603050405020304" pitchFamily="18" charset="0"/>
                        </a:rPr>
                        <a:t> </a:t>
                      </a:r>
                      <a:r>
                        <a:rPr lang="en-US" sz="4000" dirty="0" err="1">
                          <a:solidFill>
                            <a:schemeClr val="tx1"/>
                          </a:solidFill>
                          <a:effectLst/>
                          <a:latin typeface="Times New Roman" panose="02020603050405020304" pitchFamily="18" charset="0"/>
                          <a:cs typeface="Times New Roman" panose="02020603050405020304" pitchFamily="18" charset="0"/>
                        </a:rPr>
                        <a:t>liền</a:t>
                      </a:r>
                      <a:r>
                        <a:rPr lang="en-US" sz="4000" dirty="0">
                          <a:solidFill>
                            <a:schemeClr val="tx1"/>
                          </a:solidFill>
                          <a:effectLst/>
                          <a:latin typeface="Times New Roman" panose="02020603050405020304" pitchFamily="18" charset="0"/>
                          <a:cs typeface="Times New Roman" panose="02020603050405020304" pitchFamily="18" charset="0"/>
                        </a:rPr>
                        <a:t> </a:t>
                      </a:r>
                      <a:r>
                        <a:rPr lang="en-US" sz="4000" dirty="0" err="1">
                          <a:solidFill>
                            <a:schemeClr val="tx1"/>
                          </a:solidFill>
                          <a:effectLst/>
                          <a:latin typeface="Times New Roman" panose="02020603050405020304" pitchFamily="18" charset="0"/>
                          <a:cs typeface="Times New Roman" panose="02020603050405020304" pitchFamily="18" charset="0"/>
                        </a:rPr>
                        <a:t>sau</a:t>
                      </a: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500"/>
                        </a:spcAft>
                      </a:pPr>
                      <a:endParaRPr lang="en-US" sz="4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7278757"/>
                  </a:ext>
                </a:extLst>
              </a:tr>
            </a:tbl>
          </a:graphicData>
        </a:graphic>
      </p:graphicFrame>
    </p:spTree>
    <p:extLst>
      <p:ext uri="{BB962C8B-B14F-4D97-AF65-F5344CB8AC3E}">
        <p14:creationId xmlns:p14="http://schemas.microsoft.com/office/powerpoint/2010/main" val="517274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700</Words>
  <Application>Microsoft Office PowerPoint</Application>
  <PresentationFormat>Widescreen</PresentationFormat>
  <Paragraphs>37</Paragraphs>
  <Slides>12</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Cambria Math</vt:lpstr>
      <vt:lpstr>Times New Roman</vt:lpstr>
      <vt:lpstr>Office Theme</vt:lpstr>
      <vt:lpstr>Equation</vt:lpstr>
      <vt:lpstr>BÀI 3:  THỨ TỰ TRONG TẬP HỢP CÁC SỐ TỰ NHIÊN</vt:lpstr>
      <vt:lpstr>PowerPoint Presentation</vt:lpstr>
      <vt:lpstr>PowerPoint Presentation</vt:lpstr>
      <vt:lpstr>PowerPoint Presentation</vt:lpstr>
      <vt:lpstr>PowerPoint Presentation</vt:lpstr>
      <vt:lpstr>PowerPoint Presentation</vt:lpstr>
      <vt:lpstr>PowerPoint Presentation</vt:lpstr>
      <vt:lpstr>Luyện tập a) Hãy so sánh hai số tự nhiên sau đây, dùng kí hiệu “&lt;“ hay “&gt;”  để viết kết quả.  m = 12 036 001 và n = 12 035 987 b) Trên tia số (nằm ngang), trong hai điểm m và n, điểm nào nằm trước?</vt:lpstr>
      <vt:lpstr>Bài 1.13 trang 14 Viết các số liền trước và số liền sau của hai số  3532 và 3529  để được sáu số tự nhiên rồi sắp xếp sáu số đó theo thứ tự từ bé đến lớn.</vt:lpstr>
      <vt:lpstr>Bài 1.15 trang 14 Liệt kê các phần tử của mỗi tập hợp sau: a) M = { x     N / 10 ≤ x &lt;15} b) K = { x     N* / x ≤ 3} </vt:lpstr>
      <vt:lpstr>Vận dụng: Theo dõi kết quả bán hàng trong ngày của một của hàng, người ta nhận thấy: Số tiền thu được vào buổi sáng nhiều hơn vào buổi chiều. Số tiền thu được vào buổi tối ít hơn vào buổi chiều. Hãy so sánh số tiền thu được (đều là các số tự nhiên) của cửa hàng đó vào buổi sáng và buổi tối.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Sinh</dc:creator>
  <cp:lastModifiedBy>Bùi Thị Sinh</cp:lastModifiedBy>
  <cp:revision>53</cp:revision>
  <dcterms:created xsi:type="dcterms:W3CDTF">2021-06-18T01:49:26Z</dcterms:created>
  <dcterms:modified xsi:type="dcterms:W3CDTF">2022-08-20T05:25:04Z</dcterms:modified>
</cp:coreProperties>
</file>