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20" r:id="rId2"/>
    <p:sldId id="256" r:id="rId3"/>
    <p:sldId id="263" r:id="rId4"/>
    <p:sldId id="259" r:id="rId5"/>
    <p:sldId id="257" r:id="rId6"/>
    <p:sldId id="504" r:id="rId7"/>
    <p:sldId id="521" r:id="rId8"/>
    <p:sldId id="321" r:id="rId9"/>
    <p:sldId id="322" r:id="rId10"/>
    <p:sldId id="318" r:id="rId11"/>
    <p:sldId id="274" r:id="rId12"/>
    <p:sldId id="522" r:id="rId13"/>
    <p:sldId id="505" r:id="rId14"/>
    <p:sldId id="326" r:id="rId15"/>
    <p:sldId id="524" r:id="rId16"/>
    <p:sldId id="327" r:id="rId17"/>
    <p:sldId id="525" r:id="rId18"/>
    <p:sldId id="301" r:id="rId19"/>
    <p:sldId id="302" r:id="rId20"/>
    <p:sldId id="507" r:id="rId21"/>
    <p:sldId id="328" r:id="rId22"/>
    <p:sldId id="329" r:id="rId23"/>
    <p:sldId id="331" r:id="rId24"/>
    <p:sldId id="273" r:id="rId25"/>
    <p:sldId id="502" r:id="rId26"/>
    <p:sldId id="265" r:id="rId27"/>
    <p:sldId id="266" r:id="rId28"/>
    <p:sldId id="267" r:id="rId29"/>
    <p:sldId id="268" r:id="rId30"/>
    <p:sldId id="269" r:id="rId31"/>
    <p:sldId id="270" r:id="rId32"/>
    <p:sldId id="271" r:id="rId33"/>
    <p:sldId id="272" r:id="rId34"/>
    <p:sldId id="26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21" autoAdjust="0"/>
  </p:normalViewPr>
  <p:slideViewPr>
    <p:cSldViewPr snapToGrid="0">
      <p:cViewPr varScale="1">
        <p:scale>
          <a:sx n="68" d="100"/>
          <a:sy n="68" d="100"/>
        </p:scale>
        <p:origin x="5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36376-3376-46B7-80CA-51F7090EBE5E}"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D1CF1-02B3-4E4C-AA2F-737B5501B86E}" type="slidenum">
              <a:rPr lang="en-US" smtClean="0"/>
              <a:t>‹#›</a:t>
            </a:fld>
            <a:endParaRPr lang="en-US"/>
          </a:p>
        </p:txBody>
      </p:sp>
    </p:spTree>
    <p:extLst>
      <p:ext uri="{BB962C8B-B14F-4D97-AF65-F5344CB8AC3E}">
        <p14:creationId xmlns:p14="http://schemas.microsoft.com/office/powerpoint/2010/main" val="43822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818A-41E9-24F9-EE12-853E00821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9C2981-6626-65C2-1B95-E5056BAD8F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BB2C8B-1BC7-73C6-FBBF-29FCB0307D01}"/>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5" name="Footer Placeholder 4">
            <a:extLst>
              <a:ext uri="{FF2B5EF4-FFF2-40B4-BE49-F238E27FC236}">
                <a16:creationId xmlns:a16="http://schemas.microsoft.com/office/drawing/2014/main" id="{C9290FED-DB2F-6F00-EE99-3C7647976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2156C-4D94-C666-E6BD-FE00701B629B}"/>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696275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33FF-1B63-6AD5-18D4-802C6B23B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DA2A8-4FA4-6F97-D058-E835746283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6D9448-1375-2398-5595-5B277183DC48}"/>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5" name="Footer Placeholder 4">
            <a:extLst>
              <a:ext uri="{FF2B5EF4-FFF2-40B4-BE49-F238E27FC236}">
                <a16:creationId xmlns:a16="http://schemas.microsoft.com/office/drawing/2014/main" id="{916947A4-1863-73D6-0290-4420DC5FF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7AB1A-4DAD-8A78-2A7A-0BA86EDBD522}"/>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187755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D7ACDE-9BC9-A8BE-3F59-F3A587BF87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66859F-A65D-733A-BF31-C5BE29DB15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502D2-A627-625E-DFA9-0F9EEBFE9C9E}"/>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5" name="Footer Placeholder 4">
            <a:extLst>
              <a:ext uri="{FF2B5EF4-FFF2-40B4-BE49-F238E27FC236}">
                <a16:creationId xmlns:a16="http://schemas.microsoft.com/office/drawing/2014/main" id="{3CE29C10-AC0D-85F4-9B12-222C947F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EF74D-6325-A251-1E02-60A94BFCBBFD}"/>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139428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66880-663B-D396-0E5B-B35076EBF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CA1496-E3B7-CEAD-BE00-C14AB3977D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ABC00-B883-F59A-A3EE-A6B915690758}"/>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5" name="Footer Placeholder 4">
            <a:extLst>
              <a:ext uri="{FF2B5EF4-FFF2-40B4-BE49-F238E27FC236}">
                <a16:creationId xmlns:a16="http://schemas.microsoft.com/office/drawing/2014/main" id="{AF576F4D-EE00-10C1-C11C-70C31E82E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3BED6-4064-F15E-F692-BBFE6E639B19}"/>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162981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6B4C4-DFCF-3817-BE98-A2DDC2D1ED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3CB629-3D1C-C89C-D932-EB0C8AF936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549675-AF9F-1415-8CA8-28DA85677B8A}"/>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5" name="Footer Placeholder 4">
            <a:extLst>
              <a:ext uri="{FF2B5EF4-FFF2-40B4-BE49-F238E27FC236}">
                <a16:creationId xmlns:a16="http://schemas.microsoft.com/office/drawing/2014/main" id="{00C7DB0A-529B-FBCC-4887-A0F4AA013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E9492-8A18-2EF8-8B95-6BB959CED3A4}"/>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110000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18CA-2F42-CBDA-B346-1B3525375E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E0414-C517-D477-CD23-6FE135E64D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5A398-9489-7C41-8A02-41CE2CA130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5B4211-68DE-924F-E208-9951578566C9}"/>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6" name="Footer Placeholder 5">
            <a:extLst>
              <a:ext uri="{FF2B5EF4-FFF2-40B4-BE49-F238E27FC236}">
                <a16:creationId xmlns:a16="http://schemas.microsoft.com/office/drawing/2014/main" id="{0AD38120-3ED9-3CB9-6B7B-980D9250AE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2C117-EB75-6D1F-BCBE-6553FF56916C}"/>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23268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42D5-0611-B52D-E920-0F0AE5C2ED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E8C10-F9FE-F6C4-95A7-E0B3E9EB80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ADE50B-5041-04FA-7FF6-A8DFC62FB2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0FE6FD-B9D7-A83C-D8E1-6E83395BA2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838342-CAB3-DEF0-4D53-AF9BA256E0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1F8D62-A693-A4B8-0102-8D8BA83525F9}"/>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8" name="Footer Placeholder 7">
            <a:extLst>
              <a:ext uri="{FF2B5EF4-FFF2-40B4-BE49-F238E27FC236}">
                <a16:creationId xmlns:a16="http://schemas.microsoft.com/office/drawing/2014/main" id="{3B09EC86-1F78-D498-E6D7-37F712AC91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DB621B-EF1D-BACC-A610-17C8E0EC7DCC}"/>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1131549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30B6-8B88-D232-47AA-125F2C8DF4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C3B22A-9302-2EF7-62E1-ABC9422B37DF}"/>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4" name="Footer Placeholder 3">
            <a:extLst>
              <a:ext uri="{FF2B5EF4-FFF2-40B4-BE49-F238E27FC236}">
                <a16:creationId xmlns:a16="http://schemas.microsoft.com/office/drawing/2014/main" id="{8013598A-5B5B-FCE6-06EB-72CB8E9208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7ADEDA-F9C0-8C4B-7EBE-D160E233E6E6}"/>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2412592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C3D2CA-18F5-AFD2-D3AC-538BB471E373}"/>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3" name="Footer Placeholder 2">
            <a:extLst>
              <a:ext uri="{FF2B5EF4-FFF2-40B4-BE49-F238E27FC236}">
                <a16:creationId xmlns:a16="http://schemas.microsoft.com/office/drawing/2014/main" id="{5D305F86-E383-F363-B1EA-B10C360E53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CA0CA1-6BB0-03F8-1194-DD53CB4E396E}"/>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321036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22F86-32AB-38F4-DB53-54D55A4A6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C56CAB-CC25-D0E3-7662-ADCC59E8FD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701B14-A76B-156E-BB1C-F82AAAAAE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77ADB-06C4-7322-E2F7-C5C440BE4391}"/>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6" name="Footer Placeholder 5">
            <a:extLst>
              <a:ext uri="{FF2B5EF4-FFF2-40B4-BE49-F238E27FC236}">
                <a16:creationId xmlns:a16="http://schemas.microsoft.com/office/drawing/2014/main" id="{1A41F2CC-339B-67FF-31F9-F8ABAA225F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BBABD-C01D-F3FB-03F7-B76D204C0FDE}"/>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105344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AD64-D848-3D84-CFA2-FE49213F48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0E7BBA-AC23-4DDB-6DC3-CD834B616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D0C8D7-2AE3-7367-33B9-AD75FB6FB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06A5F-355E-0CCF-76F7-6B2BC7460530}"/>
              </a:ext>
            </a:extLst>
          </p:cNvPr>
          <p:cNvSpPr>
            <a:spLocks noGrp="1"/>
          </p:cNvSpPr>
          <p:nvPr>
            <p:ph type="dt" sz="half" idx="10"/>
          </p:nvPr>
        </p:nvSpPr>
        <p:spPr/>
        <p:txBody>
          <a:bodyPr/>
          <a:lstStyle/>
          <a:p>
            <a:fld id="{A9120414-DFD1-45EF-B903-2002B7F5E85C}" type="datetimeFigureOut">
              <a:rPr lang="en-US" smtClean="0"/>
              <a:t>4/9/2025</a:t>
            </a:fld>
            <a:endParaRPr lang="en-US"/>
          </a:p>
        </p:txBody>
      </p:sp>
      <p:sp>
        <p:nvSpPr>
          <p:cNvPr id="6" name="Footer Placeholder 5">
            <a:extLst>
              <a:ext uri="{FF2B5EF4-FFF2-40B4-BE49-F238E27FC236}">
                <a16:creationId xmlns:a16="http://schemas.microsoft.com/office/drawing/2014/main" id="{64E4F1C8-3B0C-271B-E949-C5ED408D66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1CEEC7-B0A9-9D06-2E1F-6F139649577A}"/>
              </a:ext>
            </a:extLst>
          </p:cNvPr>
          <p:cNvSpPr>
            <a:spLocks noGrp="1"/>
          </p:cNvSpPr>
          <p:nvPr>
            <p:ph type="sldNum" sz="quarter" idx="12"/>
          </p:nvPr>
        </p:nvSpPr>
        <p:spPr/>
        <p:txBody>
          <a:bodyPr/>
          <a:lstStyle/>
          <a:p>
            <a:fld id="{85FCCA57-D4AA-402B-84F6-717940B7E52E}" type="slidenum">
              <a:rPr lang="en-US" smtClean="0"/>
              <a:t>‹#›</a:t>
            </a:fld>
            <a:endParaRPr lang="en-US"/>
          </a:p>
        </p:txBody>
      </p:sp>
    </p:spTree>
    <p:extLst>
      <p:ext uri="{BB962C8B-B14F-4D97-AF65-F5344CB8AC3E}">
        <p14:creationId xmlns:p14="http://schemas.microsoft.com/office/powerpoint/2010/main" val="157053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02821-BD20-408A-610F-15CD0DA19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8E26E8-4B8E-059E-C4FD-372973194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2B03F-11A3-D6C5-5567-757582CC06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20414-DFD1-45EF-B903-2002B7F5E85C}" type="datetimeFigureOut">
              <a:rPr lang="en-US" smtClean="0"/>
              <a:t>4/9/2025</a:t>
            </a:fld>
            <a:endParaRPr lang="en-US"/>
          </a:p>
        </p:txBody>
      </p:sp>
      <p:sp>
        <p:nvSpPr>
          <p:cNvPr id="5" name="Footer Placeholder 4">
            <a:extLst>
              <a:ext uri="{FF2B5EF4-FFF2-40B4-BE49-F238E27FC236}">
                <a16:creationId xmlns:a16="http://schemas.microsoft.com/office/drawing/2014/main" id="{46E52CED-FBB9-258B-61D0-C89BCC9AD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168C92-7034-735A-3BFD-9543B39E0F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CCA57-D4AA-402B-84F6-717940B7E52E}" type="slidenum">
              <a:rPr lang="en-US" smtClean="0"/>
              <a:t>‹#›</a:t>
            </a:fld>
            <a:endParaRPr lang="en-US"/>
          </a:p>
        </p:txBody>
      </p:sp>
    </p:spTree>
    <p:extLst>
      <p:ext uri="{BB962C8B-B14F-4D97-AF65-F5344CB8AC3E}">
        <p14:creationId xmlns:p14="http://schemas.microsoft.com/office/powerpoint/2010/main" val="2809074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537" y="1"/>
            <a:ext cx="10266555" cy="6041660"/>
          </a:xfrm>
          <a:prstGeom prst="rect">
            <a:avLst/>
          </a:prstGeom>
        </p:spPr>
      </p:pic>
      <p:sp>
        <p:nvSpPr>
          <p:cNvPr id="3" name="TextBox 2">
            <a:extLst>
              <a:ext uri="{FF2B5EF4-FFF2-40B4-BE49-F238E27FC236}">
                <a16:creationId xmlns:a16="http://schemas.microsoft.com/office/drawing/2014/main" id="{13281A83-E45F-9CA8-BED0-C607BCDF19AC}"/>
              </a:ext>
            </a:extLst>
          </p:cNvPr>
          <p:cNvSpPr txBox="1"/>
          <p:nvPr/>
        </p:nvSpPr>
        <p:spPr>
          <a:xfrm>
            <a:off x="375425" y="6056706"/>
            <a:ext cx="11200780" cy="666786"/>
          </a:xfrm>
          <a:prstGeom prst="rect">
            <a:avLst/>
          </a:prstGeom>
          <a:noFill/>
        </p:spPr>
        <p:txBody>
          <a:bodyPr wrap="square" rtlCol="0">
            <a:spAutoFit/>
          </a:bodyPr>
          <a:lstStyle/>
          <a:p>
            <a:pPr algn="ctr" defTabSz="914377">
              <a:defRPr/>
            </a:pPr>
            <a:r>
              <a:rPr lang="en-US" sz="3733" spc="-151" dirty="0" err="1">
                <a:solidFill>
                  <a:srgbClr val="002060"/>
                </a:solidFill>
                <a:latin typeface="Fira Sans Black" panose="020B0A03050000020004" pitchFamily="34" charset="0"/>
              </a:rPr>
              <a:t>Điện</a:t>
            </a:r>
            <a:r>
              <a:rPr lang="en-US" sz="3733" spc="-151" dirty="0">
                <a:solidFill>
                  <a:srgbClr val="002060"/>
                </a:solidFill>
                <a:latin typeface="Fira Sans Black" panose="020B0A03050000020004" pitchFamily="34" charset="0"/>
              </a:rPr>
              <a:t> </a:t>
            </a:r>
            <a:r>
              <a:rPr lang="en-US" sz="3733" spc="-151" dirty="0" err="1">
                <a:solidFill>
                  <a:srgbClr val="002060"/>
                </a:solidFill>
                <a:latin typeface="Fira Sans Black" panose="020B0A03050000020004" pitchFamily="34" charset="0"/>
              </a:rPr>
              <a:t>năng</a:t>
            </a:r>
            <a:r>
              <a:rPr lang="en-US" sz="3733" spc="-151" dirty="0">
                <a:solidFill>
                  <a:srgbClr val="002060"/>
                </a:solidFill>
                <a:latin typeface="Fira Sans Black" panose="020B0A03050000020004" pitchFamily="34" charset="0"/>
              </a:rPr>
              <a:t> </a:t>
            </a:r>
            <a:r>
              <a:rPr lang="en-US" sz="3733" spc="-151" dirty="0" err="1">
                <a:solidFill>
                  <a:srgbClr val="002060"/>
                </a:solidFill>
                <a:latin typeface="Fira Sans Black" panose="020B0A03050000020004" pitchFamily="34" charset="0"/>
              </a:rPr>
              <a:t>được</a:t>
            </a:r>
            <a:r>
              <a:rPr lang="en-US" sz="3733" spc="-151" dirty="0">
                <a:solidFill>
                  <a:srgbClr val="002060"/>
                </a:solidFill>
                <a:latin typeface="Fira Sans Black" panose="020B0A03050000020004" pitchFamily="34" charset="0"/>
              </a:rPr>
              <a:t> </a:t>
            </a:r>
            <a:r>
              <a:rPr lang="en-US" sz="3733" spc="-151" dirty="0" err="1">
                <a:solidFill>
                  <a:srgbClr val="002060"/>
                </a:solidFill>
                <a:latin typeface="Fira Sans Black" panose="020B0A03050000020004" pitchFamily="34" charset="0"/>
              </a:rPr>
              <a:t>tạo</a:t>
            </a:r>
            <a:r>
              <a:rPr lang="en-US" sz="3733" spc="-151" dirty="0">
                <a:solidFill>
                  <a:srgbClr val="002060"/>
                </a:solidFill>
                <a:latin typeface="Fira Sans Black" panose="020B0A03050000020004" pitchFamily="34" charset="0"/>
              </a:rPr>
              <a:t> </a:t>
            </a:r>
            <a:r>
              <a:rPr lang="en-US" sz="3733" spc="-151" dirty="0" err="1">
                <a:solidFill>
                  <a:srgbClr val="002060"/>
                </a:solidFill>
                <a:latin typeface="Fira Sans Black" panose="020B0A03050000020004" pitchFamily="34" charset="0"/>
              </a:rPr>
              <a:t>ra</a:t>
            </a:r>
            <a:r>
              <a:rPr lang="en-US" sz="3733" spc="-151" dirty="0">
                <a:solidFill>
                  <a:srgbClr val="002060"/>
                </a:solidFill>
                <a:latin typeface="Fira Sans Black" panose="020B0A03050000020004" pitchFamily="34" charset="0"/>
              </a:rPr>
              <a:t> </a:t>
            </a:r>
            <a:r>
              <a:rPr lang="en-US" sz="3733" spc="-151" dirty="0" err="1">
                <a:solidFill>
                  <a:srgbClr val="002060"/>
                </a:solidFill>
                <a:latin typeface="Fira Sans Black" panose="020B0A03050000020004" pitchFamily="34" charset="0"/>
              </a:rPr>
              <a:t>từ</a:t>
            </a:r>
            <a:r>
              <a:rPr lang="en-US" sz="3733" spc="-151" dirty="0">
                <a:solidFill>
                  <a:srgbClr val="002060"/>
                </a:solidFill>
                <a:latin typeface="Fira Sans Black" panose="020B0A03050000020004" pitchFamily="34" charset="0"/>
              </a:rPr>
              <a:t> </a:t>
            </a:r>
            <a:r>
              <a:rPr lang="en-US" sz="3733" spc="-151" dirty="0" err="1">
                <a:solidFill>
                  <a:srgbClr val="002060"/>
                </a:solidFill>
                <a:latin typeface="Fira Sans Black" panose="020B0A03050000020004" pitchFamily="34" charset="0"/>
              </a:rPr>
              <a:t>những</a:t>
            </a:r>
            <a:r>
              <a:rPr lang="en-US" sz="3733" spc="-151" dirty="0">
                <a:solidFill>
                  <a:srgbClr val="002060"/>
                </a:solidFill>
                <a:latin typeface="Fira Sans Black" panose="020B0A03050000020004" pitchFamily="34" charset="0"/>
              </a:rPr>
              <a:t> </a:t>
            </a:r>
            <a:r>
              <a:rPr lang="en-US" sz="3733" spc="-151" dirty="0" err="1">
                <a:solidFill>
                  <a:srgbClr val="002060"/>
                </a:solidFill>
                <a:latin typeface="Fira Sans Black" panose="020B0A03050000020004" pitchFamily="34" charset="0"/>
              </a:rPr>
              <a:t>dạng</a:t>
            </a:r>
            <a:r>
              <a:rPr lang="en-US" sz="3733" spc="-151" dirty="0">
                <a:solidFill>
                  <a:srgbClr val="002060"/>
                </a:solidFill>
                <a:latin typeface="Fira Sans Black" panose="020B0A03050000020004" pitchFamily="34" charset="0"/>
              </a:rPr>
              <a:t> </a:t>
            </a:r>
            <a:r>
              <a:rPr lang="en-US" sz="3733" spc="-151" dirty="0" err="1">
                <a:solidFill>
                  <a:srgbClr val="002060"/>
                </a:solidFill>
                <a:latin typeface="Fira Sans Black" panose="020B0A03050000020004" pitchFamily="34" charset="0"/>
              </a:rPr>
              <a:t>năng</a:t>
            </a:r>
            <a:r>
              <a:rPr lang="en-US" sz="3733" spc="-151" dirty="0">
                <a:solidFill>
                  <a:srgbClr val="002060"/>
                </a:solidFill>
                <a:latin typeface="Fira Sans Black" panose="020B0A03050000020004" pitchFamily="34" charset="0"/>
              </a:rPr>
              <a:t> </a:t>
            </a:r>
            <a:r>
              <a:rPr lang="en-US" sz="3733" spc="-151" dirty="0" err="1">
                <a:solidFill>
                  <a:srgbClr val="002060"/>
                </a:solidFill>
                <a:latin typeface="Fira Sans Black" panose="020B0A03050000020004" pitchFamily="34" charset="0"/>
              </a:rPr>
              <a:t>lượng</a:t>
            </a:r>
            <a:r>
              <a:rPr lang="en-US" sz="3733" spc="-151" dirty="0">
                <a:solidFill>
                  <a:srgbClr val="002060"/>
                </a:solidFill>
                <a:latin typeface="Fira Sans Black" panose="020B0A03050000020004" pitchFamily="34" charset="0"/>
              </a:rPr>
              <a:t> </a:t>
            </a:r>
            <a:r>
              <a:rPr lang="en-US" sz="3733" spc="-151" dirty="0" err="1">
                <a:solidFill>
                  <a:srgbClr val="002060"/>
                </a:solidFill>
                <a:latin typeface="Fira Sans Black" panose="020B0A03050000020004" pitchFamily="34" charset="0"/>
              </a:rPr>
              <a:t>nào</a:t>
            </a:r>
            <a:r>
              <a:rPr lang="en-US" sz="3733" spc="-151" dirty="0">
                <a:solidFill>
                  <a:srgbClr val="002060"/>
                </a:solidFill>
                <a:latin typeface="Fira Sans Black" panose="020B0A03050000020004" pitchFamily="34" charset="0"/>
              </a:rPr>
              <a:t>?</a:t>
            </a:r>
          </a:p>
        </p:txBody>
      </p:sp>
    </p:spTree>
    <p:extLst>
      <p:ext uri="{BB962C8B-B14F-4D97-AF65-F5344CB8AC3E}">
        <p14:creationId xmlns:p14="http://schemas.microsoft.com/office/powerpoint/2010/main" val="3531547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1" y="4114247"/>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914377"/>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522" y="699500"/>
            <a:ext cx="2382981" cy="492443"/>
          </a:xfrm>
          <a:prstGeom prst="rect">
            <a:avLst/>
          </a:prstGeom>
          <a:noFill/>
        </p:spPr>
        <p:txBody>
          <a:bodyPr wrap="square" rtlCol="0">
            <a:spAutoFit/>
          </a:bodyPr>
          <a:lstStyle/>
          <a:p>
            <a:pPr algn="ctr" defTabSz="914377">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lang="en-US" sz="2600" dirty="0">
              <a:solidFill>
                <a:srgbClr val="002C74"/>
              </a:solidFill>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366" y="616330"/>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defTabSz="914377">
                <a:defRPr/>
              </a:pPr>
              <a:endParaRPr>
                <a:solidFill>
                  <a:prstClr val="black"/>
                </a:solidFill>
                <a:latin typeface="Calibri" panose="020F0502020204030204"/>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365" y="1902909"/>
            <a:ext cx="3788755" cy="2131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994" y="1902909"/>
            <a:ext cx="3798132" cy="2131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341001" y="1902909"/>
            <a:ext cx="3487375" cy="2131175"/>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218757" y="4251713"/>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914377"/>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236837" y="4251714"/>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914377"/>
            <a:r>
              <a:rPr lang="vi-VN" dirty="0"/>
              <a:t>Dòng nước chảy có thể làm quay các cọn nước</a:t>
            </a:r>
            <a:endParaRPr lang="en-US" dirty="0"/>
          </a:p>
        </p:txBody>
      </p:sp>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895228"/>
            <a:ext cx="11448739" cy="5589656"/>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BCCBA88F-9167-000A-2E0B-1D413F871282}"/>
              </a:ext>
            </a:extLst>
          </p:cNvPr>
          <p:cNvSpPr txBox="1"/>
          <p:nvPr/>
        </p:nvSpPr>
        <p:spPr>
          <a:xfrm>
            <a:off x="613398" y="263364"/>
            <a:ext cx="2382981" cy="492443"/>
          </a:xfrm>
          <a:prstGeom prst="rect">
            <a:avLst/>
          </a:prstGeom>
          <a:noFill/>
        </p:spPr>
        <p:txBody>
          <a:bodyPr wrap="square" rtlCol="0">
            <a:spAutoFit/>
          </a:bodyPr>
          <a:lstStyle/>
          <a:p>
            <a:pPr algn="ctr" defTabSz="914377">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lang="en-US" sz="2600" dirty="0">
              <a:solidFill>
                <a:srgbClr val="002C74"/>
              </a:solidFill>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2" y="180194"/>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defTabSz="914377">
                <a:defRPr/>
              </a:pPr>
              <a:endParaRPr>
                <a:solidFill>
                  <a:prstClr val="black"/>
                </a:solidFill>
                <a:latin typeface="Calibri" panose="020F0502020204030204"/>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9" y="586267"/>
            <a:ext cx="2827283" cy="523220"/>
          </a:xfrm>
          <a:prstGeom prst="rect">
            <a:avLst/>
          </a:prstGeom>
          <a:solidFill>
            <a:srgbClr val="D35C27"/>
          </a:solidFill>
        </p:spPr>
        <p:txBody>
          <a:bodyPr wrap="square" rtlCol="0">
            <a:spAutoFit/>
          </a:bodyPr>
          <a:lstStyle/>
          <a:p>
            <a:pPr algn="ctr" defTabSz="914377"/>
            <a:r>
              <a:rPr lang="en-US" sz="2800" b="1" dirty="0">
                <a:solidFill>
                  <a:prstClr val="white"/>
                </a:solidFill>
                <a:latin typeface="Fira Sans Condensed Medium" panose="020B0603050000020004" pitchFamily="34" charset="0"/>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613398" y="2430054"/>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white"/>
                </a:solidFill>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7" y="2227329"/>
            <a:ext cx="7319285" cy="107895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139697" indent="0" defTabSz="914378" fontAlgn="auto">
              <a:lnSpc>
                <a:spcPct val="120000"/>
              </a:lnSpc>
              <a:buClr>
                <a:srgbClr val="212121"/>
              </a:buClr>
              <a:buSzPts val="1400"/>
              <a:buFont typeface="Montserrat"/>
              <a:buNone/>
              <a:tabLst/>
              <a:defRPr kumimoji="0" sz="2100" kern="0" spc="0" normalizeH="0" baseline="0">
                <a:ln>
                  <a:noFill/>
                </a:ln>
                <a:effectLst/>
                <a:uLnTx/>
                <a:uFillTx/>
                <a:latin typeface="Arial" panose="020B0604020202020204" pitchFamily="34" charset="0"/>
                <a:ea typeface="Montserrat"/>
                <a:cs typeface="Arial" panose="020B06040202020202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vi-VN" sz="2800" dirty="0"/>
              <a:t>Một quả bóng đá có khối lượng 0,42 kg chuyển động với tốc độ 15 m/s.</a:t>
            </a:r>
            <a:endParaRPr lang="en-US" sz="2800" dirty="0"/>
          </a:p>
        </p:txBody>
      </p:sp>
      <p:sp>
        <p:nvSpPr>
          <p:cNvPr id="11" name="Oval 10">
            <a:extLst>
              <a:ext uri="{FF2B5EF4-FFF2-40B4-BE49-F238E27FC236}">
                <a16:creationId xmlns:a16="http://schemas.microsoft.com/office/drawing/2014/main" id="{8138431C-E9FC-FE6F-30EA-212D50AC84D0}"/>
              </a:ext>
            </a:extLst>
          </p:cNvPr>
          <p:cNvSpPr/>
          <p:nvPr/>
        </p:nvSpPr>
        <p:spPr>
          <a:xfrm>
            <a:off x="613398" y="3734008"/>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white"/>
                </a:solidFill>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7" y="3590508"/>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139697" indent="0" defTabSz="914378" fontAlgn="auto">
              <a:lnSpc>
                <a:spcPct val="120000"/>
              </a:lnSpc>
              <a:buClr>
                <a:srgbClr val="212121"/>
              </a:buClr>
              <a:buSzPts val="1400"/>
              <a:buFont typeface="Montserrat"/>
              <a:buNone/>
              <a:tabLst/>
              <a:defRPr kumimoji="0" sz="2100" kern="0" spc="0" normalizeH="0" baseline="0">
                <a:ln>
                  <a:noFill/>
                </a:ln>
                <a:effectLst/>
                <a:uLnTx/>
                <a:uFillTx/>
                <a:latin typeface="Arial" panose="020B0604020202020204" pitchFamily="34" charset="0"/>
                <a:ea typeface="Montserrat"/>
                <a:cs typeface="Arial" panose="020B06040202020202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vi-VN" sz="2800" dirty="0"/>
              <a:t>Một ô tô tải có khối lượng tổng cộng 2,5 tấn đang chạy trên đường với tốc độ 54 km/h.</a:t>
            </a:r>
            <a:endParaRPr lang="en-US" sz="2800" dirty="0"/>
          </a:p>
        </p:txBody>
      </p:sp>
      <p:sp>
        <p:nvSpPr>
          <p:cNvPr id="16" name="Oval 15">
            <a:extLst>
              <a:ext uri="{FF2B5EF4-FFF2-40B4-BE49-F238E27FC236}">
                <a16:creationId xmlns:a16="http://schemas.microsoft.com/office/drawing/2014/main" id="{C91847DA-BA98-7859-081C-CB20EBFC49C9}"/>
              </a:ext>
            </a:extLst>
          </p:cNvPr>
          <p:cNvSpPr/>
          <p:nvPr/>
        </p:nvSpPr>
        <p:spPr>
          <a:xfrm>
            <a:off x="613398" y="5090001"/>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white"/>
                </a:solidFill>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7" y="4946502"/>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139697" indent="0" defTabSz="914378" fontAlgn="auto">
              <a:lnSpc>
                <a:spcPct val="120000"/>
              </a:lnSpc>
              <a:buClr>
                <a:srgbClr val="212121"/>
              </a:buClr>
              <a:buSzPts val="1400"/>
              <a:buFont typeface="Montserrat"/>
              <a:buNone/>
              <a:tabLst/>
              <a:defRPr kumimoji="0" sz="2100" kern="0" spc="0" normalizeH="0" baseline="0">
                <a:ln>
                  <a:noFill/>
                </a:ln>
                <a:effectLst/>
                <a:uLnTx/>
                <a:uFillTx/>
                <a:latin typeface="Arial" panose="020B0604020202020204" pitchFamily="34" charset="0"/>
                <a:ea typeface="Montserrat"/>
                <a:cs typeface="Arial" panose="020B06040202020202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vi-VN" sz="2800" dirty="0"/>
              <a:t>Một viên bi sắt có khối lượng 420 g đang lăn trên mặt phẳng nằm ngang với tốc độ 50 cm/s.</a:t>
            </a:r>
            <a:endParaRPr lang="en-US" sz="2800" dirty="0"/>
          </a:p>
        </p:txBody>
      </p:sp>
      <p:sp>
        <p:nvSpPr>
          <p:cNvPr id="13" name="TextBox 12">
            <a:extLst>
              <a:ext uri="{FF2B5EF4-FFF2-40B4-BE49-F238E27FC236}">
                <a16:creationId xmlns:a16="http://schemas.microsoft.com/office/drawing/2014/main" id="{F00F3D93-5339-3F24-2F82-F22CE86876E3}"/>
              </a:ext>
            </a:extLst>
          </p:cNvPr>
          <p:cNvSpPr txBox="1"/>
          <p:nvPr/>
        </p:nvSpPr>
        <p:spPr>
          <a:xfrm>
            <a:off x="507420" y="1470411"/>
            <a:ext cx="6096000" cy="502766"/>
          </a:xfrm>
          <a:prstGeom prst="rect">
            <a:avLst/>
          </a:prstGeom>
          <a:noFill/>
        </p:spPr>
        <p:txBody>
          <a:bodyPr wrap="square">
            <a:spAutoFit/>
          </a:bodyPr>
          <a:lstStyle/>
          <a:p>
            <a:r>
              <a:rPr lang="en-US" sz="2667" b="1" dirty="0" err="1">
                <a:solidFill>
                  <a:srgbClr val="002060"/>
                </a:solidFill>
                <a:latin typeface="Fira Sans Condensed Medium" panose="020B0603050000020004" pitchFamily="34" charset="0"/>
              </a:rPr>
              <a:t>Tính</a:t>
            </a:r>
            <a:r>
              <a:rPr lang="en-US" sz="2667" b="1" dirty="0">
                <a:solidFill>
                  <a:srgbClr val="002060"/>
                </a:solidFill>
                <a:latin typeface="Fira Sans Condensed Medium" panose="020B0603050000020004" pitchFamily="34" charset="0"/>
              </a:rPr>
              <a:t> </a:t>
            </a:r>
            <a:r>
              <a:rPr lang="en-US" sz="2667" b="1" dirty="0" err="1">
                <a:solidFill>
                  <a:srgbClr val="002060"/>
                </a:solidFill>
                <a:latin typeface="Fira Sans Condensed Medium" panose="020B0603050000020004" pitchFamily="34" charset="0"/>
              </a:rPr>
              <a:t>động</a:t>
            </a:r>
            <a:r>
              <a:rPr lang="en-US" sz="2667" b="1" dirty="0">
                <a:solidFill>
                  <a:srgbClr val="002060"/>
                </a:solidFill>
                <a:latin typeface="Fira Sans Condensed Medium" panose="020B0603050000020004" pitchFamily="34" charset="0"/>
              </a:rPr>
              <a:t> </a:t>
            </a:r>
            <a:r>
              <a:rPr lang="en-US" sz="2667" b="1" dirty="0" err="1">
                <a:solidFill>
                  <a:srgbClr val="002060"/>
                </a:solidFill>
                <a:latin typeface="Fira Sans Condensed Medium" panose="020B0603050000020004" pitchFamily="34" charset="0"/>
              </a:rPr>
              <a:t>năng</a:t>
            </a:r>
            <a:r>
              <a:rPr lang="en-US" sz="2667" b="1" dirty="0">
                <a:solidFill>
                  <a:srgbClr val="002060"/>
                </a:solidFill>
                <a:latin typeface="Fira Sans Condensed Medium" panose="020B0603050000020004" pitchFamily="34" charset="0"/>
              </a:rPr>
              <a:t> </a:t>
            </a:r>
            <a:r>
              <a:rPr lang="en-US" sz="2667" b="1" dirty="0" err="1">
                <a:solidFill>
                  <a:srgbClr val="002060"/>
                </a:solidFill>
                <a:latin typeface="Fira Sans Condensed Medium" panose="020B0603050000020004" pitchFamily="34" charset="0"/>
              </a:rPr>
              <a:t>của</a:t>
            </a:r>
            <a:r>
              <a:rPr lang="en-US" sz="2667" b="1" dirty="0">
                <a:solidFill>
                  <a:srgbClr val="002060"/>
                </a:solidFill>
                <a:latin typeface="Fira Sans Condensed Medium" panose="020B0603050000020004" pitchFamily="34" charset="0"/>
              </a:rPr>
              <a:t> </a:t>
            </a:r>
            <a:r>
              <a:rPr lang="en-US" sz="2667" b="1" dirty="0" err="1">
                <a:solidFill>
                  <a:srgbClr val="002060"/>
                </a:solidFill>
                <a:latin typeface="Fira Sans Condensed Medium" panose="020B0603050000020004" pitchFamily="34" charset="0"/>
              </a:rPr>
              <a:t>các</a:t>
            </a:r>
            <a:r>
              <a:rPr lang="en-US" sz="2667" b="1" dirty="0">
                <a:solidFill>
                  <a:srgbClr val="002060"/>
                </a:solidFill>
                <a:latin typeface="Fira Sans Condensed Medium" panose="020B0603050000020004" pitchFamily="34" charset="0"/>
              </a:rPr>
              <a:t> </a:t>
            </a:r>
            <a:r>
              <a:rPr lang="en-US" sz="2667" b="1" dirty="0" err="1">
                <a:solidFill>
                  <a:srgbClr val="002060"/>
                </a:solidFill>
                <a:latin typeface="Fira Sans Condensed Medium" panose="020B0603050000020004" pitchFamily="34" charset="0"/>
              </a:rPr>
              <a:t>vật</a:t>
            </a:r>
            <a:r>
              <a:rPr lang="en-US" sz="2667" b="1" dirty="0">
                <a:solidFill>
                  <a:srgbClr val="002060"/>
                </a:solidFill>
                <a:latin typeface="Fira Sans Condensed Medium" panose="020B0603050000020004" pitchFamily="34" charset="0"/>
              </a:rPr>
              <a:t> </a:t>
            </a:r>
            <a:r>
              <a:rPr lang="en-US" sz="2667" b="1" dirty="0" err="1">
                <a:solidFill>
                  <a:srgbClr val="002060"/>
                </a:solidFill>
                <a:latin typeface="Fira Sans Condensed Medium" panose="020B0603050000020004" pitchFamily="34" charset="0"/>
              </a:rPr>
              <a:t>sau</a:t>
            </a:r>
            <a:endParaRPr lang="en-US" sz="2667" dirty="0">
              <a:solidFill>
                <a:srgbClr val="002060"/>
              </a:solidFill>
            </a:endParaRPr>
          </a:p>
        </p:txBody>
      </p:sp>
      <p:grpSp>
        <p:nvGrpSpPr>
          <p:cNvPr id="2056" name="Google Shape;540;p25">
            <a:extLst>
              <a:ext uri="{FF2B5EF4-FFF2-40B4-BE49-F238E27FC236}">
                <a16:creationId xmlns:a16="http://schemas.microsoft.com/office/drawing/2014/main" id="{C5ECDE64-CE37-8C2F-A72D-E932ABF8F59C}"/>
              </a:ext>
            </a:extLst>
          </p:cNvPr>
          <p:cNvGrpSpPr/>
          <p:nvPr/>
        </p:nvGrpSpPr>
        <p:grpSpPr>
          <a:xfrm>
            <a:off x="8907446" y="1411449"/>
            <a:ext cx="2195444" cy="1599303"/>
            <a:chOff x="6960564" y="3588062"/>
            <a:chExt cx="1473951" cy="1073721"/>
          </a:xfrm>
        </p:grpSpPr>
        <p:sp>
          <p:nvSpPr>
            <p:cNvPr id="2057" name="Google Shape;541;p25">
              <a:extLst>
                <a:ext uri="{FF2B5EF4-FFF2-40B4-BE49-F238E27FC236}">
                  <a16:creationId xmlns:a16="http://schemas.microsoft.com/office/drawing/2014/main" id="{E3D127D2-F932-0CF2-4323-342C4002B3FB}"/>
                </a:ext>
              </a:extLst>
            </p:cNvPr>
            <p:cNvSpPr/>
            <p:nvPr/>
          </p:nvSpPr>
          <p:spPr>
            <a:xfrm>
              <a:off x="7068043" y="3588062"/>
              <a:ext cx="1366472" cy="898432"/>
            </a:xfrm>
            <a:custGeom>
              <a:avLst/>
              <a:gdLst/>
              <a:ahLst/>
              <a:cxnLst/>
              <a:rect l="l" t="t" r="r" b="b"/>
              <a:pathLst>
                <a:path w="14119" h="9283" extrusionOk="0">
                  <a:moveTo>
                    <a:pt x="2137" y="417"/>
                  </a:moveTo>
                  <a:lnTo>
                    <a:pt x="2663" y="965"/>
                  </a:lnTo>
                  <a:lnTo>
                    <a:pt x="1436" y="965"/>
                  </a:lnTo>
                  <a:cubicBezTo>
                    <a:pt x="1206" y="778"/>
                    <a:pt x="986" y="603"/>
                    <a:pt x="757" y="417"/>
                  </a:cubicBezTo>
                  <a:close/>
                  <a:moveTo>
                    <a:pt x="4010" y="417"/>
                  </a:moveTo>
                  <a:lnTo>
                    <a:pt x="4372" y="965"/>
                  </a:lnTo>
                  <a:lnTo>
                    <a:pt x="2816" y="965"/>
                  </a:lnTo>
                  <a:lnTo>
                    <a:pt x="2291" y="417"/>
                  </a:lnTo>
                  <a:close/>
                  <a:moveTo>
                    <a:pt x="6070" y="417"/>
                  </a:moveTo>
                  <a:lnTo>
                    <a:pt x="6179" y="965"/>
                  </a:lnTo>
                  <a:lnTo>
                    <a:pt x="4503" y="965"/>
                  </a:lnTo>
                  <a:lnTo>
                    <a:pt x="4153" y="417"/>
                  </a:lnTo>
                  <a:close/>
                  <a:moveTo>
                    <a:pt x="8053" y="417"/>
                  </a:moveTo>
                  <a:lnTo>
                    <a:pt x="7943" y="965"/>
                  </a:lnTo>
                  <a:lnTo>
                    <a:pt x="6300" y="965"/>
                  </a:lnTo>
                  <a:lnTo>
                    <a:pt x="6179" y="417"/>
                  </a:lnTo>
                  <a:close/>
                  <a:moveTo>
                    <a:pt x="10189" y="417"/>
                  </a:moveTo>
                  <a:lnTo>
                    <a:pt x="9828" y="965"/>
                  </a:lnTo>
                  <a:lnTo>
                    <a:pt x="8053" y="965"/>
                  </a:lnTo>
                  <a:lnTo>
                    <a:pt x="8163" y="417"/>
                  </a:lnTo>
                  <a:close/>
                  <a:moveTo>
                    <a:pt x="12041" y="417"/>
                  </a:moveTo>
                  <a:lnTo>
                    <a:pt x="11515" y="965"/>
                  </a:lnTo>
                  <a:lnTo>
                    <a:pt x="9959" y="965"/>
                  </a:lnTo>
                  <a:lnTo>
                    <a:pt x="10320" y="417"/>
                  </a:lnTo>
                  <a:close/>
                  <a:moveTo>
                    <a:pt x="13563" y="417"/>
                  </a:moveTo>
                  <a:cubicBezTo>
                    <a:pt x="13333" y="603"/>
                    <a:pt x="13114" y="778"/>
                    <a:pt x="12884" y="965"/>
                  </a:cubicBezTo>
                  <a:lnTo>
                    <a:pt x="11668" y="965"/>
                  </a:lnTo>
                  <a:lnTo>
                    <a:pt x="12194" y="417"/>
                  </a:lnTo>
                  <a:close/>
                  <a:moveTo>
                    <a:pt x="2773" y="1074"/>
                  </a:moveTo>
                  <a:lnTo>
                    <a:pt x="3430" y="1742"/>
                  </a:lnTo>
                  <a:lnTo>
                    <a:pt x="2411" y="1742"/>
                  </a:lnTo>
                  <a:cubicBezTo>
                    <a:pt x="2137" y="1523"/>
                    <a:pt x="1852" y="1293"/>
                    <a:pt x="1578" y="1074"/>
                  </a:cubicBezTo>
                  <a:close/>
                  <a:moveTo>
                    <a:pt x="4438" y="1074"/>
                  </a:moveTo>
                  <a:lnTo>
                    <a:pt x="4886" y="1742"/>
                  </a:lnTo>
                  <a:lnTo>
                    <a:pt x="3583" y="1742"/>
                  </a:lnTo>
                  <a:lnTo>
                    <a:pt x="2926" y="1074"/>
                  </a:lnTo>
                  <a:close/>
                  <a:moveTo>
                    <a:pt x="6201" y="1074"/>
                  </a:moveTo>
                  <a:lnTo>
                    <a:pt x="6344" y="1742"/>
                  </a:lnTo>
                  <a:lnTo>
                    <a:pt x="5018" y="1742"/>
                  </a:lnTo>
                  <a:lnTo>
                    <a:pt x="4580" y="1074"/>
                  </a:lnTo>
                  <a:close/>
                  <a:moveTo>
                    <a:pt x="7921" y="1074"/>
                  </a:moveTo>
                  <a:lnTo>
                    <a:pt x="7779" y="1742"/>
                  </a:lnTo>
                  <a:lnTo>
                    <a:pt x="6454" y="1742"/>
                  </a:lnTo>
                  <a:lnTo>
                    <a:pt x="6322" y="1074"/>
                  </a:lnTo>
                  <a:close/>
                  <a:moveTo>
                    <a:pt x="9751" y="1074"/>
                  </a:moveTo>
                  <a:lnTo>
                    <a:pt x="9312" y="1742"/>
                  </a:lnTo>
                  <a:lnTo>
                    <a:pt x="7900" y="1742"/>
                  </a:lnTo>
                  <a:lnTo>
                    <a:pt x="8031" y="1074"/>
                  </a:lnTo>
                  <a:close/>
                  <a:moveTo>
                    <a:pt x="11405" y="1074"/>
                  </a:moveTo>
                  <a:lnTo>
                    <a:pt x="10748" y="1742"/>
                  </a:lnTo>
                  <a:lnTo>
                    <a:pt x="9444" y="1742"/>
                  </a:lnTo>
                  <a:lnTo>
                    <a:pt x="9893" y="1074"/>
                  </a:lnTo>
                  <a:close/>
                  <a:moveTo>
                    <a:pt x="12742" y="1074"/>
                  </a:moveTo>
                  <a:cubicBezTo>
                    <a:pt x="12467" y="1293"/>
                    <a:pt x="12183" y="1523"/>
                    <a:pt x="11909" y="1742"/>
                  </a:cubicBezTo>
                  <a:lnTo>
                    <a:pt x="10901" y="1742"/>
                  </a:lnTo>
                  <a:lnTo>
                    <a:pt x="11559" y="1074"/>
                  </a:lnTo>
                  <a:close/>
                  <a:moveTo>
                    <a:pt x="3539" y="1851"/>
                  </a:moveTo>
                  <a:lnTo>
                    <a:pt x="3978" y="2301"/>
                  </a:lnTo>
                  <a:lnTo>
                    <a:pt x="3112" y="2301"/>
                  </a:lnTo>
                  <a:cubicBezTo>
                    <a:pt x="3036" y="2246"/>
                    <a:pt x="2958" y="2180"/>
                    <a:pt x="2871" y="2114"/>
                  </a:cubicBezTo>
                  <a:cubicBezTo>
                    <a:pt x="2773" y="2027"/>
                    <a:pt x="2663" y="1939"/>
                    <a:pt x="2553" y="1851"/>
                  </a:cubicBezTo>
                  <a:close/>
                  <a:moveTo>
                    <a:pt x="4952" y="1851"/>
                  </a:moveTo>
                  <a:lnTo>
                    <a:pt x="5248" y="2301"/>
                  </a:lnTo>
                  <a:lnTo>
                    <a:pt x="4131" y="2301"/>
                  </a:lnTo>
                  <a:lnTo>
                    <a:pt x="3693" y="1851"/>
                  </a:lnTo>
                  <a:close/>
                  <a:moveTo>
                    <a:pt x="6366" y="1851"/>
                  </a:moveTo>
                  <a:lnTo>
                    <a:pt x="6454" y="2301"/>
                  </a:lnTo>
                  <a:lnTo>
                    <a:pt x="5390" y="2301"/>
                  </a:lnTo>
                  <a:lnTo>
                    <a:pt x="5095" y="1851"/>
                  </a:lnTo>
                  <a:close/>
                  <a:moveTo>
                    <a:pt x="7757" y="1851"/>
                  </a:moveTo>
                  <a:lnTo>
                    <a:pt x="7669" y="2301"/>
                  </a:lnTo>
                  <a:lnTo>
                    <a:pt x="6574" y="2301"/>
                  </a:lnTo>
                  <a:lnTo>
                    <a:pt x="6475" y="1851"/>
                  </a:lnTo>
                  <a:close/>
                  <a:moveTo>
                    <a:pt x="9236" y="1851"/>
                  </a:moveTo>
                  <a:lnTo>
                    <a:pt x="8951" y="2301"/>
                  </a:lnTo>
                  <a:lnTo>
                    <a:pt x="7779" y="2301"/>
                  </a:lnTo>
                  <a:lnTo>
                    <a:pt x="7866" y="1851"/>
                  </a:lnTo>
                  <a:close/>
                  <a:moveTo>
                    <a:pt x="10638" y="1851"/>
                  </a:moveTo>
                  <a:lnTo>
                    <a:pt x="10200" y="2301"/>
                  </a:lnTo>
                  <a:lnTo>
                    <a:pt x="9083" y="2301"/>
                  </a:lnTo>
                  <a:lnTo>
                    <a:pt x="9378" y="1851"/>
                  </a:lnTo>
                  <a:close/>
                  <a:moveTo>
                    <a:pt x="11766" y="1851"/>
                  </a:moveTo>
                  <a:lnTo>
                    <a:pt x="11438" y="2114"/>
                  </a:lnTo>
                  <a:cubicBezTo>
                    <a:pt x="11361" y="2180"/>
                    <a:pt x="11284" y="2246"/>
                    <a:pt x="11208" y="2301"/>
                  </a:cubicBezTo>
                  <a:lnTo>
                    <a:pt x="10354" y="2301"/>
                  </a:lnTo>
                  <a:lnTo>
                    <a:pt x="10792" y="1851"/>
                  </a:lnTo>
                  <a:close/>
                  <a:moveTo>
                    <a:pt x="428" y="690"/>
                  </a:moveTo>
                  <a:lnTo>
                    <a:pt x="1052" y="1184"/>
                  </a:lnTo>
                  <a:lnTo>
                    <a:pt x="1052" y="2465"/>
                  </a:lnTo>
                  <a:lnTo>
                    <a:pt x="428" y="2071"/>
                  </a:lnTo>
                  <a:lnTo>
                    <a:pt x="428" y="690"/>
                  </a:lnTo>
                  <a:close/>
                  <a:moveTo>
                    <a:pt x="13694" y="844"/>
                  </a:moveTo>
                  <a:lnTo>
                    <a:pt x="13694" y="2158"/>
                  </a:lnTo>
                  <a:cubicBezTo>
                    <a:pt x="13531" y="2257"/>
                    <a:pt x="13366" y="2355"/>
                    <a:pt x="13202" y="2465"/>
                  </a:cubicBezTo>
                  <a:lnTo>
                    <a:pt x="13202" y="1238"/>
                  </a:lnTo>
                  <a:lnTo>
                    <a:pt x="13694" y="844"/>
                  </a:lnTo>
                  <a:close/>
                  <a:moveTo>
                    <a:pt x="1184" y="1293"/>
                  </a:moveTo>
                  <a:cubicBezTo>
                    <a:pt x="1403" y="1468"/>
                    <a:pt x="1622" y="1644"/>
                    <a:pt x="1830" y="1819"/>
                  </a:cubicBezTo>
                  <a:lnTo>
                    <a:pt x="1830" y="2947"/>
                  </a:lnTo>
                  <a:cubicBezTo>
                    <a:pt x="1622" y="2816"/>
                    <a:pt x="1403" y="2684"/>
                    <a:pt x="1184" y="2553"/>
                  </a:cubicBezTo>
                  <a:lnTo>
                    <a:pt x="1184" y="1293"/>
                  </a:lnTo>
                  <a:close/>
                  <a:moveTo>
                    <a:pt x="13059" y="1359"/>
                  </a:moveTo>
                  <a:lnTo>
                    <a:pt x="13059" y="2553"/>
                  </a:lnTo>
                  <a:cubicBezTo>
                    <a:pt x="12840" y="2684"/>
                    <a:pt x="12632" y="2816"/>
                    <a:pt x="12413" y="2947"/>
                  </a:cubicBezTo>
                  <a:lnTo>
                    <a:pt x="12413" y="1873"/>
                  </a:lnTo>
                  <a:cubicBezTo>
                    <a:pt x="12632" y="1698"/>
                    <a:pt x="12840" y="1523"/>
                    <a:pt x="13059" y="1359"/>
                  </a:cubicBezTo>
                  <a:close/>
                  <a:moveTo>
                    <a:pt x="4087" y="2421"/>
                  </a:moveTo>
                  <a:lnTo>
                    <a:pt x="4745" y="3090"/>
                  </a:lnTo>
                  <a:lnTo>
                    <a:pt x="3890" y="3090"/>
                  </a:lnTo>
                  <a:cubicBezTo>
                    <a:pt x="3890" y="3002"/>
                    <a:pt x="3868" y="2915"/>
                    <a:pt x="3813" y="2871"/>
                  </a:cubicBezTo>
                  <a:cubicBezTo>
                    <a:pt x="3627" y="2717"/>
                    <a:pt x="3440" y="2564"/>
                    <a:pt x="3255" y="2421"/>
                  </a:cubicBezTo>
                  <a:close/>
                  <a:moveTo>
                    <a:pt x="5325" y="2421"/>
                  </a:moveTo>
                  <a:lnTo>
                    <a:pt x="5763" y="3090"/>
                  </a:lnTo>
                  <a:lnTo>
                    <a:pt x="4876" y="3090"/>
                  </a:lnTo>
                  <a:lnTo>
                    <a:pt x="4876" y="3068"/>
                  </a:lnTo>
                  <a:lnTo>
                    <a:pt x="4241" y="2421"/>
                  </a:lnTo>
                  <a:close/>
                  <a:moveTo>
                    <a:pt x="6475" y="2421"/>
                  </a:moveTo>
                  <a:lnTo>
                    <a:pt x="6617" y="3090"/>
                  </a:lnTo>
                  <a:lnTo>
                    <a:pt x="5894" y="3090"/>
                  </a:lnTo>
                  <a:lnTo>
                    <a:pt x="5894" y="3078"/>
                  </a:lnTo>
                  <a:lnTo>
                    <a:pt x="5456" y="2421"/>
                  </a:lnTo>
                  <a:close/>
                  <a:moveTo>
                    <a:pt x="7647" y="2421"/>
                  </a:moveTo>
                  <a:lnTo>
                    <a:pt x="7505" y="3090"/>
                  </a:lnTo>
                  <a:lnTo>
                    <a:pt x="6727" y="3090"/>
                  </a:lnTo>
                  <a:lnTo>
                    <a:pt x="6595" y="2421"/>
                  </a:lnTo>
                  <a:close/>
                  <a:moveTo>
                    <a:pt x="8874" y="2421"/>
                  </a:moveTo>
                  <a:lnTo>
                    <a:pt x="8447" y="3078"/>
                  </a:lnTo>
                  <a:lnTo>
                    <a:pt x="8447" y="3090"/>
                  </a:lnTo>
                  <a:lnTo>
                    <a:pt x="7615" y="3090"/>
                  </a:lnTo>
                  <a:lnTo>
                    <a:pt x="7757" y="2421"/>
                  </a:lnTo>
                  <a:close/>
                  <a:moveTo>
                    <a:pt x="10091" y="2421"/>
                  </a:moveTo>
                  <a:lnTo>
                    <a:pt x="9466" y="3046"/>
                  </a:lnTo>
                  <a:lnTo>
                    <a:pt x="9455" y="3068"/>
                  </a:lnTo>
                  <a:lnTo>
                    <a:pt x="9455" y="3090"/>
                  </a:lnTo>
                  <a:lnTo>
                    <a:pt x="8567" y="3090"/>
                  </a:lnTo>
                  <a:lnTo>
                    <a:pt x="9006" y="2421"/>
                  </a:lnTo>
                  <a:close/>
                  <a:moveTo>
                    <a:pt x="11065" y="2421"/>
                  </a:moveTo>
                  <a:cubicBezTo>
                    <a:pt x="10879" y="2564"/>
                    <a:pt x="10693" y="2717"/>
                    <a:pt x="10507" y="2871"/>
                  </a:cubicBezTo>
                  <a:cubicBezTo>
                    <a:pt x="10452" y="2915"/>
                    <a:pt x="10430" y="3002"/>
                    <a:pt x="10419" y="3090"/>
                  </a:cubicBezTo>
                  <a:lnTo>
                    <a:pt x="9587" y="3090"/>
                  </a:lnTo>
                  <a:lnTo>
                    <a:pt x="10244" y="2421"/>
                  </a:lnTo>
                  <a:close/>
                  <a:moveTo>
                    <a:pt x="1972" y="1929"/>
                  </a:moveTo>
                  <a:cubicBezTo>
                    <a:pt x="2126" y="2049"/>
                    <a:pt x="2269" y="2170"/>
                    <a:pt x="2411" y="2279"/>
                  </a:cubicBezTo>
                  <a:cubicBezTo>
                    <a:pt x="2488" y="2334"/>
                    <a:pt x="2553" y="2389"/>
                    <a:pt x="2619" y="2443"/>
                  </a:cubicBezTo>
                  <a:lnTo>
                    <a:pt x="2619" y="3440"/>
                  </a:lnTo>
                  <a:cubicBezTo>
                    <a:pt x="2400" y="3298"/>
                    <a:pt x="2192" y="3166"/>
                    <a:pt x="1972" y="3035"/>
                  </a:cubicBezTo>
                  <a:lnTo>
                    <a:pt x="1972" y="1929"/>
                  </a:lnTo>
                  <a:close/>
                  <a:moveTo>
                    <a:pt x="12270" y="1983"/>
                  </a:moveTo>
                  <a:lnTo>
                    <a:pt x="12270" y="3035"/>
                  </a:lnTo>
                  <a:cubicBezTo>
                    <a:pt x="12063" y="3166"/>
                    <a:pt x="11843" y="3298"/>
                    <a:pt x="11624" y="3440"/>
                  </a:cubicBezTo>
                  <a:lnTo>
                    <a:pt x="11624" y="2498"/>
                  </a:lnTo>
                  <a:cubicBezTo>
                    <a:pt x="11722" y="2433"/>
                    <a:pt x="11810" y="2355"/>
                    <a:pt x="11898" y="2279"/>
                  </a:cubicBezTo>
                  <a:cubicBezTo>
                    <a:pt x="12029" y="2180"/>
                    <a:pt x="12150" y="2082"/>
                    <a:pt x="12270" y="1983"/>
                  </a:cubicBezTo>
                  <a:close/>
                  <a:moveTo>
                    <a:pt x="428" y="2235"/>
                  </a:moveTo>
                  <a:lnTo>
                    <a:pt x="1052" y="2630"/>
                  </a:lnTo>
                  <a:lnTo>
                    <a:pt x="1052" y="3780"/>
                  </a:lnTo>
                  <a:cubicBezTo>
                    <a:pt x="844" y="3692"/>
                    <a:pt x="636" y="3594"/>
                    <a:pt x="428" y="3495"/>
                  </a:cubicBezTo>
                  <a:lnTo>
                    <a:pt x="428" y="2235"/>
                  </a:lnTo>
                  <a:close/>
                  <a:moveTo>
                    <a:pt x="13694" y="2323"/>
                  </a:moveTo>
                  <a:lnTo>
                    <a:pt x="13694" y="3550"/>
                  </a:lnTo>
                  <a:lnTo>
                    <a:pt x="13202" y="3780"/>
                  </a:lnTo>
                  <a:lnTo>
                    <a:pt x="13202" y="2630"/>
                  </a:lnTo>
                  <a:cubicBezTo>
                    <a:pt x="13366" y="2520"/>
                    <a:pt x="13531" y="2421"/>
                    <a:pt x="13694" y="2323"/>
                  </a:cubicBezTo>
                  <a:close/>
                  <a:moveTo>
                    <a:pt x="11481" y="2618"/>
                  </a:moveTo>
                  <a:lnTo>
                    <a:pt x="11481" y="3517"/>
                  </a:lnTo>
                  <a:lnTo>
                    <a:pt x="10857" y="3911"/>
                  </a:lnTo>
                  <a:lnTo>
                    <a:pt x="10857" y="3484"/>
                  </a:lnTo>
                  <a:lnTo>
                    <a:pt x="10857" y="3122"/>
                  </a:lnTo>
                  <a:lnTo>
                    <a:pt x="10868" y="3112"/>
                  </a:lnTo>
                  <a:cubicBezTo>
                    <a:pt x="11077" y="2947"/>
                    <a:pt x="11284" y="2783"/>
                    <a:pt x="11481" y="2618"/>
                  </a:cubicBezTo>
                  <a:close/>
                  <a:moveTo>
                    <a:pt x="2761" y="2564"/>
                  </a:moveTo>
                  <a:cubicBezTo>
                    <a:pt x="2992" y="2739"/>
                    <a:pt x="3221" y="2925"/>
                    <a:pt x="3452" y="3112"/>
                  </a:cubicBezTo>
                  <a:cubicBezTo>
                    <a:pt x="3452" y="3122"/>
                    <a:pt x="3462" y="3122"/>
                    <a:pt x="3462" y="3122"/>
                  </a:cubicBezTo>
                  <a:lnTo>
                    <a:pt x="3462" y="3484"/>
                  </a:lnTo>
                  <a:lnTo>
                    <a:pt x="3462" y="3955"/>
                  </a:lnTo>
                  <a:cubicBezTo>
                    <a:pt x="3233" y="3813"/>
                    <a:pt x="2992" y="3670"/>
                    <a:pt x="2761" y="3517"/>
                  </a:cubicBezTo>
                  <a:lnTo>
                    <a:pt x="2761" y="2564"/>
                  </a:lnTo>
                  <a:close/>
                  <a:moveTo>
                    <a:pt x="4766" y="3199"/>
                  </a:moveTo>
                  <a:lnTo>
                    <a:pt x="4766" y="3988"/>
                  </a:lnTo>
                  <a:lnTo>
                    <a:pt x="3890" y="3988"/>
                  </a:lnTo>
                  <a:lnTo>
                    <a:pt x="3890" y="3429"/>
                  </a:lnTo>
                  <a:cubicBezTo>
                    <a:pt x="3890" y="3375"/>
                    <a:pt x="3890" y="3287"/>
                    <a:pt x="3901" y="3199"/>
                  </a:cubicBezTo>
                  <a:close/>
                  <a:moveTo>
                    <a:pt x="5774" y="3199"/>
                  </a:moveTo>
                  <a:lnTo>
                    <a:pt x="5774" y="3988"/>
                  </a:lnTo>
                  <a:lnTo>
                    <a:pt x="4876" y="3988"/>
                  </a:lnTo>
                  <a:lnTo>
                    <a:pt x="4876" y="3199"/>
                  </a:lnTo>
                  <a:close/>
                  <a:moveTo>
                    <a:pt x="6629" y="3199"/>
                  </a:moveTo>
                  <a:lnTo>
                    <a:pt x="6629" y="3988"/>
                  </a:lnTo>
                  <a:lnTo>
                    <a:pt x="5894" y="3988"/>
                  </a:lnTo>
                  <a:lnTo>
                    <a:pt x="5894" y="3199"/>
                  </a:lnTo>
                  <a:close/>
                  <a:moveTo>
                    <a:pt x="7494" y="3199"/>
                  </a:moveTo>
                  <a:lnTo>
                    <a:pt x="7494" y="3988"/>
                  </a:lnTo>
                  <a:lnTo>
                    <a:pt x="6738" y="3988"/>
                  </a:lnTo>
                  <a:lnTo>
                    <a:pt x="6738" y="3199"/>
                  </a:lnTo>
                  <a:close/>
                  <a:moveTo>
                    <a:pt x="8447" y="3199"/>
                  </a:moveTo>
                  <a:lnTo>
                    <a:pt x="8447" y="3988"/>
                  </a:lnTo>
                  <a:lnTo>
                    <a:pt x="7603" y="3988"/>
                  </a:lnTo>
                  <a:lnTo>
                    <a:pt x="7603" y="3199"/>
                  </a:lnTo>
                  <a:close/>
                  <a:moveTo>
                    <a:pt x="9455" y="3199"/>
                  </a:moveTo>
                  <a:lnTo>
                    <a:pt x="9455" y="3988"/>
                  </a:lnTo>
                  <a:lnTo>
                    <a:pt x="8557" y="3988"/>
                  </a:lnTo>
                  <a:lnTo>
                    <a:pt x="8557" y="3199"/>
                  </a:lnTo>
                  <a:close/>
                  <a:moveTo>
                    <a:pt x="10419" y="3199"/>
                  </a:moveTo>
                  <a:cubicBezTo>
                    <a:pt x="10430" y="3287"/>
                    <a:pt x="10430" y="3375"/>
                    <a:pt x="10430" y="3429"/>
                  </a:cubicBezTo>
                  <a:lnTo>
                    <a:pt x="10430" y="3988"/>
                  </a:lnTo>
                  <a:lnTo>
                    <a:pt x="9565" y="3988"/>
                  </a:lnTo>
                  <a:lnTo>
                    <a:pt x="9565" y="3199"/>
                  </a:lnTo>
                  <a:close/>
                  <a:moveTo>
                    <a:pt x="1184" y="2717"/>
                  </a:moveTo>
                  <a:cubicBezTo>
                    <a:pt x="1403" y="2849"/>
                    <a:pt x="1622" y="2980"/>
                    <a:pt x="1830" y="3112"/>
                  </a:cubicBezTo>
                  <a:lnTo>
                    <a:pt x="1830" y="4142"/>
                  </a:lnTo>
                  <a:cubicBezTo>
                    <a:pt x="1622" y="4043"/>
                    <a:pt x="1403" y="3944"/>
                    <a:pt x="1184" y="3845"/>
                  </a:cubicBezTo>
                  <a:lnTo>
                    <a:pt x="1184" y="2717"/>
                  </a:lnTo>
                  <a:close/>
                  <a:moveTo>
                    <a:pt x="13059" y="2717"/>
                  </a:moveTo>
                  <a:lnTo>
                    <a:pt x="13059" y="3845"/>
                  </a:lnTo>
                  <a:cubicBezTo>
                    <a:pt x="12840" y="3944"/>
                    <a:pt x="12632" y="4043"/>
                    <a:pt x="12413" y="4142"/>
                  </a:cubicBezTo>
                  <a:lnTo>
                    <a:pt x="12413" y="3112"/>
                  </a:lnTo>
                  <a:cubicBezTo>
                    <a:pt x="12632" y="2980"/>
                    <a:pt x="12840" y="2849"/>
                    <a:pt x="13059" y="2717"/>
                  </a:cubicBezTo>
                  <a:close/>
                  <a:moveTo>
                    <a:pt x="1972" y="3199"/>
                  </a:moveTo>
                  <a:cubicBezTo>
                    <a:pt x="2192" y="3331"/>
                    <a:pt x="2400" y="3462"/>
                    <a:pt x="2619" y="3604"/>
                  </a:cubicBezTo>
                  <a:lnTo>
                    <a:pt x="2619" y="4503"/>
                  </a:lnTo>
                  <a:cubicBezTo>
                    <a:pt x="2400" y="4404"/>
                    <a:pt x="2192" y="4305"/>
                    <a:pt x="1972" y="4207"/>
                  </a:cubicBezTo>
                  <a:lnTo>
                    <a:pt x="1972" y="3199"/>
                  </a:lnTo>
                  <a:close/>
                  <a:moveTo>
                    <a:pt x="12270" y="3199"/>
                  </a:moveTo>
                  <a:lnTo>
                    <a:pt x="12270" y="4207"/>
                  </a:lnTo>
                  <a:cubicBezTo>
                    <a:pt x="12063" y="4305"/>
                    <a:pt x="11843" y="4404"/>
                    <a:pt x="11624" y="4503"/>
                  </a:cubicBezTo>
                  <a:lnTo>
                    <a:pt x="11624" y="3604"/>
                  </a:lnTo>
                  <a:cubicBezTo>
                    <a:pt x="11843" y="3462"/>
                    <a:pt x="12063" y="3331"/>
                    <a:pt x="12270" y="3199"/>
                  </a:cubicBezTo>
                  <a:close/>
                  <a:moveTo>
                    <a:pt x="11481" y="3692"/>
                  </a:moveTo>
                  <a:lnTo>
                    <a:pt x="11481" y="4568"/>
                  </a:lnTo>
                  <a:lnTo>
                    <a:pt x="10857" y="4865"/>
                  </a:lnTo>
                  <a:lnTo>
                    <a:pt x="10857" y="4076"/>
                  </a:lnTo>
                  <a:cubicBezTo>
                    <a:pt x="11065" y="3944"/>
                    <a:pt x="11274" y="3813"/>
                    <a:pt x="11481" y="3692"/>
                  </a:cubicBezTo>
                  <a:close/>
                  <a:moveTo>
                    <a:pt x="4766" y="4098"/>
                  </a:moveTo>
                  <a:lnTo>
                    <a:pt x="4766" y="4886"/>
                  </a:lnTo>
                  <a:lnTo>
                    <a:pt x="3890" y="4886"/>
                  </a:lnTo>
                  <a:lnTo>
                    <a:pt x="3890" y="4098"/>
                  </a:lnTo>
                  <a:close/>
                  <a:moveTo>
                    <a:pt x="5774" y="4098"/>
                  </a:moveTo>
                  <a:lnTo>
                    <a:pt x="5774" y="4886"/>
                  </a:lnTo>
                  <a:lnTo>
                    <a:pt x="4876" y="4886"/>
                  </a:lnTo>
                  <a:lnTo>
                    <a:pt x="4876" y="4098"/>
                  </a:lnTo>
                  <a:close/>
                  <a:moveTo>
                    <a:pt x="6629" y="4098"/>
                  </a:moveTo>
                  <a:lnTo>
                    <a:pt x="6629" y="4886"/>
                  </a:lnTo>
                  <a:lnTo>
                    <a:pt x="5894" y="4886"/>
                  </a:lnTo>
                  <a:lnTo>
                    <a:pt x="5894" y="4098"/>
                  </a:lnTo>
                  <a:close/>
                  <a:moveTo>
                    <a:pt x="7494" y="4098"/>
                  </a:moveTo>
                  <a:lnTo>
                    <a:pt x="7494" y="4886"/>
                  </a:lnTo>
                  <a:lnTo>
                    <a:pt x="6738" y="4886"/>
                  </a:lnTo>
                  <a:lnTo>
                    <a:pt x="6738" y="4098"/>
                  </a:lnTo>
                  <a:close/>
                  <a:moveTo>
                    <a:pt x="8447" y="4098"/>
                  </a:moveTo>
                  <a:lnTo>
                    <a:pt x="8447" y="4886"/>
                  </a:lnTo>
                  <a:lnTo>
                    <a:pt x="7603" y="4886"/>
                  </a:lnTo>
                  <a:lnTo>
                    <a:pt x="7603" y="4098"/>
                  </a:lnTo>
                  <a:close/>
                  <a:moveTo>
                    <a:pt x="9455" y="4098"/>
                  </a:moveTo>
                  <a:lnTo>
                    <a:pt x="9455" y="4886"/>
                  </a:lnTo>
                  <a:lnTo>
                    <a:pt x="8557" y="4886"/>
                  </a:lnTo>
                  <a:lnTo>
                    <a:pt x="8557" y="4098"/>
                  </a:lnTo>
                  <a:close/>
                  <a:moveTo>
                    <a:pt x="10430" y="4098"/>
                  </a:moveTo>
                  <a:lnTo>
                    <a:pt x="10430" y="4886"/>
                  </a:lnTo>
                  <a:lnTo>
                    <a:pt x="9565" y="4886"/>
                  </a:lnTo>
                  <a:lnTo>
                    <a:pt x="9565" y="4098"/>
                  </a:lnTo>
                  <a:close/>
                  <a:moveTo>
                    <a:pt x="2761" y="3692"/>
                  </a:moveTo>
                  <a:cubicBezTo>
                    <a:pt x="2992" y="3835"/>
                    <a:pt x="3233" y="3977"/>
                    <a:pt x="3462" y="4120"/>
                  </a:cubicBezTo>
                  <a:lnTo>
                    <a:pt x="3462" y="4897"/>
                  </a:lnTo>
                  <a:cubicBezTo>
                    <a:pt x="3233" y="4787"/>
                    <a:pt x="2992" y="4678"/>
                    <a:pt x="2761" y="4568"/>
                  </a:cubicBezTo>
                  <a:lnTo>
                    <a:pt x="2761" y="3692"/>
                  </a:lnTo>
                  <a:close/>
                  <a:moveTo>
                    <a:pt x="428" y="3648"/>
                  </a:moveTo>
                  <a:cubicBezTo>
                    <a:pt x="636" y="3747"/>
                    <a:pt x="844" y="3845"/>
                    <a:pt x="1052" y="3933"/>
                  </a:cubicBezTo>
                  <a:lnTo>
                    <a:pt x="1052" y="5106"/>
                  </a:lnTo>
                  <a:cubicBezTo>
                    <a:pt x="844" y="5050"/>
                    <a:pt x="636" y="4996"/>
                    <a:pt x="428" y="4930"/>
                  </a:cubicBezTo>
                  <a:lnTo>
                    <a:pt x="428" y="3648"/>
                  </a:lnTo>
                  <a:close/>
                  <a:moveTo>
                    <a:pt x="13694" y="3714"/>
                  </a:moveTo>
                  <a:lnTo>
                    <a:pt x="13694" y="4974"/>
                  </a:lnTo>
                  <a:lnTo>
                    <a:pt x="13202" y="5106"/>
                  </a:lnTo>
                  <a:lnTo>
                    <a:pt x="13202" y="3933"/>
                  </a:lnTo>
                  <a:cubicBezTo>
                    <a:pt x="13366" y="3857"/>
                    <a:pt x="13531" y="3780"/>
                    <a:pt x="13694" y="3714"/>
                  </a:cubicBezTo>
                  <a:close/>
                  <a:moveTo>
                    <a:pt x="1184" y="3999"/>
                  </a:moveTo>
                  <a:cubicBezTo>
                    <a:pt x="1403" y="4098"/>
                    <a:pt x="1622" y="4196"/>
                    <a:pt x="1830" y="4295"/>
                  </a:cubicBezTo>
                  <a:lnTo>
                    <a:pt x="1830" y="5325"/>
                  </a:lnTo>
                  <a:cubicBezTo>
                    <a:pt x="1622" y="5269"/>
                    <a:pt x="1403" y="5204"/>
                    <a:pt x="1184" y="5149"/>
                  </a:cubicBezTo>
                  <a:lnTo>
                    <a:pt x="1184" y="3999"/>
                  </a:lnTo>
                  <a:close/>
                  <a:moveTo>
                    <a:pt x="13059" y="3999"/>
                  </a:moveTo>
                  <a:lnTo>
                    <a:pt x="13059" y="5149"/>
                  </a:lnTo>
                  <a:cubicBezTo>
                    <a:pt x="12840" y="5204"/>
                    <a:pt x="12632" y="5269"/>
                    <a:pt x="12413" y="5325"/>
                  </a:cubicBezTo>
                  <a:lnTo>
                    <a:pt x="12413" y="4295"/>
                  </a:lnTo>
                  <a:cubicBezTo>
                    <a:pt x="12632" y="4196"/>
                    <a:pt x="12840" y="4098"/>
                    <a:pt x="13059" y="3999"/>
                  </a:cubicBezTo>
                  <a:close/>
                  <a:moveTo>
                    <a:pt x="1972" y="4361"/>
                  </a:moveTo>
                  <a:cubicBezTo>
                    <a:pt x="2192" y="4459"/>
                    <a:pt x="2400" y="4558"/>
                    <a:pt x="2619" y="4656"/>
                  </a:cubicBezTo>
                  <a:lnTo>
                    <a:pt x="2619" y="5544"/>
                  </a:lnTo>
                  <a:cubicBezTo>
                    <a:pt x="2400" y="5489"/>
                    <a:pt x="2192" y="5423"/>
                    <a:pt x="1972" y="5369"/>
                  </a:cubicBezTo>
                  <a:lnTo>
                    <a:pt x="1972" y="4361"/>
                  </a:lnTo>
                  <a:close/>
                  <a:moveTo>
                    <a:pt x="12270" y="4361"/>
                  </a:moveTo>
                  <a:lnTo>
                    <a:pt x="12270" y="5369"/>
                  </a:lnTo>
                  <a:cubicBezTo>
                    <a:pt x="12063" y="5423"/>
                    <a:pt x="11843" y="5489"/>
                    <a:pt x="11624" y="5544"/>
                  </a:cubicBezTo>
                  <a:lnTo>
                    <a:pt x="11624" y="4656"/>
                  </a:lnTo>
                  <a:cubicBezTo>
                    <a:pt x="11843" y="4558"/>
                    <a:pt x="12063" y="4459"/>
                    <a:pt x="12270" y="4361"/>
                  </a:cubicBezTo>
                  <a:close/>
                  <a:moveTo>
                    <a:pt x="11481" y="4722"/>
                  </a:moveTo>
                  <a:lnTo>
                    <a:pt x="11481" y="5588"/>
                  </a:lnTo>
                  <a:cubicBezTo>
                    <a:pt x="11274" y="5642"/>
                    <a:pt x="11065" y="5697"/>
                    <a:pt x="10857" y="5763"/>
                  </a:cubicBezTo>
                  <a:lnTo>
                    <a:pt x="10857" y="5018"/>
                  </a:lnTo>
                  <a:lnTo>
                    <a:pt x="11481" y="4722"/>
                  </a:lnTo>
                  <a:close/>
                  <a:moveTo>
                    <a:pt x="2761" y="4722"/>
                  </a:moveTo>
                  <a:cubicBezTo>
                    <a:pt x="2992" y="4831"/>
                    <a:pt x="3233" y="4941"/>
                    <a:pt x="3462" y="5050"/>
                  </a:cubicBezTo>
                  <a:lnTo>
                    <a:pt x="3462" y="5773"/>
                  </a:lnTo>
                  <a:cubicBezTo>
                    <a:pt x="3233" y="5708"/>
                    <a:pt x="2992" y="5653"/>
                    <a:pt x="2761" y="5588"/>
                  </a:cubicBezTo>
                  <a:lnTo>
                    <a:pt x="2761" y="4722"/>
                  </a:lnTo>
                  <a:close/>
                  <a:moveTo>
                    <a:pt x="4766" y="4996"/>
                  </a:moveTo>
                  <a:lnTo>
                    <a:pt x="4766" y="5785"/>
                  </a:lnTo>
                  <a:lnTo>
                    <a:pt x="3890" y="5785"/>
                  </a:lnTo>
                  <a:lnTo>
                    <a:pt x="3890" y="4996"/>
                  </a:lnTo>
                  <a:close/>
                  <a:moveTo>
                    <a:pt x="5774" y="4996"/>
                  </a:moveTo>
                  <a:lnTo>
                    <a:pt x="5774" y="5785"/>
                  </a:lnTo>
                  <a:lnTo>
                    <a:pt x="4876" y="5785"/>
                  </a:lnTo>
                  <a:lnTo>
                    <a:pt x="4876" y="4996"/>
                  </a:lnTo>
                  <a:close/>
                  <a:moveTo>
                    <a:pt x="6629" y="4996"/>
                  </a:moveTo>
                  <a:lnTo>
                    <a:pt x="6629" y="5785"/>
                  </a:lnTo>
                  <a:lnTo>
                    <a:pt x="5894" y="5785"/>
                  </a:lnTo>
                  <a:lnTo>
                    <a:pt x="5894" y="4996"/>
                  </a:lnTo>
                  <a:close/>
                  <a:moveTo>
                    <a:pt x="7494" y="4996"/>
                  </a:moveTo>
                  <a:lnTo>
                    <a:pt x="7494" y="5785"/>
                  </a:lnTo>
                  <a:lnTo>
                    <a:pt x="6738" y="5785"/>
                  </a:lnTo>
                  <a:lnTo>
                    <a:pt x="6738" y="4996"/>
                  </a:lnTo>
                  <a:close/>
                  <a:moveTo>
                    <a:pt x="8447" y="4996"/>
                  </a:moveTo>
                  <a:lnTo>
                    <a:pt x="8447" y="5785"/>
                  </a:lnTo>
                  <a:lnTo>
                    <a:pt x="7603" y="5785"/>
                  </a:lnTo>
                  <a:lnTo>
                    <a:pt x="7603" y="4996"/>
                  </a:lnTo>
                  <a:close/>
                  <a:moveTo>
                    <a:pt x="9455" y="4996"/>
                  </a:moveTo>
                  <a:lnTo>
                    <a:pt x="9455" y="5785"/>
                  </a:lnTo>
                  <a:lnTo>
                    <a:pt x="8557" y="5785"/>
                  </a:lnTo>
                  <a:lnTo>
                    <a:pt x="8557" y="4996"/>
                  </a:lnTo>
                  <a:close/>
                  <a:moveTo>
                    <a:pt x="10430" y="4996"/>
                  </a:moveTo>
                  <a:lnTo>
                    <a:pt x="10430" y="5785"/>
                  </a:lnTo>
                  <a:lnTo>
                    <a:pt x="9565" y="5785"/>
                  </a:lnTo>
                  <a:lnTo>
                    <a:pt x="9565" y="4996"/>
                  </a:lnTo>
                  <a:close/>
                  <a:moveTo>
                    <a:pt x="428" y="5084"/>
                  </a:moveTo>
                  <a:lnTo>
                    <a:pt x="1052" y="5248"/>
                  </a:lnTo>
                  <a:lnTo>
                    <a:pt x="1052" y="6409"/>
                  </a:lnTo>
                  <a:cubicBezTo>
                    <a:pt x="844" y="6387"/>
                    <a:pt x="636" y="6365"/>
                    <a:pt x="428" y="6354"/>
                  </a:cubicBezTo>
                  <a:lnTo>
                    <a:pt x="428" y="5084"/>
                  </a:lnTo>
                  <a:close/>
                  <a:moveTo>
                    <a:pt x="13694" y="5116"/>
                  </a:moveTo>
                  <a:lnTo>
                    <a:pt x="13694" y="6365"/>
                  </a:lnTo>
                  <a:cubicBezTo>
                    <a:pt x="13531" y="6376"/>
                    <a:pt x="13366" y="6387"/>
                    <a:pt x="13202" y="6409"/>
                  </a:cubicBezTo>
                  <a:lnTo>
                    <a:pt x="13202" y="5248"/>
                  </a:lnTo>
                  <a:lnTo>
                    <a:pt x="13694" y="5116"/>
                  </a:lnTo>
                  <a:close/>
                  <a:moveTo>
                    <a:pt x="1184" y="5291"/>
                  </a:moveTo>
                  <a:cubicBezTo>
                    <a:pt x="1403" y="5347"/>
                    <a:pt x="1622" y="5412"/>
                    <a:pt x="1830" y="5467"/>
                  </a:cubicBezTo>
                  <a:lnTo>
                    <a:pt x="1830" y="6464"/>
                  </a:lnTo>
                  <a:cubicBezTo>
                    <a:pt x="1622" y="6453"/>
                    <a:pt x="1403" y="6431"/>
                    <a:pt x="1184" y="6420"/>
                  </a:cubicBezTo>
                  <a:lnTo>
                    <a:pt x="1184" y="5291"/>
                  </a:lnTo>
                  <a:close/>
                  <a:moveTo>
                    <a:pt x="13059" y="5291"/>
                  </a:moveTo>
                  <a:lnTo>
                    <a:pt x="13059" y="6420"/>
                  </a:lnTo>
                  <a:cubicBezTo>
                    <a:pt x="12840" y="6431"/>
                    <a:pt x="12632" y="6453"/>
                    <a:pt x="12413" y="6464"/>
                  </a:cubicBezTo>
                  <a:lnTo>
                    <a:pt x="12413" y="5467"/>
                  </a:lnTo>
                  <a:cubicBezTo>
                    <a:pt x="12632" y="5412"/>
                    <a:pt x="12840" y="5347"/>
                    <a:pt x="13059" y="5291"/>
                  </a:cubicBezTo>
                  <a:close/>
                  <a:moveTo>
                    <a:pt x="1972" y="5510"/>
                  </a:moveTo>
                  <a:cubicBezTo>
                    <a:pt x="2192" y="5566"/>
                    <a:pt x="2400" y="5631"/>
                    <a:pt x="2619" y="5686"/>
                  </a:cubicBezTo>
                  <a:lnTo>
                    <a:pt x="2619" y="6530"/>
                  </a:lnTo>
                  <a:cubicBezTo>
                    <a:pt x="2400" y="6518"/>
                    <a:pt x="2192" y="6496"/>
                    <a:pt x="1972" y="6486"/>
                  </a:cubicBezTo>
                  <a:lnTo>
                    <a:pt x="1972" y="5510"/>
                  </a:lnTo>
                  <a:close/>
                  <a:moveTo>
                    <a:pt x="12270" y="5510"/>
                  </a:moveTo>
                  <a:lnTo>
                    <a:pt x="12270" y="6486"/>
                  </a:lnTo>
                  <a:cubicBezTo>
                    <a:pt x="12063" y="6496"/>
                    <a:pt x="11843" y="6518"/>
                    <a:pt x="11624" y="6530"/>
                  </a:cubicBezTo>
                  <a:lnTo>
                    <a:pt x="11624" y="5686"/>
                  </a:lnTo>
                  <a:cubicBezTo>
                    <a:pt x="11843" y="5631"/>
                    <a:pt x="12063" y="5566"/>
                    <a:pt x="12270" y="5510"/>
                  </a:cubicBezTo>
                  <a:close/>
                  <a:moveTo>
                    <a:pt x="4766" y="5894"/>
                  </a:moveTo>
                  <a:lnTo>
                    <a:pt x="4766" y="6574"/>
                  </a:lnTo>
                  <a:lnTo>
                    <a:pt x="3890" y="6574"/>
                  </a:lnTo>
                  <a:lnTo>
                    <a:pt x="3890" y="5894"/>
                  </a:lnTo>
                  <a:close/>
                  <a:moveTo>
                    <a:pt x="5774" y="5894"/>
                  </a:moveTo>
                  <a:lnTo>
                    <a:pt x="5774" y="6574"/>
                  </a:lnTo>
                  <a:lnTo>
                    <a:pt x="4876" y="6574"/>
                  </a:lnTo>
                  <a:lnTo>
                    <a:pt x="4876" y="5894"/>
                  </a:lnTo>
                  <a:close/>
                  <a:moveTo>
                    <a:pt x="6629" y="5894"/>
                  </a:moveTo>
                  <a:lnTo>
                    <a:pt x="6629" y="6574"/>
                  </a:lnTo>
                  <a:lnTo>
                    <a:pt x="5894" y="6574"/>
                  </a:lnTo>
                  <a:lnTo>
                    <a:pt x="5894" y="5894"/>
                  </a:lnTo>
                  <a:close/>
                  <a:moveTo>
                    <a:pt x="7494" y="5894"/>
                  </a:moveTo>
                  <a:lnTo>
                    <a:pt x="7494" y="6574"/>
                  </a:lnTo>
                  <a:lnTo>
                    <a:pt x="6738" y="6574"/>
                  </a:lnTo>
                  <a:lnTo>
                    <a:pt x="6738" y="5894"/>
                  </a:lnTo>
                  <a:close/>
                  <a:moveTo>
                    <a:pt x="8447" y="5894"/>
                  </a:moveTo>
                  <a:lnTo>
                    <a:pt x="8447" y="6574"/>
                  </a:lnTo>
                  <a:lnTo>
                    <a:pt x="7603" y="6574"/>
                  </a:lnTo>
                  <a:lnTo>
                    <a:pt x="7603" y="5894"/>
                  </a:lnTo>
                  <a:close/>
                  <a:moveTo>
                    <a:pt x="9455" y="5894"/>
                  </a:moveTo>
                  <a:lnTo>
                    <a:pt x="9455" y="6574"/>
                  </a:lnTo>
                  <a:lnTo>
                    <a:pt x="8557" y="6574"/>
                  </a:lnTo>
                  <a:lnTo>
                    <a:pt x="8557" y="5894"/>
                  </a:lnTo>
                  <a:close/>
                  <a:moveTo>
                    <a:pt x="10430" y="5894"/>
                  </a:moveTo>
                  <a:lnTo>
                    <a:pt x="10430" y="6574"/>
                  </a:lnTo>
                  <a:lnTo>
                    <a:pt x="9565" y="6574"/>
                  </a:lnTo>
                  <a:lnTo>
                    <a:pt x="9565" y="5894"/>
                  </a:lnTo>
                  <a:close/>
                  <a:moveTo>
                    <a:pt x="11481" y="5730"/>
                  </a:moveTo>
                  <a:lnTo>
                    <a:pt x="11481" y="6540"/>
                  </a:lnTo>
                  <a:cubicBezTo>
                    <a:pt x="11274" y="6562"/>
                    <a:pt x="11065" y="6584"/>
                    <a:pt x="10857" y="6595"/>
                  </a:cubicBezTo>
                  <a:lnTo>
                    <a:pt x="10857" y="5905"/>
                  </a:lnTo>
                  <a:cubicBezTo>
                    <a:pt x="11065" y="5851"/>
                    <a:pt x="11274" y="5785"/>
                    <a:pt x="11481" y="5730"/>
                  </a:cubicBezTo>
                  <a:close/>
                  <a:moveTo>
                    <a:pt x="2761" y="5730"/>
                  </a:moveTo>
                  <a:cubicBezTo>
                    <a:pt x="2992" y="5795"/>
                    <a:pt x="3233" y="5861"/>
                    <a:pt x="3462" y="5927"/>
                  </a:cubicBezTo>
                  <a:lnTo>
                    <a:pt x="3462" y="6606"/>
                  </a:lnTo>
                  <a:cubicBezTo>
                    <a:pt x="3233" y="6584"/>
                    <a:pt x="2992" y="6562"/>
                    <a:pt x="2761" y="6540"/>
                  </a:cubicBezTo>
                  <a:lnTo>
                    <a:pt x="2761" y="5730"/>
                  </a:lnTo>
                  <a:close/>
                  <a:moveTo>
                    <a:pt x="4766" y="6683"/>
                  </a:moveTo>
                  <a:lnTo>
                    <a:pt x="4766" y="7351"/>
                  </a:lnTo>
                  <a:lnTo>
                    <a:pt x="3890" y="7351"/>
                  </a:lnTo>
                  <a:lnTo>
                    <a:pt x="3890" y="6683"/>
                  </a:lnTo>
                  <a:close/>
                  <a:moveTo>
                    <a:pt x="5774" y="6683"/>
                  </a:moveTo>
                  <a:lnTo>
                    <a:pt x="5774" y="7351"/>
                  </a:lnTo>
                  <a:lnTo>
                    <a:pt x="4876" y="7351"/>
                  </a:lnTo>
                  <a:lnTo>
                    <a:pt x="4876" y="6683"/>
                  </a:lnTo>
                  <a:close/>
                  <a:moveTo>
                    <a:pt x="6629" y="6683"/>
                  </a:moveTo>
                  <a:lnTo>
                    <a:pt x="6629" y="7351"/>
                  </a:lnTo>
                  <a:lnTo>
                    <a:pt x="5894" y="7351"/>
                  </a:lnTo>
                  <a:lnTo>
                    <a:pt x="5894" y="6683"/>
                  </a:lnTo>
                  <a:close/>
                  <a:moveTo>
                    <a:pt x="7494" y="6683"/>
                  </a:moveTo>
                  <a:lnTo>
                    <a:pt x="7494" y="7351"/>
                  </a:lnTo>
                  <a:lnTo>
                    <a:pt x="6738" y="7351"/>
                  </a:lnTo>
                  <a:lnTo>
                    <a:pt x="6738" y="6683"/>
                  </a:lnTo>
                  <a:close/>
                  <a:moveTo>
                    <a:pt x="8447" y="6683"/>
                  </a:moveTo>
                  <a:lnTo>
                    <a:pt x="8447" y="7351"/>
                  </a:lnTo>
                  <a:lnTo>
                    <a:pt x="7603" y="7351"/>
                  </a:lnTo>
                  <a:lnTo>
                    <a:pt x="7603" y="6683"/>
                  </a:lnTo>
                  <a:close/>
                  <a:moveTo>
                    <a:pt x="9455" y="6683"/>
                  </a:moveTo>
                  <a:lnTo>
                    <a:pt x="9455" y="7351"/>
                  </a:lnTo>
                  <a:lnTo>
                    <a:pt x="8557" y="7351"/>
                  </a:lnTo>
                  <a:lnTo>
                    <a:pt x="8557" y="6683"/>
                  </a:lnTo>
                  <a:close/>
                  <a:moveTo>
                    <a:pt x="10430" y="6683"/>
                  </a:moveTo>
                  <a:lnTo>
                    <a:pt x="10430" y="7351"/>
                  </a:lnTo>
                  <a:lnTo>
                    <a:pt x="9565" y="7351"/>
                  </a:lnTo>
                  <a:lnTo>
                    <a:pt x="9565" y="6683"/>
                  </a:lnTo>
                  <a:close/>
                  <a:moveTo>
                    <a:pt x="2761" y="6683"/>
                  </a:moveTo>
                  <a:cubicBezTo>
                    <a:pt x="2992" y="6705"/>
                    <a:pt x="3233" y="6727"/>
                    <a:pt x="3462" y="6749"/>
                  </a:cubicBezTo>
                  <a:lnTo>
                    <a:pt x="3462" y="7319"/>
                  </a:lnTo>
                  <a:cubicBezTo>
                    <a:pt x="3233" y="7351"/>
                    <a:pt x="2992" y="7384"/>
                    <a:pt x="2761" y="7428"/>
                  </a:cubicBezTo>
                  <a:lnTo>
                    <a:pt x="2761" y="6683"/>
                  </a:lnTo>
                  <a:close/>
                  <a:moveTo>
                    <a:pt x="11481" y="6683"/>
                  </a:moveTo>
                  <a:lnTo>
                    <a:pt x="11481" y="7428"/>
                  </a:lnTo>
                  <a:lnTo>
                    <a:pt x="10857" y="7329"/>
                  </a:lnTo>
                  <a:lnTo>
                    <a:pt x="10857" y="6737"/>
                  </a:lnTo>
                  <a:cubicBezTo>
                    <a:pt x="11065" y="6716"/>
                    <a:pt x="11274" y="6705"/>
                    <a:pt x="11481" y="6683"/>
                  </a:cubicBezTo>
                  <a:close/>
                  <a:moveTo>
                    <a:pt x="1972" y="6617"/>
                  </a:moveTo>
                  <a:cubicBezTo>
                    <a:pt x="2192" y="6639"/>
                    <a:pt x="2400" y="6661"/>
                    <a:pt x="2619" y="6672"/>
                  </a:cubicBezTo>
                  <a:lnTo>
                    <a:pt x="2619" y="7439"/>
                  </a:lnTo>
                  <a:cubicBezTo>
                    <a:pt x="2400" y="7472"/>
                    <a:pt x="2192" y="7504"/>
                    <a:pt x="1972" y="7538"/>
                  </a:cubicBezTo>
                  <a:lnTo>
                    <a:pt x="1972" y="6617"/>
                  </a:lnTo>
                  <a:close/>
                  <a:moveTo>
                    <a:pt x="12270" y="6617"/>
                  </a:moveTo>
                  <a:lnTo>
                    <a:pt x="12270" y="7538"/>
                  </a:lnTo>
                  <a:cubicBezTo>
                    <a:pt x="12063" y="7504"/>
                    <a:pt x="11843" y="7472"/>
                    <a:pt x="11624" y="7439"/>
                  </a:cubicBezTo>
                  <a:lnTo>
                    <a:pt x="11624" y="6672"/>
                  </a:lnTo>
                  <a:cubicBezTo>
                    <a:pt x="11843" y="6661"/>
                    <a:pt x="12063" y="6639"/>
                    <a:pt x="12270" y="6617"/>
                  </a:cubicBezTo>
                  <a:close/>
                  <a:moveTo>
                    <a:pt x="1184" y="6552"/>
                  </a:moveTo>
                  <a:cubicBezTo>
                    <a:pt x="1403" y="6574"/>
                    <a:pt x="1622" y="6595"/>
                    <a:pt x="1830" y="6606"/>
                  </a:cubicBezTo>
                  <a:lnTo>
                    <a:pt x="1830" y="7560"/>
                  </a:lnTo>
                  <a:cubicBezTo>
                    <a:pt x="1622" y="7592"/>
                    <a:pt x="1403" y="7614"/>
                    <a:pt x="1184" y="7647"/>
                  </a:cubicBezTo>
                  <a:lnTo>
                    <a:pt x="1184" y="6552"/>
                  </a:lnTo>
                  <a:close/>
                  <a:moveTo>
                    <a:pt x="13059" y="6552"/>
                  </a:moveTo>
                  <a:lnTo>
                    <a:pt x="13059" y="7647"/>
                  </a:lnTo>
                  <a:cubicBezTo>
                    <a:pt x="12840" y="7614"/>
                    <a:pt x="12632" y="7592"/>
                    <a:pt x="12413" y="7560"/>
                  </a:cubicBezTo>
                  <a:lnTo>
                    <a:pt x="12413" y="6606"/>
                  </a:lnTo>
                  <a:cubicBezTo>
                    <a:pt x="12632" y="6595"/>
                    <a:pt x="12840" y="6574"/>
                    <a:pt x="13059" y="6552"/>
                  </a:cubicBezTo>
                  <a:close/>
                  <a:moveTo>
                    <a:pt x="13694" y="6508"/>
                  </a:moveTo>
                  <a:lnTo>
                    <a:pt x="13694" y="7745"/>
                  </a:lnTo>
                  <a:cubicBezTo>
                    <a:pt x="13531" y="7723"/>
                    <a:pt x="13366" y="7691"/>
                    <a:pt x="13202" y="7669"/>
                  </a:cubicBezTo>
                  <a:lnTo>
                    <a:pt x="13202" y="6540"/>
                  </a:lnTo>
                  <a:lnTo>
                    <a:pt x="13694" y="6508"/>
                  </a:lnTo>
                  <a:close/>
                  <a:moveTo>
                    <a:pt x="428" y="6496"/>
                  </a:moveTo>
                  <a:cubicBezTo>
                    <a:pt x="636" y="6508"/>
                    <a:pt x="844" y="6530"/>
                    <a:pt x="1052" y="6540"/>
                  </a:cubicBezTo>
                  <a:lnTo>
                    <a:pt x="1052" y="7669"/>
                  </a:lnTo>
                  <a:cubicBezTo>
                    <a:pt x="844" y="7702"/>
                    <a:pt x="636" y="7735"/>
                    <a:pt x="428" y="7757"/>
                  </a:cubicBezTo>
                  <a:lnTo>
                    <a:pt x="428" y="6496"/>
                  </a:lnTo>
                  <a:close/>
                  <a:moveTo>
                    <a:pt x="4766" y="7472"/>
                  </a:moveTo>
                  <a:lnTo>
                    <a:pt x="4766" y="7877"/>
                  </a:lnTo>
                  <a:lnTo>
                    <a:pt x="3890" y="7877"/>
                  </a:lnTo>
                  <a:lnTo>
                    <a:pt x="3890" y="7472"/>
                  </a:lnTo>
                  <a:close/>
                  <a:moveTo>
                    <a:pt x="5774" y="7472"/>
                  </a:moveTo>
                  <a:lnTo>
                    <a:pt x="5774" y="7877"/>
                  </a:lnTo>
                  <a:lnTo>
                    <a:pt x="4876" y="7877"/>
                  </a:lnTo>
                  <a:lnTo>
                    <a:pt x="4876" y="7472"/>
                  </a:lnTo>
                  <a:close/>
                  <a:moveTo>
                    <a:pt x="6629" y="7472"/>
                  </a:moveTo>
                  <a:lnTo>
                    <a:pt x="6629" y="7877"/>
                  </a:lnTo>
                  <a:lnTo>
                    <a:pt x="5894" y="7877"/>
                  </a:lnTo>
                  <a:lnTo>
                    <a:pt x="5894" y="7472"/>
                  </a:lnTo>
                  <a:close/>
                  <a:moveTo>
                    <a:pt x="7494" y="7472"/>
                  </a:moveTo>
                  <a:lnTo>
                    <a:pt x="7494" y="7877"/>
                  </a:lnTo>
                  <a:lnTo>
                    <a:pt x="6738" y="7877"/>
                  </a:lnTo>
                  <a:lnTo>
                    <a:pt x="6738" y="7472"/>
                  </a:lnTo>
                  <a:close/>
                  <a:moveTo>
                    <a:pt x="8447" y="7472"/>
                  </a:moveTo>
                  <a:lnTo>
                    <a:pt x="8447" y="7877"/>
                  </a:lnTo>
                  <a:lnTo>
                    <a:pt x="7603" y="7877"/>
                  </a:lnTo>
                  <a:lnTo>
                    <a:pt x="7603" y="7472"/>
                  </a:lnTo>
                  <a:close/>
                  <a:moveTo>
                    <a:pt x="9455" y="7472"/>
                  </a:moveTo>
                  <a:lnTo>
                    <a:pt x="9455" y="7877"/>
                  </a:lnTo>
                  <a:lnTo>
                    <a:pt x="8557" y="7877"/>
                  </a:lnTo>
                  <a:lnTo>
                    <a:pt x="8557" y="7472"/>
                  </a:lnTo>
                  <a:close/>
                  <a:moveTo>
                    <a:pt x="10430" y="7472"/>
                  </a:moveTo>
                  <a:lnTo>
                    <a:pt x="10430" y="7877"/>
                  </a:lnTo>
                  <a:lnTo>
                    <a:pt x="9565" y="7877"/>
                  </a:lnTo>
                  <a:lnTo>
                    <a:pt x="9565" y="7472"/>
                  </a:lnTo>
                  <a:close/>
                  <a:moveTo>
                    <a:pt x="3462" y="7461"/>
                  </a:moveTo>
                  <a:lnTo>
                    <a:pt x="3462" y="7811"/>
                  </a:lnTo>
                  <a:cubicBezTo>
                    <a:pt x="3233" y="7910"/>
                    <a:pt x="2992" y="8008"/>
                    <a:pt x="2761" y="8096"/>
                  </a:cubicBezTo>
                  <a:lnTo>
                    <a:pt x="2761" y="7560"/>
                  </a:lnTo>
                  <a:cubicBezTo>
                    <a:pt x="2992" y="7526"/>
                    <a:pt x="3233" y="7494"/>
                    <a:pt x="3462" y="7461"/>
                  </a:cubicBezTo>
                  <a:close/>
                  <a:moveTo>
                    <a:pt x="10857" y="7472"/>
                  </a:moveTo>
                  <a:cubicBezTo>
                    <a:pt x="11065" y="7504"/>
                    <a:pt x="11274" y="7538"/>
                    <a:pt x="11481" y="7560"/>
                  </a:cubicBezTo>
                  <a:lnTo>
                    <a:pt x="11481" y="8096"/>
                  </a:lnTo>
                  <a:cubicBezTo>
                    <a:pt x="11274" y="8020"/>
                    <a:pt x="11065" y="7932"/>
                    <a:pt x="10857" y="7844"/>
                  </a:cubicBezTo>
                  <a:lnTo>
                    <a:pt x="10857" y="7472"/>
                  </a:lnTo>
                  <a:close/>
                  <a:moveTo>
                    <a:pt x="2619" y="7581"/>
                  </a:moveTo>
                  <a:lnTo>
                    <a:pt x="2619" y="8162"/>
                  </a:lnTo>
                  <a:cubicBezTo>
                    <a:pt x="2400" y="8239"/>
                    <a:pt x="2192" y="8326"/>
                    <a:pt x="1972" y="8414"/>
                  </a:cubicBezTo>
                  <a:lnTo>
                    <a:pt x="1972" y="7680"/>
                  </a:lnTo>
                  <a:cubicBezTo>
                    <a:pt x="2192" y="7647"/>
                    <a:pt x="2400" y="7614"/>
                    <a:pt x="2619" y="7581"/>
                  </a:cubicBezTo>
                  <a:close/>
                  <a:moveTo>
                    <a:pt x="11624" y="7581"/>
                  </a:moveTo>
                  <a:cubicBezTo>
                    <a:pt x="11843" y="7614"/>
                    <a:pt x="12063" y="7647"/>
                    <a:pt x="12270" y="7680"/>
                  </a:cubicBezTo>
                  <a:lnTo>
                    <a:pt x="12270" y="8414"/>
                  </a:lnTo>
                  <a:cubicBezTo>
                    <a:pt x="12063" y="8326"/>
                    <a:pt x="11843" y="8239"/>
                    <a:pt x="11624" y="8162"/>
                  </a:cubicBezTo>
                  <a:lnTo>
                    <a:pt x="11624" y="7581"/>
                  </a:lnTo>
                  <a:close/>
                  <a:moveTo>
                    <a:pt x="1830" y="7702"/>
                  </a:moveTo>
                  <a:lnTo>
                    <a:pt x="1830" y="8480"/>
                  </a:lnTo>
                  <a:cubicBezTo>
                    <a:pt x="1622" y="8556"/>
                    <a:pt x="1403" y="8644"/>
                    <a:pt x="1184" y="8731"/>
                  </a:cubicBezTo>
                  <a:lnTo>
                    <a:pt x="1184" y="7789"/>
                  </a:lnTo>
                  <a:cubicBezTo>
                    <a:pt x="1403" y="7757"/>
                    <a:pt x="1622" y="7723"/>
                    <a:pt x="1830" y="7702"/>
                  </a:cubicBezTo>
                  <a:close/>
                  <a:moveTo>
                    <a:pt x="12413" y="7702"/>
                  </a:moveTo>
                  <a:cubicBezTo>
                    <a:pt x="12632" y="7723"/>
                    <a:pt x="12840" y="7757"/>
                    <a:pt x="13059" y="7789"/>
                  </a:cubicBezTo>
                  <a:lnTo>
                    <a:pt x="13059" y="8731"/>
                  </a:lnTo>
                  <a:cubicBezTo>
                    <a:pt x="12840" y="8644"/>
                    <a:pt x="12632" y="8556"/>
                    <a:pt x="12413" y="8480"/>
                  </a:cubicBezTo>
                  <a:lnTo>
                    <a:pt x="12413" y="7702"/>
                  </a:lnTo>
                  <a:close/>
                  <a:moveTo>
                    <a:pt x="13202" y="7811"/>
                  </a:moveTo>
                  <a:cubicBezTo>
                    <a:pt x="13366" y="7833"/>
                    <a:pt x="13531" y="7855"/>
                    <a:pt x="13694" y="7888"/>
                  </a:cubicBezTo>
                  <a:lnTo>
                    <a:pt x="13694" y="8994"/>
                  </a:lnTo>
                  <a:lnTo>
                    <a:pt x="13202" y="8797"/>
                  </a:lnTo>
                  <a:lnTo>
                    <a:pt x="13202" y="7811"/>
                  </a:lnTo>
                  <a:close/>
                  <a:moveTo>
                    <a:pt x="1052" y="7811"/>
                  </a:moveTo>
                  <a:lnTo>
                    <a:pt x="1052" y="8797"/>
                  </a:lnTo>
                  <a:cubicBezTo>
                    <a:pt x="844" y="8874"/>
                    <a:pt x="636" y="8962"/>
                    <a:pt x="428" y="9049"/>
                  </a:cubicBezTo>
                  <a:lnTo>
                    <a:pt x="428" y="7899"/>
                  </a:lnTo>
                  <a:cubicBezTo>
                    <a:pt x="636" y="7866"/>
                    <a:pt x="844" y="7844"/>
                    <a:pt x="1052" y="7811"/>
                  </a:cubicBezTo>
                  <a:close/>
                  <a:moveTo>
                    <a:pt x="220" y="0"/>
                  </a:moveTo>
                  <a:cubicBezTo>
                    <a:pt x="100" y="0"/>
                    <a:pt x="0" y="88"/>
                    <a:pt x="0" y="208"/>
                  </a:cubicBezTo>
                  <a:lnTo>
                    <a:pt x="0" y="9082"/>
                  </a:lnTo>
                  <a:cubicBezTo>
                    <a:pt x="0" y="9203"/>
                    <a:pt x="88" y="9269"/>
                    <a:pt x="176" y="9279"/>
                  </a:cubicBezTo>
                  <a:lnTo>
                    <a:pt x="209" y="9279"/>
                  </a:lnTo>
                  <a:cubicBezTo>
                    <a:pt x="263" y="9279"/>
                    <a:pt x="329" y="9257"/>
                    <a:pt x="373" y="9213"/>
                  </a:cubicBezTo>
                  <a:cubicBezTo>
                    <a:pt x="603" y="9126"/>
                    <a:pt x="844" y="9028"/>
                    <a:pt x="1074" y="8929"/>
                  </a:cubicBezTo>
                  <a:cubicBezTo>
                    <a:pt x="1088" y="8939"/>
                    <a:pt x="1104" y="8944"/>
                    <a:pt x="1118" y="8944"/>
                  </a:cubicBezTo>
                  <a:cubicBezTo>
                    <a:pt x="1149" y="8944"/>
                    <a:pt x="1177" y="8922"/>
                    <a:pt x="1184" y="8885"/>
                  </a:cubicBezTo>
                  <a:cubicBezTo>
                    <a:pt x="1414" y="8797"/>
                    <a:pt x="1655" y="8699"/>
                    <a:pt x="1885" y="8600"/>
                  </a:cubicBezTo>
                  <a:cubicBezTo>
                    <a:pt x="1893" y="8603"/>
                    <a:pt x="1902" y="8604"/>
                    <a:pt x="1910" y="8604"/>
                  </a:cubicBezTo>
                  <a:cubicBezTo>
                    <a:pt x="1933" y="8604"/>
                    <a:pt x="1953" y="8592"/>
                    <a:pt x="1962" y="8567"/>
                  </a:cubicBezTo>
                  <a:cubicBezTo>
                    <a:pt x="2466" y="8370"/>
                    <a:pt x="2970" y="8162"/>
                    <a:pt x="3474" y="7964"/>
                  </a:cubicBezTo>
                  <a:cubicBezTo>
                    <a:pt x="3502" y="8056"/>
                    <a:pt x="3588" y="8103"/>
                    <a:pt x="3674" y="8103"/>
                  </a:cubicBezTo>
                  <a:cubicBezTo>
                    <a:pt x="3753" y="8103"/>
                    <a:pt x="3831" y="8065"/>
                    <a:pt x="3868" y="7986"/>
                  </a:cubicBezTo>
                  <a:lnTo>
                    <a:pt x="10452" y="7986"/>
                  </a:lnTo>
                  <a:cubicBezTo>
                    <a:pt x="10485" y="8063"/>
                    <a:pt x="10564" y="8101"/>
                    <a:pt x="10644" y="8101"/>
                  </a:cubicBezTo>
                  <a:cubicBezTo>
                    <a:pt x="10723" y="8101"/>
                    <a:pt x="10803" y="8063"/>
                    <a:pt x="10836" y="7986"/>
                  </a:cubicBezTo>
                  <a:cubicBezTo>
                    <a:pt x="11318" y="8184"/>
                    <a:pt x="11800" y="8381"/>
                    <a:pt x="12282" y="8567"/>
                  </a:cubicBezTo>
                  <a:cubicBezTo>
                    <a:pt x="12289" y="8592"/>
                    <a:pt x="12316" y="8604"/>
                    <a:pt x="12338" y="8604"/>
                  </a:cubicBezTo>
                  <a:cubicBezTo>
                    <a:pt x="12345" y="8604"/>
                    <a:pt x="12352" y="8603"/>
                    <a:pt x="12358" y="8600"/>
                  </a:cubicBezTo>
                  <a:cubicBezTo>
                    <a:pt x="12599" y="8699"/>
                    <a:pt x="12829" y="8797"/>
                    <a:pt x="13059" y="8885"/>
                  </a:cubicBezTo>
                  <a:cubicBezTo>
                    <a:pt x="13067" y="8922"/>
                    <a:pt x="13099" y="8944"/>
                    <a:pt x="13130" y="8944"/>
                  </a:cubicBezTo>
                  <a:cubicBezTo>
                    <a:pt x="13144" y="8944"/>
                    <a:pt x="13158" y="8939"/>
                    <a:pt x="13169" y="8929"/>
                  </a:cubicBezTo>
                  <a:cubicBezTo>
                    <a:pt x="13344" y="9006"/>
                    <a:pt x="13531" y="9071"/>
                    <a:pt x="13706" y="9148"/>
                  </a:cubicBezTo>
                  <a:cubicBezTo>
                    <a:pt x="13739" y="9240"/>
                    <a:pt x="13823" y="9280"/>
                    <a:pt x="13910" y="9280"/>
                  </a:cubicBezTo>
                  <a:cubicBezTo>
                    <a:pt x="13937" y="9280"/>
                    <a:pt x="13964" y="9276"/>
                    <a:pt x="13991" y="9269"/>
                  </a:cubicBezTo>
                  <a:cubicBezTo>
                    <a:pt x="14001" y="9269"/>
                    <a:pt x="14013" y="9269"/>
                    <a:pt x="14023" y="9279"/>
                  </a:cubicBezTo>
                  <a:cubicBezTo>
                    <a:pt x="14031" y="9282"/>
                    <a:pt x="14038" y="9283"/>
                    <a:pt x="14045" y="9283"/>
                  </a:cubicBezTo>
                  <a:cubicBezTo>
                    <a:pt x="14096" y="9283"/>
                    <a:pt x="14118" y="9218"/>
                    <a:pt x="14089" y="9170"/>
                  </a:cubicBezTo>
                  <a:cubicBezTo>
                    <a:pt x="14111" y="9148"/>
                    <a:pt x="14111" y="9115"/>
                    <a:pt x="14111" y="9082"/>
                  </a:cubicBezTo>
                  <a:lnTo>
                    <a:pt x="14111" y="208"/>
                  </a:lnTo>
                  <a:cubicBezTo>
                    <a:pt x="14111" y="88"/>
                    <a:pt x="14023" y="0"/>
                    <a:pt x="13903" y="0"/>
                  </a:cubicBezTo>
                  <a:close/>
                </a:path>
              </a:pathLst>
            </a:custGeom>
            <a:solidFill>
              <a:srgbClr val="A7C0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nvGrpSpPr>
            <p:cNvPr id="2058" name="Google Shape;542;p25">
              <a:extLst>
                <a:ext uri="{FF2B5EF4-FFF2-40B4-BE49-F238E27FC236}">
                  <a16:creationId xmlns:a16="http://schemas.microsoft.com/office/drawing/2014/main" id="{00881A5E-DA24-1CF2-12E7-B079F48322EF}"/>
                </a:ext>
              </a:extLst>
            </p:cNvPr>
            <p:cNvGrpSpPr/>
            <p:nvPr/>
          </p:nvGrpSpPr>
          <p:grpSpPr>
            <a:xfrm>
              <a:off x="7360089" y="3984403"/>
              <a:ext cx="449934" cy="450417"/>
              <a:chOff x="3551625" y="3607650"/>
              <a:chExt cx="232825" cy="233075"/>
            </a:xfrm>
          </p:grpSpPr>
          <p:sp>
            <p:nvSpPr>
              <p:cNvPr id="2060" name="Google Shape;543;p25">
                <a:extLst>
                  <a:ext uri="{FF2B5EF4-FFF2-40B4-BE49-F238E27FC236}">
                    <a16:creationId xmlns:a16="http://schemas.microsoft.com/office/drawing/2014/main" id="{CE3EB8F3-4F83-7D67-E51B-700C8CDD243A}"/>
                  </a:ext>
                </a:extLst>
              </p:cNvPr>
              <p:cNvSpPr/>
              <p:nvPr/>
            </p:nvSpPr>
            <p:spPr>
              <a:xfrm>
                <a:off x="3555725" y="3612025"/>
                <a:ext cx="224600" cy="224325"/>
              </a:xfrm>
              <a:custGeom>
                <a:avLst/>
                <a:gdLst/>
                <a:ahLst/>
                <a:cxnLst/>
                <a:rect l="l" t="t" r="r" b="b"/>
                <a:pathLst>
                  <a:path w="8984" h="8973" extrusionOk="0">
                    <a:moveTo>
                      <a:pt x="4492" y="1"/>
                    </a:moveTo>
                    <a:cubicBezTo>
                      <a:pt x="2016" y="1"/>
                      <a:pt x="0" y="2005"/>
                      <a:pt x="0" y="4481"/>
                    </a:cubicBezTo>
                    <a:cubicBezTo>
                      <a:pt x="0" y="6957"/>
                      <a:pt x="2016" y="8973"/>
                      <a:pt x="4492" y="8973"/>
                    </a:cubicBezTo>
                    <a:cubicBezTo>
                      <a:pt x="6968" y="8973"/>
                      <a:pt x="8983" y="6957"/>
                      <a:pt x="8983" y="4481"/>
                    </a:cubicBezTo>
                    <a:cubicBezTo>
                      <a:pt x="8983" y="2005"/>
                      <a:pt x="6968" y="1"/>
                      <a:pt x="4492" y="1"/>
                    </a:cubicBezTo>
                    <a:close/>
                  </a:path>
                </a:pathLst>
              </a:custGeom>
              <a:solidFill>
                <a:srgbClr val="26405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61" name="Google Shape;544;p25">
                <a:extLst>
                  <a:ext uri="{FF2B5EF4-FFF2-40B4-BE49-F238E27FC236}">
                    <a16:creationId xmlns:a16="http://schemas.microsoft.com/office/drawing/2014/main" id="{F0450131-8DB2-86B5-B1B4-F14254242683}"/>
                  </a:ext>
                </a:extLst>
              </p:cNvPr>
              <p:cNvSpPr/>
              <p:nvPr/>
            </p:nvSpPr>
            <p:spPr>
              <a:xfrm>
                <a:off x="3551625" y="3607650"/>
                <a:ext cx="232825" cy="233075"/>
              </a:xfrm>
              <a:custGeom>
                <a:avLst/>
                <a:gdLst/>
                <a:ahLst/>
                <a:cxnLst/>
                <a:rect l="l" t="t" r="r" b="b"/>
                <a:pathLst>
                  <a:path w="9313" h="9323" extrusionOk="0">
                    <a:moveTo>
                      <a:pt x="4656" y="1"/>
                    </a:moveTo>
                    <a:cubicBezTo>
                      <a:pt x="2082" y="1"/>
                      <a:pt x="0" y="2093"/>
                      <a:pt x="0" y="4656"/>
                    </a:cubicBezTo>
                    <a:cubicBezTo>
                      <a:pt x="0" y="7231"/>
                      <a:pt x="2082" y="9323"/>
                      <a:pt x="4656" y="9323"/>
                    </a:cubicBezTo>
                    <a:cubicBezTo>
                      <a:pt x="7231" y="9323"/>
                      <a:pt x="9312" y="7231"/>
                      <a:pt x="9312" y="4656"/>
                    </a:cubicBezTo>
                    <a:cubicBezTo>
                      <a:pt x="9312" y="2093"/>
                      <a:pt x="7231" y="1"/>
                      <a:pt x="4656" y="1"/>
                    </a:cubicBezTo>
                    <a:close/>
                  </a:path>
                </a:pathLst>
              </a:custGeom>
              <a:solidFill>
                <a:srgbClr val="F4F3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62" name="Google Shape;545;p25">
                <a:extLst>
                  <a:ext uri="{FF2B5EF4-FFF2-40B4-BE49-F238E27FC236}">
                    <a16:creationId xmlns:a16="http://schemas.microsoft.com/office/drawing/2014/main" id="{3CD2F7A1-DDD3-2874-51E1-FC5D1DC4239E}"/>
                  </a:ext>
                </a:extLst>
              </p:cNvPr>
              <p:cNvSpPr/>
              <p:nvPr/>
            </p:nvSpPr>
            <p:spPr>
              <a:xfrm>
                <a:off x="3669925" y="3607650"/>
                <a:ext cx="66575" cy="22475"/>
              </a:xfrm>
              <a:custGeom>
                <a:avLst/>
                <a:gdLst/>
                <a:ahLst/>
                <a:cxnLst/>
                <a:rect l="l" t="t" r="r" b="b"/>
                <a:pathLst>
                  <a:path w="2663" h="899" extrusionOk="0">
                    <a:moveTo>
                      <a:pt x="1" y="1"/>
                    </a:moveTo>
                    <a:lnTo>
                      <a:pt x="1414" y="603"/>
                    </a:lnTo>
                    <a:lnTo>
                      <a:pt x="2663" y="899"/>
                    </a:lnTo>
                    <a:cubicBezTo>
                      <a:pt x="1918" y="351"/>
                      <a:pt x="997" y="22"/>
                      <a:pt x="1" y="1"/>
                    </a:cubicBez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63" name="Google Shape;546;p25">
                <a:extLst>
                  <a:ext uri="{FF2B5EF4-FFF2-40B4-BE49-F238E27FC236}">
                    <a16:creationId xmlns:a16="http://schemas.microsoft.com/office/drawing/2014/main" id="{6A6B6AFA-69D0-4DAD-5616-8A90EFF628F3}"/>
                  </a:ext>
                </a:extLst>
              </p:cNvPr>
              <p:cNvSpPr/>
              <p:nvPr/>
            </p:nvSpPr>
            <p:spPr>
              <a:xfrm>
                <a:off x="3767700" y="3670100"/>
                <a:ext cx="16750" cy="76700"/>
              </a:xfrm>
              <a:custGeom>
                <a:avLst/>
                <a:gdLst/>
                <a:ahLst/>
                <a:cxnLst/>
                <a:rect l="l" t="t" r="r" b="b"/>
                <a:pathLst>
                  <a:path w="670" h="3068" extrusionOk="0">
                    <a:moveTo>
                      <a:pt x="143" y="0"/>
                    </a:moveTo>
                    <a:lnTo>
                      <a:pt x="0" y="1184"/>
                    </a:lnTo>
                    <a:lnTo>
                      <a:pt x="417" y="3068"/>
                    </a:lnTo>
                    <a:lnTo>
                      <a:pt x="614" y="2925"/>
                    </a:lnTo>
                    <a:cubicBezTo>
                      <a:pt x="647" y="2684"/>
                      <a:pt x="669" y="2421"/>
                      <a:pt x="669" y="2158"/>
                    </a:cubicBezTo>
                    <a:cubicBezTo>
                      <a:pt x="669" y="1381"/>
                      <a:pt x="482" y="646"/>
                      <a:pt x="143" y="0"/>
                    </a:cubicBez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64" name="Google Shape;547;p25">
                <a:extLst>
                  <a:ext uri="{FF2B5EF4-FFF2-40B4-BE49-F238E27FC236}">
                    <a16:creationId xmlns:a16="http://schemas.microsoft.com/office/drawing/2014/main" id="{2301D773-8238-A081-A2D3-1967B5A38B25}"/>
                  </a:ext>
                </a:extLst>
              </p:cNvPr>
              <p:cNvSpPr/>
              <p:nvPr/>
            </p:nvSpPr>
            <p:spPr>
              <a:xfrm>
                <a:off x="3563675" y="3622450"/>
                <a:ext cx="57525" cy="61375"/>
              </a:xfrm>
              <a:custGeom>
                <a:avLst/>
                <a:gdLst/>
                <a:ahLst/>
                <a:cxnLst/>
                <a:rect l="l" t="t" r="r" b="b"/>
                <a:pathLst>
                  <a:path w="2301" h="2455" extrusionOk="0">
                    <a:moveTo>
                      <a:pt x="1917" y="0"/>
                    </a:moveTo>
                    <a:cubicBezTo>
                      <a:pt x="1084" y="460"/>
                      <a:pt x="417" y="1161"/>
                      <a:pt x="0" y="2016"/>
                    </a:cubicBezTo>
                    <a:lnTo>
                      <a:pt x="482" y="2454"/>
                    </a:lnTo>
                    <a:lnTo>
                      <a:pt x="1907" y="1128"/>
                    </a:lnTo>
                    <a:lnTo>
                      <a:pt x="2301"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65" name="Google Shape;548;p25">
                <a:extLst>
                  <a:ext uri="{FF2B5EF4-FFF2-40B4-BE49-F238E27FC236}">
                    <a16:creationId xmlns:a16="http://schemas.microsoft.com/office/drawing/2014/main" id="{90A261D8-59FA-C8E2-B543-C8FC345D6BD8}"/>
                  </a:ext>
                </a:extLst>
              </p:cNvPr>
              <p:cNvSpPr/>
              <p:nvPr/>
            </p:nvSpPr>
            <p:spPr>
              <a:xfrm>
                <a:off x="3650775" y="3648725"/>
                <a:ext cx="83525" cy="85750"/>
              </a:xfrm>
              <a:custGeom>
                <a:avLst/>
                <a:gdLst/>
                <a:ahLst/>
                <a:cxnLst/>
                <a:rect l="l" t="t" r="r" b="b"/>
                <a:pathLst>
                  <a:path w="3341" h="3430" extrusionOk="0">
                    <a:moveTo>
                      <a:pt x="1994" y="1"/>
                    </a:moveTo>
                    <a:lnTo>
                      <a:pt x="0" y="636"/>
                    </a:lnTo>
                    <a:lnTo>
                      <a:pt x="88" y="2783"/>
                    </a:lnTo>
                    <a:lnTo>
                      <a:pt x="2180" y="3429"/>
                    </a:lnTo>
                    <a:lnTo>
                      <a:pt x="3341" y="1666"/>
                    </a:lnTo>
                    <a:lnTo>
                      <a:pt x="1994" y="1"/>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66" name="Google Shape;549;p25">
                <a:extLst>
                  <a:ext uri="{FF2B5EF4-FFF2-40B4-BE49-F238E27FC236}">
                    <a16:creationId xmlns:a16="http://schemas.microsoft.com/office/drawing/2014/main" id="{129063C3-847A-8725-8038-9E8696BEEDF8}"/>
                  </a:ext>
                </a:extLst>
              </p:cNvPr>
              <p:cNvSpPr/>
              <p:nvPr/>
            </p:nvSpPr>
            <p:spPr>
              <a:xfrm>
                <a:off x="3676225" y="3779650"/>
                <a:ext cx="77250" cy="58350"/>
              </a:xfrm>
              <a:custGeom>
                <a:avLst/>
                <a:gdLst/>
                <a:ahLst/>
                <a:cxnLst/>
                <a:rect l="l" t="t" r="r" b="b"/>
                <a:pathLst>
                  <a:path w="3090" h="2334" extrusionOk="0">
                    <a:moveTo>
                      <a:pt x="1578" y="0"/>
                    </a:moveTo>
                    <a:lnTo>
                      <a:pt x="0" y="1347"/>
                    </a:lnTo>
                    <a:lnTo>
                      <a:pt x="647" y="2333"/>
                    </a:lnTo>
                    <a:cubicBezTo>
                      <a:pt x="1348" y="2191"/>
                      <a:pt x="1984" y="1885"/>
                      <a:pt x="2520" y="1468"/>
                    </a:cubicBezTo>
                    <a:lnTo>
                      <a:pt x="3090" y="274"/>
                    </a:lnTo>
                    <a:lnTo>
                      <a:pt x="1578"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67" name="Google Shape;550;p25">
                <a:extLst>
                  <a:ext uri="{FF2B5EF4-FFF2-40B4-BE49-F238E27FC236}">
                    <a16:creationId xmlns:a16="http://schemas.microsoft.com/office/drawing/2014/main" id="{5026233F-3CFD-DB2B-70E6-FBA0C710D4B6}"/>
                  </a:ext>
                </a:extLst>
              </p:cNvPr>
              <p:cNvSpPr/>
              <p:nvPr/>
            </p:nvSpPr>
            <p:spPr>
              <a:xfrm>
                <a:off x="3566125" y="3731450"/>
                <a:ext cx="63025" cy="75325"/>
              </a:xfrm>
              <a:custGeom>
                <a:avLst/>
                <a:gdLst/>
                <a:ahLst/>
                <a:cxnLst/>
                <a:rect l="l" t="t" r="r" b="b"/>
                <a:pathLst>
                  <a:path w="2521" h="3013" extrusionOk="0">
                    <a:moveTo>
                      <a:pt x="450" y="0"/>
                    </a:moveTo>
                    <a:lnTo>
                      <a:pt x="1" y="1457"/>
                    </a:lnTo>
                    <a:lnTo>
                      <a:pt x="1261" y="3013"/>
                    </a:lnTo>
                    <a:lnTo>
                      <a:pt x="2520" y="2673"/>
                    </a:lnTo>
                    <a:lnTo>
                      <a:pt x="2038" y="723"/>
                    </a:lnTo>
                    <a:lnTo>
                      <a:pt x="450"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68" name="Google Shape;551;p25">
                <a:extLst>
                  <a:ext uri="{FF2B5EF4-FFF2-40B4-BE49-F238E27FC236}">
                    <a16:creationId xmlns:a16="http://schemas.microsoft.com/office/drawing/2014/main" id="{491DBFB7-51A8-662F-BEFA-08DF3E281D94}"/>
                  </a:ext>
                </a:extLst>
              </p:cNvPr>
              <p:cNvSpPr/>
              <p:nvPr/>
            </p:nvSpPr>
            <p:spPr>
              <a:xfrm>
                <a:off x="3628025" y="3797450"/>
                <a:ext cx="48775" cy="16725"/>
              </a:xfrm>
              <a:custGeom>
                <a:avLst/>
                <a:gdLst/>
                <a:ahLst/>
                <a:cxnLst/>
                <a:rect l="l" t="t" r="r" b="b"/>
                <a:pathLst>
                  <a:path w="1951" h="669" extrusionOk="0">
                    <a:moveTo>
                      <a:pt x="44" y="0"/>
                    </a:moveTo>
                    <a:lnTo>
                      <a:pt x="44" y="33"/>
                    </a:lnTo>
                    <a:lnTo>
                      <a:pt x="0" y="44"/>
                    </a:lnTo>
                    <a:lnTo>
                      <a:pt x="1950" y="669"/>
                    </a:lnTo>
                    <a:lnTo>
                      <a:pt x="1928" y="635"/>
                    </a:lnTo>
                    <a:lnTo>
                      <a:pt x="1950" y="614"/>
                    </a:lnTo>
                    <a:lnTo>
                      <a:pt x="44"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69" name="Google Shape;552;p25">
                <a:extLst>
                  <a:ext uri="{FF2B5EF4-FFF2-40B4-BE49-F238E27FC236}">
                    <a16:creationId xmlns:a16="http://schemas.microsoft.com/office/drawing/2014/main" id="{9FA85B68-E049-95E4-91F5-4007E5276B9C}"/>
                  </a:ext>
                </a:extLst>
              </p:cNvPr>
              <p:cNvSpPr/>
              <p:nvPr/>
            </p:nvSpPr>
            <p:spPr>
              <a:xfrm>
                <a:off x="3704450" y="3733625"/>
                <a:ext cx="12325" cy="46600"/>
              </a:xfrm>
              <a:custGeom>
                <a:avLst/>
                <a:gdLst/>
                <a:ahLst/>
                <a:cxnLst/>
                <a:rect l="l" t="t" r="r" b="b"/>
                <a:pathLst>
                  <a:path w="493" h="1864" extrusionOk="0">
                    <a:moveTo>
                      <a:pt x="55" y="1"/>
                    </a:moveTo>
                    <a:lnTo>
                      <a:pt x="33" y="33"/>
                    </a:lnTo>
                    <a:lnTo>
                      <a:pt x="0" y="23"/>
                    </a:lnTo>
                    <a:lnTo>
                      <a:pt x="427" y="1863"/>
                    </a:lnTo>
                    <a:lnTo>
                      <a:pt x="449" y="1841"/>
                    </a:lnTo>
                    <a:lnTo>
                      <a:pt x="493" y="1841"/>
                    </a:lnTo>
                    <a:lnTo>
                      <a:pt x="55" y="1"/>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70" name="Google Shape;553;p25">
                <a:extLst>
                  <a:ext uri="{FF2B5EF4-FFF2-40B4-BE49-F238E27FC236}">
                    <a16:creationId xmlns:a16="http://schemas.microsoft.com/office/drawing/2014/main" id="{F3F0C4A5-D603-F985-9C5E-BDC59463B8F5}"/>
                  </a:ext>
                </a:extLst>
              </p:cNvPr>
              <p:cNvSpPr/>
              <p:nvPr/>
            </p:nvSpPr>
            <p:spPr>
              <a:xfrm>
                <a:off x="3615425" y="3717475"/>
                <a:ext cx="38650" cy="32075"/>
              </a:xfrm>
              <a:custGeom>
                <a:avLst/>
                <a:gdLst/>
                <a:ahLst/>
                <a:cxnLst/>
                <a:rect l="l" t="t" r="r" b="b"/>
                <a:pathLst>
                  <a:path w="1546" h="1283" extrusionOk="0">
                    <a:moveTo>
                      <a:pt x="1502" y="0"/>
                    </a:moveTo>
                    <a:lnTo>
                      <a:pt x="0" y="1260"/>
                    </a:lnTo>
                    <a:lnTo>
                      <a:pt x="66" y="1282"/>
                    </a:lnTo>
                    <a:lnTo>
                      <a:pt x="1546" y="55"/>
                    </a:lnTo>
                    <a:lnTo>
                      <a:pt x="1502" y="33"/>
                    </a:lnTo>
                    <a:lnTo>
                      <a:pt x="1502"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71" name="Google Shape;554;p25">
                <a:extLst>
                  <a:ext uri="{FF2B5EF4-FFF2-40B4-BE49-F238E27FC236}">
                    <a16:creationId xmlns:a16="http://schemas.microsoft.com/office/drawing/2014/main" id="{F67A7F7C-27F8-0A78-E9CF-D0ED39F9B0AC}"/>
                  </a:ext>
                </a:extLst>
              </p:cNvPr>
              <p:cNvSpPr/>
              <p:nvPr/>
            </p:nvSpPr>
            <p:spPr>
              <a:xfrm>
                <a:off x="3752350" y="3745675"/>
                <a:ext cx="26875" cy="42475"/>
              </a:xfrm>
              <a:custGeom>
                <a:avLst/>
                <a:gdLst/>
                <a:ahLst/>
                <a:cxnLst/>
                <a:rect l="l" t="t" r="r" b="b"/>
                <a:pathLst>
                  <a:path w="1075" h="1699" extrusionOk="0">
                    <a:moveTo>
                      <a:pt x="1020" y="1"/>
                    </a:moveTo>
                    <a:lnTo>
                      <a:pt x="1" y="1622"/>
                    </a:lnTo>
                    <a:lnTo>
                      <a:pt x="45" y="1633"/>
                    </a:lnTo>
                    <a:lnTo>
                      <a:pt x="12" y="1699"/>
                    </a:lnTo>
                    <a:lnTo>
                      <a:pt x="1075" y="11"/>
                    </a:lnTo>
                    <a:lnTo>
                      <a:pt x="1031" y="45"/>
                    </a:lnTo>
                    <a:lnTo>
                      <a:pt x="1020" y="1"/>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72" name="Google Shape;555;p25">
                <a:extLst>
                  <a:ext uri="{FF2B5EF4-FFF2-40B4-BE49-F238E27FC236}">
                    <a16:creationId xmlns:a16="http://schemas.microsoft.com/office/drawing/2014/main" id="{45CF213E-9B86-3D7A-CBB4-798D8C9287BE}"/>
                  </a:ext>
                </a:extLst>
              </p:cNvPr>
              <p:cNvSpPr/>
              <p:nvPr/>
            </p:nvSpPr>
            <p:spPr>
              <a:xfrm>
                <a:off x="3733475" y="3689275"/>
                <a:ext cx="34250" cy="11225"/>
              </a:xfrm>
              <a:custGeom>
                <a:avLst/>
                <a:gdLst/>
                <a:ahLst/>
                <a:cxnLst/>
                <a:rect l="l" t="t" r="r" b="b"/>
                <a:pathLst>
                  <a:path w="1370" h="449" extrusionOk="0">
                    <a:moveTo>
                      <a:pt x="1" y="0"/>
                    </a:moveTo>
                    <a:lnTo>
                      <a:pt x="33" y="44"/>
                    </a:lnTo>
                    <a:lnTo>
                      <a:pt x="11" y="76"/>
                    </a:lnTo>
                    <a:lnTo>
                      <a:pt x="1369" y="449"/>
                    </a:lnTo>
                    <a:lnTo>
                      <a:pt x="1369" y="417"/>
                    </a:lnTo>
                    <a:lnTo>
                      <a:pt x="1369" y="383"/>
                    </a:lnTo>
                    <a:lnTo>
                      <a:pt x="1"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73" name="Google Shape;556;p25">
                <a:extLst>
                  <a:ext uri="{FF2B5EF4-FFF2-40B4-BE49-F238E27FC236}">
                    <a16:creationId xmlns:a16="http://schemas.microsoft.com/office/drawing/2014/main" id="{8552E728-08D3-9DA2-3ACE-902EDB5390C4}"/>
                  </a:ext>
                </a:extLst>
              </p:cNvPr>
              <p:cNvSpPr/>
              <p:nvPr/>
            </p:nvSpPr>
            <p:spPr>
              <a:xfrm>
                <a:off x="3699775" y="3622450"/>
                <a:ext cx="6325" cy="27125"/>
              </a:xfrm>
              <a:custGeom>
                <a:avLst/>
                <a:gdLst/>
                <a:ahLst/>
                <a:cxnLst/>
                <a:rect l="l" t="t" r="r" b="b"/>
                <a:pathLst>
                  <a:path w="253" h="1085" extrusionOk="0">
                    <a:moveTo>
                      <a:pt x="187" y="0"/>
                    </a:moveTo>
                    <a:lnTo>
                      <a:pt x="1" y="1062"/>
                    </a:lnTo>
                    <a:lnTo>
                      <a:pt x="34" y="1052"/>
                    </a:lnTo>
                    <a:lnTo>
                      <a:pt x="66" y="1084"/>
                    </a:lnTo>
                    <a:lnTo>
                      <a:pt x="253" y="22"/>
                    </a:lnTo>
                    <a:lnTo>
                      <a:pt x="220" y="11"/>
                    </a:lnTo>
                    <a:lnTo>
                      <a:pt x="187"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74" name="Google Shape;557;p25">
                <a:extLst>
                  <a:ext uri="{FF2B5EF4-FFF2-40B4-BE49-F238E27FC236}">
                    <a16:creationId xmlns:a16="http://schemas.microsoft.com/office/drawing/2014/main" id="{2C5BA78E-59D0-25F1-DEC3-BAAA5A5DFB55}"/>
                  </a:ext>
                </a:extLst>
              </p:cNvPr>
              <p:cNvSpPr/>
              <p:nvPr/>
            </p:nvSpPr>
            <p:spPr>
              <a:xfrm>
                <a:off x="3610775" y="3650100"/>
                <a:ext cx="41100" cy="15350"/>
              </a:xfrm>
              <a:custGeom>
                <a:avLst/>
                <a:gdLst/>
                <a:ahLst/>
                <a:cxnLst/>
                <a:rect l="l" t="t" r="r" b="b"/>
                <a:pathLst>
                  <a:path w="1644" h="614" extrusionOk="0">
                    <a:moveTo>
                      <a:pt x="33" y="0"/>
                    </a:moveTo>
                    <a:lnTo>
                      <a:pt x="23" y="22"/>
                    </a:lnTo>
                    <a:lnTo>
                      <a:pt x="1" y="55"/>
                    </a:lnTo>
                    <a:lnTo>
                      <a:pt x="1600" y="614"/>
                    </a:lnTo>
                    <a:lnTo>
                      <a:pt x="1600" y="581"/>
                    </a:lnTo>
                    <a:lnTo>
                      <a:pt x="1644" y="570"/>
                    </a:lnTo>
                    <a:lnTo>
                      <a:pt x="33"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75" name="Google Shape;558;p25">
                <a:extLst>
                  <a:ext uri="{FF2B5EF4-FFF2-40B4-BE49-F238E27FC236}">
                    <a16:creationId xmlns:a16="http://schemas.microsoft.com/office/drawing/2014/main" id="{E7A4F541-CFD7-3C30-222E-4D3D405201BA}"/>
                  </a:ext>
                </a:extLst>
              </p:cNvPr>
              <p:cNvSpPr/>
              <p:nvPr/>
            </p:nvSpPr>
            <p:spPr>
              <a:xfrm>
                <a:off x="3575175" y="3683250"/>
                <a:ext cx="3025" cy="50400"/>
              </a:xfrm>
              <a:custGeom>
                <a:avLst/>
                <a:gdLst/>
                <a:ahLst/>
                <a:cxnLst/>
                <a:rect l="l" t="t" r="r" b="b"/>
                <a:pathLst>
                  <a:path w="121" h="2016" extrusionOk="0">
                    <a:moveTo>
                      <a:pt x="0" y="0"/>
                    </a:moveTo>
                    <a:lnTo>
                      <a:pt x="66" y="2016"/>
                    </a:lnTo>
                    <a:lnTo>
                      <a:pt x="88" y="1928"/>
                    </a:lnTo>
                    <a:lnTo>
                      <a:pt x="121" y="1939"/>
                    </a:lnTo>
                    <a:lnTo>
                      <a:pt x="55" y="0"/>
                    </a:lnTo>
                    <a:lnTo>
                      <a:pt x="22" y="22"/>
                    </a:lnTo>
                    <a:lnTo>
                      <a:pt x="0"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76" name="Google Shape;559;p25">
                <a:extLst>
                  <a:ext uri="{FF2B5EF4-FFF2-40B4-BE49-F238E27FC236}">
                    <a16:creationId xmlns:a16="http://schemas.microsoft.com/office/drawing/2014/main" id="{A9F8BC50-012F-6D01-9610-A8D969EE2B19}"/>
                  </a:ext>
                </a:extLst>
              </p:cNvPr>
              <p:cNvSpPr/>
              <p:nvPr/>
            </p:nvSpPr>
            <p:spPr>
              <a:xfrm>
                <a:off x="3559300" y="3765950"/>
                <a:ext cx="7675" cy="3025"/>
              </a:xfrm>
              <a:custGeom>
                <a:avLst/>
                <a:gdLst/>
                <a:ahLst/>
                <a:cxnLst/>
                <a:rect l="l" t="t" r="r" b="b"/>
                <a:pathLst>
                  <a:path w="307" h="121" extrusionOk="0">
                    <a:moveTo>
                      <a:pt x="0" y="1"/>
                    </a:moveTo>
                    <a:lnTo>
                      <a:pt x="22" y="55"/>
                    </a:lnTo>
                    <a:lnTo>
                      <a:pt x="307" y="121"/>
                    </a:lnTo>
                    <a:lnTo>
                      <a:pt x="274" y="77"/>
                    </a:lnTo>
                    <a:lnTo>
                      <a:pt x="285" y="55"/>
                    </a:lnTo>
                    <a:lnTo>
                      <a:pt x="0" y="1"/>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77" name="Google Shape;560;p25">
                <a:extLst>
                  <a:ext uri="{FF2B5EF4-FFF2-40B4-BE49-F238E27FC236}">
                    <a16:creationId xmlns:a16="http://schemas.microsoft.com/office/drawing/2014/main" id="{2663AFD3-9E50-472D-DF1F-FB6775B3CFF3}"/>
                  </a:ext>
                </a:extLst>
              </p:cNvPr>
              <p:cNvSpPr/>
              <p:nvPr/>
            </p:nvSpPr>
            <p:spPr>
              <a:xfrm>
                <a:off x="3596525" y="3805400"/>
                <a:ext cx="5225" cy="14525"/>
              </a:xfrm>
              <a:custGeom>
                <a:avLst/>
                <a:gdLst/>
                <a:ahLst/>
                <a:cxnLst/>
                <a:rect l="l" t="t" r="r" b="b"/>
                <a:pathLst>
                  <a:path w="209" h="581" extrusionOk="0">
                    <a:moveTo>
                      <a:pt x="1" y="0"/>
                    </a:moveTo>
                    <a:lnTo>
                      <a:pt x="143" y="537"/>
                    </a:lnTo>
                    <a:lnTo>
                      <a:pt x="209" y="580"/>
                    </a:lnTo>
                    <a:lnTo>
                      <a:pt x="77" y="44"/>
                    </a:lnTo>
                    <a:lnTo>
                      <a:pt x="45" y="55"/>
                    </a:lnTo>
                    <a:lnTo>
                      <a:pt x="1"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2078" name="Google Shape;561;p25">
                <a:extLst>
                  <a:ext uri="{FF2B5EF4-FFF2-40B4-BE49-F238E27FC236}">
                    <a16:creationId xmlns:a16="http://schemas.microsoft.com/office/drawing/2014/main" id="{0E92FA99-E7C7-44A2-27AE-5202A0731CB4}"/>
                  </a:ext>
                </a:extLst>
              </p:cNvPr>
              <p:cNvSpPr/>
              <p:nvPr/>
            </p:nvSpPr>
            <p:spPr>
              <a:xfrm>
                <a:off x="3619000" y="3607925"/>
                <a:ext cx="43850" cy="15350"/>
              </a:xfrm>
              <a:custGeom>
                <a:avLst/>
                <a:gdLst/>
                <a:ahLst/>
                <a:cxnLst/>
                <a:rect l="l" t="t" r="r" b="b"/>
                <a:pathLst>
                  <a:path w="1754" h="614" extrusionOk="0">
                    <a:moveTo>
                      <a:pt x="1632" y="0"/>
                    </a:moveTo>
                    <a:lnTo>
                      <a:pt x="0" y="581"/>
                    </a:lnTo>
                    <a:lnTo>
                      <a:pt x="88" y="581"/>
                    </a:lnTo>
                    <a:lnTo>
                      <a:pt x="77" y="614"/>
                    </a:lnTo>
                    <a:lnTo>
                      <a:pt x="1753" y="0"/>
                    </a:lnTo>
                    <a:close/>
                  </a:path>
                </a:pathLst>
              </a:custGeom>
              <a:solidFill>
                <a:srgbClr val="19191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cxnSp>
          <p:nvCxnSpPr>
            <p:cNvPr id="2059" name="Google Shape;562;p25">
              <a:extLst>
                <a:ext uri="{FF2B5EF4-FFF2-40B4-BE49-F238E27FC236}">
                  <a16:creationId xmlns:a16="http://schemas.microsoft.com/office/drawing/2014/main" id="{63962786-0E26-E240-56B6-3BA9458A1495}"/>
                </a:ext>
              </a:extLst>
            </p:cNvPr>
            <p:cNvCxnSpPr/>
            <p:nvPr/>
          </p:nvCxnSpPr>
          <p:spPr>
            <a:xfrm rot="10800000" flipH="1">
              <a:off x="6960564" y="4449084"/>
              <a:ext cx="450000" cy="212700"/>
            </a:xfrm>
            <a:prstGeom prst="straightConnector1">
              <a:avLst/>
            </a:prstGeom>
            <a:noFill/>
            <a:ln w="9525" cap="flat" cmpd="sng">
              <a:solidFill>
                <a:srgbClr val="6B96FF"/>
              </a:solidFill>
              <a:prstDash val="solid"/>
              <a:round/>
              <a:headEnd type="none" w="med" len="med"/>
              <a:tailEnd type="triangle" w="med" len="med"/>
            </a:ln>
          </p:spPr>
        </p:cxnSp>
      </p:grpSp>
      <p:pic>
        <p:nvPicPr>
          <p:cNvPr id="2079" name="Picture 2">
            <a:extLst>
              <a:ext uri="{FF2B5EF4-FFF2-40B4-BE49-F238E27FC236}">
                <a16:creationId xmlns:a16="http://schemas.microsoft.com/office/drawing/2014/main" id="{986653E5-71D1-FD35-4812-0F9BE76E04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6" t="24005" r="3347" b="17623"/>
          <a:stretch/>
        </p:blipFill>
        <p:spPr bwMode="auto">
          <a:xfrm>
            <a:off x="8793553" y="2945871"/>
            <a:ext cx="2650876" cy="170855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a:extLst>
              <a:ext uri="{FF2B5EF4-FFF2-40B4-BE49-F238E27FC236}">
                <a16:creationId xmlns:a16="http://schemas.microsoft.com/office/drawing/2014/main" id="{B2FBE2D1-0B56-23C9-239A-D152E6FF8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7771" y="4535153"/>
            <a:ext cx="2961484" cy="194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randombar(horizontal)">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79"/>
                                        </p:tgtEl>
                                        <p:attrNameLst>
                                          <p:attrName>style.visibility</p:attrName>
                                        </p:attrNameLst>
                                      </p:cBhvr>
                                      <p:to>
                                        <p:strVal val="visible"/>
                                      </p:to>
                                    </p:set>
                                    <p:animEffect transition="in" filter="randombar(horizontal)">
                                      <p:cBhvr>
                                        <p:cTn id="32" dur="500"/>
                                        <p:tgtEl>
                                          <p:spTgt spid="207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randombar(horizontal)">
                                      <p:cBhvr>
                                        <p:cTn id="4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2257888"/>
            <a:ext cx="8594240" cy="4758435"/>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1476858" y="701784"/>
            <a:ext cx="9238285" cy="139960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lnSpc>
                <a:spcPct val="100000"/>
              </a:lnSpc>
              <a:defRPr/>
            </a:pPr>
            <a:r>
              <a:rPr lang="en" sz="7200" dirty="0">
                <a:solidFill>
                  <a:srgbClr val="002C74"/>
                </a:solidFill>
                <a:latin typeface="Fira Sans Black" panose="020B0A03050000020004" pitchFamily="34" charset="0"/>
              </a:rPr>
              <a:t>II. THẾ NĂNG</a:t>
            </a: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30632-8404-0BA6-EEF1-0D8E64A966A6}"/>
              </a:ext>
            </a:extLst>
          </p:cNvPr>
          <p:cNvPicPr>
            <a:picLocks noChangeAspect="1"/>
          </p:cNvPicPr>
          <p:nvPr/>
        </p:nvPicPr>
        <p:blipFill rotWithShape="1">
          <a:blip r:embed="rId2"/>
          <a:srcRect t="14038"/>
          <a:stretch/>
        </p:blipFill>
        <p:spPr>
          <a:xfrm>
            <a:off x="787996" y="285231"/>
            <a:ext cx="10952976" cy="4436999"/>
          </a:xfrm>
          <a:prstGeom prst="rect">
            <a:avLst/>
          </a:prstGeom>
        </p:spPr>
      </p:pic>
      <p:sp>
        <p:nvSpPr>
          <p:cNvPr id="2" name="TextBox 1">
            <a:extLst>
              <a:ext uri="{FF2B5EF4-FFF2-40B4-BE49-F238E27FC236}">
                <a16:creationId xmlns:a16="http://schemas.microsoft.com/office/drawing/2014/main" id="{572D5DC2-DCAA-8DF5-3C8A-09B1F6358235}"/>
              </a:ext>
            </a:extLst>
          </p:cNvPr>
          <p:cNvSpPr txBox="1"/>
          <p:nvPr/>
        </p:nvSpPr>
        <p:spPr>
          <a:xfrm>
            <a:off x="972895" y="204276"/>
            <a:ext cx="1906940" cy="492443"/>
          </a:xfrm>
          <a:prstGeom prst="rect">
            <a:avLst/>
          </a:prstGeom>
          <a:noFill/>
        </p:spPr>
        <p:txBody>
          <a:bodyPr wrap="square" rtlCol="0">
            <a:spAutoFit/>
          </a:bodyPr>
          <a:lstStyle/>
          <a:p>
            <a:pPr algn="ctr" defTabSz="914377">
              <a:defRPr/>
            </a:pPr>
            <a:r>
              <a:rPr lang="en-US" sz="2600" dirty="0">
                <a:solidFill>
                  <a:srgbClr val="D35C27"/>
                </a:solidFill>
                <a:latin typeface="Fira Sans Condensed Medium" panose="020B0603050000020004" pitchFamily="34" charset="0"/>
              </a:rPr>
              <a:t>II. </a:t>
            </a:r>
            <a:r>
              <a:rPr lang="en-US" sz="2600" dirty="0" err="1">
                <a:solidFill>
                  <a:srgbClr val="D35C27"/>
                </a:solidFill>
                <a:latin typeface="Fira Sans Condensed Medium" panose="020B0603050000020004" pitchFamily="34" charset="0"/>
              </a:rPr>
              <a:t>Thế</a:t>
            </a:r>
            <a:r>
              <a:rPr lang="en-US" sz="2600" dirty="0">
                <a:solidFill>
                  <a:srgbClr val="D35C27"/>
                </a:solidFill>
                <a:latin typeface="Fira Sans Condensed Medium" panose="020B0603050000020004" pitchFamily="34" charset="0"/>
              </a:rPr>
              <a:t> </a:t>
            </a:r>
            <a:r>
              <a:rPr lang="en-US" sz="2600" dirty="0" err="1">
                <a:solidFill>
                  <a:srgbClr val="D35C27"/>
                </a:solidFill>
                <a:latin typeface="Fira Sans Condensed Medium" panose="020B0603050000020004" pitchFamily="34" charset="0"/>
              </a:rPr>
              <a:t>Năng</a:t>
            </a:r>
            <a:endParaRPr lang="en-US" sz="2600" dirty="0">
              <a:solidFill>
                <a:srgbClr val="D35C27"/>
              </a:solidFill>
              <a:latin typeface="Fira Sans Condensed Medium" panose="020B0603050000020004" pitchFamily="34" charset="0"/>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7" y="189615"/>
            <a:ext cx="659959" cy="568871"/>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sz="1600">
                <a:solidFill>
                  <a:prstClr val="black"/>
                </a:solidFill>
                <a:latin typeface="Calibri" panose="020F0502020204030204"/>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F92A3728-1554-A890-60E5-29B9ED01CD03}"/>
              </a:ext>
            </a:extLst>
          </p:cNvPr>
          <p:cNvSpPr txBox="1"/>
          <p:nvPr/>
        </p:nvSpPr>
        <p:spPr>
          <a:xfrm>
            <a:off x="363296" y="4612879"/>
            <a:ext cx="11891313" cy="995016"/>
          </a:xfrm>
          <a:prstGeom prst="rect">
            <a:avLst/>
          </a:prstGeom>
          <a:noFill/>
        </p:spPr>
        <p:txBody>
          <a:bodyPr wrap="square" rtlCol="0">
            <a:spAutoFit/>
          </a:bodyPr>
          <a:lstStyle>
            <a:defPPr marR="0" lvl="0" algn="l" rtl="0">
              <a:lnSpc>
                <a:spcPct val="100000"/>
              </a:lnSpc>
              <a:spcBef>
                <a:spcPts val="0"/>
              </a:spcBef>
              <a:spcAft>
                <a:spcPts val="0"/>
              </a:spcAft>
            </a:defPPr>
            <a:lvl1pPr algn="ctr" defTabSz="685800">
              <a:buClrTx/>
              <a:defRPr sz="2400" kern="1200">
                <a:solidFill>
                  <a:srgbClr val="002C74"/>
                </a:solidFill>
                <a:latin typeface="Fira Sans Condensed Medium" panose="020B0603050000020004" pitchFamily="34" charset="0"/>
                <a:ea typeface="+mn-ea"/>
                <a:cs typeface="+mn-cs"/>
              </a:defRPr>
            </a:lvl1pPr>
          </a:lstStyle>
          <a:p>
            <a:pPr algn="l"/>
            <a:r>
              <a:rPr lang="en-US" sz="2933" dirty="0">
                <a:latin typeface="Arial" panose="020B0604020202020204" pitchFamily="34" charset="0"/>
                <a:cs typeface="Arial" panose="020B0604020202020204" pitchFamily="34" charset="0"/>
              </a:rPr>
              <a:t>Khi ở </a:t>
            </a:r>
            <a:r>
              <a:rPr lang="en-US" sz="2933" dirty="0" err="1">
                <a:latin typeface="Arial" panose="020B0604020202020204" pitchFamily="34" charset="0"/>
                <a:cs typeface="Arial" panose="020B0604020202020204" pitchFamily="34" charset="0"/>
              </a:rPr>
              <a:t>trên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cao</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vật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có</a:t>
            </a:r>
            <a:r>
              <a:rPr lang="en-US" sz="2933" dirty="0">
                <a:latin typeface="Arial" panose="020B0604020202020204" pitchFamily="34" charset="0"/>
                <a:cs typeface="Arial" panose="020B0604020202020204" pitchFamily="34" charset="0"/>
              </a:rPr>
              <a:t> xu </a:t>
            </a:r>
            <a:r>
              <a:rPr lang="en-US" sz="2933" dirty="0" err="1">
                <a:latin typeface="Arial" panose="020B0604020202020204" pitchFamily="34" charset="0"/>
                <a:cs typeface="Arial" panose="020B0604020202020204" pitchFamily="34" charset="0"/>
              </a:rPr>
              <a:t>hướng</a:t>
            </a:r>
            <a:r>
              <a:rPr lang="en-US" sz="2933" dirty="0">
                <a:latin typeface="Arial" panose="020B0604020202020204" pitchFamily="34" charset="0"/>
                <a:cs typeface="Arial" panose="020B0604020202020204" pitchFamily="34" charset="0"/>
              </a:rPr>
              <a:t> </a:t>
            </a:r>
            <a:r>
              <a:rPr lang="vi-VN" sz="2933" dirty="0">
                <a:latin typeface="Arial" panose="020B0604020202020204" pitchFamily="34" charset="0"/>
                <a:cs typeface="Arial" panose="020B0604020202020204" pitchFamily="34" charset="0"/>
              </a:rPr>
              <a:t>rơi xu</a:t>
            </a:r>
            <a:r>
              <a:rPr lang="en-US" sz="2933" dirty="0">
                <a:latin typeface="Arial" panose="020B0604020202020204" pitchFamily="34" charset="0"/>
                <a:cs typeface="Arial" panose="020B0604020202020204" pitchFamily="34" charset="0"/>
              </a:rPr>
              <a:t>ố</a:t>
            </a:r>
            <a:r>
              <a:rPr lang="vi-VN" sz="2933" dirty="0">
                <a:latin typeface="Arial" panose="020B0604020202020204" pitchFamily="34" charset="0"/>
                <a:cs typeface="Arial" panose="020B0604020202020204" pitchFamily="34" charset="0"/>
              </a:rPr>
              <a:t>ng do chịu tác dụng c</a:t>
            </a:r>
            <a:r>
              <a:rPr lang="en-US" sz="2933" dirty="0">
                <a:latin typeface="Arial" panose="020B0604020202020204" pitchFamily="34" charset="0"/>
                <a:cs typeface="Arial" panose="020B0604020202020204" pitchFamily="34" charset="0"/>
              </a:rPr>
              <a:t>ủ</a:t>
            </a:r>
            <a:r>
              <a:rPr lang="vi-VN" sz="2933" dirty="0">
                <a:latin typeface="Arial" panose="020B0604020202020204" pitchFamily="34" charset="0"/>
                <a:cs typeface="Arial" panose="020B0604020202020204" pitchFamily="34" charset="0"/>
              </a:rPr>
              <a:t>a lực hút Trái Đât. Khi r</a:t>
            </a:r>
            <a:r>
              <a:rPr lang="en-US" sz="2933" dirty="0">
                <a:latin typeface="Arial" panose="020B0604020202020204" pitchFamily="34" charset="0"/>
                <a:cs typeface="Arial" panose="020B0604020202020204" pitchFamily="34" charset="0"/>
              </a:rPr>
              <a:t>ơ</a:t>
            </a:r>
            <a:r>
              <a:rPr lang="vi-VN" sz="2933" dirty="0">
                <a:latin typeface="Arial" panose="020B0604020202020204" pitchFamily="34" charset="0"/>
                <a:cs typeface="Arial" panose="020B0604020202020204" pitchFamily="34" charset="0"/>
              </a:rPr>
              <a:t>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chúng</a:t>
            </a:r>
            <a:r>
              <a:rPr lang="en-US" sz="2933" dirty="0">
                <a:latin typeface="Arial" panose="020B0604020202020204" pitchFamily="34" charset="0"/>
                <a:cs typeface="Arial" panose="020B0604020202020204" pitchFamily="34" charset="0"/>
              </a:rPr>
              <a:t> </a:t>
            </a:r>
            <a:r>
              <a:rPr lang="vi-VN" sz="2933" dirty="0">
                <a:latin typeface="Arial" panose="020B0604020202020204" pitchFamily="34" charset="0"/>
                <a:cs typeface="Arial" panose="020B0604020202020204" pitchFamily="34" charset="0"/>
              </a:rPr>
              <a:t>tác dụng lực lên vật khác và sinh công. </a:t>
            </a:r>
            <a:endParaRPr lang="en-US" sz="2933"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D404570-7B2D-CA31-AC34-7082BC9B0E92}"/>
              </a:ext>
            </a:extLst>
          </p:cNvPr>
          <p:cNvSpPr txBox="1"/>
          <p:nvPr/>
        </p:nvSpPr>
        <p:spPr>
          <a:xfrm>
            <a:off x="1762389" y="5694401"/>
            <a:ext cx="10578295" cy="1077218"/>
          </a:xfrm>
          <a:prstGeom prst="rect">
            <a:avLst/>
          </a:prstGeom>
          <a:noFill/>
        </p:spPr>
        <p:txBody>
          <a:bodyPr wrap="square" rtlCol="0">
            <a:spAutoFit/>
          </a:bodyPr>
          <a:lstStyle>
            <a:defPPr marR="0" lvl="0" algn="l" rtl="0">
              <a:lnSpc>
                <a:spcPct val="100000"/>
              </a:lnSpc>
              <a:spcBef>
                <a:spcPts val="0"/>
              </a:spcBef>
              <a:spcAft>
                <a:spcPts val="0"/>
              </a:spcAft>
              <a:defRPr/>
            </a:defPPr>
            <a:lvl1pPr algn="ctr" defTabSz="685800">
              <a:buClrTx/>
              <a:defRPr sz="2400" kern="1200">
                <a:solidFill>
                  <a:srgbClr val="002C74"/>
                </a:solidFill>
                <a:latin typeface="Fira Sans Condensed Medium" panose="020B0603050000020004" pitchFamily="34" charset="0"/>
                <a:ea typeface="+mn-ea"/>
                <a:cs typeface="+mn-cs"/>
              </a:defRPr>
            </a:lvl1pPr>
          </a:lstStyle>
          <a:p>
            <a:pPr algn="l"/>
            <a:r>
              <a:rPr lang="en-US" sz="3200" dirty="0"/>
              <a:t>V</a:t>
            </a:r>
            <a:r>
              <a:rPr lang="vi-VN" sz="3200" dirty="0"/>
              <a:t>ật </a:t>
            </a:r>
            <a:r>
              <a:rPr lang="en-US" sz="3200" dirty="0"/>
              <a:t>ở</a:t>
            </a:r>
            <a:r>
              <a:rPr lang="vi-VN" sz="3200" dirty="0"/>
              <a:t> độ cao nào </a:t>
            </a:r>
            <a:r>
              <a:rPr lang="en-US" sz="3200" dirty="0"/>
              <a:t>đ</a:t>
            </a:r>
            <a:r>
              <a:rPr lang="vi-VN" sz="3200" dirty="0"/>
              <a:t>ó </a:t>
            </a:r>
            <a:r>
              <a:rPr lang="en-US" sz="3200" dirty="0" err="1"/>
              <a:t>đề</a:t>
            </a:r>
            <a:r>
              <a:rPr lang="vi-VN" sz="3200" dirty="0"/>
              <a:t>u có năng lượng </a:t>
            </a:r>
            <a:r>
              <a:rPr lang="en-US" sz="3200" dirty="0"/>
              <a:t>đ</a:t>
            </a:r>
            <a:r>
              <a:rPr lang="vi-VN" sz="3200" dirty="0"/>
              <a:t>ược gọi là </a:t>
            </a:r>
            <a:endParaRPr lang="en-US" sz="3200" dirty="0"/>
          </a:p>
          <a:p>
            <a:pPr algn="l"/>
            <a:r>
              <a:rPr lang="vi-VN" sz="3200" dirty="0">
                <a:solidFill>
                  <a:srgbClr val="C00000"/>
                </a:solidFill>
              </a:rPr>
              <a:t>Thế Năng Trọng Trường</a:t>
            </a:r>
            <a:endParaRPr lang="en-US" sz="3200" dirty="0"/>
          </a:p>
        </p:txBody>
      </p:sp>
      <p:pic>
        <p:nvPicPr>
          <p:cNvPr id="13" name="Graphic 12" descr="Arrow Slight curve">
            <a:extLst>
              <a:ext uri="{FF2B5EF4-FFF2-40B4-BE49-F238E27FC236}">
                <a16:creationId xmlns:a16="http://schemas.microsoft.com/office/drawing/2014/main" id="{CA91EEFB-E75B-B447-F7D5-54C18EA50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295" y="5638800"/>
            <a:ext cx="1219200" cy="1219200"/>
          </a:xfrm>
          <a:prstGeom prst="rect">
            <a:avLst/>
          </a:prstGeom>
        </p:spPr>
      </p:pic>
    </p:spTree>
    <p:extLst>
      <p:ext uri="{BB962C8B-B14F-4D97-AF65-F5344CB8AC3E}">
        <p14:creationId xmlns:p14="http://schemas.microsoft.com/office/powerpoint/2010/main" val="277051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1"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2400">
              <a:solidFill>
                <a:srgbClr val="FDF2E9"/>
              </a:solidFill>
              <a:latin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4"/>
            <a:ext cx="1016195"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defTabSz="1219140">
              <a:defRPr/>
            </a:pPr>
            <a:endParaRPr sz="2400"/>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5" y="2197201"/>
            <a:ext cx="2090776" cy="461665"/>
          </a:xfrm>
          <a:prstGeom prst="rect">
            <a:avLst/>
          </a:prstGeom>
          <a:noFill/>
        </p:spPr>
        <p:txBody>
          <a:bodyPr wrap="square" rtlCol="0">
            <a:spAutoFit/>
          </a:bodyPr>
          <a:lstStyle/>
          <a:p>
            <a:pPr defTabSz="1219140">
              <a:defRPr/>
            </a:pPr>
            <a:r>
              <a:rPr lang="en-US" sz="2400" b="1" dirty="0" err="1">
                <a:solidFill>
                  <a:prstClr val="white"/>
                </a:solidFill>
                <a:latin typeface="Merriweather" panose="00000500000000000000" pitchFamily="2" charset="-93"/>
              </a:rPr>
              <a:t>Khái</a:t>
            </a:r>
            <a:r>
              <a:rPr lang="en-US" sz="2400" b="1" dirty="0">
                <a:solidFill>
                  <a:prstClr val="white"/>
                </a:solidFill>
                <a:latin typeface="Merriweather" panose="00000500000000000000" pitchFamily="2" charset="-93"/>
              </a:rPr>
              <a:t> </a:t>
            </a:r>
            <a:r>
              <a:rPr lang="en-US" sz="2400" b="1" dirty="0" err="1">
                <a:solidFill>
                  <a:prstClr val="white"/>
                </a:solidFill>
                <a:latin typeface="Merriweather" panose="00000500000000000000" pitchFamily="2" charset="-93"/>
              </a:rPr>
              <a:t>niệm</a:t>
            </a:r>
            <a:endParaRPr lang="en-US" sz="2400" b="1" dirty="0">
              <a:solidFill>
                <a:prstClr val="white"/>
              </a:solidFill>
              <a:latin typeface="Merriweather" panose="00000500000000000000" pitchFamily="2" charset="-93"/>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1" y="2891648"/>
            <a:ext cx="8094527" cy="2597827"/>
          </a:xfrm>
          <a:prstGeom prst="rect">
            <a:avLst/>
          </a:prstGeom>
          <a:noFill/>
        </p:spPr>
        <p:txBody>
          <a:bodyPr wrap="square" rtlCol="0">
            <a:spAutoFit/>
          </a:bodyPr>
          <a:lstStyle/>
          <a:p>
            <a:pPr defTabSz="1219140">
              <a:lnSpc>
                <a:spcPct val="150000"/>
              </a:lnSpc>
              <a:defRPr/>
            </a:pPr>
            <a:r>
              <a:rPr lang="vi-VN" sz="280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dirty="0">
                <a:solidFill>
                  <a:srgbClr val="002C74"/>
                </a:solidFill>
                <a:latin typeface="Arial" panose="020B0604020202020204" pitchFamily="34" charset="0"/>
                <a:cs typeface="Arial" panose="020B0604020202020204" pitchFamily="34" charset="0"/>
              </a:rPr>
              <a:t>độ cao </a:t>
            </a:r>
            <a:r>
              <a:rPr lang="vi-VN" sz="280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dirty="0">
                <a:solidFill>
                  <a:srgbClr val="002C74"/>
                </a:solidFill>
                <a:latin typeface="Arial" panose="020B0604020202020204" pitchFamily="34" charset="0"/>
                <a:cs typeface="Arial" panose="020B0604020202020204" pitchFamily="34" charset="0"/>
              </a:rPr>
              <a:t>so với mặt đất </a:t>
            </a:r>
            <a:r>
              <a:rPr lang="vi-VN" sz="2800" dirty="0">
                <a:solidFill>
                  <a:prstClr val="black">
                    <a:lumMod val="85000"/>
                    <a:lumOff val="15000"/>
                  </a:prstClr>
                </a:solidFill>
                <a:latin typeface="Arial" panose="020B0604020202020204" pitchFamily="34" charset="0"/>
                <a:cs typeface="Arial" panose="020B0604020202020204" pitchFamily="34" charset="0"/>
              </a:rPr>
              <a:t>hoặc </a:t>
            </a:r>
            <a:r>
              <a:rPr lang="vi-VN" sz="2800" b="1" dirty="0">
                <a:solidFill>
                  <a:srgbClr val="002C74"/>
                </a:solidFill>
                <a:latin typeface="Arial" panose="020B0604020202020204" pitchFamily="34" charset="0"/>
                <a:cs typeface="Arial" panose="020B0604020202020204" pitchFamily="34" charset="0"/>
              </a:rPr>
              <a:t>so với một vật được chọn làm gốc</a:t>
            </a:r>
            <a:r>
              <a:rPr lang="vi-VN" sz="280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3"/>
            <a:ext cx="2048435"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3"/>
            <a:ext cx="2382981" cy="584775"/>
          </a:xfrm>
          <a:prstGeom prst="rect">
            <a:avLst/>
          </a:prstGeom>
          <a:noFill/>
        </p:spPr>
        <p:txBody>
          <a:bodyPr wrap="square" rtlCol="0">
            <a:spAutoFit/>
          </a:bodyPr>
          <a:lstStyle/>
          <a:p>
            <a:pPr algn="ctr" defTabSz="914377">
              <a:defRPr/>
            </a:pPr>
            <a:r>
              <a:rPr lang="en-US" sz="3200" dirty="0">
                <a:solidFill>
                  <a:srgbClr val="D35C27"/>
                </a:solidFill>
                <a:latin typeface="Fira Sans Condensed Medium" panose="020B0603050000020004" pitchFamily="34" charset="0"/>
              </a:rPr>
              <a:t>II. </a:t>
            </a:r>
            <a:r>
              <a:rPr lang="en-US" sz="3200" dirty="0" err="1">
                <a:solidFill>
                  <a:srgbClr val="D35C27"/>
                </a:solidFill>
                <a:latin typeface="Fira Sans Condensed Medium" panose="020B0603050000020004" pitchFamily="34" charset="0"/>
              </a:rPr>
              <a:t>Thế</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endParaRPr lang="en-US" sz="3200" dirty="0">
              <a:solidFill>
                <a:srgbClr val="D35C27"/>
              </a:solidFill>
              <a:latin typeface="Fira Sans Condensed Medium" panose="020B0603050000020004" pitchFamily="34" charset="0"/>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5" y="1039523"/>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a:solidFill>
                  <a:prstClr val="black"/>
                </a:solidFill>
                <a:latin typeface="Calibri" panose="020F0502020204030204"/>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5" y="204276"/>
            <a:ext cx="1906940" cy="492443"/>
          </a:xfrm>
          <a:prstGeom prst="rect">
            <a:avLst/>
          </a:prstGeom>
          <a:noFill/>
        </p:spPr>
        <p:txBody>
          <a:bodyPr wrap="square" rtlCol="0">
            <a:spAutoFit/>
          </a:bodyPr>
          <a:lstStyle/>
          <a:p>
            <a:pPr algn="ctr" defTabSz="914377">
              <a:defRPr/>
            </a:pPr>
            <a:r>
              <a:rPr lang="en-US" sz="2600" dirty="0">
                <a:solidFill>
                  <a:srgbClr val="D35C27"/>
                </a:solidFill>
                <a:latin typeface="Fira Sans Condensed Medium" panose="020B0603050000020004" pitchFamily="34" charset="0"/>
              </a:rPr>
              <a:t>II. </a:t>
            </a:r>
            <a:r>
              <a:rPr lang="en-US" sz="2600" dirty="0" err="1">
                <a:solidFill>
                  <a:srgbClr val="D35C27"/>
                </a:solidFill>
                <a:latin typeface="Fira Sans Condensed Medium" panose="020B0603050000020004" pitchFamily="34" charset="0"/>
              </a:rPr>
              <a:t>Thế</a:t>
            </a:r>
            <a:r>
              <a:rPr lang="en-US" sz="2600" dirty="0">
                <a:solidFill>
                  <a:srgbClr val="D35C27"/>
                </a:solidFill>
                <a:latin typeface="Fira Sans Condensed Medium" panose="020B0603050000020004" pitchFamily="34" charset="0"/>
              </a:rPr>
              <a:t> </a:t>
            </a:r>
            <a:r>
              <a:rPr lang="en-US" sz="2600" dirty="0" err="1">
                <a:solidFill>
                  <a:srgbClr val="D35C27"/>
                </a:solidFill>
                <a:latin typeface="Fira Sans Condensed Medium" panose="020B0603050000020004" pitchFamily="34" charset="0"/>
              </a:rPr>
              <a:t>Năng</a:t>
            </a:r>
            <a:endParaRPr lang="en-US" sz="2600" dirty="0">
              <a:solidFill>
                <a:srgbClr val="D35C27"/>
              </a:solidFill>
              <a:latin typeface="Fira Sans Condensed Medium" panose="020B0603050000020004" pitchFamily="34" charset="0"/>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7" y="189615"/>
            <a:ext cx="659959" cy="568871"/>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sz="1600">
                <a:solidFill>
                  <a:prstClr val="black"/>
                </a:solidFill>
                <a:latin typeface="Calibri" panose="020F0502020204030204"/>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8" name="TextBox 7">
            <a:extLst>
              <a:ext uri="{FF2B5EF4-FFF2-40B4-BE49-F238E27FC236}">
                <a16:creationId xmlns:a16="http://schemas.microsoft.com/office/drawing/2014/main" id="{9D404570-7B2D-CA31-AC34-7082BC9B0E92}"/>
              </a:ext>
            </a:extLst>
          </p:cNvPr>
          <p:cNvSpPr txBox="1"/>
          <p:nvPr/>
        </p:nvSpPr>
        <p:spPr>
          <a:xfrm>
            <a:off x="2991502" y="5139317"/>
            <a:ext cx="6405261" cy="584775"/>
          </a:xfrm>
          <a:prstGeom prst="rect">
            <a:avLst/>
          </a:prstGeom>
          <a:noFill/>
        </p:spPr>
        <p:txBody>
          <a:bodyPr wrap="square" rtlCol="0">
            <a:spAutoFit/>
          </a:bodyPr>
          <a:lstStyle>
            <a:defPPr marR="0" lvl="0" algn="l" rtl="0">
              <a:lnSpc>
                <a:spcPct val="100000"/>
              </a:lnSpc>
              <a:spcBef>
                <a:spcPts val="0"/>
              </a:spcBef>
              <a:spcAft>
                <a:spcPts val="0"/>
              </a:spcAft>
              <a:defRPr/>
            </a:defPPr>
            <a:lvl1pPr algn="ctr" defTabSz="685800">
              <a:buClrTx/>
              <a:defRPr sz="2400" kern="1200">
                <a:solidFill>
                  <a:srgbClr val="002C74"/>
                </a:solidFill>
                <a:latin typeface="Fira Sans Condensed Medium" panose="020B0603050000020004" pitchFamily="34" charset="0"/>
                <a:ea typeface="+mn-ea"/>
                <a:cs typeface="+mn-cs"/>
              </a:defRPr>
            </a:lvl1pPr>
          </a:lstStyle>
          <a:p>
            <a:r>
              <a:rPr lang="en-US" sz="3200" dirty="0" err="1"/>
              <a:t>Một</a:t>
            </a:r>
            <a:r>
              <a:rPr lang="en-US" sz="3200" dirty="0"/>
              <a:t> </a:t>
            </a:r>
            <a:r>
              <a:rPr lang="en-US" sz="3200" dirty="0" err="1"/>
              <a:t>số</a:t>
            </a:r>
            <a:r>
              <a:rPr lang="en-US" sz="3200" dirty="0"/>
              <a:t> </a:t>
            </a:r>
            <a:r>
              <a:rPr lang="en-US" sz="3200" dirty="0" err="1"/>
              <a:t>vật</a:t>
            </a:r>
            <a:r>
              <a:rPr lang="en-US" sz="3200" dirty="0"/>
              <a:t> </a:t>
            </a:r>
            <a:r>
              <a:rPr lang="en-US" sz="3200" dirty="0" err="1"/>
              <a:t>có</a:t>
            </a:r>
            <a:r>
              <a:rPr lang="en-US" sz="3200" dirty="0"/>
              <a:t> </a:t>
            </a:r>
            <a:r>
              <a:rPr lang="en-US" sz="3200" dirty="0" err="1"/>
              <a:t>thế</a:t>
            </a:r>
            <a:r>
              <a:rPr lang="en-US" sz="3200" dirty="0"/>
              <a:t> </a:t>
            </a:r>
            <a:r>
              <a:rPr lang="en-US" sz="3200" dirty="0" err="1"/>
              <a:t>năng</a:t>
            </a:r>
            <a:endParaRPr lang="en-US" sz="3200" dirty="0"/>
          </a:p>
        </p:txBody>
      </p:sp>
      <p:grpSp>
        <p:nvGrpSpPr>
          <p:cNvPr id="14" name="Group 13">
            <a:extLst>
              <a:ext uri="{FF2B5EF4-FFF2-40B4-BE49-F238E27FC236}">
                <a16:creationId xmlns:a16="http://schemas.microsoft.com/office/drawing/2014/main" id="{B77809A1-90F5-9F34-C8AE-0C02AD10E342}"/>
              </a:ext>
            </a:extLst>
          </p:cNvPr>
          <p:cNvGrpSpPr/>
          <p:nvPr/>
        </p:nvGrpSpPr>
        <p:grpSpPr>
          <a:xfrm>
            <a:off x="451028" y="1587059"/>
            <a:ext cx="3397029" cy="3272223"/>
            <a:chOff x="338271" y="1190294"/>
            <a:chExt cx="2547772" cy="2454167"/>
          </a:xfrm>
        </p:grpSpPr>
        <p:sp>
          <p:nvSpPr>
            <p:cNvPr id="10" name="TextBox 9">
              <a:extLst>
                <a:ext uri="{FF2B5EF4-FFF2-40B4-BE49-F238E27FC236}">
                  <a16:creationId xmlns:a16="http://schemas.microsoft.com/office/drawing/2014/main" id="{F92A3728-1554-A890-60E5-29B9ED01CD03}"/>
                </a:ext>
              </a:extLst>
            </p:cNvPr>
            <p:cNvSpPr txBox="1"/>
            <p:nvPr/>
          </p:nvSpPr>
          <p:spPr>
            <a:xfrm>
              <a:off x="547778" y="2959562"/>
              <a:ext cx="2128758" cy="684899"/>
            </a:xfrm>
            <a:prstGeom prst="rect">
              <a:avLst/>
            </a:prstGeom>
            <a:noFill/>
          </p:spPr>
          <p:txBody>
            <a:bodyPr wrap="square" rtlCol="0">
              <a:spAutoFit/>
            </a:bodyPr>
            <a:lstStyle>
              <a:defPPr marR="0" lvl="0" algn="l" rtl="0">
                <a:lnSpc>
                  <a:spcPct val="100000"/>
                </a:lnSpc>
                <a:spcBef>
                  <a:spcPts val="0"/>
                </a:spcBef>
                <a:spcAft>
                  <a:spcPts val="0"/>
                </a:spcAft>
              </a:defPPr>
              <a:lvl1pPr algn="ctr" defTabSz="685800">
                <a:buClrTx/>
                <a:defRPr sz="2400" kern="1200">
                  <a:solidFill>
                    <a:srgbClr val="002C74"/>
                  </a:solidFill>
                  <a:latin typeface="Fira Sans Condensed Medium" panose="020B0603050000020004" pitchFamily="34" charset="0"/>
                  <a:ea typeface="+mn-ea"/>
                  <a:cs typeface="+mn-cs"/>
                </a:defRPr>
              </a:lvl1pPr>
            </a:lstStyle>
            <a:p>
              <a:r>
                <a:rPr lang="en-US" sz="2667" dirty="0">
                  <a:latin typeface="Arial" panose="020B0604020202020204" pitchFamily="34" charset="0"/>
                  <a:cs typeface="Arial" panose="020B0604020202020204" pitchFamily="34" charset="0"/>
                </a:rPr>
                <a:t>a) </a:t>
              </a:r>
              <a:r>
                <a:rPr lang="en-US" sz="2667" dirty="0" err="1">
                  <a:latin typeface="Arial" panose="020B0604020202020204" pitchFamily="34" charset="0"/>
                  <a:cs typeface="Arial" panose="020B0604020202020204" pitchFamily="34" charset="0"/>
                </a:rPr>
                <a:t>Khí</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cầu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lơ</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lửng</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trên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cao</a:t>
              </a:r>
              <a:endParaRPr lang="en-US" sz="2667" dirty="0">
                <a:latin typeface="Arial" panose="020B0604020202020204" pitchFamily="34" charset="0"/>
                <a:cs typeface="Arial" panose="020B0604020202020204" pitchFamily="34" charset="0"/>
              </a:endParaRPr>
            </a:p>
          </p:txBody>
        </p:sp>
        <p:pic>
          <p:nvPicPr>
            <p:cNvPr id="4098" name="Picture 2" descr="Ảnh: Trải nghiệm khinh khí cầu lần đầu xuất hiện ở Hà Nội">
              <a:extLst>
                <a:ext uri="{FF2B5EF4-FFF2-40B4-BE49-F238E27FC236}">
                  <a16:creationId xmlns:a16="http://schemas.microsoft.com/office/drawing/2014/main" id="{4F223CDA-21C0-254E-9E8E-FCB626273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71" y="1190294"/>
              <a:ext cx="2547772" cy="16957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069892F7-4FEA-CAD4-FD3C-F2469FC4FEAD}"/>
              </a:ext>
            </a:extLst>
          </p:cNvPr>
          <p:cNvGrpSpPr/>
          <p:nvPr/>
        </p:nvGrpSpPr>
        <p:grpSpPr>
          <a:xfrm>
            <a:off x="4420861" y="1587057"/>
            <a:ext cx="3350279" cy="3273015"/>
            <a:chOff x="3315645" y="1190293"/>
            <a:chExt cx="2512709" cy="2454761"/>
          </a:xfrm>
        </p:grpSpPr>
        <p:sp>
          <p:nvSpPr>
            <p:cNvPr id="3" name="TextBox 2">
              <a:extLst>
                <a:ext uri="{FF2B5EF4-FFF2-40B4-BE49-F238E27FC236}">
                  <a16:creationId xmlns:a16="http://schemas.microsoft.com/office/drawing/2014/main" id="{3C6994E2-5D44-B915-D5A7-43AF33586CEF}"/>
                </a:ext>
              </a:extLst>
            </p:cNvPr>
            <p:cNvSpPr txBox="1"/>
            <p:nvPr/>
          </p:nvSpPr>
          <p:spPr>
            <a:xfrm>
              <a:off x="3507620" y="2960155"/>
              <a:ext cx="2128758" cy="684899"/>
            </a:xfrm>
            <a:prstGeom prst="rect">
              <a:avLst/>
            </a:prstGeom>
            <a:noFill/>
          </p:spPr>
          <p:txBody>
            <a:bodyPr wrap="square" rtlCol="0">
              <a:spAutoFit/>
            </a:bodyPr>
            <a:lstStyle>
              <a:defPPr marR="0" lvl="0" algn="l" rtl="0">
                <a:lnSpc>
                  <a:spcPct val="100000"/>
                </a:lnSpc>
                <a:spcBef>
                  <a:spcPts val="0"/>
                </a:spcBef>
                <a:spcAft>
                  <a:spcPts val="0"/>
                </a:spcAft>
              </a:defPPr>
              <a:lvl1pPr algn="ctr" defTabSz="685800">
                <a:buClrTx/>
                <a:defRPr sz="2400" kern="1200">
                  <a:solidFill>
                    <a:srgbClr val="002C74"/>
                  </a:solidFill>
                  <a:latin typeface="Fira Sans Condensed Medium" panose="020B0603050000020004" pitchFamily="34" charset="0"/>
                  <a:ea typeface="+mn-ea"/>
                  <a:cs typeface="+mn-cs"/>
                </a:defRPr>
              </a:lvl1pPr>
            </a:lstStyle>
            <a:p>
              <a:r>
                <a:rPr lang="en-US" sz="2667" dirty="0">
                  <a:latin typeface="Arial" panose="020B0604020202020204" pitchFamily="34" charset="0"/>
                  <a:cs typeface="Arial" panose="020B0604020202020204" pitchFamily="34" charset="0"/>
                </a:rPr>
                <a:t>b) </a:t>
              </a:r>
              <a:r>
                <a:rPr lang="en-US" sz="2667" dirty="0" err="1">
                  <a:latin typeface="Arial" panose="020B0604020202020204" pitchFamily="34" charset="0"/>
                  <a:cs typeface="Arial" panose="020B0604020202020204" pitchFamily="34" charset="0"/>
                </a:rPr>
                <a:t>Đồng</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hồ</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treo</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trên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tường</a:t>
              </a:r>
              <a:endParaRPr lang="en-US" sz="2667" dirty="0">
                <a:latin typeface="Arial" panose="020B0604020202020204" pitchFamily="34" charset="0"/>
                <a:cs typeface="Arial" panose="020B0604020202020204" pitchFamily="34" charset="0"/>
              </a:endParaRPr>
            </a:p>
          </p:txBody>
        </p:sp>
        <p:pic>
          <p:nvPicPr>
            <p:cNvPr id="4100" name="Picture 4" descr="Đồng hồ treo tường decor mặt trời vàng đính đá cao cấp 02">
              <a:extLst>
                <a:ext uri="{FF2B5EF4-FFF2-40B4-BE49-F238E27FC236}">
                  <a16:creationId xmlns:a16="http://schemas.microsoft.com/office/drawing/2014/main" id="{4115E381-8F52-16DA-D8C9-6159ABF9FA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65" b="26749"/>
            <a:stretch/>
          </p:blipFill>
          <p:spPr bwMode="auto">
            <a:xfrm>
              <a:off x="3315645" y="1190293"/>
              <a:ext cx="2512709" cy="16957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023710F2-43A4-745F-370D-67B2CFCB3408}"/>
              </a:ext>
            </a:extLst>
          </p:cNvPr>
          <p:cNvGrpSpPr/>
          <p:nvPr/>
        </p:nvGrpSpPr>
        <p:grpSpPr>
          <a:xfrm>
            <a:off x="8396547" y="1587057"/>
            <a:ext cx="3393568" cy="3272224"/>
            <a:chOff x="6297410" y="1190293"/>
            <a:chExt cx="2545176" cy="2454168"/>
          </a:xfrm>
        </p:grpSpPr>
        <p:sp>
          <p:nvSpPr>
            <p:cNvPr id="9" name="TextBox 8">
              <a:extLst>
                <a:ext uri="{FF2B5EF4-FFF2-40B4-BE49-F238E27FC236}">
                  <a16:creationId xmlns:a16="http://schemas.microsoft.com/office/drawing/2014/main" id="{930B6D7D-2CE4-B3C0-FC9A-BDBA8128EF51}"/>
                </a:ext>
              </a:extLst>
            </p:cNvPr>
            <p:cNvSpPr txBox="1"/>
            <p:nvPr/>
          </p:nvSpPr>
          <p:spPr>
            <a:xfrm>
              <a:off x="6563425" y="2959562"/>
              <a:ext cx="2128758" cy="684899"/>
            </a:xfrm>
            <a:prstGeom prst="rect">
              <a:avLst/>
            </a:prstGeom>
            <a:noFill/>
          </p:spPr>
          <p:txBody>
            <a:bodyPr wrap="square" rtlCol="0">
              <a:spAutoFit/>
            </a:bodyPr>
            <a:lstStyle>
              <a:defPPr marR="0" lvl="0" algn="l" rtl="0">
                <a:lnSpc>
                  <a:spcPct val="100000"/>
                </a:lnSpc>
                <a:spcBef>
                  <a:spcPts val="0"/>
                </a:spcBef>
                <a:spcAft>
                  <a:spcPts val="0"/>
                </a:spcAft>
              </a:defPPr>
              <a:lvl1pPr algn="ctr" defTabSz="685800">
                <a:buClrTx/>
                <a:defRPr sz="2400" kern="1200">
                  <a:solidFill>
                    <a:srgbClr val="002C74"/>
                  </a:solidFill>
                  <a:latin typeface="Fira Sans Condensed Medium" panose="020B0603050000020004" pitchFamily="34" charset="0"/>
                  <a:ea typeface="+mn-ea"/>
                  <a:cs typeface="+mn-cs"/>
                </a:defRPr>
              </a:lvl1pPr>
            </a:lstStyle>
            <a:p>
              <a:r>
                <a:rPr lang="en-US" sz="2667" dirty="0">
                  <a:latin typeface="Arial" panose="020B0604020202020204" pitchFamily="34" charset="0"/>
                  <a:cs typeface="Arial" panose="020B0604020202020204" pitchFamily="34" charset="0"/>
                </a:rPr>
                <a:t>c) </a:t>
              </a:r>
              <a:r>
                <a:rPr lang="en-US" sz="2667" dirty="0" err="1">
                  <a:latin typeface="Arial" panose="020B0604020202020204" pitchFamily="34" charset="0"/>
                  <a:cs typeface="Arial" panose="020B0604020202020204" pitchFamily="34" charset="0"/>
                </a:rPr>
                <a:t>Quả</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dừa</a:t>
              </a:r>
              <a:r>
                <a:rPr lang="en-US" sz="2667" dirty="0">
                  <a:latin typeface="Arial" panose="020B0604020202020204" pitchFamily="34" charset="0"/>
                  <a:cs typeface="Arial" panose="020B0604020202020204" pitchFamily="34" charset="0"/>
                </a:rPr>
                <a:t> ở </a:t>
              </a:r>
              <a:r>
                <a:rPr lang="en-US" sz="2667" dirty="0" err="1">
                  <a:latin typeface="Arial" panose="020B0604020202020204" pitchFamily="34" charset="0"/>
                  <a:cs typeface="Arial" panose="020B0604020202020204" pitchFamily="34" charset="0"/>
                </a:rPr>
                <a:t>trên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cây</a:t>
              </a:r>
              <a:endParaRPr lang="en-US" sz="2667"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AFA2BC4-7699-E90D-BF70-D40036B2BCB4}"/>
                </a:ext>
              </a:extLst>
            </p:cNvPr>
            <p:cNvPicPr>
              <a:picLocks noChangeAspect="1"/>
            </p:cNvPicPr>
            <p:nvPr/>
          </p:nvPicPr>
          <p:blipFill>
            <a:blip r:embed="rId5"/>
            <a:stretch>
              <a:fillRect/>
            </a:stretch>
          </p:blipFill>
          <p:spPr>
            <a:xfrm>
              <a:off x="6297410" y="1190293"/>
              <a:ext cx="2545176" cy="1695723"/>
            </a:xfrm>
            <a:prstGeom prst="rect">
              <a:avLst/>
            </a:prstGeom>
          </p:spPr>
        </p:pic>
      </p:grpSp>
    </p:spTree>
    <p:extLst>
      <p:ext uri="{BB962C8B-B14F-4D97-AF65-F5344CB8AC3E}">
        <p14:creationId xmlns:p14="http://schemas.microsoft.com/office/powerpoint/2010/main" val="648175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7" y="792709"/>
            <a:ext cx="5965443" cy="59654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5" y="204276"/>
            <a:ext cx="1906940" cy="492443"/>
          </a:xfrm>
          <a:prstGeom prst="rect">
            <a:avLst/>
          </a:prstGeom>
          <a:noFill/>
        </p:spPr>
        <p:txBody>
          <a:bodyPr wrap="square" rtlCol="0">
            <a:spAutoFit/>
          </a:bodyPr>
          <a:lstStyle/>
          <a:p>
            <a:pPr algn="ctr" defTabSz="914377">
              <a:defRPr/>
            </a:pPr>
            <a:r>
              <a:rPr lang="en-US" sz="2600" dirty="0">
                <a:solidFill>
                  <a:srgbClr val="D35C27"/>
                </a:solidFill>
                <a:latin typeface="Fira Sans Condensed Medium" panose="020B0603050000020004" pitchFamily="34" charset="0"/>
              </a:rPr>
              <a:t>II. </a:t>
            </a:r>
            <a:r>
              <a:rPr lang="en-US" sz="2600" dirty="0" err="1">
                <a:solidFill>
                  <a:srgbClr val="D35C27"/>
                </a:solidFill>
                <a:latin typeface="Fira Sans Condensed Medium" panose="020B0603050000020004" pitchFamily="34" charset="0"/>
              </a:rPr>
              <a:t>Thế</a:t>
            </a:r>
            <a:r>
              <a:rPr lang="en-US" sz="2600" dirty="0">
                <a:solidFill>
                  <a:srgbClr val="D35C27"/>
                </a:solidFill>
                <a:latin typeface="Fira Sans Condensed Medium" panose="020B0603050000020004" pitchFamily="34" charset="0"/>
              </a:rPr>
              <a:t> </a:t>
            </a:r>
            <a:r>
              <a:rPr lang="en-US" sz="2600" dirty="0" err="1">
                <a:solidFill>
                  <a:srgbClr val="D35C27"/>
                </a:solidFill>
                <a:latin typeface="Fira Sans Condensed Medium" panose="020B0603050000020004" pitchFamily="34" charset="0"/>
              </a:rPr>
              <a:t>Năng</a:t>
            </a:r>
            <a:endParaRPr lang="en-US" sz="2600" dirty="0">
              <a:solidFill>
                <a:srgbClr val="D35C27"/>
              </a:solidFill>
              <a:latin typeface="Fira Sans Condensed Medium" panose="020B0603050000020004" pitchFamily="34" charset="0"/>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7" y="189615"/>
            <a:ext cx="659959" cy="568871"/>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sz="1600">
                <a:solidFill>
                  <a:prstClr val="black"/>
                </a:solidFill>
                <a:latin typeface="Calibri" panose="020F0502020204030204"/>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9"/>
            <a:ext cx="5965443" cy="17299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sz="2600" dirty="0"/>
              <a:t>So </a:t>
            </a:r>
            <a:r>
              <a:rPr lang="en-US" sz="2600" dirty="0" err="1"/>
              <a:t>với</a:t>
            </a:r>
            <a:r>
              <a:rPr lang="en-US" sz="2600" dirty="0"/>
              <a:t> </a:t>
            </a:r>
            <a:r>
              <a:rPr lang="en-US" sz="2600" dirty="0" err="1"/>
              <a:t>mặt</a:t>
            </a:r>
            <a:r>
              <a:rPr lang="en-US" sz="2600" dirty="0"/>
              <a:t> </a:t>
            </a:r>
            <a:r>
              <a:rPr lang="en-US" sz="2600" dirty="0" err="1"/>
              <a:t>đất</a:t>
            </a:r>
            <a:r>
              <a:rPr lang="en-US" sz="2600" dirty="0"/>
              <a:t>, </a:t>
            </a:r>
            <a:r>
              <a:rPr lang="en-US" sz="2600" dirty="0" err="1"/>
              <a:t>chiếc</a:t>
            </a:r>
            <a:r>
              <a:rPr lang="en-US" sz="2600" dirty="0"/>
              <a:t> </a:t>
            </a:r>
            <a:r>
              <a:rPr lang="en-US" sz="2600" dirty="0" err="1"/>
              <a:t>đèn</a:t>
            </a:r>
            <a:r>
              <a:rPr lang="en-US" sz="2600" dirty="0"/>
              <a:t> </a:t>
            </a:r>
            <a:r>
              <a:rPr lang="en-US" sz="2600" dirty="0" err="1"/>
              <a:t>có</a:t>
            </a:r>
            <a:r>
              <a:rPr lang="en-US" sz="2600" dirty="0"/>
              <a:t> </a:t>
            </a:r>
            <a:r>
              <a:rPr lang="en-US" sz="2600" dirty="0" err="1"/>
              <a:t>độ</a:t>
            </a:r>
            <a:r>
              <a:rPr lang="en-US" sz="2600" dirty="0"/>
              <a:t> </a:t>
            </a:r>
            <a:r>
              <a:rPr lang="en-US" sz="2600" dirty="0" err="1"/>
              <a:t>cao</a:t>
            </a:r>
            <a:r>
              <a:rPr lang="en-US" sz="2600" dirty="0"/>
              <a:t> </a:t>
            </a:r>
            <a:r>
              <a:rPr lang="en-US" sz="2600" dirty="0" err="1"/>
              <a:t>nhất</a:t>
            </a:r>
            <a:r>
              <a:rPr lang="en-US" sz="2600" dirty="0"/>
              <a:t> </a:t>
            </a:r>
            <a:r>
              <a:rPr lang="en-US" sz="2600" dirty="0" err="1"/>
              <a:t>định</a:t>
            </a:r>
            <a:r>
              <a:rPr lang="en-US" sz="2600" dirty="0"/>
              <a:t> </a:t>
            </a:r>
            <a:r>
              <a:rPr lang="en-US" sz="2600" dirty="0">
                <a:latin typeface="#9Slide03 Arima Madurai Black" panose="00000A00000000000000" pitchFamily="2" charset="-93"/>
                <a:cs typeface="#9Slide03 Arima Madurai Black" panose="00000A00000000000000" pitchFamily="2" charset="-93"/>
              </a:rPr>
              <a:t>→ </a:t>
            </a:r>
            <a:r>
              <a:rPr lang="en-US" sz="2600" dirty="0" err="1"/>
              <a:t>chiếc</a:t>
            </a:r>
            <a:r>
              <a:rPr lang="en-US" sz="2600" dirty="0"/>
              <a:t> </a:t>
            </a:r>
            <a:r>
              <a:rPr lang="en-US" sz="2600" dirty="0" err="1"/>
              <a:t>đèn</a:t>
            </a:r>
            <a:r>
              <a:rPr lang="en-US" sz="2600" dirty="0"/>
              <a:t> </a:t>
            </a:r>
            <a:r>
              <a:rPr lang="en-US" sz="2600" dirty="0" err="1"/>
              <a:t>có</a:t>
            </a:r>
            <a:r>
              <a:rPr lang="en-US" sz="2600" dirty="0"/>
              <a:t> </a:t>
            </a:r>
            <a:r>
              <a:rPr lang="en-US" sz="2600" dirty="0" err="1"/>
              <a:t>thế</a:t>
            </a:r>
            <a:r>
              <a:rPr lang="en-US" sz="2600" dirty="0"/>
              <a:t> </a:t>
            </a:r>
            <a:r>
              <a:rPr lang="en-US" sz="2600" dirty="0" err="1"/>
              <a:t>năng</a:t>
            </a:r>
            <a:endParaRPr lang="en-US" sz="2600" dirty="0"/>
          </a:p>
        </p:txBody>
      </p:sp>
      <p:sp>
        <p:nvSpPr>
          <p:cNvPr id="10" name="Oval 9">
            <a:extLst>
              <a:ext uri="{FF2B5EF4-FFF2-40B4-BE49-F238E27FC236}">
                <a16:creationId xmlns:a16="http://schemas.microsoft.com/office/drawing/2014/main" id="{9F73C517-80A9-0185-968A-BA612DF0C5A6}"/>
              </a:ext>
            </a:extLst>
          </p:cNvPr>
          <p:cNvSpPr/>
          <p:nvPr/>
        </p:nvSpPr>
        <p:spPr>
          <a:xfrm>
            <a:off x="2543503" y="2899541"/>
            <a:ext cx="2186152" cy="2194035"/>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70"/>
            <a:ext cx="5965443" cy="17299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sz="2600" dirty="0"/>
              <a:t>So </a:t>
            </a:r>
            <a:r>
              <a:rPr lang="en-US" sz="2600" dirty="0" err="1"/>
              <a:t>với</a:t>
            </a:r>
            <a:r>
              <a:rPr lang="en-US" sz="2600" dirty="0"/>
              <a:t> </a:t>
            </a:r>
            <a:r>
              <a:rPr lang="en-US" sz="2600" dirty="0" err="1"/>
              <a:t>mặt</a:t>
            </a:r>
            <a:r>
              <a:rPr lang="en-US" sz="2600" dirty="0"/>
              <a:t> </a:t>
            </a:r>
            <a:r>
              <a:rPr lang="en-US" sz="2600" dirty="0" err="1"/>
              <a:t>bàn</a:t>
            </a:r>
            <a:r>
              <a:rPr lang="en-US" sz="2600" dirty="0"/>
              <a:t>, </a:t>
            </a:r>
            <a:r>
              <a:rPr lang="en-US" sz="2600" dirty="0" err="1"/>
              <a:t>chiếc</a:t>
            </a:r>
            <a:r>
              <a:rPr lang="en-US" sz="2600" dirty="0"/>
              <a:t> </a:t>
            </a:r>
            <a:r>
              <a:rPr lang="en-US" sz="2600" dirty="0" err="1"/>
              <a:t>đèn</a:t>
            </a:r>
            <a:r>
              <a:rPr lang="en-US" sz="2600" dirty="0"/>
              <a:t> </a:t>
            </a:r>
            <a:r>
              <a:rPr lang="en-US" sz="2600" dirty="0" err="1"/>
              <a:t>không</a:t>
            </a:r>
            <a:r>
              <a:rPr lang="en-US" sz="2600" dirty="0"/>
              <a:t> </a:t>
            </a:r>
            <a:r>
              <a:rPr lang="en-US" sz="2600" dirty="0" err="1"/>
              <a:t>có</a:t>
            </a:r>
            <a:r>
              <a:rPr lang="en-US" sz="2600" dirty="0"/>
              <a:t> </a:t>
            </a:r>
            <a:r>
              <a:rPr lang="en-US" sz="2600" dirty="0" err="1"/>
              <a:t>độ</a:t>
            </a:r>
            <a:r>
              <a:rPr lang="en-US" sz="2600" dirty="0"/>
              <a:t> </a:t>
            </a:r>
            <a:r>
              <a:rPr lang="en-US" sz="2600" dirty="0" err="1"/>
              <a:t>cao</a:t>
            </a:r>
            <a:r>
              <a:rPr lang="en-US" sz="2600" dirty="0"/>
              <a:t> </a:t>
            </a:r>
            <a:r>
              <a:rPr lang="en-US" sz="2600" dirty="0" err="1"/>
              <a:t>nhất</a:t>
            </a:r>
            <a:r>
              <a:rPr lang="en-US" sz="2600" dirty="0"/>
              <a:t> </a:t>
            </a:r>
            <a:r>
              <a:rPr lang="en-US" sz="2600" dirty="0" err="1"/>
              <a:t>định</a:t>
            </a:r>
            <a:r>
              <a:rPr lang="en-US" sz="2600" dirty="0"/>
              <a:t> </a:t>
            </a:r>
            <a:r>
              <a:rPr lang="en-US" sz="2600" dirty="0">
                <a:latin typeface="#9Slide03 Arima Madurai Black" panose="00000A00000000000000" pitchFamily="2" charset="-93"/>
                <a:cs typeface="#9Slide03 Arima Madurai Black" panose="00000A00000000000000" pitchFamily="2" charset="-93"/>
              </a:rPr>
              <a:t>→ </a:t>
            </a:r>
            <a:r>
              <a:rPr lang="en-US" sz="2600" dirty="0" err="1"/>
              <a:t>chiếc</a:t>
            </a:r>
            <a:r>
              <a:rPr lang="en-US" sz="2600" dirty="0"/>
              <a:t> </a:t>
            </a:r>
            <a:r>
              <a:rPr lang="en-US" sz="2600" dirty="0" err="1"/>
              <a:t>đèn</a:t>
            </a:r>
            <a:r>
              <a:rPr lang="en-US" sz="2600" dirty="0"/>
              <a:t> </a:t>
            </a:r>
            <a:r>
              <a:rPr lang="en-US" sz="2600" dirty="0" err="1"/>
              <a:t>không</a:t>
            </a:r>
            <a:r>
              <a:rPr lang="en-US" sz="2600" dirty="0"/>
              <a:t> </a:t>
            </a:r>
            <a:r>
              <a:rPr lang="en-US" sz="2600" dirty="0" err="1"/>
              <a:t>có</a:t>
            </a:r>
            <a:r>
              <a:rPr lang="en-US" sz="2600" dirty="0"/>
              <a:t> </a:t>
            </a:r>
            <a:r>
              <a:rPr lang="en-US" sz="2600" dirty="0" err="1"/>
              <a:t>thế</a:t>
            </a:r>
            <a:r>
              <a:rPr lang="en-US" sz="2600" dirty="0"/>
              <a:t> </a:t>
            </a:r>
            <a:r>
              <a:rPr lang="en-US" sz="2600" dirty="0" err="1"/>
              <a:t>năng</a:t>
            </a:r>
            <a:endParaRPr lang="en-US" sz="2600" dirty="0"/>
          </a:p>
        </p:txBody>
      </p:sp>
      <p:sp>
        <p:nvSpPr>
          <p:cNvPr id="12" name="Oval 11">
            <a:extLst>
              <a:ext uri="{FF2B5EF4-FFF2-40B4-BE49-F238E27FC236}">
                <a16:creationId xmlns:a16="http://schemas.microsoft.com/office/drawing/2014/main" id="{6EEF51BA-75B1-BF51-BC0B-11933449B3BB}"/>
              </a:ext>
            </a:extLst>
          </p:cNvPr>
          <p:cNvSpPr/>
          <p:nvPr/>
        </p:nvSpPr>
        <p:spPr>
          <a:xfrm>
            <a:off x="746235"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3" cy="17299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sz="2600" dirty="0"/>
              <a:t>So </a:t>
            </a:r>
            <a:r>
              <a:rPr lang="en-US" sz="2600" dirty="0" err="1"/>
              <a:t>với</a:t>
            </a:r>
            <a:r>
              <a:rPr lang="en-US" sz="2600" dirty="0"/>
              <a:t> </a:t>
            </a:r>
            <a:r>
              <a:rPr lang="en-US" sz="2600" dirty="0" err="1"/>
              <a:t>mặt</a:t>
            </a:r>
            <a:r>
              <a:rPr lang="en-US" sz="2600" dirty="0"/>
              <a:t> </a:t>
            </a:r>
            <a:r>
              <a:rPr lang="en-US" sz="2600" dirty="0" err="1"/>
              <a:t>đất</a:t>
            </a:r>
            <a:r>
              <a:rPr lang="en-US" sz="2600" dirty="0"/>
              <a:t>, </a:t>
            </a:r>
            <a:r>
              <a:rPr lang="en-US" sz="2600" dirty="0" err="1"/>
              <a:t>chiếc</a:t>
            </a:r>
            <a:r>
              <a:rPr lang="en-US" sz="2600" dirty="0"/>
              <a:t> </a:t>
            </a:r>
            <a:r>
              <a:rPr lang="en-US" sz="2600" dirty="0" err="1"/>
              <a:t>mũ</a:t>
            </a:r>
            <a:r>
              <a:rPr lang="en-US" sz="2600" dirty="0"/>
              <a:t> </a:t>
            </a:r>
            <a:r>
              <a:rPr lang="en-US" sz="2600" dirty="0" err="1"/>
              <a:t>có</a:t>
            </a:r>
            <a:r>
              <a:rPr lang="en-US" sz="2600" dirty="0"/>
              <a:t> </a:t>
            </a:r>
            <a:r>
              <a:rPr lang="en-US" sz="2600" dirty="0" err="1"/>
              <a:t>độ</a:t>
            </a:r>
            <a:r>
              <a:rPr lang="en-US" sz="2600" dirty="0"/>
              <a:t> </a:t>
            </a:r>
            <a:r>
              <a:rPr lang="en-US" sz="2600" dirty="0" err="1"/>
              <a:t>cao</a:t>
            </a:r>
            <a:r>
              <a:rPr lang="en-US" sz="2600" dirty="0"/>
              <a:t> </a:t>
            </a:r>
            <a:r>
              <a:rPr lang="en-US" sz="2600" dirty="0" err="1"/>
              <a:t>nhất</a:t>
            </a:r>
            <a:r>
              <a:rPr lang="en-US" sz="2600" dirty="0"/>
              <a:t> </a:t>
            </a:r>
            <a:r>
              <a:rPr lang="en-US" sz="2600" dirty="0" err="1"/>
              <a:t>định</a:t>
            </a:r>
            <a:r>
              <a:rPr lang="en-US" sz="2600" dirty="0"/>
              <a:t> </a:t>
            </a:r>
            <a:r>
              <a:rPr lang="en-US" sz="2600" dirty="0">
                <a:latin typeface="#9Slide03 Arima Madurai Black" panose="00000A00000000000000" pitchFamily="2" charset="-93"/>
                <a:cs typeface="#9Slide03 Arima Madurai Black" panose="00000A00000000000000" pitchFamily="2" charset="-93"/>
              </a:rPr>
              <a:t>→ </a:t>
            </a:r>
            <a:r>
              <a:rPr lang="en-US" sz="2600" dirty="0" err="1"/>
              <a:t>chiếc</a:t>
            </a:r>
            <a:r>
              <a:rPr lang="en-US" sz="2600" dirty="0"/>
              <a:t> </a:t>
            </a:r>
            <a:r>
              <a:rPr lang="en-US" sz="2600" dirty="0" err="1"/>
              <a:t>mũ</a:t>
            </a:r>
            <a:r>
              <a:rPr lang="en-US" sz="2600" dirty="0"/>
              <a:t> </a:t>
            </a:r>
            <a:r>
              <a:rPr lang="en-US" sz="2600" dirty="0" err="1"/>
              <a:t>có</a:t>
            </a:r>
            <a:r>
              <a:rPr lang="en-US" sz="2600" dirty="0"/>
              <a:t> </a:t>
            </a:r>
            <a:r>
              <a:rPr lang="en-US" sz="2600" dirty="0" err="1"/>
              <a:t>thế</a:t>
            </a:r>
            <a:r>
              <a:rPr lang="en-US" sz="2600" dirty="0"/>
              <a:t> </a:t>
            </a:r>
            <a:r>
              <a:rPr lang="en-US" sz="2600" dirty="0" err="1"/>
              <a:t>năng</a:t>
            </a:r>
            <a:endParaRPr lang="en-US" sz="2600" dirty="0"/>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3" cy="17299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sz="2600" dirty="0"/>
              <a:t>So </a:t>
            </a:r>
            <a:r>
              <a:rPr lang="en-US" sz="2600" dirty="0" err="1"/>
              <a:t>với</a:t>
            </a:r>
            <a:r>
              <a:rPr lang="en-US" sz="2600" dirty="0"/>
              <a:t> </a:t>
            </a:r>
            <a:r>
              <a:rPr lang="en-US" sz="2600" dirty="0" err="1"/>
              <a:t>mặt</a:t>
            </a:r>
            <a:r>
              <a:rPr lang="en-US" sz="2600" dirty="0"/>
              <a:t> </a:t>
            </a:r>
            <a:r>
              <a:rPr lang="en-US" sz="2600" dirty="0" err="1"/>
              <a:t>bàn</a:t>
            </a:r>
            <a:r>
              <a:rPr lang="en-US" sz="2600" dirty="0"/>
              <a:t>, </a:t>
            </a:r>
            <a:r>
              <a:rPr lang="en-US" sz="2600" dirty="0" err="1"/>
              <a:t>chiếc</a:t>
            </a:r>
            <a:r>
              <a:rPr lang="en-US" sz="2600" dirty="0"/>
              <a:t> </a:t>
            </a:r>
            <a:r>
              <a:rPr lang="en-US" sz="2600" dirty="0" err="1"/>
              <a:t>mũ</a:t>
            </a:r>
            <a:r>
              <a:rPr lang="en-US" sz="2600" dirty="0"/>
              <a:t> </a:t>
            </a:r>
            <a:r>
              <a:rPr lang="en-US" sz="2600" dirty="0" err="1"/>
              <a:t>có</a:t>
            </a:r>
            <a:r>
              <a:rPr lang="en-US" sz="2600" dirty="0"/>
              <a:t> </a:t>
            </a:r>
            <a:r>
              <a:rPr lang="en-US" sz="2600" dirty="0" err="1"/>
              <a:t>độ</a:t>
            </a:r>
            <a:r>
              <a:rPr lang="en-US" sz="2600" dirty="0"/>
              <a:t> </a:t>
            </a:r>
            <a:r>
              <a:rPr lang="en-US" sz="2600" dirty="0" err="1"/>
              <a:t>cao</a:t>
            </a:r>
            <a:r>
              <a:rPr lang="en-US" sz="2600" dirty="0"/>
              <a:t> </a:t>
            </a:r>
            <a:r>
              <a:rPr lang="en-US" sz="2600" dirty="0" err="1"/>
              <a:t>nhất</a:t>
            </a:r>
            <a:r>
              <a:rPr lang="en-US" sz="2600" dirty="0"/>
              <a:t> </a:t>
            </a:r>
            <a:r>
              <a:rPr lang="en-US" sz="2600" dirty="0" err="1"/>
              <a:t>định</a:t>
            </a:r>
            <a:r>
              <a:rPr lang="en-US" sz="2600" dirty="0"/>
              <a:t> </a:t>
            </a:r>
            <a:r>
              <a:rPr lang="en-US" sz="2600" dirty="0">
                <a:latin typeface="#9Slide03 Arima Madurai Black" panose="00000A00000000000000" pitchFamily="2" charset="-93"/>
                <a:cs typeface="#9Slide03 Arima Madurai Black" panose="00000A00000000000000" pitchFamily="2" charset="-93"/>
              </a:rPr>
              <a:t>→ </a:t>
            </a:r>
            <a:r>
              <a:rPr lang="en-US" sz="2600" dirty="0" err="1"/>
              <a:t>chiếc</a:t>
            </a:r>
            <a:r>
              <a:rPr lang="en-US" sz="2600" dirty="0"/>
              <a:t> </a:t>
            </a:r>
            <a:r>
              <a:rPr lang="en-US" sz="2600" dirty="0" err="1"/>
              <a:t>mũ</a:t>
            </a:r>
            <a:r>
              <a:rPr lang="en-US" sz="2600" dirty="0"/>
              <a:t> </a:t>
            </a:r>
            <a:r>
              <a:rPr lang="en-US" sz="2600" dirty="0" err="1"/>
              <a:t>có</a:t>
            </a:r>
            <a:r>
              <a:rPr lang="en-US" sz="2600" dirty="0"/>
              <a:t> </a:t>
            </a:r>
            <a:r>
              <a:rPr lang="en-US" sz="2600" dirty="0" err="1"/>
              <a:t>thế</a:t>
            </a:r>
            <a:r>
              <a:rPr lang="en-US" sz="2600" dirty="0"/>
              <a:t> </a:t>
            </a:r>
            <a:r>
              <a:rPr lang="en-US" sz="2600" dirty="0" err="1"/>
              <a:t>năng</a:t>
            </a:r>
            <a:endParaRPr lang="en-US" sz="2600" dirty="0"/>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5BF323-9E13-A12A-4059-2FFB56346EC7}"/>
              </a:ext>
            </a:extLst>
          </p:cNvPr>
          <p:cNvSpPr/>
          <p:nvPr/>
        </p:nvSpPr>
        <p:spPr>
          <a:xfrm>
            <a:off x="4410927" y="866676"/>
            <a:ext cx="6946888" cy="2067333"/>
          </a:xfrm>
          <a:prstGeom prst="roundRect">
            <a:avLst>
              <a:gd name="adj" fmla="val 1183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Calibri" panose="020F0502020204030204"/>
              <a:sym typeface="Arial"/>
            </a:endParaRPr>
          </a:p>
        </p:txBody>
      </p:sp>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4579435" y="979398"/>
            <a:ext cx="6124124" cy="181569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685800" eaLnBrk="1" fontAlgn="auto" latinLnBrk="0" hangingPunct="1">
              <a:buClrTx/>
              <a:buSzTx/>
              <a:buFontTx/>
              <a:buNone/>
              <a:tabLst/>
              <a:defRPr kumimoji="0" sz="3200" kern="1200" spc="0" normalizeH="0" baseline="0">
                <a:ln>
                  <a:noFill/>
                </a:ln>
                <a:solidFill>
                  <a:srgbClr val="0070C0"/>
                </a:solidFill>
                <a:effectLst/>
                <a:uLnTx/>
                <a:uFillTx/>
                <a:latin typeface="Fira Sans Condensed Medium" panose="020B0603050000020004" pitchFamily="34" charset="0"/>
                <a:ea typeface="+mn-ea"/>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vi-VN" sz="3733" dirty="0"/>
              <a:t>Trong hình dưới đây, chậu cây nào có thế năng lớn nhất? Giải thích.</a:t>
            </a:r>
            <a:endParaRPr lang="vi-VN" sz="3733"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7686" y="979398"/>
            <a:ext cx="1775807" cy="1874020"/>
          </a:xfrm>
          <a:prstGeom prst="rect">
            <a:avLst/>
          </a:prstGeom>
        </p:spPr>
      </p:pic>
      <p:sp>
        <p:nvSpPr>
          <p:cNvPr id="9" name="TextBox 8">
            <a:extLst>
              <a:ext uri="{FF2B5EF4-FFF2-40B4-BE49-F238E27FC236}">
                <a16:creationId xmlns:a16="http://schemas.microsoft.com/office/drawing/2014/main" id="{CC82A1C5-BAED-8A25-B618-159A51393521}"/>
              </a:ext>
            </a:extLst>
          </p:cNvPr>
          <p:cNvSpPr txBox="1"/>
          <p:nvPr/>
        </p:nvSpPr>
        <p:spPr>
          <a:xfrm>
            <a:off x="972895" y="204276"/>
            <a:ext cx="1906940" cy="492443"/>
          </a:xfrm>
          <a:prstGeom prst="rect">
            <a:avLst/>
          </a:prstGeom>
          <a:noFill/>
        </p:spPr>
        <p:txBody>
          <a:bodyPr wrap="square" rtlCol="0">
            <a:spAutoFit/>
          </a:bodyPr>
          <a:lstStyle/>
          <a:p>
            <a:pPr algn="ctr" defTabSz="914377">
              <a:defRPr/>
            </a:pPr>
            <a:r>
              <a:rPr lang="en-US" sz="2600" dirty="0">
                <a:solidFill>
                  <a:srgbClr val="D35C27"/>
                </a:solidFill>
                <a:latin typeface="Fira Sans Condensed Medium" panose="020B0603050000020004" pitchFamily="34" charset="0"/>
              </a:rPr>
              <a:t>II. </a:t>
            </a:r>
            <a:r>
              <a:rPr lang="en-US" sz="2600" dirty="0" err="1">
                <a:solidFill>
                  <a:srgbClr val="D35C27"/>
                </a:solidFill>
                <a:latin typeface="Fira Sans Condensed Medium" panose="020B0603050000020004" pitchFamily="34" charset="0"/>
              </a:rPr>
              <a:t>Thế</a:t>
            </a:r>
            <a:r>
              <a:rPr lang="en-US" sz="2600" dirty="0">
                <a:solidFill>
                  <a:srgbClr val="D35C27"/>
                </a:solidFill>
                <a:latin typeface="Fira Sans Condensed Medium" panose="020B0603050000020004" pitchFamily="34" charset="0"/>
              </a:rPr>
              <a:t> </a:t>
            </a:r>
            <a:r>
              <a:rPr lang="en-US" sz="2600" dirty="0" err="1">
                <a:solidFill>
                  <a:srgbClr val="D35C27"/>
                </a:solidFill>
                <a:latin typeface="Fira Sans Condensed Medium" panose="020B0603050000020004" pitchFamily="34" charset="0"/>
              </a:rPr>
              <a:t>Năng</a:t>
            </a:r>
            <a:endParaRPr lang="en-US" sz="2600" dirty="0">
              <a:solidFill>
                <a:srgbClr val="D35C27"/>
              </a:solidFill>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0B473E8D-C709-0781-A1A1-D1712EE0A838}"/>
              </a:ext>
            </a:extLst>
          </p:cNvPr>
          <p:cNvGrpSpPr/>
          <p:nvPr/>
        </p:nvGrpSpPr>
        <p:grpSpPr>
          <a:xfrm>
            <a:off x="312937" y="189615"/>
            <a:ext cx="659959" cy="568871"/>
            <a:chOff x="7310299" y="2469379"/>
            <a:chExt cx="2416333" cy="2082824"/>
          </a:xfrm>
        </p:grpSpPr>
        <p:sp>
          <p:nvSpPr>
            <p:cNvPr id="11" name="Google Shape;2992;p59">
              <a:extLst>
                <a:ext uri="{FF2B5EF4-FFF2-40B4-BE49-F238E27FC236}">
                  <a16:creationId xmlns:a16="http://schemas.microsoft.com/office/drawing/2014/main" id="{63C6B82B-8B04-79C0-C05D-74FAEB9CBBC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sz="1600">
                <a:solidFill>
                  <a:prstClr val="black"/>
                </a:solidFill>
                <a:latin typeface="Calibri" panose="020F0502020204030204"/>
              </a:endParaRPr>
            </a:p>
          </p:txBody>
        </p:sp>
        <p:pic>
          <p:nvPicPr>
            <p:cNvPr id="12" name="Picture 11">
              <a:extLst>
                <a:ext uri="{FF2B5EF4-FFF2-40B4-BE49-F238E27FC236}">
                  <a16:creationId xmlns:a16="http://schemas.microsoft.com/office/drawing/2014/main" id="{C2E4B78A-7886-D807-9A30-1C1DACD2ED8B}"/>
                </a:ext>
              </a:extLst>
            </p:cNvPr>
            <p:cNvPicPr>
              <a:picLocks noChangeAspect="1"/>
            </p:cNvPicPr>
            <p:nvPr/>
          </p:nvPicPr>
          <p:blipFill>
            <a:blip r:embed="rId3"/>
            <a:stretch>
              <a:fillRect/>
            </a:stretch>
          </p:blipFill>
          <p:spPr>
            <a:xfrm>
              <a:off x="7815899" y="2712864"/>
              <a:ext cx="1434667" cy="1434669"/>
            </a:xfrm>
            <a:prstGeom prst="rect">
              <a:avLst/>
            </a:prstGeom>
          </p:spPr>
        </p:pic>
      </p:grpSp>
      <p:pic>
        <p:nvPicPr>
          <p:cNvPr id="15" name="Picture 14">
            <a:extLst>
              <a:ext uri="{FF2B5EF4-FFF2-40B4-BE49-F238E27FC236}">
                <a16:creationId xmlns:a16="http://schemas.microsoft.com/office/drawing/2014/main" id="{0D6B870D-49C8-C444-F11C-54474D7E2585}"/>
              </a:ext>
            </a:extLst>
          </p:cNvPr>
          <p:cNvPicPr>
            <a:picLocks noChangeAspect="1"/>
          </p:cNvPicPr>
          <p:nvPr/>
        </p:nvPicPr>
        <p:blipFill>
          <a:blip r:embed="rId4"/>
          <a:stretch>
            <a:fillRect/>
          </a:stretch>
        </p:blipFill>
        <p:spPr>
          <a:xfrm>
            <a:off x="260571" y="821429"/>
            <a:ext cx="4027931" cy="5878603"/>
          </a:xfrm>
          <a:prstGeom prst="rect">
            <a:avLst/>
          </a:prstGeom>
        </p:spPr>
      </p:pic>
      <p:sp>
        <p:nvSpPr>
          <p:cNvPr id="16" name="Rectangle: Rounded Corners 15">
            <a:extLst>
              <a:ext uri="{FF2B5EF4-FFF2-40B4-BE49-F238E27FC236}">
                <a16:creationId xmlns:a16="http://schemas.microsoft.com/office/drawing/2014/main" id="{40C656DF-B3B7-FD53-E2EF-45027817EADC}"/>
              </a:ext>
            </a:extLst>
          </p:cNvPr>
          <p:cNvSpPr/>
          <p:nvPr/>
        </p:nvSpPr>
        <p:spPr>
          <a:xfrm>
            <a:off x="5435447" y="3429000"/>
            <a:ext cx="6588044" cy="3271032"/>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7" name="Google Shape;1924;p44">
            <a:extLst>
              <a:ext uri="{FF2B5EF4-FFF2-40B4-BE49-F238E27FC236}">
                <a16:creationId xmlns:a16="http://schemas.microsoft.com/office/drawing/2014/main" id="{23B3CB07-1DD5-C86A-FAD9-64F2EDFC2D94}"/>
              </a:ext>
            </a:extLst>
          </p:cNvPr>
          <p:cNvSpPr txBox="1">
            <a:spLocks/>
          </p:cNvSpPr>
          <p:nvPr/>
        </p:nvSpPr>
        <p:spPr>
          <a:xfrm>
            <a:off x="5652053" y="3690088"/>
            <a:ext cx="6279377" cy="14504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algn="l" defTabSz="1219140">
              <a:lnSpc>
                <a:spcPct val="120000"/>
              </a:lnSpc>
            </a:pPr>
            <a:r>
              <a:rPr lang="vi-VN" sz="3200" dirty="0"/>
              <a:t>Chậu cây C ở độ cao thấp nhất, chậu B có khối lượng bé nhất</a:t>
            </a:r>
            <a:endParaRPr lang="en-US" sz="2667" dirty="0"/>
          </a:p>
        </p:txBody>
      </p:sp>
      <p:pic>
        <p:nvPicPr>
          <p:cNvPr id="18" name="Picture 17">
            <a:extLst>
              <a:ext uri="{FF2B5EF4-FFF2-40B4-BE49-F238E27FC236}">
                <a16:creationId xmlns:a16="http://schemas.microsoft.com/office/drawing/2014/main" id="{DF183259-7CFA-5089-F1DB-149479106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9072" y="3027943"/>
            <a:ext cx="2186928" cy="2186928"/>
          </a:xfrm>
          <a:prstGeom prst="rect">
            <a:avLst/>
          </a:prstGeom>
        </p:spPr>
      </p:pic>
      <p:sp>
        <p:nvSpPr>
          <p:cNvPr id="19" name="Google Shape;1924;p44">
            <a:extLst>
              <a:ext uri="{FF2B5EF4-FFF2-40B4-BE49-F238E27FC236}">
                <a16:creationId xmlns:a16="http://schemas.microsoft.com/office/drawing/2014/main" id="{2BFA6301-C2CB-D8B0-E99E-777E1975E4B2}"/>
              </a:ext>
            </a:extLst>
          </p:cNvPr>
          <p:cNvSpPr txBox="1">
            <a:spLocks/>
          </p:cNvSpPr>
          <p:nvPr/>
        </p:nvSpPr>
        <p:spPr>
          <a:xfrm>
            <a:off x="5652053" y="4984644"/>
            <a:ext cx="6279377" cy="14504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139697" indent="0" defTabSz="914378" fontAlgn="auto">
              <a:lnSpc>
                <a:spcPct val="120000"/>
              </a:lnSpc>
              <a:buClr>
                <a:srgbClr val="212121"/>
              </a:buClr>
              <a:buSzPts val="1400"/>
              <a:buFont typeface="Montserrat"/>
              <a:buNone/>
              <a:tabLst/>
              <a:defRPr kumimoji="0" sz="2400" kern="0" spc="0" normalizeH="0" baseline="0">
                <a:ln>
                  <a:noFill/>
                </a:ln>
                <a:effectLst/>
                <a:uLnTx/>
                <a:uFillTx/>
                <a:latin typeface="Arial" panose="020B0604020202020204" pitchFamily="34" charset="0"/>
                <a:ea typeface="Montserrat"/>
                <a:cs typeface="Arial" panose="020B06040202020202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en-US" sz="3200" dirty="0" err="1"/>
              <a:t>Chậu</a:t>
            </a:r>
            <a:r>
              <a:rPr lang="en-US" sz="3200" dirty="0"/>
              <a:t> </a:t>
            </a:r>
            <a:r>
              <a:rPr lang="en-US" sz="3200" dirty="0" err="1"/>
              <a:t>cây</a:t>
            </a:r>
            <a:r>
              <a:rPr lang="en-US" sz="3200" dirty="0"/>
              <a:t> A </a:t>
            </a:r>
            <a:r>
              <a:rPr lang="en-US" sz="3200" dirty="0" err="1"/>
              <a:t>có</a:t>
            </a:r>
            <a:r>
              <a:rPr lang="en-US" sz="3200" dirty="0"/>
              <a:t> </a:t>
            </a:r>
            <a:r>
              <a:rPr lang="en-US" sz="3200" dirty="0" err="1"/>
              <a:t>thế</a:t>
            </a:r>
            <a:r>
              <a:rPr lang="en-US" sz="3200" dirty="0"/>
              <a:t> </a:t>
            </a:r>
            <a:r>
              <a:rPr lang="en-US" sz="3200" dirty="0" err="1"/>
              <a:t>năng</a:t>
            </a:r>
            <a:r>
              <a:rPr lang="en-US" sz="3200" dirty="0"/>
              <a:t> </a:t>
            </a:r>
            <a:r>
              <a:rPr lang="en-US" sz="3200" dirty="0" err="1"/>
              <a:t>lớn</a:t>
            </a:r>
            <a:r>
              <a:rPr lang="en-US" sz="3200" dirty="0"/>
              <a:t> </a:t>
            </a:r>
            <a:r>
              <a:rPr lang="en-US" sz="3200" dirty="0" err="1"/>
              <a:t>nhất</a:t>
            </a:r>
            <a:r>
              <a:rPr lang="en-US" sz="3200" dirty="0"/>
              <a:t> </a:t>
            </a:r>
            <a:r>
              <a:rPr lang="en-US" sz="3200" dirty="0" err="1"/>
              <a:t>vì</a:t>
            </a:r>
            <a:r>
              <a:rPr lang="en-US" sz="3200" dirty="0"/>
              <a:t> </a:t>
            </a:r>
            <a:r>
              <a:rPr lang="en-US" sz="3200" dirty="0" err="1"/>
              <a:t>cây</a:t>
            </a:r>
            <a:r>
              <a:rPr lang="en-US" sz="3200" dirty="0"/>
              <a:t> A ở </a:t>
            </a:r>
            <a:r>
              <a:rPr lang="en-US" sz="3200" dirty="0" err="1"/>
              <a:t>độ</a:t>
            </a:r>
            <a:r>
              <a:rPr lang="en-US" sz="3200" dirty="0"/>
              <a:t> </a:t>
            </a:r>
            <a:r>
              <a:rPr lang="en-US" sz="3200" dirty="0" err="1"/>
              <a:t>cao</a:t>
            </a:r>
            <a:r>
              <a:rPr lang="en-US" sz="3200" dirty="0"/>
              <a:t> </a:t>
            </a:r>
            <a:r>
              <a:rPr lang="en-US" sz="3200" dirty="0" err="1"/>
              <a:t>lớn</a:t>
            </a:r>
            <a:r>
              <a:rPr lang="en-US" sz="3200" dirty="0"/>
              <a:t> </a:t>
            </a:r>
            <a:r>
              <a:rPr lang="en-US" sz="3200" dirty="0" err="1"/>
              <a:t>nhất</a:t>
            </a:r>
            <a:r>
              <a:rPr lang="en-US" sz="3200" dirty="0"/>
              <a:t>.</a:t>
            </a:r>
          </a:p>
        </p:txBody>
      </p:sp>
    </p:spTree>
    <p:extLst>
      <p:ext uri="{BB962C8B-B14F-4D97-AF65-F5344CB8AC3E}">
        <p14:creationId xmlns:p14="http://schemas.microsoft.com/office/powerpoint/2010/main" val="1391649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41" y="2062227"/>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572D5DC2-DCAA-8DF5-3C8A-09B1F6358235}"/>
              </a:ext>
            </a:extLst>
          </p:cNvPr>
          <p:cNvSpPr txBox="1"/>
          <p:nvPr/>
        </p:nvSpPr>
        <p:spPr>
          <a:xfrm>
            <a:off x="972895" y="204276"/>
            <a:ext cx="1906940" cy="492443"/>
          </a:xfrm>
          <a:prstGeom prst="rect">
            <a:avLst/>
          </a:prstGeom>
          <a:noFill/>
        </p:spPr>
        <p:txBody>
          <a:bodyPr wrap="square" rtlCol="0">
            <a:spAutoFit/>
          </a:bodyPr>
          <a:lstStyle/>
          <a:p>
            <a:pPr algn="ctr" defTabSz="914377">
              <a:defRPr/>
            </a:pPr>
            <a:r>
              <a:rPr lang="en-US" sz="2600" dirty="0">
                <a:solidFill>
                  <a:srgbClr val="D35C27"/>
                </a:solidFill>
                <a:latin typeface="Fira Sans Condensed Medium" panose="020B0603050000020004" pitchFamily="34" charset="0"/>
              </a:rPr>
              <a:t>II. </a:t>
            </a:r>
            <a:r>
              <a:rPr lang="en-US" sz="2600" dirty="0" err="1">
                <a:solidFill>
                  <a:srgbClr val="D35C27"/>
                </a:solidFill>
                <a:latin typeface="Fira Sans Condensed Medium" panose="020B0603050000020004" pitchFamily="34" charset="0"/>
              </a:rPr>
              <a:t>Thế</a:t>
            </a:r>
            <a:r>
              <a:rPr lang="en-US" sz="2600" dirty="0">
                <a:solidFill>
                  <a:srgbClr val="D35C27"/>
                </a:solidFill>
                <a:latin typeface="Fira Sans Condensed Medium" panose="020B0603050000020004" pitchFamily="34" charset="0"/>
              </a:rPr>
              <a:t> </a:t>
            </a:r>
            <a:r>
              <a:rPr lang="en-US" sz="2600" dirty="0" err="1">
                <a:solidFill>
                  <a:srgbClr val="D35C27"/>
                </a:solidFill>
                <a:latin typeface="Fira Sans Condensed Medium" panose="020B0603050000020004" pitchFamily="34" charset="0"/>
              </a:rPr>
              <a:t>Năng</a:t>
            </a:r>
            <a:endParaRPr lang="en-US" sz="2600" dirty="0">
              <a:solidFill>
                <a:srgbClr val="D35C27"/>
              </a:solidFill>
              <a:latin typeface="Fira Sans Condensed Medium" panose="020B0603050000020004" pitchFamily="34" charset="0"/>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7" y="189615"/>
            <a:ext cx="659959" cy="568871"/>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sz="1600">
                <a:solidFill>
                  <a:prstClr val="black"/>
                </a:solidFill>
                <a:latin typeface="Calibri" panose="020F0502020204030204"/>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7"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5" y="2993607"/>
            <a:ext cx="4633279" cy="3046988"/>
          </a:xfrm>
          <a:prstGeom prst="rect">
            <a:avLst/>
          </a:prstGeom>
          <a:noFill/>
        </p:spPr>
        <p:txBody>
          <a:bodyPr wrap="square" rtlCol="0">
            <a:spAutoFit/>
          </a:bodyPr>
          <a:lstStyle/>
          <a:p>
            <a:pPr algn="ctr" defTabSz="914377">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365" y="1056323"/>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1" y="204276"/>
            <a:ext cx="1906940" cy="492443"/>
          </a:xfrm>
          <a:prstGeom prst="rect">
            <a:avLst/>
          </a:prstGeom>
          <a:noFill/>
        </p:spPr>
        <p:txBody>
          <a:bodyPr wrap="square" rtlCol="0">
            <a:spAutoFit/>
          </a:bodyPr>
          <a:lstStyle/>
          <a:p>
            <a:pPr algn="ctr" defTabSz="914377">
              <a:defRPr/>
            </a:pPr>
            <a:r>
              <a:rPr lang="en-US" sz="2600" dirty="0">
                <a:solidFill>
                  <a:srgbClr val="D35C27"/>
                </a:solidFill>
                <a:latin typeface="Fira Sans Condensed Medium" panose="020B0603050000020004" pitchFamily="34" charset="0"/>
              </a:rPr>
              <a:t>II. </a:t>
            </a:r>
            <a:r>
              <a:rPr lang="en-US" sz="2600" dirty="0" err="1">
                <a:solidFill>
                  <a:srgbClr val="D35C27"/>
                </a:solidFill>
                <a:latin typeface="Fira Sans Condensed Medium" panose="020B0603050000020004" pitchFamily="34" charset="0"/>
              </a:rPr>
              <a:t>Thế</a:t>
            </a:r>
            <a:r>
              <a:rPr lang="en-US" sz="2600" dirty="0">
                <a:solidFill>
                  <a:srgbClr val="D35C27"/>
                </a:solidFill>
                <a:latin typeface="Fira Sans Condensed Medium" panose="020B0603050000020004" pitchFamily="34" charset="0"/>
              </a:rPr>
              <a:t> </a:t>
            </a:r>
            <a:r>
              <a:rPr lang="en-US" sz="2600" dirty="0" err="1">
                <a:solidFill>
                  <a:srgbClr val="D35C27"/>
                </a:solidFill>
                <a:latin typeface="Fira Sans Condensed Medium" panose="020B0603050000020004" pitchFamily="34" charset="0"/>
              </a:rPr>
              <a:t>Năng</a:t>
            </a:r>
            <a:endParaRPr lang="en-US" sz="2600" dirty="0">
              <a:solidFill>
                <a:srgbClr val="D35C27"/>
              </a:solidFill>
              <a:latin typeface="Fira Sans Condensed Medium" panose="020B0603050000020004" pitchFamily="34" charset="0"/>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2" y="189615"/>
            <a:ext cx="659959" cy="568871"/>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sz="1600">
                <a:solidFill>
                  <a:prstClr val="black"/>
                </a:solidFill>
                <a:latin typeface="Calibri" panose="020F0502020204030204"/>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1" y="450497"/>
            <a:ext cx="6784107" cy="3992311"/>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2" y="4641767"/>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algn="ctr" defTabSz="1219140">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B77CA5-D094-D28A-FECE-7EB0656A27F9}"/>
              </a:ext>
            </a:extLst>
          </p:cNvPr>
          <p:cNvSpPr txBox="1"/>
          <p:nvPr/>
        </p:nvSpPr>
        <p:spPr>
          <a:xfrm>
            <a:off x="1636643" y="684832"/>
            <a:ext cx="8918713" cy="646331"/>
          </a:xfrm>
          <a:prstGeom prst="rect">
            <a:avLst/>
          </a:prstGeom>
          <a:noFill/>
        </p:spPr>
        <p:txBody>
          <a:bodyPr wrap="square" rtlCol="0">
            <a:spAutoFit/>
          </a:bodyPr>
          <a:lstStyle/>
          <a:p>
            <a:pPr algn="ctr"/>
            <a:r>
              <a:rPr lang="en-US" sz="3600" dirty="0">
                <a:solidFill>
                  <a:srgbClr val="FF0000"/>
                </a:solidFill>
                <a:latin typeface="Arrus-Black" panose="02020500000000000000" pitchFamily="18" charset="0"/>
                <a:ea typeface="Arrus-Black" panose="02020500000000000000" pitchFamily="18" charset="0"/>
                <a:cs typeface="Arrus-Black" panose="02020500000000000000" pitchFamily="18" charset="0"/>
              </a:rPr>
              <a:t>BÀI 2: ĐỘNG NĂNG – THẾ NĂNG</a:t>
            </a:r>
          </a:p>
        </p:txBody>
      </p:sp>
      <p:pic>
        <p:nvPicPr>
          <p:cNvPr id="1026" name="Picture 2">
            <a:extLst>
              <a:ext uri="{FF2B5EF4-FFF2-40B4-BE49-F238E27FC236}">
                <a16:creationId xmlns:a16="http://schemas.microsoft.com/office/drawing/2014/main" id="{7BA4007F-DB35-2021-0D08-2D6204874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504" y="1583014"/>
            <a:ext cx="3409950" cy="4010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11B46BE-26FC-B495-A975-2F64E7F7855A}"/>
              </a:ext>
            </a:extLst>
          </p:cNvPr>
          <p:cNvSpPr/>
          <p:nvPr/>
        </p:nvSpPr>
        <p:spPr>
          <a:xfrm>
            <a:off x="4258504" y="4757530"/>
            <a:ext cx="3409950" cy="9806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ought Bubble: Cloud 4">
            <a:extLst>
              <a:ext uri="{FF2B5EF4-FFF2-40B4-BE49-F238E27FC236}">
                <a16:creationId xmlns:a16="http://schemas.microsoft.com/office/drawing/2014/main" id="{808971C3-985B-CF07-390F-8E0B4E461198}"/>
              </a:ext>
            </a:extLst>
          </p:cNvPr>
          <p:cNvSpPr/>
          <p:nvPr/>
        </p:nvSpPr>
        <p:spPr>
          <a:xfrm>
            <a:off x="7818783" y="1696278"/>
            <a:ext cx="4479234" cy="2491409"/>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342900">
              <a:spcBef>
                <a:spcPts val="0"/>
              </a:spcBef>
              <a:spcAft>
                <a:spcPts val="0"/>
              </a:spcAft>
            </a:pPr>
            <a:r>
              <a:rPr lang="en-US" sz="2400" b="1" dirty="0">
                <a:solidFill>
                  <a:srgbClr val="000000"/>
                </a:solidFill>
                <a:latin typeface="Times New Roman" panose="02020603050405020304" pitchFamily="18" charset="0"/>
                <a:ea typeface="Calibri" panose="020F0502020204030204" pitchFamily="34" charset="0"/>
              </a:rPr>
              <a:t>K</a:t>
            </a:r>
            <a:r>
              <a:rPr lang="en-US" sz="2400" b="1" dirty="0">
                <a:solidFill>
                  <a:srgbClr val="000000"/>
                </a:solidFill>
                <a:effectLst/>
                <a:latin typeface="Times New Roman" panose="02020603050405020304" pitchFamily="18" charset="0"/>
                <a:ea typeface="Calibri" panose="020F0502020204030204" pitchFamily="34" charset="0"/>
              </a:rPr>
              <a:t>hi </a:t>
            </a:r>
            <a:r>
              <a:rPr lang="en-US" sz="2400" b="1" dirty="0" err="1">
                <a:solidFill>
                  <a:srgbClr val="000000"/>
                </a:solidFill>
                <a:effectLst/>
                <a:latin typeface="Times New Roman" panose="02020603050405020304" pitchFamily="18" charset="0"/>
                <a:ea typeface="Calibri" panose="020F0502020204030204" pitchFamily="34" charset="0"/>
              </a:rPr>
              <a:t>vật</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đi</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từ</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vị</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trí</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cao</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nhất</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tới</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vị</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trí</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thấp</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nhất</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thì</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tốc</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độ</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của</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vật</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thay</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đổi</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như</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thế</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nào</a:t>
            </a:r>
            <a:r>
              <a:rPr lang="en-US" sz="2400" b="1"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3599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5BF323-9E13-A12A-4059-2FFB56346EC7}"/>
              </a:ext>
            </a:extLst>
          </p:cNvPr>
          <p:cNvSpPr/>
          <p:nvPr/>
        </p:nvSpPr>
        <p:spPr>
          <a:xfrm>
            <a:off x="459083" y="1480433"/>
            <a:ext cx="9770303" cy="4311804"/>
          </a:xfrm>
          <a:prstGeom prst="roundRect">
            <a:avLst>
              <a:gd name="adj" fmla="val 1183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459083" y="2528410"/>
            <a:ext cx="9215119" cy="74898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defTabSz="914377">
              <a:defRPr/>
            </a:pPr>
            <a:r>
              <a:rPr lang="en-US" sz="4267" dirty="0">
                <a:solidFill>
                  <a:srgbClr val="0070C0"/>
                </a:solidFill>
                <a:cs typeface="Arial"/>
                <a:sym typeface="Arial"/>
              </a:rPr>
              <a:t>1. </a:t>
            </a:r>
            <a:r>
              <a:rPr lang="en-US" sz="4267" dirty="0" err="1">
                <a:solidFill>
                  <a:srgbClr val="0070C0"/>
                </a:solidFill>
                <a:cs typeface="Arial"/>
                <a:sym typeface="Arial"/>
              </a:rPr>
              <a:t>Thế</a:t>
            </a:r>
            <a:r>
              <a:rPr lang="en-US" sz="4267" dirty="0">
                <a:solidFill>
                  <a:srgbClr val="0070C0"/>
                </a:solidFill>
                <a:cs typeface="Arial"/>
                <a:sym typeface="Arial"/>
              </a:rPr>
              <a:t> </a:t>
            </a:r>
            <a:r>
              <a:rPr lang="en-US" sz="4267" dirty="0" err="1">
                <a:solidFill>
                  <a:srgbClr val="0070C0"/>
                </a:solidFill>
                <a:cs typeface="Arial"/>
                <a:sym typeface="Arial"/>
              </a:rPr>
              <a:t>năng</a:t>
            </a:r>
            <a:r>
              <a:rPr lang="en-US" sz="4267" dirty="0">
                <a:solidFill>
                  <a:srgbClr val="0070C0"/>
                </a:solidFill>
                <a:cs typeface="Arial"/>
                <a:sym typeface="Arial"/>
              </a:rPr>
              <a:t> </a:t>
            </a:r>
            <a:r>
              <a:rPr lang="en-US" sz="4267" dirty="0" err="1">
                <a:solidFill>
                  <a:srgbClr val="0070C0"/>
                </a:solidFill>
                <a:cs typeface="Arial"/>
                <a:sym typeface="Arial"/>
              </a:rPr>
              <a:t>phụ</a:t>
            </a:r>
            <a:r>
              <a:rPr lang="en-US" sz="4267" dirty="0">
                <a:solidFill>
                  <a:srgbClr val="0070C0"/>
                </a:solidFill>
                <a:cs typeface="Arial"/>
                <a:sym typeface="Arial"/>
              </a:rPr>
              <a:t> </a:t>
            </a:r>
            <a:r>
              <a:rPr lang="en-US" sz="4267" dirty="0" err="1">
                <a:solidFill>
                  <a:srgbClr val="0070C0"/>
                </a:solidFill>
                <a:cs typeface="Arial"/>
                <a:sym typeface="Arial"/>
              </a:rPr>
              <a:t>thuộc</a:t>
            </a:r>
            <a:r>
              <a:rPr lang="en-US" sz="4267" dirty="0">
                <a:solidFill>
                  <a:srgbClr val="0070C0"/>
                </a:solidFill>
                <a:cs typeface="Arial"/>
                <a:sym typeface="Arial"/>
              </a:rPr>
              <a:t> </a:t>
            </a:r>
            <a:r>
              <a:rPr lang="en-US" sz="4267" dirty="0" err="1">
                <a:solidFill>
                  <a:srgbClr val="0070C0"/>
                </a:solidFill>
                <a:cs typeface="Arial"/>
                <a:sym typeface="Arial"/>
              </a:rPr>
              <a:t>vào</a:t>
            </a:r>
            <a:r>
              <a:rPr lang="en-US" sz="4267" dirty="0">
                <a:solidFill>
                  <a:srgbClr val="0070C0"/>
                </a:solidFill>
                <a:cs typeface="Arial"/>
                <a:sym typeface="Arial"/>
              </a:rPr>
              <a:t> </a:t>
            </a:r>
            <a:r>
              <a:rPr lang="en-US" sz="4267" dirty="0" err="1">
                <a:solidFill>
                  <a:srgbClr val="0070C0"/>
                </a:solidFill>
                <a:cs typeface="Arial"/>
                <a:sym typeface="Arial"/>
              </a:rPr>
              <a:t>yếu</a:t>
            </a:r>
            <a:r>
              <a:rPr lang="en-US" sz="4267" dirty="0">
                <a:solidFill>
                  <a:srgbClr val="0070C0"/>
                </a:solidFill>
                <a:cs typeface="Arial"/>
                <a:sym typeface="Arial"/>
              </a:rPr>
              <a:t> </a:t>
            </a:r>
            <a:r>
              <a:rPr lang="en-US" sz="4267" dirty="0" err="1">
                <a:solidFill>
                  <a:srgbClr val="0070C0"/>
                </a:solidFill>
                <a:cs typeface="Arial"/>
                <a:sym typeface="Arial"/>
              </a:rPr>
              <a:t>tố</a:t>
            </a:r>
            <a:r>
              <a:rPr lang="en-US" sz="4267" dirty="0">
                <a:solidFill>
                  <a:srgbClr val="0070C0"/>
                </a:solidFill>
                <a:cs typeface="Arial"/>
                <a:sym typeface="Arial"/>
              </a:rPr>
              <a:t> </a:t>
            </a:r>
            <a:r>
              <a:rPr lang="en-US" sz="4267" dirty="0" err="1">
                <a:solidFill>
                  <a:srgbClr val="0070C0"/>
                </a:solidFill>
                <a:cs typeface="Arial"/>
                <a:sym typeface="Arial"/>
              </a:rPr>
              <a:t>nào</a:t>
            </a:r>
            <a:r>
              <a:rPr lang="en-US" sz="4267" dirty="0">
                <a:solidFill>
                  <a:srgbClr val="0070C0"/>
                </a:solidFill>
                <a:cs typeface="Arial"/>
                <a:sym typeface="Arial"/>
              </a:rPr>
              <a:t>?</a:t>
            </a:r>
            <a:endParaRPr lang="vi-VN" sz="4267" dirty="0">
              <a:solidFill>
                <a:srgbClr val="0070C0"/>
              </a:solidFill>
              <a:cs typeface="Arial"/>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917" y="797129"/>
            <a:ext cx="4733323" cy="4995107"/>
          </a:xfrm>
          <a:prstGeom prst="rect">
            <a:avLst/>
          </a:prstGeom>
        </p:spPr>
      </p:pic>
      <p:sp>
        <p:nvSpPr>
          <p:cNvPr id="8" name="Google Shape;1924;p44">
            <a:extLst>
              <a:ext uri="{FF2B5EF4-FFF2-40B4-BE49-F238E27FC236}">
                <a16:creationId xmlns:a16="http://schemas.microsoft.com/office/drawing/2014/main" id="{CAC12425-C337-756A-1AD2-00BCF08CE237}"/>
              </a:ext>
            </a:extLst>
          </p:cNvPr>
          <p:cNvSpPr txBox="1">
            <a:spLocks/>
          </p:cNvSpPr>
          <p:nvPr/>
        </p:nvSpPr>
        <p:spPr>
          <a:xfrm>
            <a:off x="459083" y="3627273"/>
            <a:ext cx="9215119" cy="2062296"/>
          </a:xfrm>
          <a:prstGeom prst="rect">
            <a:avLst/>
          </a:prstGeom>
          <a:noFill/>
        </p:spPr>
        <p:txBody>
          <a:bodyPr wrap="square" rtlCol="0">
            <a:spAutoFit/>
          </a:bodyPr>
          <a:lstStyle>
            <a:defPPr marR="0" lvl="0" algn="l" rtl="0">
              <a:lnSpc>
                <a:spcPct val="100000"/>
              </a:lnSpc>
              <a:spcBef>
                <a:spcPts val="0"/>
              </a:spcBef>
              <a:spcAft>
                <a:spcPts val="0"/>
              </a:spcAft>
            </a:defPPr>
            <a:lvl1pPr marL="0" indent="0" defTabSz="685800" eaLnBrk="1" fontAlgn="auto" latinLnBrk="0" hangingPunct="1">
              <a:buClrTx/>
              <a:buSzTx/>
              <a:buFontTx/>
              <a:buNone/>
              <a:tabLst/>
              <a:defRPr kumimoji="0" sz="3200" kern="1200" spc="0" normalizeH="0" baseline="0">
                <a:ln>
                  <a:noFill/>
                </a:ln>
                <a:solidFill>
                  <a:srgbClr val="0070C0"/>
                </a:solidFill>
                <a:effectLst/>
                <a:uLnTx/>
                <a:uFillTx/>
                <a:latin typeface="Fira Sans Condensed Medium" panose="020B0603050000020004" pitchFamily="34" charset="0"/>
                <a:ea typeface="+mn-ea"/>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en-US" sz="4267" dirty="0"/>
              <a:t>2. </a:t>
            </a:r>
            <a:r>
              <a:rPr lang="vi-VN" sz="4267" dirty="0"/>
              <a:t>Ở gần mặt đất, trọng lượng của vật liên hệ với khối lượng của nó như thế nào?</a:t>
            </a:r>
            <a:endParaRPr lang="vi-VN" sz="4267" dirty="0">
              <a:sym typeface="Montserrat"/>
            </a:endParaRPr>
          </a:p>
        </p:txBody>
      </p:sp>
      <p:sp>
        <p:nvSpPr>
          <p:cNvPr id="9" name="TextBox 8">
            <a:extLst>
              <a:ext uri="{FF2B5EF4-FFF2-40B4-BE49-F238E27FC236}">
                <a16:creationId xmlns:a16="http://schemas.microsoft.com/office/drawing/2014/main" id="{EFBEE920-FB23-B7E6-3E93-3B42A2F8CEE3}"/>
              </a:ext>
            </a:extLst>
          </p:cNvPr>
          <p:cNvSpPr txBox="1"/>
          <p:nvPr/>
        </p:nvSpPr>
        <p:spPr>
          <a:xfrm>
            <a:off x="972895" y="204276"/>
            <a:ext cx="1906940" cy="492443"/>
          </a:xfrm>
          <a:prstGeom prst="rect">
            <a:avLst/>
          </a:prstGeom>
          <a:noFill/>
        </p:spPr>
        <p:txBody>
          <a:bodyPr wrap="square" rtlCol="0">
            <a:spAutoFit/>
          </a:bodyPr>
          <a:lstStyle/>
          <a:p>
            <a:pPr algn="ctr" defTabSz="914377">
              <a:defRPr/>
            </a:pPr>
            <a:r>
              <a:rPr lang="en-US" sz="2600" dirty="0">
                <a:solidFill>
                  <a:srgbClr val="D35C27"/>
                </a:solidFill>
                <a:latin typeface="Fira Sans Condensed Medium" panose="020B0603050000020004" pitchFamily="34" charset="0"/>
              </a:rPr>
              <a:t>II. </a:t>
            </a:r>
            <a:r>
              <a:rPr lang="en-US" sz="2600" dirty="0" err="1">
                <a:solidFill>
                  <a:srgbClr val="D35C27"/>
                </a:solidFill>
                <a:latin typeface="Fira Sans Condensed Medium" panose="020B0603050000020004" pitchFamily="34" charset="0"/>
              </a:rPr>
              <a:t>Thế</a:t>
            </a:r>
            <a:r>
              <a:rPr lang="en-US" sz="2600" dirty="0">
                <a:solidFill>
                  <a:srgbClr val="D35C27"/>
                </a:solidFill>
                <a:latin typeface="Fira Sans Condensed Medium" panose="020B0603050000020004" pitchFamily="34" charset="0"/>
              </a:rPr>
              <a:t> </a:t>
            </a:r>
            <a:r>
              <a:rPr lang="en-US" sz="2600" dirty="0" err="1">
                <a:solidFill>
                  <a:srgbClr val="D35C27"/>
                </a:solidFill>
                <a:latin typeface="Fira Sans Condensed Medium" panose="020B0603050000020004" pitchFamily="34" charset="0"/>
              </a:rPr>
              <a:t>Năng</a:t>
            </a:r>
            <a:endParaRPr lang="en-US" sz="2600" dirty="0">
              <a:solidFill>
                <a:srgbClr val="D35C27"/>
              </a:solidFill>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C3CD57D9-1AEA-9F94-81F8-D0BD55E681B2}"/>
              </a:ext>
            </a:extLst>
          </p:cNvPr>
          <p:cNvGrpSpPr/>
          <p:nvPr/>
        </p:nvGrpSpPr>
        <p:grpSpPr>
          <a:xfrm>
            <a:off x="312937" y="189615"/>
            <a:ext cx="659959" cy="568871"/>
            <a:chOff x="7310299" y="2469379"/>
            <a:chExt cx="2416333" cy="2082824"/>
          </a:xfrm>
        </p:grpSpPr>
        <p:sp>
          <p:nvSpPr>
            <p:cNvPr id="11" name="Google Shape;2992;p59">
              <a:extLst>
                <a:ext uri="{FF2B5EF4-FFF2-40B4-BE49-F238E27FC236}">
                  <a16:creationId xmlns:a16="http://schemas.microsoft.com/office/drawing/2014/main" id="{65CB0CB0-83BC-67A7-9DCB-6F68936049B7}"/>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sz="1600">
                <a:solidFill>
                  <a:prstClr val="black"/>
                </a:solidFill>
                <a:latin typeface="Calibri" panose="020F0502020204030204"/>
              </a:endParaRPr>
            </a:p>
          </p:txBody>
        </p:sp>
        <p:pic>
          <p:nvPicPr>
            <p:cNvPr id="12" name="Picture 11">
              <a:extLst>
                <a:ext uri="{FF2B5EF4-FFF2-40B4-BE49-F238E27FC236}">
                  <a16:creationId xmlns:a16="http://schemas.microsoft.com/office/drawing/2014/main" id="{6F5063C6-E9A0-5C53-09D0-5775D096AF18}"/>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630836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3"/>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2400">
              <a:solidFill>
                <a:srgbClr val="FDF2E9"/>
              </a:solidFill>
              <a:latin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5" y="1462426"/>
            <a:ext cx="2692593" cy="707886"/>
          </a:xfrm>
          <a:prstGeom prst="rect">
            <a:avLst/>
          </a:prstGeom>
          <a:noFill/>
        </p:spPr>
        <p:txBody>
          <a:bodyPr wrap="square" rtlCol="0">
            <a:spAutoFit/>
          </a:bodyPr>
          <a:lstStyle/>
          <a:p>
            <a:pPr algn="ctr" defTabSz="1219140">
              <a:defRPr/>
            </a:pPr>
            <a:r>
              <a:rPr lang="en-US" altLang="vi-VN" sz="4000" dirty="0" err="1">
                <a:solidFill>
                  <a:prstClr val="black">
                    <a:lumMod val="85000"/>
                    <a:lumOff val="15000"/>
                  </a:prstClr>
                </a:solidFill>
                <a:latin typeface="Arial" panose="020B0604020202020204" pitchFamily="34" charset="0"/>
                <a:cs typeface="Arial" panose="020B0604020202020204" pitchFamily="34" charset="0"/>
              </a:rPr>
              <a:t>W</a:t>
            </a:r>
            <a:r>
              <a:rPr lang="en-US" altLang="vi-VN" sz="4000" baseline="-25000" dirty="0" err="1">
                <a:solidFill>
                  <a:prstClr val="black">
                    <a:lumMod val="85000"/>
                    <a:lumOff val="15000"/>
                  </a:prstClr>
                </a:solidFill>
                <a:latin typeface="Arial" panose="020B0604020202020204" pitchFamily="34" charset="0"/>
                <a:cs typeface="Arial" panose="020B0604020202020204" pitchFamily="34" charset="0"/>
              </a:rPr>
              <a:t>t</a:t>
            </a:r>
            <a:r>
              <a:rPr lang="en-US" altLang="vi-VN" sz="4000" dirty="0">
                <a:solidFill>
                  <a:prstClr val="black">
                    <a:lumMod val="85000"/>
                    <a:lumOff val="15000"/>
                  </a:prstClr>
                </a:solidFill>
                <a:latin typeface="Arial" panose="020B0604020202020204" pitchFamily="34" charset="0"/>
                <a:cs typeface="Arial" panose="020B0604020202020204" pitchFamily="34" charset="0"/>
              </a:rPr>
              <a:t> = </a:t>
            </a:r>
            <a:r>
              <a:rPr lang="en-US" sz="4000" dirty="0" err="1">
                <a:solidFill>
                  <a:prstClr val="black">
                    <a:lumMod val="85000"/>
                    <a:lumOff val="15000"/>
                  </a:prstClr>
                </a:solidFill>
                <a:latin typeface="Arial" panose="020B0604020202020204" pitchFamily="34" charset="0"/>
                <a:cs typeface="Arial" panose="020B0604020202020204" pitchFamily="34" charset="0"/>
              </a:rPr>
              <a:t>P.h</a:t>
            </a:r>
            <a:endParaRPr lang="en-US" sz="4000" baseline="30000" dirty="0">
              <a:solidFill>
                <a:prstClr val="black">
                  <a:lumMod val="85000"/>
                  <a:lumOff val="15000"/>
                </a:prstClr>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4"/>
            <a:ext cx="5389131"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defTabSz="1219140">
              <a:defRPr/>
            </a:pPr>
            <a:r>
              <a:rPr lang="en-US" dirty="0"/>
              <a:t>P: </a:t>
            </a:r>
            <a:r>
              <a:rPr lang="en-US" dirty="0" err="1"/>
              <a:t>trọng</a:t>
            </a:r>
            <a:r>
              <a:rPr lang="vi-VN" dirty="0"/>
              <a:t> lượng của vật</a:t>
            </a:r>
            <a:r>
              <a:rPr lang="en-US" dirty="0"/>
              <a:t> </a:t>
            </a:r>
            <a:r>
              <a:rPr lang="en-US" altLang="vi-VN" dirty="0"/>
              <a:t>(N)</a:t>
            </a:r>
            <a:endParaRPr lang="en-US" dirty="0"/>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7"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2"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a:spcBef>
                <a:spcPct val="0"/>
              </a:spcBef>
              <a:buNone/>
              <a:defRPr/>
            </a:pPr>
            <a:endParaRPr lang="en-VN" altLang="en-VN" sz="2000" dirty="0">
              <a:solidFill>
                <a:prstClr val="black">
                  <a:lumMod val="85000"/>
                  <a:lumOff val="15000"/>
                </a:prstClr>
              </a:solidFill>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9"/>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defTabSz="1219140"/>
            <a:r>
              <a:rPr lang="en-US" dirty="0"/>
              <a:t>h: </a:t>
            </a:r>
            <a:r>
              <a:rPr lang="vi-VN" dirty="0"/>
              <a:t>độ cao của vật so với vị trí chọn làm gốc </a:t>
            </a:r>
            <a:r>
              <a:rPr lang="en-US" altLang="vi-VN" dirty="0"/>
              <a:t>(m)</a:t>
            </a:r>
            <a:endParaRPr lang="en-US" dirty="0"/>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5"/>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defTabSz="1219140">
              <a:defRPr/>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dirty="0" err="1"/>
              <a:t>trọng</a:t>
            </a:r>
            <a:r>
              <a:rPr lang="en-US" dirty="0"/>
              <a:t> </a:t>
            </a:r>
            <a:r>
              <a:rPr lang="en-US" dirty="0" err="1"/>
              <a:t>trường</a:t>
            </a:r>
            <a:r>
              <a:rPr lang="en-US" dirty="0"/>
              <a:t> </a:t>
            </a:r>
            <a:r>
              <a:rPr lang="vi-VN" dirty="0"/>
              <a:t>của vật</a:t>
            </a:r>
            <a:r>
              <a:rPr lang="en-US" dirty="0"/>
              <a:t> </a:t>
            </a:r>
            <a:r>
              <a:rPr lang="en-US" altLang="vi-VN" dirty="0"/>
              <a:t>(J)</a:t>
            </a:r>
            <a:endParaRPr lang="en-US" dirty="0"/>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10"/>
            <a:ext cx="3207515" cy="646331"/>
          </a:xfrm>
          <a:prstGeom prst="rect">
            <a:avLst/>
          </a:prstGeom>
          <a:noFill/>
        </p:spPr>
        <p:txBody>
          <a:bodyPr wrap="square" rtlCol="0">
            <a:spAutoFit/>
          </a:bodyPr>
          <a:lstStyle/>
          <a:p>
            <a:pPr algn="ctr" defTabSz="914377">
              <a:defRPr/>
            </a:pPr>
            <a:r>
              <a:rPr lang="en-US" sz="3600" dirty="0">
                <a:solidFill>
                  <a:srgbClr val="D35C27"/>
                </a:solidFill>
                <a:latin typeface="Fira Sans Condensed Medium" panose="020B0603050000020004" pitchFamily="34" charset="0"/>
              </a:rPr>
              <a:t>II. </a:t>
            </a:r>
            <a:r>
              <a:rPr lang="en-US" sz="3600" dirty="0" err="1">
                <a:solidFill>
                  <a:srgbClr val="D35C27"/>
                </a:solidFill>
                <a:latin typeface="Fira Sans Condensed Medium" panose="020B0603050000020004" pitchFamily="34" charset="0"/>
              </a:rPr>
              <a:t>Thế</a:t>
            </a:r>
            <a:r>
              <a:rPr lang="en-US" sz="3600" dirty="0">
                <a:solidFill>
                  <a:srgbClr val="D35C27"/>
                </a:solidFill>
                <a:latin typeface="Fira Sans Condensed Medium" panose="020B0603050000020004" pitchFamily="34" charset="0"/>
              </a:rPr>
              <a:t> </a:t>
            </a:r>
            <a:r>
              <a:rPr lang="en-US" sz="3600" dirty="0" err="1">
                <a:solidFill>
                  <a:srgbClr val="D35C27"/>
                </a:solidFill>
                <a:latin typeface="Fira Sans Condensed Medium" panose="020B0603050000020004" pitchFamily="34" charset="0"/>
              </a:rPr>
              <a:t>Năng</a:t>
            </a:r>
            <a:endParaRPr lang="en-US" sz="3600" dirty="0">
              <a:solidFill>
                <a:srgbClr val="D35C27"/>
              </a:solidFill>
              <a:latin typeface="Fira Sans Condensed Medium" panose="020B0603050000020004" pitchFamily="34" charset="0"/>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9"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sz="2000">
                <a:solidFill>
                  <a:prstClr val="black"/>
                </a:solidFill>
                <a:latin typeface="Calibri" panose="020F0502020204030204"/>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7"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1219140"/>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9"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8" y="752795"/>
            <a:ext cx="2827283" cy="523220"/>
          </a:xfrm>
          <a:prstGeom prst="rect">
            <a:avLst/>
          </a:prstGeom>
          <a:solidFill>
            <a:srgbClr val="002C74"/>
          </a:solidFill>
        </p:spPr>
        <p:txBody>
          <a:bodyPr wrap="square" rtlCol="0">
            <a:spAutoFit/>
          </a:bodyPr>
          <a:lstStyle/>
          <a:p>
            <a:pPr algn="ctr" defTabSz="914377">
              <a:defRPr/>
            </a:pPr>
            <a:r>
              <a:rPr lang="en-US" sz="2800" b="1" dirty="0">
                <a:solidFill>
                  <a:prstClr val="white"/>
                </a:solidFill>
                <a:latin typeface="Fira Sans Condensed Medium" panose="020B0603050000020004" pitchFamily="34" charset="0"/>
              </a:rPr>
              <a:t>PHIẾU HỌC TẬP 3</a:t>
            </a:r>
          </a:p>
        </p:txBody>
      </p:sp>
      <p:sp>
        <p:nvSpPr>
          <p:cNvPr id="9" name="Oval 8">
            <a:extLst>
              <a:ext uri="{FF2B5EF4-FFF2-40B4-BE49-F238E27FC236}">
                <a16:creationId xmlns:a16="http://schemas.microsoft.com/office/drawing/2014/main" id="{2FDA7742-3C88-5020-C001-36E7515C8657}"/>
              </a:ext>
            </a:extLst>
          </p:cNvPr>
          <p:cNvSpPr/>
          <p:nvPr/>
        </p:nvSpPr>
        <p:spPr>
          <a:xfrm>
            <a:off x="446750" y="184323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white"/>
                </a:solidFill>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7" y="1707102"/>
            <a:ext cx="7916311" cy="107895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139697" indent="0" defTabSz="914378" fontAlgn="auto">
              <a:lnSpc>
                <a:spcPct val="120000"/>
              </a:lnSpc>
              <a:buClr>
                <a:srgbClr val="212121"/>
              </a:buClr>
              <a:buSzPts val="1400"/>
              <a:buFont typeface="Montserrat"/>
              <a:buNone/>
              <a:tabLst/>
              <a:defRPr kumimoji="0" sz="1800" kern="0" spc="0" normalizeH="0" baseline="0">
                <a:ln>
                  <a:noFill/>
                </a:ln>
                <a:effectLst/>
                <a:uLnTx/>
                <a:uFillTx/>
                <a:latin typeface="Arial" panose="020B0604020202020204" pitchFamily="34" charset="0"/>
                <a:ea typeface="Montserrat"/>
                <a:cs typeface="Arial" panose="020B06040202020202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vi-VN" sz="2400" dirty="0"/>
              <a:t>Một quả dừa khối lượng 1,2 kg ở trên cây có độ cao 4 m so với mặt đất. Tính thế năng của quả dừa.</a:t>
            </a:r>
            <a:endParaRPr lang="en-US" sz="2400" dirty="0"/>
          </a:p>
        </p:txBody>
      </p:sp>
      <p:sp>
        <p:nvSpPr>
          <p:cNvPr id="2" name="TextBox 1">
            <a:extLst>
              <a:ext uri="{FF2B5EF4-FFF2-40B4-BE49-F238E27FC236}">
                <a16:creationId xmlns:a16="http://schemas.microsoft.com/office/drawing/2014/main" id="{ACD073E2-E2EC-2819-B793-09CCC79E86F0}"/>
              </a:ext>
            </a:extLst>
          </p:cNvPr>
          <p:cNvSpPr txBox="1"/>
          <p:nvPr/>
        </p:nvSpPr>
        <p:spPr>
          <a:xfrm>
            <a:off x="1043051" y="168020"/>
            <a:ext cx="2382981" cy="584775"/>
          </a:xfrm>
          <a:prstGeom prst="rect">
            <a:avLst/>
          </a:prstGeom>
          <a:noFill/>
        </p:spPr>
        <p:txBody>
          <a:bodyPr wrap="square" rtlCol="0">
            <a:spAutoFit/>
          </a:bodyPr>
          <a:lstStyle/>
          <a:p>
            <a:pPr algn="ctr" defTabSz="914377">
              <a:defRPr/>
            </a:pPr>
            <a:r>
              <a:rPr lang="en-US" sz="3200" dirty="0">
                <a:solidFill>
                  <a:srgbClr val="D35C27"/>
                </a:solidFill>
                <a:latin typeface="Fira Sans Condensed Medium" panose="020B0603050000020004" pitchFamily="34" charset="0"/>
              </a:rPr>
              <a:t>II. </a:t>
            </a:r>
            <a:r>
              <a:rPr lang="en-US" sz="3200" dirty="0" err="1">
                <a:solidFill>
                  <a:srgbClr val="D35C27"/>
                </a:solidFill>
                <a:latin typeface="Fira Sans Condensed Medium" panose="020B0603050000020004" pitchFamily="34" charset="0"/>
              </a:rPr>
              <a:t>Thế</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endParaRPr lang="en-US" sz="3200" dirty="0">
              <a:solidFill>
                <a:srgbClr val="D35C27"/>
              </a:solidFill>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3"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a:solidFill>
                  <a:prstClr val="black"/>
                </a:solidFill>
                <a:latin typeface="Calibri" panose="020F0502020204030204"/>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50" y="3164584"/>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white"/>
                </a:solidFill>
                <a:latin typeface="Arial Black" panose="020B0A04020102020204" pitchFamily="34" charset="0"/>
              </a:rPr>
              <a:t>2</a:t>
            </a:r>
          </a:p>
        </p:txBody>
      </p:sp>
      <p:sp>
        <p:nvSpPr>
          <p:cNvPr id="6" name="TextBox 5">
            <a:extLst>
              <a:ext uri="{FF2B5EF4-FFF2-40B4-BE49-F238E27FC236}">
                <a16:creationId xmlns:a16="http://schemas.microsoft.com/office/drawing/2014/main" id="{4EEAA98F-B8EE-B4F5-8A0B-B71B87008598}"/>
              </a:ext>
            </a:extLst>
          </p:cNvPr>
          <p:cNvSpPr txBox="1"/>
          <p:nvPr/>
        </p:nvSpPr>
        <p:spPr>
          <a:xfrm>
            <a:off x="880567" y="3028450"/>
            <a:ext cx="10312951" cy="107895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vi-VN" sz="2400" dirty="0"/>
              <a:t>Một công nhân vác một bao xi măng có trọng lượng 500</a:t>
            </a:r>
            <a:r>
              <a:rPr lang="en-US" sz="2400" dirty="0"/>
              <a:t> N</a:t>
            </a:r>
          </a:p>
          <a:p>
            <a:pPr marL="186258" defTabSz="1219140"/>
            <a:r>
              <a:rPr lang="vi-VN" sz="2400" dirty="0"/>
              <a:t>trên vai, đứng trên sân thượng toà nhà cao 20 m so với mặt đất. Độ cao của bao xi măng so với mặt sân thượng là 1,4 m. Tính thế năng </a:t>
            </a:r>
            <a:endParaRPr lang="en-US" sz="2400" dirty="0"/>
          </a:p>
          <a:p>
            <a:pPr marL="186258" defTabSz="1219140"/>
            <a:r>
              <a:rPr lang="vi-VN" sz="2400" dirty="0"/>
              <a:t>trọng trường của bao xi măng trong hai trường hợp sau</a:t>
            </a:r>
            <a:endParaRPr lang="en-US" sz="4000" dirty="0"/>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9" y="4996010"/>
            <a:ext cx="7506689" cy="5948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dirty="0"/>
              <a:t>a. </a:t>
            </a:r>
            <a:r>
              <a:rPr lang="vi-VN" dirty="0"/>
              <a:t>Chọn gốc thế năng tại mặt sân thượng toà nhà</a:t>
            </a:r>
            <a:endParaRPr lang="en-US" dirty="0"/>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9" y="5590863"/>
            <a:ext cx="7506689" cy="5948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dirty="0"/>
              <a:t>b. </a:t>
            </a:r>
            <a:r>
              <a:rPr lang="vi-VN" dirty="0"/>
              <a:t>Chọn gốc thế năng tại mặt đất</a:t>
            </a:r>
            <a:endParaRPr lang="en-US" dirty="0"/>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8024" y="3842586"/>
            <a:ext cx="2724456" cy="273071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499926C-5CD7-82A8-4C04-878964454077}"/>
              </a:ext>
            </a:extLst>
          </p:cNvPr>
          <p:cNvGrpSpPr/>
          <p:nvPr/>
        </p:nvGrpSpPr>
        <p:grpSpPr>
          <a:xfrm>
            <a:off x="8940019" y="659563"/>
            <a:ext cx="2699043" cy="2679700"/>
            <a:chOff x="6705014" y="494672"/>
            <a:chExt cx="2024282" cy="2009775"/>
          </a:xfrm>
        </p:grpSpPr>
        <p:pic>
          <p:nvPicPr>
            <p:cNvPr id="8194" name="Picture 2">
              <a:extLst>
                <a:ext uri="{FF2B5EF4-FFF2-40B4-BE49-F238E27FC236}">
                  <a16:creationId xmlns:a16="http://schemas.microsoft.com/office/drawing/2014/main" id="{4F31D8C2-2271-FDD5-6E4D-4EAFD0301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521" y="494672"/>
              <a:ext cx="200977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F45D42-FFBB-F83B-E64A-92FE64950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014" y="1055571"/>
              <a:ext cx="1427542" cy="14275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68CB1B-E0F2-4F30-5328-09F1EBB28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721" y="1290993"/>
              <a:ext cx="1202787" cy="12027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9"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8" y="752795"/>
            <a:ext cx="2827283" cy="523220"/>
          </a:xfrm>
          <a:prstGeom prst="rect">
            <a:avLst/>
          </a:prstGeom>
          <a:solidFill>
            <a:srgbClr val="002C74"/>
          </a:solidFill>
        </p:spPr>
        <p:txBody>
          <a:bodyPr wrap="square" rtlCol="0">
            <a:spAutoFit/>
          </a:bodyPr>
          <a:lstStyle/>
          <a:p>
            <a:pPr algn="ctr" defTabSz="914377">
              <a:defRPr/>
            </a:pPr>
            <a:r>
              <a:rPr lang="en-US" sz="2800" b="1" dirty="0">
                <a:solidFill>
                  <a:prstClr val="white"/>
                </a:solidFill>
                <a:latin typeface="Fira Sans Condensed Medium" panose="020B0603050000020004" pitchFamily="34" charset="0"/>
              </a:rPr>
              <a:t>PHIẾU HỌC TẬP 3</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1" y="168020"/>
            <a:ext cx="2382981" cy="584775"/>
          </a:xfrm>
          <a:prstGeom prst="rect">
            <a:avLst/>
          </a:prstGeom>
          <a:noFill/>
        </p:spPr>
        <p:txBody>
          <a:bodyPr wrap="square" rtlCol="0">
            <a:spAutoFit/>
          </a:bodyPr>
          <a:lstStyle/>
          <a:p>
            <a:pPr algn="ctr" defTabSz="914377">
              <a:defRPr/>
            </a:pPr>
            <a:r>
              <a:rPr lang="en-US" sz="3200" dirty="0">
                <a:solidFill>
                  <a:srgbClr val="D35C27"/>
                </a:solidFill>
                <a:latin typeface="Fira Sans Condensed Medium" panose="020B0603050000020004" pitchFamily="34" charset="0"/>
              </a:rPr>
              <a:t>II. </a:t>
            </a:r>
            <a:r>
              <a:rPr lang="en-US" sz="3200" dirty="0" err="1">
                <a:solidFill>
                  <a:srgbClr val="D35C27"/>
                </a:solidFill>
                <a:latin typeface="Fira Sans Condensed Medium" panose="020B0603050000020004" pitchFamily="34" charset="0"/>
              </a:rPr>
              <a:t>Thế</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endParaRPr lang="en-US" sz="3200" dirty="0">
              <a:solidFill>
                <a:srgbClr val="D35C27"/>
              </a:solidFill>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3"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defTabSz="914377">
                <a:defRPr/>
              </a:pPr>
              <a:endParaRPr>
                <a:solidFill>
                  <a:prstClr val="black"/>
                </a:solidFill>
                <a:latin typeface="Calibri" panose="020F0502020204030204"/>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50" y="1535480"/>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white"/>
                </a:solidFill>
                <a:latin typeface="Arial Black" panose="020B0A04020102020204" pitchFamily="34" charset="0"/>
              </a:rPr>
              <a:t>2</a:t>
            </a: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7" y="1475494"/>
            <a:ext cx="7916311" cy="5948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b="1" dirty="0"/>
              <a:t>a. </a:t>
            </a:r>
            <a:r>
              <a:rPr lang="vi-VN" b="1" dirty="0"/>
              <a:t>Chọn gốc thế năng tại mặt sân thượng toà nhà</a:t>
            </a:r>
            <a:endParaRPr lang="en-US" b="1" dirty="0"/>
          </a:p>
        </p:txBody>
      </p:sp>
      <p:sp>
        <p:nvSpPr>
          <p:cNvPr id="17" name="TextBox 16">
            <a:extLst>
              <a:ext uri="{FF2B5EF4-FFF2-40B4-BE49-F238E27FC236}">
                <a16:creationId xmlns:a16="http://schemas.microsoft.com/office/drawing/2014/main" id="{59BAD74C-A726-6B0D-0899-FE3371C4EFD3}"/>
              </a:ext>
            </a:extLst>
          </p:cNvPr>
          <p:cNvSpPr txBox="1"/>
          <p:nvPr/>
        </p:nvSpPr>
        <p:spPr>
          <a:xfrm>
            <a:off x="880567" y="3572793"/>
            <a:ext cx="5536928" cy="5948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dirty="0"/>
              <a:t>b. </a:t>
            </a:r>
            <a:r>
              <a:rPr lang="vi-VN" dirty="0"/>
              <a:t>Chọn gốc thế năng tại mặt đất</a:t>
            </a:r>
            <a:endParaRPr lang="en-US" dirty="0"/>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2" y="3126013"/>
            <a:ext cx="3577777" cy="35860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7"/>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7"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9" y="4182035"/>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marL="186258" defTabSz="1219140">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1"/>
            <a:ext cx="5547979"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1" y="129115"/>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3" y="3963830"/>
            <a:ext cx="2934019" cy="2849655"/>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8"/>
            <a:ext cx="2264728" cy="1410455"/>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40"/>
            <a:endParaRPr lang="en-US" sz="2400">
              <a:latin typeface="Fira Sans Condensed Medium" panose="020B0603050000020004" pitchFamily="34" charset="0"/>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7" y="3429001"/>
            <a:ext cx="972312"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41"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8"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2400">
              <a:solidFill>
                <a:srgbClr val="FDF2E9"/>
              </a:solidFill>
              <a:latin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4" y="2769718"/>
            <a:ext cx="2155923" cy="1318566"/>
          </a:xfrm>
          <a:prstGeom prst="rect">
            <a:avLst/>
          </a:prstGeom>
          <a:noFill/>
        </p:spPr>
        <p:txBody>
          <a:bodyPr wrap="square" rtlCol="0">
            <a:spAutoFit/>
          </a:bodyPr>
          <a:lstStyle/>
          <a:p>
            <a:pPr algn="ctr" defTabSz="1219140">
              <a:lnSpc>
                <a:spcPct val="150000"/>
              </a:lnSpc>
              <a:defRPr/>
            </a:pPr>
            <a:r>
              <a:rPr lang="en-US" sz="2800" b="1" dirty="0">
                <a:solidFill>
                  <a:srgbClr val="00A19D"/>
                </a:solidFill>
                <a:latin typeface="Fira Sans Condensed Medium" panose="020B0603050000020004" pitchFamily="34" charset="0"/>
              </a:rPr>
              <a:t>ĐỘNG NĂNG</a:t>
            </a:r>
          </a:p>
          <a:p>
            <a:pPr algn="ctr" defTabSz="1219140">
              <a:lnSpc>
                <a:spcPct val="150000"/>
              </a:lnSpc>
              <a:defRPr/>
            </a:pPr>
            <a:r>
              <a:rPr lang="en-US" sz="2800" b="1" dirty="0">
                <a:solidFill>
                  <a:srgbClr val="00A19D"/>
                </a:solidFill>
                <a:latin typeface="Fira Sans Condensed Medium" panose="020B0603050000020004" pitchFamily="34" charset="0"/>
              </a:rPr>
              <a:t>THẾ NĂNG</a:t>
            </a: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7" y="562096"/>
            <a:ext cx="3361177" cy="1045223"/>
          </a:xfrm>
          <a:prstGeom prst="rect">
            <a:avLst/>
          </a:prstGeom>
          <a:noFill/>
        </p:spPr>
        <p:txBody>
          <a:bodyPr wrap="square" rtlCol="0">
            <a:spAutoFit/>
          </a:bodyPr>
          <a:lstStyle/>
          <a:p>
            <a:pPr defTabSz="914377">
              <a:lnSpc>
                <a:spcPct val="150000"/>
              </a:lnSpc>
              <a:spcBef>
                <a:spcPct val="50000"/>
              </a:spcBef>
              <a:defRPr/>
            </a:pPr>
            <a:r>
              <a:rPr lang="en-US" altLang="en-VN" sz="2200" dirty="0" err="1">
                <a:solidFill>
                  <a:prstClr val="black">
                    <a:lumMod val="85000"/>
                    <a:lumOff val="15000"/>
                  </a:prstClr>
                </a:solidFill>
                <a:latin typeface="Arial" panose="020B0604020202020204" pitchFamily="34" charset="0"/>
                <a:cs typeface="Arial" panose="020B0604020202020204" pitchFamily="34" charset="0"/>
              </a:rPr>
              <a:t>Năng</a:t>
            </a:r>
            <a:r>
              <a:rPr lang="en-US" altLang="en-VN" sz="2200" dirty="0">
                <a:solidFill>
                  <a:prstClr val="black">
                    <a:lumMod val="85000"/>
                    <a:lumOff val="15000"/>
                  </a:prstClr>
                </a:solidFill>
                <a:latin typeface="Arial" panose="020B0604020202020204" pitchFamily="34" charset="0"/>
                <a:cs typeface="Arial" panose="020B0604020202020204" pitchFamily="34" charset="0"/>
              </a:rPr>
              <a:t> </a:t>
            </a:r>
            <a:r>
              <a:rPr lang="en-US" altLang="en-VN" sz="2200" dirty="0" err="1">
                <a:solidFill>
                  <a:prstClr val="black">
                    <a:lumMod val="85000"/>
                    <a:lumOff val="15000"/>
                  </a:prstClr>
                </a:solidFill>
                <a:latin typeface="Arial" panose="020B0604020202020204" pitchFamily="34" charset="0"/>
                <a:cs typeface="Arial" panose="020B0604020202020204" pitchFamily="34" charset="0"/>
              </a:rPr>
              <a:t>lượng</a:t>
            </a:r>
            <a:r>
              <a:rPr lang="en-US" altLang="en-VN" sz="2200" dirty="0">
                <a:solidFill>
                  <a:prstClr val="black">
                    <a:lumMod val="85000"/>
                    <a:lumOff val="15000"/>
                  </a:prstClr>
                </a:solidFill>
                <a:latin typeface="Arial" panose="020B0604020202020204" pitchFamily="34" charset="0"/>
                <a:cs typeface="Arial" panose="020B0604020202020204" pitchFamily="34" charset="0"/>
              </a:rPr>
              <a:t> </a:t>
            </a:r>
            <a:r>
              <a:rPr lang="en-US" altLang="en-VN" sz="2200" dirty="0" err="1">
                <a:solidFill>
                  <a:prstClr val="black">
                    <a:lumMod val="85000"/>
                    <a:lumOff val="15000"/>
                  </a:prstClr>
                </a:solidFill>
                <a:latin typeface="Arial" panose="020B0604020202020204" pitchFamily="34" charset="0"/>
                <a:cs typeface="Arial" panose="020B0604020202020204" pitchFamily="34" charset="0"/>
              </a:rPr>
              <a:t>có</a:t>
            </a:r>
            <a:r>
              <a:rPr lang="en-US" altLang="en-VN" sz="2200" dirty="0">
                <a:solidFill>
                  <a:prstClr val="black">
                    <a:lumMod val="85000"/>
                    <a:lumOff val="15000"/>
                  </a:prstClr>
                </a:solidFill>
                <a:latin typeface="Arial" panose="020B0604020202020204" pitchFamily="34" charset="0"/>
                <a:cs typeface="Arial" panose="020B0604020202020204" pitchFamily="34" charset="0"/>
              </a:rPr>
              <a:t> </a:t>
            </a:r>
            <a:r>
              <a:rPr lang="en-US" altLang="en-VN" sz="2200" dirty="0" err="1">
                <a:solidFill>
                  <a:prstClr val="black">
                    <a:lumMod val="85000"/>
                    <a:lumOff val="15000"/>
                  </a:prstClr>
                </a:solidFill>
                <a:latin typeface="Arial" panose="020B0604020202020204" pitchFamily="34" charset="0"/>
                <a:cs typeface="Arial" panose="020B0604020202020204" pitchFamily="34" charset="0"/>
              </a:rPr>
              <a:t>được</a:t>
            </a:r>
            <a:r>
              <a:rPr lang="en-US" altLang="en-VN" sz="2200" dirty="0">
                <a:solidFill>
                  <a:prstClr val="black">
                    <a:lumMod val="85000"/>
                    <a:lumOff val="15000"/>
                  </a:prstClr>
                </a:solidFill>
                <a:latin typeface="Arial" panose="020B0604020202020204" pitchFamily="34" charset="0"/>
                <a:cs typeface="Arial" panose="020B0604020202020204" pitchFamily="34" charset="0"/>
              </a:rPr>
              <a:t> </a:t>
            </a:r>
            <a:r>
              <a:rPr lang="en-US" altLang="en-VN" sz="2200" dirty="0" err="1">
                <a:solidFill>
                  <a:prstClr val="black">
                    <a:lumMod val="85000"/>
                    <a:lumOff val="15000"/>
                  </a:prstClr>
                </a:solidFill>
                <a:latin typeface="Arial" panose="020B0604020202020204" pitchFamily="34" charset="0"/>
                <a:cs typeface="Arial" panose="020B0604020202020204" pitchFamily="34" charset="0"/>
              </a:rPr>
              <a:t>khi</a:t>
            </a:r>
            <a:r>
              <a:rPr lang="en-US" altLang="en-VN" sz="2200" dirty="0">
                <a:solidFill>
                  <a:prstClr val="black">
                    <a:lumMod val="85000"/>
                    <a:lumOff val="15000"/>
                  </a:prstClr>
                </a:solidFill>
                <a:latin typeface="Arial" panose="020B0604020202020204" pitchFamily="34" charset="0"/>
                <a:cs typeface="Arial" panose="020B0604020202020204" pitchFamily="34" charset="0"/>
              </a:rPr>
              <a:t> </a:t>
            </a:r>
            <a:r>
              <a:rPr lang="en-US" altLang="en-VN" sz="2200" dirty="0" err="1">
                <a:solidFill>
                  <a:prstClr val="black">
                    <a:lumMod val="85000"/>
                    <a:lumOff val="15000"/>
                  </a:prstClr>
                </a:solidFill>
                <a:latin typeface="Arial" panose="020B0604020202020204" pitchFamily="34" charset="0"/>
                <a:cs typeface="Arial" panose="020B0604020202020204" pitchFamily="34" charset="0"/>
              </a:rPr>
              <a:t>vật</a:t>
            </a:r>
            <a:r>
              <a:rPr lang="en-US" altLang="en-VN" sz="2200" dirty="0">
                <a:solidFill>
                  <a:prstClr val="black">
                    <a:lumMod val="85000"/>
                    <a:lumOff val="15000"/>
                  </a:prstClr>
                </a:solidFill>
                <a:latin typeface="Arial" panose="020B0604020202020204" pitchFamily="34" charset="0"/>
                <a:cs typeface="Arial" panose="020B0604020202020204" pitchFamily="34" charset="0"/>
              </a:rPr>
              <a:t> </a:t>
            </a:r>
            <a:r>
              <a:rPr lang="en-US" altLang="en-VN" sz="2200" dirty="0" err="1">
                <a:solidFill>
                  <a:prstClr val="black">
                    <a:lumMod val="85000"/>
                    <a:lumOff val="15000"/>
                  </a:prstClr>
                </a:solidFill>
                <a:latin typeface="Arial" panose="020B0604020202020204" pitchFamily="34" charset="0"/>
                <a:cs typeface="Arial" panose="020B0604020202020204" pitchFamily="34" charset="0"/>
              </a:rPr>
              <a:t>chuyển</a:t>
            </a:r>
            <a:r>
              <a:rPr lang="en-US" altLang="en-VN" sz="2200" dirty="0">
                <a:solidFill>
                  <a:prstClr val="black">
                    <a:lumMod val="85000"/>
                    <a:lumOff val="15000"/>
                  </a:prstClr>
                </a:solidFill>
                <a:latin typeface="Arial" panose="020B0604020202020204" pitchFamily="34" charset="0"/>
                <a:cs typeface="Arial" panose="020B0604020202020204" pitchFamily="34" charset="0"/>
              </a:rPr>
              <a:t> </a:t>
            </a:r>
            <a:r>
              <a:rPr lang="en-US" altLang="en-VN" sz="2200" dirty="0" err="1">
                <a:solidFill>
                  <a:prstClr val="black">
                    <a:lumMod val="85000"/>
                    <a:lumOff val="15000"/>
                  </a:prstClr>
                </a:solidFill>
                <a:latin typeface="Arial" panose="020B0604020202020204" pitchFamily="34" charset="0"/>
                <a:cs typeface="Arial" panose="020B0604020202020204" pitchFamily="34" charset="0"/>
              </a:rPr>
              <a:t>động</a:t>
            </a:r>
            <a:endParaRPr lang="en-US" altLang="en-VN" sz="2200" dirty="0">
              <a:solidFill>
                <a:prstClr val="black">
                  <a:lumMod val="85000"/>
                  <a:lumOff val="15000"/>
                </a:prstClr>
              </a:solidFill>
              <a:latin typeface="Arial" panose="020B0604020202020204" pitchFamily="34" charset="0"/>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2"/>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2400">
              <a:solidFill>
                <a:srgbClr val="FDF2E9"/>
              </a:solidFill>
              <a:latin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9" y="2208833"/>
            <a:ext cx="3496685" cy="1553054"/>
          </a:xfrm>
          <a:prstGeom prst="rect">
            <a:avLst/>
          </a:prstGeom>
          <a:noFill/>
        </p:spPr>
        <p:txBody>
          <a:bodyPr wrap="square" rtlCol="0">
            <a:spAutoFit/>
          </a:bodyPr>
          <a:lstStyle/>
          <a:p>
            <a:pPr defTabSz="1219140">
              <a:lnSpc>
                <a:spcPct val="150000"/>
              </a:lnSpc>
              <a:defRPr/>
            </a:pPr>
            <a:r>
              <a:rPr lang="en-US" sz="2200" dirty="0" err="1">
                <a:solidFill>
                  <a:prstClr val="black">
                    <a:lumMod val="85000"/>
                    <a:lumOff val="15000"/>
                  </a:prstClr>
                </a:solidFill>
                <a:latin typeface="Arial" panose="020B0604020202020204" pitchFamily="34" charset="0"/>
                <a:cs typeface="Arial" panose="020B0604020202020204" pitchFamily="34" charset="0"/>
              </a:rPr>
              <a:t>Năng</a:t>
            </a:r>
            <a:r>
              <a:rPr lang="en-US" sz="2200" dirty="0">
                <a:solidFill>
                  <a:prstClr val="black">
                    <a:lumMod val="85000"/>
                    <a:lumOff val="15000"/>
                  </a:prstClr>
                </a:solidFill>
                <a:latin typeface="Arial" panose="020B0604020202020204" pitchFamily="34" charset="0"/>
                <a:cs typeface="Arial" panose="020B0604020202020204" pitchFamily="34" charset="0"/>
              </a:rPr>
              <a:t> </a:t>
            </a:r>
            <a:r>
              <a:rPr lang="en-US" sz="2200" dirty="0" err="1">
                <a:solidFill>
                  <a:prstClr val="black">
                    <a:lumMod val="85000"/>
                    <a:lumOff val="15000"/>
                  </a:prstClr>
                </a:solidFill>
                <a:latin typeface="Arial" panose="020B0604020202020204" pitchFamily="34" charset="0"/>
                <a:cs typeface="Arial" panose="020B0604020202020204" pitchFamily="34" charset="0"/>
              </a:rPr>
              <a:t>lượng</a:t>
            </a:r>
            <a:r>
              <a:rPr lang="en-US" sz="2200" dirty="0">
                <a:solidFill>
                  <a:prstClr val="black">
                    <a:lumMod val="85000"/>
                    <a:lumOff val="15000"/>
                  </a:prstClr>
                </a:solidFill>
                <a:latin typeface="Arial" panose="020B0604020202020204" pitchFamily="34" charset="0"/>
                <a:cs typeface="Arial" panose="020B0604020202020204" pitchFamily="34" charset="0"/>
              </a:rPr>
              <a:t> </a:t>
            </a:r>
            <a:r>
              <a:rPr lang="en-US" sz="2200" dirty="0" err="1">
                <a:solidFill>
                  <a:prstClr val="black">
                    <a:lumMod val="85000"/>
                    <a:lumOff val="15000"/>
                  </a:prstClr>
                </a:solidFill>
                <a:latin typeface="Arial" panose="020B0604020202020204" pitchFamily="34" charset="0"/>
                <a:cs typeface="Arial" panose="020B0604020202020204" pitchFamily="34" charset="0"/>
              </a:rPr>
              <a:t>của</a:t>
            </a:r>
            <a:r>
              <a:rPr lang="en-US" sz="2200" dirty="0">
                <a:solidFill>
                  <a:prstClr val="black">
                    <a:lumMod val="85000"/>
                    <a:lumOff val="15000"/>
                  </a:prstClr>
                </a:solidFill>
                <a:latin typeface="Arial" panose="020B0604020202020204" pitchFamily="34" charset="0"/>
                <a:cs typeface="Arial" panose="020B0604020202020204" pitchFamily="34" charset="0"/>
              </a:rPr>
              <a:t> </a:t>
            </a:r>
            <a:r>
              <a:rPr lang="en-US" sz="2200" dirty="0" err="1">
                <a:solidFill>
                  <a:prstClr val="black">
                    <a:lumMod val="85000"/>
                    <a:lumOff val="15000"/>
                  </a:prstClr>
                </a:solidFill>
                <a:latin typeface="Arial" panose="020B0604020202020204" pitchFamily="34" charset="0"/>
                <a:cs typeface="Arial" panose="020B0604020202020204" pitchFamily="34" charset="0"/>
              </a:rPr>
              <a:t>một</a:t>
            </a:r>
            <a:r>
              <a:rPr lang="en-US" sz="2200" dirty="0">
                <a:solidFill>
                  <a:prstClr val="black">
                    <a:lumMod val="85000"/>
                    <a:lumOff val="15000"/>
                  </a:prstClr>
                </a:solidFill>
                <a:latin typeface="Arial" panose="020B0604020202020204" pitchFamily="34" charset="0"/>
                <a:cs typeface="Arial" panose="020B0604020202020204" pitchFamily="34" charset="0"/>
              </a:rPr>
              <a:t> </a:t>
            </a:r>
            <a:r>
              <a:rPr lang="en-US" sz="2200" dirty="0" err="1">
                <a:solidFill>
                  <a:prstClr val="black">
                    <a:lumMod val="85000"/>
                    <a:lumOff val="15000"/>
                  </a:prstClr>
                </a:solidFill>
                <a:latin typeface="Arial" panose="020B0604020202020204" pitchFamily="34" charset="0"/>
                <a:cs typeface="Arial" panose="020B0604020202020204" pitchFamily="34" charset="0"/>
              </a:rPr>
              <a:t>vật</a:t>
            </a:r>
            <a:r>
              <a:rPr lang="en-US" sz="2200" dirty="0">
                <a:solidFill>
                  <a:prstClr val="black">
                    <a:lumMod val="85000"/>
                    <a:lumOff val="15000"/>
                  </a:prstClr>
                </a:solidFill>
                <a:latin typeface="Arial" panose="020B0604020202020204" pitchFamily="34" charset="0"/>
                <a:cs typeface="Arial" panose="020B0604020202020204" pitchFamily="34" charset="0"/>
              </a:rPr>
              <a:t> </a:t>
            </a:r>
            <a:r>
              <a:rPr lang="en-US" sz="2200" dirty="0" err="1">
                <a:solidFill>
                  <a:prstClr val="black">
                    <a:lumMod val="85000"/>
                    <a:lumOff val="15000"/>
                  </a:prstClr>
                </a:solidFill>
                <a:latin typeface="Arial" panose="020B0604020202020204" pitchFamily="34" charset="0"/>
                <a:cs typeface="Arial" panose="020B0604020202020204" pitchFamily="34" charset="0"/>
              </a:rPr>
              <a:t>khi</a:t>
            </a:r>
            <a:r>
              <a:rPr lang="en-US" sz="2200" dirty="0">
                <a:solidFill>
                  <a:prstClr val="black">
                    <a:lumMod val="85000"/>
                    <a:lumOff val="15000"/>
                  </a:prstClr>
                </a:solidFill>
                <a:latin typeface="Arial" panose="020B0604020202020204" pitchFamily="34" charset="0"/>
                <a:cs typeface="Arial" panose="020B0604020202020204" pitchFamily="34" charset="0"/>
              </a:rPr>
              <a:t> ở 1 </a:t>
            </a:r>
            <a:r>
              <a:rPr lang="en-US" sz="2200" dirty="0" err="1">
                <a:solidFill>
                  <a:prstClr val="black">
                    <a:lumMod val="85000"/>
                    <a:lumOff val="15000"/>
                  </a:prstClr>
                </a:solidFill>
                <a:latin typeface="Arial" panose="020B0604020202020204" pitchFamily="34" charset="0"/>
                <a:cs typeface="Arial" panose="020B0604020202020204" pitchFamily="34" charset="0"/>
              </a:rPr>
              <a:t>độ</a:t>
            </a:r>
            <a:r>
              <a:rPr lang="en-US" sz="2200" dirty="0">
                <a:solidFill>
                  <a:prstClr val="black">
                    <a:lumMod val="85000"/>
                    <a:lumOff val="15000"/>
                  </a:prstClr>
                </a:solidFill>
                <a:latin typeface="Arial" panose="020B0604020202020204" pitchFamily="34" charset="0"/>
                <a:cs typeface="Arial" panose="020B0604020202020204" pitchFamily="34" charset="0"/>
              </a:rPr>
              <a:t> </a:t>
            </a:r>
            <a:r>
              <a:rPr lang="en-US" sz="2200" dirty="0" err="1">
                <a:solidFill>
                  <a:prstClr val="black">
                    <a:lumMod val="85000"/>
                    <a:lumOff val="15000"/>
                  </a:prstClr>
                </a:solidFill>
                <a:latin typeface="Arial" panose="020B0604020202020204" pitchFamily="34" charset="0"/>
                <a:cs typeface="Arial" panose="020B0604020202020204" pitchFamily="34" charset="0"/>
              </a:rPr>
              <a:t>cao</a:t>
            </a:r>
            <a:r>
              <a:rPr lang="en-US" sz="2200" dirty="0">
                <a:solidFill>
                  <a:prstClr val="black">
                    <a:lumMod val="85000"/>
                    <a:lumOff val="15000"/>
                  </a:prstClr>
                </a:solidFill>
                <a:latin typeface="Arial" panose="020B0604020202020204" pitchFamily="34" charset="0"/>
                <a:cs typeface="Arial" panose="020B0604020202020204" pitchFamily="34" charset="0"/>
              </a:rPr>
              <a:t> </a:t>
            </a:r>
            <a:r>
              <a:rPr lang="en-US" sz="2200" dirty="0" err="1">
                <a:solidFill>
                  <a:prstClr val="black">
                    <a:lumMod val="85000"/>
                    <a:lumOff val="15000"/>
                  </a:prstClr>
                </a:solidFill>
                <a:latin typeface="Arial" panose="020B0604020202020204" pitchFamily="34" charset="0"/>
                <a:cs typeface="Arial" panose="020B0604020202020204" pitchFamily="34" charset="0"/>
              </a:rPr>
              <a:t>nhất</a:t>
            </a:r>
            <a:r>
              <a:rPr lang="en-US" sz="2200" dirty="0">
                <a:solidFill>
                  <a:prstClr val="black">
                    <a:lumMod val="85000"/>
                    <a:lumOff val="15000"/>
                  </a:prstClr>
                </a:solidFill>
                <a:latin typeface="Arial" panose="020B0604020202020204" pitchFamily="34" charset="0"/>
                <a:cs typeface="Arial" panose="020B0604020202020204" pitchFamily="34" charset="0"/>
              </a:rPr>
              <a:t> </a:t>
            </a:r>
            <a:r>
              <a:rPr lang="en-US" sz="2200" dirty="0" err="1">
                <a:solidFill>
                  <a:prstClr val="black">
                    <a:lumMod val="85000"/>
                    <a:lumOff val="15000"/>
                  </a:prstClr>
                </a:solidFill>
                <a:latin typeface="Arial" panose="020B0604020202020204" pitchFamily="34" charset="0"/>
                <a:cs typeface="Arial" panose="020B0604020202020204" pitchFamily="34" charset="0"/>
              </a:rPr>
              <a:t>định</a:t>
            </a:r>
            <a:r>
              <a:rPr lang="en-US" sz="2200" dirty="0">
                <a:solidFill>
                  <a:prstClr val="black">
                    <a:lumMod val="85000"/>
                    <a:lumOff val="15000"/>
                  </a:prstClr>
                </a:solidFill>
                <a:latin typeface="Arial" panose="020B0604020202020204" pitchFamily="34" charset="0"/>
                <a:cs typeface="Arial" panose="020B0604020202020204" pitchFamily="34" charset="0"/>
              </a:rPr>
              <a:t> so </a:t>
            </a:r>
            <a:r>
              <a:rPr lang="en-US" sz="2200" dirty="0" err="1">
                <a:solidFill>
                  <a:prstClr val="black">
                    <a:lumMod val="85000"/>
                    <a:lumOff val="15000"/>
                  </a:prstClr>
                </a:solidFill>
                <a:latin typeface="Arial" panose="020B0604020202020204" pitchFamily="34" charset="0"/>
                <a:cs typeface="Arial" panose="020B0604020202020204" pitchFamily="34" charset="0"/>
              </a:rPr>
              <a:t>với</a:t>
            </a:r>
            <a:r>
              <a:rPr lang="en-US" sz="2200" dirty="0">
                <a:solidFill>
                  <a:prstClr val="black">
                    <a:lumMod val="85000"/>
                    <a:lumOff val="15000"/>
                  </a:prstClr>
                </a:solidFill>
                <a:latin typeface="Arial" panose="020B0604020202020204" pitchFamily="34" charset="0"/>
                <a:cs typeface="Arial" panose="020B0604020202020204" pitchFamily="34" charset="0"/>
              </a:rPr>
              <a:t> </a:t>
            </a:r>
            <a:r>
              <a:rPr lang="en-US" sz="2200" dirty="0" err="1">
                <a:solidFill>
                  <a:prstClr val="black">
                    <a:lumMod val="85000"/>
                    <a:lumOff val="15000"/>
                  </a:prstClr>
                </a:solidFill>
                <a:latin typeface="Arial" panose="020B0604020202020204" pitchFamily="34" charset="0"/>
                <a:cs typeface="Arial" panose="020B0604020202020204" pitchFamily="34" charset="0"/>
              </a:rPr>
              <a:t>mốc</a:t>
            </a:r>
            <a:endParaRPr lang="en-US" sz="220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1"/>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7" y="2846010"/>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914377">
              <a:lnSpc>
                <a:spcPct val="120000"/>
              </a:lnSpc>
            </a:pPr>
            <a:r>
              <a:rPr lang="vi-VN" dirty="0"/>
              <a:t>m</a:t>
            </a:r>
            <a:r>
              <a:rPr lang="en-US" dirty="0"/>
              <a:t>: </a:t>
            </a:r>
            <a:r>
              <a:rPr lang="vi-VN" dirty="0"/>
              <a:t>khối lượng </a:t>
            </a:r>
            <a:r>
              <a:rPr lang="en-US" altLang="vi-VN" dirty="0"/>
              <a:t>(kg)</a:t>
            </a:r>
          </a:p>
          <a:p>
            <a:pPr defTabSz="914377">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p>
          <a:p>
            <a:pPr defTabSz="914377">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3"/>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4" y="4730976"/>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914377">
              <a:lnSpc>
                <a:spcPct val="120000"/>
              </a:lnSpc>
            </a:pPr>
            <a:r>
              <a:rPr lang="en-US" dirty="0"/>
              <a:t>P: </a:t>
            </a:r>
            <a:r>
              <a:rPr lang="en-US" dirty="0" err="1"/>
              <a:t>trọng</a:t>
            </a:r>
            <a:r>
              <a:rPr lang="vi-VN" dirty="0"/>
              <a:t> lượng </a:t>
            </a:r>
            <a:r>
              <a:rPr lang="en-US" altLang="vi-VN" dirty="0"/>
              <a:t>(P)</a:t>
            </a:r>
          </a:p>
          <a:p>
            <a:pPr defTabSz="914377">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p>
          <a:p>
            <a:pPr defTabSz="914377">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8"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lnSpc>
                <a:spcPct val="150000"/>
              </a:lnSpc>
              <a:defRPr/>
            </a:pPr>
            <a:r>
              <a:rPr lang="en-US" dirty="0">
                <a:solidFill>
                  <a:srgbClr val="002C74"/>
                </a:solidFill>
                <a:latin typeface="Fira Sans Black" panose="020B0A03050000020004" pitchFamily="34" charset="0"/>
              </a:rPr>
              <a:t>EM CÓ BIẾT</a:t>
            </a: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1"/>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9" y="1407443"/>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defTabSz="1219140"/>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9"/>
            <a:ext cx="4624999"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9" y="3528369"/>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defTabSz="1219140"/>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5"/>
            <a:ext cx="5206479"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defTabSz="1219140"/>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D99D87-868A-3337-A372-424B77EF1D1E}"/>
              </a:ext>
            </a:extLst>
          </p:cNvPr>
          <p:cNvSpPr>
            <a:spLocks noGrp="1"/>
          </p:cNvSpPr>
          <p:nvPr>
            <p:ph idx="1"/>
          </p:nvPr>
        </p:nvSpPr>
        <p:spPr>
          <a:xfrm>
            <a:off x="423421" y="241922"/>
            <a:ext cx="10515600" cy="1605732"/>
          </a:xfrm>
        </p:spPr>
        <p:txBody>
          <a:bodyPr>
            <a:normAutofit/>
          </a:bodyPr>
          <a:lstStyle/>
          <a:p>
            <a:pPr marL="0" indent="0">
              <a:buNone/>
            </a:pPr>
            <a:r>
              <a:rPr lang="en-US" sz="3200" b="1" dirty="0" err="1"/>
              <a:t>Câu</a:t>
            </a:r>
            <a:r>
              <a:rPr lang="en-US" sz="3200" b="1" dirty="0"/>
              <a:t> 1/ Trang 16</a:t>
            </a:r>
          </a:p>
          <a:p>
            <a:pPr marL="0" indent="0">
              <a:buNone/>
            </a:pPr>
            <a:r>
              <a:rPr lang="vi-VN" sz="3200" b="1" dirty="0"/>
              <a:t>Động năng của một xe ô tô thay đổi như thế nào nếu tốc độ của xe tăng gấp đôi?</a:t>
            </a:r>
            <a:endParaRPr lang="en-US" sz="3200" b="1" dirty="0"/>
          </a:p>
        </p:txBody>
      </p:sp>
      <p:sp>
        <p:nvSpPr>
          <p:cNvPr id="5" name="TextBox 4">
            <a:extLst>
              <a:ext uri="{FF2B5EF4-FFF2-40B4-BE49-F238E27FC236}">
                <a16:creationId xmlns:a16="http://schemas.microsoft.com/office/drawing/2014/main" id="{2EF92432-E95D-5BD7-4602-2E4D50D21C06}"/>
              </a:ext>
            </a:extLst>
          </p:cNvPr>
          <p:cNvSpPr txBox="1"/>
          <p:nvPr/>
        </p:nvSpPr>
        <p:spPr>
          <a:xfrm>
            <a:off x="615098" y="2166884"/>
            <a:ext cx="10323923" cy="1908215"/>
          </a:xfrm>
          <a:prstGeom prst="rect">
            <a:avLst/>
          </a:prstGeom>
          <a:noFill/>
        </p:spPr>
        <p:txBody>
          <a:bodyPr wrap="square">
            <a:spAutoFit/>
          </a:bodyPr>
          <a:lstStyle/>
          <a:p>
            <a:pPr marL="0" marR="34925" algn="ctr">
              <a:spcBef>
                <a:spcPts val="600"/>
              </a:spcBef>
              <a:spcAft>
                <a:spcPts val="600"/>
              </a:spcAft>
            </a:pPr>
            <a:r>
              <a:rPr lang="en-US" sz="3600" dirty="0" err="1">
                <a:solidFill>
                  <a:srgbClr val="000000"/>
                </a:solidFill>
                <a:effectLst/>
                <a:latin typeface="Times New Roman" panose="02020603050405020304" pitchFamily="18" charset="0"/>
                <a:ea typeface="Calibri" panose="020F0502020204030204" pitchFamily="34" charset="0"/>
              </a:rPr>
              <a:t>Áp</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dụng</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công</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thức</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W</a:t>
            </a:r>
            <a:r>
              <a:rPr lang="en-US" sz="3600" baseline="-25000" dirty="0" err="1">
                <a:solidFill>
                  <a:srgbClr val="000000"/>
                </a:solidFill>
                <a:effectLst/>
                <a:latin typeface="Times New Roman" panose="02020603050405020304" pitchFamily="18" charset="0"/>
                <a:ea typeface="Calibri" panose="020F0502020204030204" pitchFamily="34" charset="0"/>
              </a:rPr>
              <a:t>đ</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a:solidFill>
                  <a:srgbClr val="1A1915"/>
                </a:solidFill>
                <a:effectLst/>
                <a:latin typeface="Times New Roman" panose="02020603050405020304" pitchFamily="18" charset="0"/>
                <a:ea typeface="Segoe UI Symbol" panose="020B0502040204020203" pitchFamily="34" charset="0"/>
              </a:rPr>
              <a:t>= </a:t>
            </a:r>
            <a:r>
              <a:rPr lang="en-US" sz="3600" u="sng" baseline="30000" dirty="0">
                <a:solidFill>
                  <a:srgbClr val="1A1915"/>
                </a:solidFill>
                <a:effectLst/>
                <a:uFill>
                  <a:solidFill>
                    <a:srgbClr val="1A1915"/>
                  </a:solidFill>
                </a:uFill>
                <a:latin typeface="Times New Roman" panose="02020603050405020304" pitchFamily="18" charset="0"/>
                <a:ea typeface="Calibri" panose="020F0502020204030204" pitchFamily="34" charset="0"/>
              </a:rPr>
              <a:t>1</a:t>
            </a:r>
            <a:r>
              <a:rPr lang="en-US" sz="3600" baseline="-25000" dirty="0">
                <a:solidFill>
                  <a:srgbClr val="1A1915"/>
                </a:solidFill>
                <a:effectLst/>
                <a:latin typeface="Times New Roman" panose="02020603050405020304" pitchFamily="18" charset="0"/>
                <a:ea typeface="Calibri" panose="020F0502020204030204" pitchFamily="34" charset="0"/>
              </a:rPr>
              <a:t>2</a:t>
            </a:r>
            <a:r>
              <a:rPr lang="en-US" sz="3600" dirty="0">
                <a:solidFill>
                  <a:srgbClr val="1A1915"/>
                </a:solidFill>
                <a:effectLst/>
                <a:latin typeface="Times New Roman" panose="02020603050405020304" pitchFamily="18" charset="0"/>
                <a:ea typeface="Calibri" panose="020F0502020204030204" pitchFamily="34" charset="0"/>
              </a:rPr>
              <a:t>m.v</a:t>
            </a:r>
            <a:r>
              <a:rPr lang="en-US" sz="3600" baseline="30000" dirty="0">
                <a:solidFill>
                  <a:srgbClr val="1A1915"/>
                </a:solidFill>
                <a:effectLst/>
                <a:latin typeface="Times New Roman" panose="02020603050405020304" pitchFamily="18" charset="0"/>
                <a:ea typeface="Calibri" panose="020F0502020204030204" pitchFamily="34" charset="0"/>
              </a:rPr>
              <a:t>2 </a:t>
            </a:r>
          </a:p>
          <a:p>
            <a:pPr marL="0" marR="34925">
              <a:spcBef>
                <a:spcPts val="600"/>
              </a:spcBef>
              <a:spcAft>
                <a:spcPts val="600"/>
              </a:spcAft>
            </a:pPr>
            <a:r>
              <a:rPr lang="en-US" sz="3600" dirty="0">
                <a:solidFill>
                  <a:srgbClr val="000000"/>
                </a:solidFill>
                <a:latin typeface="Times New Roman" panose="02020603050405020304" pitchFamily="18" charset="0"/>
                <a:ea typeface="Calibri" panose="020F0502020204030204" pitchFamily="34" charset="0"/>
              </a:rPr>
              <a:t>S</a:t>
            </a:r>
            <a:r>
              <a:rPr lang="en-US" sz="3600" dirty="0">
                <a:solidFill>
                  <a:srgbClr val="000000"/>
                </a:solidFill>
                <a:effectLst/>
                <a:latin typeface="Times New Roman" panose="02020603050405020304" pitchFamily="18" charset="0"/>
                <a:ea typeface="Calibri" panose="020F0502020204030204" pitchFamily="34" charset="0"/>
              </a:rPr>
              <a:t>uy </a:t>
            </a:r>
            <a:r>
              <a:rPr lang="en-US" sz="3600" dirty="0" err="1">
                <a:solidFill>
                  <a:srgbClr val="000000"/>
                </a:solidFill>
                <a:effectLst/>
                <a:latin typeface="Times New Roman" panose="02020603050405020304" pitchFamily="18" charset="0"/>
                <a:ea typeface="Calibri" panose="020F0502020204030204" pitchFamily="34" charset="0"/>
              </a:rPr>
              <a:t>ra</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động</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năng</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của</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xe</a:t>
            </a:r>
            <a:r>
              <a:rPr lang="en-US" sz="3600" dirty="0">
                <a:solidFill>
                  <a:srgbClr val="000000"/>
                </a:solidFill>
                <a:effectLst/>
                <a:latin typeface="Times New Roman" panose="02020603050405020304" pitchFamily="18" charset="0"/>
                <a:ea typeface="Calibri" panose="020F0502020204030204" pitchFamily="34" charset="0"/>
              </a:rPr>
              <a:t> ô </a:t>
            </a:r>
            <a:r>
              <a:rPr lang="en-US" sz="3600" dirty="0" err="1">
                <a:solidFill>
                  <a:srgbClr val="000000"/>
                </a:solidFill>
                <a:effectLst/>
                <a:latin typeface="Times New Roman" panose="02020603050405020304" pitchFamily="18" charset="0"/>
                <a:ea typeface="Calibri" panose="020F0502020204030204" pitchFamily="34" charset="0"/>
              </a:rPr>
              <a:t>tô</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tăng</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gấp</a:t>
            </a:r>
            <a:r>
              <a:rPr lang="en-US" sz="3600" dirty="0">
                <a:solidFill>
                  <a:srgbClr val="000000"/>
                </a:solidFill>
                <a:effectLst/>
                <a:latin typeface="Times New Roman" panose="02020603050405020304" pitchFamily="18" charset="0"/>
                <a:ea typeface="Calibri" panose="020F0502020204030204" pitchFamily="34" charset="0"/>
              </a:rPr>
              <a:t> 4 </a:t>
            </a:r>
            <a:r>
              <a:rPr lang="en-US" sz="3600" dirty="0" err="1">
                <a:solidFill>
                  <a:srgbClr val="000000"/>
                </a:solidFill>
                <a:effectLst/>
                <a:latin typeface="Times New Roman" panose="02020603050405020304" pitchFamily="18" charset="0"/>
                <a:ea typeface="Calibri" panose="020F0502020204030204" pitchFamily="34" charset="0"/>
              </a:rPr>
              <a:t>lần</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khi</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tốc</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độ</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xe</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tăng</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gấp</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đôi</a:t>
            </a:r>
            <a:r>
              <a:rPr lang="en-US" sz="36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94089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7481-3836-4AB4-96B2-DEB0F890BB31}"/>
              </a:ext>
            </a:extLst>
          </p:cNvPr>
          <p:cNvSpPr>
            <a:spLocks noGrp="1"/>
          </p:cNvSpPr>
          <p:nvPr>
            <p:ph type="title"/>
          </p:nvPr>
        </p:nvSpPr>
        <p:spPr>
          <a:xfrm>
            <a:off x="508263" y="1430354"/>
            <a:ext cx="10515600" cy="1325563"/>
          </a:xfrm>
        </p:spPr>
        <p:txBody>
          <a:bodyPr>
            <a:noAutofit/>
          </a:bodyPr>
          <a:lstStyle/>
          <a:p>
            <a:r>
              <a:rPr lang="en-US" b="1" dirty="0" err="1"/>
              <a:t>Câu</a:t>
            </a:r>
            <a:r>
              <a:rPr lang="en-US" b="1" dirty="0"/>
              <a:t> 2/ Trang 16.</a:t>
            </a:r>
            <a:br>
              <a:rPr lang="en-US" dirty="0"/>
            </a:br>
            <a:r>
              <a:rPr lang="vi-VN" dirty="0"/>
              <a:t>Tính động năng của quả bóng đá có khối lượng m = 0,45 kg, đang bay với tốc độ </a:t>
            </a:r>
            <a:br>
              <a:rPr lang="en-US" dirty="0"/>
            </a:br>
            <a:r>
              <a:rPr lang="vi-VN" dirty="0"/>
              <a:t>v = 10 m/s.</a:t>
            </a:r>
            <a:endParaRPr lang="en-US" dirty="0"/>
          </a:p>
        </p:txBody>
      </p:sp>
    </p:spTree>
    <p:extLst>
      <p:ext uri="{BB962C8B-B14F-4D97-AF65-F5344CB8AC3E}">
        <p14:creationId xmlns:p14="http://schemas.microsoft.com/office/powerpoint/2010/main" val="3716408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CCFE-E697-6175-13A2-4387829C4072}"/>
              </a:ext>
            </a:extLst>
          </p:cNvPr>
          <p:cNvSpPr>
            <a:spLocks noGrp="1"/>
          </p:cNvSpPr>
          <p:nvPr>
            <p:ph type="title"/>
          </p:nvPr>
        </p:nvSpPr>
        <p:spPr>
          <a:xfrm>
            <a:off x="706225" y="1354940"/>
            <a:ext cx="10515600" cy="1325563"/>
          </a:xfrm>
        </p:spPr>
        <p:txBody>
          <a:bodyPr>
            <a:normAutofit fontScale="90000"/>
          </a:bodyPr>
          <a:lstStyle/>
          <a:p>
            <a:r>
              <a:rPr lang="en-US" dirty="0" err="1"/>
              <a:t>Câu</a:t>
            </a:r>
            <a:r>
              <a:rPr lang="en-US" dirty="0"/>
              <a:t> 1/ Trang 17</a:t>
            </a:r>
            <a:br>
              <a:rPr lang="en-US" dirty="0"/>
            </a:br>
            <a:r>
              <a:rPr lang="vi-VN" dirty="0"/>
              <a:t>So sánh thế năng trọng trường của hai vật ở cùng một độ cao so với gốc thế năng, biết khối lượng của vật thứ nhất gấp 3 lần khối lượng của vật thứ hai.</a:t>
            </a:r>
            <a:endParaRPr lang="en-US" dirty="0"/>
          </a:p>
        </p:txBody>
      </p:sp>
    </p:spTree>
    <p:extLst>
      <p:ext uri="{BB962C8B-B14F-4D97-AF65-F5344CB8AC3E}">
        <p14:creationId xmlns:p14="http://schemas.microsoft.com/office/powerpoint/2010/main" val="2535614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7A95F-8018-2352-2399-441B3BB8091D}"/>
              </a:ext>
            </a:extLst>
          </p:cNvPr>
          <p:cNvSpPr>
            <a:spLocks noGrp="1"/>
          </p:cNvSpPr>
          <p:nvPr>
            <p:ph type="title"/>
          </p:nvPr>
        </p:nvSpPr>
        <p:spPr>
          <a:xfrm>
            <a:off x="536543" y="2863228"/>
            <a:ext cx="10515600" cy="1325563"/>
          </a:xfrm>
        </p:spPr>
        <p:txBody>
          <a:bodyPr>
            <a:normAutofit fontScale="90000"/>
          </a:bodyPr>
          <a:lstStyle/>
          <a:p>
            <a:r>
              <a:rPr lang="en-US" dirty="0" err="1"/>
              <a:t>Câu</a:t>
            </a:r>
            <a:r>
              <a:rPr lang="en-US" dirty="0"/>
              <a:t> 2/ </a:t>
            </a:r>
            <a:r>
              <a:rPr lang="en-US" dirty="0" err="1"/>
              <a:t>trang</a:t>
            </a:r>
            <a:r>
              <a:rPr lang="en-US" dirty="0"/>
              <a:t> 17.</a:t>
            </a:r>
            <a:br>
              <a:rPr lang="en-US" dirty="0"/>
            </a:br>
            <a:r>
              <a:rPr lang="vi-VN" dirty="0"/>
              <a:t>Một công nhân vác một bao xi măng có trọng lượng 500 N trên vai đứng trên sân thượng tòa nhà cao 20 m so với mặt đất. Độ cao của bao xi măng so với mặt sân thượng là 1,4 m. Tính thế năng trọng trường của bao xi măng trong hai trường hợp sau:</a:t>
            </a:r>
            <a:br>
              <a:rPr lang="vi-VN" dirty="0"/>
            </a:br>
            <a:r>
              <a:rPr lang="vi-VN" dirty="0"/>
              <a:t>a. Chọn gốc thế năng tại mặt sân thượng tòa nhà.</a:t>
            </a:r>
            <a:br>
              <a:rPr lang="vi-VN" dirty="0"/>
            </a:br>
            <a:r>
              <a:rPr lang="vi-VN" dirty="0"/>
              <a:t>b. Chọn gốc thế năng tại mặt đất.</a:t>
            </a:r>
            <a:br>
              <a:rPr lang="vi-VN" dirty="0"/>
            </a:br>
            <a:endParaRPr lang="en-US" dirty="0"/>
          </a:p>
        </p:txBody>
      </p:sp>
    </p:spTree>
    <p:extLst>
      <p:ext uri="{BB962C8B-B14F-4D97-AF65-F5344CB8AC3E}">
        <p14:creationId xmlns:p14="http://schemas.microsoft.com/office/powerpoint/2010/main" val="1847878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Động năng">
            <a:hlinkClick r:id="" action="ppaction://media"/>
            <a:extLst>
              <a:ext uri="{FF2B5EF4-FFF2-40B4-BE49-F238E27FC236}">
                <a16:creationId xmlns:a16="http://schemas.microsoft.com/office/drawing/2014/main" id="{D45F5D8C-EA5F-0788-A6FC-4B714D4056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343" y="188245"/>
            <a:ext cx="8269188" cy="5533286"/>
          </a:xfrm>
          <a:prstGeom prst="rect">
            <a:avLst/>
          </a:prstGeom>
        </p:spPr>
      </p:pic>
      <p:sp>
        <p:nvSpPr>
          <p:cNvPr id="8" name="TextBox 7">
            <a:extLst>
              <a:ext uri="{FF2B5EF4-FFF2-40B4-BE49-F238E27FC236}">
                <a16:creationId xmlns:a16="http://schemas.microsoft.com/office/drawing/2014/main" id="{EEA0EDC6-AD54-27C9-8475-F6E2A81C5739}"/>
              </a:ext>
            </a:extLst>
          </p:cNvPr>
          <p:cNvSpPr txBox="1"/>
          <p:nvPr/>
        </p:nvSpPr>
        <p:spPr>
          <a:xfrm>
            <a:off x="8795656" y="188245"/>
            <a:ext cx="3300549" cy="6494085"/>
          </a:xfrm>
          <a:prstGeom prst="rect">
            <a:avLst/>
          </a:prstGeom>
          <a:noFill/>
        </p:spPr>
        <p:txBody>
          <a:bodyPr wrap="square">
            <a:spAutoFit/>
          </a:bodyPr>
          <a:lstStyle/>
          <a:p>
            <a:pPr marL="0" marR="0">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Mô</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hiện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tượng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xảy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quả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bóng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chuyển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xuống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đập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hộp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gỗ</a:t>
            </a:r>
            <a:r>
              <a:rPr lang="en-US" sz="3200" dirty="0">
                <a:solidFill>
                  <a:srgbClr val="000000"/>
                </a:solidFill>
                <a:effectLst/>
                <a:latin typeface="Times New Roman" panose="02020603050405020304" pitchFamily="18" charset="0"/>
                <a:ea typeface="Calibri" panose="020F0502020204030204" pitchFamily="34" charset="0"/>
              </a:rPr>
              <a:t> (b) </a:t>
            </a:r>
            <a:r>
              <a:rPr lang="en-US" sz="3200" dirty="0" err="1">
                <a:solidFill>
                  <a:srgbClr val="000000"/>
                </a:solidFill>
                <a:effectLst/>
                <a:latin typeface="Times New Roman" panose="02020603050405020304" pitchFamily="18" charset="0"/>
                <a:ea typeface="Calibri" panose="020F0502020204030204" pitchFamily="34" charset="0"/>
              </a:rPr>
              <a:t>Trả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hỏi</a:t>
            </a:r>
            <a:r>
              <a:rPr lang="en-US" sz="32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 Ban </a:t>
            </a:r>
            <a:r>
              <a:rPr lang="en-US" sz="3200" dirty="0" err="1">
                <a:solidFill>
                  <a:srgbClr val="000000"/>
                </a:solidFill>
                <a:effectLst/>
                <a:latin typeface="Times New Roman" panose="02020603050405020304" pitchFamily="18" charset="0"/>
                <a:ea typeface="Calibri" panose="020F0502020204030204" pitchFamily="34" charset="0"/>
              </a:rPr>
              <a:t>đầu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nếu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cùng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đặt</a:t>
            </a:r>
            <a:r>
              <a:rPr lang="en-US" sz="3200" dirty="0">
                <a:solidFill>
                  <a:srgbClr val="000000"/>
                </a:solidFill>
                <a:effectLst/>
                <a:latin typeface="Times New Roman" panose="02020603050405020304" pitchFamily="18" charset="0"/>
                <a:ea typeface="Calibri" panose="020F0502020204030204" pitchFamily="34" charset="0"/>
              </a:rPr>
              <a:t> ở </a:t>
            </a:r>
            <a:r>
              <a:rPr lang="en-US" sz="3200" dirty="0" err="1">
                <a:solidFill>
                  <a:srgbClr val="000000"/>
                </a:solidFill>
                <a:effectLst/>
                <a:latin typeface="Times New Roman" panose="02020603050405020304" pitchFamily="18" charset="0"/>
                <a:ea typeface="Calibri" panose="020F0502020204030204" pitchFamily="34" charset="0"/>
              </a:rPr>
              <a:t>vị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trí</a:t>
            </a:r>
            <a:r>
              <a:rPr lang="en-US" sz="3200" dirty="0">
                <a:solidFill>
                  <a:srgbClr val="000000"/>
                </a:solidFill>
                <a:effectLst/>
                <a:latin typeface="Times New Roman" panose="02020603050405020304" pitchFamily="18" charset="0"/>
                <a:ea typeface="Calibri" panose="020F0502020204030204" pitchFamily="34" charset="0"/>
              </a:rPr>
              <a:t> (1), </a:t>
            </a:r>
            <a:r>
              <a:rPr lang="en-US" sz="3200" dirty="0" err="1">
                <a:solidFill>
                  <a:srgbClr val="000000"/>
                </a:solidFill>
                <a:effectLst/>
                <a:latin typeface="Times New Roman" panose="02020603050405020304" pitchFamily="18" charset="0"/>
                <a:ea typeface="Calibri" panose="020F0502020204030204" pitchFamily="34" charset="0"/>
              </a:rPr>
              <a:t>lực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dụng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quả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bóng</a:t>
            </a:r>
            <a:r>
              <a:rPr lang="en-US" sz="3200" dirty="0">
                <a:solidFill>
                  <a:srgbClr val="000000"/>
                </a:solidFill>
                <a:effectLst/>
                <a:latin typeface="Times New Roman" panose="02020603050405020304" pitchFamily="18" charset="0"/>
                <a:ea typeface="Calibri" panose="020F0502020204030204" pitchFamily="34" charset="0"/>
              </a:rPr>
              <a:t> bi–a hay </a:t>
            </a:r>
            <a:r>
              <a:rPr lang="en-US" sz="3200" dirty="0" err="1">
                <a:solidFill>
                  <a:srgbClr val="000000"/>
                </a:solidFill>
                <a:effectLst/>
                <a:latin typeface="Times New Roman" panose="02020603050405020304" pitchFamily="18" charset="0"/>
                <a:ea typeface="Calibri" panose="020F0502020204030204" pitchFamily="34" charset="0"/>
              </a:rPr>
              <a:t>quả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bóng</a:t>
            </a:r>
            <a:r>
              <a:rPr lang="en-US" sz="3200" dirty="0">
                <a:solidFill>
                  <a:srgbClr val="000000"/>
                </a:solidFill>
                <a:effectLst/>
                <a:latin typeface="Times New Roman" panose="02020603050405020304" pitchFamily="18" charset="0"/>
                <a:ea typeface="Calibri" panose="020F0502020204030204" pitchFamily="34" charset="0"/>
              </a:rPr>
              <a:t> golf </a:t>
            </a:r>
            <a:r>
              <a:rPr lang="en-US" sz="3200" dirty="0" err="1">
                <a:solidFill>
                  <a:srgbClr val="000000"/>
                </a:solidFill>
                <a:effectLst/>
                <a:latin typeface="Times New Roman" panose="02020603050405020304" pitchFamily="18" charset="0"/>
                <a:ea typeface="Calibri" panose="020F0502020204030204" pitchFamily="34" charset="0"/>
              </a:rPr>
              <a:t>tác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dụng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hộp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gỗ</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lớn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hơn</a:t>
            </a:r>
            <a:r>
              <a:rPr lang="en-US" sz="3200" dirty="0">
                <a:solidFill>
                  <a:srgbClr val="000000"/>
                </a:solidFill>
                <a:effectLst/>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9744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47D95-DF1E-5551-6053-F10CD02030B3}"/>
              </a:ext>
            </a:extLst>
          </p:cNvPr>
          <p:cNvSpPr>
            <a:spLocks noGrp="1"/>
          </p:cNvSpPr>
          <p:nvPr>
            <p:ph type="title"/>
          </p:nvPr>
        </p:nvSpPr>
        <p:spPr>
          <a:xfrm>
            <a:off x="217994" y="883598"/>
            <a:ext cx="11520339" cy="1325563"/>
          </a:xfrm>
        </p:spPr>
        <p:txBody>
          <a:bodyPr>
            <a:noAutofit/>
          </a:bodyPr>
          <a:lstStyle/>
          <a:p>
            <a:r>
              <a:rPr lang="vi-VN" sz="3200" b="1" dirty="0"/>
              <a:t>Em có thể trang 17 :</a:t>
            </a:r>
            <a:r>
              <a:rPr lang="vi-VN" sz="3200" dirty="0"/>
              <a:t> </a:t>
            </a:r>
            <a:br>
              <a:rPr lang="en-US" sz="3200" dirty="0"/>
            </a:br>
            <a:r>
              <a:rPr lang="vi-VN" sz="3200" dirty="0"/>
              <a:t>Tính được động năng, thế năng của các vật và giải thích được nguyên lí tích trữ năng lượng dưới dạng thế năng trọng trường trong nhà máy thủy điện.</a:t>
            </a:r>
            <a:br>
              <a:rPr lang="vi-VN" sz="3200" dirty="0"/>
            </a:br>
            <a:br>
              <a:rPr lang="vi-VN" sz="3200" dirty="0"/>
            </a:br>
            <a:endParaRPr lang="en-US" sz="3200" dirty="0"/>
          </a:p>
        </p:txBody>
      </p:sp>
      <p:sp>
        <p:nvSpPr>
          <p:cNvPr id="5" name="TextBox 4">
            <a:extLst>
              <a:ext uri="{FF2B5EF4-FFF2-40B4-BE49-F238E27FC236}">
                <a16:creationId xmlns:a16="http://schemas.microsoft.com/office/drawing/2014/main" id="{5640EC7B-E7DB-2621-AE3C-76E66B27176F}"/>
              </a:ext>
            </a:extLst>
          </p:cNvPr>
          <p:cNvSpPr txBox="1"/>
          <p:nvPr/>
        </p:nvSpPr>
        <p:spPr>
          <a:xfrm>
            <a:off x="108997" y="1923644"/>
            <a:ext cx="11974006" cy="5016758"/>
          </a:xfrm>
          <a:prstGeom prst="rect">
            <a:avLst/>
          </a:prstGeom>
          <a:noFill/>
        </p:spPr>
        <p:txBody>
          <a:bodyPr wrap="square">
            <a:spAutoFit/>
          </a:bodyPr>
          <a:lstStyle/>
          <a:p>
            <a:r>
              <a:rPr lang="vi-VN" sz="3200" b="1" i="0" dirty="0">
                <a:solidFill>
                  <a:srgbClr val="000000"/>
                </a:solidFill>
                <a:effectLst/>
                <a:latin typeface="Open Sans" panose="020B0606030504020204" pitchFamily="34" charset="0"/>
              </a:rPr>
              <a:t>Để dự trữ năng lượng, người ta xây dựng những đập nước ngăn các dòng chảy để tạo thành những hồ chứa nước. Nước trong hồ chứa càng nhiều và ở càng cao thì năng lượng được tích trữ càng lớn. Khi dòng nước chảy từ nơi tích trữ xuống có sự chuyển hóa từ thế năng sang động năng, năng lượng tích trữ càng lớn thì động năng của dòng nước càng lớn. Người ta thường, đặt máy phát điện ở vị trí thấp hơn nhiều so với mực nước hồ chứa để dòng nước có năng lượng lớn sẽ tác dụng lực lên tua – bin lớn làm máy phát điện hoạt động hiệu quả.</a:t>
            </a:r>
            <a:endParaRPr lang="en-US" sz="3200" b="1" dirty="0"/>
          </a:p>
        </p:txBody>
      </p:sp>
    </p:spTree>
    <p:extLst>
      <p:ext uri="{BB962C8B-B14F-4D97-AF65-F5344CB8AC3E}">
        <p14:creationId xmlns:p14="http://schemas.microsoft.com/office/powerpoint/2010/main" val="1162649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3946E-A2DD-D45C-23DC-533257F38A9F}"/>
              </a:ext>
            </a:extLst>
          </p:cNvPr>
          <p:cNvSpPr>
            <a:spLocks noGrp="1"/>
          </p:cNvSpPr>
          <p:nvPr>
            <p:ph type="title"/>
          </p:nvPr>
        </p:nvSpPr>
        <p:spPr>
          <a:xfrm>
            <a:off x="734506" y="1958255"/>
            <a:ext cx="10515600" cy="1325563"/>
          </a:xfrm>
        </p:spPr>
        <p:txBody>
          <a:bodyPr>
            <a:normAutofit fontScale="90000"/>
          </a:bodyPr>
          <a:lstStyle/>
          <a:p>
            <a:r>
              <a:rPr lang="en-US" dirty="0" err="1"/>
              <a:t>Bài</a:t>
            </a:r>
            <a:r>
              <a:rPr lang="en-US" dirty="0"/>
              <a:t> 2.4 SBT </a:t>
            </a:r>
            <a:r>
              <a:rPr lang="en-US" dirty="0" err="1"/>
              <a:t>trang</a:t>
            </a:r>
            <a:r>
              <a:rPr lang="en-US" dirty="0"/>
              <a:t> 8</a:t>
            </a:r>
            <a:br>
              <a:rPr lang="en-US" dirty="0"/>
            </a:br>
            <a:r>
              <a:rPr lang="vi-VN" dirty="0"/>
              <a:t>Một vật có khối lượng 3 kg ở độ cao 4 m so với mặt đất. Chọn gốc thế năng ở mặt đất, hỏi thế năng trọng trường của vật là bao nhiêu?</a:t>
            </a:r>
            <a:endParaRPr lang="en-US" dirty="0"/>
          </a:p>
        </p:txBody>
      </p:sp>
    </p:spTree>
    <p:extLst>
      <p:ext uri="{BB962C8B-B14F-4D97-AF65-F5344CB8AC3E}">
        <p14:creationId xmlns:p14="http://schemas.microsoft.com/office/powerpoint/2010/main" val="765448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2F17-4268-5DD0-8359-A0C34AD25A15}"/>
              </a:ext>
            </a:extLst>
          </p:cNvPr>
          <p:cNvSpPr>
            <a:spLocks noGrp="1"/>
          </p:cNvSpPr>
          <p:nvPr>
            <p:ph type="title"/>
          </p:nvPr>
        </p:nvSpPr>
        <p:spPr>
          <a:xfrm>
            <a:off x="602530" y="2103437"/>
            <a:ext cx="10515600" cy="1325563"/>
          </a:xfrm>
        </p:spPr>
        <p:txBody>
          <a:bodyPr>
            <a:normAutofit fontScale="90000"/>
          </a:bodyPr>
          <a:lstStyle/>
          <a:p>
            <a:r>
              <a:rPr lang="en-US" dirty="0" err="1"/>
              <a:t>Bài</a:t>
            </a:r>
            <a:r>
              <a:rPr lang="en-US" dirty="0"/>
              <a:t> 2.8 SBT </a:t>
            </a:r>
            <a:r>
              <a:rPr lang="en-US" dirty="0" err="1"/>
              <a:t>trang</a:t>
            </a:r>
            <a:r>
              <a:rPr lang="en-US" dirty="0"/>
              <a:t> 9</a:t>
            </a:r>
            <a:br>
              <a:rPr lang="en-US" dirty="0"/>
            </a:br>
            <a:r>
              <a:rPr lang="vi-VN" dirty="0"/>
              <a:t>Một máy bay có khối lượng 200 tấn đang bay với tốc độ ổn định 720 km/h ở độ cao 10 km so với mặt đất. Chọn gốc thế năng ở mặt đất, tính động năng và thế năng trọng trường của máy bay.</a:t>
            </a:r>
            <a:endParaRPr lang="en-US" dirty="0"/>
          </a:p>
        </p:txBody>
      </p:sp>
    </p:spTree>
    <p:extLst>
      <p:ext uri="{BB962C8B-B14F-4D97-AF65-F5344CB8AC3E}">
        <p14:creationId xmlns:p14="http://schemas.microsoft.com/office/powerpoint/2010/main" val="800344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9053-58B3-F21B-46DF-41B5D89BC8A2}"/>
              </a:ext>
            </a:extLst>
          </p:cNvPr>
          <p:cNvSpPr>
            <a:spLocks noGrp="1"/>
          </p:cNvSpPr>
          <p:nvPr>
            <p:ph type="title"/>
          </p:nvPr>
        </p:nvSpPr>
        <p:spPr>
          <a:xfrm>
            <a:off x="838200" y="2665265"/>
            <a:ext cx="10515600" cy="1325563"/>
          </a:xfrm>
        </p:spPr>
        <p:txBody>
          <a:bodyPr>
            <a:normAutofit fontScale="90000"/>
          </a:bodyPr>
          <a:lstStyle/>
          <a:p>
            <a:r>
              <a:rPr lang="en-US" dirty="0" err="1"/>
              <a:t>Bài</a:t>
            </a:r>
            <a:r>
              <a:rPr lang="en-US" dirty="0"/>
              <a:t> 2.9 SBT </a:t>
            </a:r>
            <a:r>
              <a:rPr lang="en-US" dirty="0" err="1"/>
              <a:t>trang</a:t>
            </a:r>
            <a:r>
              <a:rPr lang="en-US" dirty="0"/>
              <a:t> 9</a:t>
            </a:r>
            <a:br>
              <a:rPr lang="en-US" dirty="0"/>
            </a:br>
            <a:r>
              <a:rPr lang="vi-VN" dirty="0"/>
              <a:t>Một viên đạn có khối lượng 10 g được bắn ra từ nòng súng theo phương nằm ngang với tốc độ ban đầu 500 m/s. Hãy tính lượng năng lượng được chuyển hóa thành nhiệt năng khi viên đạn xuyên qua một tấm gỗ và dừng lại, giả sử rằng toàn bộ động năng của đạn chuyển hóa thành nhiệt năng.</a:t>
            </a:r>
            <a:endParaRPr lang="en-US" dirty="0"/>
          </a:p>
        </p:txBody>
      </p:sp>
    </p:spTree>
    <p:extLst>
      <p:ext uri="{BB962C8B-B14F-4D97-AF65-F5344CB8AC3E}">
        <p14:creationId xmlns:p14="http://schemas.microsoft.com/office/powerpoint/2010/main" val="112479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AF6325-02BC-E006-6FE9-D721AF792A2C}"/>
              </a:ext>
            </a:extLst>
          </p:cNvPr>
          <p:cNvSpPr txBox="1"/>
          <p:nvPr/>
        </p:nvSpPr>
        <p:spPr>
          <a:xfrm>
            <a:off x="583096" y="663168"/>
            <a:ext cx="11608904" cy="6217087"/>
          </a:xfrm>
          <a:prstGeom prst="rect">
            <a:avLst/>
          </a:prstGeom>
          <a:noFill/>
        </p:spPr>
        <p:txBody>
          <a:bodyPr wrap="square">
            <a:spAutoFit/>
          </a:bodyPr>
          <a:lstStyle/>
          <a:p>
            <a:pPr marL="0" marR="0">
              <a:spcBef>
                <a:spcPts val="600"/>
              </a:spcBef>
              <a:spcAft>
                <a:spcPts val="600"/>
              </a:spcAft>
            </a:pPr>
            <a:r>
              <a:rPr lang="en-US" sz="2400" b="1" dirty="0">
                <a:solidFill>
                  <a:schemeClr val="accent1"/>
                </a:solidFill>
                <a:effectLst/>
                <a:latin typeface="Times New Roman" panose="02020603050405020304" pitchFamily="18" charset="0"/>
                <a:ea typeface="Calibri" panose="020F0502020204030204" pitchFamily="34" charset="0"/>
              </a:rPr>
              <a:t>+ </a:t>
            </a:r>
            <a:r>
              <a:rPr lang="en-US" sz="2400" b="1" dirty="0" err="1">
                <a:solidFill>
                  <a:schemeClr val="accent1"/>
                </a:solidFill>
                <a:effectLst/>
                <a:latin typeface="Times New Roman" panose="02020603050405020304" pitchFamily="18" charset="0"/>
                <a:ea typeface="Calibri" panose="020F0502020204030204" pitchFamily="34" charset="0"/>
              </a:rPr>
              <a:t>Bài</a:t>
            </a:r>
            <a:r>
              <a:rPr lang="en-US" sz="2400" b="1" dirty="0">
                <a:solidFill>
                  <a:schemeClr val="accent1"/>
                </a:solidFill>
                <a:effectLst/>
                <a:latin typeface="Times New Roman" panose="02020603050405020304" pitchFamily="18" charset="0"/>
                <a:ea typeface="Calibri" panose="020F0502020204030204" pitchFamily="34" charset="0"/>
              </a:rPr>
              <a:t> 1 (SGK/tr.16)</a:t>
            </a:r>
          </a:p>
          <a:p>
            <a:pPr marL="0" marR="34925" algn="ctr">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rPr>
              <a:t>Áp</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dụng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công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thức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W</a:t>
            </a:r>
            <a:r>
              <a:rPr lang="en-US" sz="2400" baseline="-25000" dirty="0" err="1">
                <a:solidFill>
                  <a:srgbClr val="000000"/>
                </a:solidFill>
                <a:effectLst/>
                <a:latin typeface="Times New Roman" panose="02020603050405020304" pitchFamily="18" charset="0"/>
                <a:ea typeface="Calibri" panose="020F0502020204030204" pitchFamily="34" charset="0"/>
              </a:rPr>
              <a:t>đ</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a:solidFill>
                  <a:srgbClr val="1A1915"/>
                </a:solidFill>
                <a:effectLst/>
                <a:latin typeface="Times New Roman" panose="02020603050405020304" pitchFamily="18" charset="0"/>
                <a:ea typeface="Segoe UI Symbol" panose="020B0502040204020203" pitchFamily="34" charset="0"/>
              </a:rPr>
              <a:t>= </a:t>
            </a:r>
            <a:r>
              <a:rPr lang="en-US" sz="2400" u="sng" baseline="30000" dirty="0">
                <a:solidFill>
                  <a:srgbClr val="1A1915"/>
                </a:solidFill>
                <a:effectLst/>
                <a:uFill>
                  <a:solidFill>
                    <a:srgbClr val="1A1915"/>
                  </a:solidFill>
                </a:uFill>
                <a:latin typeface="Times New Roman" panose="02020603050405020304" pitchFamily="18" charset="0"/>
                <a:ea typeface="Calibri" panose="020F0502020204030204" pitchFamily="34" charset="0"/>
              </a:rPr>
              <a:t>1</a:t>
            </a:r>
            <a:r>
              <a:rPr lang="en-US" sz="2400" baseline="-25000" dirty="0">
                <a:solidFill>
                  <a:srgbClr val="1A1915"/>
                </a:solidFill>
                <a:effectLst/>
                <a:latin typeface="Times New Roman" panose="02020603050405020304" pitchFamily="18" charset="0"/>
                <a:ea typeface="Calibri" panose="020F0502020204030204" pitchFamily="34" charset="0"/>
              </a:rPr>
              <a:t>2</a:t>
            </a:r>
            <a:r>
              <a:rPr lang="en-US" sz="2400" dirty="0">
                <a:solidFill>
                  <a:srgbClr val="1A1915"/>
                </a:solidFill>
                <a:effectLst/>
                <a:latin typeface="Times New Roman" panose="02020603050405020304" pitchFamily="18" charset="0"/>
                <a:ea typeface="Calibri" panose="020F0502020204030204" pitchFamily="34" charset="0"/>
              </a:rPr>
              <a:t>m.v</a:t>
            </a:r>
            <a:r>
              <a:rPr lang="en-US" sz="2400" baseline="30000" dirty="0">
                <a:solidFill>
                  <a:srgbClr val="1A1915"/>
                </a:solidFill>
                <a:effectLst/>
                <a:latin typeface="Times New Roman" panose="02020603050405020304" pitchFamily="18" charset="0"/>
                <a:ea typeface="Calibri" panose="020F0502020204030204" pitchFamily="34" charset="0"/>
              </a:rPr>
              <a:t>2 </a:t>
            </a:r>
          </a:p>
          <a:p>
            <a:pPr marL="0" marR="34925">
              <a:spcBef>
                <a:spcPts val="600"/>
              </a:spcBef>
              <a:spcAft>
                <a:spcPts val="600"/>
              </a:spcAft>
            </a:pPr>
            <a:r>
              <a:rPr lang="en-US" sz="2400" dirty="0" err="1">
                <a:solidFill>
                  <a:srgbClr val="000000"/>
                </a:solidFill>
                <a:latin typeface="Times New Roman" panose="02020603050405020304" pitchFamily="18" charset="0"/>
                <a:ea typeface="Calibri" panose="020F0502020204030204" pitchFamily="34" charset="0"/>
              </a:rPr>
              <a:t>S</a:t>
            </a:r>
            <a:r>
              <a:rPr lang="en-US" sz="2400" dirty="0" err="1">
                <a:solidFill>
                  <a:srgbClr val="000000"/>
                </a:solidFill>
                <a:effectLst/>
                <a:latin typeface="Times New Roman" panose="02020603050405020304" pitchFamily="18" charset="0"/>
                <a:ea typeface="Calibri" panose="020F0502020204030204" pitchFamily="34" charset="0"/>
              </a:rPr>
              <a:t>uy</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ra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động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năng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của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xe</a:t>
            </a:r>
            <a:r>
              <a:rPr lang="en-US" sz="2400" dirty="0">
                <a:solidFill>
                  <a:srgbClr val="000000"/>
                </a:solidFill>
                <a:effectLst/>
                <a:latin typeface="Times New Roman" panose="02020603050405020304" pitchFamily="18" charset="0"/>
                <a:ea typeface="Calibri" panose="020F0502020204030204" pitchFamily="34" charset="0"/>
              </a:rPr>
              <a:t> ô </a:t>
            </a:r>
            <a:r>
              <a:rPr lang="en-US" sz="2400" dirty="0" err="1">
                <a:solidFill>
                  <a:srgbClr val="000000"/>
                </a:solidFill>
                <a:effectLst/>
                <a:latin typeface="Times New Roman" panose="02020603050405020304" pitchFamily="18" charset="0"/>
                <a:ea typeface="Calibri" panose="020F0502020204030204" pitchFamily="34" charset="0"/>
              </a:rPr>
              <a:t>tô</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tăng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gấp</a:t>
            </a:r>
            <a:r>
              <a:rPr lang="en-US" sz="2400" dirty="0">
                <a:solidFill>
                  <a:srgbClr val="000000"/>
                </a:solidFill>
                <a:effectLst/>
                <a:latin typeface="Times New Roman" panose="02020603050405020304" pitchFamily="18" charset="0"/>
                <a:ea typeface="Calibri" panose="020F0502020204030204" pitchFamily="34" charset="0"/>
              </a:rPr>
              <a:t> 4 </a:t>
            </a:r>
            <a:r>
              <a:rPr lang="en-US" sz="2400" dirty="0" err="1">
                <a:solidFill>
                  <a:srgbClr val="000000"/>
                </a:solidFill>
                <a:effectLst/>
                <a:latin typeface="Times New Roman" panose="02020603050405020304" pitchFamily="18" charset="0"/>
                <a:ea typeface="Calibri" panose="020F0502020204030204" pitchFamily="34" charset="0"/>
              </a:rPr>
              <a:t>lần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khi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tốc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độ</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xe</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tăng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gấp</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đôi</a:t>
            </a:r>
            <a:r>
              <a:rPr lang="en-US" sz="2400" dirty="0">
                <a:solidFill>
                  <a:srgbClr val="000000"/>
                </a:solidFill>
                <a:effectLst/>
                <a:latin typeface="Times New Roman" panose="02020603050405020304" pitchFamily="18" charset="0"/>
                <a:ea typeface="Calibri" panose="020F0502020204030204" pitchFamily="34" charset="0"/>
              </a:rPr>
              <a:t>.</a:t>
            </a:r>
          </a:p>
          <a:p>
            <a:pPr marL="0" marR="0">
              <a:spcBef>
                <a:spcPts val="600"/>
              </a:spcBef>
              <a:spcAft>
                <a:spcPts val="600"/>
              </a:spcAft>
            </a:pPr>
            <a:r>
              <a:rPr lang="en-US" sz="2400" b="1" dirty="0">
                <a:solidFill>
                  <a:schemeClr val="accent1"/>
                </a:solidFill>
                <a:effectLst/>
                <a:latin typeface="Times New Roman" panose="02020603050405020304" pitchFamily="18" charset="0"/>
                <a:ea typeface="Calibri" panose="020F0502020204030204" pitchFamily="34" charset="0"/>
              </a:rPr>
              <a:t>+ </a:t>
            </a:r>
            <a:r>
              <a:rPr lang="en-US" sz="2400" b="1" dirty="0" err="1">
                <a:solidFill>
                  <a:schemeClr val="accent1"/>
                </a:solidFill>
                <a:effectLst/>
                <a:latin typeface="Times New Roman" panose="02020603050405020304" pitchFamily="18" charset="0"/>
                <a:ea typeface="Calibri" panose="020F0502020204030204" pitchFamily="34" charset="0"/>
              </a:rPr>
              <a:t>Bài</a:t>
            </a:r>
            <a:r>
              <a:rPr lang="en-US" sz="2400" b="1" dirty="0">
                <a:solidFill>
                  <a:schemeClr val="accent1"/>
                </a:solidFill>
                <a:effectLst/>
                <a:latin typeface="Times New Roman" panose="02020603050405020304" pitchFamily="18" charset="0"/>
                <a:ea typeface="Calibri" panose="020F0502020204030204" pitchFamily="34" charset="0"/>
              </a:rPr>
              <a:t> 2 (SGK/tr.16)</a:t>
            </a:r>
          </a:p>
          <a:p>
            <a:pPr marL="0" marR="0">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rPr>
              <a:t>W</a:t>
            </a:r>
            <a:r>
              <a:rPr lang="en-US" sz="2400" baseline="-25000" dirty="0" err="1">
                <a:solidFill>
                  <a:srgbClr val="000000"/>
                </a:solidFill>
                <a:effectLst/>
                <a:latin typeface="Times New Roman" panose="02020603050405020304" pitchFamily="18" charset="0"/>
                <a:ea typeface="Calibri" panose="020F0502020204030204" pitchFamily="34" charset="0"/>
              </a:rPr>
              <a:t>đ</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a:solidFill>
                  <a:srgbClr val="1A1915"/>
                </a:solidFill>
                <a:effectLst/>
                <a:latin typeface="Times New Roman" panose="02020603050405020304" pitchFamily="18" charset="0"/>
                <a:ea typeface="Segoe UI Symbol" panose="020B0502040204020203" pitchFamily="34" charset="0"/>
              </a:rPr>
              <a:t>= </a:t>
            </a:r>
            <a:r>
              <a:rPr lang="en-US" sz="2400" u="sng" baseline="30000" dirty="0">
                <a:solidFill>
                  <a:srgbClr val="1A1915"/>
                </a:solidFill>
                <a:effectLst/>
                <a:uFill>
                  <a:solidFill>
                    <a:srgbClr val="1A1915"/>
                  </a:solidFill>
                </a:uFill>
                <a:latin typeface="Times New Roman" panose="02020603050405020304" pitchFamily="18" charset="0"/>
                <a:ea typeface="Calibri" panose="020F0502020204030204" pitchFamily="34" charset="0"/>
              </a:rPr>
              <a:t>1</a:t>
            </a:r>
            <a:r>
              <a:rPr lang="en-US" sz="2400" baseline="-25000" dirty="0">
                <a:solidFill>
                  <a:srgbClr val="1A1915"/>
                </a:solidFill>
                <a:effectLst/>
                <a:latin typeface="Times New Roman" panose="02020603050405020304" pitchFamily="18" charset="0"/>
                <a:ea typeface="Calibri" panose="020F0502020204030204" pitchFamily="34" charset="0"/>
              </a:rPr>
              <a:t>2</a:t>
            </a:r>
            <a:r>
              <a:rPr lang="en-US" sz="2400" dirty="0">
                <a:solidFill>
                  <a:srgbClr val="1A1915"/>
                </a:solidFill>
                <a:effectLst/>
                <a:latin typeface="Times New Roman" panose="02020603050405020304" pitchFamily="18" charset="0"/>
                <a:ea typeface="Calibri" panose="020F0502020204030204" pitchFamily="34" charset="0"/>
              </a:rPr>
              <a:t>m.v</a:t>
            </a:r>
            <a:r>
              <a:rPr lang="en-US" sz="2400" baseline="30000" dirty="0">
                <a:solidFill>
                  <a:srgbClr val="1A1915"/>
                </a:solidFill>
                <a:effectLst/>
                <a:latin typeface="Times New Roman" panose="02020603050405020304" pitchFamily="18" charset="0"/>
                <a:ea typeface="Calibri" panose="020F0502020204030204" pitchFamily="34" charset="0"/>
              </a:rPr>
              <a:t>2 </a:t>
            </a:r>
            <a:r>
              <a:rPr lang="en-US" sz="2400" dirty="0">
                <a:solidFill>
                  <a:srgbClr val="1A1915"/>
                </a:solidFill>
                <a:effectLst/>
                <a:latin typeface="Times New Roman" panose="02020603050405020304" pitchFamily="18" charset="0"/>
                <a:ea typeface="Segoe UI Symbol" panose="020B0502040204020203" pitchFamily="34" charset="0"/>
              </a:rPr>
              <a:t>= </a:t>
            </a:r>
            <a:r>
              <a:rPr lang="en-US" sz="2400" u="sng" baseline="30000" dirty="0">
                <a:solidFill>
                  <a:srgbClr val="1A1915"/>
                </a:solidFill>
                <a:effectLst/>
                <a:uFill>
                  <a:solidFill>
                    <a:srgbClr val="1A1915"/>
                  </a:solidFill>
                </a:uFill>
                <a:latin typeface="Times New Roman" panose="02020603050405020304" pitchFamily="18" charset="0"/>
                <a:ea typeface="Calibri" panose="020F0502020204030204" pitchFamily="34" charset="0"/>
              </a:rPr>
              <a:t>1</a:t>
            </a:r>
            <a:r>
              <a:rPr lang="en-US" sz="2400" baseline="-25000" dirty="0">
                <a:solidFill>
                  <a:srgbClr val="1A1915"/>
                </a:solidFill>
                <a:effectLst/>
                <a:latin typeface="Times New Roman" panose="02020603050405020304" pitchFamily="18" charset="0"/>
                <a:ea typeface="Calibri" panose="020F0502020204030204" pitchFamily="34" charset="0"/>
              </a:rPr>
              <a:t>2</a:t>
            </a:r>
            <a:r>
              <a:rPr lang="en-US" sz="2400" dirty="0">
                <a:solidFill>
                  <a:srgbClr val="1A1915"/>
                </a:solidFill>
                <a:effectLst/>
                <a:latin typeface="Times New Roman" panose="02020603050405020304" pitchFamily="18" charset="0"/>
                <a:ea typeface="Calibri" panose="020F0502020204030204" pitchFamily="34" charset="0"/>
              </a:rPr>
              <a:t>.0,45.10</a:t>
            </a:r>
            <a:r>
              <a:rPr lang="en-US" sz="2400" baseline="30000" dirty="0">
                <a:solidFill>
                  <a:srgbClr val="1A1915"/>
                </a:solidFill>
                <a:effectLst/>
                <a:latin typeface="Times New Roman" panose="02020603050405020304" pitchFamily="18" charset="0"/>
                <a:ea typeface="Calibri" panose="020F0502020204030204" pitchFamily="34" charset="0"/>
              </a:rPr>
              <a:t>2 </a:t>
            </a:r>
            <a:r>
              <a:rPr lang="en-US" sz="2400" dirty="0">
                <a:solidFill>
                  <a:srgbClr val="1A1915"/>
                </a:solidFill>
                <a:effectLst/>
                <a:latin typeface="Times New Roman" panose="02020603050405020304" pitchFamily="18" charset="0"/>
                <a:ea typeface="Segoe UI Symbol" panose="020B0502040204020203" pitchFamily="34" charset="0"/>
              </a:rPr>
              <a:t>= </a:t>
            </a:r>
            <a:r>
              <a:rPr lang="en-US" sz="2400" dirty="0">
                <a:solidFill>
                  <a:srgbClr val="1A1915"/>
                </a:solidFill>
                <a:effectLst/>
                <a:latin typeface="Times New Roman" panose="02020603050405020304" pitchFamily="18" charset="0"/>
                <a:ea typeface="Calibri" panose="020F0502020204030204" pitchFamily="34" charset="0"/>
              </a:rPr>
              <a:t>22,5 J</a:t>
            </a:r>
            <a:endParaRPr lang="en-US" sz="2400" dirty="0">
              <a:solidFill>
                <a:srgbClr val="000000"/>
              </a:solidFill>
              <a:effectLst/>
              <a:latin typeface="Times New Roman" panose="02020603050405020304" pitchFamily="18" charset="0"/>
              <a:ea typeface="Calibri" panose="020F0502020204030204" pitchFamily="34" charset="0"/>
            </a:endParaRPr>
          </a:p>
          <a:p>
            <a:pPr marL="0" marR="0">
              <a:spcBef>
                <a:spcPts val="600"/>
              </a:spcBef>
              <a:spcAft>
                <a:spcPts val="600"/>
              </a:spcAft>
            </a:pPr>
            <a:r>
              <a:rPr lang="en-US" sz="2400" b="1" dirty="0">
                <a:solidFill>
                  <a:schemeClr val="accent1"/>
                </a:solidFill>
                <a:effectLst/>
                <a:latin typeface="Times New Roman" panose="02020603050405020304" pitchFamily="18" charset="0"/>
                <a:ea typeface="Calibri" panose="020F0502020204030204" pitchFamily="34" charset="0"/>
              </a:rPr>
              <a:t>+ </a:t>
            </a:r>
            <a:r>
              <a:rPr lang="en-US" sz="2400" b="1" dirty="0" err="1">
                <a:solidFill>
                  <a:schemeClr val="accent1"/>
                </a:solidFill>
                <a:effectLst/>
                <a:latin typeface="Times New Roman" panose="02020603050405020304" pitchFamily="18" charset="0"/>
                <a:ea typeface="Calibri" panose="020F0502020204030204" pitchFamily="34" charset="0"/>
              </a:rPr>
              <a:t>Bài</a:t>
            </a:r>
            <a:r>
              <a:rPr lang="en-US" sz="2400" b="1" dirty="0">
                <a:solidFill>
                  <a:schemeClr val="accent1"/>
                </a:solidFill>
                <a:effectLst/>
                <a:latin typeface="Times New Roman" panose="02020603050405020304" pitchFamily="18" charset="0"/>
                <a:ea typeface="Calibri" panose="020F0502020204030204" pitchFamily="34" charset="0"/>
              </a:rPr>
              <a:t> 2 (SGK/tr.17)</a:t>
            </a:r>
          </a:p>
          <a:p>
            <a:pPr marL="342900" marR="0" lvl="0" indent="-342900" fontAlgn="base">
              <a:spcBef>
                <a:spcPts val="600"/>
              </a:spcBef>
              <a:spcAft>
                <a:spcPts val="600"/>
              </a:spcAft>
              <a:buClr>
                <a:srgbClr val="181717"/>
              </a:buClr>
              <a:buSzPts val="1200"/>
              <a:buFont typeface="+mj-lt"/>
              <a:buAutoNum type="alphaLcParenR"/>
            </a:pP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so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mốc</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marL="0" marR="1261745">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h</a:t>
            </a:r>
            <a:r>
              <a:rPr lang="en-US" sz="2400" baseline="-25000" dirty="0">
                <a:solidFill>
                  <a:srgbClr val="000000"/>
                </a:solidFill>
                <a:effectLst/>
                <a:latin typeface="Times New Roman" panose="02020603050405020304" pitchFamily="18" charset="0"/>
                <a:ea typeface="Calibri" panose="020F0502020204030204" pitchFamily="34" charset="0"/>
              </a:rPr>
              <a:t>1</a:t>
            </a:r>
            <a:r>
              <a:rPr lang="en-US" sz="2400" dirty="0">
                <a:solidFill>
                  <a:srgbClr val="000000"/>
                </a:solidFill>
                <a:effectLst/>
                <a:latin typeface="Times New Roman" panose="02020603050405020304" pitchFamily="18" charset="0"/>
                <a:ea typeface="Calibri" panose="020F0502020204030204" pitchFamily="34" charset="0"/>
              </a:rPr>
              <a:t> = 1,4 m </a:t>
            </a:r>
            <a:r>
              <a:rPr lang="en-US" sz="2400" dirty="0" err="1">
                <a:solidFill>
                  <a:srgbClr val="000000"/>
                </a:solidFill>
                <a:effectLst/>
                <a:latin typeface="Times New Roman" panose="02020603050405020304" pitchFamily="18" charset="0"/>
                <a:ea typeface="Calibri" panose="020F0502020204030204" pitchFamily="34" charset="0"/>
              </a:rPr>
              <a:t>Thế</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năng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của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vật</a:t>
            </a:r>
            <a:r>
              <a:rPr lang="en-US" sz="2400" dirty="0">
                <a:solidFill>
                  <a:srgbClr val="000000"/>
                </a:solidFill>
                <a:effectLst/>
                <a:latin typeface="Times New Roman" panose="02020603050405020304" pitchFamily="18" charset="0"/>
                <a:ea typeface="Calibri" panose="020F0502020204030204" pitchFamily="34" charset="0"/>
              </a:rPr>
              <a:t>:</a:t>
            </a:r>
          </a:p>
          <a:p>
            <a:pPr marL="0" marR="0">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rPr>
              <a:t>W</a:t>
            </a:r>
            <a:r>
              <a:rPr lang="en-US" sz="2400" baseline="-25000" dirty="0" err="1">
                <a:solidFill>
                  <a:srgbClr val="000000"/>
                </a:solidFill>
                <a:effectLst/>
                <a:latin typeface="Times New Roman" panose="02020603050405020304" pitchFamily="18" charset="0"/>
                <a:ea typeface="Calibri" panose="020F0502020204030204" pitchFamily="34" charset="0"/>
              </a:rPr>
              <a:t>t</a:t>
            </a:r>
            <a:r>
              <a:rPr lang="en-US" sz="2400" dirty="0">
                <a:solidFill>
                  <a:srgbClr val="000000"/>
                </a:solidFill>
                <a:effectLst/>
                <a:latin typeface="Times New Roman" panose="02020603050405020304" pitchFamily="18" charset="0"/>
                <a:ea typeface="Calibri" panose="020F0502020204030204" pitchFamily="34" charset="0"/>
              </a:rPr>
              <a:t> = P.h</a:t>
            </a:r>
            <a:r>
              <a:rPr lang="en-US" sz="2400" baseline="-25000" dirty="0">
                <a:solidFill>
                  <a:srgbClr val="000000"/>
                </a:solidFill>
                <a:effectLst/>
                <a:latin typeface="Times New Roman" panose="02020603050405020304" pitchFamily="18" charset="0"/>
                <a:ea typeface="Calibri" panose="020F0502020204030204" pitchFamily="34" charset="0"/>
              </a:rPr>
              <a:t>1</a:t>
            </a:r>
            <a:r>
              <a:rPr lang="en-US" sz="2400" dirty="0">
                <a:solidFill>
                  <a:srgbClr val="000000"/>
                </a:solidFill>
                <a:effectLst/>
                <a:latin typeface="Times New Roman" panose="02020603050405020304" pitchFamily="18" charset="0"/>
                <a:ea typeface="Calibri" panose="020F0502020204030204" pitchFamily="34" charset="0"/>
              </a:rPr>
              <a:t> = 500.1,4 = 700 J</a:t>
            </a:r>
          </a:p>
          <a:p>
            <a:pPr marL="342900" marR="0" lvl="0" indent="-342900" fontAlgn="base">
              <a:spcBef>
                <a:spcPts val="600"/>
              </a:spcBef>
              <a:spcAft>
                <a:spcPts val="600"/>
              </a:spcAft>
              <a:buClr>
                <a:srgbClr val="181717"/>
              </a:buClr>
              <a:buSzPts val="1200"/>
              <a:buFont typeface="+mj-lt"/>
              <a:buAutoNum type="alphaLcParenR"/>
            </a:pP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so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mốc</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marL="0" marR="283210" indent="475615">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h</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 20 + 1,4 = 21,4 m </a:t>
            </a:r>
            <a:r>
              <a:rPr lang="en-US" sz="2400" dirty="0" err="1">
                <a:solidFill>
                  <a:srgbClr val="000000"/>
                </a:solidFill>
                <a:effectLst/>
                <a:latin typeface="Times New Roman" panose="02020603050405020304" pitchFamily="18" charset="0"/>
                <a:ea typeface="Calibri" panose="020F0502020204030204" pitchFamily="34" charset="0"/>
              </a:rPr>
              <a:t>Thế</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năng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của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vật</a:t>
            </a:r>
            <a:r>
              <a:rPr lang="en-US" sz="2400" dirty="0">
                <a:solidFill>
                  <a:srgbClr val="000000"/>
                </a:solidFill>
                <a:effectLst/>
                <a:latin typeface="Times New Roman" panose="02020603050405020304" pitchFamily="18" charset="0"/>
                <a:ea typeface="Calibri" panose="020F0502020204030204" pitchFamily="34" charset="0"/>
              </a:rPr>
              <a:t>:</a:t>
            </a:r>
          </a:p>
          <a:p>
            <a:pPr marL="0" marR="34925" algn="ctr">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rPr>
              <a:t>W</a:t>
            </a:r>
            <a:r>
              <a:rPr lang="en-US" sz="2400" baseline="-25000" dirty="0" err="1">
                <a:solidFill>
                  <a:srgbClr val="000000"/>
                </a:solidFill>
                <a:effectLst/>
                <a:latin typeface="Times New Roman" panose="02020603050405020304" pitchFamily="18" charset="0"/>
                <a:ea typeface="Calibri" panose="020F0502020204030204" pitchFamily="34" charset="0"/>
              </a:rPr>
              <a:t>t</a:t>
            </a:r>
            <a:r>
              <a:rPr lang="en-US" sz="2400" dirty="0">
                <a:solidFill>
                  <a:srgbClr val="000000"/>
                </a:solidFill>
                <a:effectLst/>
                <a:latin typeface="Times New Roman" panose="02020603050405020304" pitchFamily="18" charset="0"/>
                <a:ea typeface="Calibri" panose="020F0502020204030204" pitchFamily="34" charset="0"/>
              </a:rPr>
              <a:t> = P.h</a:t>
            </a:r>
            <a:r>
              <a:rPr lang="en-US" sz="2400" baseline="-25000" dirty="0">
                <a:solidFill>
                  <a:srgbClr val="000000"/>
                </a:solidFill>
                <a:effectLst/>
                <a:latin typeface="Times New Roman" panose="02020603050405020304" pitchFamily="18" charset="0"/>
                <a:ea typeface="Calibri" panose="020F0502020204030204" pitchFamily="34" charset="0"/>
              </a:rPr>
              <a:t>1</a:t>
            </a:r>
            <a:r>
              <a:rPr lang="en-US" sz="2400" dirty="0">
                <a:solidFill>
                  <a:srgbClr val="000000"/>
                </a:solidFill>
                <a:effectLst/>
                <a:latin typeface="Times New Roman" panose="02020603050405020304" pitchFamily="18" charset="0"/>
                <a:ea typeface="Calibri" panose="020F0502020204030204" pitchFamily="34" charset="0"/>
              </a:rPr>
              <a:t> = 500.21,4 = 10 700 J</a:t>
            </a:r>
          </a:p>
        </p:txBody>
      </p:sp>
      <p:sp>
        <p:nvSpPr>
          <p:cNvPr id="4" name="TextBox 3">
            <a:extLst>
              <a:ext uri="{FF2B5EF4-FFF2-40B4-BE49-F238E27FC236}">
                <a16:creationId xmlns:a16="http://schemas.microsoft.com/office/drawing/2014/main" id="{4E1B0722-CBEB-819A-A84A-E406809E5A15}"/>
              </a:ext>
            </a:extLst>
          </p:cNvPr>
          <p:cNvSpPr txBox="1"/>
          <p:nvPr/>
        </p:nvSpPr>
        <p:spPr>
          <a:xfrm>
            <a:off x="3140765" y="26507"/>
            <a:ext cx="4373218"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42009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circle(in)">
                                      <p:cBhvr>
                                        <p:cTn id="29" dur="2000"/>
                                        <p:tgtEl>
                                          <p:spTgt spid="3">
                                            <p:txEl>
                                              <p:pRg st="7" end="7"/>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ircle(in)">
                                      <p:cBhvr>
                                        <p:cTn id="32" dur="2000"/>
                                        <p:tgtEl>
                                          <p:spTgt spid="3">
                                            <p:txEl>
                                              <p:pRg st="8" end="8"/>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circle(in)">
                                      <p:cBhvr>
                                        <p:cTn id="35" dur="2000"/>
                                        <p:tgtEl>
                                          <p:spTgt spid="3">
                                            <p:txEl>
                                              <p:pRg st="9" end="9"/>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circle(in)">
                                      <p:cBhvr>
                                        <p:cTn id="38" dur="2000"/>
                                        <p:tgtEl>
                                          <p:spTgt spid="3">
                                            <p:txEl>
                                              <p:pRg st="10" end="10"/>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circle(in)">
                                      <p:cBhvr>
                                        <p:cTn id="41"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D150D5-4DA2-74B1-0080-93A796B96C22}"/>
              </a:ext>
            </a:extLst>
          </p:cNvPr>
          <p:cNvSpPr txBox="1"/>
          <p:nvPr/>
        </p:nvSpPr>
        <p:spPr>
          <a:xfrm>
            <a:off x="1219199" y="849510"/>
            <a:ext cx="9488557" cy="4401205"/>
          </a:xfrm>
          <a:prstGeom prst="rect">
            <a:avLst/>
          </a:prstGeom>
          <a:noFill/>
        </p:spPr>
        <p:txBody>
          <a:bodyPr wrap="square">
            <a:spAutoFit/>
          </a:bodyPr>
          <a:lstStyle/>
          <a:p>
            <a:pPr marL="0" marR="0" indent="342265" algn="ctr">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PHIẾU HỌC TẬP SỐ 1</a:t>
            </a:r>
          </a:p>
          <a:p>
            <a:pPr marL="457200" marR="0" indent="-457200">
              <a:spcBef>
                <a:spcPts val="0"/>
              </a:spcBef>
              <a:spcAft>
                <a:spcPts val="0"/>
              </a:spcAft>
              <a:buFontTx/>
              <a:buChar char="-"/>
            </a:pP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gì</a:t>
            </a:r>
            <a:r>
              <a:rPr lang="en-US" sz="2800" dirty="0">
                <a:solidFill>
                  <a:srgbClr val="000000"/>
                </a:solidFill>
                <a:effectLst/>
                <a:latin typeface="Times New Roman" panose="02020603050405020304" pitchFamily="18" charset="0"/>
                <a:ea typeface="Calibri" panose="020F0502020204030204" pitchFamily="34" charset="0"/>
              </a:rPr>
              <a:t>?</a:t>
            </a:r>
          </a:p>
          <a:p>
            <a:pPr marR="0">
              <a:spcBef>
                <a:spcPts val="0"/>
              </a:spcBef>
              <a:spcAft>
                <a:spcPts val="0"/>
              </a:spcAft>
            </a:pPr>
            <a:r>
              <a:rPr lang="en-US" sz="2800"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Calibri" panose="020F0502020204030204" pitchFamily="34" charset="0"/>
            </a:endParaRPr>
          </a:p>
          <a:p>
            <a:pPr marL="457200" marR="0" indent="-457200" algn="just">
              <a:spcBef>
                <a:spcPts val="0"/>
              </a:spcBef>
              <a:spcAft>
                <a:spcPts val="0"/>
              </a:spcAft>
              <a:buFontTx/>
              <a:buChar char="-"/>
            </a:pPr>
            <a:r>
              <a:rPr lang="en-US" sz="2800" dirty="0" err="1">
                <a:solidFill>
                  <a:srgbClr val="000000"/>
                </a:solidFill>
                <a:effectLst/>
                <a:latin typeface="Times New Roman" panose="02020603050405020304" pitchFamily="18" charset="0"/>
                <a:ea typeface="Calibri" panose="020F0502020204030204" pitchFamily="34" charset="0"/>
              </a:rPr>
              <a:t>Năng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nghiệm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hãy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yếu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nào</a:t>
            </a:r>
            <a:r>
              <a:rPr lang="en-US" sz="2800" dirty="0">
                <a:solidFill>
                  <a:srgbClr val="000000"/>
                </a:solidFill>
                <a:effectLst/>
                <a:latin typeface="Times New Roman" panose="02020603050405020304" pitchFamily="18" charset="0"/>
                <a:ea typeface="Calibri" panose="020F0502020204030204" pitchFamily="34" charset="0"/>
              </a:rPr>
              <a:t>?</a:t>
            </a:r>
          </a:p>
          <a:p>
            <a:pPr marL="457200" marR="0" indent="-457200" algn="just">
              <a:spcBef>
                <a:spcPts val="0"/>
              </a:spcBef>
              <a:spcAft>
                <a:spcPts val="0"/>
              </a:spcAft>
              <a:buFontTx/>
              <a:buChar char="-"/>
            </a:pPr>
            <a:r>
              <a:rPr lang="en-US" sz="2800"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năng</a:t>
            </a:r>
            <a:r>
              <a:rPr lang="en-US" sz="28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4039268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ECF7E21-F19F-3B7B-0EEF-77D8DBDECF9D}"/>
              </a:ext>
            </a:extLst>
          </p:cNvPr>
          <p:cNvSpPr>
            <a:spLocks noChangeArrowheads="1"/>
          </p:cNvSpPr>
          <p:nvPr/>
        </p:nvSpPr>
        <p:spPr bwMode="auto">
          <a:xfrm>
            <a:off x="710336" y="902350"/>
            <a:ext cx="1098832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năng</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năng</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do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6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năng</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phụ</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khối</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tốc</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6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tính</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năng</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36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6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F2F96085-D21B-16CA-23AC-9FF09BEB5879}"/>
              </a:ext>
            </a:extLst>
          </p:cNvPr>
          <p:cNvGraphicFramePr>
            <a:graphicFrameLocks noChangeAspect="1"/>
          </p:cNvGraphicFramePr>
          <p:nvPr/>
        </p:nvGraphicFramePr>
        <p:xfrm>
          <a:off x="0" y="457200"/>
          <a:ext cx="152400" cy="390525"/>
        </p:xfrm>
        <a:graphic>
          <a:graphicData uri="http://schemas.openxmlformats.org/presentationml/2006/ole">
            <mc:AlternateContent xmlns:mc="http://schemas.openxmlformats.org/markup-compatibility/2006">
              <mc:Choice xmlns:v="urn:schemas-microsoft-com:vml" Requires="v">
                <p:oleObj name="Equation" r:id="rId2" imgW="152334" imgH="393529" progId="Equation.DSMT4">
                  <p:embed/>
                </p:oleObj>
              </mc:Choice>
              <mc:Fallback>
                <p:oleObj name="Equation" r:id="rId2" imgW="152334" imgH="393529" progId="Equation.DSMT4">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1524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a:extLst>
              <a:ext uri="{FF2B5EF4-FFF2-40B4-BE49-F238E27FC236}">
                <a16:creationId xmlns:a16="http://schemas.microsoft.com/office/drawing/2014/main" id="{61CF5206-EA56-B00B-6710-4F8E6BAB5E8D}"/>
              </a:ext>
            </a:extLst>
          </p:cNvPr>
          <p:cNvSpPr>
            <a:spLocks noChangeArrowheads="1"/>
          </p:cNvSpPr>
          <p:nvPr/>
        </p:nvSpPr>
        <p:spPr bwMode="auto">
          <a:xfrm>
            <a:off x="1119115" y="4148684"/>
            <a:ext cx="809114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52413" algn="ctr"/>
                <a:tab pos="792163" algn="ctr"/>
                <a:tab pos="2033588" algn="ctr"/>
              </a:tabLst>
              <a:defRPr>
                <a:solidFill>
                  <a:schemeClr val="tx1"/>
                </a:solidFill>
                <a:latin typeface="Arial" panose="020B0604020202020204" pitchFamily="34" charset="0"/>
              </a:defRPr>
            </a:lvl1pPr>
            <a:lvl2pPr eaLnBrk="0" fontAlgn="base" hangingPunct="0">
              <a:spcBef>
                <a:spcPct val="0"/>
              </a:spcBef>
              <a:spcAft>
                <a:spcPct val="0"/>
              </a:spcAft>
              <a:tabLst>
                <a:tab pos="252413" algn="ctr"/>
                <a:tab pos="792163" algn="ctr"/>
                <a:tab pos="2033588" algn="ctr"/>
              </a:tabLst>
              <a:defRPr>
                <a:solidFill>
                  <a:schemeClr val="tx1"/>
                </a:solidFill>
                <a:latin typeface="Arial" panose="020B0604020202020204" pitchFamily="34" charset="0"/>
              </a:defRPr>
            </a:lvl2pPr>
            <a:lvl3pPr eaLnBrk="0" fontAlgn="base" hangingPunct="0">
              <a:spcBef>
                <a:spcPct val="0"/>
              </a:spcBef>
              <a:spcAft>
                <a:spcPct val="0"/>
              </a:spcAft>
              <a:tabLst>
                <a:tab pos="252413" algn="ctr"/>
                <a:tab pos="792163" algn="ctr"/>
                <a:tab pos="2033588" algn="ctr"/>
              </a:tabLst>
              <a:defRPr>
                <a:solidFill>
                  <a:schemeClr val="tx1"/>
                </a:solidFill>
                <a:latin typeface="Arial" panose="020B0604020202020204" pitchFamily="34" charset="0"/>
              </a:defRPr>
            </a:lvl3pPr>
            <a:lvl4pPr eaLnBrk="0" fontAlgn="base" hangingPunct="0">
              <a:spcBef>
                <a:spcPct val="0"/>
              </a:spcBef>
              <a:spcAft>
                <a:spcPct val="0"/>
              </a:spcAft>
              <a:tabLst>
                <a:tab pos="252413" algn="ctr"/>
                <a:tab pos="792163" algn="ctr"/>
                <a:tab pos="2033588" algn="ctr"/>
              </a:tabLst>
              <a:defRPr>
                <a:solidFill>
                  <a:schemeClr val="tx1"/>
                </a:solidFill>
                <a:latin typeface="Arial" panose="020B0604020202020204" pitchFamily="34" charset="0"/>
              </a:defRPr>
            </a:lvl4pPr>
            <a:lvl5pPr eaLnBrk="0" fontAlgn="base" hangingPunct="0">
              <a:spcBef>
                <a:spcPct val="0"/>
              </a:spcBef>
              <a:spcAft>
                <a:spcPct val="0"/>
              </a:spcAft>
              <a:tabLst>
                <a:tab pos="252413" algn="ctr"/>
                <a:tab pos="792163" algn="ctr"/>
                <a:tab pos="2033588" algn="ctr"/>
              </a:tabLst>
              <a:defRPr>
                <a:solidFill>
                  <a:schemeClr val="tx1"/>
                </a:solidFill>
                <a:latin typeface="Arial" panose="020B0604020202020204" pitchFamily="34" charset="0"/>
              </a:defRPr>
            </a:lvl5pPr>
            <a:lvl6pPr eaLnBrk="0" fontAlgn="base" hangingPunct="0">
              <a:spcBef>
                <a:spcPct val="0"/>
              </a:spcBef>
              <a:spcAft>
                <a:spcPct val="0"/>
              </a:spcAft>
              <a:tabLst>
                <a:tab pos="252413" algn="ctr"/>
                <a:tab pos="792163" algn="ctr"/>
                <a:tab pos="2033588" algn="ctr"/>
              </a:tabLst>
              <a:defRPr>
                <a:solidFill>
                  <a:schemeClr val="tx1"/>
                </a:solidFill>
                <a:latin typeface="Arial" panose="020B0604020202020204" pitchFamily="34" charset="0"/>
              </a:defRPr>
            </a:lvl6pPr>
            <a:lvl7pPr eaLnBrk="0" fontAlgn="base" hangingPunct="0">
              <a:spcBef>
                <a:spcPct val="0"/>
              </a:spcBef>
              <a:spcAft>
                <a:spcPct val="0"/>
              </a:spcAft>
              <a:tabLst>
                <a:tab pos="252413" algn="ctr"/>
                <a:tab pos="792163" algn="ctr"/>
                <a:tab pos="2033588" algn="ctr"/>
              </a:tabLst>
              <a:defRPr>
                <a:solidFill>
                  <a:schemeClr val="tx1"/>
                </a:solidFill>
                <a:latin typeface="Arial" panose="020B0604020202020204" pitchFamily="34" charset="0"/>
              </a:defRPr>
            </a:lvl7pPr>
            <a:lvl8pPr eaLnBrk="0" fontAlgn="base" hangingPunct="0">
              <a:spcBef>
                <a:spcPct val="0"/>
              </a:spcBef>
              <a:spcAft>
                <a:spcPct val="0"/>
              </a:spcAft>
              <a:tabLst>
                <a:tab pos="252413" algn="ctr"/>
                <a:tab pos="792163" algn="ctr"/>
                <a:tab pos="2033588" algn="ctr"/>
              </a:tabLst>
              <a:defRPr>
                <a:solidFill>
                  <a:schemeClr val="tx1"/>
                </a:solidFill>
                <a:latin typeface="Arial" panose="020B0604020202020204" pitchFamily="34" charset="0"/>
              </a:defRPr>
            </a:lvl8pPr>
            <a:lvl9pPr eaLnBrk="0" fontAlgn="base" hangingPunct="0">
              <a:spcBef>
                <a:spcPct val="0"/>
              </a:spcBef>
              <a:spcAft>
                <a:spcPct val="0"/>
              </a:spcAft>
              <a:tabLst>
                <a:tab pos="252413" algn="ctr"/>
                <a:tab pos="792163" algn="ctr"/>
                <a:tab pos="2033588"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52413" algn="ctr"/>
                <a:tab pos="792163" algn="ctr"/>
                <a:tab pos="2033588" algn="ctr"/>
              </a:tabLst>
            </a:pP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đó</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52413" algn="ctr"/>
                <a:tab pos="792163" algn="ctr"/>
                <a:tab pos="2033588" algn="ctr"/>
              </a:tabLst>
            </a:pP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khối</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(kg) .  	 	</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52413" algn="ctr"/>
                <a:tab pos="792163" algn="ctr"/>
                <a:tab pos="2033588" algn="ctr"/>
              </a:tabLst>
            </a:pP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tốc</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(m/s).</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52413" algn="ctr"/>
                <a:tab pos="792163" algn="ctr"/>
                <a:tab pos="2033588" algn="ctr"/>
              </a:tabLst>
            </a:pP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a:t>
            </a:r>
            <a:r>
              <a:rPr kumimoji="0" lang="en-US" altLang="en-US" sz="3200" b="0" i="0" u="none" strike="noStrike" cap="none" normalizeH="0" baseline="-3000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năng</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en-US" sz="32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(J) .</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1E418FE-E5B5-2639-5CB7-C83EB4FC3D5F}"/>
              </a:ext>
            </a:extLst>
          </p:cNvPr>
          <p:cNvSpPr/>
          <p:nvPr/>
        </p:nvSpPr>
        <p:spPr>
          <a:xfrm>
            <a:off x="5052044" y="3193774"/>
            <a:ext cx="2130634" cy="12987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a:extLst>
              <a:ext uri="{FF2B5EF4-FFF2-40B4-BE49-F238E27FC236}">
                <a16:creationId xmlns:a16="http://schemas.microsoft.com/office/drawing/2014/main" id="{705221C5-9F01-A875-93BA-BFE98492F9B3}"/>
              </a:ext>
            </a:extLst>
          </p:cNvPr>
          <p:cNvGraphicFramePr>
            <a:graphicFrameLocks noChangeAspect="1"/>
          </p:cNvGraphicFramePr>
          <p:nvPr>
            <p:extLst>
              <p:ext uri="{D42A27DB-BD31-4B8C-83A1-F6EECF244321}">
                <p14:modId xmlns:p14="http://schemas.microsoft.com/office/powerpoint/2010/main" val="1951083737"/>
              </p:ext>
            </p:extLst>
          </p:nvPr>
        </p:nvGraphicFramePr>
        <p:xfrm>
          <a:off x="4991100" y="3257550"/>
          <a:ext cx="2211388" cy="1141413"/>
        </p:xfrm>
        <a:graphic>
          <a:graphicData uri="http://schemas.openxmlformats.org/presentationml/2006/ole">
            <mc:AlternateContent xmlns:mc="http://schemas.openxmlformats.org/markup-compatibility/2006">
              <mc:Choice xmlns:v="urn:schemas-microsoft-com:vml" Requires="v">
                <p:oleObj name="Equation" r:id="rId4" imgW="761760" imgH="393480" progId="Equation.DSMT4">
                  <p:embed/>
                </p:oleObj>
              </mc:Choice>
              <mc:Fallback>
                <p:oleObj name="Equation" r:id="rId4" imgW="761760" imgH="393480" progId="Equation.DSMT4">
                  <p:embed/>
                  <p:pic>
                    <p:nvPicPr>
                      <p:cNvPr id="0" name=""/>
                      <p:cNvPicPr/>
                      <p:nvPr/>
                    </p:nvPicPr>
                    <p:blipFill>
                      <a:blip r:embed="rId5"/>
                      <a:stretch>
                        <a:fillRect/>
                      </a:stretch>
                    </p:blipFill>
                    <p:spPr>
                      <a:xfrm>
                        <a:off x="4991100" y="3257550"/>
                        <a:ext cx="2211388" cy="1141413"/>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17986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down)">
                                      <p:cBhvr>
                                        <p:cTn id="30" dur="500"/>
                                        <p:tgtEl>
                                          <p:spTgt spid="5">
                                            <p:txEl>
                                              <p:pRg st="1" end="1"/>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down)">
                                      <p:cBhvr>
                                        <p:cTn id="3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481148-7374-B7E4-A167-D20EF1F595CD}"/>
              </a:ext>
            </a:extLst>
          </p:cNvPr>
          <p:cNvSpPr/>
          <p:nvPr/>
        </p:nvSpPr>
        <p:spPr>
          <a:xfrm>
            <a:off x="459084" y="1480433"/>
            <a:ext cx="9086361" cy="4311804"/>
          </a:xfrm>
          <a:prstGeom prst="roundRect">
            <a:avLst>
              <a:gd name="adj" fmla="val 1183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1108781" y="2533269"/>
            <a:ext cx="5928879" cy="2554354"/>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685800" eaLnBrk="1" fontAlgn="auto" latinLnBrk="0" hangingPunct="1">
              <a:buClrTx/>
              <a:buSzTx/>
              <a:buFontTx/>
              <a:buNone/>
              <a:tabLst/>
              <a:defRPr kumimoji="0" sz="5400" kern="1200" spc="0" normalizeH="0" baseline="0">
                <a:ln>
                  <a:noFill/>
                </a:ln>
                <a:solidFill>
                  <a:srgbClr val="0070C0"/>
                </a:solidFill>
                <a:effectLst/>
                <a:uLnTx/>
                <a:uFillTx/>
                <a:latin typeface="Fira Sans Condensed Medium" panose="020B0603050000020004" pitchFamily="34" charset="0"/>
                <a:ea typeface="+mn-ea"/>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en-US" sz="5333" dirty="0" err="1"/>
              <a:t>Lấy</a:t>
            </a:r>
            <a:r>
              <a:rPr lang="en-US" sz="5333" dirty="0"/>
              <a:t> </a:t>
            </a:r>
            <a:r>
              <a:rPr lang="en-US" sz="5333" dirty="0" err="1"/>
              <a:t>ví</a:t>
            </a:r>
            <a:r>
              <a:rPr lang="en-US" sz="5333" dirty="0"/>
              <a:t> </a:t>
            </a:r>
            <a:r>
              <a:rPr lang="en-US" sz="5333" dirty="0" err="1"/>
              <a:t>dụ</a:t>
            </a:r>
            <a:r>
              <a:rPr lang="en-US" sz="5333" dirty="0"/>
              <a:t> </a:t>
            </a:r>
            <a:r>
              <a:rPr lang="en-US" sz="5333" dirty="0" err="1"/>
              <a:t>về</a:t>
            </a:r>
            <a:r>
              <a:rPr lang="en-US" sz="5333" dirty="0"/>
              <a:t> </a:t>
            </a:r>
            <a:r>
              <a:rPr lang="en-US" sz="5333" dirty="0" err="1"/>
              <a:t>các</a:t>
            </a:r>
            <a:r>
              <a:rPr lang="en-US" sz="5333" dirty="0"/>
              <a:t> </a:t>
            </a:r>
            <a:r>
              <a:rPr lang="en-US" sz="5333" dirty="0" err="1"/>
              <a:t>vật</a:t>
            </a:r>
            <a:r>
              <a:rPr lang="en-US" sz="5333" dirty="0"/>
              <a:t> </a:t>
            </a:r>
            <a:r>
              <a:rPr lang="en-US" sz="5333" dirty="0" err="1"/>
              <a:t>có</a:t>
            </a:r>
            <a:r>
              <a:rPr lang="en-US" sz="5333" dirty="0"/>
              <a:t> </a:t>
            </a:r>
            <a:r>
              <a:rPr lang="en-US" sz="5333" dirty="0" err="1"/>
              <a:t>động</a:t>
            </a:r>
            <a:r>
              <a:rPr lang="en-US" sz="5333" dirty="0"/>
              <a:t> </a:t>
            </a:r>
            <a:r>
              <a:rPr lang="en-US" sz="5333" dirty="0" err="1"/>
              <a:t>năng</a:t>
            </a:r>
            <a:r>
              <a:rPr lang="en-US" sz="5333" dirty="0"/>
              <a:t> </a:t>
            </a:r>
            <a:r>
              <a:rPr lang="en-US" sz="5333" dirty="0" err="1"/>
              <a:t>trong</a:t>
            </a:r>
            <a:r>
              <a:rPr lang="en-US" sz="5333" dirty="0"/>
              <a:t> </a:t>
            </a:r>
            <a:r>
              <a:rPr lang="en-US" sz="5333" dirty="0" err="1"/>
              <a:t>đời</a:t>
            </a:r>
            <a:r>
              <a:rPr lang="en-US" sz="5333" dirty="0"/>
              <a:t> </a:t>
            </a:r>
            <a:r>
              <a:rPr lang="en-US" sz="5333" dirty="0" err="1"/>
              <a:t>sống</a:t>
            </a:r>
            <a:r>
              <a:rPr lang="en-US" sz="5333" dirty="0"/>
              <a:t>.</a:t>
            </a:r>
            <a:endParaRPr lang="vi-VN" sz="5333"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5" y="810395"/>
            <a:ext cx="4733323" cy="4995107"/>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2" y="329625"/>
            <a:ext cx="2382981" cy="584775"/>
          </a:xfrm>
          <a:prstGeom prst="rect">
            <a:avLst/>
          </a:prstGeom>
          <a:noFill/>
        </p:spPr>
        <p:txBody>
          <a:bodyPr wrap="square" rtlCol="0">
            <a:spAutoFit/>
          </a:bodyPr>
          <a:lstStyle/>
          <a:p>
            <a:pPr algn="ctr" defTabSz="914377">
              <a:defRPr/>
            </a:pPr>
            <a:r>
              <a:rPr lang="en-US" sz="3200" dirty="0">
                <a:solidFill>
                  <a:srgbClr val="002C74"/>
                </a:solidFill>
                <a:latin typeface="Fira Sans Condensed Medium" panose="020B0603050000020004" pitchFamily="34" charset="0"/>
                <a:cs typeface="Arial"/>
                <a:sym typeface="Arial"/>
              </a:rPr>
              <a:t>I. </a:t>
            </a:r>
            <a:r>
              <a:rPr lang="en-US" sz="3200" dirty="0" err="1">
                <a:solidFill>
                  <a:srgbClr val="002C74"/>
                </a:solidFill>
                <a:latin typeface="Fira Sans Condensed Medium" panose="020B0603050000020004" pitchFamily="34" charset="0"/>
                <a:cs typeface="Arial"/>
                <a:sym typeface="Arial"/>
              </a:rPr>
              <a:t>Động</a:t>
            </a:r>
            <a:r>
              <a:rPr lang="en-US" sz="3200" dirty="0">
                <a:solidFill>
                  <a:srgbClr val="002C74"/>
                </a:solidFill>
                <a:latin typeface="Fira Sans Condensed Medium" panose="020B0603050000020004" pitchFamily="34" charset="0"/>
                <a:cs typeface="Arial"/>
                <a:sym typeface="Arial"/>
              </a:rPr>
              <a:t> </a:t>
            </a:r>
            <a:r>
              <a:rPr lang="en-US" sz="3200" dirty="0" err="1">
                <a:solidFill>
                  <a:srgbClr val="002C74"/>
                </a:solidFill>
                <a:latin typeface="Fira Sans Condensed Medium" panose="020B0603050000020004" pitchFamily="34" charset="0"/>
                <a:cs typeface="Arial"/>
                <a:sym typeface="Arial"/>
              </a:rPr>
              <a:t>Năng</a:t>
            </a:r>
            <a:endParaRPr lang="en-US" sz="3200" dirty="0">
              <a:solidFill>
                <a:srgbClr val="002C74"/>
              </a:solidFill>
              <a:latin typeface="Fira Sans Condensed Medium" panose="020B0603050000020004" pitchFamily="34" charset="0"/>
              <a:cs typeface="Arial"/>
              <a:sym typeface="Arial"/>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1" y="180194"/>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defTabSz="914377">
                <a:defRPr/>
              </a:pPr>
              <a:endParaRPr>
                <a:solidFill>
                  <a:prstClr val="black"/>
                </a:solidFill>
                <a:latin typeface="Calibri" panose="020F0502020204030204"/>
                <a:cs typeface="Arial"/>
                <a:sym typeface="Arial"/>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1113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67938" y="3923609"/>
            <a:ext cx="3852813" cy="830997"/>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914377">
              <a:lnSpc>
                <a:spcPct val="100000"/>
              </a:lnSpc>
              <a:defRPr/>
            </a:pPr>
            <a:r>
              <a:rPr lang="en-US" dirty="0" err="1">
                <a:sym typeface="Arial"/>
              </a:rPr>
              <a:t>Kiện</a:t>
            </a:r>
            <a:r>
              <a:rPr lang="en-US" dirty="0">
                <a:sym typeface="Arial"/>
              </a:rPr>
              <a:t> </a:t>
            </a:r>
            <a:r>
              <a:rPr lang="en-US" dirty="0" err="1">
                <a:sym typeface="Arial"/>
              </a:rPr>
              <a:t>hàng</a:t>
            </a:r>
            <a:r>
              <a:rPr lang="en-US" dirty="0">
                <a:sym typeface="Arial"/>
              </a:rPr>
              <a:t> </a:t>
            </a:r>
            <a:r>
              <a:rPr lang="en-US" dirty="0" err="1">
                <a:sym typeface="Arial"/>
              </a:rPr>
              <a:t>đang</a:t>
            </a:r>
            <a:r>
              <a:rPr lang="en-US" dirty="0">
                <a:sym typeface="Arial"/>
              </a:rPr>
              <a:t> </a:t>
            </a:r>
            <a:r>
              <a:rPr lang="en-US" dirty="0" err="1">
                <a:sym typeface="Arial"/>
              </a:rPr>
              <a:t>dịch</a:t>
            </a:r>
            <a:r>
              <a:rPr lang="en-US" dirty="0">
                <a:sym typeface="Arial"/>
              </a:rPr>
              <a:t> </a:t>
            </a:r>
            <a:r>
              <a:rPr lang="en-US" dirty="0" err="1">
                <a:sym typeface="Arial"/>
              </a:rPr>
              <a:t>chuyển</a:t>
            </a:r>
            <a:r>
              <a:rPr lang="en-US" dirty="0">
                <a:sym typeface="Arial"/>
              </a:rPr>
              <a:t> </a:t>
            </a:r>
            <a:r>
              <a:rPr lang="en-US" dirty="0" err="1">
                <a:sym typeface="Arial"/>
              </a:rPr>
              <a:t>nhờ</a:t>
            </a:r>
            <a:r>
              <a:rPr lang="en-US" dirty="0">
                <a:sym typeface="Arial"/>
              </a:rPr>
              <a:t> </a:t>
            </a:r>
            <a:r>
              <a:rPr lang="en-US" dirty="0" err="1">
                <a:sym typeface="Arial"/>
              </a:rPr>
              <a:t>băng</a:t>
            </a:r>
            <a:r>
              <a:rPr lang="en-US" dirty="0">
                <a:sym typeface="Arial"/>
              </a:rPr>
              <a:t> </a:t>
            </a:r>
            <a:r>
              <a:rPr lang="en-US" dirty="0" err="1">
                <a:sym typeface="Arial"/>
              </a:rPr>
              <a:t>chuyền</a:t>
            </a:r>
            <a:endParaRPr lang="en-US" sz="2000" dirty="0">
              <a:sym typeface="Arial"/>
            </a:endParaRPr>
          </a:p>
        </p:txBody>
      </p:sp>
      <p:sp>
        <p:nvSpPr>
          <p:cNvPr id="2" name="TextBox 1">
            <a:extLst>
              <a:ext uri="{FF2B5EF4-FFF2-40B4-BE49-F238E27FC236}">
                <a16:creationId xmlns:a16="http://schemas.microsoft.com/office/drawing/2014/main" id="{54DE30CD-BE67-E97B-3A6E-2D611ABE2F0B}"/>
              </a:ext>
            </a:extLst>
          </p:cNvPr>
          <p:cNvSpPr txBox="1"/>
          <p:nvPr/>
        </p:nvSpPr>
        <p:spPr>
          <a:xfrm>
            <a:off x="613398" y="263364"/>
            <a:ext cx="2382981" cy="492443"/>
          </a:xfrm>
          <a:prstGeom prst="rect">
            <a:avLst/>
          </a:prstGeom>
          <a:noFill/>
        </p:spPr>
        <p:txBody>
          <a:bodyPr wrap="square" rtlCol="0">
            <a:spAutoFit/>
          </a:bodyPr>
          <a:lstStyle/>
          <a:p>
            <a:pPr algn="ctr" defTabSz="914377">
              <a:defRPr/>
            </a:pPr>
            <a:r>
              <a:rPr lang="en-US" sz="2600" dirty="0">
                <a:solidFill>
                  <a:srgbClr val="002C74"/>
                </a:solidFill>
                <a:latin typeface="Fira Sans Condensed Medium" panose="020B0603050000020004" pitchFamily="34" charset="0"/>
                <a:cs typeface="Arial"/>
                <a:sym typeface="Arial"/>
              </a:rPr>
              <a:t>I. </a:t>
            </a:r>
            <a:r>
              <a:rPr lang="en-US" sz="2600" dirty="0" err="1">
                <a:solidFill>
                  <a:srgbClr val="002C74"/>
                </a:solidFill>
                <a:latin typeface="Fira Sans Condensed Medium" panose="020B0603050000020004" pitchFamily="34" charset="0"/>
                <a:cs typeface="Arial"/>
                <a:sym typeface="Arial"/>
              </a:rPr>
              <a:t>Động</a:t>
            </a:r>
            <a:r>
              <a:rPr lang="en-US" sz="2600" dirty="0">
                <a:solidFill>
                  <a:srgbClr val="002C74"/>
                </a:solidFill>
                <a:latin typeface="Fira Sans Condensed Medium" panose="020B0603050000020004" pitchFamily="34" charset="0"/>
                <a:cs typeface="Arial"/>
                <a:sym typeface="Arial"/>
              </a:rPr>
              <a:t> </a:t>
            </a:r>
            <a:r>
              <a:rPr lang="en-US" sz="2600" dirty="0" err="1">
                <a:solidFill>
                  <a:srgbClr val="002C74"/>
                </a:solidFill>
                <a:latin typeface="Fira Sans Condensed Medium" panose="020B0603050000020004" pitchFamily="34" charset="0"/>
                <a:cs typeface="Arial"/>
                <a:sym typeface="Arial"/>
              </a:rPr>
              <a:t>Năng</a:t>
            </a:r>
            <a:endParaRPr lang="en-US" sz="2600" dirty="0">
              <a:solidFill>
                <a:srgbClr val="002C74"/>
              </a:solidFill>
              <a:latin typeface="Fira Sans Condensed Medium" panose="020B0603050000020004" pitchFamily="34" charset="0"/>
              <a:cs typeface="Arial"/>
              <a:sym typeface="Arial"/>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2" y="180194"/>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defTabSz="914377">
                <a:defRPr/>
              </a:pPr>
              <a:endParaRPr>
                <a:solidFill>
                  <a:prstClr val="black"/>
                </a:solidFill>
                <a:latin typeface="Calibri" panose="020F0502020204030204"/>
                <a:cs typeface="Arial"/>
                <a:sym typeface="Arial"/>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77"/>
          <a:stretch/>
        </p:blipFill>
        <p:spPr bwMode="auto">
          <a:xfrm>
            <a:off x="4363125" y="971911"/>
            <a:ext cx="3827059"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4859606" y="3923607"/>
            <a:ext cx="2740244" cy="830997"/>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914377">
              <a:lnSpc>
                <a:spcPct val="100000"/>
              </a:lnSpc>
              <a:defRPr/>
            </a:pPr>
            <a:r>
              <a:rPr lang="en-US" dirty="0">
                <a:sym typeface="Arial"/>
              </a:rPr>
              <a:t>Ô</a:t>
            </a:r>
            <a:r>
              <a:rPr lang="vi-VN" dirty="0">
                <a:sym typeface="Arial"/>
              </a:rPr>
              <a:t> tô đang </a:t>
            </a:r>
            <a:r>
              <a:rPr lang="en-US" dirty="0" err="1">
                <a:sym typeface="Arial"/>
              </a:rPr>
              <a:t>chạy</a:t>
            </a:r>
            <a:r>
              <a:rPr lang="en-US" dirty="0">
                <a:sym typeface="Arial"/>
              </a:rPr>
              <a:t> </a:t>
            </a:r>
            <a:r>
              <a:rPr lang="vi-VN" dirty="0">
                <a:sym typeface="Arial"/>
              </a:rPr>
              <a:t>tr</a:t>
            </a:r>
            <a:r>
              <a:rPr lang="en-US" dirty="0">
                <a:sym typeface="Arial"/>
              </a:rPr>
              <a:t>ê</a:t>
            </a:r>
            <a:r>
              <a:rPr lang="vi-VN" dirty="0">
                <a:sym typeface="Arial"/>
              </a:rPr>
              <a:t>n đường</a:t>
            </a:r>
            <a:endParaRPr lang="en-US" sz="2000" dirty="0">
              <a:sym typeface="Arial"/>
            </a:endParaRPr>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56" y="971651"/>
            <a:ext cx="3827059" cy="28733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70"/>
            <a:ext cx="3513859" cy="830997"/>
          </a:xfrm>
          <a:prstGeom prst="rect">
            <a:avLst/>
          </a:prstGeom>
          <a:noFill/>
        </p:spPr>
        <p:txBody>
          <a:bodyPr wrap="square" rtlCol="0">
            <a:spAutoFit/>
          </a:bodyPr>
          <a:lstStyle>
            <a:defPPr marR="0" lvl="0" algn="l" rtl="0">
              <a:lnSpc>
                <a:spcPct val="100000"/>
              </a:lnSpc>
              <a:spcBef>
                <a:spcPts val="0"/>
              </a:spcBef>
              <a:spcAft>
                <a:spcPts val="0"/>
              </a:spcAft>
            </a:defPPr>
            <a:lvl1pPr indent="0" algn="ctr" defTabSz="685800" fontAlgn="auto">
              <a:buClrTx/>
              <a:buSzTx/>
              <a:buFontTx/>
              <a:buNone/>
              <a:tabLst/>
              <a:defRPr kumimoji="0" sz="1800" kern="1200" spc="0" normalizeH="0" baseline="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defRPr>
            </a:lvl1pPr>
          </a:lstStyle>
          <a:p>
            <a:pPr defTabSz="914377">
              <a:defRPr/>
            </a:pPr>
            <a:r>
              <a:rPr lang="vi-VN" sz="2400" dirty="0">
                <a:sym typeface="Arial"/>
              </a:rPr>
              <a:t>Máy bay đang chuyển động trên bầu trời</a:t>
            </a:r>
            <a:endParaRPr lang="en-US" sz="2400" dirty="0">
              <a:sym typeface="Arial"/>
            </a:endParaRPr>
          </a:p>
        </p:txBody>
      </p:sp>
      <p:pic>
        <p:nvPicPr>
          <p:cNvPr id="3" name="Picture 2" descr="Hành lý ký gửi - Tất tần tật các QUY ĐỊNH &amp; LƯU Ý cần biết">
            <a:extLst>
              <a:ext uri="{FF2B5EF4-FFF2-40B4-BE49-F238E27FC236}">
                <a16:creationId xmlns:a16="http://schemas.microsoft.com/office/drawing/2014/main" id="{D8D00DBF-5941-42DC-AA0B-6AA2DC5D80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152" r="7336" b="7425"/>
          <a:stretch/>
        </p:blipFill>
        <p:spPr bwMode="auto">
          <a:xfrm>
            <a:off x="97157" y="971650"/>
            <a:ext cx="4189833" cy="287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529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67938" y="3923609"/>
            <a:ext cx="3852813" cy="830997"/>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914377">
              <a:lnSpc>
                <a:spcPct val="100000"/>
              </a:lnSpc>
            </a:pPr>
            <a:r>
              <a:rPr lang="en-US" dirty="0" err="1"/>
              <a:t>Kiện</a:t>
            </a:r>
            <a:r>
              <a:rPr lang="en-US" dirty="0"/>
              <a:t> </a:t>
            </a:r>
            <a:r>
              <a:rPr lang="en-US" dirty="0" err="1"/>
              <a:t>hàng</a:t>
            </a:r>
            <a:r>
              <a:rPr lang="en-US" dirty="0"/>
              <a:t> </a:t>
            </a:r>
            <a:r>
              <a:rPr lang="en-US" dirty="0" err="1"/>
              <a:t>đang</a:t>
            </a:r>
            <a:r>
              <a:rPr lang="en-US" dirty="0"/>
              <a:t> </a:t>
            </a:r>
            <a:r>
              <a:rPr lang="en-US" dirty="0" err="1"/>
              <a:t>dịch</a:t>
            </a:r>
            <a:r>
              <a:rPr lang="en-US" dirty="0"/>
              <a:t> </a:t>
            </a:r>
            <a:r>
              <a:rPr lang="en-US" dirty="0" err="1"/>
              <a:t>chuyển</a:t>
            </a:r>
            <a:r>
              <a:rPr lang="en-US" dirty="0"/>
              <a:t> </a:t>
            </a:r>
            <a:r>
              <a:rPr lang="en-US" dirty="0" err="1"/>
              <a:t>nhờ</a:t>
            </a:r>
            <a:r>
              <a:rPr lang="en-US" dirty="0"/>
              <a:t> </a:t>
            </a:r>
            <a:r>
              <a:rPr lang="en-US" dirty="0" err="1"/>
              <a:t>băng</a:t>
            </a:r>
            <a:r>
              <a:rPr lang="en-US" dirty="0"/>
              <a:t> </a:t>
            </a:r>
            <a:r>
              <a:rPr lang="en-US" dirty="0" err="1"/>
              <a:t>chuyền</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8" y="263364"/>
            <a:ext cx="2382981" cy="492443"/>
          </a:xfrm>
          <a:prstGeom prst="rect">
            <a:avLst/>
          </a:prstGeom>
          <a:noFill/>
        </p:spPr>
        <p:txBody>
          <a:bodyPr wrap="square" rtlCol="0">
            <a:spAutoFit/>
          </a:bodyPr>
          <a:lstStyle/>
          <a:p>
            <a:pPr algn="ctr" defTabSz="914377">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lang="en-US" sz="2600" dirty="0">
              <a:solidFill>
                <a:srgbClr val="002C74"/>
              </a:solidFill>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2" y="180194"/>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defTabSz="914377">
                <a:defRPr/>
              </a:pPr>
              <a:endParaRPr>
                <a:solidFill>
                  <a:prstClr val="black"/>
                </a:solidFill>
                <a:latin typeface="Calibri" panose="020F0502020204030204"/>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9" y="5752297"/>
            <a:ext cx="6890172" cy="584775"/>
          </a:xfrm>
          <a:prstGeom prst="rect">
            <a:avLst/>
          </a:prstGeom>
          <a:noFill/>
        </p:spPr>
        <p:txBody>
          <a:bodyPr wrap="square" rtlCol="0">
            <a:spAutoFit/>
          </a:bodyPr>
          <a:lstStyle/>
          <a:p>
            <a:pPr algn="ctr" defTabSz="914377">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261" y="5020285"/>
            <a:ext cx="1670025" cy="1762388"/>
          </a:xfrm>
          <a:prstGeom prst="rect">
            <a:avLst/>
          </a:prstGeom>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277"/>
          <a:stretch/>
        </p:blipFill>
        <p:spPr bwMode="auto">
          <a:xfrm>
            <a:off x="4363125" y="971911"/>
            <a:ext cx="3827059"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4859606" y="3923607"/>
            <a:ext cx="2740244" cy="830997"/>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914377">
              <a:lnSpc>
                <a:spcPct val="100000"/>
              </a:lnSpc>
            </a:pPr>
            <a:r>
              <a:rPr lang="en-US" dirty="0"/>
              <a:t>Ô</a:t>
            </a:r>
            <a:r>
              <a:rPr lang="vi-VN" dirty="0"/>
              <a:t> tô đang </a:t>
            </a:r>
            <a:r>
              <a:rPr lang="en-US" dirty="0" err="1"/>
              <a:t>chạy</a:t>
            </a:r>
            <a:r>
              <a:rPr lang="en-US" dirty="0"/>
              <a:t> </a:t>
            </a:r>
            <a:r>
              <a:rPr lang="vi-VN" dirty="0"/>
              <a:t>tr</a:t>
            </a:r>
            <a:r>
              <a:rPr lang="en-US" dirty="0"/>
              <a:t>ê</a:t>
            </a:r>
            <a:r>
              <a:rPr lang="vi-VN" dirty="0"/>
              <a:t>n đường</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456" y="971651"/>
            <a:ext cx="3827059" cy="28733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70"/>
            <a:ext cx="3513859" cy="830997"/>
          </a:xfrm>
          <a:prstGeom prst="rect">
            <a:avLst/>
          </a:prstGeom>
          <a:noFill/>
        </p:spPr>
        <p:txBody>
          <a:bodyPr wrap="square" rtlCol="0">
            <a:spAutoFit/>
          </a:bodyPr>
          <a:lstStyle>
            <a:defPPr marR="0" lvl="0" algn="l" rtl="0">
              <a:lnSpc>
                <a:spcPct val="100000"/>
              </a:lnSpc>
              <a:spcBef>
                <a:spcPts val="0"/>
              </a:spcBef>
              <a:spcAft>
                <a:spcPts val="0"/>
              </a:spcAft>
            </a:defPPr>
            <a:lvl1pPr indent="0" algn="ctr" defTabSz="685800" fontAlgn="auto">
              <a:buClrTx/>
              <a:buSzTx/>
              <a:buFontTx/>
              <a:buNone/>
              <a:tabLst/>
              <a:defRPr kumimoji="0" sz="1800" kern="1200" spc="0" normalizeH="0" baseline="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defRPr>
            </a:lvl1pPr>
          </a:lstStyle>
          <a:p>
            <a:r>
              <a:rPr lang="vi-VN" sz="2400" dirty="0"/>
              <a:t>Máy bay đang chuyển động trên bầu trời</a:t>
            </a:r>
            <a:endParaRPr lang="en-US" sz="2400" dirty="0"/>
          </a:p>
        </p:txBody>
      </p:sp>
      <p:pic>
        <p:nvPicPr>
          <p:cNvPr id="3" name="Picture 2" descr="Hành lý ký gửi - Tất tần tật các QUY ĐỊNH &amp; LƯU Ý cần biết">
            <a:extLst>
              <a:ext uri="{FF2B5EF4-FFF2-40B4-BE49-F238E27FC236}">
                <a16:creationId xmlns:a16="http://schemas.microsoft.com/office/drawing/2014/main" id="{D8D00DBF-5941-42DC-AA0B-6AA2DC5D80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152" r="7336" b="7425"/>
          <a:stretch/>
        </p:blipFill>
        <p:spPr bwMode="auto">
          <a:xfrm>
            <a:off x="97157" y="971650"/>
            <a:ext cx="4189833" cy="287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9" y="2105309"/>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54DE30CD-BE67-E97B-3A6E-2D611ABE2F0B}"/>
              </a:ext>
            </a:extLst>
          </p:cNvPr>
          <p:cNvSpPr txBox="1"/>
          <p:nvPr/>
        </p:nvSpPr>
        <p:spPr>
          <a:xfrm>
            <a:off x="613398" y="263364"/>
            <a:ext cx="2382981" cy="492443"/>
          </a:xfrm>
          <a:prstGeom prst="rect">
            <a:avLst/>
          </a:prstGeom>
          <a:noFill/>
        </p:spPr>
        <p:txBody>
          <a:bodyPr wrap="square" rtlCol="0">
            <a:spAutoFit/>
          </a:bodyPr>
          <a:lstStyle/>
          <a:p>
            <a:pPr algn="ctr" defTabSz="914377">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lang="en-US" sz="2600" dirty="0">
              <a:solidFill>
                <a:srgbClr val="002C74"/>
              </a:solidFill>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2" y="180194"/>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defTabSz="914377">
                <a:defRPr/>
              </a:pPr>
              <a:endParaRPr>
                <a:solidFill>
                  <a:prstClr val="black"/>
                </a:solidFill>
                <a:latin typeface="Calibri" panose="020F0502020204030204"/>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5"/>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5"/>
            <a:ext cx="3513859"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defTabSz="914377"/>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2" y="3206349"/>
            <a:ext cx="5454869" cy="18360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58" algn="ctr" defTabSz="1219140">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609" y="1016861"/>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1965</Words>
  <Application>Microsoft Office PowerPoint</Application>
  <PresentationFormat>Widescreen</PresentationFormat>
  <Paragraphs>140</Paragraphs>
  <Slides>34</Slides>
  <Notes>0</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8" baseType="lpstr">
      <vt:lpstr>#9Slide03 Arima Madurai Black</vt:lpstr>
      <vt:lpstr>Arial</vt:lpstr>
      <vt:lpstr>Arial Black</vt:lpstr>
      <vt:lpstr>Arrus-Black</vt:lpstr>
      <vt:lpstr>Calibri</vt:lpstr>
      <vt:lpstr>Calibri Light</vt:lpstr>
      <vt:lpstr>Fira Sans Black</vt:lpstr>
      <vt:lpstr>Fira Sans Condensed Medium</vt:lpstr>
      <vt:lpstr>Merriweather</vt:lpstr>
      <vt:lpstr>Montserrat</vt:lpstr>
      <vt:lpstr>Open Sans</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2/ Trang 16. Tính động năng của quả bóng đá có khối lượng m = 0,45 kg, đang bay với tốc độ  v = 10 m/s.</vt:lpstr>
      <vt:lpstr>Câu 1/ Trang 17 So sánh thế năng trọng trường của hai vật ở cùng một độ cao so với gốc thế năng, biết khối lượng của vật thứ nhất gấp 3 lần khối lượng của vật thứ hai.</vt:lpstr>
      <vt:lpstr>Câu 2/ trang 17. Một công nhân vác một bao xi măng có trọng lượng 500 N trên vai đứng trên sân thượng tòa nhà cao 20 m so với mặt đất. Độ cao của bao xi măng so với mặt sân thượng là 1,4 m. Tính thế năng trọng trường của bao xi măng trong hai trường hợp sau: a. Chọn gốc thế năng tại mặt sân thượng tòa nhà. b. Chọn gốc thế năng tại mặt đất. </vt:lpstr>
      <vt:lpstr>Em có thể trang 17 :  Tính được động năng, thế năng của các vật và giải thích được nguyên lí tích trữ năng lượng dưới dạng thế năng trọng trường trong nhà máy thủy điện.  </vt:lpstr>
      <vt:lpstr>Bài 2.4 SBT trang 8 Một vật có khối lượng 3 kg ở độ cao 4 m so với mặt đất. Chọn gốc thế năng ở mặt đất, hỏi thế năng trọng trường của vật là bao nhiêu?</vt:lpstr>
      <vt:lpstr>Bài 2.8 SBT trang 9 Một máy bay có khối lượng 200 tấn đang bay với tốc độ ổn định 720 km/h ở độ cao 10 km so với mặt đất. Chọn gốc thế năng ở mặt đất, tính động năng và thế năng trọng trường của máy bay.</vt:lpstr>
      <vt:lpstr>Bài 2.9 SBT trang 9 Một viên đạn có khối lượng 10 g được bắn ra từ nòng súng theo phương nằm ngang với tốc độ ban đầu 500 m/s. Hãy tính lượng năng lượng được chuyển hóa thành nhiệt năng khi viên đạn xuyên qua một tấm gỗ và dừng lại, giả sử rằng toàn bộ động năng của đạn chuyển hóa thành nhiệt năng.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Admin</cp:lastModifiedBy>
  <cp:revision>3</cp:revision>
  <dcterms:created xsi:type="dcterms:W3CDTF">2024-06-15T08:12:02Z</dcterms:created>
  <dcterms:modified xsi:type="dcterms:W3CDTF">2025-09-04T15:19:51Z</dcterms:modified>
</cp:coreProperties>
</file>