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3" r:id="rId1"/>
    <p:sldMasterId id="2147483690" r:id="rId2"/>
    <p:sldMasterId id="2147483702" r:id="rId3"/>
    <p:sldMasterId id="2147483723" r:id="rId4"/>
    <p:sldMasterId id="2147483725" r:id="rId5"/>
    <p:sldMasterId id="2147483758" r:id="rId6"/>
    <p:sldMasterId id="2147483760" r:id="rId7"/>
    <p:sldMasterId id="2147483781" r:id="rId8"/>
  </p:sldMasterIdLst>
  <p:sldIdLst>
    <p:sldId id="257" r:id="rId9"/>
    <p:sldId id="258" r:id="rId10"/>
    <p:sldId id="256" r:id="rId11"/>
    <p:sldId id="259" r:id="rId12"/>
    <p:sldId id="299" r:id="rId13"/>
    <p:sldId id="260" r:id="rId14"/>
    <p:sldId id="302" r:id="rId15"/>
    <p:sldId id="301" r:id="rId16"/>
    <p:sldId id="266" r:id="rId17"/>
    <p:sldId id="303" r:id="rId18"/>
    <p:sldId id="304" r:id="rId19"/>
    <p:sldId id="268" r:id="rId20"/>
    <p:sldId id="269" r:id="rId21"/>
    <p:sldId id="270" r:id="rId22"/>
    <p:sldId id="271" r:id="rId23"/>
    <p:sldId id="272" r:id="rId24"/>
    <p:sldId id="273" r:id="rId25"/>
    <p:sldId id="305" r:id="rId26"/>
    <p:sldId id="274" r:id="rId27"/>
    <p:sldId id="306" r:id="rId28"/>
    <p:sldId id="326" r:id="rId29"/>
    <p:sldId id="307" r:id="rId30"/>
    <p:sldId id="320" r:id="rId31"/>
    <p:sldId id="321" r:id="rId32"/>
    <p:sldId id="322" r:id="rId33"/>
    <p:sldId id="324" r:id="rId34"/>
    <p:sldId id="325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290" r:id="rId43"/>
    <p:sldId id="334" r:id="rId44"/>
    <p:sldId id="335" r:id="rId45"/>
    <p:sldId id="292" r:id="rId46"/>
    <p:sldId id="293" r:id="rId47"/>
    <p:sldId id="297" r:id="rId48"/>
    <p:sldId id="33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B6"/>
    <a:srgbClr val="66C7CC"/>
    <a:srgbClr val="DFA1A7"/>
    <a:srgbClr val="EAF92B"/>
    <a:srgbClr val="CCECFF"/>
    <a:srgbClr val="CC9900"/>
    <a:srgbClr val="F09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04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1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8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50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6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05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0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44866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30405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846664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1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2976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592186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371207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88864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04795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301352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549199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5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956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1528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53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102021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06960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82182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933820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402707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82178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4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56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46600" y="1504400"/>
            <a:ext cx="7298800" cy="33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 b="1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7800" y="4807600"/>
            <a:ext cx="635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439707" y="13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851506" y="6397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49533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685767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0065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10065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0065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5564304" y="51239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5564307" y="1175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1586074" y="5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0118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40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0000" y="1457000"/>
            <a:ext cx="10054000" cy="4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Black Han Sans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9844174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>
            <a:off x="1204679" y="168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1620939" y="3486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10106051" y="6350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368659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723733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solidFill>
                  <a:schemeClr val="accent5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571733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7022667" y="3324733"/>
            <a:ext cx="34456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33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6870700" y="3787933"/>
            <a:ext cx="37496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10553013" y="5395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9955567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11128525" y="5724322"/>
            <a:ext cx="755755" cy="669860"/>
            <a:chOff x="7225244" y="1235391"/>
            <a:chExt cx="566816" cy="502395"/>
          </a:xfrm>
        </p:grpSpPr>
        <p:sp>
          <p:nvSpPr>
            <p:cNvPr id="53" name="Google Shape;53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1691" y="1"/>
                  </a:moveTo>
                  <a:cubicBezTo>
                    <a:pt x="1352" y="1"/>
                    <a:pt x="1077" y="91"/>
                    <a:pt x="887" y="281"/>
                  </a:cubicBezTo>
                  <a:cubicBezTo>
                    <a:pt x="0" y="1163"/>
                    <a:pt x="1269" y="3862"/>
                    <a:pt x="3710" y="6309"/>
                  </a:cubicBezTo>
                  <a:cubicBezTo>
                    <a:pt x="5627" y="8222"/>
                    <a:pt x="7697" y="9412"/>
                    <a:pt x="8929" y="9412"/>
                  </a:cubicBezTo>
                  <a:cubicBezTo>
                    <a:pt x="9269" y="9412"/>
                    <a:pt x="9545" y="9322"/>
                    <a:pt x="9737" y="9131"/>
                  </a:cubicBezTo>
                  <a:cubicBezTo>
                    <a:pt x="10619" y="8250"/>
                    <a:pt x="9356" y="5550"/>
                    <a:pt x="6909" y="3110"/>
                  </a:cubicBezTo>
                  <a:cubicBezTo>
                    <a:pt x="4995" y="1192"/>
                    <a:pt x="2922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7225244" y="1235391"/>
              <a:ext cx="566816" cy="502395"/>
            </a:xfrm>
            <a:custGeom>
              <a:avLst/>
              <a:gdLst/>
              <a:ahLst/>
              <a:cxnLst/>
              <a:rect l="l" t="t" r="r" b="b"/>
              <a:pathLst>
                <a:path w="10620" h="9413" extrusionOk="0">
                  <a:moveTo>
                    <a:pt x="8930" y="1"/>
                  </a:moveTo>
                  <a:cubicBezTo>
                    <a:pt x="7698" y="1"/>
                    <a:pt x="5628" y="1192"/>
                    <a:pt x="3710" y="3110"/>
                  </a:cubicBezTo>
                  <a:cubicBezTo>
                    <a:pt x="1269" y="5550"/>
                    <a:pt x="0" y="8250"/>
                    <a:pt x="887" y="9131"/>
                  </a:cubicBezTo>
                  <a:cubicBezTo>
                    <a:pt x="1077" y="9322"/>
                    <a:pt x="1353" y="9412"/>
                    <a:pt x="1692" y="9412"/>
                  </a:cubicBezTo>
                  <a:cubicBezTo>
                    <a:pt x="2923" y="9412"/>
                    <a:pt x="4996" y="8222"/>
                    <a:pt x="6909" y="6309"/>
                  </a:cubicBezTo>
                  <a:cubicBezTo>
                    <a:pt x="9356" y="3862"/>
                    <a:pt x="10619" y="1163"/>
                    <a:pt x="9737" y="281"/>
                  </a:cubicBezTo>
                  <a:cubicBezTo>
                    <a:pt x="9545" y="91"/>
                    <a:pt x="9269" y="1"/>
                    <a:pt x="8930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6"/>
          <p:cNvSpPr/>
          <p:nvPr/>
        </p:nvSpPr>
        <p:spPr>
          <a:xfrm>
            <a:off x="9214970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6"/>
          <p:cNvSpPr/>
          <p:nvPr/>
        </p:nvSpPr>
        <p:spPr>
          <a:xfrm>
            <a:off x="1110759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6"/>
          <p:cNvSpPr/>
          <p:nvPr/>
        </p:nvSpPr>
        <p:spPr>
          <a:xfrm>
            <a:off x="7168618" y="65182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6"/>
          <p:cNvSpPr/>
          <p:nvPr/>
        </p:nvSpPr>
        <p:spPr>
          <a:xfrm>
            <a:off x="11375457" y="2559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/>
          <p:nvPr/>
        </p:nvSpPr>
        <p:spPr>
          <a:xfrm>
            <a:off x="2252539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6"/>
          <p:cNvSpPr/>
          <p:nvPr/>
        </p:nvSpPr>
        <p:spPr>
          <a:xfrm>
            <a:off x="9214974" y="129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6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22971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701867" y="580467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960000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61600" y="3576267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324341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2489200" y="1663700"/>
            <a:ext cx="7200800" cy="3518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499200" y="1660800"/>
            <a:ext cx="7193600" cy="3536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9202007" y="6200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8"/>
          <p:cNvSpPr/>
          <p:nvPr/>
        </p:nvSpPr>
        <p:spPr>
          <a:xfrm>
            <a:off x="3109146" y="153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8"/>
          <p:cNvSpPr/>
          <p:nvPr/>
        </p:nvSpPr>
        <p:spPr>
          <a:xfrm>
            <a:off x="2363051" y="50274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8"/>
          <p:cNvSpPr/>
          <p:nvPr/>
        </p:nvSpPr>
        <p:spPr>
          <a:xfrm>
            <a:off x="11318206" y="211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8"/>
          <p:cNvSpPr/>
          <p:nvPr/>
        </p:nvSpPr>
        <p:spPr>
          <a:xfrm>
            <a:off x="554823" y="5886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8"/>
          <p:cNvSpPr/>
          <p:nvPr/>
        </p:nvSpPr>
        <p:spPr>
          <a:xfrm>
            <a:off x="3469674" y="573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>
            <a:off x="9566418" y="1594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8"/>
          <p:cNvSpPr/>
          <p:nvPr/>
        </p:nvSpPr>
        <p:spPr>
          <a:xfrm>
            <a:off x="9566430" y="3957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8"/>
          <p:cNvSpPr/>
          <p:nvPr/>
        </p:nvSpPr>
        <p:spPr>
          <a:xfrm>
            <a:off x="5965058" y="763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7444858" y="5475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8"/>
          <p:cNvSpPr/>
          <p:nvPr/>
        </p:nvSpPr>
        <p:spPr>
          <a:xfrm>
            <a:off x="10662025" y="387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7228370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672000" y="2051167"/>
            <a:ext cx="68480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672000" y="3048833"/>
            <a:ext cx="68480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8" name="Google Shape;88;p9"/>
          <p:cNvSpPr/>
          <p:nvPr/>
        </p:nvSpPr>
        <p:spPr>
          <a:xfrm>
            <a:off x="3179607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9"/>
          <p:cNvSpPr/>
          <p:nvPr/>
        </p:nvSpPr>
        <p:spPr>
          <a:xfrm>
            <a:off x="160163" y="5451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9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9"/>
          <p:cNvSpPr/>
          <p:nvPr/>
        </p:nvSpPr>
        <p:spPr>
          <a:xfrm>
            <a:off x="6133518" y="6491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75382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617944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3808900" y="1353800"/>
            <a:ext cx="769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4608167" y="2453333"/>
            <a:ext cx="6630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4608167" y="3941467"/>
            <a:ext cx="6630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02" name="Google Shape;102;p11"/>
          <p:cNvSpPr/>
          <p:nvPr/>
        </p:nvSpPr>
        <p:spPr>
          <a:xfrm>
            <a:off x="3679570" y="5364374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1"/>
          <p:cNvSpPr/>
          <p:nvPr/>
        </p:nvSpPr>
        <p:spPr>
          <a:xfrm>
            <a:off x="11375463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1"/>
          <p:cNvSpPr/>
          <p:nvPr/>
        </p:nvSpPr>
        <p:spPr>
          <a:xfrm>
            <a:off x="8828518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1"/>
          <p:cNvSpPr/>
          <p:nvPr/>
        </p:nvSpPr>
        <p:spPr>
          <a:xfrm>
            <a:off x="11375457" y="5346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1"/>
          <p:cNvSpPr/>
          <p:nvPr/>
        </p:nvSpPr>
        <p:spPr>
          <a:xfrm>
            <a:off x="722535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1"/>
          <p:cNvSpPr/>
          <p:nvPr/>
        </p:nvSpPr>
        <p:spPr>
          <a:xfrm>
            <a:off x="4705807" y="1234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90799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8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/>
          </p:nvPr>
        </p:nvSpPr>
        <p:spPr>
          <a:xfrm>
            <a:off x="2857125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2" hasCustomPrompt="1"/>
          </p:nvPr>
        </p:nvSpPr>
        <p:spPr>
          <a:xfrm>
            <a:off x="1794708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2857125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3"/>
          </p:nvPr>
        </p:nvSpPr>
        <p:spPr>
          <a:xfrm>
            <a:off x="7714492" y="2157700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4" hasCustomPrompt="1"/>
          </p:nvPr>
        </p:nvSpPr>
        <p:spPr>
          <a:xfrm>
            <a:off x="6652075" y="2157700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5"/>
          </p:nvPr>
        </p:nvSpPr>
        <p:spPr>
          <a:xfrm>
            <a:off x="7714492" y="2620900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6"/>
          </p:nvPr>
        </p:nvSpPr>
        <p:spPr>
          <a:xfrm>
            <a:off x="2857125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7" hasCustomPrompt="1"/>
          </p:nvPr>
        </p:nvSpPr>
        <p:spPr>
          <a:xfrm>
            <a:off x="1794708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8"/>
          </p:nvPr>
        </p:nvSpPr>
        <p:spPr>
          <a:xfrm>
            <a:off x="7714492" y="4023367"/>
            <a:ext cx="2682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9" hasCustomPrompt="1"/>
          </p:nvPr>
        </p:nvSpPr>
        <p:spPr>
          <a:xfrm>
            <a:off x="6652075" y="4023367"/>
            <a:ext cx="106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3"/>
          </p:nvPr>
        </p:nvSpPr>
        <p:spPr>
          <a:xfrm>
            <a:off x="7714487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4"/>
          </p:nvPr>
        </p:nvSpPr>
        <p:spPr>
          <a:xfrm>
            <a:off x="2857125" y="4486567"/>
            <a:ext cx="2488000" cy="1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4" name="Google Shape;124;p13"/>
          <p:cNvSpPr/>
          <p:nvPr/>
        </p:nvSpPr>
        <p:spPr>
          <a:xfrm>
            <a:off x="5857674" y="198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3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3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3"/>
          <p:cNvSpPr/>
          <p:nvPr/>
        </p:nvSpPr>
        <p:spPr>
          <a:xfrm>
            <a:off x="11360506" y="3743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17901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8A9919E-4C91-47F2-B4D4-DD4017496B47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11/9/2025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2CC79F34-D26D-427E-B7CD-C6D66A237932}" type="slidenum">
              <a:rPr lang="en-US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5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/>
          <p:nvPr/>
        </p:nvSpPr>
        <p:spPr>
          <a:xfrm>
            <a:off x="1335413" y="751200"/>
            <a:ext cx="9521200" cy="5355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90400" y="4450000"/>
            <a:ext cx="601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281717" y="1698800"/>
            <a:ext cx="7628400" cy="27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8097607" y="158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3740646" y="350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/>
          <p:nvPr/>
        </p:nvSpPr>
        <p:spPr>
          <a:xfrm>
            <a:off x="9961151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/>
          <p:nvPr/>
        </p:nvSpPr>
        <p:spPr>
          <a:xfrm>
            <a:off x="11192606" y="3753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>
            <a:off x="685773" y="2620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6337979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960000" y="2031600"/>
            <a:ext cx="5350000" cy="3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5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377051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9600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9600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2"/>
          </p:nvPr>
        </p:nvSpPr>
        <p:spPr>
          <a:xfrm>
            <a:off x="45384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45384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4"/>
          </p:nvPr>
        </p:nvSpPr>
        <p:spPr>
          <a:xfrm>
            <a:off x="8116800" y="3637484"/>
            <a:ext cx="3115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8116800" y="4114741"/>
            <a:ext cx="3115200" cy="9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9121574" y="147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>
            <a:off x="9635518" y="64098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>
            <a:off x="11375457" y="18384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2647239" y="6351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>
            <a:off x="560513" y="3576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3328841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600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9600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2"/>
          </p:nvPr>
        </p:nvSpPr>
        <p:spPr>
          <a:xfrm>
            <a:off x="45384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45384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 idx="4"/>
          </p:nvPr>
        </p:nvSpPr>
        <p:spPr>
          <a:xfrm>
            <a:off x="8116800" y="4247084"/>
            <a:ext cx="3115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116800" y="46227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554830" y="5708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7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7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7"/>
          <p:cNvSpPr/>
          <p:nvPr/>
        </p:nvSpPr>
        <p:spPr>
          <a:xfrm>
            <a:off x="3860497" y="6403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7"/>
          <p:cNvSpPr/>
          <p:nvPr/>
        </p:nvSpPr>
        <p:spPr>
          <a:xfrm>
            <a:off x="1099174" y="196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7"/>
          <p:cNvSpPr/>
          <p:nvPr/>
        </p:nvSpPr>
        <p:spPr>
          <a:xfrm>
            <a:off x="109766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428630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21716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1"/>
          </p:nvPr>
        </p:nvSpPr>
        <p:spPr>
          <a:xfrm>
            <a:off x="1747733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3"/>
          </p:nvPr>
        </p:nvSpPr>
        <p:spPr>
          <a:xfrm>
            <a:off x="21716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4"/>
          </p:nvPr>
        </p:nvSpPr>
        <p:spPr>
          <a:xfrm>
            <a:off x="1747733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5"/>
          </p:nvPr>
        </p:nvSpPr>
        <p:spPr>
          <a:xfrm>
            <a:off x="7510000" y="2496333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6"/>
          </p:nvPr>
        </p:nvSpPr>
        <p:spPr>
          <a:xfrm>
            <a:off x="7086200" y="2837533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title" idx="7"/>
          </p:nvPr>
        </p:nvSpPr>
        <p:spPr>
          <a:xfrm>
            <a:off x="7510000" y="4618700"/>
            <a:ext cx="25104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8"/>
          </p:nvPr>
        </p:nvSpPr>
        <p:spPr>
          <a:xfrm>
            <a:off x="7086200" y="4959900"/>
            <a:ext cx="335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329874" y="13034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8"/>
          <p:cNvSpPr/>
          <p:nvPr/>
        </p:nvSpPr>
        <p:spPr>
          <a:xfrm>
            <a:off x="6797007" y="1490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8"/>
          <p:cNvSpPr/>
          <p:nvPr/>
        </p:nvSpPr>
        <p:spPr>
          <a:xfrm>
            <a:off x="542446" y="356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8"/>
          <p:cNvSpPr/>
          <p:nvPr/>
        </p:nvSpPr>
        <p:spPr>
          <a:xfrm>
            <a:off x="7593918" y="6461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8"/>
          <p:cNvSpPr/>
          <p:nvPr/>
        </p:nvSpPr>
        <p:spPr>
          <a:xfrm>
            <a:off x="11731006" y="43046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8"/>
          <p:cNvSpPr/>
          <p:nvPr/>
        </p:nvSpPr>
        <p:spPr>
          <a:xfrm>
            <a:off x="11375457" y="2094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8"/>
          <p:cNvSpPr/>
          <p:nvPr/>
        </p:nvSpPr>
        <p:spPr>
          <a:xfrm>
            <a:off x="105268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8"/>
          <p:cNvSpPr/>
          <p:nvPr/>
        </p:nvSpPr>
        <p:spPr>
          <a:xfrm>
            <a:off x="3064685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53990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1156367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1"/>
          </p:nvPr>
        </p:nvSpPr>
        <p:spPr>
          <a:xfrm>
            <a:off x="1156367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2"/>
          </p:nvPr>
        </p:nvSpPr>
        <p:spPr>
          <a:xfrm>
            <a:off x="4755400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3"/>
          </p:nvPr>
        </p:nvSpPr>
        <p:spPr>
          <a:xfrm>
            <a:off x="4755400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title" idx="4"/>
          </p:nvPr>
        </p:nvSpPr>
        <p:spPr>
          <a:xfrm>
            <a:off x="1156367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subTitle" idx="5"/>
          </p:nvPr>
        </p:nvSpPr>
        <p:spPr>
          <a:xfrm>
            <a:off x="1156367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 idx="6"/>
          </p:nvPr>
        </p:nvSpPr>
        <p:spPr>
          <a:xfrm>
            <a:off x="4755400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ubTitle" idx="7"/>
          </p:nvPr>
        </p:nvSpPr>
        <p:spPr>
          <a:xfrm>
            <a:off x="4755400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8"/>
          </p:nvPr>
        </p:nvSpPr>
        <p:spPr>
          <a:xfrm>
            <a:off x="8354433" y="24470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9"/>
          </p:nvPr>
        </p:nvSpPr>
        <p:spPr>
          <a:xfrm>
            <a:off x="8354433" y="28226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title" idx="13"/>
          </p:nvPr>
        </p:nvSpPr>
        <p:spPr>
          <a:xfrm>
            <a:off x="8354433" y="43582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subTitle" idx="14"/>
          </p:nvPr>
        </p:nvSpPr>
        <p:spPr>
          <a:xfrm>
            <a:off x="8354433" y="4733833"/>
            <a:ext cx="268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1058074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9"/>
          <p:cNvSpPr/>
          <p:nvPr/>
        </p:nvSpPr>
        <p:spPr>
          <a:xfrm>
            <a:off x="11375463" y="13569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9"/>
          <p:cNvSpPr/>
          <p:nvPr/>
        </p:nvSpPr>
        <p:spPr>
          <a:xfrm>
            <a:off x="11637341" y="257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9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9"/>
          <p:cNvSpPr/>
          <p:nvPr/>
        </p:nvSpPr>
        <p:spPr>
          <a:xfrm>
            <a:off x="262251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1375457" y="442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830617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/>
          <p:nvPr/>
        </p:nvSpPr>
        <p:spPr>
          <a:xfrm>
            <a:off x="35922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/>
          </p:nvPr>
        </p:nvSpPr>
        <p:spPr>
          <a:xfrm>
            <a:off x="4053400" y="2972033"/>
            <a:ext cx="4085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2" hasCustomPrompt="1"/>
          </p:nvPr>
        </p:nvSpPr>
        <p:spPr>
          <a:xfrm>
            <a:off x="4948200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4145400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685774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0"/>
          <p:cNvSpPr/>
          <p:nvPr/>
        </p:nvSpPr>
        <p:spPr>
          <a:xfrm>
            <a:off x="3451113" y="47539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5965051" y="1143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/>
          <p:nvPr/>
        </p:nvSpPr>
        <p:spPr>
          <a:xfrm>
            <a:off x="8479006" y="30330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0"/>
          <p:cNvSpPr/>
          <p:nvPr/>
        </p:nvSpPr>
        <p:spPr>
          <a:xfrm>
            <a:off x="822523" y="5508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11107591" y="496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0"/>
          <p:cNvSpPr/>
          <p:nvPr/>
        </p:nvSpPr>
        <p:spPr>
          <a:xfrm>
            <a:off x="2756474" y="12085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0"/>
          <p:cNvSpPr/>
          <p:nvPr/>
        </p:nvSpPr>
        <p:spPr>
          <a:xfrm>
            <a:off x="4405423" y="63829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0"/>
          <p:cNvSpPr/>
          <p:nvPr/>
        </p:nvSpPr>
        <p:spPr>
          <a:xfrm>
            <a:off x="11597306" y="3416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05756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/>
          <p:nvPr/>
        </p:nvSpPr>
        <p:spPr>
          <a:xfrm>
            <a:off x="6498800" y="1274833"/>
            <a:ext cx="5007600" cy="415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6728933" y="2972033"/>
            <a:ext cx="450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title" idx="2" hasCustomPrompt="1"/>
          </p:nvPr>
        </p:nvSpPr>
        <p:spPr>
          <a:xfrm>
            <a:off x="8942933" y="1625867"/>
            <a:ext cx="229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1"/>
          </p:nvPr>
        </p:nvSpPr>
        <p:spPr>
          <a:xfrm>
            <a:off x="7337333" y="3951800"/>
            <a:ext cx="3901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6778007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11375463" y="1153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>
            <a:off x="11375457" y="5249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>
            <a:off x="6356990" y="32207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>
            <a:off x="8435767" y="5307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>
            <a:off x="28785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>
            <a:off x="10436274" y="6245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>
            <a:off x="822518" y="584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709718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>
            <a:off x="6325200" y="580600"/>
            <a:ext cx="51812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6412933" y="1555667"/>
            <a:ext cx="48256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11375451" y="2421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2"/>
          <p:cNvSpPr/>
          <p:nvPr/>
        </p:nvSpPr>
        <p:spPr>
          <a:xfrm>
            <a:off x="5857674" y="62667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2"/>
          <p:cNvSpPr/>
          <p:nvPr/>
        </p:nvSpPr>
        <p:spPr>
          <a:xfrm>
            <a:off x="11375458" y="5274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6808933" y="3556800"/>
            <a:ext cx="4429600" cy="17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95263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hasCustomPrompt="1"/>
          </p:nvPr>
        </p:nvSpPr>
        <p:spPr>
          <a:xfrm>
            <a:off x="2680400" y="1246400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subTitle" idx="1"/>
          </p:nvPr>
        </p:nvSpPr>
        <p:spPr>
          <a:xfrm>
            <a:off x="2680400" y="1984564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2680400" y="2883109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3"/>
          </p:nvPr>
        </p:nvSpPr>
        <p:spPr>
          <a:xfrm>
            <a:off x="2680400" y="3621273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4" hasCustomPrompt="1"/>
          </p:nvPr>
        </p:nvSpPr>
        <p:spPr>
          <a:xfrm>
            <a:off x="2680400" y="4519836"/>
            <a:ext cx="68312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5"/>
          </p:nvPr>
        </p:nvSpPr>
        <p:spPr>
          <a:xfrm>
            <a:off x="2680400" y="5258000"/>
            <a:ext cx="68312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2213073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554823" y="58074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36174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870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48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960000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2"/>
          </p:nvPr>
        </p:nvSpPr>
        <p:spPr>
          <a:xfrm>
            <a:off x="6215533" y="2100800"/>
            <a:ext cx="4842000" cy="35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▨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10570441" y="4547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4"/>
          <p:cNvSpPr/>
          <p:nvPr/>
        </p:nvSpPr>
        <p:spPr>
          <a:xfrm>
            <a:off x="160163" y="5787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4"/>
          <p:cNvSpPr/>
          <p:nvPr/>
        </p:nvSpPr>
        <p:spPr>
          <a:xfrm>
            <a:off x="591779" y="41650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4"/>
          <p:cNvSpPr/>
          <p:nvPr/>
        </p:nvSpPr>
        <p:spPr>
          <a:xfrm>
            <a:off x="5383585" y="64148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731006" y="38606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375457" y="15022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702951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>
            <a:off x="239090" y="1760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270674" y="1391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4"/>
          <p:cNvSpPr txBox="1">
            <a:spLocks noGrp="1"/>
          </p:cNvSpPr>
          <p:nvPr>
            <p:ph type="title" idx="3"/>
          </p:nvPr>
        </p:nvSpPr>
        <p:spPr>
          <a:xfrm>
            <a:off x="960000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3" name="Google Shape;283;p24"/>
          <p:cNvSpPr txBox="1">
            <a:spLocks noGrp="1"/>
          </p:cNvSpPr>
          <p:nvPr>
            <p:ph type="title" idx="4"/>
          </p:nvPr>
        </p:nvSpPr>
        <p:spPr>
          <a:xfrm>
            <a:off x="6215533" y="1694100"/>
            <a:ext cx="2681200" cy="3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314963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1212337" y="61744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>
            <a:off x="559097" y="2487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>
            <a:off x="9785618" y="6396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>
            <a:off x="11375457" y="4197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/>
          <p:nvPr/>
        </p:nvSpPr>
        <p:spPr>
          <a:xfrm>
            <a:off x="59447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5"/>
          <p:cNvSpPr/>
          <p:nvPr/>
        </p:nvSpPr>
        <p:spPr>
          <a:xfrm>
            <a:off x="11637341" y="12835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5"/>
          <p:cNvSpPr/>
          <p:nvPr/>
        </p:nvSpPr>
        <p:spPr>
          <a:xfrm>
            <a:off x="100474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4" name="Google Shape;294;p25"/>
          <p:cNvGrpSpPr/>
          <p:nvPr/>
        </p:nvGrpSpPr>
        <p:grpSpPr>
          <a:xfrm rot="-1858379" flipH="1">
            <a:off x="10882730" y="5604903"/>
            <a:ext cx="933229" cy="916125"/>
            <a:chOff x="8305750" y="3231875"/>
            <a:chExt cx="730340" cy="716955"/>
          </a:xfrm>
        </p:grpSpPr>
        <p:sp>
          <p:nvSpPr>
            <p:cNvPr id="295" name="Google Shape;295;p25"/>
            <p:cNvSpPr/>
            <p:nvPr/>
          </p:nvSpPr>
          <p:spPr>
            <a:xfrm>
              <a:off x="8313758" y="3430793"/>
              <a:ext cx="621276" cy="510410"/>
            </a:xfrm>
            <a:custGeom>
              <a:avLst/>
              <a:gdLst/>
              <a:ahLst/>
              <a:cxnLst/>
              <a:rect l="l" t="t" r="r" b="b"/>
              <a:pathLst>
                <a:path w="17921" h="14723" extrusionOk="0">
                  <a:moveTo>
                    <a:pt x="17921" y="1"/>
                  </a:moveTo>
                  <a:lnTo>
                    <a:pt x="8964" y="157"/>
                  </a:lnTo>
                  <a:lnTo>
                    <a:pt x="1" y="313"/>
                  </a:lnTo>
                  <a:lnTo>
                    <a:pt x="5329" y="7518"/>
                  </a:lnTo>
                  <a:lnTo>
                    <a:pt x="10657" y="14722"/>
                  </a:lnTo>
                  <a:lnTo>
                    <a:pt x="14292" y="7361"/>
                  </a:lnTo>
                  <a:lnTo>
                    <a:pt x="179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305750" y="3423132"/>
              <a:ext cx="637293" cy="525698"/>
            </a:xfrm>
            <a:custGeom>
              <a:avLst/>
              <a:gdLst/>
              <a:ahLst/>
              <a:cxnLst/>
              <a:rect l="l" t="t" r="r" b="b"/>
              <a:pathLst>
                <a:path w="18383" h="15164" extrusionOk="0">
                  <a:moveTo>
                    <a:pt x="17797" y="448"/>
                  </a:moveTo>
                  <a:lnTo>
                    <a:pt x="10851" y="14524"/>
                  </a:lnTo>
                  <a:lnTo>
                    <a:pt x="661" y="743"/>
                  </a:lnTo>
                  <a:lnTo>
                    <a:pt x="17797" y="448"/>
                  </a:lnTo>
                  <a:close/>
                  <a:moveTo>
                    <a:pt x="18164" y="1"/>
                  </a:moveTo>
                  <a:cubicBezTo>
                    <a:pt x="18160" y="1"/>
                    <a:pt x="18156" y="1"/>
                    <a:pt x="18152" y="1"/>
                  </a:cubicBezTo>
                  <a:lnTo>
                    <a:pt x="232" y="313"/>
                  </a:lnTo>
                  <a:cubicBezTo>
                    <a:pt x="145" y="313"/>
                    <a:pt x="76" y="361"/>
                    <a:pt x="38" y="437"/>
                  </a:cubicBezTo>
                  <a:cubicBezTo>
                    <a:pt x="1" y="507"/>
                    <a:pt x="11" y="599"/>
                    <a:pt x="59" y="663"/>
                  </a:cubicBezTo>
                  <a:lnTo>
                    <a:pt x="10711" y="15072"/>
                  </a:lnTo>
                  <a:cubicBezTo>
                    <a:pt x="10754" y="15131"/>
                    <a:pt x="10818" y="15164"/>
                    <a:pt x="10888" y="15164"/>
                  </a:cubicBezTo>
                  <a:lnTo>
                    <a:pt x="10910" y="15164"/>
                  </a:lnTo>
                  <a:cubicBezTo>
                    <a:pt x="10985" y="15159"/>
                    <a:pt x="11049" y="15111"/>
                    <a:pt x="11087" y="15040"/>
                  </a:cubicBezTo>
                  <a:lnTo>
                    <a:pt x="18351" y="319"/>
                  </a:lnTo>
                  <a:cubicBezTo>
                    <a:pt x="18383" y="249"/>
                    <a:pt x="18378" y="168"/>
                    <a:pt x="18340" y="103"/>
                  </a:cubicBezTo>
                  <a:cubicBezTo>
                    <a:pt x="18300" y="42"/>
                    <a:pt x="18236" y="1"/>
                    <a:pt x="18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8313758" y="3242171"/>
              <a:ext cx="714532" cy="199511"/>
            </a:xfrm>
            <a:custGeom>
              <a:avLst/>
              <a:gdLst/>
              <a:ahLst/>
              <a:cxnLst/>
              <a:rect l="l" t="t" r="r" b="b"/>
              <a:pathLst>
                <a:path w="20611" h="5755" extrusionOk="0">
                  <a:moveTo>
                    <a:pt x="20610" y="0"/>
                  </a:moveTo>
                  <a:lnTo>
                    <a:pt x="2656" y="372"/>
                  </a:lnTo>
                  <a:lnTo>
                    <a:pt x="1" y="5754"/>
                  </a:lnTo>
                  <a:lnTo>
                    <a:pt x="1" y="5754"/>
                  </a:lnTo>
                  <a:lnTo>
                    <a:pt x="17921" y="5442"/>
                  </a:lnTo>
                  <a:lnTo>
                    <a:pt x="206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8305923" y="3234544"/>
              <a:ext cx="730167" cy="214557"/>
            </a:xfrm>
            <a:custGeom>
              <a:avLst/>
              <a:gdLst/>
              <a:ahLst/>
              <a:cxnLst/>
              <a:rect l="l" t="t" r="r" b="b"/>
              <a:pathLst>
                <a:path w="21062" h="6189" extrusionOk="0">
                  <a:moveTo>
                    <a:pt x="20481" y="446"/>
                  </a:moveTo>
                  <a:lnTo>
                    <a:pt x="18013" y="5446"/>
                  </a:lnTo>
                  <a:lnTo>
                    <a:pt x="582" y="5748"/>
                  </a:lnTo>
                  <a:lnTo>
                    <a:pt x="582" y="5748"/>
                  </a:lnTo>
                  <a:lnTo>
                    <a:pt x="3022" y="807"/>
                  </a:lnTo>
                  <a:lnTo>
                    <a:pt x="20481" y="446"/>
                  </a:lnTo>
                  <a:close/>
                  <a:moveTo>
                    <a:pt x="20830" y="1"/>
                  </a:moveTo>
                  <a:lnTo>
                    <a:pt x="2877" y="371"/>
                  </a:lnTo>
                  <a:cubicBezTo>
                    <a:pt x="2796" y="371"/>
                    <a:pt x="2726" y="420"/>
                    <a:pt x="2689" y="495"/>
                  </a:cubicBezTo>
                  <a:lnTo>
                    <a:pt x="33" y="5877"/>
                  </a:lnTo>
                  <a:cubicBezTo>
                    <a:pt x="1" y="5942"/>
                    <a:pt x="1" y="6027"/>
                    <a:pt x="43" y="6092"/>
                  </a:cubicBezTo>
                  <a:cubicBezTo>
                    <a:pt x="81" y="6151"/>
                    <a:pt x="151" y="6188"/>
                    <a:pt x="227" y="6188"/>
                  </a:cubicBezTo>
                  <a:lnTo>
                    <a:pt x="232" y="6188"/>
                  </a:lnTo>
                  <a:lnTo>
                    <a:pt x="18152" y="5877"/>
                  </a:lnTo>
                  <a:cubicBezTo>
                    <a:pt x="18233" y="5877"/>
                    <a:pt x="18308" y="5828"/>
                    <a:pt x="18346" y="5759"/>
                  </a:cubicBezTo>
                  <a:lnTo>
                    <a:pt x="21030" y="317"/>
                  </a:lnTo>
                  <a:cubicBezTo>
                    <a:pt x="21062" y="247"/>
                    <a:pt x="21062" y="167"/>
                    <a:pt x="21018" y="103"/>
                  </a:cubicBezTo>
                  <a:cubicBezTo>
                    <a:pt x="20976" y="38"/>
                    <a:pt x="20901" y="6"/>
                    <a:pt x="20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8378238" y="3253576"/>
              <a:ext cx="93429" cy="186962"/>
            </a:xfrm>
            <a:custGeom>
              <a:avLst/>
              <a:gdLst/>
              <a:ahLst/>
              <a:cxnLst/>
              <a:rect l="l" t="t" r="r" b="b"/>
              <a:pathLst>
                <a:path w="2695" h="5393" extrusionOk="0">
                  <a:moveTo>
                    <a:pt x="0" y="5393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8369676" y="3246054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3" y="0"/>
                  </a:moveTo>
                  <a:cubicBezTo>
                    <a:pt x="2862" y="0"/>
                    <a:pt x="2786" y="44"/>
                    <a:pt x="2748" y="120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3"/>
                  </a:cubicBezTo>
                  <a:cubicBezTo>
                    <a:pt x="183" y="5819"/>
                    <a:pt x="215" y="5824"/>
                    <a:pt x="247" y="5824"/>
                  </a:cubicBezTo>
                  <a:cubicBezTo>
                    <a:pt x="329" y="5824"/>
                    <a:pt x="403" y="5781"/>
                    <a:pt x="441" y="5707"/>
                  </a:cubicBezTo>
                  <a:lnTo>
                    <a:pt x="3140" y="319"/>
                  </a:lnTo>
                  <a:cubicBezTo>
                    <a:pt x="3195" y="211"/>
                    <a:pt x="3151" y="77"/>
                    <a:pt x="3044" y="24"/>
                  </a:cubicBezTo>
                  <a:cubicBezTo>
                    <a:pt x="3011" y="8"/>
                    <a:pt x="2976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8446844" y="3252051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1" y="5388"/>
                  </a:moveTo>
                  <a:lnTo>
                    <a:pt x="2699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8438246" y="3244563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6" y="0"/>
                  </a:moveTo>
                  <a:cubicBezTo>
                    <a:pt x="2865" y="0"/>
                    <a:pt x="2787" y="44"/>
                    <a:pt x="2748" y="120"/>
                  </a:cubicBezTo>
                  <a:lnTo>
                    <a:pt x="55" y="5507"/>
                  </a:lnTo>
                  <a:cubicBezTo>
                    <a:pt x="1" y="5615"/>
                    <a:pt x="44" y="5750"/>
                    <a:pt x="152" y="5803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05" y="5782"/>
                    <a:pt x="447" y="5706"/>
                  </a:cubicBezTo>
                  <a:lnTo>
                    <a:pt x="3141" y="313"/>
                  </a:lnTo>
                  <a:cubicBezTo>
                    <a:pt x="3195" y="206"/>
                    <a:pt x="3152" y="77"/>
                    <a:pt x="3044" y="23"/>
                  </a:cubicBezTo>
                  <a:cubicBezTo>
                    <a:pt x="3013" y="7"/>
                    <a:pt x="2979" y="0"/>
                    <a:pt x="2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8510596" y="3250560"/>
              <a:ext cx="93568" cy="186823"/>
            </a:xfrm>
            <a:custGeom>
              <a:avLst/>
              <a:gdLst/>
              <a:ahLst/>
              <a:cxnLst/>
              <a:rect l="l" t="t" r="r" b="b"/>
              <a:pathLst>
                <a:path w="2699" h="5389" extrusionOk="0">
                  <a:moveTo>
                    <a:pt x="1" y="5388"/>
                  </a:moveTo>
                  <a:lnTo>
                    <a:pt x="2699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8501999" y="3242864"/>
              <a:ext cx="110763" cy="202146"/>
            </a:xfrm>
            <a:custGeom>
              <a:avLst/>
              <a:gdLst/>
              <a:ahLst/>
              <a:cxnLst/>
              <a:rect l="l" t="t" r="r" b="b"/>
              <a:pathLst>
                <a:path w="3195" h="5831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13"/>
                  </a:lnTo>
                  <a:cubicBezTo>
                    <a:pt x="1" y="5621"/>
                    <a:pt x="43" y="5750"/>
                    <a:pt x="152" y="5804"/>
                  </a:cubicBezTo>
                  <a:cubicBezTo>
                    <a:pt x="184" y="5819"/>
                    <a:pt x="216" y="5831"/>
                    <a:pt x="249" y="5831"/>
                  </a:cubicBezTo>
                  <a:cubicBezTo>
                    <a:pt x="329" y="5831"/>
                    <a:pt x="410" y="5782"/>
                    <a:pt x="447" y="5707"/>
                  </a:cubicBezTo>
                  <a:lnTo>
                    <a:pt x="3140" y="319"/>
                  </a:lnTo>
                  <a:cubicBezTo>
                    <a:pt x="3195" y="212"/>
                    <a:pt x="3152" y="77"/>
                    <a:pt x="3044" y="24"/>
                  </a:cubicBezTo>
                  <a:cubicBezTo>
                    <a:pt x="3012" y="8"/>
                    <a:pt x="2978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8574522" y="3250214"/>
              <a:ext cx="93637" cy="186788"/>
            </a:xfrm>
            <a:custGeom>
              <a:avLst/>
              <a:gdLst/>
              <a:ahLst/>
              <a:cxnLst/>
              <a:rect l="l" t="t" r="r" b="b"/>
              <a:pathLst>
                <a:path w="2701" h="5388" extrusionOk="0">
                  <a:moveTo>
                    <a:pt x="1" y="5388"/>
                  </a:moveTo>
                  <a:lnTo>
                    <a:pt x="2700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8565924" y="3242691"/>
              <a:ext cx="110763" cy="201938"/>
            </a:xfrm>
            <a:custGeom>
              <a:avLst/>
              <a:gdLst/>
              <a:ahLst/>
              <a:cxnLst/>
              <a:rect l="l" t="t" r="r" b="b"/>
              <a:pathLst>
                <a:path w="3195" h="5825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1"/>
                  </a:cubicBezTo>
                  <a:lnTo>
                    <a:pt x="55" y="5508"/>
                  </a:lnTo>
                  <a:cubicBezTo>
                    <a:pt x="1" y="5615"/>
                    <a:pt x="45" y="5749"/>
                    <a:pt x="152" y="5804"/>
                  </a:cubicBezTo>
                  <a:cubicBezTo>
                    <a:pt x="184" y="5819"/>
                    <a:pt x="216" y="5824"/>
                    <a:pt x="249" y="5824"/>
                  </a:cubicBezTo>
                  <a:cubicBezTo>
                    <a:pt x="329" y="5824"/>
                    <a:pt x="410" y="5782"/>
                    <a:pt x="447" y="5707"/>
                  </a:cubicBezTo>
                  <a:lnTo>
                    <a:pt x="3142" y="314"/>
                  </a:lnTo>
                  <a:cubicBezTo>
                    <a:pt x="3195" y="206"/>
                    <a:pt x="3152" y="77"/>
                    <a:pt x="3045" y="24"/>
                  </a:cubicBezTo>
                  <a:cubicBezTo>
                    <a:pt x="3013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8644410" y="3253576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5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8635674" y="3245880"/>
              <a:ext cx="110763" cy="202112"/>
            </a:xfrm>
            <a:custGeom>
              <a:avLst/>
              <a:gdLst/>
              <a:ahLst/>
              <a:cxnLst/>
              <a:rect l="l" t="t" r="r" b="b"/>
              <a:pathLst>
                <a:path w="3195" h="5830" extrusionOk="0">
                  <a:moveTo>
                    <a:pt x="2951" y="0"/>
                  </a:moveTo>
                  <a:cubicBezTo>
                    <a:pt x="2870" y="0"/>
                    <a:pt x="2792" y="47"/>
                    <a:pt x="2753" y="125"/>
                  </a:cubicBezTo>
                  <a:lnTo>
                    <a:pt x="54" y="5513"/>
                  </a:lnTo>
                  <a:cubicBezTo>
                    <a:pt x="1" y="5620"/>
                    <a:pt x="43" y="5749"/>
                    <a:pt x="150" y="5808"/>
                  </a:cubicBezTo>
                  <a:cubicBezTo>
                    <a:pt x="183" y="5819"/>
                    <a:pt x="220" y="5829"/>
                    <a:pt x="252" y="5829"/>
                  </a:cubicBezTo>
                  <a:cubicBezTo>
                    <a:pt x="334" y="5829"/>
                    <a:pt x="408" y="5786"/>
                    <a:pt x="446" y="5706"/>
                  </a:cubicBezTo>
                  <a:lnTo>
                    <a:pt x="3140" y="319"/>
                  </a:lnTo>
                  <a:cubicBezTo>
                    <a:pt x="3194" y="211"/>
                    <a:pt x="3151" y="82"/>
                    <a:pt x="3043" y="22"/>
                  </a:cubicBezTo>
                  <a:cubicBezTo>
                    <a:pt x="3014" y="7"/>
                    <a:pt x="2982" y="0"/>
                    <a:pt x="2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719567" y="3242934"/>
              <a:ext cx="93568" cy="186788"/>
            </a:xfrm>
            <a:custGeom>
              <a:avLst/>
              <a:gdLst/>
              <a:ahLst/>
              <a:cxnLst/>
              <a:rect l="l" t="t" r="r" b="b"/>
              <a:pathLst>
                <a:path w="2699" h="5388" extrusionOk="0">
                  <a:moveTo>
                    <a:pt x="0" y="5388"/>
                  </a:moveTo>
                  <a:lnTo>
                    <a:pt x="2698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8710970" y="3235411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5" y="0"/>
                  </a:moveTo>
                  <a:cubicBezTo>
                    <a:pt x="2865" y="0"/>
                    <a:pt x="2786" y="44"/>
                    <a:pt x="2748" y="120"/>
                  </a:cubicBezTo>
                  <a:lnTo>
                    <a:pt x="55" y="5508"/>
                  </a:lnTo>
                  <a:cubicBezTo>
                    <a:pt x="0" y="5615"/>
                    <a:pt x="43" y="5750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8" y="5825"/>
                    <a:pt x="403" y="5783"/>
                    <a:pt x="447" y="5707"/>
                  </a:cubicBezTo>
                  <a:lnTo>
                    <a:pt x="3140" y="314"/>
                  </a:lnTo>
                  <a:cubicBezTo>
                    <a:pt x="3194" y="207"/>
                    <a:pt x="3152" y="78"/>
                    <a:pt x="3043" y="23"/>
                  </a:cubicBezTo>
                  <a:cubicBezTo>
                    <a:pt x="3012" y="8"/>
                    <a:pt x="2979" y="0"/>
                    <a:pt x="2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8786093" y="3247198"/>
              <a:ext cx="93429" cy="186823"/>
            </a:xfrm>
            <a:custGeom>
              <a:avLst/>
              <a:gdLst/>
              <a:ahLst/>
              <a:cxnLst/>
              <a:rect l="l" t="t" r="r" b="b"/>
              <a:pathLst>
                <a:path w="2695" h="5389" extrusionOk="0">
                  <a:moveTo>
                    <a:pt x="0" y="5388"/>
                  </a:moveTo>
                  <a:lnTo>
                    <a:pt x="2694" y="1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8777496" y="3239502"/>
              <a:ext cx="110763" cy="202181"/>
            </a:xfrm>
            <a:custGeom>
              <a:avLst/>
              <a:gdLst/>
              <a:ahLst/>
              <a:cxnLst/>
              <a:rect l="l" t="t" r="r" b="b"/>
              <a:pathLst>
                <a:path w="3195" h="5832" extrusionOk="0">
                  <a:moveTo>
                    <a:pt x="2943" y="1"/>
                  </a:moveTo>
                  <a:cubicBezTo>
                    <a:pt x="2862" y="1"/>
                    <a:pt x="2786" y="44"/>
                    <a:pt x="2749" y="121"/>
                  </a:cubicBezTo>
                  <a:lnTo>
                    <a:pt x="54" y="5514"/>
                  </a:lnTo>
                  <a:cubicBezTo>
                    <a:pt x="0" y="5621"/>
                    <a:pt x="44" y="5750"/>
                    <a:pt x="151" y="5804"/>
                  </a:cubicBezTo>
                  <a:cubicBezTo>
                    <a:pt x="184" y="5820"/>
                    <a:pt x="216" y="5831"/>
                    <a:pt x="248" y="5831"/>
                  </a:cubicBezTo>
                  <a:cubicBezTo>
                    <a:pt x="329" y="5831"/>
                    <a:pt x="404" y="5782"/>
                    <a:pt x="442" y="5707"/>
                  </a:cubicBezTo>
                  <a:lnTo>
                    <a:pt x="3141" y="320"/>
                  </a:lnTo>
                  <a:cubicBezTo>
                    <a:pt x="3194" y="213"/>
                    <a:pt x="3152" y="77"/>
                    <a:pt x="3044" y="24"/>
                  </a:cubicBezTo>
                  <a:cubicBezTo>
                    <a:pt x="3011" y="8"/>
                    <a:pt x="2976" y="1"/>
                    <a:pt x="2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8863261" y="3239398"/>
              <a:ext cx="93429" cy="186788"/>
            </a:xfrm>
            <a:custGeom>
              <a:avLst/>
              <a:gdLst/>
              <a:ahLst/>
              <a:cxnLst/>
              <a:rect l="l" t="t" r="r" b="b"/>
              <a:pathLst>
                <a:path w="2695" h="5388" extrusionOk="0">
                  <a:moveTo>
                    <a:pt x="0" y="5388"/>
                  </a:moveTo>
                  <a:lnTo>
                    <a:pt x="2694" y="0"/>
                  </a:lnTo>
                  <a:close/>
                </a:path>
              </a:pathLst>
            </a:custGeom>
            <a:solidFill>
              <a:srgbClr val="FDF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8854664" y="3231875"/>
              <a:ext cx="110763" cy="201973"/>
            </a:xfrm>
            <a:custGeom>
              <a:avLst/>
              <a:gdLst/>
              <a:ahLst/>
              <a:cxnLst/>
              <a:rect l="l" t="t" r="r" b="b"/>
              <a:pathLst>
                <a:path w="3195" h="5826" extrusionOk="0">
                  <a:moveTo>
                    <a:pt x="2943" y="0"/>
                  </a:moveTo>
                  <a:cubicBezTo>
                    <a:pt x="2862" y="0"/>
                    <a:pt x="2786" y="44"/>
                    <a:pt x="2749" y="120"/>
                  </a:cubicBezTo>
                  <a:lnTo>
                    <a:pt x="54" y="5508"/>
                  </a:lnTo>
                  <a:cubicBezTo>
                    <a:pt x="0" y="5615"/>
                    <a:pt x="44" y="5749"/>
                    <a:pt x="151" y="5803"/>
                  </a:cubicBezTo>
                  <a:cubicBezTo>
                    <a:pt x="184" y="5820"/>
                    <a:pt x="216" y="5825"/>
                    <a:pt x="248" y="5825"/>
                  </a:cubicBezTo>
                  <a:cubicBezTo>
                    <a:pt x="329" y="5825"/>
                    <a:pt x="404" y="5781"/>
                    <a:pt x="447" y="5707"/>
                  </a:cubicBezTo>
                  <a:lnTo>
                    <a:pt x="3141" y="314"/>
                  </a:lnTo>
                  <a:cubicBezTo>
                    <a:pt x="3194" y="207"/>
                    <a:pt x="3152" y="78"/>
                    <a:pt x="3044" y="24"/>
                  </a:cubicBezTo>
                  <a:cubicBezTo>
                    <a:pt x="3011" y="8"/>
                    <a:pt x="2977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9173283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6"/>
          <p:cNvSpPr/>
          <p:nvPr/>
        </p:nvSpPr>
        <p:spPr>
          <a:xfrm>
            <a:off x="2161400" y="1216000"/>
            <a:ext cx="7869200" cy="4426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6"/>
          <p:cNvSpPr txBox="1">
            <a:spLocks noGrp="1"/>
          </p:cNvSpPr>
          <p:nvPr>
            <p:ph type="title"/>
          </p:nvPr>
        </p:nvSpPr>
        <p:spPr>
          <a:xfrm>
            <a:off x="2847400" y="2072200"/>
            <a:ext cx="64972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15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subTitle" idx="1"/>
          </p:nvPr>
        </p:nvSpPr>
        <p:spPr>
          <a:xfrm>
            <a:off x="2847400" y="3961800"/>
            <a:ext cx="649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9" name="Google Shape;319;p26"/>
          <p:cNvSpPr/>
          <p:nvPr/>
        </p:nvSpPr>
        <p:spPr>
          <a:xfrm>
            <a:off x="3179607" y="5477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388579" y="3961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354506" y="2887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8594551" y="61446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462015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7"/>
          <p:cNvSpPr/>
          <p:nvPr/>
        </p:nvSpPr>
        <p:spPr>
          <a:xfrm>
            <a:off x="701867" y="580467"/>
            <a:ext cx="10788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7"/>
          <p:cNvSpPr txBox="1">
            <a:spLocks noGrp="1"/>
          </p:cNvSpPr>
          <p:nvPr>
            <p:ph type="title" hasCustomPrompt="1"/>
          </p:nvPr>
        </p:nvSpPr>
        <p:spPr>
          <a:xfrm>
            <a:off x="1540975" y="2276767"/>
            <a:ext cx="20084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6" name="Google Shape;326;p27"/>
          <p:cNvSpPr txBox="1">
            <a:spLocks noGrp="1"/>
          </p:cNvSpPr>
          <p:nvPr>
            <p:ph type="subTitle" idx="1"/>
          </p:nvPr>
        </p:nvSpPr>
        <p:spPr>
          <a:xfrm>
            <a:off x="8160825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7" name="Google Shape;327;p27"/>
          <p:cNvSpPr txBox="1">
            <a:spLocks noGrp="1"/>
          </p:cNvSpPr>
          <p:nvPr>
            <p:ph type="title" idx="2" hasCustomPrompt="1"/>
          </p:nvPr>
        </p:nvSpPr>
        <p:spPr>
          <a:xfrm>
            <a:off x="5090100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3"/>
          </p:nvPr>
        </p:nvSpPr>
        <p:spPr>
          <a:xfrm>
            <a:off x="4610000" y="4427233"/>
            <a:ext cx="297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29" name="Google Shape;329;p27"/>
          <p:cNvSpPr txBox="1">
            <a:spLocks noGrp="1"/>
          </p:cNvSpPr>
          <p:nvPr>
            <p:ph type="title" idx="4" hasCustomPrompt="1"/>
          </p:nvPr>
        </p:nvSpPr>
        <p:spPr>
          <a:xfrm>
            <a:off x="8642425" y="2276767"/>
            <a:ext cx="20116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5"/>
          </p:nvPr>
        </p:nvSpPr>
        <p:spPr>
          <a:xfrm>
            <a:off x="1056375" y="4427233"/>
            <a:ext cx="297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32" name="Google Shape;332;p27"/>
          <p:cNvSpPr/>
          <p:nvPr/>
        </p:nvSpPr>
        <p:spPr>
          <a:xfrm>
            <a:off x="11736041" y="37014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/>
          <p:nvPr/>
        </p:nvSpPr>
        <p:spPr>
          <a:xfrm>
            <a:off x="554830" y="20182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7"/>
          <p:cNvSpPr/>
          <p:nvPr/>
        </p:nvSpPr>
        <p:spPr>
          <a:xfrm>
            <a:off x="11375457" y="61563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>
            <a:off x="11375457" y="7555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>
            <a:off x="554823" y="5679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8641723" y="1588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8775741" y="63558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3207841" y="64148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072743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"/>
          <p:cNvSpPr/>
          <p:nvPr/>
        </p:nvSpPr>
        <p:spPr>
          <a:xfrm>
            <a:off x="701867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1"/>
          </p:nvPr>
        </p:nvSpPr>
        <p:spPr>
          <a:xfrm>
            <a:off x="1207467" y="3042767"/>
            <a:ext cx="4403200" cy="1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1207467" y="2006433"/>
            <a:ext cx="44032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4" name="Google Shape;344;p28"/>
          <p:cNvSpPr/>
          <p:nvPr/>
        </p:nvSpPr>
        <p:spPr>
          <a:xfrm rot="-502211">
            <a:off x="4758900" y="-757109"/>
            <a:ext cx="386192" cy="543623"/>
          </a:xfrm>
          <a:custGeom>
            <a:avLst/>
            <a:gdLst/>
            <a:ahLst/>
            <a:cxnLst/>
            <a:rect l="l" t="t" r="r" b="b"/>
            <a:pathLst>
              <a:path w="5858" h="8246" extrusionOk="0">
                <a:moveTo>
                  <a:pt x="5857" y="1"/>
                </a:moveTo>
                <a:lnTo>
                  <a:pt x="0" y="2165"/>
                </a:lnTo>
                <a:lnTo>
                  <a:pt x="5559" y="8246"/>
                </a:lnTo>
                <a:lnTo>
                  <a:pt x="58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8"/>
          <p:cNvSpPr/>
          <p:nvPr/>
        </p:nvSpPr>
        <p:spPr>
          <a:xfrm>
            <a:off x="5983237" y="5758108"/>
            <a:ext cx="225545" cy="222385"/>
          </a:xfrm>
          <a:custGeom>
            <a:avLst/>
            <a:gdLst/>
            <a:ahLst/>
            <a:cxnLst/>
            <a:rect l="l" t="t" r="r" b="b"/>
            <a:pathLst>
              <a:path w="3426" h="3378" extrusionOk="0">
                <a:moveTo>
                  <a:pt x="1713" y="1"/>
                </a:moveTo>
                <a:cubicBezTo>
                  <a:pt x="1670" y="1"/>
                  <a:pt x="1627" y="22"/>
                  <a:pt x="1604" y="65"/>
                </a:cubicBezTo>
                <a:lnTo>
                  <a:pt x="1087" y="1011"/>
                </a:lnTo>
                <a:cubicBezTo>
                  <a:pt x="1076" y="1033"/>
                  <a:pt x="1060" y="1050"/>
                  <a:pt x="1038" y="1060"/>
                </a:cubicBezTo>
                <a:lnTo>
                  <a:pt x="93" y="1582"/>
                </a:lnTo>
                <a:cubicBezTo>
                  <a:pt x="1" y="1631"/>
                  <a:pt x="1" y="1753"/>
                  <a:pt x="93" y="1802"/>
                </a:cubicBezTo>
                <a:lnTo>
                  <a:pt x="1038" y="2319"/>
                </a:lnTo>
                <a:cubicBezTo>
                  <a:pt x="1060" y="2329"/>
                  <a:pt x="1076" y="2346"/>
                  <a:pt x="1087" y="2366"/>
                </a:cubicBezTo>
                <a:lnTo>
                  <a:pt x="1604" y="3313"/>
                </a:lnTo>
                <a:cubicBezTo>
                  <a:pt x="1627" y="3356"/>
                  <a:pt x="1670" y="3377"/>
                  <a:pt x="1713" y="3377"/>
                </a:cubicBezTo>
                <a:cubicBezTo>
                  <a:pt x="1757" y="3377"/>
                  <a:pt x="1800" y="3356"/>
                  <a:pt x="1824" y="3313"/>
                </a:cubicBezTo>
                <a:lnTo>
                  <a:pt x="2346" y="2366"/>
                </a:lnTo>
                <a:cubicBezTo>
                  <a:pt x="2356" y="2346"/>
                  <a:pt x="2373" y="2329"/>
                  <a:pt x="2393" y="2319"/>
                </a:cubicBezTo>
                <a:lnTo>
                  <a:pt x="3341" y="1802"/>
                </a:lnTo>
                <a:cubicBezTo>
                  <a:pt x="3426" y="1753"/>
                  <a:pt x="3426" y="1631"/>
                  <a:pt x="3341" y="1582"/>
                </a:cubicBezTo>
                <a:lnTo>
                  <a:pt x="2393" y="1060"/>
                </a:lnTo>
                <a:cubicBezTo>
                  <a:pt x="2373" y="1050"/>
                  <a:pt x="2356" y="1033"/>
                  <a:pt x="2346" y="1011"/>
                </a:cubicBezTo>
                <a:lnTo>
                  <a:pt x="1824" y="65"/>
                </a:lnTo>
                <a:cubicBezTo>
                  <a:pt x="1800" y="22"/>
                  <a:pt x="1757" y="1"/>
                  <a:pt x="171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8"/>
          <p:cNvSpPr/>
          <p:nvPr/>
        </p:nvSpPr>
        <p:spPr>
          <a:xfrm>
            <a:off x="5965058" y="14870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8"/>
          <p:cNvSpPr/>
          <p:nvPr/>
        </p:nvSpPr>
        <p:spPr>
          <a:xfrm>
            <a:off x="11107597" y="666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8"/>
          <p:cNvSpPr/>
          <p:nvPr/>
        </p:nvSpPr>
        <p:spPr>
          <a:xfrm>
            <a:off x="6999573" y="1323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8"/>
          <p:cNvSpPr/>
          <p:nvPr/>
        </p:nvSpPr>
        <p:spPr>
          <a:xfrm>
            <a:off x="2173606" y="63505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8"/>
          <p:cNvSpPr/>
          <p:nvPr/>
        </p:nvSpPr>
        <p:spPr>
          <a:xfrm>
            <a:off x="554823" y="44953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8"/>
          <p:cNvSpPr/>
          <p:nvPr/>
        </p:nvSpPr>
        <p:spPr>
          <a:xfrm>
            <a:off x="1027107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8"/>
          <p:cNvSpPr/>
          <p:nvPr/>
        </p:nvSpPr>
        <p:spPr>
          <a:xfrm>
            <a:off x="11025318" y="55873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61005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9"/>
          <p:cNvSpPr/>
          <p:nvPr/>
        </p:nvSpPr>
        <p:spPr>
          <a:xfrm>
            <a:off x="6076395" y="580467"/>
            <a:ext cx="54144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9"/>
          <p:cNvSpPr txBox="1">
            <a:spLocks noGrp="1"/>
          </p:cNvSpPr>
          <p:nvPr>
            <p:ph type="subTitle" idx="1"/>
          </p:nvPr>
        </p:nvSpPr>
        <p:spPr>
          <a:xfrm>
            <a:off x="6582995" y="2877200"/>
            <a:ext cx="4401200" cy="1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6" name="Google Shape;356;p29"/>
          <p:cNvSpPr txBox="1">
            <a:spLocks noGrp="1"/>
          </p:cNvSpPr>
          <p:nvPr>
            <p:ph type="title"/>
          </p:nvPr>
        </p:nvSpPr>
        <p:spPr>
          <a:xfrm>
            <a:off x="6582995" y="2049900"/>
            <a:ext cx="4401200" cy="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5965058" y="51055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9"/>
          <p:cNvSpPr/>
          <p:nvPr/>
        </p:nvSpPr>
        <p:spPr>
          <a:xfrm>
            <a:off x="1033523" y="4444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9"/>
          <p:cNvSpPr/>
          <p:nvPr/>
        </p:nvSpPr>
        <p:spPr>
          <a:xfrm>
            <a:off x="11375458" y="1493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9"/>
          <p:cNvSpPr/>
          <p:nvPr/>
        </p:nvSpPr>
        <p:spPr>
          <a:xfrm>
            <a:off x="8046607" y="61243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9"/>
          <p:cNvSpPr/>
          <p:nvPr/>
        </p:nvSpPr>
        <p:spPr>
          <a:xfrm>
            <a:off x="4809574" y="895283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9"/>
          <p:cNvSpPr/>
          <p:nvPr/>
        </p:nvSpPr>
        <p:spPr>
          <a:xfrm>
            <a:off x="1998123" y="62856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9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942726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3323200" y="580467"/>
            <a:ext cx="5545600" cy="569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30"/>
          <p:cNvSpPr txBox="1">
            <a:spLocks noGrp="1"/>
          </p:cNvSpPr>
          <p:nvPr>
            <p:ph type="ctrTitle"/>
          </p:nvPr>
        </p:nvSpPr>
        <p:spPr>
          <a:xfrm>
            <a:off x="3240000" y="893100"/>
            <a:ext cx="57120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68" name="Google Shape;368;p30"/>
          <p:cNvSpPr txBox="1">
            <a:spLocks noGrp="1"/>
          </p:cNvSpPr>
          <p:nvPr>
            <p:ph type="subTitle" idx="1"/>
          </p:nvPr>
        </p:nvSpPr>
        <p:spPr>
          <a:xfrm>
            <a:off x="3580800" y="2808167"/>
            <a:ext cx="50304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3580800" y="4632567"/>
            <a:ext cx="5030400" cy="9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,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rPr>
              <a:t>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70" name="Google Shape;370;p30"/>
          <p:cNvSpPr/>
          <p:nvPr/>
        </p:nvSpPr>
        <p:spPr>
          <a:xfrm>
            <a:off x="11107597" y="60154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30"/>
          <p:cNvSpPr/>
          <p:nvPr/>
        </p:nvSpPr>
        <p:spPr>
          <a:xfrm>
            <a:off x="3185418" y="13599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30"/>
          <p:cNvSpPr/>
          <p:nvPr/>
        </p:nvSpPr>
        <p:spPr>
          <a:xfrm>
            <a:off x="746223" y="89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0"/>
          <p:cNvSpPr/>
          <p:nvPr/>
        </p:nvSpPr>
        <p:spPr>
          <a:xfrm>
            <a:off x="8735574" y="56531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0"/>
          <p:cNvSpPr/>
          <p:nvPr/>
        </p:nvSpPr>
        <p:spPr>
          <a:xfrm>
            <a:off x="11375458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092063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688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>
            <a:off x="4189058" y="3299734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2"/>
          <p:cNvSpPr/>
          <p:nvPr/>
        </p:nvSpPr>
        <p:spPr>
          <a:xfrm>
            <a:off x="11683306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2"/>
          <p:cNvSpPr/>
          <p:nvPr/>
        </p:nvSpPr>
        <p:spPr>
          <a:xfrm>
            <a:off x="425523" y="20287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2"/>
          <p:cNvSpPr/>
          <p:nvPr/>
        </p:nvSpPr>
        <p:spPr>
          <a:xfrm>
            <a:off x="10095458" y="28699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2"/>
          <p:cNvSpPr/>
          <p:nvPr/>
        </p:nvSpPr>
        <p:spPr>
          <a:xfrm>
            <a:off x="6574607" y="568416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32"/>
          <p:cNvSpPr/>
          <p:nvPr/>
        </p:nvSpPr>
        <p:spPr>
          <a:xfrm>
            <a:off x="2457574" y="1235350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32"/>
          <p:cNvSpPr/>
          <p:nvPr/>
        </p:nvSpPr>
        <p:spPr>
          <a:xfrm>
            <a:off x="1022123" y="5364117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2"/>
          <p:cNvSpPr/>
          <p:nvPr/>
        </p:nvSpPr>
        <p:spPr>
          <a:xfrm>
            <a:off x="8138590" y="454801"/>
            <a:ext cx="261884" cy="25854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6111071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72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419863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810322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718173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019018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592048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2367099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256408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03962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89517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92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29865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27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2074427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8100617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6380852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0520610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6192801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253988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8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9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38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50FDF-17C2-479E-9EF4-64B1B6C10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12463-CA5F-45E0-B71F-BE1AC729A1D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61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0946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630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lack Han Sans"/>
              <a:buNone/>
              <a:defRPr sz="2600">
                <a:solidFill>
                  <a:schemeClr val="dk1"/>
                </a:solidFill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Titan One"/>
              <a:buNone/>
              <a:defRPr sz="2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●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Thin"/>
              <a:buChar char="○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Thin"/>
              <a:buChar char="■"/>
              <a:defRPr>
                <a:solidFill>
                  <a:schemeClr val="dk1"/>
                </a:solidFill>
                <a:latin typeface="Josefin Slab Thin"/>
                <a:ea typeface="Josefin Slab Thin"/>
                <a:cs typeface="Josefin Slab Thin"/>
                <a:sym typeface="Josefin Slab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4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455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55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24" name="Google Shape;1724;p2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758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NUL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.pn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0" y="140087"/>
            <a:ext cx="12192000" cy="6581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4" name="Rounded Rectangle 3"/>
          <p:cNvSpPr/>
          <p:nvPr/>
        </p:nvSpPr>
        <p:spPr>
          <a:xfrm>
            <a:off x="2097024" y="1732159"/>
            <a:ext cx="8290560" cy="37226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5" name="Oval 4"/>
          <p:cNvSpPr/>
          <p:nvPr/>
        </p:nvSpPr>
        <p:spPr>
          <a:xfrm>
            <a:off x="1381760" y="2935103"/>
            <a:ext cx="1430528" cy="13167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" name="Oval 5"/>
          <p:cNvSpPr/>
          <p:nvPr/>
        </p:nvSpPr>
        <p:spPr>
          <a:xfrm>
            <a:off x="1677067" y="3227711"/>
            <a:ext cx="764032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TextBox 6"/>
          <p:cNvSpPr txBox="1"/>
          <p:nvPr/>
        </p:nvSpPr>
        <p:spPr>
          <a:xfrm>
            <a:off x="2861056" y="2098794"/>
            <a:ext cx="6648704" cy="280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solidFill>
                  <a:schemeClr val="bg1"/>
                </a:solidFill>
              </a:rPr>
              <a:t>HOẠT ĐỘNG KHỞI ĐỘNG</a:t>
            </a:r>
            <a:endParaRPr lang="vi-VN" sz="5867" b="1" dirty="0">
              <a:solidFill>
                <a:schemeClr val="bg1"/>
              </a:solidFill>
            </a:endParaRPr>
          </a:p>
        </p:txBody>
      </p:sp>
      <p:sp>
        <p:nvSpPr>
          <p:cNvPr id="9" name="Sun 8"/>
          <p:cNvSpPr/>
          <p:nvPr/>
        </p:nvSpPr>
        <p:spPr>
          <a:xfrm>
            <a:off x="923893" y="491327"/>
            <a:ext cx="1173131" cy="1228203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9286" y="400902"/>
            <a:ext cx="2193197" cy="11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3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03922" y="246478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1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70652" y="1451476"/>
            <a:ext cx="9551755" cy="487224"/>
            <a:chOff x="837426" y="1604790"/>
            <a:chExt cx="9551755" cy="487224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2117199" y="1604790"/>
              <a:ext cx="827198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đoạn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AB = 3cm.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3327" y="1945459"/>
            <a:ext cx="9873648" cy="484977"/>
            <a:chOff x="852811" y="2089594"/>
            <a:chExt cx="9873648" cy="484977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2142617" y="2089594"/>
              <a:ext cx="8583842" cy="480131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ê </a:t>
              </a:r>
              <a:r>
                <a:rPr lang="en-US" sz="2400" dirty="0" err="1">
                  <a:cs typeface="Times New Roman" pitchFamily="18" charset="0"/>
                </a:rPr>
                <a:t>ke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BAx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3846" y="900740"/>
            <a:ext cx="9839465" cy="480131"/>
            <a:chOff x="1521773" y="1103389"/>
            <a:chExt cx="9839465" cy="480131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3cm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98358" y="5505340"/>
            <a:ext cx="9224049" cy="852589"/>
            <a:chOff x="1108175" y="6832256"/>
            <a:chExt cx="9166074" cy="997196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516487" y="4831954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A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145236" y="4900959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B</a:t>
            </a:r>
            <a:endParaRPr lang="en-US" sz="2000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881691" y="4903982"/>
            <a:ext cx="128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5881691" y="1752975"/>
            <a:ext cx="2594320" cy="3120503"/>
            <a:chOff x="3727997" y="2211794"/>
            <a:chExt cx="2682700" cy="3757010"/>
          </a:xfrm>
        </p:grpSpPr>
        <p:grpSp>
          <p:nvGrpSpPr>
            <p:cNvPr id="72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91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2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3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73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88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89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90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74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87" name="TextBox 86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70652" y="2500442"/>
            <a:ext cx="10249668" cy="997196"/>
            <a:chOff x="877444" y="2610739"/>
            <a:chExt cx="10249668" cy="997196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330877" cy="480131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2169925" y="2610739"/>
              <a:ext cx="8957187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ABy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60</a:t>
              </a:r>
              <a:r>
                <a:rPr lang="en-US" sz="2400" baseline="30000" dirty="0">
                  <a:cs typeface="Times New Roman" pitchFamily="18" charset="0"/>
                </a:rPr>
                <a:t>0</a:t>
              </a:r>
              <a:r>
                <a:rPr lang="en-US" sz="2400" dirty="0">
                  <a:cs typeface="Times New Roman" pitchFamily="18" charset="0"/>
                </a:rPr>
                <a:t>. Ta </a:t>
              </a:r>
              <a:r>
                <a:rPr lang="en-US" sz="2400" dirty="0" err="1">
                  <a:cs typeface="Times New Roman" pitchFamily="18" charset="0"/>
                </a:rPr>
                <a:t>thấy</a:t>
              </a:r>
              <a:r>
                <a:rPr lang="en-US" sz="2400" dirty="0">
                  <a:cs typeface="Times New Roman" pitchFamily="18" charset="0"/>
                </a:rPr>
                <a:t> Ax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By </a:t>
              </a:r>
              <a:r>
                <a:rPr lang="en-US" sz="2400" dirty="0" err="1">
                  <a:cs typeface="Times New Roman" pitchFamily="18" charset="0"/>
                </a:rPr>
                <a:t>cắt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tại</a:t>
              </a:r>
              <a:r>
                <a:rPr lang="en-US" sz="2400" dirty="0">
                  <a:cs typeface="Times New Roman" pitchFamily="18" charset="0"/>
                </a:rPr>
                <a:t> C, ta </a:t>
              </a:r>
              <a:r>
                <a:rPr lang="en-US" sz="2400" dirty="0" err="1">
                  <a:cs typeface="Times New Roman" pitchFamily="18" charset="0"/>
                </a:rPr>
                <a:t>được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</a:t>
              </a:r>
              <a:endParaRPr lang="en-US" sz="2400" dirty="0"/>
            </a:p>
          </p:txBody>
        </p:sp>
      </p:grpSp>
      <p:grpSp>
        <p:nvGrpSpPr>
          <p:cNvPr id="94" name="Group 93"/>
          <p:cNvGrpSpPr/>
          <p:nvPr/>
        </p:nvGrpSpPr>
        <p:grpSpPr>
          <a:xfrm rot="7661316">
            <a:off x="6484651" y="3514956"/>
            <a:ext cx="2500671" cy="3061202"/>
            <a:chOff x="3727997" y="2211794"/>
            <a:chExt cx="2682700" cy="3757010"/>
          </a:xfrm>
        </p:grpSpPr>
        <p:grpSp>
          <p:nvGrpSpPr>
            <p:cNvPr id="95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14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5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6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96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11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2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13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10" name="TextBox 109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41" name="Straight Connector 140"/>
          <p:cNvCxnSpPr/>
          <p:nvPr/>
        </p:nvCxnSpPr>
        <p:spPr>
          <a:xfrm flipV="1">
            <a:off x="5841998" y="2326365"/>
            <a:ext cx="2018802" cy="2577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7393889" y="2267765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grpSp>
        <p:nvGrpSpPr>
          <p:cNvPr id="145" name="Group 144"/>
          <p:cNvGrpSpPr/>
          <p:nvPr/>
        </p:nvGrpSpPr>
        <p:grpSpPr>
          <a:xfrm>
            <a:off x="4774544" y="1752829"/>
            <a:ext cx="2594320" cy="3120503"/>
            <a:chOff x="3727997" y="2211794"/>
            <a:chExt cx="2682700" cy="3757010"/>
          </a:xfrm>
        </p:grpSpPr>
        <p:grpSp>
          <p:nvGrpSpPr>
            <p:cNvPr id="146" name="Group 145"/>
            <p:cNvGrpSpPr>
              <a:grpSpLocks/>
            </p:cNvGrpSpPr>
            <p:nvPr/>
          </p:nvGrpSpPr>
          <p:grpSpPr bwMode="auto">
            <a:xfrm>
              <a:off x="3727997" y="2415979"/>
              <a:ext cx="2384425" cy="3552825"/>
              <a:chOff x="2928" y="2160"/>
              <a:chExt cx="528" cy="768"/>
            </a:xfrm>
          </p:grpSpPr>
          <p:sp>
            <p:nvSpPr>
              <p:cNvPr id="165" name="Line 146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6" name="Line 147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7" name="Line 148"/>
              <p:cNvSpPr>
                <a:spLocks noChangeShapeType="1"/>
              </p:cNvSpPr>
              <p:nvPr/>
            </p:nvSpPr>
            <p:spPr bwMode="auto">
              <a:xfrm>
                <a:off x="2928" y="2160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grpSp>
          <p:nvGrpSpPr>
            <p:cNvPr id="147" name="Group 149"/>
            <p:cNvGrpSpPr>
              <a:grpSpLocks/>
            </p:cNvGrpSpPr>
            <p:nvPr/>
          </p:nvGrpSpPr>
          <p:grpSpPr bwMode="auto">
            <a:xfrm>
              <a:off x="4161529" y="3748288"/>
              <a:ext cx="1083830" cy="1776413"/>
              <a:chOff x="2928" y="2160"/>
              <a:chExt cx="528" cy="768"/>
            </a:xfrm>
          </p:grpSpPr>
          <p:sp>
            <p:nvSpPr>
              <p:cNvPr id="162" name="Line 150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3" name="Line 151"/>
              <p:cNvSpPr>
                <a:spLocks noChangeShapeType="1"/>
              </p:cNvSpPr>
              <p:nvPr/>
            </p:nvSpPr>
            <p:spPr bwMode="auto">
              <a:xfrm>
                <a:off x="2928" y="292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  <p:sp>
            <p:nvSpPr>
              <p:cNvPr id="164" name="Line 152"/>
              <p:cNvSpPr>
                <a:spLocks noChangeShapeType="1"/>
              </p:cNvSpPr>
              <p:nvPr/>
            </p:nvSpPr>
            <p:spPr bwMode="auto">
              <a:xfrm>
                <a:off x="2928" y="2161"/>
                <a:ext cx="52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solidFill>
                    <a:schemeClr val="tx2"/>
                  </a:solidFill>
                  <a:latin typeface=".VnTime" pitchFamily="34" charset="0"/>
                </a:endParaRPr>
              </a:p>
            </p:txBody>
          </p:sp>
        </p:grpSp>
        <p:sp>
          <p:nvSpPr>
            <p:cNvPr id="148" name="Line 16"/>
            <p:cNvSpPr>
              <a:spLocks noChangeShapeType="1"/>
            </p:cNvSpPr>
            <p:nvPr/>
          </p:nvSpPr>
          <p:spPr bwMode="auto">
            <a:xfrm rot="10800000">
              <a:off x="4161529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8"/>
            <p:cNvSpPr>
              <a:spLocks noChangeShapeType="1"/>
            </p:cNvSpPr>
            <p:nvPr/>
          </p:nvSpPr>
          <p:spPr bwMode="auto">
            <a:xfrm rot="10800000">
              <a:off x="4595061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20"/>
            <p:cNvSpPr>
              <a:spLocks noChangeShapeType="1"/>
            </p:cNvSpPr>
            <p:nvPr/>
          </p:nvSpPr>
          <p:spPr bwMode="auto">
            <a:xfrm rot="10800000">
              <a:off x="5028592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22"/>
            <p:cNvSpPr>
              <a:spLocks noChangeShapeType="1"/>
            </p:cNvSpPr>
            <p:nvPr/>
          </p:nvSpPr>
          <p:spPr bwMode="auto">
            <a:xfrm rot="10800000">
              <a:off x="5462124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24"/>
            <p:cNvSpPr>
              <a:spLocks noChangeShapeType="1"/>
            </p:cNvSpPr>
            <p:nvPr/>
          </p:nvSpPr>
          <p:spPr bwMode="auto">
            <a:xfrm rot="10800000">
              <a:off x="5895656" y="5834648"/>
              <a:ext cx="0" cy="134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26"/>
            <p:cNvSpPr>
              <a:spLocks noChangeShapeType="1"/>
            </p:cNvSpPr>
            <p:nvPr/>
          </p:nvSpPr>
          <p:spPr bwMode="auto">
            <a:xfrm rot="16200000">
              <a:off x="3813801" y="501743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Line 28"/>
            <p:cNvSpPr>
              <a:spLocks noChangeShapeType="1"/>
            </p:cNvSpPr>
            <p:nvPr/>
          </p:nvSpPr>
          <p:spPr bwMode="auto">
            <a:xfrm rot="16200000">
              <a:off x="3813801" y="457332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Line 30"/>
            <p:cNvSpPr>
              <a:spLocks noChangeShapeType="1"/>
            </p:cNvSpPr>
            <p:nvPr/>
          </p:nvSpPr>
          <p:spPr bwMode="auto">
            <a:xfrm rot="16200000">
              <a:off x="3813801" y="412922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32"/>
            <p:cNvSpPr>
              <a:spLocks noChangeShapeType="1"/>
            </p:cNvSpPr>
            <p:nvPr/>
          </p:nvSpPr>
          <p:spPr bwMode="auto">
            <a:xfrm rot="16200000">
              <a:off x="3813801" y="3685120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34"/>
            <p:cNvSpPr>
              <a:spLocks noChangeShapeType="1"/>
            </p:cNvSpPr>
            <p:nvPr/>
          </p:nvSpPr>
          <p:spPr bwMode="auto">
            <a:xfrm rot="16200000">
              <a:off x="3813801" y="3241017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36"/>
            <p:cNvSpPr>
              <a:spLocks noChangeShapeType="1"/>
            </p:cNvSpPr>
            <p:nvPr/>
          </p:nvSpPr>
          <p:spPr bwMode="auto">
            <a:xfrm rot="16200000">
              <a:off x="3813801" y="2796914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39"/>
            <p:cNvSpPr>
              <a:spLocks noChangeShapeType="1"/>
            </p:cNvSpPr>
            <p:nvPr/>
          </p:nvSpPr>
          <p:spPr bwMode="auto">
            <a:xfrm rot="16200000">
              <a:off x="3813801" y="5461533"/>
              <a:ext cx="0" cy="130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943620" y="5527778"/>
              <a:ext cx="2467077" cy="311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/>
                <a:t>1</a:t>
              </a:r>
              <a:r>
                <a:rPr lang="en-US" sz="1050" dirty="0" smtClean="0"/>
                <a:t>	</a:t>
              </a:r>
              <a:r>
                <a:rPr lang="vi-VN" sz="1050" dirty="0" smtClean="0"/>
                <a:t>2</a:t>
              </a:r>
              <a:r>
                <a:rPr lang="en-US" sz="1050" dirty="0" smtClean="0"/>
                <a:t>	3         4       </a:t>
              </a:r>
              <a:r>
                <a:rPr lang="vi-VN" sz="1050" dirty="0" smtClean="0"/>
                <a:t>5</a:t>
              </a:r>
              <a:endParaRPr lang="en-US" sz="1050" dirty="0"/>
            </a:p>
          </p:txBody>
        </p:sp>
        <p:sp>
          <p:nvSpPr>
            <p:cNvPr id="161" name="TextBox 160"/>
            <p:cNvSpPr txBox="1"/>
            <p:nvPr/>
          </p:nvSpPr>
          <p:spPr>
            <a:xfrm rot="5400000">
              <a:off x="2247497" y="3853664"/>
              <a:ext cx="3556139" cy="27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 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r>
                <a:rPr lang="en-US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 </a:t>
              </a:r>
              <a:r>
                <a:rPr 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	</a:t>
              </a:r>
              <a:r>
                <a:rPr lang="vi-VN" sz="105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168" name="Straight Connector 167"/>
          <p:cNvCxnSpPr/>
          <p:nvPr/>
        </p:nvCxnSpPr>
        <p:spPr>
          <a:xfrm flipH="1" flipV="1">
            <a:off x="5134258" y="2352014"/>
            <a:ext cx="2004777" cy="25554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210869" y="2126310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cxnSp>
        <p:nvCxnSpPr>
          <p:cNvPr id="174" name="Straight Connector 173"/>
          <p:cNvCxnSpPr/>
          <p:nvPr/>
        </p:nvCxnSpPr>
        <p:spPr>
          <a:xfrm flipV="1">
            <a:off x="5891524" y="4095204"/>
            <a:ext cx="601776" cy="8068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6483581" y="4089275"/>
            <a:ext cx="668595" cy="8342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6327324" y="3516068"/>
            <a:ext cx="36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89" name="TextBox 188"/>
          <p:cNvSpPr txBox="1"/>
          <p:nvPr/>
        </p:nvSpPr>
        <p:spPr>
          <a:xfrm>
            <a:off x="6136646" y="5012028"/>
            <a:ext cx="836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 cm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6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144" grpId="0"/>
      <p:bldP spid="144" grpId="1"/>
      <p:bldP spid="172" grpId="0"/>
      <p:bldP spid="172" grpId="1"/>
      <p:bldP spid="188" grpId="0"/>
      <p:bldP spid="1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910" y="690863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37774" y="213912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2018804" cy="530356"/>
            <a:chOff x="1021402" y="4201886"/>
            <a:chExt cx="2018804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B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70303" y="4257872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306920" y="1691885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54" name="TextBox 53">
            <a:hlinkClick r:id="rId2" action="ppaction://hlinksldjump"/>
          </p:cNvPr>
          <p:cNvSpPr txBox="1"/>
          <p:nvPr/>
        </p:nvSpPr>
        <p:spPr>
          <a:xfrm>
            <a:off x="7895914" y="498108"/>
            <a:ext cx="2639131" cy="584775"/>
          </a:xfrm>
          <a:prstGeom prst="rect">
            <a:avLst/>
          </a:prstGeom>
          <a:solidFill>
            <a:srgbClr val="DFA1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phỏng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577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1" grpId="0" animBg="1"/>
      <p:bldP spid="26" grpId="0" animBg="1"/>
      <p:bldP spid="38" grpId="0" animBg="1"/>
      <p:bldP spid="41" grpId="0"/>
      <p:bldP spid="46" grpId="0"/>
      <p:bldP spid="47" grpId="0"/>
      <p:bldP spid="48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8997582" y="3280150"/>
            <a:ext cx="1647825" cy="1231900"/>
            <a:chOff x="1584" y="1960"/>
            <a:chExt cx="1200" cy="776"/>
          </a:xfrm>
        </p:grpSpPr>
        <p:sp>
          <p:nvSpPr>
            <p:cNvPr id="35896" name="Rectangle 56"/>
            <p:cNvSpPr>
              <a:spLocks noChangeArrowheads="1"/>
            </p:cNvSpPr>
            <p:nvPr/>
          </p:nvSpPr>
          <p:spPr bwMode="auto">
            <a:xfrm>
              <a:off x="2496" y="2448"/>
              <a:ext cx="28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5897" name="Picture 5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4" y="1960"/>
              <a:ext cx="990" cy="672"/>
            </a:xfrm>
            <a:prstGeom prst="rect">
              <a:avLst/>
            </a:prstGeom>
            <a:noFill/>
          </p:spPr>
        </p:pic>
      </p:grpSp>
      <p:pic>
        <p:nvPicPr>
          <p:cNvPr id="35898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5656" y="4346950"/>
            <a:ext cx="4419600" cy="771525"/>
          </a:xfrm>
          <a:prstGeom prst="rect">
            <a:avLst/>
          </a:prstGeom>
          <a:noFill/>
        </p:spPr>
      </p:pic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29821" y="2203047"/>
            <a:ext cx="76282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9019807" y="4350124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902" name="Text Box 62"/>
          <p:cNvSpPr txBox="1">
            <a:spLocks noChangeArrowheads="1"/>
          </p:cNvSpPr>
          <p:nvPr/>
        </p:nvSpPr>
        <p:spPr bwMode="auto">
          <a:xfrm>
            <a:off x="248652" y="1316353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1820606" y="143167"/>
            <a:ext cx="882480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8607056" y="3892926"/>
            <a:ext cx="2105025" cy="585788"/>
            <a:chOff x="3024" y="2690"/>
            <a:chExt cx="1326" cy="369"/>
          </a:xfrm>
        </p:grpSpPr>
        <p:sp>
          <p:nvSpPr>
            <p:cNvPr id="35921" name="Text Box 8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5922" name="Text Box 82"/>
            <p:cNvSpPr txBox="1">
              <a:spLocks noChangeArrowheads="1"/>
            </p:cNvSpPr>
            <p:nvPr/>
          </p:nvSpPr>
          <p:spPr bwMode="auto">
            <a:xfrm>
              <a:off x="4033" y="2690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5923" name="Oval 8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4" name="Oval 84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5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5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5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0039 0.003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1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2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9" grpId="0"/>
      <p:bldP spid="35900" grpId="0" animBg="1"/>
      <p:bldP spid="35902" grpId="0"/>
      <p:bldP spid="359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133600" y="55419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2576514" y="4394201"/>
            <a:ext cx="2128837" cy="1588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44674" y="2890751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7" name="Text Box 183"/>
          <p:cNvSpPr txBox="1">
            <a:spLocks noChangeArrowheads="1"/>
          </p:cNvSpPr>
          <p:nvPr/>
        </p:nvSpPr>
        <p:spPr bwMode="auto">
          <a:xfrm>
            <a:off x="44674" y="2209537"/>
            <a:ext cx="71925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048" name="Text Box 184"/>
          <p:cNvSpPr txBox="1">
            <a:spLocks noChangeArrowheads="1"/>
          </p:cNvSpPr>
          <p:nvPr/>
        </p:nvSpPr>
        <p:spPr bwMode="auto">
          <a:xfrm>
            <a:off x="228801" y="132360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3F537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2E173-BDDE-4BFB-AB08-182FA8301D9F}"/>
              </a:ext>
            </a:extLst>
          </p:cNvPr>
          <p:cNvGrpSpPr/>
          <p:nvPr/>
        </p:nvGrpSpPr>
        <p:grpSpPr>
          <a:xfrm>
            <a:off x="9159983" y="3406801"/>
            <a:ext cx="2197100" cy="504826"/>
            <a:chOff x="5370778" y="2661431"/>
            <a:chExt cx="1647825" cy="378619"/>
          </a:xfrm>
        </p:grpSpPr>
        <p:sp>
          <p:nvSpPr>
            <p:cNvPr id="37066" name="Line 202"/>
            <p:cNvSpPr>
              <a:spLocks noChangeShapeType="1"/>
            </p:cNvSpPr>
            <p:nvPr/>
          </p:nvSpPr>
          <p:spPr bwMode="auto">
            <a:xfrm>
              <a:off x="5708650" y="2949822"/>
              <a:ext cx="89154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roup 203"/>
            <p:cNvGrpSpPr>
              <a:grpSpLocks/>
            </p:cNvGrpSpPr>
            <p:nvPr/>
          </p:nvGrpSpPr>
          <p:grpSpPr bwMode="auto">
            <a:xfrm>
              <a:off x="5370778" y="2661431"/>
              <a:ext cx="1647825" cy="378619"/>
              <a:chOff x="3024" y="2741"/>
              <a:chExt cx="1384" cy="318"/>
            </a:xfrm>
          </p:grpSpPr>
          <p:sp>
            <p:nvSpPr>
              <p:cNvPr id="37068" name="Text Box 204"/>
              <p:cNvSpPr txBox="1">
                <a:spLocks noChangeArrowheads="1"/>
              </p:cNvSpPr>
              <p:nvPr/>
            </p:nvSpPr>
            <p:spPr bwMode="auto">
              <a:xfrm>
                <a:off x="3024" y="2768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B</a:t>
                </a:r>
              </a:p>
            </p:txBody>
          </p:sp>
          <p:sp>
            <p:nvSpPr>
              <p:cNvPr id="37069" name="Text Box 205"/>
              <p:cNvSpPr txBox="1">
                <a:spLocks noChangeArrowheads="1"/>
              </p:cNvSpPr>
              <p:nvPr/>
            </p:nvSpPr>
            <p:spPr bwMode="auto">
              <a:xfrm>
                <a:off x="4091" y="2741"/>
                <a:ext cx="317" cy="291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defTabSz="1219170">
                  <a:spcBef>
                    <a:spcPct val="50000"/>
                  </a:spcBef>
                  <a:buClr>
                    <a:srgbClr val="000000"/>
                  </a:buClr>
                </a:pPr>
                <a:r>
                  <a:rPr lang="en-US" sz="2400" kern="0" dirty="0">
                    <a:solidFill>
                      <a:srgbClr val="000000"/>
                    </a:solidFill>
                    <a:latin typeface="Times New Roman" pitchFamily="18" charset="0"/>
                    <a:cs typeface="Arial"/>
                    <a:sym typeface="Arial"/>
                  </a:rPr>
                  <a:t>C</a:t>
                </a:r>
              </a:p>
            </p:txBody>
          </p:sp>
          <p:sp>
            <p:nvSpPr>
              <p:cNvPr id="37070" name="Oval 206"/>
              <p:cNvSpPr>
                <a:spLocks noChangeArrowheads="1"/>
              </p:cNvSpPr>
              <p:nvPr/>
            </p:nvSpPr>
            <p:spPr bwMode="auto">
              <a:xfrm>
                <a:off x="3256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1" name="Oval 207"/>
              <p:cNvSpPr>
                <a:spLocks noChangeArrowheads="1"/>
              </p:cNvSpPr>
              <p:nvPr/>
            </p:nvSpPr>
            <p:spPr bwMode="auto">
              <a:xfrm>
                <a:off x="4068" y="2952"/>
                <a:ext cx="46" cy="45"/>
              </a:xfrm>
              <a:prstGeom prst="ellipse">
                <a:avLst/>
              </a:prstGeom>
              <a:solidFill>
                <a:srgbClr val="FF0000"/>
              </a:solidFill>
              <a:ln w="12700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72" name="Picture 2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5822" y="5863186"/>
            <a:ext cx="4581525" cy="771525"/>
          </a:xfrm>
          <a:prstGeom prst="rect">
            <a:avLst/>
          </a:prstGeom>
          <a:noFill/>
        </p:spPr>
      </p:pic>
      <p:pic>
        <p:nvPicPr>
          <p:cNvPr id="37073" name="Picture 209" descr="Parchm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0922" y="4472535"/>
            <a:ext cx="1317625" cy="1409700"/>
          </a:xfrm>
          <a:prstGeom prst="rect">
            <a:avLst/>
          </a:prstGeom>
          <a:noFill/>
        </p:spPr>
      </p:pic>
      <p:pic>
        <p:nvPicPr>
          <p:cNvPr id="37074" name="Picture 2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58547" y="4463009"/>
            <a:ext cx="523875" cy="1466851"/>
          </a:xfrm>
          <a:prstGeom prst="rect">
            <a:avLst/>
          </a:prstGeom>
          <a:noFill/>
        </p:spPr>
      </p:pic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1703473" y="200601"/>
            <a:ext cx="8645213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-0.00278 L 0.05399 -0.299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133600" y="50847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7996" name="Text Box 108"/>
          <p:cNvSpPr txBox="1">
            <a:spLocks noChangeArrowheads="1"/>
          </p:cNvSpPr>
          <p:nvPr/>
        </p:nvSpPr>
        <p:spPr bwMode="auto">
          <a:xfrm>
            <a:off x="206473" y="1966123"/>
            <a:ext cx="6530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7997" name="Text Box 109"/>
          <p:cNvSpPr txBox="1">
            <a:spLocks noChangeArrowheads="1"/>
          </p:cNvSpPr>
          <p:nvPr/>
        </p:nvSpPr>
        <p:spPr bwMode="auto">
          <a:xfrm>
            <a:off x="155092" y="1321428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8015" name="Text Box 127"/>
          <p:cNvSpPr txBox="1">
            <a:spLocks noChangeArrowheads="1"/>
          </p:cNvSpPr>
          <p:nvPr/>
        </p:nvSpPr>
        <p:spPr bwMode="auto">
          <a:xfrm>
            <a:off x="206474" y="2692302"/>
            <a:ext cx="8209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8017" name="Line 129"/>
          <p:cNvSpPr>
            <a:spLocks noChangeShapeType="1"/>
          </p:cNvSpPr>
          <p:nvPr/>
        </p:nvSpPr>
        <p:spPr bwMode="auto">
          <a:xfrm>
            <a:off x="9516012" y="3740511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30"/>
          <p:cNvGrpSpPr>
            <a:grpSpLocks/>
          </p:cNvGrpSpPr>
          <p:nvPr/>
        </p:nvGrpSpPr>
        <p:grpSpPr bwMode="auto">
          <a:xfrm>
            <a:off x="9103262" y="3383331"/>
            <a:ext cx="2138363" cy="485776"/>
            <a:chOff x="3024" y="2753"/>
            <a:chExt cx="1347" cy="306"/>
          </a:xfrm>
        </p:grpSpPr>
        <p:sp>
          <p:nvSpPr>
            <p:cNvPr id="38019" name="Text Box 131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8020" name="Text Box 132"/>
            <p:cNvSpPr txBox="1">
              <a:spLocks noChangeArrowheads="1"/>
            </p:cNvSpPr>
            <p:nvPr/>
          </p:nvSpPr>
          <p:spPr bwMode="auto">
            <a:xfrm>
              <a:off x="4054" y="2753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8021" name="Oval 133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2" name="Oval 134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136"/>
          <p:cNvGrpSpPr>
            <a:grpSpLocks/>
          </p:cNvGrpSpPr>
          <p:nvPr/>
        </p:nvGrpSpPr>
        <p:grpSpPr bwMode="auto">
          <a:xfrm>
            <a:off x="8176162" y="2314937"/>
            <a:ext cx="2590799" cy="2884487"/>
            <a:chOff x="464" y="1584"/>
            <a:chExt cx="1072" cy="1820"/>
          </a:xfrm>
        </p:grpSpPr>
        <p:pic>
          <p:nvPicPr>
            <p:cNvPr id="38025" name="Picture 13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8" y="1584"/>
              <a:ext cx="528" cy="900"/>
            </a:xfrm>
            <a:prstGeom prst="rect">
              <a:avLst/>
            </a:prstGeom>
            <a:noFill/>
          </p:spPr>
        </p:pic>
        <p:pic>
          <p:nvPicPr>
            <p:cNvPr id="38026" name="Picture 13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" y="2504"/>
              <a:ext cx="528" cy="900"/>
            </a:xfrm>
            <a:prstGeom prst="rect">
              <a:avLst/>
            </a:prstGeom>
            <a:noFill/>
          </p:spPr>
        </p:pic>
        <p:sp>
          <p:nvSpPr>
            <p:cNvPr id="38027" name="Line 139"/>
            <p:cNvSpPr>
              <a:spLocks noChangeShapeType="1"/>
            </p:cNvSpPr>
            <p:nvPr/>
          </p:nvSpPr>
          <p:spPr bwMode="auto">
            <a:xfrm>
              <a:off x="1008" y="249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028" name="Arc 140"/>
          <p:cNvSpPr>
            <a:spLocks/>
          </p:cNvSpPr>
          <p:nvPr/>
        </p:nvSpPr>
        <p:spPr bwMode="auto">
          <a:xfrm rot="503346">
            <a:off x="9981149" y="2702287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029" name="Rectangle 141"/>
          <p:cNvSpPr>
            <a:spLocks noChangeArrowheads="1"/>
          </p:cNvSpPr>
          <p:nvPr/>
        </p:nvSpPr>
        <p:spPr bwMode="auto">
          <a:xfrm>
            <a:off x="8042527" y="3769883"/>
            <a:ext cx="2819400" cy="185578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vi-VN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23" name="Picture 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12762" y="5337536"/>
            <a:ext cx="4314825" cy="771525"/>
          </a:xfrm>
          <a:prstGeom prst="rect">
            <a:avLst/>
          </a:prstGeom>
          <a:noFill/>
        </p:spPr>
      </p:pic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855101" y="226327"/>
            <a:ext cx="8805295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38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08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133600" y="5237164"/>
            <a:ext cx="4572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endParaRPr lang="vi-VN" sz="2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2576514" y="4445000"/>
            <a:ext cx="2128837" cy="0"/>
          </a:xfrm>
          <a:prstGeom prst="line">
            <a:avLst/>
          </a:prstGeom>
          <a:noFill/>
          <a:ln w="381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78" name="Rectangle 66"/>
          <p:cNvSpPr>
            <a:spLocks noChangeArrowheads="1"/>
          </p:cNvSpPr>
          <p:nvPr/>
        </p:nvSpPr>
        <p:spPr bwMode="auto">
          <a:xfrm>
            <a:off x="0" y="3636675"/>
            <a:ext cx="871998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39019" name="Text Box 107"/>
          <p:cNvSpPr txBox="1">
            <a:spLocks noChangeArrowheads="1"/>
          </p:cNvSpPr>
          <p:nvPr/>
        </p:nvSpPr>
        <p:spPr bwMode="auto">
          <a:xfrm>
            <a:off x="10395" y="2092228"/>
            <a:ext cx="9389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20" name="Text Box 108"/>
          <p:cNvSpPr txBox="1">
            <a:spLocks noChangeArrowheads="1"/>
          </p:cNvSpPr>
          <p:nvPr/>
        </p:nvSpPr>
        <p:spPr bwMode="auto">
          <a:xfrm>
            <a:off x="95124" y="134897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9038" name="Text Box 126"/>
          <p:cNvSpPr txBox="1">
            <a:spLocks noChangeArrowheads="1"/>
          </p:cNvSpPr>
          <p:nvPr/>
        </p:nvSpPr>
        <p:spPr bwMode="auto">
          <a:xfrm>
            <a:off x="-14472" y="2840560"/>
            <a:ext cx="80914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9040" name="Line 128"/>
          <p:cNvSpPr>
            <a:spLocks noChangeShapeType="1"/>
          </p:cNvSpPr>
          <p:nvPr/>
        </p:nvSpPr>
        <p:spPr bwMode="auto">
          <a:xfrm>
            <a:off x="9515994" y="3868120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29"/>
          <p:cNvGrpSpPr>
            <a:grpSpLocks/>
          </p:cNvGrpSpPr>
          <p:nvPr/>
        </p:nvGrpSpPr>
        <p:grpSpPr bwMode="auto">
          <a:xfrm>
            <a:off x="9103244" y="3398222"/>
            <a:ext cx="2103438" cy="598488"/>
            <a:chOff x="3024" y="2682"/>
            <a:chExt cx="1325" cy="377"/>
          </a:xfrm>
        </p:grpSpPr>
        <p:sp>
          <p:nvSpPr>
            <p:cNvPr id="39042" name="Text Box 130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39043" name="Text Box 131"/>
            <p:cNvSpPr txBox="1">
              <a:spLocks noChangeArrowheads="1"/>
            </p:cNvSpPr>
            <p:nvPr/>
          </p:nvSpPr>
          <p:spPr bwMode="auto">
            <a:xfrm>
              <a:off x="4032" y="2682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39044" name="Oval 132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5" name="Oval 133"/>
            <p:cNvSpPr>
              <a:spLocks noChangeArrowheads="1"/>
            </p:cNvSpPr>
            <p:nvPr/>
          </p:nvSpPr>
          <p:spPr bwMode="auto">
            <a:xfrm>
              <a:off x="402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46" name="Arc 134"/>
          <p:cNvSpPr>
            <a:spLocks/>
          </p:cNvSpPr>
          <p:nvPr/>
        </p:nvSpPr>
        <p:spPr bwMode="auto">
          <a:xfrm>
            <a:off x="9904931" y="2855296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047" name="Picture 1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12744" y="5615959"/>
            <a:ext cx="4314825" cy="771525"/>
          </a:xfrm>
          <a:prstGeom prst="rect">
            <a:avLst/>
          </a:prstGeom>
          <a:noFill/>
        </p:spPr>
      </p:pic>
      <p:pic>
        <p:nvPicPr>
          <p:cNvPr id="39048" name="Picture 1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04830" y="4168159"/>
            <a:ext cx="1160959" cy="1439863"/>
          </a:xfrm>
          <a:prstGeom prst="rect">
            <a:avLst/>
          </a:prstGeom>
          <a:noFill/>
        </p:spPr>
      </p:pic>
      <p:pic>
        <p:nvPicPr>
          <p:cNvPr id="39049" name="Picture 13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57207" y="4144345"/>
            <a:ext cx="523875" cy="1466851"/>
          </a:xfrm>
          <a:prstGeom prst="rect">
            <a:avLst/>
          </a:prstGeom>
          <a:noFill/>
        </p:spPr>
      </p:pic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1553071" y="269127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05 0.01088 L 0.03815 -0.24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5" name="Text Box 129"/>
          <p:cNvSpPr txBox="1">
            <a:spLocks noChangeArrowheads="1"/>
          </p:cNvSpPr>
          <p:nvPr/>
        </p:nvSpPr>
        <p:spPr bwMode="auto">
          <a:xfrm>
            <a:off x="-5053" y="2101136"/>
            <a:ext cx="7681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66" name="Text Box 130"/>
          <p:cNvSpPr txBox="1">
            <a:spLocks noChangeArrowheads="1"/>
          </p:cNvSpPr>
          <p:nvPr/>
        </p:nvSpPr>
        <p:spPr bwMode="auto">
          <a:xfrm>
            <a:off x="155092" y="1369815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0084" name="Text Box 148"/>
          <p:cNvSpPr txBox="1">
            <a:spLocks noChangeArrowheads="1"/>
          </p:cNvSpPr>
          <p:nvPr/>
        </p:nvSpPr>
        <p:spPr bwMode="auto">
          <a:xfrm>
            <a:off x="39474" y="2760656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0085" name="Rectangle 149"/>
          <p:cNvSpPr>
            <a:spLocks noChangeArrowheads="1"/>
          </p:cNvSpPr>
          <p:nvPr/>
        </p:nvSpPr>
        <p:spPr bwMode="auto">
          <a:xfrm>
            <a:off x="39474" y="3405281"/>
            <a:ext cx="8695928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0087" name="Line 151"/>
          <p:cNvSpPr>
            <a:spLocks noChangeShapeType="1"/>
          </p:cNvSpPr>
          <p:nvPr/>
        </p:nvSpPr>
        <p:spPr bwMode="auto">
          <a:xfrm>
            <a:off x="9360056" y="4194175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2"/>
          <p:cNvGrpSpPr>
            <a:grpSpLocks/>
          </p:cNvGrpSpPr>
          <p:nvPr/>
        </p:nvGrpSpPr>
        <p:grpSpPr bwMode="auto">
          <a:xfrm>
            <a:off x="8947305" y="3810003"/>
            <a:ext cx="2085975" cy="512763"/>
            <a:chOff x="3024" y="2736"/>
            <a:chExt cx="1314" cy="323"/>
          </a:xfrm>
        </p:grpSpPr>
        <p:sp>
          <p:nvSpPr>
            <p:cNvPr id="40089" name="Text Box 153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0090" name="Text Box 154"/>
            <p:cNvSpPr txBox="1">
              <a:spLocks noChangeArrowheads="1"/>
            </p:cNvSpPr>
            <p:nvPr/>
          </p:nvSpPr>
          <p:spPr bwMode="auto">
            <a:xfrm>
              <a:off x="4021" y="2736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0091" name="Oval 155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2" name="Oval 156"/>
            <p:cNvSpPr>
              <a:spLocks noChangeArrowheads="1"/>
            </p:cNvSpPr>
            <p:nvPr/>
          </p:nvSpPr>
          <p:spPr bwMode="auto">
            <a:xfrm>
              <a:off x="4032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094" name="Picture 1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1582" y="5934076"/>
            <a:ext cx="4314825" cy="771525"/>
          </a:xfrm>
          <a:prstGeom prst="rect">
            <a:avLst/>
          </a:prstGeom>
          <a:noFill/>
        </p:spPr>
      </p:pic>
      <p:grpSp>
        <p:nvGrpSpPr>
          <p:cNvPr id="6" name="Group 159"/>
          <p:cNvGrpSpPr>
            <a:grpSpLocks/>
          </p:cNvGrpSpPr>
          <p:nvPr/>
        </p:nvGrpSpPr>
        <p:grpSpPr bwMode="auto">
          <a:xfrm>
            <a:off x="9357673" y="2847500"/>
            <a:ext cx="2175457" cy="2747963"/>
            <a:chOff x="1811" y="1749"/>
            <a:chExt cx="1565" cy="1731"/>
          </a:xfrm>
        </p:grpSpPr>
        <p:pic>
          <p:nvPicPr>
            <p:cNvPr id="40096" name="Picture 160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11" y="1749"/>
              <a:ext cx="849" cy="864"/>
            </a:xfrm>
            <a:prstGeom prst="rect">
              <a:avLst/>
            </a:prstGeom>
            <a:noFill/>
          </p:spPr>
        </p:pic>
        <p:pic>
          <p:nvPicPr>
            <p:cNvPr id="40097" name="Picture 161" descr="Parchmen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08" y="2616"/>
              <a:ext cx="768" cy="864"/>
            </a:xfrm>
            <a:prstGeom prst="rect">
              <a:avLst/>
            </a:prstGeom>
            <a:noFill/>
          </p:spPr>
        </p:pic>
      </p:grpSp>
      <p:sp>
        <p:nvSpPr>
          <p:cNvPr id="40098" name="Rectangle 162"/>
          <p:cNvSpPr>
            <a:spLocks noChangeArrowheads="1"/>
          </p:cNvSpPr>
          <p:nvPr/>
        </p:nvSpPr>
        <p:spPr bwMode="auto">
          <a:xfrm>
            <a:off x="9067162" y="4229577"/>
            <a:ext cx="3429000" cy="168751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99" name="Arc 163"/>
          <p:cNvSpPr>
            <a:spLocks/>
          </p:cNvSpPr>
          <p:nvPr/>
        </p:nvSpPr>
        <p:spPr bwMode="auto">
          <a:xfrm>
            <a:off x="9368019" y="3164366"/>
            <a:ext cx="863574" cy="1005050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102" name="Arc 166"/>
          <p:cNvSpPr>
            <a:spLocks/>
          </p:cNvSpPr>
          <p:nvPr/>
        </p:nvSpPr>
        <p:spPr bwMode="auto">
          <a:xfrm>
            <a:off x="9748993" y="3181351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1762549" y="197176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080000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4" name="Text Box 84"/>
          <p:cNvSpPr txBox="1">
            <a:spLocks noChangeArrowheads="1"/>
          </p:cNvSpPr>
          <p:nvPr/>
        </p:nvSpPr>
        <p:spPr bwMode="auto">
          <a:xfrm>
            <a:off x="128653" y="4424391"/>
            <a:ext cx="84257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Gọi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1" name="Text Box 131"/>
          <p:cNvSpPr txBox="1">
            <a:spLocks noChangeArrowheads="1"/>
          </p:cNvSpPr>
          <p:nvPr/>
        </p:nvSpPr>
        <p:spPr bwMode="auto">
          <a:xfrm>
            <a:off x="152332" y="2095468"/>
            <a:ext cx="8572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092" name="Text Box 132"/>
          <p:cNvSpPr txBox="1">
            <a:spLocks noChangeArrowheads="1"/>
          </p:cNvSpPr>
          <p:nvPr/>
        </p:nvSpPr>
        <p:spPr bwMode="auto">
          <a:xfrm>
            <a:off x="152332" y="1209757"/>
            <a:ext cx="350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3200" b="1" u="sng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41110" name="Text Box 150"/>
          <p:cNvSpPr txBox="1">
            <a:spLocks noChangeArrowheads="1"/>
          </p:cNvSpPr>
          <p:nvPr/>
        </p:nvSpPr>
        <p:spPr bwMode="auto">
          <a:xfrm>
            <a:off x="152332" y="2834049"/>
            <a:ext cx="8284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buFontTx/>
              <a:buChar char="•"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BC =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cm</a:t>
            </a:r>
            <a:r>
              <a:rPr lang="en-US" sz="2800" b="1" kern="0" dirty="0">
                <a:solidFill>
                  <a:srgbClr val="2632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41111" name="Rectangle 151"/>
          <p:cNvSpPr>
            <a:spLocks noChangeArrowheads="1"/>
          </p:cNvSpPr>
          <p:nvPr/>
        </p:nvSpPr>
        <p:spPr bwMode="auto">
          <a:xfrm>
            <a:off x="107464" y="3467426"/>
            <a:ext cx="9254103" cy="7386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tâm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C,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kính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bằng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CB = 3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cm.</a:t>
            </a:r>
          </a:p>
        </p:txBody>
      </p:sp>
      <p:sp>
        <p:nvSpPr>
          <p:cNvPr id="41114" name="Line 154"/>
          <p:cNvSpPr>
            <a:spLocks noChangeShapeType="1"/>
          </p:cNvSpPr>
          <p:nvPr/>
        </p:nvSpPr>
        <p:spPr bwMode="auto">
          <a:xfrm>
            <a:off x="9785355" y="4973903"/>
            <a:ext cx="118872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155"/>
          <p:cNvGrpSpPr>
            <a:grpSpLocks/>
          </p:cNvGrpSpPr>
          <p:nvPr/>
        </p:nvGrpSpPr>
        <p:grpSpPr bwMode="auto">
          <a:xfrm>
            <a:off x="9372604" y="4640535"/>
            <a:ext cx="2235200" cy="514351"/>
            <a:chOff x="3024" y="2768"/>
            <a:chExt cx="1408" cy="324"/>
          </a:xfrm>
        </p:grpSpPr>
        <p:sp>
          <p:nvSpPr>
            <p:cNvPr id="41116" name="Text Box 156"/>
            <p:cNvSpPr txBox="1">
              <a:spLocks noChangeArrowheads="1"/>
            </p:cNvSpPr>
            <p:nvPr/>
          </p:nvSpPr>
          <p:spPr bwMode="auto">
            <a:xfrm>
              <a:off x="3024" y="2768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41117" name="Text Box 157"/>
            <p:cNvSpPr txBox="1">
              <a:spLocks noChangeArrowheads="1"/>
            </p:cNvSpPr>
            <p:nvPr/>
          </p:nvSpPr>
          <p:spPr bwMode="auto">
            <a:xfrm>
              <a:off x="4115" y="2801"/>
              <a:ext cx="31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buClr>
                  <a:srgbClr val="000000"/>
                </a:buClr>
              </a:pPr>
              <a:r>
                <a:rPr lang="en-US" sz="2400" kern="0" dirty="0">
                  <a:solidFill>
                    <a:srgbClr val="000000"/>
                  </a:solidFill>
                  <a:latin typeface="Times New Roman" pitchFamily="18" charset="0"/>
                  <a:cs typeface="Arial"/>
                  <a:sym typeface="Arial"/>
                </a:rPr>
                <a:t>C</a:t>
              </a:r>
            </a:p>
          </p:txBody>
        </p:sp>
        <p:sp>
          <p:nvSpPr>
            <p:cNvPr id="41118" name="Oval 158"/>
            <p:cNvSpPr>
              <a:spLocks noChangeArrowheads="1"/>
            </p:cNvSpPr>
            <p:nvPr/>
          </p:nvSpPr>
          <p:spPr bwMode="auto">
            <a:xfrm>
              <a:off x="3256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  <p:sp>
          <p:nvSpPr>
            <p:cNvPr id="41119" name="Oval 159"/>
            <p:cNvSpPr>
              <a:spLocks noChangeArrowheads="1"/>
            </p:cNvSpPr>
            <p:nvPr/>
          </p:nvSpPr>
          <p:spPr bwMode="auto">
            <a:xfrm>
              <a:off x="4038" y="2952"/>
              <a:ext cx="46" cy="45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endParaRPr>
            </a:p>
          </p:txBody>
        </p:sp>
      </p:grpSp>
      <p:sp>
        <p:nvSpPr>
          <p:cNvPr id="41120" name="Arc 160"/>
          <p:cNvSpPr>
            <a:spLocks/>
          </p:cNvSpPr>
          <p:nvPr/>
        </p:nvSpPr>
        <p:spPr bwMode="auto">
          <a:xfrm>
            <a:off x="10174292" y="3961079"/>
            <a:ext cx="798512" cy="1000125"/>
          </a:xfrm>
          <a:custGeom>
            <a:avLst/>
            <a:gdLst>
              <a:gd name="G0" fmla="+- 120 0 0"/>
              <a:gd name="G1" fmla="+- 21600 0 0"/>
              <a:gd name="G2" fmla="+- 21600 0 0"/>
              <a:gd name="T0" fmla="*/ 0 w 21720"/>
              <a:gd name="T1" fmla="*/ 0 h 21600"/>
              <a:gd name="T2" fmla="*/ 21720 w 21720"/>
              <a:gd name="T3" fmla="*/ 21453 h 21600"/>
              <a:gd name="T4" fmla="*/ 120 w 217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0" h="21600" fill="none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</a:path>
              <a:path w="21720" h="21600" stroke="0" extrusionOk="0">
                <a:moveTo>
                  <a:pt x="0" y="0"/>
                </a:moveTo>
                <a:cubicBezTo>
                  <a:pt x="40" y="0"/>
                  <a:pt x="80" y="-1"/>
                  <a:pt x="120" y="0"/>
                </a:cubicBezTo>
                <a:cubicBezTo>
                  <a:pt x="11991" y="0"/>
                  <a:pt x="21638" y="9581"/>
                  <a:pt x="21719" y="21453"/>
                </a:cubicBezTo>
                <a:lnTo>
                  <a:pt x="12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1" name="Arc 161"/>
          <p:cNvSpPr>
            <a:spLocks/>
          </p:cNvSpPr>
          <p:nvPr/>
        </p:nvSpPr>
        <p:spPr bwMode="auto">
          <a:xfrm>
            <a:off x="9788972" y="3989516"/>
            <a:ext cx="949259" cy="944241"/>
          </a:xfrm>
          <a:custGeom>
            <a:avLst/>
            <a:gdLst>
              <a:gd name="G0" fmla="+- 21600 0 0"/>
              <a:gd name="G1" fmla="+- 21024 0 0"/>
              <a:gd name="G2" fmla="+- 21600 0 0"/>
              <a:gd name="T0" fmla="*/ 0 w 21600"/>
              <a:gd name="T1" fmla="*/ 21079 h 21079"/>
              <a:gd name="T2" fmla="*/ 16647 w 21600"/>
              <a:gd name="T3" fmla="*/ 0 h 21079"/>
              <a:gd name="T4" fmla="*/ 21600 w 21600"/>
              <a:gd name="T5" fmla="*/ 21024 h 2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079" fill="none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</a:path>
              <a:path w="21600" h="21079" stroke="0" extrusionOk="0">
                <a:moveTo>
                  <a:pt x="0" y="21078"/>
                </a:moveTo>
                <a:cubicBezTo>
                  <a:pt x="0" y="21060"/>
                  <a:pt x="0" y="21042"/>
                  <a:pt x="0" y="21024"/>
                </a:cubicBezTo>
                <a:cubicBezTo>
                  <a:pt x="-1" y="11002"/>
                  <a:pt x="6892" y="2297"/>
                  <a:pt x="16646" y="-1"/>
                </a:cubicBezTo>
                <a:lnTo>
                  <a:pt x="21600" y="2102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2" name="Oval 162"/>
          <p:cNvSpPr>
            <a:spLocks noChangeArrowheads="1"/>
          </p:cNvSpPr>
          <p:nvPr/>
        </p:nvSpPr>
        <p:spPr bwMode="auto">
          <a:xfrm>
            <a:off x="10360585" y="3964026"/>
            <a:ext cx="73025" cy="71439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41123" name="Text Box 163"/>
          <p:cNvSpPr txBox="1">
            <a:spLocks noChangeArrowheads="1"/>
          </p:cNvSpPr>
          <p:nvPr/>
        </p:nvSpPr>
        <p:spPr bwMode="auto">
          <a:xfrm>
            <a:off x="10515604" y="3675329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A</a:t>
            </a:r>
          </a:p>
        </p:txBody>
      </p:sp>
      <p:pic>
        <p:nvPicPr>
          <p:cNvPr id="41124" name="Picture 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16989">
            <a:off x="9941339" y="2595434"/>
            <a:ext cx="771525" cy="43910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5" name="Picture 16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75314">
            <a:off x="9569259" y="3022329"/>
            <a:ext cx="1066800" cy="1871663"/>
          </a:xfrm>
          <a:prstGeom prst="rect">
            <a:avLst/>
          </a:prstGeom>
          <a:noFill/>
        </p:spPr>
      </p:pic>
      <p:pic>
        <p:nvPicPr>
          <p:cNvPr id="41126" name="Picture 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469516">
            <a:off x="8024297" y="4075378"/>
            <a:ext cx="4391025" cy="77152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pic>
        <p:nvPicPr>
          <p:cNvPr id="41127" name="Picture 16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8840965">
            <a:off x="10541202" y="3762504"/>
            <a:ext cx="1203325" cy="815975"/>
          </a:xfrm>
          <a:prstGeom prst="rect">
            <a:avLst/>
          </a:prstGeom>
          <a:noFill/>
        </p:spPr>
      </p:pic>
      <p:sp>
        <p:nvSpPr>
          <p:cNvPr id="41128" name="Line 168"/>
          <p:cNvSpPr>
            <a:spLocks noChangeShapeType="1"/>
          </p:cNvSpPr>
          <p:nvPr/>
        </p:nvSpPr>
        <p:spPr bwMode="auto">
          <a:xfrm flipV="1">
            <a:off x="9779004" y="3989516"/>
            <a:ext cx="641351" cy="9716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29" name="Line 169"/>
          <p:cNvSpPr>
            <a:spLocks noChangeShapeType="1"/>
          </p:cNvSpPr>
          <p:nvPr/>
        </p:nvSpPr>
        <p:spPr bwMode="auto">
          <a:xfrm>
            <a:off x="10371023" y="3976817"/>
            <a:ext cx="624561" cy="984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30" name="Text Box 170"/>
          <p:cNvSpPr txBox="1">
            <a:spLocks noChangeArrowheads="1"/>
          </p:cNvSpPr>
          <p:nvPr/>
        </p:nvSpPr>
        <p:spPr bwMode="auto">
          <a:xfrm>
            <a:off x="107464" y="5275935"/>
            <a:ext cx="8017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•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thẳng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AB, AC ta </a:t>
            </a:r>
            <a:r>
              <a:rPr lang="en-US" sz="2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ABC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đều</a:t>
            </a:r>
            <a:r>
              <a:rPr lang="en-US" sz="2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1716536" y="185710"/>
            <a:ext cx="940199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cm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hlinkClick r:id="rId6" action="ppaction://hlinksldjump"/>
          </p:cNvPr>
          <p:cNvSpPr txBox="1"/>
          <p:nvPr/>
        </p:nvSpPr>
        <p:spPr>
          <a:xfrm>
            <a:off x="9157897" y="1048824"/>
            <a:ext cx="1837687" cy="584775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5208 -0.15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75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05248 0.10209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5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4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4" grpId="0"/>
      <p:bldP spid="41128" grpId="0" animBg="1"/>
      <p:bldP spid="41129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592" y="61612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Mở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rộng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5617" y="1304353"/>
            <a:ext cx="9839465" cy="480131"/>
            <a:chOff x="1521773" y="1103389"/>
            <a:chExt cx="9839465" cy="480131"/>
          </a:xfrm>
        </p:grpSpPr>
        <p:sp>
          <p:nvSpPr>
            <p:cNvPr id="5" name="TextBox 4"/>
            <p:cNvSpPr txBox="1">
              <a:spLocks/>
            </p:cNvSpPr>
            <p:nvPr/>
          </p:nvSpPr>
          <p:spPr>
            <a:xfrm>
              <a:off x="1924630" y="1103389"/>
              <a:ext cx="943660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3cm </a:t>
              </a:r>
              <a:r>
                <a:rPr lang="en-US" sz="2400" dirty="0" err="1" smtClean="0">
                  <a:cs typeface="Times New Roman" pitchFamily="18" charset="0"/>
                </a:rPr>
                <a:t>bằng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compa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theo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hướng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dẫn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sau</a:t>
              </a:r>
              <a:r>
                <a:rPr lang="en-US" sz="2400" dirty="0">
                  <a:cs typeface="Times New Roman" pitchFamily="18" charset="0"/>
                </a:rPr>
                <a:t>: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cs typeface="Times New Roman" pitchFamily="18" charset="0"/>
                </a:rPr>
                <a:t>1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84988" y="3352811"/>
            <a:ext cx="1938833" cy="530356"/>
            <a:chOff x="1021402" y="4201886"/>
            <a:chExt cx="1938833" cy="5303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3266726" y="1981211"/>
            <a:ext cx="2743200" cy="274320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/>
          <p:cNvGrpSpPr/>
          <p:nvPr/>
        </p:nvGrpSpPr>
        <p:grpSpPr>
          <a:xfrm>
            <a:off x="4404111" y="3352811"/>
            <a:ext cx="1938833" cy="530356"/>
            <a:chOff x="1021402" y="4201886"/>
            <a:chExt cx="1938833" cy="530356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4635656" y="2049901"/>
            <a:ext cx="2743200" cy="2743200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532412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8516241" y="3352811"/>
            <a:ext cx="1938833" cy="530356"/>
            <a:chOff x="1021402" y="4201886"/>
            <a:chExt cx="1938833" cy="53035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5617" y="4201886"/>
              <a:ext cx="1371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21402" y="4270577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</a:t>
              </a:r>
              <a:endParaRPr lang="vi-VN" sz="2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0332" y="4270576"/>
              <a:ext cx="569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</a:t>
              </a:r>
              <a:endParaRPr lang="vi-VN" sz="2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9436256" y="2111832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41464" y="2159434"/>
            <a:ext cx="689360" cy="1188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9527696" y="2187216"/>
            <a:ext cx="593418" cy="1170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9215480" y="1759334"/>
            <a:ext cx="44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vi-VN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159924" y="4758996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1</a:t>
            </a:r>
            <a:endParaRPr lang="vi-VN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2321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2</a:t>
            </a:r>
            <a:endParaRPr lang="vi-VN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466839" y="4861792"/>
            <a:ext cx="19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Bước</a:t>
            </a:r>
            <a:r>
              <a:rPr lang="en-US" sz="2400" b="1" dirty="0" smtClean="0"/>
              <a:t> 3</a:t>
            </a:r>
            <a:endParaRPr lang="vi-VN" sz="24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1372564" y="5505340"/>
            <a:ext cx="9224049" cy="852589"/>
            <a:chOff x="1108175" y="6832256"/>
            <a:chExt cx="9166074" cy="997196"/>
          </a:xfrm>
        </p:grpSpPr>
        <p:sp>
          <p:nvSpPr>
            <p:cNvPr id="52" name="Rectangle 51"/>
            <p:cNvSpPr>
              <a:spLocks/>
            </p:cNvSpPr>
            <p:nvPr/>
          </p:nvSpPr>
          <p:spPr>
            <a:xfrm>
              <a:off x="1644553" y="6832256"/>
              <a:ext cx="8629696" cy="99719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kiểm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lại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vừa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vẽ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xem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ABC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có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bằng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nhau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không</a:t>
              </a:r>
              <a:r>
                <a:rPr lang="en-US" sz="2400" dirty="0">
                  <a:cs typeface="Times New Roman" pitchFamily="18" charset="0"/>
                </a:rPr>
                <a:t>?</a:t>
              </a:r>
              <a:endParaRPr lang="en-US" sz="24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0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375" y="1790122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/>
              </a:rPr>
              <a:t>4.2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2cm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105674" y="3632371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9566" y="3287553"/>
            <a:ext cx="3758888" cy="3231506"/>
            <a:chOff x="4579566" y="3287553"/>
            <a:chExt cx="3758888" cy="32315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3740" y="3359782"/>
              <a:ext cx="3432317" cy="315927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258175" y="3287553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9566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15939" y="5945194"/>
              <a:ext cx="522515" cy="450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33724" y="6170303"/>
            <a:ext cx="185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 cm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9178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Gạch Lục Giác Và Ứng Dụng Trong Trang Trí Tạo Điểm Nhấn - Gạch Né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/>
          <a:stretch/>
        </p:blipFill>
        <p:spPr bwMode="auto">
          <a:xfrm>
            <a:off x="394207" y="3601476"/>
            <a:ext cx="5295393" cy="32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uyệt tác kiến trúc” ẩn trong kết cấu lỗ 6 cạnh của tổ ong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646" y="3691466"/>
            <a:ext cx="5955321" cy="31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ại sao nền nhà đổ mồ hôi? Biện pháp khắc phục nền nhà đổ mồ hôi hiệu quả |  Siêu thị nhà mẫ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57600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ẬP NHẬT] Bảng giá gạch lát nền mới nhất, Đủ kích thướ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42" y="0"/>
            <a:ext cx="4306558" cy="241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20 mẫu Gạch Ốp Tường Bếp đẹp 2021, giá tốt cho tường nhà &amp; Cách phối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1"/>
          <a:stretch/>
        </p:blipFill>
        <p:spPr bwMode="auto">
          <a:xfrm>
            <a:off x="3773388" y="0"/>
            <a:ext cx="3996266" cy="235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62000" y="2704128"/>
            <a:ext cx="114300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gợi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nhớ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về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mà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đã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09820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7718" y="721590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vẽ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giao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thông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tam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giác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nêu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biển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báo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5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50" name="Picture 2" descr="Biển báo giao thông hình tam giá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45" y="3759486"/>
            <a:ext cx="5470740" cy="29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am giác quỷ Bermuda và những vụ mất tích suốt nhiều thế kỷ - Địa điểm du 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630917"/>
            <a:ext cx="6286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2625" y="5050972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quỷ</a:t>
            </a:r>
            <a:r>
              <a:rPr lang="en-US" sz="2800" b="1" dirty="0" smtClean="0"/>
              <a:t> Bermuda</a:t>
            </a:r>
            <a:endParaRPr lang="vi-VN" sz="2800" b="1" dirty="0"/>
          </a:p>
        </p:txBody>
      </p:sp>
      <p:pic>
        <p:nvPicPr>
          <p:cNvPr id="5" name="Những vụ mất tích bí ẩn trong vùng Tam giác quỷ Bermu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056" y="413657"/>
            <a:ext cx="10450285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9154" y="2266295"/>
            <a:ext cx="6968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vuông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627" y="277382"/>
            <a:ext cx="1644954" cy="150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371" y="5279388"/>
            <a:ext cx="1417210" cy="138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13" y="5459595"/>
            <a:ext cx="1242061" cy="1204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13" y="277382"/>
            <a:ext cx="1242061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58199" y="1241311"/>
            <a:ext cx="9603603" cy="464294"/>
            <a:chOff x="958199" y="1241311"/>
            <a:chExt cx="9603603" cy="464294"/>
          </a:xfrm>
        </p:grpSpPr>
        <p:sp>
          <p:nvSpPr>
            <p:cNvPr id="5" name="Rounded Rectangle 4"/>
            <p:cNvSpPr/>
            <p:nvPr/>
          </p:nvSpPr>
          <p:spPr>
            <a:xfrm>
              <a:off x="958199" y="1314922"/>
              <a:ext cx="885524" cy="37538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spcCol="0" rtlCol="0" anchor="ctr"/>
            <a:lstStyle/>
            <a:p>
              <a:pPr algn="ctr"/>
              <a:r>
                <a:rPr lang="en-US" sz="2400" b="1" dirty="0">
                  <a:cs typeface="Times New Roman" pitchFamily="18" charset="0"/>
                </a:rPr>
                <a:t>HĐ3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56816" y="1241311"/>
              <a:ext cx="8604986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Em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hãy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tìm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một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số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ảnh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trong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thực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tế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rgbClr val="9EDA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vuông</a:t>
            </a:r>
            <a:endParaRPr lang="vi-VN" sz="2800" b="1" dirty="0"/>
          </a:p>
        </p:txBody>
      </p:sp>
      <p:pic>
        <p:nvPicPr>
          <p:cNvPr id="3074" name="Picture 2" descr="Bàn Cờ Vua Nam Châm Cao Cấp - covua | Cờ, Xúc xắc | BeConCon.Co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45" y="413951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ông dụng của các loại gạch đất sét nu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94" y="4193011"/>
            <a:ext cx="3884733" cy="266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ch gói bánh chưng bằng lá dong 2 kiểu vuông đẹp ngày Tết trọn vẹ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14" y="1710315"/>
            <a:ext cx="3387723" cy="22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 descr="Khung Ảnh | Khung ảnh treo tường | Bộ 15 khung ảnh vuông treo tường màu  trắ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4" name="Picture 12" descr="Khung Ảnh Vuông 20x20 cm Treo Tường - Bảo Hành Gãy, Vỡ - Hỗ Trợ In Hình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2"/>
          <a:stretch/>
        </p:blipFill>
        <p:spPr bwMode="auto">
          <a:xfrm>
            <a:off x="1115058" y="3573342"/>
            <a:ext cx="2843639" cy="25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604" y="1797675"/>
            <a:ext cx="2277533" cy="23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86798" y="402980"/>
            <a:ext cx="885524" cy="3753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HĐ4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8068" y="340961"/>
            <a:ext cx="3523370" cy="46429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dirty="0" err="1">
                <a:cs typeface="Times New Roman" pitchFamily="18" charset="0"/>
              </a:rPr>
              <a:t>Quan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sát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err="1">
                <a:cs typeface="Times New Roman" pitchFamily="18" charset="0"/>
              </a:rPr>
              <a:t>Hình</a:t>
            </a:r>
            <a:r>
              <a:rPr lang="en-US" sz="2400">
                <a:cs typeface="Times New Roman" pitchFamily="18" charset="0"/>
              </a:rPr>
              <a:t> </a:t>
            </a:r>
            <a:r>
              <a:rPr lang="en-US" sz="2400" smtClean="0">
                <a:cs typeface="Times New Roman" pitchFamily="18" charset="0"/>
              </a:rPr>
              <a:t>4.3a.</a:t>
            </a:r>
            <a:endParaRPr lang="en-US" sz="2400" dirty="0"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59280" y="163576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859280" y="164592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59280" y="354584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99840" y="163576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9280" y="3362960"/>
            <a:ext cx="213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72640" y="3362960"/>
            <a:ext cx="0" cy="18288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59280" y="164592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537960" y="1620520"/>
            <a:ext cx="1940560" cy="10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37960" y="1630680"/>
            <a:ext cx="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960" y="3530600"/>
            <a:ext cx="1940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78520" y="1620520"/>
            <a:ext cx="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37960" y="1630680"/>
            <a:ext cx="1940560" cy="1899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37960" y="1620520"/>
            <a:ext cx="1940560" cy="191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333248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37880" y="143256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48040" y="32969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58560" y="1479639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cs typeface="Times New Roman" pitchFamily="18" charset="0"/>
              </a:rPr>
              <a:t>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879600" y="1402080"/>
            <a:ext cx="335280" cy="187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48070" y="2528771"/>
            <a:ext cx="219770" cy="1636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722880" y="2316480"/>
            <a:ext cx="355600" cy="7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072640" y="3093720"/>
            <a:ext cx="274320" cy="192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10351" y="1078466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Đỉnh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5188" y="1787117"/>
            <a:ext cx="1119751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Đường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chéo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1286" y="21906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Cạnh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8726" y="2774891"/>
            <a:ext cx="897009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dirty="0" err="1">
                <a:cs typeface="Times New Roman" pitchFamily="18" charset="0"/>
              </a:rPr>
              <a:t>Góc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35520" y="2179320"/>
            <a:ext cx="44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cs typeface="Times New Roman" pitchFamily="18" charset="0"/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40831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4.3a.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2678" y="3669266"/>
            <a:ext cx="176168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l"/>
            <a:r>
              <a:rPr lang="en-US" sz="2400" i="1">
                <a:cs typeface="Times New Roman" pitchFamily="18" charset="0"/>
              </a:rPr>
              <a:t>Hình 4.3b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14008" y="4237250"/>
            <a:ext cx="10748485" cy="464294"/>
            <a:chOff x="991286" y="4237042"/>
            <a:chExt cx="10748485" cy="464294"/>
          </a:xfrm>
        </p:grpSpPr>
        <p:sp>
          <p:nvSpPr>
            <p:cNvPr id="32" name="TextBox 31"/>
            <p:cNvSpPr txBox="1">
              <a:spLocks/>
            </p:cNvSpPr>
            <p:nvPr/>
          </p:nvSpPr>
          <p:spPr>
            <a:xfrm>
              <a:off x="1422937" y="4237042"/>
              <a:ext cx="10316834" cy="46429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2400" dirty="0" err="1">
                  <a:cs typeface="Times New Roman" pitchFamily="18" charset="0"/>
                </a:rPr>
                <a:t>Nêu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 ABCD (H.4.3b)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991286" y="4286309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14008" y="4825852"/>
            <a:ext cx="10689104" cy="978729"/>
            <a:chOff x="896493" y="4604100"/>
            <a:chExt cx="10689104" cy="978729"/>
          </a:xfrm>
        </p:grpSpPr>
        <p:sp>
          <p:nvSpPr>
            <p:cNvPr id="34" name="TextBox 33"/>
            <p:cNvSpPr txBox="1">
              <a:spLocks/>
            </p:cNvSpPr>
            <p:nvPr/>
          </p:nvSpPr>
          <p:spPr>
            <a:xfrm>
              <a:off x="1439790" y="4604100"/>
              <a:ext cx="10145807" cy="978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độ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dài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; </a:t>
              </a:r>
              <a:r>
                <a:rPr lang="en-US" sz="2400" dirty="0" err="1">
                  <a:cs typeface="Times New Roman" pitchFamily="18" charset="0"/>
                </a:rPr>
                <a:t>hai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đường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chéo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96493" y="4746506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4008" y="5838312"/>
            <a:ext cx="10186111" cy="461665"/>
            <a:chOff x="896493" y="5702226"/>
            <a:chExt cx="10186111" cy="461665"/>
          </a:xfrm>
        </p:grpSpPr>
        <p:sp>
          <p:nvSpPr>
            <p:cNvPr id="36" name="TextBox 35"/>
            <p:cNvSpPr txBox="1">
              <a:spLocks/>
            </p:cNvSpPr>
            <p:nvPr/>
          </p:nvSpPr>
          <p:spPr>
            <a:xfrm>
              <a:off x="1439790" y="5702226"/>
              <a:ext cx="964281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l"/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hình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vuông</a:t>
              </a:r>
              <a:r>
                <a:rPr lang="en-US" sz="2400" dirty="0"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96493" y="5770838"/>
              <a:ext cx="365760" cy="3657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41" name="Oval 40"/>
          <p:cNvSpPr/>
          <p:nvPr/>
        </p:nvSpPr>
        <p:spPr>
          <a:xfrm>
            <a:off x="6517663" y="3504337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Oval 41"/>
          <p:cNvSpPr/>
          <p:nvPr/>
        </p:nvSpPr>
        <p:spPr>
          <a:xfrm>
            <a:off x="8458080" y="3496295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3" name="Oval 42"/>
          <p:cNvSpPr/>
          <p:nvPr/>
        </p:nvSpPr>
        <p:spPr>
          <a:xfrm>
            <a:off x="6528913" y="159606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4" name="Oval 43"/>
          <p:cNvSpPr/>
          <p:nvPr/>
        </p:nvSpPr>
        <p:spPr>
          <a:xfrm>
            <a:off x="8459684" y="1607316"/>
            <a:ext cx="52441" cy="5813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76718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 smtClean="0">
                  <a:cs typeface="Times New Roman" pitchFamily="18" charset="0"/>
                </a:rPr>
                <a:t>HĐ4</a:t>
              </a:r>
              <a:endParaRPr lang="en-US" sz="28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60802" y="1899231"/>
            <a:ext cx="395269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A, B,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C, D;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AB, BC,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CD, DA;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AC,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endParaRPr lang="en-US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26266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619116" y="1755262"/>
            <a:ext cx="3290573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cạnh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888040" y="1610000"/>
            <a:ext cx="0" cy="22860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888040" y="2247304"/>
            <a:ext cx="2990240" cy="1166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90</a:t>
            </a:r>
            <a:r>
              <a:rPr lang="en-US" sz="2000" baseline="30000" dirty="0"/>
              <a:t>o</a:t>
            </a:r>
            <a:r>
              <a:rPr lang="en-US" sz="2000" dirty="0"/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610000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721429" y="4083720"/>
            <a:ext cx="6008914" cy="24813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07082" y="4514746"/>
            <a:ext cx="4632497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vuông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986417" y="4989006"/>
            <a:ext cx="381460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2976811" y="5447738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Bốn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90</a:t>
            </a:r>
            <a:r>
              <a:rPr lang="en-US" sz="2400" baseline="30000" dirty="0" smtClean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75156" y="4056014"/>
            <a:ext cx="2569231" cy="51321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67259" y="2838085"/>
            <a:ext cx="3172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vuông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err="1"/>
              <a:t>nhau</a:t>
            </a:r>
            <a:r>
              <a:rPr lang="en-US" sz="2000" smtClean="0"/>
              <a:t>.</a:t>
            </a:r>
            <a:endParaRPr lang="en-US" sz="2000" dirty="0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2967205" y="5915339"/>
            <a:ext cx="5743926" cy="513217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Hai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  <p:bldP spid="23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59011" y="241576"/>
            <a:ext cx="2783627" cy="55399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Thực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hành</a:t>
            </a: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2</a:t>
            </a:r>
            <a:endParaRPr lang="en-US" sz="2800" b="1" u="sng" dirty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04015" y="1242052"/>
            <a:ext cx="9311226" cy="423787"/>
            <a:chOff x="837426" y="1606672"/>
            <a:chExt cx="9311226" cy="423787"/>
          </a:xfrm>
        </p:grpSpPr>
        <p:sp>
          <p:nvSpPr>
            <p:cNvPr id="15" name="Rectangle 14"/>
            <p:cNvSpPr>
              <a:spLocks/>
            </p:cNvSpPr>
            <p:nvPr/>
          </p:nvSpPr>
          <p:spPr>
            <a:xfrm>
              <a:off x="837426" y="1611883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1: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>
              <a:off x="1876670" y="1606672"/>
              <a:ext cx="8271982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đoạn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AB = </a:t>
              </a:r>
              <a:r>
                <a:rPr lang="en-US" sz="2000" dirty="0" smtClean="0">
                  <a:cs typeface="Times New Roman" pitchFamily="18" charset="0"/>
                </a:rPr>
                <a:t>4cm</a:t>
              </a:r>
              <a:r>
                <a:rPr lang="en-US" sz="2000" dirty="0">
                  <a:cs typeface="Times New Roman" pitchFamily="18" charset="0"/>
                </a:rPr>
                <a:t>.</a:t>
              </a:r>
              <a:endParaRPr lang="en-US" sz="20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01063" y="1635244"/>
            <a:ext cx="9652968" cy="815544"/>
            <a:chOff x="852811" y="1975798"/>
            <a:chExt cx="9652968" cy="815544"/>
          </a:xfrm>
        </p:grpSpPr>
        <p:sp>
          <p:nvSpPr>
            <p:cNvPr id="16" name="Rectangle 15"/>
            <p:cNvSpPr>
              <a:spLocks/>
            </p:cNvSpPr>
            <p:nvPr/>
          </p:nvSpPr>
          <p:spPr>
            <a:xfrm>
              <a:off x="852811" y="2094440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2: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>
              <a:off x="1921937" y="1975798"/>
              <a:ext cx="8583842" cy="815544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A.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D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AD = 4 cm.</a:t>
              </a:r>
              <a:endParaRPr lang="en-US" sz="20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50979" y="653300"/>
            <a:ext cx="9870874" cy="515462"/>
            <a:chOff x="1521773" y="1062176"/>
            <a:chExt cx="9870874" cy="515462"/>
          </a:xfrm>
        </p:grpSpPr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1956039" y="1062176"/>
              <a:ext cx="9436608" cy="515462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Vẽ</a:t>
              </a:r>
              <a:r>
                <a:rPr lang="en-US" sz="2000" dirty="0"/>
                <a:t> </a:t>
              </a:r>
              <a:r>
                <a:rPr lang="en-US" sz="2000" dirty="0" err="1"/>
                <a:t>hình</a:t>
              </a:r>
              <a:r>
                <a:rPr lang="en-US" sz="2000" dirty="0"/>
                <a:t> </a:t>
              </a:r>
              <a:r>
                <a:rPr lang="en-US" sz="2000" dirty="0" err="1"/>
                <a:t>vuông</a:t>
              </a:r>
              <a:r>
                <a:rPr lang="en-US" sz="2000" dirty="0"/>
                <a:t> ABCD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cạnh</a:t>
              </a:r>
              <a:r>
                <a:rPr lang="en-US" sz="2000" dirty="0"/>
                <a:t> 4cm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hướng</a:t>
              </a:r>
              <a:r>
                <a:rPr lang="en-US" sz="2000" dirty="0"/>
                <a:t> </a:t>
              </a:r>
              <a:r>
                <a:rPr lang="en-US" sz="2000" dirty="0" err="1"/>
                <a:t>dẫn</a:t>
              </a:r>
              <a:r>
                <a:rPr lang="en-US" sz="2000" dirty="0"/>
                <a:t> </a:t>
              </a:r>
              <a:r>
                <a:rPr lang="en-US" sz="2000" dirty="0" err="1"/>
                <a:t>sau</a:t>
              </a:r>
              <a:r>
                <a:rPr lang="en-US" sz="2000" dirty="0"/>
                <a:t>:</a:t>
              </a:r>
              <a:endParaRPr lang="vi-VN" sz="20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521773" y="1167849"/>
              <a:ext cx="428647" cy="390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cs typeface="Times New Roman" pitchFamily="18" charset="0"/>
                </a:rPr>
                <a:t>1</a:t>
              </a:r>
              <a:endParaRPr lang="en-US" sz="2000" dirty="0"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91192" y="5617729"/>
            <a:ext cx="9224049" cy="849463"/>
            <a:chOff x="1108175" y="6832256"/>
            <a:chExt cx="9166074" cy="993540"/>
          </a:xfrm>
        </p:grpSpPr>
        <p:sp>
          <p:nvSpPr>
            <p:cNvPr id="21" name="Rectangle 20"/>
            <p:cNvSpPr>
              <a:spLocks/>
            </p:cNvSpPr>
            <p:nvPr/>
          </p:nvSpPr>
          <p:spPr>
            <a:xfrm>
              <a:off x="1644553" y="6832256"/>
              <a:ext cx="8629696" cy="993540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hãy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kiểm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tra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lại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vừa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, </a:t>
              </a:r>
              <a:r>
                <a:rPr lang="en-US" sz="2000" dirty="0" err="1">
                  <a:cs typeface="Times New Roman" pitchFamily="18" charset="0"/>
                </a:rPr>
                <a:t>xem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cạnh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 smtClean="0">
                  <a:cs typeface="Times New Roman" pitchFamily="18" charset="0"/>
                </a:rPr>
                <a:t>có</a:t>
              </a:r>
              <a:r>
                <a:rPr lang="en-US" sz="2000" dirty="0" smtClean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 </a:t>
              </a:r>
              <a:r>
                <a:rPr lang="en-US" sz="2000" dirty="0" err="1">
                  <a:cs typeface="Times New Roman" pitchFamily="18" charset="0"/>
                </a:rPr>
                <a:t>Các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bằng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nhau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không</a:t>
              </a:r>
              <a:r>
                <a:rPr lang="en-US" sz="2000" dirty="0">
                  <a:cs typeface="Times New Roman" pitchFamily="18" charset="0"/>
                </a:rPr>
                <a:t>?</a:t>
              </a:r>
              <a:endParaRPr lang="en-US" sz="20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108175" y="7039081"/>
              <a:ext cx="428647" cy="43960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01063" y="2369137"/>
            <a:ext cx="9994488" cy="849463"/>
            <a:chOff x="877444" y="2536804"/>
            <a:chExt cx="9994488" cy="849463"/>
          </a:xfrm>
        </p:grpSpPr>
        <p:sp>
          <p:nvSpPr>
            <p:cNvPr id="19" name="Rectangle 18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3: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>
              <a:off x="1914745" y="2536804"/>
              <a:ext cx="8957187" cy="849463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err="1">
                  <a:cs typeface="Times New Roman" pitchFamily="18" charset="0"/>
                </a:rPr>
                <a:t>Vẽ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góc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AB </a:t>
              </a:r>
              <a:r>
                <a:rPr lang="en-US" sz="2000" dirty="0" err="1">
                  <a:cs typeface="Times New Roman" pitchFamily="18" charset="0"/>
                </a:rPr>
                <a:t>tại</a:t>
              </a:r>
              <a:r>
                <a:rPr lang="en-US" sz="2000" dirty="0">
                  <a:cs typeface="Times New Roman" pitchFamily="18" charset="0"/>
                </a:rPr>
                <a:t> B. </a:t>
              </a:r>
              <a:r>
                <a:rPr lang="en-US" sz="2000" dirty="0" err="1">
                  <a:cs typeface="Times New Roman" pitchFamily="18" charset="0"/>
                </a:rPr>
                <a:t>Xác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định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điểm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trên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đường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thẳng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đó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sao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cho</a:t>
              </a:r>
              <a:r>
                <a:rPr lang="en-US" sz="2000" dirty="0">
                  <a:cs typeface="Times New Roman" pitchFamily="18" charset="0"/>
                </a:rPr>
                <a:t> BC = 4 cm.</a:t>
              </a:r>
              <a:endParaRPr lang="en-US" sz="2000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309331" y="1886876"/>
            <a:ext cx="2487739" cy="3994616"/>
            <a:chOff x="4927601" y="1701800"/>
            <a:chExt cx="2487739" cy="3994616"/>
          </a:xfrm>
        </p:grpSpPr>
        <p:grpSp>
          <p:nvGrpSpPr>
            <p:cNvPr id="120" name="Group 119"/>
            <p:cNvGrpSpPr/>
            <p:nvPr/>
          </p:nvGrpSpPr>
          <p:grpSpPr>
            <a:xfrm>
              <a:off x="4927601" y="1701800"/>
              <a:ext cx="2487739" cy="3552825"/>
              <a:chOff x="4927601" y="1701800"/>
              <a:chExt cx="2487739" cy="3552825"/>
            </a:xfrm>
          </p:grpSpPr>
          <p:grpSp>
            <p:nvGrpSpPr>
              <p:cNvPr id="122" name="Group 145"/>
              <p:cNvGrpSpPr>
                <a:grpSpLocks/>
              </p:cNvGrpSpPr>
              <p:nvPr/>
            </p:nvGrpSpPr>
            <p:grpSpPr bwMode="auto">
              <a:xfrm>
                <a:off x="4927601" y="1701800"/>
                <a:ext cx="2384425" cy="3552825"/>
                <a:chOff x="2928" y="2160"/>
                <a:chExt cx="528" cy="768"/>
              </a:xfrm>
            </p:grpSpPr>
            <p:sp>
              <p:nvSpPr>
                <p:cNvPr id="183" name="Line 146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4" name="Line 147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5" name="Line 148"/>
                <p:cNvSpPr>
                  <a:spLocks noChangeShapeType="1"/>
                </p:cNvSpPr>
                <p:nvPr/>
              </p:nvSpPr>
              <p:spPr bwMode="auto">
                <a:xfrm>
                  <a:off x="2928" y="2160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grpSp>
            <p:nvGrpSpPr>
              <p:cNvPr id="123" name="Group 149"/>
              <p:cNvGrpSpPr>
                <a:grpSpLocks/>
              </p:cNvGrpSpPr>
              <p:nvPr/>
            </p:nvGrpSpPr>
            <p:grpSpPr bwMode="auto">
              <a:xfrm>
                <a:off x="5361133" y="3034109"/>
                <a:ext cx="1083830" cy="1776413"/>
                <a:chOff x="2928" y="2160"/>
                <a:chExt cx="528" cy="768"/>
              </a:xfrm>
            </p:grpSpPr>
            <p:sp>
              <p:nvSpPr>
                <p:cNvPr id="179" name="Line 150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0" name="Line 151"/>
                <p:cNvSpPr>
                  <a:spLocks noChangeShapeType="1"/>
                </p:cNvSpPr>
                <p:nvPr/>
              </p:nvSpPr>
              <p:spPr bwMode="auto">
                <a:xfrm>
                  <a:off x="2928" y="2928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82" name="Line 152"/>
                <p:cNvSpPr>
                  <a:spLocks noChangeShapeType="1"/>
                </p:cNvSpPr>
                <p:nvPr/>
              </p:nvSpPr>
              <p:spPr bwMode="auto">
                <a:xfrm>
                  <a:off x="2928" y="2161"/>
                  <a:ext cx="528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600">
                    <a:solidFill>
                      <a:schemeClr val="tx2"/>
                    </a:solidFill>
                    <a:latin typeface=".VnTime" pitchFamily="34" charset="0"/>
                  </a:endParaRPr>
                </a:p>
              </p:txBody>
            </p:sp>
          </p:grpSp>
          <p:sp>
            <p:nvSpPr>
              <p:cNvPr id="124" name="Line 15"/>
              <p:cNvSpPr>
                <a:spLocks noChangeShapeType="1"/>
              </p:cNvSpPr>
              <p:nvPr/>
            </p:nvSpPr>
            <p:spPr bwMode="auto">
              <a:xfrm rot="10800000">
                <a:off x="5144367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16"/>
              <p:cNvSpPr>
                <a:spLocks noChangeShapeType="1"/>
              </p:cNvSpPr>
              <p:nvPr/>
            </p:nvSpPr>
            <p:spPr bwMode="auto">
              <a:xfrm rot="10800000">
                <a:off x="5361133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17"/>
              <p:cNvSpPr>
                <a:spLocks noChangeShapeType="1"/>
              </p:cNvSpPr>
              <p:nvPr/>
            </p:nvSpPr>
            <p:spPr bwMode="auto">
              <a:xfrm rot="10800000">
                <a:off x="5577899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8"/>
              <p:cNvSpPr>
                <a:spLocks noChangeShapeType="1"/>
              </p:cNvSpPr>
              <p:nvPr/>
            </p:nvSpPr>
            <p:spPr bwMode="auto">
              <a:xfrm rot="10800000">
                <a:off x="5794665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9"/>
              <p:cNvSpPr>
                <a:spLocks noChangeShapeType="1"/>
              </p:cNvSpPr>
              <p:nvPr/>
            </p:nvSpPr>
            <p:spPr bwMode="auto">
              <a:xfrm rot="10800000">
                <a:off x="6011431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 rot="10800000">
                <a:off x="6228196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rot="10800000">
                <a:off x="6444962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2"/>
              <p:cNvSpPr>
                <a:spLocks noChangeShapeType="1"/>
              </p:cNvSpPr>
              <p:nvPr/>
            </p:nvSpPr>
            <p:spPr bwMode="auto">
              <a:xfrm rot="10800000">
                <a:off x="6661728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23"/>
              <p:cNvSpPr>
                <a:spLocks noChangeShapeType="1"/>
              </p:cNvSpPr>
              <p:nvPr/>
            </p:nvSpPr>
            <p:spPr bwMode="auto">
              <a:xfrm rot="10800000">
                <a:off x="6878494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24"/>
              <p:cNvSpPr>
                <a:spLocks noChangeShapeType="1"/>
              </p:cNvSpPr>
              <p:nvPr/>
            </p:nvSpPr>
            <p:spPr bwMode="auto">
              <a:xfrm rot="10800000">
                <a:off x="7095260" y="5120469"/>
                <a:ext cx="0" cy="134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25"/>
              <p:cNvGrpSpPr>
                <a:grpSpLocks/>
              </p:cNvGrpSpPr>
              <p:nvPr/>
            </p:nvGrpSpPr>
            <p:grpSpPr bwMode="auto">
              <a:xfrm rot="10800000">
                <a:off x="4950181" y="1923852"/>
                <a:ext cx="130963" cy="3108722"/>
                <a:chOff x="3408" y="2448"/>
                <a:chExt cx="29" cy="672"/>
              </a:xfrm>
            </p:grpSpPr>
            <p:sp>
              <p:nvSpPr>
                <p:cNvPr id="136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5" name="TextBox 134"/>
              <p:cNvSpPr txBox="1"/>
              <p:nvPr/>
            </p:nvSpPr>
            <p:spPr>
              <a:xfrm>
                <a:off x="5018333" y="4922586"/>
                <a:ext cx="239700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050" dirty="0"/>
                  <a:t>1    2    3    4    5    6    7   8    9  </a:t>
                </a:r>
                <a:endParaRPr lang="en-US" sz="1050" dirty="0"/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 rot="5400000">
              <a:off x="3434188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 rot="16200000">
            <a:off x="3426597" y="2181949"/>
            <a:ext cx="2487739" cy="3994616"/>
            <a:chOff x="3403600" y="1701800"/>
            <a:chExt cx="2487739" cy="3994616"/>
          </a:xfrm>
        </p:grpSpPr>
        <p:grpSp>
          <p:nvGrpSpPr>
            <p:cNvPr id="239" name="Group 238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24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6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7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70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7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7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24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5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5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40" name="TextBox 23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241" name="TextBox 24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6189559" y="4331400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endParaRPr lang="en-US" dirty="0"/>
          </a:p>
        </p:txBody>
      </p:sp>
      <p:cxnSp>
        <p:nvCxnSpPr>
          <p:cNvPr id="280" name="Straight Connector 279"/>
          <p:cNvCxnSpPr/>
          <p:nvPr/>
        </p:nvCxnSpPr>
        <p:spPr>
          <a:xfrm rot="16200000">
            <a:off x="5799531" y="5023183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/>
          <p:cNvGrpSpPr/>
          <p:nvPr/>
        </p:nvGrpSpPr>
        <p:grpSpPr>
          <a:xfrm>
            <a:off x="1287711" y="3153196"/>
            <a:ext cx="9999603" cy="435683"/>
            <a:chOff x="877444" y="2612697"/>
            <a:chExt cx="9999603" cy="435683"/>
          </a:xfrm>
        </p:grpSpPr>
        <p:sp>
          <p:nvSpPr>
            <p:cNvPr id="282" name="Rectangle 281"/>
            <p:cNvSpPr>
              <a:spLocks/>
            </p:cNvSpPr>
            <p:nvPr/>
          </p:nvSpPr>
          <p:spPr>
            <a:xfrm>
              <a:off x="877444" y="2629804"/>
              <a:ext cx="1144929" cy="418576"/>
            </a:xfrm>
            <a:prstGeom prst="rect">
              <a:avLst/>
            </a:prstGeom>
          </p:spPr>
          <p:txBody>
            <a:bodyPr wrap="none" lIns="109728" tIns="54864" rIns="109728" bIns="54864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Bước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4:</a:t>
              </a:r>
              <a:endParaRPr lang="en-US" sz="2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3" name="Rectangle 282"/>
            <p:cNvSpPr>
              <a:spLocks/>
            </p:cNvSpPr>
            <p:nvPr/>
          </p:nvSpPr>
          <p:spPr>
            <a:xfrm>
              <a:off x="1919860" y="2612697"/>
              <a:ext cx="8957187" cy="41857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Nối</a:t>
              </a:r>
              <a:r>
                <a:rPr lang="en-US" sz="2000" dirty="0">
                  <a:cs typeface="Times New Roman" pitchFamily="18" charset="0"/>
                </a:rPr>
                <a:t> C </a:t>
              </a:r>
              <a:r>
                <a:rPr lang="en-US" sz="2000" dirty="0" err="1">
                  <a:cs typeface="Times New Roman" pitchFamily="18" charset="0"/>
                </a:rPr>
                <a:t>với</a:t>
              </a:r>
              <a:r>
                <a:rPr lang="en-US" sz="2000" dirty="0">
                  <a:cs typeface="Times New Roman" pitchFamily="18" charset="0"/>
                </a:rPr>
                <a:t> D ta </a:t>
              </a:r>
              <a:r>
                <a:rPr lang="en-US" sz="2000" dirty="0" err="1">
                  <a:cs typeface="Times New Roman" pitchFamily="18" charset="0"/>
                </a:rPr>
                <a:t>được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hình</a:t>
              </a:r>
              <a:r>
                <a:rPr lang="en-US" sz="2000" dirty="0">
                  <a:cs typeface="Times New Roman" pitchFamily="18" charset="0"/>
                </a:rPr>
                <a:t> </a:t>
              </a:r>
              <a:r>
                <a:rPr lang="en-US" sz="2000" dirty="0" err="1">
                  <a:cs typeface="Times New Roman" pitchFamily="18" charset="0"/>
                </a:rPr>
                <a:t>vuông</a:t>
              </a:r>
              <a:r>
                <a:rPr lang="en-US" sz="2000" dirty="0">
                  <a:cs typeface="Times New Roman" pitchFamily="18" charset="0"/>
                </a:rPr>
                <a:t> ABCD.</a:t>
              </a:r>
              <a:endParaRPr lang="en-US" sz="2000" dirty="0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5341491" y="1905549"/>
            <a:ext cx="2487739" cy="3994616"/>
            <a:chOff x="3403600" y="1701800"/>
            <a:chExt cx="2487739" cy="3994616"/>
          </a:xfrm>
        </p:grpSpPr>
        <p:grpSp>
          <p:nvGrpSpPr>
            <p:cNvPr id="195" name="Group 194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198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225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230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32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226" name="Group 149"/>
                <p:cNvGrpSpPr>
                  <a:grpSpLocks/>
                </p:cNvGrpSpPr>
                <p:nvPr/>
              </p:nvGrpSpPr>
              <p:grpSpPr bwMode="auto">
                <a:xfrm>
                  <a:off x="3024" y="2449"/>
                  <a:ext cx="240" cy="384"/>
                  <a:chOff x="2928" y="2161"/>
                  <a:chExt cx="528" cy="768"/>
                </a:xfrm>
              </p:grpSpPr>
              <p:sp>
                <p:nvSpPr>
                  <p:cNvPr id="227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8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229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199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9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210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6" name="TextBox 195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197" name="TextBox 196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233" name="Straight Connector 232"/>
          <p:cNvCxnSpPr/>
          <p:nvPr/>
        </p:nvCxnSpPr>
        <p:spPr>
          <a:xfrm rot="16200000">
            <a:off x="4917799" y="5016584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5005537" y="4341721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</a:t>
            </a:r>
            <a:endParaRPr lang="en-US" dirty="0"/>
          </a:p>
        </p:txBody>
      </p:sp>
      <p:grpSp>
        <p:nvGrpSpPr>
          <p:cNvPr id="378" name="Group 377"/>
          <p:cNvGrpSpPr/>
          <p:nvPr/>
        </p:nvGrpSpPr>
        <p:grpSpPr>
          <a:xfrm rot="10800000">
            <a:off x="3694276" y="4143018"/>
            <a:ext cx="2487739" cy="3994616"/>
            <a:chOff x="3403600" y="1701800"/>
            <a:chExt cx="2487739" cy="3994616"/>
          </a:xfrm>
        </p:grpSpPr>
        <p:grpSp>
          <p:nvGrpSpPr>
            <p:cNvPr id="379" name="Group 5"/>
            <p:cNvGrpSpPr>
              <a:grpSpLocks/>
            </p:cNvGrpSpPr>
            <p:nvPr/>
          </p:nvGrpSpPr>
          <p:grpSpPr bwMode="auto">
            <a:xfrm rot="10800000">
              <a:off x="3403600" y="1701800"/>
              <a:ext cx="2384425" cy="3552825"/>
              <a:chOff x="2928" y="2400"/>
              <a:chExt cx="528" cy="768"/>
            </a:xfrm>
          </p:grpSpPr>
          <p:grpSp>
            <p:nvGrpSpPr>
              <p:cNvPr id="382" name="Group 144"/>
              <p:cNvGrpSpPr>
                <a:grpSpLocks/>
              </p:cNvGrpSpPr>
              <p:nvPr/>
            </p:nvGrpSpPr>
            <p:grpSpPr bwMode="auto">
              <a:xfrm rot="10800000">
                <a:off x="2928" y="2400"/>
                <a:ext cx="528" cy="768"/>
                <a:chOff x="2928" y="2160"/>
                <a:chExt cx="528" cy="768"/>
              </a:xfrm>
            </p:grpSpPr>
            <p:grpSp>
              <p:nvGrpSpPr>
                <p:cNvPr id="409" name="Group 145"/>
                <p:cNvGrpSpPr>
                  <a:grpSpLocks/>
                </p:cNvGrpSpPr>
                <p:nvPr/>
              </p:nvGrpSpPr>
              <p:grpSpPr bwMode="auto">
                <a:xfrm>
                  <a:off x="2928" y="2160"/>
                  <a:ext cx="528" cy="768"/>
                  <a:chOff x="2928" y="2160"/>
                  <a:chExt cx="528" cy="768"/>
                </a:xfrm>
              </p:grpSpPr>
              <p:sp>
                <p:nvSpPr>
                  <p:cNvPr id="41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5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6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0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  <p:grpSp>
              <p:nvGrpSpPr>
                <p:cNvPr id="410" name="Group 149"/>
                <p:cNvGrpSpPr>
                  <a:grpSpLocks/>
                </p:cNvGrpSpPr>
                <p:nvPr/>
              </p:nvGrpSpPr>
              <p:grpSpPr bwMode="auto">
                <a:xfrm>
                  <a:off x="3024" y="2448"/>
                  <a:ext cx="240" cy="384"/>
                  <a:chOff x="2928" y="2160"/>
                  <a:chExt cx="528" cy="768"/>
                </a:xfrm>
              </p:grpSpPr>
              <p:sp>
                <p:nvSpPr>
                  <p:cNvPr id="411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928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  <p:sp>
                <p:nvSpPr>
                  <p:cNvPr id="413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61"/>
                    <a:ext cx="528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>
                      <a:solidFill>
                        <a:schemeClr val="tx2"/>
                      </a:solidFill>
                      <a:latin typeface=".VnTime" pitchFamily="34" charset="0"/>
                    </a:endParaRPr>
                  </a:p>
                </p:txBody>
              </p:sp>
            </p:grpSp>
          </p:grpSp>
          <p:sp>
            <p:nvSpPr>
              <p:cNvPr id="383" name="Line 15"/>
              <p:cNvSpPr>
                <a:spLocks noChangeShapeType="1"/>
              </p:cNvSpPr>
              <p:nvPr/>
            </p:nvSpPr>
            <p:spPr bwMode="auto">
              <a:xfrm>
                <a:off x="340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16"/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17"/>
              <p:cNvSpPr>
                <a:spLocks noChangeShapeType="1"/>
              </p:cNvSpPr>
              <p:nvPr/>
            </p:nvSpPr>
            <p:spPr bwMode="auto">
              <a:xfrm>
                <a:off x="331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18"/>
              <p:cNvSpPr>
                <a:spLocks noChangeShapeType="1"/>
              </p:cNvSpPr>
              <p:nvPr/>
            </p:nvSpPr>
            <p:spPr bwMode="auto">
              <a:xfrm>
                <a:off x="326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Line 19"/>
              <p:cNvSpPr>
                <a:spLocks noChangeShapeType="1"/>
              </p:cNvSpPr>
              <p:nvPr/>
            </p:nvSpPr>
            <p:spPr bwMode="auto">
              <a:xfrm>
                <a:off x="321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Line 20"/>
              <p:cNvSpPr>
                <a:spLocks noChangeShapeType="1"/>
              </p:cNvSpPr>
              <p:nvPr/>
            </p:nvSpPr>
            <p:spPr bwMode="auto">
              <a:xfrm>
                <a:off x="3168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Line 21"/>
              <p:cNvSpPr>
                <a:spLocks noChangeShapeType="1"/>
              </p:cNvSpPr>
              <p:nvPr/>
            </p:nvSpPr>
            <p:spPr bwMode="auto">
              <a:xfrm>
                <a:off x="3120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Line 22"/>
              <p:cNvSpPr>
                <a:spLocks noChangeShapeType="1"/>
              </p:cNvSpPr>
              <p:nvPr/>
            </p:nvSpPr>
            <p:spPr bwMode="auto">
              <a:xfrm>
                <a:off x="3072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Line 23"/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Line 24"/>
              <p:cNvSpPr>
                <a:spLocks noChangeShapeType="1"/>
              </p:cNvSpPr>
              <p:nvPr/>
            </p:nvSpPr>
            <p:spPr bwMode="auto">
              <a:xfrm>
                <a:off x="2976" y="2400"/>
                <a:ext cx="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3" name="Group 25"/>
              <p:cNvGrpSpPr>
                <a:grpSpLocks/>
              </p:cNvGrpSpPr>
              <p:nvPr/>
            </p:nvGrpSpPr>
            <p:grpSpPr bwMode="auto">
              <a:xfrm>
                <a:off x="3422" y="2448"/>
                <a:ext cx="29" cy="672"/>
                <a:chOff x="3408" y="2448"/>
                <a:chExt cx="29" cy="672"/>
              </a:xfrm>
            </p:grpSpPr>
            <p:sp>
              <p:nvSpPr>
                <p:cNvPr id="394" name="Line 2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7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2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67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2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76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1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86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1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96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0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057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3423" y="3105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529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81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Line 40"/>
                <p:cNvSpPr>
                  <a:spLocks noChangeShapeType="1"/>
                </p:cNvSpPr>
                <p:nvPr/>
              </p:nvSpPr>
              <p:spPr bwMode="auto">
                <a:xfrm rot="5400000">
                  <a:off x="3423" y="2433"/>
                  <a:ext cx="0" cy="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0" name="TextBox 379"/>
            <p:cNvSpPr txBox="1"/>
            <p:nvPr/>
          </p:nvSpPr>
          <p:spPr>
            <a:xfrm>
              <a:off x="3494332" y="4922586"/>
              <a:ext cx="23970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/>
                <a:t>1    2    3    4    5    6    7   8    9  </a:t>
              </a:r>
              <a:endParaRPr lang="en-US" sz="1050" dirty="0"/>
            </a:p>
          </p:txBody>
        </p:sp>
        <p:sp>
          <p:nvSpPr>
            <p:cNvPr id="381" name="TextBox 380"/>
            <p:cNvSpPr txBox="1"/>
            <p:nvPr/>
          </p:nvSpPr>
          <p:spPr>
            <a:xfrm rot="5400000">
              <a:off x="1910187" y="3826151"/>
              <a:ext cx="34866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05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13  12  11  10   9    8    7    6    5    4    3    2            </a:t>
              </a:r>
              <a:endParaRPr lang="en-US" sz="105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cxnSp>
        <p:nvCxnSpPr>
          <p:cNvPr id="424" name="Straight Connector 423"/>
          <p:cNvCxnSpPr/>
          <p:nvPr/>
        </p:nvCxnSpPr>
        <p:spPr>
          <a:xfrm rot="10800000">
            <a:off x="5359055" y="4601922"/>
            <a:ext cx="822960" cy="0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023427" y="5481789"/>
            <a:ext cx="36520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6078502" y="5474772"/>
            <a:ext cx="36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</a:t>
            </a:r>
            <a:endParaRPr lang="en-US" dirty="0"/>
          </a:p>
        </p:txBody>
      </p:sp>
      <p:cxnSp>
        <p:nvCxnSpPr>
          <p:cNvPr id="190" name="Straight Connector 189"/>
          <p:cNvCxnSpPr/>
          <p:nvPr/>
        </p:nvCxnSpPr>
        <p:spPr>
          <a:xfrm>
            <a:off x="5385271" y="5448463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5274821" y="539604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7" name="Oval 186"/>
          <p:cNvSpPr/>
          <p:nvPr/>
        </p:nvSpPr>
        <p:spPr>
          <a:xfrm>
            <a:off x="6162511" y="539761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193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79" grpId="0"/>
      <p:bldP spid="234" grpId="0"/>
      <p:bldP spid="117" grpId="0"/>
      <p:bldP spid="118" grpId="0"/>
      <p:bldP spid="186" grpId="0" animBg="1"/>
      <p:bldP spid="18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6314" y="691106"/>
            <a:ext cx="9267592" cy="2379120"/>
            <a:chOff x="1173078" y="6366371"/>
            <a:chExt cx="9209344" cy="2782644"/>
          </a:xfrm>
        </p:grpSpPr>
        <p:sp>
          <p:nvSpPr>
            <p:cNvPr id="5" name="Rectangle 4"/>
            <p:cNvSpPr>
              <a:spLocks/>
            </p:cNvSpPr>
            <p:nvPr/>
          </p:nvSpPr>
          <p:spPr>
            <a:xfrm>
              <a:off x="1752726" y="6366371"/>
              <a:ext cx="8629696" cy="142551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a) </a:t>
              </a:r>
              <a:r>
                <a:rPr lang="en-US" sz="2400" dirty="0" err="1" smtClean="0">
                  <a:cs typeface="Times New Roman" pitchFamily="18" charset="0"/>
                </a:rPr>
                <a:t>Hãy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gấp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và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một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từ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tờ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giấy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chữ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nhật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như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err="1" smtClean="0">
                  <a:cs typeface="Times New Roman" pitchFamily="18" charset="0"/>
                </a:rPr>
                <a:t>hình</a:t>
              </a:r>
              <a:r>
                <a:rPr lang="en-US" sz="2400" smtClean="0">
                  <a:cs typeface="Times New Roman" pitchFamily="18" charset="0"/>
                </a:rPr>
                <a:t> dưới.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73078" y="6639896"/>
              <a:ext cx="428006" cy="42876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dirty="0" smtClean="0">
                  <a:cs typeface="Times New Roman" pitchFamily="18" charset="0"/>
                </a:rPr>
                <a:t>3</a:t>
              </a:r>
              <a:endParaRPr lang="en-US" sz="2000" dirty="0">
                <a:cs typeface="Times New Roman" pitchFamily="18" charset="0"/>
              </a:endParaRPr>
            </a:p>
          </p:txBody>
        </p:sp>
        <p:sp>
          <p:nvSpPr>
            <p:cNvPr id="7" name="Rectangle 6"/>
            <p:cNvSpPr>
              <a:spLocks/>
            </p:cNvSpPr>
            <p:nvPr/>
          </p:nvSpPr>
          <p:spPr>
            <a:xfrm>
              <a:off x="1752726" y="7723499"/>
              <a:ext cx="8629696" cy="1425516"/>
            </a:xfrm>
            <a:prstGeom prst="rect">
              <a:avLst/>
            </a:prstGeom>
          </p:spPr>
          <p:txBody>
            <a:bodyPr wrap="square" lIns="109728" tIns="54864" rIns="109728" bIns="5486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smtClean="0">
                  <a:cs typeface="Times New Roman" pitchFamily="18" charset="0"/>
                </a:rPr>
                <a:t>b) </a:t>
              </a:r>
              <a:r>
                <a:rPr lang="en-US" sz="2400" dirty="0" err="1" smtClean="0">
                  <a:cs typeface="Times New Roman" pitchFamily="18" charset="0"/>
                </a:rPr>
                <a:t>Cắt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đó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theo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đường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chéo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bốn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phần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rồi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ghép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thành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hai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hình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 smtClean="0">
                  <a:cs typeface="Times New Roman" pitchFamily="18" charset="0"/>
                </a:rPr>
                <a:t>vuông</a:t>
              </a:r>
              <a:r>
                <a:rPr lang="en-US" sz="2400" dirty="0" smtClean="0">
                  <a:cs typeface="Times New Roman" pitchFamily="18" charset="0"/>
                </a:rPr>
                <a:t>.</a:t>
              </a:r>
              <a:endParaRPr lang="en-US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07027" y="333102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244491" y="3329398"/>
            <a:ext cx="2377440" cy="2917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/>
          <p:cNvSpPr/>
          <p:nvPr/>
        </p:nvSpPr>
        <p:spPr>
          <a:xfrm>
            <a:off x="5244491" y="3329398"/>
            <a:ext cx="2377440" cy="237744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ight Triangle 12"/>
          <p:cNvSpPr/>
          <p:nvPr/>
        </p:nvSpPr>
        <p:spPr>
          <a:xfrm rot="10800000">
            <a:off x="5244491" y="3295531"/>
            <a:ext cx="2377440" cy="237744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ight Arrow 16"/>
          <p:cNvSpPr/>
          <p:nvPr/>
        </p:nvSpPr>
        <p:spPr>
          <a:xfrm>
            <a:off x="4504267" y="4605867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7907866" y="4656669"/>
            <a:ext cx="457200" cy="14835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Action Button: Custom 19">
            <a:hlinkClick r:id="" action="ppaction://noaction" highlightClick="1"/>
          </p:cNvPr>
          <p:cNvSpPr/>
          <p:nvPr/>
        </p:nvSpPr>
        <p:spPr>
          <a:xfrm>
            <a:off x="8602128" y="3295531"/>
            <a:ext cx="2377440" cy="2377440"/>
          </a:xfrm>
          <a:prstGeom prst="actionButtonBlank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Curved Left Arrow 20"/>
          <p:cNvSpPr/>
          <p:nvPr/>
        </p:nvSpPr>
        <p:spPr>
          <a:xfrm>
            <a:off x="6170321" y="4159800"/>
            <a:ext cx="262890" cy="491924"/>
          </a:xfrm>
          <a:prstGeom prst="curved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44490" y="5706837"/>
            <a:ext cx="2377441" cy="539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6" descr="j03496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963" flipH="1">
            <a:off x="4582943" y="5406535"/>
            <a:ext cx="375837" cy="6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25 4.07407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119" y="1743954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0070C0"/>
                </a:solidFill>
                <a:latin typeface="Arial" panose="020B0604020202020204"/>
              </a:rPr>
              <a:t>4.3.</a:t>
            </a:r>
            <a:r>
              <a:rPr lang="en-US" sz="320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775" y="932758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Luyện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tập</a:t>
            </a:r>
            <a:endParaRPr lang="vi-VN" sz="3200" b="1" i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345775" y="3233167"/>
            <a:ext cx="18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1843" y="3817942"/>
            <a:ext cx="1977739" cy="19313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8811" y="5749327"/>
            <a:ext cx="100380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5 cm</a:t>
            </a:r>
            <a:endParaRPr lang="vi-VN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1460" y="749867"/>
            <a:ext cx="235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 smtClean="0"/>
              <a:t>Vận</a:t>
            </a:r>
            <a:r>
              <a:rPr lang="en-US" sz="3200" b="1" i="1" u="sng" dirty="0" smtClean="0"/>
              <a:t> </a:t>
            </a:r>
            <a:r>
              <a:rPr lang="en-US" sz="3200" b="1" i="1" u="sng" dirty="0" err="1" smtClean="0"/>
              <a:t>dụng</a:t>
            </a:r>
            <a:r>
              <a:rPr lang="en-US" sz="3200" b="1" i="1" u="sng" dirty="0" smtClean="0"/>
              <a:t>:</a:t>
            </a:r>
            <a:endParaRPr lang="vi-VN" sz="32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81461" y="1455708"/>
            <a:ext cx="9714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Cắt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ghép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trang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trí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xúc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xắc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gợi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/>
              </a:rPr>
              <a:t>đây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1460" y="3019732"/>
            <a:ext cx="971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Thời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gian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hoàn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 </a:t>
            </a:r>
            <a:r>
              <a:rPr lang="en-US" sz="3200" i="1" dirty="0" err="1" smtClean="0">
                <a:solidFill>
                  <a:srgbClr val="7030A0"/>
                </a:solidFill>
                <a:latin typeface="Arial" panose="020B0604020202020204"/>
              </a:rPr>
              <a:t>thành</a:t>
            </a:r>
            <a:r>
              <a:rPr lang="en-US" sz="3200" i="1" dirty="0" smtClean="0">
                <a:solidFill>
                  <a:srgbClr val="7030A0"/>
                </a:solidFill>
                <a:latin typeface="Arial" panose="020B0604020202020204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/>
              </a:rPr>
              <a:t>8 </a:t>
            </a:r>
            <a:r>
              <a:rPr lang="en-US" sz="3200" b="1" dirty="0" err="1" smtClean="0">
                <a:solidFill>
                  <a:srgbClr val="7030A0"/>
                </a:solidFill>
                <a:latin typeface="Arial" panose="020B0604020202020204"/>
              </a:rPr>
              <a:t>phút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09509" y="3971795"/>
            <a:ext cx="2926080" cy="2194560"/>
            <a:chOff x="5146766" y="3796047"/>
            <a:chExt cx="2926080" cy="2194560"/>
          </a:xfrm>
        </p:grpSpPr>
        <p:sp>
          <p:nvSpPr>
            <p:cNvPr id="2" name="Action Button: Custom 1">
              <a:hlinkClick r:id="" action="ppaction://noaction" highlightClick="1"/>
            </p:cNvPr>
            <p:cNvSpPr/>
            <p:nvPr/>
          </p:nvSpPr>
          <p:spPr>
            <a:xfrm>
              <a:off x="5878286" y="379604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Action Button: Custom 14">
              <a:hlinkClick r:id="" action="ppaction://noaction" highlightClick="1"/>
            </p:cNvPr>
            <p:cNvSpPr/>
            <p:nvPr/>
          </p:nvSpPr>
          <p:spPr>
            <a:xfrm>
              <a:off x="587828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Action Button: Custom 15">
              <a:hlinkClick r:id="" action="ppaction://noaction" highlightClick="1"/>
            </p:cNvPr>
            <p:cNvSpPr/>
            <p:nvPr/>
          </p:nvSpPr>
          <p:spPr>
            <a:xfrm>
              <a:off x="5878286" y="525908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Action Button: Custom 16">
              <a:hlinkClick r:id="" action="ppaction://noaction" highlightClick="1"/>
            </p:cNvPr>
            <p:cNvSpPr/>
            <p:nvPr/>
          </p:nvSpPr>
          <p:spPr>
            <a:xfrm>
              <a:off x="5146766" y="4530524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Action Button: Custom 17">
              <a:hlinkClick r:id="" action="ppaction://noaction" highlightClick="1"/>
            </p:cNvPr>
            <p:cNvSpPr/>
            <p:nvPr/>
          </p:nvSpPr>
          <p:spPr>
            <a:xfrm>
              <a:off x="660980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Action Button: Custom 18">
              <a:hlinkClick r:id="" action="ppaction://noaction" highlightClick="1"/>
            </p:cNvPr>
            <p:cNvSpPr/>
            <p:nvPr/>
          </p:nvSpPr>
          <p:spPr>
            <a:xfrm>
              <a:off x="7341326" y="4527567"/>
              <a:ext cx="731520" cy="731520"/>
            </a:xfrm>
            <a:prstGeom prst="actionButtonBlank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056" name="Picture 8" descr="https://my-test-11.slatic.net/p/b5f35d1afb9f2f7fd6353492a12d1bb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6" y="3971795"/>
            <a:ext cx="2762265" cy="276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703" y="310701"/>
            <a:ext cx="8029762" cy="22529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CHƯƠNG IV:</a:t>
            </a:r>
          </a:p>
          <a:p>
            <a:pPr algn="ctr">
              <a:lnSpc>
                <a:spcPct val="130000"/>
              </a:lnSpc>
            </a:pP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HÌNH HỌC TRỰC QUAN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6051" y="2921800"/>
            <a:ext cx="1077609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BÀI 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1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8</a:t>
            </a:r>
            <a:r>
              <a:rPr lang="vi-VN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: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a typeface="Calibri" panose="020F0502020204030204" pitchFamily="34" charset="0"/>
              </a:rPr>
              <a:t>HÌNH TAM GIÁC ĐỀU. HÌNH VUÔNG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HÌNH LỤC GIÁC ĐỀU ( 3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)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567" y="4722288"/>
            <a:ext cx="1480041" cy="128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61" y="4849635"/>
            <a:ext cx="1596156" cy="1356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93" y="4789897"/>
            <a:ext cx="1370783" cy="13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3846" y="1961495"/>
            <a:ext cx="75985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Lục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731" y="4297376"/>
            <a:ext cx="1590675" cy="159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844" y="773212"/>
            <a:ext cx="1727865" cy="1339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066" y="4639733"/>
            <a:ext cx="1471232" cy="12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709" y="1120902"/>
            <a:ext cx="262604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động</a:t>
            </a: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nhóm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6602" y="1022355"/>
            <a:ext cx="697325" cy="720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6816" y="431820"/>
            <a:ext cx="82489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yếu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lục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đều</a:t>
            </a:r>
            <a:endParaRPr lang="vi-VN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2338200" y="174266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677184" y="2179984"/>
            <a:ext cx="9294004" cy="9971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 err="1" smtClean="0">
                <a:cs typeface="Times New Roman" pitchFamily="18" charset="0"/>
              </a:rPr>
              <a:t>Cắt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>
                <a:cs typeface="Times New Roman" pitchFamily="18" charset="0"/>
              </a:rPr>
              <a:t>tam </a:t>
            </a:r>
            <a:r>
              <a:rPr lang="en-US" sz="2400" dirty="0" err="1">
                <a:cs typeface="Times New Roman" pitchFamily="18" charset="0"/>
              </a:rPr>
              <a:t>giác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đều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giống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và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ghép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lại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4.4a </a:t>
            </a:r>
            <a:r>
              <a:rPr lang="en-US" sz="2400" dirty="0" err="1" smtClean="0">
                <a:cs typeface="Times New Roman" pitchFamily="18" charset="0"/>
              </a:rPr>
              <a:t>để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được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như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4.4b.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92712" y="251110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5" name="TextBox 27"/>
          <p:cNvSpPr txBox="1"/>
          <p:nvPr/>
        </p:nvSpPr>
        <p:spPr>
          <a:xfrm>
            <a:off x="2923301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4.4a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220275" y="3494437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8" name="Isosceles Triangle 17"/>
          <p:cNvSpPr/>
          <p:nvPr/>
        </p:nvSpPr>
        <p:spPr>
          <a:xfrm>
            <a:off x="3468537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19" name="Isosceles Triangle 18"/>
          <p:cNvSpPr/>
          <p:nvPr/>
        </p:nvSpPr>
        <p:spPr>
          <a:xfrm>
            <a:off x="2754468" y="3486337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0" name="Isosceles Triangle 19"/>
          <p:cNvSpPr/>
          <p:nvPr/>
        </p:nvSpPr>
        <p:spPr>
          <a:xfrm rot="10800000">
            <a:off x="4220275" y="4760554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1" name="Isosceles Triangle 20"/>
          <p:cNvSpPr/>
          <p:nvPr/>
        </p:nvSpPr>
        <p:spPr>
          <a:xfrm rot="10800000">
            <a:off x="2726293" y="4740006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481458" y="3476063"/>
            <a:ext cx="1428138" cy="1225436"/>
          </a:xfrm>
          <a:prstGeom prst="triangle">
            <a:avLst>
              <a:gd name="adj" fmla="val 4995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9" name="TextBox 44"/>
          <p:cNvSpPr txBox="1"/>
          <p:nvPr/>
        </p:nvSpPr>
        <p:spPr>
          <a:xfrm>
            <a:off x="8402647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cs typeface="Times New Roman" pitchFamily="18" charset="0"/>
              </a:rPr>
              <a:t>A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0215291" y="3097582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B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1" name="TextBox 48"/>
          <p:cNvSpPr txBox="1"/>
          <p:nvPr/>
        </p:nvSpPr>
        <p:spPr>
          <a:xfrm>
            <a:off x="10869590" y="4484594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C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2" name="TextBox 49"/>
          <p:cNvSpPr txBox="1"/>
          <p:nvPr/>
        </p:nvSpPr>
        <p:spPr>
          <a:xfrm>
            <a:off x="10184532" y="5858253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D</a:t>
            </a:r>
            <a:endParaRPr lang="en-US" sz="2400" smtClean="0">
              <a:cs typeface="Times New Roman" pitchFamily="18" charset="0"/>
            </a:endParaRPr>
          </a:p>
        </p:txBody>
      </p:sp>
      <p:sp>
        <p:nvSpPr>
          <p:cNvPr id="33" name="TextBox 50"/>
          <p:cNvSpPr txBox="1"/>
          <p:nvPr/>
        </p:nvSpPr>
        <p:spPr>
          <a:xfrm>
            <a:off x="8497656" y="5881400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E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4" name="TextBox 51"/>
          <p:cNvSpPr txBox="1"/>
          <p:nvPr/>
        </p:nvSpPr>
        <p:spPr>
          <a:xfrm>
            <a:off x="7675056" y="4532676"/>
            <a:ext cx="46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F</a:t>
            </a:r>
            <a:endParaRPr lang="en-US" sz="2400" dirty="0" smtClean="0">
              <a:cs typeface="Times New Roman" pitchFamily="18" charset="0"/>
            </a:endParaRPr>
          </a:p>
        </p:txBody>
      </p:sp>
      <p:sp>
        <p:nvSpPr>
          <p:cNvPr id="35" name="TextBox 60"/>
          <p:cNvSpPr txBox="1"/>
          <p:nvPr/>
        </p:nvSpPr>
        <p:spPr>
          <a:xfrm>
            <a:off x="8339405" y="6221708"/>
            <a:ext cx="237936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cs typeface="Times New Roman" pitchFamily="18" charset="0"/>
              </a:rPr>
              <a:t>Hình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4.4b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8109218" y="3513784"/>
            <a:ext cx="2781684" cy="2452444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951">
            <a:off x="7962660" y="3329969"/>
            <a:ext cx="3035340" cy="27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38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/>
      <p:bldP spid="14" grpId="0" animBg="1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657" y="764704"/>
            <a:ext cx="3066157" cy="28346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1747" y="966251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HĐ5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1539408" y="3518679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đỉnh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cạnh</a:t>
            </a:r>
            <a:r>
              <a:rPr lang="en-US" sz="2400" dirty="0" smtClean="0">
                <a:cs typeface="Times New Roman" pitchFamily="18" charset="0"/>
              </a:rPr>
              <a:t>, </a:t>
            </a:r>
            <a:r>
              <a:rPr lang="en-US" sz="2400" dirty="0" err="1" smtClean="0">
                <a:cs typeface="Times New Roman" pitchFamily="18" charset="0"/>
              </a:rPr>
              <a:t>góc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err="1" smtClean="0">
                <a:cs typeface="Times New Roman" pitchFamily="18" charset="0"/>
              </a:rPr>
              <a:t>đều</a:t>
            </a:r>
            <a:r>
              <a:rPr lang="en-US" sz="2400" smtClean="0">
                <a:cs typeface="Times New Roman" pitchFamily="18" charset="0"/>
              </a:rPr>
              <a:t> ABCDEF.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21748" y="356035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0" name="TextBox 45"/>
          <p:cNvSpPr txBox="1"/>
          <p:nvPr/>
        </p:nvSpPr>
        <p:spPr>
          <a:xfrm>
            <a:off x="1583833" y="4195659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cạnh của hình này có bằng nhau không?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39408" y="4266239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3</a:t>
            </a:r>
          </a:p>
        </p:txBody>
      </p:sp>
      <p:sp>
        <p:nvSpPr>
          <p:cNvPr id="12" name="TextBox 53"/>
          <p:cNvSpPr txBox="1"/>
          <p:nvPr/>
        </p:nvSpPr>
        <p:spPr>
          <a:xfrm>
            <a:off x="1583832" y="4860496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>
                <a:cs typeface="Times New Roman" pitchFamily="18" charset="0"/>
              </a:rPr>
              <a:t>    </a:t>
            </a:r>
            <a:r>
              <a:rPr lang="en-US" sz="2400" smtClean="0">
                <a:cs typeface="Times New Roman" pitchFamily="18" charset="0"/>
              </a:rPr>
              <a:t>Các góc của hình này có bằng nhau không và bằng bao nhiêu độ?</a:t>
            </a:r>
            <a:endParaRPr lang="en-US" sz="2400"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21747" y="4933082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46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77654" y="716870"/>
            <a:ext cx="2487549" cy="488015"/>
            <a:chOff x="2224260" y="650299"/>
            <a:chExt cx="2487549" cy="488015"/>
          </a:xfrm>
        </p:grpSpPr>
        <p:sp>
          <p:nvSpPr>
            <p:cNvPr id="6" name="Rounded Rectangle 5"/>
            <p:cNvSpPr/>
            <p:nvPr/>
          </p:nvSpPr>
          <p:spPr>
            <a:xfrm>
              <a:off x="3649180" y="687852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b="1" dirty="0" smtClean="0">
                  <a:cs typeface="Times New Roman" pitchFamily="18" charset="0"/>
                </a:rPr>
                <a:t>HĐ5</a:t>
              </a:r>
              <a:endParaRPr lang="en-US" sz="2400" b="1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u="sng" dirty="0" err="1" smtClean="0"/>
                <a:t>Kết</a:t>
              </a:r>
              <a:r>
                <a:rPr lang="en-US" sz="2400" b="1" i="1" u="sng" dirty="0" smtClean="0"/>
                <a:t> </a:t>
              </a:r>
              <a:r>
                <a:rPr lang="en-US" sz="2400" b="1" i="1" u="sng" dirty="0" err="1" smtClean="0"/>
                <a:t>quả</a:t>
              </a:r>
              <a:endParaRPr lang="vi-VN" sz="24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3868058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4890" y="3722242"/>
                <a:ext cx="4149219" cy="2187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C, D, E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G;</a:t>
                </a:r>
                <a:endParaRPr lang="en-US" sz="24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BC, 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CD, DE</a:t>
                </a:r>
                <a:r>
                  <a:rPr lang="en-US" sz="24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, EG, GA</a:t>
                </a:r>
                <a:r>
                  <a:rPr lang="en-US" sz="24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342900" marR="0" lvl="0" indent="-3429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4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/>
                  <a:t>góc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400" dirty="0"/>
                  <a:t>.</a:t>
                </a:r>
                <a:endParaRPr lang="en-US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90" y="3722242"/>
                <a:ext cx="4149219" cy="2187907"/>
              </a:xfrm>
              <a:prstGeom prst="rect">
                <a:avLst/>
              </a:prstGeom>
              <a:blipFill>
                <a:blip r:embed="rId2"/>
                <a:stretch>
                  <a:fillRect l="-2059" t="-557" r="-2353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5010022" y="3677232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047979" y="3749804"/>
            <a:ext cx="291795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 smtClean="0"/>
              <a:t>hình</a:t>
            </a:r>
            <a:r>
              <a:rPr lang="en-US" sz="2400" dirty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/>
              <a:t>nhau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003888" y="3656577"/>
            <a:ext cx="0" cy="26517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07514" y="3722242"/>
            <a:ext cx="299024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góc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120</a:t>
            </a:r>
            <a:r>
              <a:rPr lang="en-US" sz="2400" baseline="30000" dirty="0"/>
              <a:t>o</a:t>
            </a:r>
            <a:r>
              <a:rPr lang="en-US" sz="2400" dirty="0"/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3388001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2900414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51" y="288287"/>
            <a:ext cx="3066157" cy="28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4871" y="443905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cs typeface="Times New Roman" pitchFamily="18" charset="0"/>
              </a:rPr>
              <a:t>HĐ6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9505" y="1037386"/>
            <a:ext cx="9698135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của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lục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giác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đều</a:t>
            </a:r>
            <a:r>
              <a:rPr lang="en-US" sz="2400" dirty="0" smtClean="0">
                <a:cs typeface="Times New Roman" pitchFamily="18" charset="0"/>
              </a:rPr>
              <a:t> ABCDEF.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21064" y="1073617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357501" y="404126"/>
            <a:ext cx="402687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quan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sát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hình</a:t>
            </a:r>
            <a:r>
              <a:rPr lang="en-US" sz="2400" dirty="0" smtClean="0">
                <a:cs typeface="Times New Roman" pitchFamily="18" charset="0"/>
              </a:rPr>
              <a:t> 4.5.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589505" y="1648642"/>
            <a:ext cx="1032598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cs typeface="Times New Roman" pitchFamily="18" charset="0"/>
              </a:rPr>
              <a:t>   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so </a:t>
            </a:r>
            <a:r>
              <a:rPr lang="en-US" sz="2400" dirty="0" err="1" smtClean="0">
                <a:cs typeface="Times New Roman" pitchFamily="18" charset="0"/>
              </a:rPr>
              <a:t>sánh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độ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dài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đường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chéo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chính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với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nhau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21064" y="1704724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7379028" y="2506305"/>
            <a:ext cx="4005636" cy="3957794"/>
            <a:chOff x="7379028" y="2506305"/>
            <a:chExt cx="4005636" cy="3957794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1737">
              <a:off x="7689270" y="2770003"/>
              <a:ext cx="3352800" cy="305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13"/>
            <p:cNvSpPr txBox="1"/>
            <p:nvPr/>
          </p:nvSpPr>
          <p:spPr>
            <a:xfrm>
              <a:off x="8183580" y="2547697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A</a:t>
              </a:r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10077075" y="250630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>
                  <a:solidFill>
                    <a:srgbClr val="002060"/>
                  </a:solidFill>
                  <a:cs typeface="Times New Roman" pitchFamily="18" charset="0"/>
                </a:rPr>
                <a:t>B</a:t>
              </a:r>
              <a:endParaRPr lang="en-US" sz="2400" b="1" smtClean="0">
                <a:solidFill>
                  <a:srgbClr val="002060"/>
                </a:solidFill>
                <a:cs typeface="Times New Roman" pitchFamily="18" charset="0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10922327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C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10210849" y="5669225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7926581" y="5584311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E</a:t>
              </a: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7379028" y="4029449"/>
              <a:ext cx="462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400" b="1" smtClean="0">
                  <a:solidFill>
                    <a:srgbClr val="002060"/>
                  </a:solidFill>
                  <a:cs typeface="Times New Roman" pitchFamily="18" charset="0"/>
                </a:rPr>
                <a:t>F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8503733" y="6002434"/>
              <a:ext cx="1735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cs typeface="Times New Roman" pitchFamily="18" charset="0"/>
                </a:rPr>
                <a:t>Hình</a:t>
              </a:r>
              <a:r>
                <a:rPr lang="en-US" sz="2400" b="1" dirty="0" smtClean="0">
                  <a:solidFill>
                    <a:srgbClr val="002060"/>
                  </a:solidFill>
                  <a:cs typeface="Times New Roman" pitchFamily="18" charset="0"/>
                </a:rPr>
                <a:t> 4.5</a:t>
              </a:r>
            </a:p>
          </p:txBody>
        </p:sp>
      </p:grpSp>
      <p:sp>
        <p:nvSpPr>
          <p:cNvPr id="17" name="TextBox 20"/>
          <p:cNvSpPr txBox="1"/>
          <p:nvPr/>
        </p:nvSpPr>
        <p:spPr>
          <a:xfrm>
            <a:off x="8278432" y="2085618"/>
            <a:ext cx="30092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endParaRPr lang="en-US" sz="24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095529" y="2620500"/>
            <a:ext cx="531934" cy="1101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9"/>
          <p:cNvSpPr txBox="1"/>
          <p:nvPr/>
        </p:nvSpPr>
        <p:spPr>
          <a:xfrm>
            <a:off x="998756" y="2957819"/>
            <a:ext cx="1518382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i="1" u="sng" dirty="0" err="1" smtClean="0">
                <a:cs typeface="Times New Roman" pitchFamily="18" charset="0"/>
              </a:rPr>
              <a:t>Trả</a:t>
            </a:r>
            <a:r>
              <a:rPr lang="en-US" sz="2400" b="1" i="1" u="sng" dirty="0" smtClean="0">
                <a:cs typeface="Times New Roman" pitchFamily="18" charset="0"/>
              </a:rPr>
              <a:t> </a:t>
            </a:r>
            <a:r>
              <a:rPr lang="en-US" sz="2400" b="1" i="1" u="sng" dirty="0" err="1" smtClean="0">
                <a:cs typeface="Times New Roman" pitchFamily="18" charset="0"/>
              </a:rPr>
              <a:t>lời</a:t>
            </a:r>
            <a:r>
              <a:rPr lang="en-US" sz="2400" b="1" i="1" u="sng" dirty="0" smtClean="0">
                <a:cs typeface="Times New Roman" pitchFamily="18" charset="0"/>
              </a:rPr>
              <a:t>:</a:t>
            </a:r>
            <a:endParaRPr lang="en-US" sz="2400" b="1" i="1" u="sng" dirty="0">
              <a:cs typeface="Times New Roman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1598341" y="4085147"/>
            <a:ext cx="600571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>
                <a:solidFill>
                  <a:srgbClr val="002060"/>
                </a:solidFill>
                <a:cs typeface="Times New Roman" pitchFamily="18" charset="0"/>
              </a:rPr>
              <a:t>C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: AD, BE</a:t>
            </a:r>
            <a:r>
              <a:rPr lang="en-US" sz="2400" smtClean="0">
                <a:solidFill>
                  <a:srgbClr val="002060"/>
                </a:solidFill>
                <a:cs typeface="Times New Roman" pitchFamily="18" charset="0"/>
              </a:rPr>
              <a:t>, CF.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66327" y="4190061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1</a:t>
            </a:r>
          </a:p>
        </p:txBody>
      </p:sp>
      <p:sp>
        <p:nvSpPr>
          <p:cNvPr id="22" name="TextBox 32"/>
          <p:cNvSpPr txBox="1"/>
          <p:nvPr/>
        </p:nvSpPr>
        <p:spPr>
          <a:xfrm>
            <a:off x="1610417" y="5104180"/>
            <a:ext cx="6316164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chéo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62160" y="5219265"/>
            <a:ext cx="336883" cy="334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26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8" grpId="0" animBg="1"/>
      <p:bldP spid="17" grpId="0" animBg="1"/>
      <p:bldP spid="19" grpId="0"/>
      <p:bldP spid="20" grpId="0"/>
      <p:bldP spid="21" grpId="0" animBg="1"/>
      <p:bldP spid="22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46" y="1080149"/>
            <a:ext cx="3066157" cy="28346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9994" y="778290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*</a:t>
            </a:r>
            <a:r>
              <a:rPr lang="en-US" sz="2400" b="1" i="1" u="sng" dirty="0" err="1">
                <a:solidFill>
                  <a:srgbClr val="002060"/>
                </a:solidFill>
                <a:ea typeface="Calibri" panose="020F0502020204030204" pitchFamily="34" charset="0"/>
              </a:rPr>
              <a:t>Nhận</a:t>
            </a:r>
            <a:r>
              <a:rPr lang="en-US" sz="2400" b="1" i="1" u="sng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en-US" sz="24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xét</a:t>
            </a:r>
            <a:r>
              <a:rPr lang="en-US" sz="24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64729" y="1954119"/>
            <a:ext cx="595265" cy="58477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/>
          <p:cNvSpPr/>
          <p:nvPr/>
        </p:nvSpPr>
        <p:spPr>
          <a:xfrm>
            <a:off x="2867513" y="788438"/>
            <a:ext cx="3795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Lục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giác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đều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 ABCDEG </a:t>
            </a:r>
            <a:r>
              <a:rPr lang="en-US" sz="2400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:</a:t>
            </a:r>
            <a:endParaRPr lang="vi-VN" sz="2400" dirty="0"/>
          </a:p>
        </p:txBody>
      </p:sp>
      <p:sp>
        <p:nvSpPr>
          <p:cNvPr id="8" name="Rectangle 7"/>
          <p:cNvSpPr/>
          <p:nvPr/>
        </p:nvSpPr>
        <p:spPr>
          <a:xfrm>
            <a:off x="1007593" y="3948170"/>
            <a:ext cx="823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Sáu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cạnh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AB = BC = CD = DE = EG = GA;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-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Sáu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nhau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,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mỗi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góc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400" b="1" dirty="0" err="1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bằng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120</a:t>
                </a:r>
                <a:r>
                  <a:rPr lang="en-US" sz="2400" b="1" baseline="30000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o</a:t>
                </a:r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sz="2400" b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sz="2400" b="1" dirty="0"/>
                  <a:t> 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24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r>
                      <a:rPr lang="en-US" sz="2400" b="1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=</a:t>
                </a:r>
                <a:r>
                  <a:rPr lang="en-US" sz="2400" b="1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m:rPr>
                        <m:nor/>
                      </m:rP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b="1" dirty="0"/>
                      <m:t>=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</m:acc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b="1" dirty="0" smtClean="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endParaRPr lang="en-US" sz="2400" b="1" dirty="0">
                  <a:solidFill>
                    <a:srgbClr val="000000"/>
                  </a:solidFill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93" y="4651282"/>
                <a:ext cx="9491073" cy="505716"/>
              </a:xfrm>
              <a:prstGeom prst="rect">
                <a:avLst/>
              </a:prstGeom>
              <a:blipFill>
                <a:blip r:embed="rId3"/>
                <a:stretch>
                  <a:fillRect l="-963" b="-27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07593" y="5213779"/>
            <a:ext cx="9059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Ba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đường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chéo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chính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bằng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nhau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: AD = BE </a:t>
            </a:r>
            <a:r>
              <a:rPr lang="en-US" sz="2400" b="1" smtClean="0">
                <a:solidFill>
                  <a:srgbClr val="000000"/>
                </a:solidFill>
                <a:ea typeface="Calibri" panose="020F0502020204030204" pitchFamily="34" charset="0"/>
              </a:rPr>
              <a:t>= CG.</a:t>
            </a:r>
            <a:endParaRPr lang="en-US" sz="2400" b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4933" y="745067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Luyện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tập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473201"/>
            <a:ext cx="9381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Cho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như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4.6.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Ta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, 6 </a:t>
            </a:r>
            <a:r>
              <a:rPr lang="en-US" sz="2400" dirty="0" err="1" smtClean="0"/>
              <a:t>hình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ghép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,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6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,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tam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khác</a:t>
            </a:r>
            <a:r>
              <a:rPr lang="en-US" sz="2400" dirty="0" smtClean="0"/>
              <a:t>?</a:t>
            </a:r>
            <a:endParaRPr lang="vi-VN" sz="2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536909" y="4023309"/>
            <a:ext cx="3066157" cy="2834691"/>
            <a:chOff x="7449442" y="3781525"/>
            <a:chExt cx="3066157" cy="28346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9442" y="3781525"/>
              <a:ext cx="3066157" cy="2834691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8365068" y="4191337"/>
              <a:ext cx="16933" cy="201506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390468" y="4191337"/>
              <a:ext cx="1684865" cy="100753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406788" y="5198870"/>
              <a:ext cx="1677012" cy="100753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755467" y="4191337"/>
              <a:ext cx="1811867" cy="100753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7721600" y="5198870"/>
              <a:ext cx="1787077" cy="10075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9567334" y="4191337"/>
              <a:ext cx="15708" cy="201506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1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0762" y="628953"/>
            <a:ext cx="211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 smtClean="0"/>
              <a:t>Vận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dụng</a:t>
            </a:r>
            <a:endParaRPr lang="vi-VN" sz="28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168399" y="1249276"/>
            <a:ext cx="938106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ảnh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dạng</a:t>
            </a:r>
            <a:r>
              <a:rPr lang="en-US" sz="2400" dirty="0" smtClean="0"/>
              <a:t> </a:t>
            </a:r>
            <a:r>
              <a:rPr lang="en-US" sz="2400" dirty="0" err="1" smtClean="0"/>
              <a:t>lục</a:t>
            </a:r>
            <a:r>
              <a:rPr lang="en-US" sz="2400" dirty="0" smtClean="0"/>
              <a:t> </a:t>
            </a:r>
            <a:r>
              <a:rPr lang="en-US" sz="2400" dirty="0" err="1" smtClean="0"/>
              <a:t>giác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tế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pic>
        <p:nvPicPr>
          <p:cNvPr id="3074" name="Picture 2" descr="Gạch bông lục giác - những điều bạn có thể chưa biết về chú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2195328"/>
            <a:ext cx="3725334" cy="16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ộ 3 kệ trang trí treo tường tổ ong hình lục giác bằng gỗ tự nhiên cao cấp  | T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" y="4007907"/>
            <a:ext cx="2357968" cy="235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ộp đựng bánh kẹo bằng gỗ hươ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16" y="4177242"/>
            <a:ext cx="2443692" cy="24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ản phẩm - Mứt hộp lục lăng 300gr | hanobaco.gocom.v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4801"/>
          <a:stretch/>
        </p:blipFill>
        <p:spPr bwMode="auto">
          <a:xfrm>
            <a:off x="8466666" y="1942353"/>
            <a:ext cx="20828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ại sao tổ ong đều là hình lục giác đều? | www.phatminh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2" y="4249658"/>
            <a:ext cx="3461810" cy="229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9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808" y="835152"/>
            <a:ext cx="8979408" cy="1052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i="1" dirty="0" err="1" smtClean="0"/>
              <a:t>Quan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sát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dưới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đây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rồi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cho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biết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vuông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tam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hình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nào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là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lục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giác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đều</a:t>
            </a:r>
            <a:r>
              <a:rPr lang="en-US" sz="2400" i="1" dirty="0" smtClean="0"/>
              <a:t>?</a:t>
            </a:r>
          </a:p>
        </p:txBody>
      </p:sp>
      <p:sp>
        <p:nvSpPr>
          <p:cNvPr id="10" name="Flowchart: Decision 9"/>
          <p:cNvSpPr/>
          <p:nvPr/>
        </p:nvSpPr>
        <p:spPr>
          <a:xfrm>
            <a:off x="2294412" y="2277158"/>
            <a:ext cx="2473325" cy="1362075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79390" y="2189481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7422165" y="2001838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Isosceles Triangle 11"/>
          <p:cNvSpPr/>
          <p:nvPr/>
        </p:nvSpPr>
        <p:spPr>
          <a:xfrm>
            <a:off x="2518313" y="5000736"/>
            <a:ext cx="2249424" cy="85952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gular Pentagon 12"/>
          <p:cNvSpPr/>
          <p:nvPr/>
        </p:nvSpPr>
        <p:spPr>
          <a:xfrm>
            <a:off x="5246147" y="4490277"/>
            <a:ext cx="1645920" cy="1525329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exagon 13"/>
          <p:cNvSpPr/>
          <p:nvPr/>
        </p:nvSpPr>
        <p:spPr>
          <a:xfrm>
            <a:off x="7422165" y="465353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2861011" y="374023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a)</a:t>
            </a:r>
            <a:endParaRPr lang="vi-VN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8171" y="363923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1077" y="3656759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12089" y="6015606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d)</a:t>
            </a:r>
            <a:endParaRPr lang="vi-VN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464015" y="6094292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e)</a:t>
            </a:r>
            <a:endParaRPr lang="vi-VN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41621" y="6103283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732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2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959" y="977392"/>
            <a:ext cx="2084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 err="1" smtClean="0"/>
              <a:t>Kết</a:t>
            </a:r>
            <a:r>
              <a:rPr lang="en-US" sz="2800" b="1" i="1" u="sng" dirty="0" smtClean="0"/>
              <a:t> </a:t>
            </a:r>
            <a:r>
              <a:rPr lang="en-US" sz="2800" b="1" i="1" u="sng" dirty="0" err="1" smtClean="0"/>
              <a:t>quả</a:t>
            </a:r>
            <a:r>
              <a:rPr lang="en-US" sz="2800" b="1" i="1" u="sng" dirty="0" smtClean="0"/>
              <a:t>:</a:t>
            </a:r>
            <a:endParaRPr lang="vi-VN" sz="2800" b="1" i="1" u="sng" dirty="0"/>
          </a:p>
        </p:txBody>
      </p:sp>
      <p:sp>
        <p:nvSpPr>
          <p:cNvPr id="21" name="Rectangle 20"/>
          <p:cNvSpPr/>
          <p:nvPr/>
        </p:nvSpPr>
        <p:spPr>
          <a:xfrm>
            <a:off x="1544088" y="2560952"/>
            <a:ext cx="1444244" cy="1362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713969" y="2373310"/>
            <a:ext cx="1901952" cy="154971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exagon 22"/>
          <p:cNvSpPr/>
          <p:nvPr/>
        </p:nvSpPr>
        <p:spPr>
          <a:xfrm>
            <a:off x="8635323" y="2560951"/>
            <a:ext cx="1700784" cy="1362075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1726460" y="411534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b)</a:t>
            </a:r>
            <a:endParaRPr lang="vi-V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055240" y="4118190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c)</a:t>
            </a:r>
            <a:endParaRPr lang="vi-V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074235" y="4109655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g)</a:t>
            </a:r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60789" y="4846653"/>
            <a:ext cx="250256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vuông</a:t>
            </a:r>
            <a:endParaRPr lang="vi-VN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13660" y="4846654"/>
            <a:ext cx="2920255" cy="584775"/>
          </a:xfrm>
          <a:prstGeom prst="rect">
            <a:avLst/>
          </a:prstGeom>
          <a:solidFill>
            <a:srgbClr val="66C7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Tam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184218" y="4833439"/>
            <a:ext cx="29202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Lục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đều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42550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6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314" y="99496"/>
            <a:ext cx="6763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 BÀI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2232321"/>
            <a:ext cx="4364686" cy="3632942"/>
            <a:chOff x="0" y="754273"/>
            <a:chExt cx="3657600" cy="3200400"/>
          </a:xfrm>
        </p:grpSpPr>
        <p:sp>
          <p:nvSpPr>
            <p:cNvPr id="5" name="Isosceles Triangle 4"/>
            <p:cNvSpPr/>
            <p:nvPr/>
          </p:nvSpPr>
          <p:spPr>
            <a:xfrm>
              <a:off x="0" y="754273"/>
              <a:ext cx="3657600" cy="3200400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330" y="1289316"/>
              <a:ext cx="2198405" cy="220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rgbClr val="002060"/>
                  </a:solidFill>
                </a:rPr>
                <a:t>1.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tam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</a:rPr>
                <a:t>đều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72010" y="1425991"/>
            <a:ext cx="3532658" cy="3247609"/>
            <a:chOff x="4194056" y="3072384"/>
            <a:chExt cx="3200400" cy="3200400"/>
          </a:xfrm>
          <a:solidFill>
            <a:srgbClr val="66C7CC"/>
          </a:solidFill>
        </p:grpSpPr>
        <p:sp>
          <p:nvSpPr>
            <p:cNvPr id="6" name="Rectangle 5"/>
            <p:cNvSpPr/>
            <p:nvPr/>
          </p:nvSpPr>
          <p:spPr>
            <a:xfrm>
              <a:off x="4194056" y="3072384"/>
              <a:ext cx="3200400" cy="32004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62798" y="3510116"/>
              <a:ext cx="3049899" cy="19108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smtClean="0">
                  <a:solidFill>
                    <a:schemeClr val="bg1"/>
                  </a:solidFill>
                </a:rPr>
                <a:t>2.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chemeClr val="bg1"/>
                  </a:solidFill>
                </a:rPr>
                <a:t>Hình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</a:rPr>
                <a:t>vuông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9078" y="2875338"/>
            <a:ext cx="3657600" cy="3200400"/>
            <a:chOff x="7930913" y="1060704"/>
            <a:chExt cx="3657600" cy="3200400"/>
          </a:xfrm>
        </p:grpSpPr>
        <p:sp>
          <p:nvSpPr>
            <p:cNvPr id="7" name="Hexagon 6"/>
            <p:cNvSpPr/>
            <p:nvPr/>
          </p:nvSpPr>
          <p:spPr>
            <a:xfrm>
              <a:off x="7930913" y="1060704"/>
              <a:ext cx="3657600" cy="3200400"/>
            </a:xfrm>
            <a:prstGeom prst="hexagon">
              <a:avLst/>
            </a:prstGeom>
            <a:solidFill>
              <a:srgbClr val="DFA1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03306" y="1060704"/>
              <a:ext cx="271281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7030A0"/>
                  </a:solidFill>
                </a:rPr>
                <a:t>3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.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solidFill>
                    <a:srgbClr val="7030A0"/>
                  </a:solidFill>
                </a:rPr>
                <a:t>Lục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giác</a:t>
              </a:r>
              <a:r>
                <a:rPr lang="en-US" sz="4000" b="1" dirty="0" smtClean="0">
                  <a:solidFill>
                    <a:srgbClr val="7030A0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7030A0"/>
                  </a:solidFill>
                </a:rPr>
                <a:t>đều</a:t>
              </a:r>
              <a:endParaRPr lang="vi-VN" sz="4000" b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15091053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531232" y="8411462"/>
            <a:ext cx="0" cy="693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1" y="0"/>
            <a:ext cx="6284258" cy="116058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dẫn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nhà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499" y="5578214"/>
            <a:ext cx="1905501" cy="1268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687" y="1641277"/>
            <a:ext cx="1002564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 smtClean="0"/>
              <a:t>Luyện </a:t>
            </a:r>
            <a:r>
              <a:rPr lang="pt-BR" sz="2800" dirty="0"/>
              <a:t>vẽ tam giác đều, hình vuông, lục giác đều</a:t>
            </a:r>
            <a:r>
              <a:rPr lang="pt-BR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05687" y="2661675"/>
            <a:ext cx="10615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800" dirty="0"/>
              <a:t>Hoàn thành bài tập: </a:t>
            </a:r>
            <a:r>
              <a:rPr lang="pt-BR" sz="2800" b="1" dirty="0"/>
              <a:t>4.5 </a:t>
            </a:r>
            <a:r>
              <a:rPr lang="pt-BR" sz="2800" dirty="0"/>
              <a:t>vào giấy A</a:t>
            </a:r>
            <a:r>
              <a:rPr lang="pt-BR" sz="2800" baseline="-25000" dirty="0"/>
              <a:t>4 </a:t>
            </a:r>
            <a:r>
              <a:rPr lang="pt-BR" sz="2800" dirty="0"/>
              <a:t>và nộp vào buổi học sau.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5687" y="3626718"/>
            <a:ext cx="1049153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“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19: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nhật</a:t>
            </a:r>
            <a:r>
              <a:rPr lang="en-US" sz="2800" b="1" dirty="0"/>
              <a:t>.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thoi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hành</a:t>
            </a:r>
            <a:r>
              <a:rPr lang="en-US" sz="2800" b="1" dirty="0" smtClean="0"/>
              <a:t>.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thang </a:t>
            </a:r>
            <a:r>
              <a:rPr lang="en-US" sz="2800" b="1" dirty="0" err="1" smtClean="0"/>
              <a:t>cân</a:t>
            </a:r>
            <a:r>
              <a:rPr lang="en-US" sz="2800" b="1" dirty="0" smtClean="0"/>
              <a:t>”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sưu</a:t>
            </a:r>
            <a:r>
              <a:rPr lang="en-US" sz="2800" dirty="0"/>
              <a:t> </a:t>
            </a:r>
            <a:r>
              <a:rPr lang="en-US" sz="2800" dirty="0" err="1"/>
              <a:t>tầm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thoi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600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065" y="2676809"/>
            <a:ext cx="75605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THANK YOU !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87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2244" y="2222337"/>
            <a:ext cx="101633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 </a:t>
            </a:r>
            <a:r>
              <a:rPr lang="en-US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Hình</a:t>
            </a: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am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giác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đều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504" y="440744"/>
            <a:ext cx="1165965" cy="1165965"/>
          </a:xfrm>
          <a:prstGeom prst="triangl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71" y="4161404"/>
            <a:ext cx="1540229" cy="1697529"/>
          </a:xfrm>
          <a:prstGeom prst="rect">
            <a:avLst/>
          </a:prstGeom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363297">
            <a:off x="9977588" y="4718070"/>
            <a:ext cx="1341026" cy="196683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51160">
            <a:off x="768134" y="170552"/>
            <a:ext cx="1176790" cy="17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6816" y="431820"/>
            <a:ext cx="82489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yếu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tam </a:t>
            </a:r>
            <a:r>
              <a:rPr lang="en-US" sz="2800" b="1" dirty="0" err="1" smtClean="0"/>
              <a:t>giác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đều</a:t>
            </a:r>
            <a:endParaRPr lang="vi-VN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126148" y="1309529"/>
            <a:ext cx="1062629" cy="4504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HĐ1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6441" y="1225693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dưới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dây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,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cs typeface="Times New Roman" pitchFamily="18" charset="0"/>
              </a:rPr>
              <a:t>đều?</a:t>
            </a:r>
            <a:endParaRPr lang="en-US" sz="24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11337035">
            <a:off x="1243879" y="2215054"/>
            <a:ext cx="2667544" cy="1152569"/>
          </a:xfrm>
          <a:prstGeom prst="triangle">
            <a:avLst>
              <a:gd name="adj" fmla="val 32086"/>
            </a:avLst>
          </a:prstGeom>
          <a:solidFill>
            <a:srgbClr val="EAF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9299951">
            <a:off x="7510295" y="2487411"/>
            <a:ext cx="3622442" cy="812389"/>
          </a:xfrm>
          <a:prstGeom prst="triangle">
            <a:avLst>
              <a:gd name="adj" fmla="val 569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1309" y="3545687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>
                <a:cs typeface="Times New Roman" pitchFamily="18" charset="0"/>
              </a:rPr>
              <a:t>a)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4414" y="1697492"/>
            <a:ext cx="2016676" cy="19360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94154" y="3496775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c)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5878" y="3580236"/>
            <a:ext cx="854723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/>
            <a:r>
              <a:rPr lang="en-US" sz="2400" dirty="0" smtClean="0">
                <a:cs typeface="Times New Roman" pitchFamily="18" charset="0"/>
              </a:rPr>
              <a:t>b)</a:t>
            </a:r>
            <a:endParaRPr lang="en-US" sz="2400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3552" y="4117571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Tam </a:t>
            </a:r>
            <a:r>
              <a:rPr lang="en-US" sz="2000" b="1" dirty="0" err="1" smtClean="0">
                <a:solidFill>
                  <a:srgbClr val="FF0000"/>
                </a:solidFill>
              </a:rPr>
              <a:t>giác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đều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052" y="4527514"/>
            <a:ext cx="8666516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tam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cs typeface="Times New Roman" pitchFamily="18" charset="0"/>
              </a:rPr>
              <a:t>tế</a:t>
            </a:r>
            <a:r>
              <a:rPr lang="en-US" sz="2400" b="1" i="1" dirty="0">
                <a:solidFill>
                  <a:srgbClr val="00206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30" name="Picture 6" descr="Biển báo giao thông hình tam giá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68" y="4870229"/>
            <a:ext cx="3379347" cy="1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alt.tikicdn.com/cache/280x280/ts/product/f9/61/19/1540cb3385a103a41b6fe29a8be966f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53" y="5031752"/>
            <a:ext cx="1639216" cy="16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6" grpId="0"/>
      <p:bldP spid="26" grpId="1"/>
      <p:bldP spid="27" grpId="0"/>
      <p:bldP spid="9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/>
          <p:cNvGrpSpPr/>
          <p:nvPr/>
        </p:nvGrpSpPr>
        <p:grpSpPr>
          <a:xfrm>
            <a:off x="1475232" y="664258"/>
            <a:ext cx="8035426" cy="541687"/>
            <a:chOff x="1475232" y="664258"/>
            <a:chExt cx="8035426" cy="541687"/>
          </a:xfrm>
        </p:grpSpPr>
        <p:sp>
          <p:nvSpPr>
            <p:cNvPr id="67" name="Rounded Rectangle 66"/>
            <p:cNvSpPr/>
            <p:nvPr/>
          </p:nvSpPr>
          <p:spPr>
            <a:xfrm>
              <a:off x="1475232" y="709871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37861" y="664258"/>
              <a:ext cx="6972797" cy="541687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800" dirty="0">
                  <a:cs typeface="Times New Roman" pitchFamily="18" charset="0"/>
                </a:rPr>
                <a:t>  Cho tam </a:t>
              </a:r>
              <a:r>
                <a:rPr lang="en-US" sz="2800" dirty="0" err="1">
                  <a:cs typeface="Times New Roman" pitchFamily="18" charset="0"/>
                </a:rPr>
                <a:t>giác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đều</a:t>
              </a:r>
              <a:r>
                <a:rPr lang="en-US" sz="2800" dirty="0">
                  <a:cs typeface="Times New Roman" pitchFamily="18" charset="0"/>
                </a:rPr>
                <a:t> ABC </a:t>
              </a:r>
              <a:r>
                <a:rPr lang="en-US" sz="2800" dirty="0" err="1">
                  <a:cs typeface="Times New Roman" pitchFamily="18" charset="0"/>
                </a:rPr>
                <a:t>như</a:t>
              </a:r>
              <a:r>
                <a:rPr lang="en-US" sz="2800" dirty="0">
                  <a:cs typeface="Times New Roman" pitchFamily="18" charset="0"/>
                </a:rPr>
                <a:t> </a:t>
              </a:r>
              <a:r>
                <a:rPr lang="en-US" sz="2800" dirty="0" err="1">
                  <a:cs typeface="Times New Roman" pitchFamily="18" charset="0"/>
                </a:rPr>
                <a:t>Hình</a:t>
              </a:r>
              <a:r>
                <a:rPr lang="en-US" sz="2800" dirty="0">
                  <a:cs typeface="Times New Roman" pitchFamily="18" charset="0"/>
                </a:rPr>
                <a:t> 4.2</a:t>
              </a:r>
            </a:p>
          </p:txBody>
        </p:sp>
      </p:grpSp>
      <p:sp>
        <p:nvSpPr>
          <p:cNvPr id="77" name="Oval 76"/>
          <p:cNvSpPr/>
          <p:nvPr/>
        </p:nvSpPr>
        <p:spPr>
          <a:xfrm>
            <a:off x="11677595" y="3879154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3878717" y="1034861"/>
            <a:ext cx="3828368" cy="3073863"/>
            <a:chOff x="113675" y="3074365"/>
            <a:chExt cx="3641055" cy="3219339"/>
          </a:xfrm>
        </p:grpSpPr>
        <p:sp>
          <p:nvSpPr>
            <p:cNvPr id="89" name="Isosceles Triangle 88"/>
            <p:cNvSpPr/>
            <p:nvPr/>
          </p:nvSpPr>
          <p:spPr>
            <a:xfrm>
              <a:off x="765689" y="3585411"/>
              <a:ext cx="2382253" cy="2189747"/>
            </a:xfrm>
            <a:prstGeom prst="triangl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07899" y="3074365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A</a:t>
              </a:r>
              <a:endParaRPr lang="vi-VN" sz="24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3675" y="5582356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</a:t>
              </a:r>
              <a:endParaRPr lang="vi-VN" sz="2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56899" y="5730839"/>
              <a:ext cx="697831" cy="4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</a:t>
              </a:r>
              <a:endParaRPr lang="vi-VN" sz="2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47502" y="5832039"/>
              <a:ext cx="2218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 smtClean="0"/>
                <a:t>Hình</a:t>
              </a:r>
              <a:r>
                <a:rPr lang="en-US" sz="2400" i="1" dirty="0" smtClean="0"/>
                <a:t> 4.2</a:t>
              </a:r>
              <a:endParaRPr lang="vi-VN" sz="2400" i="1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17072" y="4236111"/>
            <a:ext cx="10494424" cy="480131"/>
            <a:chOff x="1017072" y="4236111"/>
            <a:chExt cx="10494424" cy="480131"/>
          </a:xfrm>
        </p:grpSpPr>
        <p:sp>
          <p:nvSpPr>
            <p:cNvPr id="95" name="TextBox 94"/>
            <p:cNvSpPr txBox="1"/>
            <p:nvPr/>
          </p:nvSpPr>
          <p:spPr>
            <a:xfrm>
              <a:off x="1185513" y="4236111"/>
              <a:ext cx="10325983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>
                  <a:cs typeface="Times New Roman" pitchFamily="18" charset="0"/>
                </a:rPr>
                <a:t>   </a:t>
              </a:r>
              <a:r>
                <a:rPr lang="en-US" sz="2400" smtClean="0">
                  <a:cs typeface="Times New Roman" pitchFamily="18" charset="0"/>
                </a:rPr>
                <a:t>Gọi </a:t>
              </a:r>
              <a:r>
                <a:rPr lang="en-US" sz="2400" dirty="0" err="1">
                  <a:cs typeface="Times New Roman" pitchFamily="18" charset="0"/>
                </a:rPr>
                <a:t>tên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đỉnh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,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đều</a:t>
              </a:r>
              <a:r>
                <a:rPr lang="en-US" sz="2400" dirty="0">
                  <a:cs typeface="Times New Roman" pitchFamily="18" charset="0"/>
                </a:rPr>
                <a:t> ABC. </a:t>
              </a:r>
            </a:p>
          </p:txBody>
        </p:sp>
        <p:sp>
          <p:nvSpPr>
            <p:cNvPr id="97" name="Oval 96"/>
            <p:cNvSpPr/>
            <p:nvPr/>
          </p:nvSpPr>
          <p:spPr>
            <a:xfrm>
              <a:off x="1017072" y="430103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17072" y="4942248"/>
            <a:ext cx="11810366" cy="480131"/>
            <a:chOff x="1017072" y="4942248"/>
            <a:chExt cx="11810366" cy="480131"/>
          </a:xfrm>
        </p:grpSpPr>
        <p:sp>
          <p:nvSpPr>
            <p:cNvPr id="96" name="TextBox 95"/>
            <p:cNvSpPr txBox="1"/>
            <p:nvPr/>
          </p:nvSpPr>
          <p:spPr>
            <a:xfrm>
              <a:off x="1119270" y="4942248"/>
              <a:ext cx="11708168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>
                  <a:cs typeface="Times New Roman" pitchFamily="18" charset="0"/>
                </a:rPr>
                <a:t>    </a:t>
              </a:r>
              <a:r>
                <a:rPr lang="en-US" sz="2400" dirty="0" err="1">
                  <a:cs typeface="Times New Roman" pitchFamily="18" charset="0"/>
                </a:rPr>
                <a:t>Dùng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thẳng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017072" y="499211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 dirty="0"/>
                <a:t>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017072" y="5586899"/>
            <a:ext cx="10633150" cy="480131"/>
            <a:chOff x="1017072" y="5586899"/>
            <a:chExt cx="10633150" cy="480131"/>
          </a:xfrm>
        </p:grpSpPr>
        <p:sp>
          <p:nvSpPr>
            <p:cNvPr id="99" name="Oval 98"/>
            <p:cNvSpPr/>
            <p:nvPr/>
          </p:nvSpPr>
          <p:spPr>
            <a:xfrm>
              <a:off x="1017072" y="5707967"/>
              <a:ext cx="336883" cy="3349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412303" y="5586899"/>
              <a:ext cx="10237919" cy="480131"/>
            </a:xfrm>
            <a:prstGeom prst="rect">
              <a:avLst/>
            </a:prstGeom>
            <a:noFill/>
          </p:spPr>
          <p:txBody>
            <a:bodyPr wrap="square" lIns="109728" tIns="54864" rIns="109728" bIns="54864" rtlCol="0">
              <a:spAutoFit/>
            </a:bodyPr>
            <a:lstStyle/>
            <a:p>
              <a:pPr algn="l"/>
              <a:r>
                <a:rPr lang="en-US" sz="2400" dirty="0" err="1" smtClean="0">
                  <a:cs typeface="Times New Roman" pitchFamily="18" charset="0"/>
                </a:rPr>
                <a:t>Sử</a:t>
              </a:r>
              <a:r>
                <a:rPr lang="en-US" sz="2400" dirty="0" smtClean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dụng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thước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để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đo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và</a:t>
              </a:r>
              <a:r>
                <a:rPr lang="en-US" sz="2400" dirty="0">
                  <a:cs typeface="Times New Roman" pitchFamily="18" charset="0"/>
                </a:rPr>
                <a:t> so </a:t>
              </a:r>
              <a:r>
                <a:rPr lang="en-US" sz="2400" dirty="0" err="1">
                  <a:cs typeface="Times New Roman" pitchFamily="18" charset="0"/>
                </a:rPr>
                <a:t>sánh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góc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err="1">
                  <a:cs typeface="Times New Roman" pitchFamily="18" charset="0"/>
                </a:rPr>
                <a:t>của</a:t>
              </a:r>
              <a:r>
                <a:rPr lang="en-US" sz="2400" dirty="0">
                  <a:cs typeface="Times New Roman" pitchFamily="18" charset="0"/>
                </a:rPr>
                <a:t> tam </a:t>
              </a:r>
              <a:r>
                <a:rPr lang="en-US" sz="2400" dirty="0" err="1">
                  <a:cs typeface="Times New Roman" pitchFamily="18" charset="0"/>
                </a:rPr>
                <a:t>giác</a:t>
              </a:r>
              <a:r>
                <a:rPr lang="en-US" sz="2400" dirty="0">
                  <a:cs typeface="Times New Roman" pitchFamily="18" charset="0"/>
                </a:rPr>
                <a:t> </a:t>
              </a:r>
              <a:r>
                <a:rPr lang="en-US" sz="2400" dirty="0" smtClean="0">
                  <a:cs typeface="Times New Roman" pitchFamily="18" charset="0"/>
                </a:rPr>
                <a:t>ABC.</a:t>
              </a:r>
              <a:endParaRPr lang="en-US" sz="2400" dirty="0">
                <a:cs typeface="Times New Roman" pitchFamily="18" charset="0"/>
              </a:endParaRPr>
            </a:p>
          </p:txBody>
        </p:sp>
      </p:grpSp>
      <p:sp>
        <p:nvSpPr>
          <p:cNvPr id="101" name="Oval 100"/>
          <p:cNvSpPr/>
          <p:nvPr/>
        </p:nvSpPr>
        <p:spPr>
          <a:xfrm>
            <a:off x="11614666" y="5893150"/>
            <a:ext cx="62929" cy="697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19117" y="497899"/>
            <a:ext cx="2708458" cy="523220"/>
            <a:chOff x="2224260" y="650299"/>
            <a:chExt cx="2708458" cy="523220"/>
          </a:xfrm>
        </p:grpSpPr>
        <p:sp>
          <p:nvSpPr>
            <p:cNvPr id="6" name="Rounded Rectangle 5"/>
            <p:cNvSpPr/>
            <p:nvPr/>
          </p:nvSpPr>
          <p:spPr>
            <a:xfrm>
              <a:off x="3870089" y="688100"/>
              <a:ext cx="1062629" cy="45046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28" tIns="54864" rIns="109728" bIns="54864" spcCol="0" rtlCol="0" anchor="ctr"/>
            <a:lstStyle/>
            <a:p>
              <a:pPr algn="ctr"/>
              <a:r>
                <a:rPr lang="en-US" sz="2800" b="1" dirty="0">
                  <a:cs typeface="Times New Roman" pitchFamily="18" charset="0"/>
                </a:rPr>
                <a:t>HĐ2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4260" y="650299"/>
              <a:ext cx="217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u="sng" dirty="0" err="1" smtClean="0"/>
                <a:t>Kết</a:t>
              </a:r>
              <a:r>
                <a:rPr lang="en-US" sz="2800" b="1" i="1" u="sng" dirty="0" smtClean="0"/>
                <a:t> </a:t>
              </a:r>
              <a:r>
                <a:rPr lang="en-US" sz="2800" b="1" i="1" u="sng" dirty="0" err="1" smtClean="0"/>
                <a:t>quả</a:t>
              </a:r>
              <a:endParaRPr lang="vi-VN" sz="2800" b="1" i="1" u="sng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223626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280776" y="2090057"/>
            <a:ext cx="58068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A, B</a:t>
                </a:r>
                <a:r>
                  <a:rPr lang="en-US" sz="280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C; </a:t>
                </a:r>
                <a:endParaRPr lang="en-US" sz="28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AB, BC</a:t>
                </a:r>
                <a:r>
                  <a:rPr lang="en-US" sz="280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CA;</a:t>
                </a:r>
                <a:endParaRPr lang="en-US" sz="28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2800" dirty="0" err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800" dirty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27" y="1745464"/>
                <a:ext cx="3715603" cy="2485809"/>
              </a:xfrm>
              <a:prstGeom prst="rect">
                <a:avLst/>
              </a:prstGeom>
              <a:blipFill>
                <a:blip r:embed="rId2"/>
                <a:stretch>
                  <a:fillRect l="-2956" t="-980" r="-3284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626266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07688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796378" y="2043896"/>
            <a:ext cx="2990240" cy="253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  <a:p>
            <a:pPr marL="457200" marR="0" lvl="0" indent="-4572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913156" y="1745464"/>
            <a:ext cx="0" cy="256032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09690" y="1767235"/>
            <a:ext cx="2990240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ABC 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60</a:t>
            </a:r>
            <a:r>
              <a:rPr lang="en-US" sz="2800" baseline="30000" dirty="0"/>
              <a:t>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070041" y="1745464"/>
            <a:ext cx="0" cy="219456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383160" y="1122413"/>
            <a:ext cx="485161" cy="4451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spcCol="0" rtlCol="0" anchor="ctr"/>
          <a:lstStyle/>
          <a:p>
            <a:pPr algn="ctr"/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2" name="Right Arrow 21"/>
          <p:cNvSpPr/>
          <p:nvPr/>
        </p:nvSpPr>
        <p:spPr>
          <a:xfrm>
            <a:off x="1280776" y="5159829"/>
            <a:ext cx="765738" cy="67491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ounded Rectangle 23"/>
          <p:cNvSpPr/>
          <p:nvPr/>
        </p:nvSpPr>
        <p:spPr>
          <a:xfrm>
            <a:off x="2837151" y="4430966"/>
            <a:ext cx="5893192" cy="2134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/>
          </a:p>
        </p:txBody>
      </p:sp>
      <p:sp>
        <p:nvSpPr>
          <p:cNvPr id="25" name="TextBox 24"/>
          <p:cNvSpPr txBox="1">
            <a:spLocks/>
          </p:cNvSpPr>
          <p:nvPr/>
        </p:nvSpPr>
        <p:spPr>
          <a:xfrm>
            <a:off x="3158939" y="4883606"/>
            <a:ext cx="4632497" cy="627864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 err="1" smtClean="0">
                <a:solidFill>
                  <a:srgbClr val="002060"/>
                </a:solidFill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tam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3158939" y="5407927"/>
            <a:ext cx="381460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3158939" y="5910605"/>
            <a:ext cx="5743926" cy="5803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- Ba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 60</a:t>
            </a:r>
            <a:r>
              <a:rPr lang="en-US" sz="2800" baseline="30000" dirty="0">
                <a:solidFill>
                  <a:srgbClr val="C00000"/>
                </a:solidFill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8457" y="4393737"/>
            <a:ext cx="2569231" cy="58035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cs typeface="Times New Roman" pitchFamily="18" charset="0"/>
              </a:rPr>
              <a:t>xét</a:t>
            </a:r>
            <a:endParaRPr lang="en-US" sz="28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  <p:bldP spid="19" grpId="0"/>
      <p:bldP spid="21" grpId="0" animBg="1"/>
      <p:bldP spid="22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36658" y="274320"/>
            <a:ext cx="142875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8078" y="561053"/>
            <a:ext cx="1733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* </a:t>
            </a:r>
            <a:r>
              <a:rPr lang="en-US" sz="3200" b="1" i="1" u="sng" dirty="0" err="1" smtClean="0">
                <a:solidFill>
                  <a:srgbClr val="002060"/>
                </a:solidFill>
                <a:ea typeface="Calibri" panose="020F0502020204030204" pitchFamily="34" charset="0"/>
              </a:rPr>
              <a:t>Chú</a:t>
            </a:r>
            <a:r>
              <a:rPr lang="en-US" sz="3200" b="1" i="1" u="sng" dirty="0" smtClean="0">
                <a:solidFill>
                  <a:srgbClr val="002060"/>
                </a:solidFill>
                <a:ea typeface="Calibri" panose="020F0502020204030204" pitchFamily="34" charset="0"/>
              </a:rPr>
              <a:t> ý: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93" y="3386087"/>
            <a:ext cx="3771971" cy="34719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0135" y="1281563"/>
            <a:ext cx="8831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chung</a:t>
            </a:r>
            <a:r>
              <a:rPr lang="en-US" sz="3200" dirty="0" smtClean="0"/>
              <a:t>, tam </a:t>
            </a:r>
            <a:r>
              <a:rPr lang="en-US" sz="3200" dirty="0" err="1" smtClean="0"/>
              <a:t>giác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riêng</a:t>
            </a:r>
            <a:r>
              <a:rPr lang="en-US" sz="3200" dirty="0" smtClean="0"/>
              <a:t>,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cạnh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(hay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góc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)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rõ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kí</a:t>
            </a:r>
            <a:r>
              <a:rPr lang="en-US" sz="3200" dirty="0" smtClean="0"/>
              <a:t> </a:t>
            </a:r>
            <a:r>
              <a:rPr lang="en-US" sz="3200" dirty="0" err="1" smtClean="0"/>
              <a:t>hiệu</a:t>
            </a:r>
            <a:r>
              <a:rPr lang="en-US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3689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S Electives Health Subject for High School - 9th Grade: Academic Success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Nature Activities Binder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1440</TotalTime>
  <Words>1866</Words>
  <Application>Microsoft Office PowerPoint</Application>
  <PresentationFormat>Widescreen</PresentationFormat>
  <Paragraphs>312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9" baseType="lpstr">
      <vt:lpstr>.VnTime</vt:lpstr>
      <vt:lpstr>Arial</vt:lpstr>
      <vt:lpstr>Arvo</vt:lpstr>
      <vt:lpstr>Bebas Neue</vt:lpstr>
      <vt:lpstr>Black Han Sans</vt:lpstr>
      <vt:lpstr>Calibri</vt:lpstr>
      <vt:lpstr>Cambria Math</vt:lpstr>
      <vt:lpstr>Josefin Slab</vt:lpstr>
      <vt:lpstr>Josefin Slab Thin</vt:lpstr>
      <vt:lpstr>Jua</vt:lpstr>
      <vt:lpstr>Proxima Nova</vt:lpstr>
      <vt:lpstr>Proxima Nova Semibold</vt:lpstr>
      <vt:lpstr>Quicksand</vt:lpstr>
      <vt:lpstr>Quicksand Light</vt:lpstr>
      <vt:lpstr>Roboto Condensed</vt:lpstr>
      <vt:lpstr>Roboto Condensed Light</vt:lpstr>
      <vt:lpstr>Symbol</vt:lpstr>
      <vt:lpstr>Times New Roman</vt:lpstr>
      <vt:lpstr>Titan One</vt:lpstr>
      <vt:lpstr>Wingdings</vt:lpstr>
      <vt:lpstr>Salerio template</vt:lpstr>
      <vt:lpstr>1_Retrospect</vt:lpstr>
      <vt:lpstr>Nature Activities Binder by Slidesgo</vt:lpstr>
      <vt:lpstr>Slidesgo Final Pages</vt:lpstr>
      <vt:lpstr>HS Electives Health Subject for High School - 9th Grade: Academic Success by Slidesgo</vt:lpstr>
      <vt:lpstr>1_Slidesgo Final Pages</vt:lpstr>
      <vt:lpstr>1_Nature Activities Binder by Slidesgo</vt:lpstr>
      <vt:lpstr>2_Slidesgo Final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2</cp:revision>
  <dcterms:created xsi:type="dcterms:W3CDTF">2021-08-17T01:39:40Z</dcterms:created>
  <dcterms:modified xsi:type="dcterms:W3CDTF">2025-09-11T15:06:41Z</dcterms:modified>
</cp:coreProperties>
</file>