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7"/>
  </p:notesMasterIdLst>
  <p:sldIdLst>
    <p:sldId id="256" r:id="rId2"/>
    <p:sldId id="257" r:id="rId3"/>
    <p:sldId id="311" r:id="rId4"/>
    <p:sldId id="264" r:id="rId5"/>
    <p:sldId id="261" r:id="rId6"/>
    <p:sldId id="312" r:id="rId7"/>
    <p:sldId id="313" r:id="rId8"/>
    <p:sldId id="258" r:id="rId9"/>
    <p:sldId id="316" r:id="rId10"/>
    <p:sldId id="315" r:id="rId11"/>
    <p:sldId id="318" r:id="rId12"/>
    <p:sldId id="267" r:id="rId13"/>
    <p:sldId id="271" r:id="rId14"/>
    <p:sldId id="273" r:id="rId15"/>
    <p:sldId id="276" r:id="rId16"/>
    <p:sldId id="262" r:id="rId17"/>
    <p:sldId id="319" r:id="rId18"/>
    <p:sldId id="270" r:id="rId19"/>
    <p:sldId id="259" r:id="rId20"/>
    <p:sldId id="320" r:id="rId21"/>
    <p:sldId id="321" r:id="rId22"/>
    <p:sldId id="322" r:id="rId23"/>
    <p:sldId id="323" r:id="rId24"/>
    <p:sldId id="265" r:id="rId25"/>
    <p:sldId id="324" r:id="rId26"/>
    <p:sldId id="325" r:id="rId27"/>
    <p:sldId id="266" r:id="rId28"/>
    <p:sldId id="326" r:id="rId29"/>
    <p:sldId id="327" r:id="rId30"/>
    <p:sldId id="329" r:id="rId31"/>
    <p:sldId id="330" r:id="rId32"/>
    <p:sldId id="281" r:id="rId33"/>
    <p:sldId id="332" r:id="rId34"/>
    <p:sldId id="283" r:id="rId35"/>
    <p:sldId id="290" r:id="rId3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8"/>
    </p:embeddedFont>
    <p:embeddedFont>
      <p:font typeface="Bad Script" panose="020B0604020202020204" charset="0"/>
      <p:regular r:id="rId39"/>
    </p:embeddedFont>
    <p:embeddedFont>
      <p:font typeface="Alata" panose="020B0604020202020204" charset="0"/>
      <p:regular r:id="rId40"/>
    </p:embeddedFont>
    <p:embeddedFont>
      <p:font typeface="Bebas Neue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ndal" panose="020B0604020202020204" charset="0"/>
      <p:regular r:id="rId46"/>
    </p:embeddedFont>
    <p:embeddedFont>
      <p:font typeface="Dotum" panose="020B0604020202020204" charset="-127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AF4361-F50F-4D21-90A2-5BAC01F1A077}">
  <a:tblStyle styleId="{FDAF4361-F50F-4D21-90A2-5BAC01F1A0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61EAFA-9087-41EE-A052-FAAE7945934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3" autoAdjust="0"/>
  </p:normalViewPr>
  <p:slideViewPr>
    <p:cSldViewPr snapToGrid="0">
      <p:cViewPr varScale="1">
        <p:scale>
          <a:sx n="82" d="100"/>
          <a:sy n="82" d="100"/>
        </p:scale>
        <p:origin x="73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246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54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59c93019a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59c93019a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5942a37d3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5942a37d3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5942a37d3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5942a37d3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5942a37d3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5942a37d3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59c93019a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59c93019a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59c93019a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59c93019a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790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5942a37d3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5942a37d3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8ec39727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58ec39727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51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950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03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098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233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936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5942a37d3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5942a37d3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5942a37d3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5942a37d3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109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5942a37d3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5942a37d3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6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8ec39727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58ec39727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100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5942a37d3b_0_27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5942a37d3b_0_27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305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5942a37d3b_0_27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5942a37d3b_0_27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376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59c93019a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59c93019a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59c93019a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59c93019a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283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5942a37d3b_0_27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5942a37d3b_0_27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59c93019ac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259c93019ac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5942a37d3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5942a37d3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58ec39727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58ec39727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58ec39727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58ec39727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73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58ec39727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58ec39727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256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58ec397274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58ec397274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2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bit.ly/2TtBDf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bit.ly/2TyoMs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bit.ly/3A1uf1Q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22788" y="-2011278"/>
            <a:ext cx="11437988" cy="8413195"/>
            <a:chOff x="-622788" y="-2011278"/>
            <a:chExt cx="11437988" cy="8413195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1785" y="51354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841851" flipH="1">
              <a:off x="8165700" y="7855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32100" y="32833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020799" y="1567213"/>
            <a:ext cx="5102400" cy="15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20801" y="3166788"/>
            <a:ext cx="5102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413400" y="3068893"/>
            <a:ext cx="63171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1413400" y="1511200"/>
            <a:ext cx="63171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21" name="Google Shape;121;p1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122" name="Google Shape;122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16"/>
          <p:cNvGrpSpPr/>
          <p:nvPr/>
        </p:nvGrpSpPr>
        <p:grpSpPr>
          <a:xfrm>
            <a:off x="-1045599" y="-1877748"/>
            <a:ext cx="12286118" cy="8529877"/>
            <a:chOff x="-1045599" y="-1877748"/>
            <a:chExt cx="12286118" cy="8529877"/>
          </a:xfrm>
        </p:grpSpPr>
        <p:pic>
          <p:nvPicPr>
            <p:cNvPr id="141" name="Google Shape;141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03788" y="-977024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324578">
              <a:off x="-833150" y="4222300"/>
              <a:ext cx="3407349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468028" y="3121684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185819">
              <a:off x="7166859" y="-775042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42527" y="3780475"/>
              <a:ext cx="934700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5400000">
              <a:off x="321902" y="4130200"/>
              <a:ext cx="1181400" cy="1365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17"/>
          <p:cNvGrpSpPr/>
          <p:nvPr/>
        </p:nvGrpSpPr>
        <p:grpSpPr>
          <a:xfrm>
            <a:off x="-1433713" y="3631102"/>
            <a:ext cx="11576904" cy="3021293"/>
            <a:chOff x="-1433713" y="3631102"/>
            <a:chExt cx="11576904" cy="3021293"/>
          </a:xfrm>
        </p:grpSpPr>
        <p:pic>
          <p:nvPicPr>
            <p:cNvPr id="150" name="Google Shape;15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9499649" flipH="1">
              <a:off x="-1193369" y="4205278"/>
              <a:ext cx="3226400" cy="191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324578" flipH="1">
              <a:off x="6523395" y="4267275"/>
              <a:ext cx="3407349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358458">
              <a:off x="8032115" y="4357512"/>
              <a:ext cx="618541" cy="1109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9550691">
              <a:off x="-139754" y="3820478"/>
              <a:ext cx="1355084" cy="15760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subTitle" idx="1"/>
          </p:nvPr>
        </p:nvSpPr>
        <p:spPr>
          <a:xfrm>
            <a:off x="3955725" y="3250425"/>
            <a:ext cx="4104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3960431" y="1041375"/>
            <a:ext cx="4104000" cy="22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>
            <a:spLocks noGrp="1"/>
          </p:cNvSpPr>
          <p:nvPr>
            <p:ph type="pic" idx="2"/>
          </p:nvPr>
        </p:nvSpPr>
        <p:spPr>
          <a:xfrm>
            <a:off x="715100" y="1067700"/>
            <a:ext cx="3008100" cy="30081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67" name="Google Shape;167;p19"/>
          <p:cNvGrpSpPr/>
          <p:nvPr/>
        </p:nvGrpSpPr>
        <p:grpSpPr>
          <a:xfrm>
            <a:off x="6261700" y="-2011278"/>
            <a:ext cx="4553501" cy="8413195"/>
            <a:chOff x="6261700" y="-2011278"/>
            <a:chExt cx="4553501" cy="8413195"/>
          </a:xfrm>
        </p:grpSpPr>
        <p:pic>
          <p:nvPicPr>
            <p:cNvPr id="168" name="Google Shape;168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41851" flipH="1">
              <a:off x="8123600" y="630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subTitle" idx="1"/>
          </p:nvPr>
        </p:nvSpPr>
        <p:spPr>
          <a:xfrm>
            <a:off x="3794200" y="2502150"/>
            <a:ext cx="39942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3794200" y="1776450"/>
            <a:ext cx="3994200" cy="7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22"/>
          <p:cNvGrpSpPr/>
          <p:nvPr/>
        </p:nvGrpSpPr>
        <p:grpSpPr>
          <a:xfrm>
            <a:off x="-1003788" y="-1877748"/>
            <a:ext cx="12244307" cy="4539739"/>
            <a:chOff x="-1003788" y="-1877748"/>
            <a:chExt cx="12244307" cy="4539739"/>
          </a:xfrm>
        </p:grpSpPr>
        <p:pic>
          <p:nvPicPr>
            <p:cNvPr id="193" name="Google Shape;193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03788" y="-977024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185819">
              <a:off x="7166859" y="-775042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086359">
              <a:off x="8474827" y="137275"/>
              <a:ext cx="934700" cy="144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39884">
              <a:off x="-185643" y="-22700"/>
              <a:ext cx="1229990" cy="142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2244398">
              <a:off x="8209952" y="602387"/>
              <a:ext cx="618541" cy="1109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subTitle" idx="1"/>
          </p:nvPr>
        </p:nvSpPr>
        <p:spPr>
          <a:xfrm>
            <a:off x="1379180" y="2215725"/>
            <a:ext cx="2829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2"/>
          </p:nvPr>
        </p:nvSpPr>
        <p:spPr>
          <a:xfrm>
            <a:off x="4935520" y="2215725"/>
            <a:ext cx="2829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subTitle" idx="3"/>
          </p:nvPr>
        </p:nvSpPr>
        <p:spPr>
          <a:xfrm>
            <a:off x="1379180" y="2693925"/>
            <a:ext cx="28293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4"/>
          </p:nvPr>
        </p:nvSpPr>
        <p:spPr>
          <a:xfrm>
            <a:off x="4935520" y="2693925"/>
            <a:ext cx="28293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2" name="Google Shape;212;p2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213" name="Google Shape;21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subTitle" idx="1"/>
          </p:nvPr>
        </p:nvSpPr>
        <p:spPr>
          <a:xfrm>
            <a:off x="720000" y="19725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subTitle" idx="2"/>
          </p:nvPr>
        </p:nvSpPr>
        <p:spPr>
          <a:xfrm>
            <a:off x="720000" y="2457374"/>
            <a:ext cx="2336400" cy="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3"/>
          </p:nvPr>
        </p:nvSpPr>
        <p:spPr>
          <a:xfrm>
            <a:off x="3403800" y="3447974"/>
            <a:ext cx="2336400" cy="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subTitle" idx="4"/>
          </p:nvPr>
        </p:nvSpPr>
        <p:spPr>
          <a:xfrm>
            <a:off x="6087600" y="2457374"/>
            <a:ext cx="2336400" cy="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5"/>
          </p:nvPr>
        </p:nvSpPr>
        <p:spPr>
          <a:xfrm>
            <a:off x="3403800" y="29631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6"/>
          </p:nvPr>
        </p:nvSpPr>
        <p:spPr>
          <a:xfrm>
            <a:off x="6087600" y="19725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236" name="Google Shape;236;p26"/>
          <p:cNvGrpSpPr/>
          <p:nvPr/>
        </p:nvGrpSpPr>
        <p:grpSpPr>
          <a:xfrm>
            <a:off x="-1213141" y="-1573664"/>
            <a:ext cx="12019805" cy="8052790"/>
            <a:chOff x="-1213141" y="-1573664"/>
            <a:chExt cx="12019805" cy="8052790"/>
          </a:xfrm>
        </p:grpSpPr>
        <p:grpSp>
          <p:nvGrpSpPr>
            <p:cNvPr id="237" name="Google Shape;237;p26"/>
            <p:cNvGrpSpPr/>
            <p:nvPr/>
          </p:nvGrpSpPr>
          <p:grpSpPr>
            <a:xfrm>
              <a:off x="-1213141" y="-1573664"/>
              <a:ext cx="12019805" cy="8052790"/>
              <a:chOff x="-1213141" y="-1573664"/>
              <a:chExt cx="12019805" cy="8052790"/>
            </a:xfrm>
          </p:grpSpPr>
          <p:pic>
            <p:nvPicPr>
              <p:cNvPr id="238" name="Google Shape;238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4062997">
                <a:off x="7368301" y="-1513449"/>
                <a:ext cx="2558099" cy="3618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-8258551">
                <a:off x="-987726" y="3723528"/>
                <a:ext cx="3226400" cy="1919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0" name="Google Shape;24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196602">
              <a:off x="8180002" y="7475"/>
              <a:ext cx="934700" cy="144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036241">
              <a:off x="679527" y="4053825"/>
              <a:ext cx="618541" cy="11093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subTitle" idx="1"/>
          </p:nvPr>
        </p:nvSpPr>
        <p:spPr>
          <a:xfrm>
            <a:off x="2046061" y="1601500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2"/>
          </p:nvPr>
        </p:nvSpPr>
        <p:spPr>
          <a:xfrm>
            <a:off x="2046052" y="2021488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3"/>
          </p:nvPr>
        </p:nvSpPr>
        <p:spPr>
          <a:xfrm>
            <a:off x="4952941" y="2021488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4"/>
          </p:nvPr>
        </p:nvSpPr>
        <p:spPr>
          <a:xfrm>
            <a:off x="2046052" y="3400025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5"/>
          </p:nvPr>
        </p:nvSpPr>
        <p:spPr>
          <a:xfrm>
            <a:off x="4952941" y="3400025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subTitle" idx="6"/>
          </p:nvPr>
        </p:nvSpPr>
        <p:spPr>
          <a:xfrm>
            <a:off x="2046061" y="2991425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subTitle" idx="7"/>
          </p:nvPr>
        </p:nvSpPr>
        <p:spPr>
          <a:xfrm>
            <a:off x="4952948" y="1601500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subTitle" idx="8"/>
          </p:nvPr>
        </p:nvSpPr>
        <p:spPr>
          <a:xfrm>
            <a:off x="4952948" y="2991425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265" name="Google Shape;265;p28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266" name="Google Shape;266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2_1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1"/>
          <p:cNvSpPr txBox="1">
            <a:spLocks noGrp="1"/>
          </p:cNvSpPr>
          <p:nvPr>
            <p:ph type="subTitle" idx="1"/>
          </p:nvPr>
        </p:nvSpPr>
        <p:spPr>
          <a:xfrm>
            <a:off x="720000" y="14475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4" name="Google Shape;304;p31"/>
          <p:cNvSpPr txBox="1">
            <a:spLocks noGrp="1"/>
          </p:cNvSpPr>
          <p:nvPr>
            <p:ph type="subTitle" idx="2"/>
          </p:nvPr>
        </p:nvSpPr>
        <p:spPr>
          <a:xfrm>
            <a:off x="720000" y="1932358"/>
            <a:ext cx="23364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3"/>
          </p:nvPr>
        </p:nvSpPr>
        <p:spPr>
          <a:xfrm>
            <a:off x="3403800" y="1932358"/>
            <a:ext cx="23364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subTitle" idx="4"/>
          </p:nvPr>
        </p:nvSpPr>
        <p:spPr>
          <a:xfrm>
            <a:off x="6087600" y="1932358"/>
            <a:ext cx="23364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5"/>
          </p:nvPr>
        </p:nvSpPr>
        <p:spPr>
          <a:xfrm>
            <a:off x="3403800" y="14475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subTitle" idx="6"/>
          </p:nvPr>
        </p:nvSpPr>
        <p:spPr>
          <a:xfrm>
            <a:off x="6087600" y="14475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9" name="Google Shape;309;p31"/>
          <p:cNvSpPr txBox="1">
            <a:spLocks noGrp="1"/>
          </p:cNvSpPr>
          <p:nvPr>
            <p:ph type="title" idx="7" hasCustomPrompt="1"/>
          </p:nvPr>
        </p:nvSpPr>
        <p:spPr>
          <a:xfrm>
            <a:off x="1190850" y="3881750"/>
            <a:ext cx="1435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0" name="Google Shape;310;p31"/>
          <p:cNvSpPr txBox="1">
            <a:spLocks noGrp="1"/>
          </p:cNvSpPr>
          <p:nvPr>
            <p:ph type="title" idx="8" hasCustomPrompt="1"/>
          </p:nvPr>
        </p:nvSpPr>
        <p:spPr>
          <a:xfrm>
            <a:off x="3854248" y="3881750"/>
            <a:ext cx="1435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1" name="Google Shape;311;p31"/>
          <p:cNvSpPr txBox="1">
            <a:spLocks noGrp="1"/>
          </p:cNvSpPr>
          <p:nvPr>
            <p:ph type="title" idx="9" hasCustomPrompt="1"/>
          </p:nvPr>
        </p:nvSpPr>
        <p:spPr>
          <a:xfrm>
            <a:off x="6517646" y="3881750"/>
            <a:ext cx="1435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12" name="Google Shape;312;p31"/>
          <p:cNvGrpSpPr/>
          <p:nvPr/>
        </p:nvGrpSpPr>
        <p:grpSpPr>
          <a:xfrm>
            <a:off x="-776000" y="2952757"/>
            <a:ext cx="11329763" cy="3830159"/>
            <a:chOff x="-776000" y="2952757"/>
            <a:chExt cx="11329763" cy="3830159"/>
          </a:xfrm>
        </p:grpSpPr>
        <p:pic>
          <p:nvPicPr>
            <p:cNvPr id="313" name="Google Shape;313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883520" flipH="1">
              <a:off x="6928239" y="3970238"/>
              <a:ext cx="3407350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244661" flipH="1">
              <a:off x="-277857" y="3252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04574" flipH="1">
              <a:off x="309935" y="3977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076974" y="4123787"/>
              <a:ext cx="989577" cy="1233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>
            <a:spLocks noGrp="1"/>
          </p:cNvSpPr>
          <p:nvPr>
            <p:ph type="ctrTitle"/>
          </p:nvPr>
        </p:nvSpPr>
        <p:spPr>
          <a:xfrm>
            <a:off x="1990375" y="692563"/>
            <a:ext cx="5163300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9" name="Google Shape;319;p32"/>
          <p:cNvSpPr txBox="1">
            <a:spLocks noGrp="1"/>
          </p:cNvSpPr>
          <p:nvPr>
            <p:ph type="subTitle" idx="1"/>
          </p:nvPr>
        </p:nvSpPr>
        <p:spPr>
          <a:xfrm>
            <a:off x="1984500" y="1727288"/>
            <a:ext cx="5175000" cy="13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20" name="Google Shape;320;p32"/>
          <p:cNvGrpSpPr/>
          <p:nvPr/>
        </p:nvGrpSpPr>
        <p:grpSpPr>
          <a:xfrm>
            <a:off x="-622788" y="-2011278"/>
            <a:ext cx="11437988" cy="8413195"/>
            <a:chOff x="-622788" y="-2011278"/>
            <a:chExt cx="11437988" cy="8413195"/>
          </a:xfrm>
        </p:grpSpPr>
        <p:pic>
          <p:nvPicPr>
            <p:cNvPr id="321" name="Google Shape;321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1785" y="51354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841851" flipH="1">
              <a:off x="8165700" y="7855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3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32100" y="32833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32"/>
          <p:cNvSpPr txBox="1"/>
          <p:nvPr/>
        </p:nvSpPr>
        <p:spPr>
          <a:xfrm>
            <a:off x="1984500" y="3067388"/>
            <a:ext cx="51633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and infographics &amp; images by </a:t>
            </a:r>
            <a:r>
              <a:rPr lang="en" sz="1000" b="1" u="sng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  <a:hlinkClick r:id="rId1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391900" y="22878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837400" y="1348375"/>
            <a:ext cx="1469100" cy="11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91900" y="3129625"/>
            <a:ext cx="43602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-1716911" y="-1328850"/>
            <a:ext cx="12126557" cy="8223005"/>
            <a:chOff x="-1716911" y="-1328850"/>
            <a:chExt cx="12126557" cy="8223005"/>
          </a:xfrm>
        </p:grpSpPr>
        <p:pic>
          <p:nvPicPr>
            <p:cNvPr id="26" name="Google Shape;26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9360775" flipH="1">
              <a:off x="7136767" y="-1004165"/>
              <a:ext cx="2283693" cy="3230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766836" flipH="1">
              <a:off x="-1399441" y="3664095"/>
              <a:ext cx="3924283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05461">
              <a:off x="-357800" y="-828675"/>
              <a:ext cx="2087099" cy="3340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484739">
              <a:off x="6662550" y="3755400"/>
              <a:ext cx="3532701" cy="17993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3"/>
          <p:cNvGrpSpPr/>
          <p:nvPr/>
        </p:nvGrpSpPr>
        <p:grpSpPr>
          <a:xfrm>
            <a:off x="-622788" y="-472199"/>
            <a:ext cx="3635138" cy="6346824"/>
            <a:chOff x="-622788" y="-472199"/>
            <a:chExt cx="3635138" cy="6346824"/>
          </a:xfrm>
        </p:grpSpPr>
        <p:pic>
          <p:nvPicPr>
            <p:cNvPr id="333" name="Google Shape;333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8935" y="268559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081" y="3475025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841851" flipH="1">
              <a:off x="1228925" y="3637488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604574">
              <a:off x="1048345" y="3796375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3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1775" y="37786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342" name="Google Shape;342;p3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34" name="Google Shape;3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392410" y="1794175"/>
            <a:ext cx="2952600" cy="21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4798990" y="1794175"/>
            <a:ext cx="2952600" cy="21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-1568929" y="2789076"/>
            <a:ext cx="12329816" cy="4182592"/>
            <a:chOff x="-1568929" y="2789076"/>
            <a:chExt cx="12329816" cy="4182592"/>
          </a:xfrm>
        </p:grpSpPr>
        <p:pic>
          <p:nvPicPr>
            <p:cNvPr id="43" name="Google Shape;43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2700000">
              <a:off x="-1433224" y="3807050"/>
              <a:ext cx="3407349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0799" y="4215598"/>
              <a:ext cx="981625" cy="73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8663752">
              <a:off x="6523908" y="3713209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41823" flipH="1">
              <a:off x="8098840" y="4163883"/>
              <a:ext cx="782420" cy="8082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50" name="Google Shape;50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3595237" y="1547700"/>
            <a:ext cx="4460700" cy="20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4" name="Google Shape;64;p8"/>
          <p:cNvGrpSpPr/>
          <p:nvPr/>
        </p:nvGrpSpPr>
        <p:grpSpPr>
          <a:xfrm>
            <a:off x="-1689588" y="-1325478"/>
            <a:ext cx="11766203" cy="8413195"/>
            <a:chOff x="-1689588" y="-1325478"/>
            <a:chExt cx="11766203" cy="8413195"/>
          </a:xfrm>
        </p:grpSpPr>
        <p:pic>
          <p:nvPicPr>
            <p:cNvPr id="65" name="Google Shape;65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7091013" y="3236713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463466">
              <a:off x="6456162" y="-746662"/>
              <a:ext cx="3407351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9555339">
              <a:off x="-445133" y="-1025764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7827200" y="3838574"/>
              <a:ext cx="1203400" cy="904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8699991">
              <a:off x="-1374979" y="3839028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841851">
              <a:off x="315213" y="4336438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966550" y="1723333"/>
            <a:ext cx="46611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966550" y="2704667"/>
            <a:ext cx="46611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" name="Google Shape;74;p9"/>
          <p:cNvGrpSpPr/>
          <p:nvPr/>
        </p:nvGrpSpPr>
        <p:grpSpPr>
          <a:xfrm>
            <a:off x="-1613388" y="-2011278"/>
            <a:ext cx="11805362" cy="8413195"/>
            <a:chOff x="-1613388" y="-2011278"/>
            <a:chExt cx="11805362" cy="8413195"/>
          </a:xfrm>
        </p:grpSpPr>
        <p:pic>
          <p:nvPicPr>
            <p:cNvPr id="75" name="Google Shape;75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148825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33284" flipH="1">
              <a:off x="5892206" y="3617902"/>
              <a:ext cx="4135213" cy="2178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244661" flipH="1">
              <a:off x="-378458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100009" flipH="1">
              <a:off x="-1298779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 hasCustomPrompt="1"/>
          </p:nvPr>
        </p:nvSpPr>
        <p:spPr>
          <a:xfrm>
            <a:off x="1283278" y="1302000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725218" y="2232348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2" hasCustomPrompt="1"/>
          </p:nvPr>
        </p:nvSpPr>
        <p:spPr>
          <a:xfrm>
            <a:off x="3892461" y="1302000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3"/>
          </p:nvPr>
        </p:nvSpPr>
        <p:spPr>
          <a:xfrm>
            <a:off x="3331800" y="2232348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4" hasCustomPrompt="1"/>
          </p:nvPr>
        </p:nvSpPr>
        <p:spPr>
          <a:xfrm>
            <a:off x="6506847" y="1302000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5"/>
          </p:nvPr>
        </p:nvSpPr>
        <p:spPr>
          <a:xfrm>
            <a:off x="5938382" y="2232348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6" hasCustomPrompt="1"/>
          </p:nvPr>
        </p:nvSpPr>
        <p:spPr>
          <a:xfrm>
            <a:off x="2594373" y="2952501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7"/>
          </p:nvPr>
        </p:nvSpPr>
        <p:spPr>
          <a:xfrm>
            <a:off x="2031110" y="3886125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8" hasCustomPrompt="1"/>
          </p:nvPr>
        </p:nvSpPr>
        <p:spPr>
          <a:xfrm>
            <a:off x="5200955" y="2952501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9"/>
          </p:nvPr>
        </p:nvSpPr>
        <p:spPr>
          <a:xfrm>
            <a:off x="4637692" y="3886125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4"/>
          </p:nvPr>
        </p:nvSpPr>
        <p:spPr>
          <a:xfrm>
            <a:off x="720016" y="1823750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5"/>
          </p:nvPr>
        </p:nvSpPr>
        <p:spPr>
          <a:xfrm>
            <a:off x="3331800" y="1823750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6"/>
          </p:nvPr>
        </p:nvSpPr>
        <p:spPr>
          <a:xfrm>
            <a:off x="5943584" y="1823750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7"/>
          </p:nvPr>
        </p:nvSpPr>
        <p:spPr>
          <a:xfrm>
            <a:off x="2025908" y="3477526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8"/>
          </p:nvPr>
        </p:nvSpPr>
        <p:spPr>
          <a:xfrm>
            <a:off x="4637692" y="3477526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113" name="Google Shape;113;p13"/>
          <p:cNvGrpSpPr/>
          <p:nvPr/>
        </p:nvGrpSpPr>
        <p:grpSpPr>
          <a:xfrm>
            <a:off x="-1213141" y="-1506989"/>
            <a:ext cx="11627455" cy="7986115"/>
            <a:chOff x="-1213141" y="-1506989"/>
            <a:chExt cx="11627455" cy="7986115"/>
          </a:xfrm>
        </p:grpSpPr>
        <p:pic>
          <p:nvPicPr>
            <p:cNvPr id="114" name="Google Shape;114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062997">
              <a:off x="6975951" y="-1446774"/>
              <a:ext cx="2558099" cy="361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258551">
              <a:off x="-987726" y="3723528"/>
              <a:ext cx="3226400" cy="191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11002">
              <a:off x="7751358" y="28541"/>
              <a:ext cx="1355084" cy="1576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2916" y="4040375"/>
              <a:ext cx="702244" cy="725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5" r:id="rId13"/>
    <p:sldLayoutId id="2147483668" r:id="rId14"/>
    <p:sldLayoutId id="2147483670" r:id="rId15"/>
    <p:sldLayoutId id="2147483672" r:id="rId16"/>
    <p:sldLayoutId id="2147483674" r:id="rId17"/>
    <p:sldLayoutId id="2147483677" r:id="rId18"/>
    <p:sldLayoutId id="2147483678" r:id="rId19"/>
    <p:sldLayoutId id="2147483679" r:id="rId20"/>
    <p:sldLayoutId id="214748368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"/>
          <p:cNvSpPr txBox="1">
            <a:spLocks noGrp="1"/>
          </p:cNvSpPr>
          <p:nvPr>
            <p:ph type="ctrTitle"/>
          </p:nvPr>
        </p:nvSpPr>
        <p:spPr>
          <a:xfrm>
            <a:off x="1289280" y="2285626"/>
            <a:ext cx="7011883" cy="15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000" b="1">
                <a:latin typeface="+mj-lt"/>
              </a:rPr>
              <a:t>CHÀO MỪNG CÁC EM </a:t>
            </a:r>
            <a:br>
              <a:rPr lang="en-US" sz="4000" b="1">
                <a:latin typeface="+mj-lt"/>
              </a:rPr>
            </a:br>
            <a:r>
              <a:rPr lang="en-US" sz="4000" b="1">
                <a:latin typeface="+mj-lt"/>
              </a:rPr>
              <a:t>ĐẾN VỚI </a:t>
            </a:r>
            <a:r>
              <a:rPr lang="en-US" sz="4000" b="1" smtClean="0">
                <a:latin typeface="+mj-lt"/>
              </a:rPr>
              <a:t>BÀI </a:t>
            </a:r>
            <a:r>
              <a:rPr lang="en-US" sz="4000" b="1">
                <a:latin typeface="+mj-lt"/>
              </a:rPr>
              <a:t>HỌC </a:t>
            </a:r>
            <a:br>
              <a:rPr lang="en-US" sz="4000" b="1">
                <a:latin typeface="+mj-lt"/>
              </a:rPr>
            </a:br>
            <a:r>
              <a:rPr lang="en-US" sz="4000" b="1" smtClean="0">
                <a:latin typeface="+mj-lt"/>
              </a:rPr>
              <a:t>NGÀY HÔM </a:t>
            </a:r>
            <a:r>
              <a:rPr lang="en-US" sz="4000" b="1">
                <a:latin typeface="+mj-lt"/>
              </a:rPr>
              <a:t>NAY!</a:t>
            </a:r>
          </a:p>
        </p:txBody>
      </p:sp>
      <p:pic>
        <p:nvPicPr>
          <p:cNvPr id="358" name="Google Shape;3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85" y="513545"/>
            <a:ext cx="1454950" cy="10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41851" flipH="1">
            <a:off x="8165700" y="785525"/>
            <a:ext cx="610600" cy="6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100" y="3283300"/>
            <a:ext cx="1252050" cy="15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56043" y="302625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i="1" u="sng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Giải:</a:t>
            </a:r>
            <a:endParaRPr lang="en-US" sz="1900" b="1" i="1" u="sng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4" y="1031421"/>
            <a:ext cx="2379028" cy="251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82696" y="866829"/>
                <a:ext cx="5111496" cy="4084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DE là đường trung bình của tam giác ABC nên D, E lần lượt là trung điểm của AB, AC.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 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AB; AE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AC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 DE // BC (theo định lí Thalès đảo).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E, F lần lượt là trung điểm của AC, BC.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 EC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AC; CF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BC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 EF // AB (theo định lí Thalès đảo</a:t>
                </a:r>
                <a:r>
                  <a:rPr lang="en-US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96" y="866829"/>
                <a:ext cx="5111496" cy="4084323"/>
              </a:xfrm>
              <a:prstGeom prst="rect">
                <a:avLst/>
              </a:prstGeom>
              <a:blipFill>
                <a:blip r:embed="rId4"/>
                <a:stretch>
                  <a:fillRect l="-1074" r="-955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1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56043" y="302625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0" cap="none" spc="0" normalizeH="0" baseline="0" noProof="0" smtClean="0">
                <a:ln>
                  <a:noFill/>
                </a:ln>
                <a:solidFill>
                  <a:srgbClr val="003E5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1900" b="1" i="1" u="sng" strike="noStrike" kern="0" cap="none" spc="0" normalizeH="0" baseline="0" noProof="0">
              <a:ln>
                <a:noFill/>
              </a:ln>
              <a:solidFill>
                <a:srgbClr val="003E5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4" y="1031421"/>
            <a:ext cx="2379028" cy="251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19272" y="885117"/>
                <a:ext cx="5111496" cy="2387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Xét tứ giác DEFB có DE // BF (vì DE // BC); </a:t>
                </a:r>
                <a:endParaRPr lang="en-US" sz="1800" smtClean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smtClean="0"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EF </a:t>
                </a: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// BD (vì EF // AB)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Do đó tứ giác DEFB là hình bình hành.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nl-NL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Suy ra DE = BF mà BF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BC nên 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BC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272" y="885117"/>
                <a:ext cx="5111496" cy="2387192"/>
              </a:xfrm>
              <a:prstGeom prst="rect">
                <a:avLst/>
              </a:prstGeom>
              <a:blipFill>
                <a:blip r:embed="rId4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8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5217" y="988290"/>
            <a:ext cx="7962935" cy="1224558"/>
          </a:xfrm>
          <a:prstGeom prst="roundRect">
            <a:avLst/>
          </a:prstGeom>
          <a:solidFill>
            <a:srgbClr val="FEE9A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Google Shape;735;p18"/>
          <p:cNvSpPr txBox="1">
            <a:spLocks noGrp="1"/>
          </p:cNvSpPr>
          <p:nvPr>
            <p:ph type="title"/>
          </p:nvPr>
        </p:nvSpPr>
        <p:spPr>
          <a:xfrm>
            <a:off x="3031373" y="337216"/>
            <a:ext cx="2994045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US" sz="3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ĐỊNH LÍ</a:t>
            </a:r>
            <a:endParaRPr lang="en-US" sz="3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696" y="1071299"/>
            <a:ext cx="740797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>
                <a:ea typeface="Bad Script"/>
                <a:cs typeface="Bad Script"/>
                <a:sym typeface="Bad Script"/>
              </a:rPr>
              <a:t>Đường trung bình của tam giác song song với cạnh thứ ba và bằng nửa cạnh đó.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383" y="2547303"/>
            <a:ext cx="2486621" cy="1887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4478383"/>
                  </p:ext>
                </p:extLst>
              </p:nvPr>
            </p:nvGraphicFramePr>
            <p:xfrm>
              <a:off x="4237664" y="2714623"/>
              <a:ext cx="3735904" cy="15528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9187">
                      <a:extLst>
                        <a:ext uri="{9D8B030D-6E8A-4147-A177-3AD203B41FA5}">
                          <a16:colId xmlns:a16="http://schemas.microsoft.com/office/drawing/2014/main" val="2966437272"/>
                        </a:ext>
                      </a:extLst>
                    </a:gridCol>
                    <a:gridCol w="3166717">
                      <a:extLst>
                        <a:ext uri="{9D8B030D-6E8A-4147-A177-3AD203B41FA5}">
                          <a16:colId xmlns:a16="http://schemas.microsoft.com/office/drawing/2014/main" val="1797790356"/>
                        </a:ext>
                      </a:extLst>
                    </a:gridCol>
                  </a:tblGrid>
                  <a:tr h="87873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accent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ABC, AD = DB, AE = EC, </a:t>
                          </a:r>
                          <a:r>
                            <a:rPr lang="en-US" sz="1800" smtClean="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  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accent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AB, 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accent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AC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4725401"/>
                      </a:ext>
                    </a:extLst>
                  </a:tr>
                  <a:tr h="67415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800" smtClean="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DE // BC; DE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accent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1800" i="1">
                                      <a:solidFill>
                                        <a:schemeClr val="accent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1800" i="1">
                                      <a:solidFill>
                                        <a:schemeClr val="accent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BC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2096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4478383"/>
                  </p:ext>
                </p:extLst>
              </p:nvPr>
            </p:nvGraphicFramePr>
            <p:xfrm>
              <a:off x="4237664" y="2714623"/>
              <a:ext cx="3735904" cy="15528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9187">
                      <a:extLst>
                        <a:ext uri="{9D8B030D-6E8A-4147-A177-3AD203B41FA5}">
                          <a16:colId xmlns:a16="http://schemas.microsoft.com/office/drawing/2014/main" val="2966437272"/>
                        </a:ext>
                      </a:extLst>
                    </a:gridCol>
                    <a:gridCol w="3166717">
                      <a:extLst>
                        <a:ext uri="{9D8B030D-6E8A-4147-A177-3AD203B41FA5}">
                          <a16:colId xmlns:a16="http://schemas.microsoft.com/office/drawing/2014/main" val="1797790356"/>
                        </a:ext>
                      </a:extLst>
                    </a:gridCol>
                  </a:tblGrid>
                  <a:tr h="87873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885" r="-385" b="-7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725401"/>
                      </a:ext>
                    </a:extLst>
                  </a:tr>
                  <a:tr h="67415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l="-17885" t="-130631" r="-385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09668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27212" y="1164291"/>
            <a:ext cx="64914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Chú </a:t>
            </a:r>
            <a:r>
              <a:rPr lang="pt-BR" sz="2400" b="1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ý:</a:t>
            </a:r>
            <a:r>
              <a:rPr lang="en-US" sz="2400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	</a:t>
            </a:r>
          </a:p>
          <a:p>
            <a:pPr algn="just">
              <a:lnSpc>
                <a:spcPct val="150000"/>
              </a:lnSpc>
            </a:pPr>
            <a:r>
              <a:rPr lang="vi-VN" sz="2400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một tam giác, nếu một đường thẳng đi qua trung điểm một cạnh và song song với cạnh thứ hai thì nó đi qua trung điểm của cạnh thứ ba.</a:t>
            </a:r>
            <a:endParaRPr lang="en-US" sz="240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256" y="435223"/>
            <a:ext cx="868680" cy="729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-94088" y="80463"/>
            <a:ext cx="1333500" cy="773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7429"/>
              </a:lnSpc>
              <a:buClrTx/>
            </a:pPr>
            <a:r>
              <a:rPr lang="en-US" sz="2100" b="1" u="sng"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 </a:t>
            </a:r>
            <a:r>
              <a:rPr lang="en-US" sz="2100" b="1" u="sng" kern="120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dụ:</a:t>
            </a:r>
            <a:endParaRPr lang="en-US" sz="2100" b="1" u="sng" kern="12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384" y="411617"/>
            <a:ext cx="674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18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giác ABC với M là trung điểm của AB, N là trung điểm của AC và BC = 10 cm. Tính MN.</a:t>
            </a: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933844" y="1438690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56" y="2212027"/>
            <a:ext cx="2724655" cy="2073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84719" y="1955250"/>
                <a:ext cx="4998577" cy="3024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Tam giác ABC có M là trung điểm của AB; </a:t>
                </a:r>
                <a:endParaRPr lang="nl-NL" sz="1800" smtClean="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 smtClean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nl-NL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là trung điểm của AC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đó, MN là đường trung bình của </a:t>
                </a:r>
                <a14:m>
                  <m:oMath xmlns:m="http://schemas.openxmlformats.org/officeDocument/2006/math"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ABC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Suy ra MN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BC </a:t>
                </a:r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.10 = 5 (cm) (tính chất đường trung bình của tam giác)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MN = 5 cm.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19" y="1955250"/>
                <a:ext cx="4998577" cy="3024482"/>
              </a:xfrm>
              <a:prstGeom prst="rect">
                <a:avLst/>
              </a:prstGeom>
              <a:blipFill>
                <a:blip r:embed="rId4"/>
                <a:stretch>
                  <a:fillRect l="-976" r="-1098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528704" y="140250"/>
            <a:ext cx="2091637" cy="637648"/>
            <a:chOff x="2854268" y="538207"/>
            <a:chExt cx="2091637" cy="637648"/>
          </a:xfrm>
        </p:grpSpPr>
        <p:sp>
          <p:nvSpPr>
            <p:cNvPr id="29" name="Flowchart: Terminator 28"/>
            <p:cNvSpPr/>
            <p:nvPr/>
          </p:nvSpPr>
          <p:spPr>
            <a:xfrm>
              <a:off x="2854268" y="538207"/>
              <a:ext cx="2091637" cy="637648"/>
            </a:xfrm>
            <a:prstGeom prst="flowChartTerminator">
              <a:avLst/>
            </a:prstGeom>
            <a:solidFill>
              <a:srgbClr val="FFFF9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06667" y="541102"/>
              <a:ext cx="1856598" cy="5576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23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kumimoji="0" lang="nl-NL" sz="2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0162" y="824725"/>
            <a:ext cx="837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/>
              <a:t>Cho tam giác ABC cân tại A, D và E lần lượt là trung điểm của AB, AC. Tứ giác DECB là hình gì? Tại sao</a:t>
            </a:r>
            <a:r>
              <a:rPr lang="vi-VN" sz="1800" smtClean="0"/>
              <a:t>?</a:t>
            </a:r>
            <a:endParaRPr lang="vi-VN" sz="1800"/>
          </a:p>
        </p:txBody>
      </p:sp>
      <p:sp>
        <p:nvSpPr>
          <p:cNvPr id="33" name="Oval Callout 32"/>
          <p:cNvSpPr/>
          <p:nvPr/>
        </p:nvSpPr>
        <p:spPr>
          <a:xfrm>
            <a:off x="997181" y="1804026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939" y="2647784"/>
            <a:ext cx="2531931" cy="2062926"/>
            <a:chOff x="4939115" y="2302061"/>
            <a:chExt cx="2716407" cy="2173827"/>
          </a:xfrm>
        </p:grpSpPr>
        <p:sp>
          <p:nvSpPr>
            <p:cNvPr id="51" name="Rectangle 50"/>
            <p:cNvSpPr/>
            <p:nvPr/>
          </p:nvSpPr>
          <p:spPr>
            <a:xfrm>
              <a:off x="7333175" y="4106556"/>
              <a:ext cx="3223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smtClean="0"/>
                <a:t>C</a:t>
              </a: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939115" y="2302061"/>
              <a:ext cx="2372110" cy="2173827"/>
              <a:chOff x="4939115" y="2302061"/>
              <a:chExt cx="2372110" cy="2173827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5306383" y="2693010"/>
                <a:ext cx="2004842" cy="1598212"/>
              </a:xfrm>
              <a:prstGeom prst="triangle">
                <a:avLst>
                  <a:gd name="adj" fmla="val 43377"/>
                </a:avLst>
              </a:prstGeom>
              <a:noFill/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5" idx="1"/>
                <a:endCxn id="35" idx="5"/>
              </p:cNvCxnSpPr>
              <p:nvPr/>
            </p:nvCxnSpPr>
            <p:spPr>
              <a:xfrm>
                <a:off x="5741203" y="3492116"/>
                <a:ext cx="1002421" cy="0"/>
              </a:xfrm>
              <a:prstGeom prst="line">
                <a:avLst/>
              </a:prstGeom>
              <a:ln w="28575"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872971" y="3105577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439589" y="3906574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29378" y="3111811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960923" y="3914526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5947710" y="2302061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0"/>
                  <a:t>A</a:t>
                </a:r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939115" y="4106556"/>
                <a:ext cx="3223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/>
                  <a:t>B</a:t>
                </a: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88545" y="3270874"/>
                <a:ext cx="3223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smtClean="0"/>
                  <a:t>E</a:t>
                </a: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359480" y="3270874"/>
                <a:ext cx="3223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smtClean="0"/>
                  <a:t>D</a:t>
                </a:r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32516" y="1794882"/>
                <a:ext cx="4105162" cy="3029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80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Tam giác ABC cân tại A nên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D và E lần lượt là trung điểm của AB, AC nên DE là đường trung bình của tam giác ABC.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DE</m:t>
                    </m:r>
                    <m:r>
                      <a:rPr lang="pt-BR" sz="1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BCDE</m:t>
                    </m:r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thang. </a:t>
                </a:r>
                <a:endParaRPr lang="pt-BR" sz="1800" smtClean="0">
                  <a:effectLst/>
                  <a:latin typeface="+mj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 smtClean="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Lại </a:t>
                </a:r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1800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pt-BR" sz="18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1800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nên hình thang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BCDE</m:t>
                    </m:r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thang cân.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16" y="1794882"/>
                <a:ext cx="4105162" cy="3029163"/>
              </a:xfrm>
              <a:prstGeom prst="rect">
                <a:avLst/>
              </a:prstGeom>
              <a:blipFill>
                <a:blip r:embed="rId3"/>
                <a:stretch>
                  <a:fillRect l="-1337" r="-1189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11298" y="291083"/>
            <a:ext cx="2103120" cy="670687"/>
            <a:chOff x="3621026" y="263651"/>
            <a:chExt cx="2103120" cy="670687"/>
          </a:xfrm>
        </p:grpSpPr>
        <p:sp>
          <p:nvSpPr>
            <p:cNvPr id="19" name="Freeform 3"/>
            <p:cNvSpPr/>
            <p:nvPr/>
          </p:nvSpPr>
          <p:spPr>
            <a:xfrm>
              <a:off x="3621026" y="263651"/>
              <a:ext cx="2103120" cy="670687"/>
            </a:xfrm>
            <a:custGeom>
              <a:avLst/>
              <a:gdLst/>
              <a:ahLst/>
              <a:cxnLst/>
              <a:rect l="l" t="t" r="r" b="b"/>
              <a:pathLst>
                <a:path w="2645030" h="330991">
                  <a:moveTo>
                    <a:pt x="39315" y="0"/>
                  </a:moveTo>
                  <a:lnTo>
                    <a:pt x="2605715" y="0"/>
                  </a:lnTo>
                  <a:cubicBezTo>
                    <a:pt x="2616142" y="0"/>
                    <a:pt x="2626142" y="4142"/>
                    <a:pt x="2633515" y="11515"/>
                  </a:cubicBezTo>
                  <a:cubicBezTo>
                    <a:pt x="2640888" y="18888"/>
                    <a:pt x="2645030" y="28888"/>
                    <a:pt x="2645030" y="39315"/>
                  </a:cubicBezTo>
                  <a:lnTo>
                    <a:pt x="2645030" y="291676"/>
                  </a:lnTo>
                  <a:cubicBezTo>
                    <a:pt x="2645030" y="313389"/>
                    <a:pt x="2627428" y="330991"/>
                    <a:pt x="2605715" y="330991"/>
                  </a:cubicBezTo>
                  <a:lnTo>
                    <a:pt x="39315" y="330991"/>
                  </a:lnTo>
                  <a:cubicBezTo>
                    <a:pt x="28888" y="330991"/>
                    <a:pt x="18888" y="326849"/>
                    <a:pt x="11515" y="319476"/>
                  </a:cubicBezTo>
                  <a:cubicBezTo>
                    <a:pt x="4142" y="312103"/>
                    <a:pt x="0" y="302103"/>
                    <a:pt x="0" y="291676"/>
                  </a:cubicBezTo>
                  <a:lnTo>
                    <a:pt x="0" y="39315"/>
                  </a:lnTo>
                  <a:cubicBezTo>
                    <a:pt x="0" y="17602"/>
                    <a:pt x="17602" y="0"/>
                    <a:pt x="39315" y="0"/>
                  </a:cubicBezTo>
                  <a:close/>
                </a:path>
              </a:pathLst>
            </a:custGeom>
            <a:solidFill>
              <a:srgbClr val="C0504D"/>
            </a:solidFill>
          </p:spPr>
        </p:sp>
        <p:sp>
          <p:nvSpPr>
            <p:cNvPr id="18" name="Rectangle 17"/>
            <p:cNvSpPr/>
            <p:nvPr/>
          </p:nvSpPr>
          <p:spPr>
            <a:xfrm>
              <a:off x="3793070" y="263652"/>
              <a:ext cx="1758815" cy="557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3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3397" y="1120301"/>
            <a:ext cx="791870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>
                <a:latin typeface="+mn-lt"/>
              </a:rPr>
              <a:t>Em hãy trả lời câu hỏi trong </a:t>
            </a:r>
            <a:r>
              <a:rPr lang="vi-VN" sz="1800" b="1" i="1">
                <a:latin typeface="+mn-lt"/>
              </a:rPr>
              <a:t>tình</a:t>
            </a:r>
            <a:r>
              <a:rPr lang="vi-VN" sz="1800" b="1">
                <a:latin typeface="+mn-lt"/>
              </a:rPr>
              <a:t> </a:t>
            </a:r>
            <a:r>
              <a:rPr lang="vi-VN" sz="1800" b="1" i="1">
                <a:latin typeface="+mn-lt"/>
              </a:rPr>
              <a:t>huống mở đầu</a:t>
            </a:r>
            <a:r>
              <a:rPr lang="vi-VN" sz="1800" b="1" smtClean="0">
                <a:latin typeface="+mn-lt"/>
              </a:rPr>
              <a:t>.</a:t>
            </a:r>
            <a:endParaRPr lang="vi-VN" sz="1800" b="1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578" y="1576836"/>
            <a:ext cx="81563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Cho B và C là hai điểm cách nhau bởi một hồ nước như Hình 4.12 với D, E lần lượt là trung điểm của AB và AC. Biết DE = 500 m, liệu không cần đo trực tiếp, ta có thể tính được khoảng cách giữa hai điểm B và C không?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033" y="2961384"/>
            <a:ext cx="2577664" cy="2037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1196592"/>
            <a:ext cx="3310128" cy="282676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96997" y="330421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61005" y="1018226"/>
                <a:ext cx="4261104" cy="3183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Trong tam giác ABC có D, E lần lượt là trung điểm của AB và AC nên D 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Cambria Math" panose="02040503050406030204" pitchFamily="18" charset="0"/>
                  </a:rPr>
                  <a:t>∈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AB; E 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Cambria Math" panose="02040503050406030204" pitchFamily="18" charset="0"/>
                  </a:rPr>
                  <a:t>∈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AC và AD = BD; AE = EC.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 DE là đường trung bình của </a:t>
                </a:r>
                <a:r>
                  <a:rPr lang="pt-BR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tam 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 ABC.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 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BC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1800" smtClean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pt-BR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uy 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 BC = 2DE = 2 . 500 = 1 000 (m</a:t>
                </a:r>
                <a:r>
                  <a:rPr lang="pt-BR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05" y="1018226"/>
                <a:ext cx="4261104" cy="3183500"/>
              </a:xfrm>
              <a:prstGeom prst="rect">
                <a:avLst/>
              </a:prstGeom>
              <a:blipFill>
                <a:blip r:embed="rId4"/>
                <a:stretch>
                  <a:fillRect l="-1288" r="-1144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7784" y="4338886"/>
            <a:ext cx="5870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800">
                <a:ea typeface="Arial" panose="020B0604020202020204" pitchFamily="34" charset="0"/>
                <a:cs typeface="Times New Roman" panose="02020603050405020304" pitchFamily="18" charset="0"/>
              </a:rPr>
              <a:t>Vậy khoảng cách giữa hai điểm B và C bằng 1 000 m.</a:t>
            </a:r>
            <a:endParaRPr lang="en-US" sz="18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2"/>
          <p:cNvSpPr txBox="1">
            <a:spLocks noGrp="1"/>
          </p:cNvSpPr>
          <p:nvPr>
            <p:ph type="title"/>
          </p:nvPr>
        </p:nvSpPr>
        <p:spPr>
          <a:xfrm>
            <a:off x="3586093" y="1433204"/>
            <a:ext cx="4460700" cy="20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smtClean="0">
                <a:latin typeface="+mj-lt"/>
              </a:rPr>
              <a:t>LUYỆN TẬP</a:t>
            </a:r>
            <a:endParaRPr sz="5500" b="1">
              <a:latin typeface="+mj-lt"/>
            </a:endParaRPr>
          </a:p>
        </p:txBody>
      </p:sp>
      <p:grpSp>
        <p:nvGrpSpPr>
          <p:cNvPr id="518" name="Google Shape;518;p52"/>
          <p:cNvGrpSpPr/>
          <p:nvPr/>
        </p:nvGrpSpPr>
        <p:grpSpPr>
          <a:xfrm>
            <a:off x="1152124" y="1433193"/>
            <a:ext cx="2037118" cy="2162602"/>
            <a:chOff x="20009" y="-156745"/>
            <a:chExt cx="1645757" cy="1746993"/>
          </a:xfrm>
        </p:grpSpPr>
        <p:pic>
          <p:nvPicPr>
            <p:cNvPr id="519" name="Google Shape;519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231092" y="134639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195426">
              <a:off x="142658" y="-45999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4256048" y="2417862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00.70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686"/>
              </a:lnSpc>
              <a:buClrTx/>
              <a:defRPr/>
            </a:pPr>
            <a:r>
              <a:rPr lang="en-US" sz="3250" b="1" kern="1200" spc="162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44846" y="2456930"/>
            <a:ext cx="578183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A. IK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nl-NL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4cm		</a:t>
            </a:r>
            <a:r>
              <a:rPr lang="fr-FR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IK = 4,5 cm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2000" smtClean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fr-FR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IK = 3,5cm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fr-FR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D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IK = 14cm</a:t>
            </a:r>
            <a:endParaRPr lang="en-US" sz="20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algn="just" defTabSz="457200">
              <a:lnSpc>
                <a:spcPct val="150000"/>
              </a:lnSpc>
              <a:buClrTx/>
            </a:pPr>
            <a:r>
              <a:rPr lang="nl-NL" sz="2100" b="1" kern="120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Câu 1</a:t>
            </a:r>
            <a:r>
              <a:rPr lang="nl-NL" sz="2100" kern="120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100">
                <a:latin typeface="+mn-lt"/>
                <a:ea typeface="Arial" panose="020B0604020202020204" pitchFamily="34" charset="0"/>
              </a:rPr>
              <a:t>Cho </a:t>
            </a:r>
            <a:r>
              <a:rPr lang="en-US" sz="2100">
                <a:latin typeface="+mn-lt"/>
                <a:ea typeface="Arial" panose="020B0604020202020204" pitchFamily="34" charset="0"/>
              </a:rPr>
              <a:t>Δ</a:t>
            </a:r>
            <a:r>
              <a:rPr lang="fr-FR" sz="2100">
                <a:latin typeface="+mn-lt"/>
                <a:ea typeface="Arial" panose="020B0604020202020204" pitchFamily="34" charset="0"/>
              </a:rPr>
              <a:t>ABC, I, K lần lượt là trung điểm của AB và AC. </a:t>
            </a:r>
            <a:r>
              <a:rPr lang="en-US" sz="2100">
                <a:latin typeface="+mn-lt"/>
                <a:ea typeface="Arial" panose="020B0604020202020204" pitchFamily="34" charset="0"/>
              </a:rPr>
              <a:t>Biết BC = 8 cm, AC = 7cm. </a:t>
            </a:r>
            <a:r>
              <a:rPr lang="nl-NL" sz="2100">
                <a:latin typeface="+mn-lt"/>
                <a:ea typeface="Arial" panose="020B0604020202020204" pitchFamily="34" charset="0"/>
              </a:rPr>
              <a:t>Ta có:</a:t>
            </a:r>
            <a:endParaRPr lang="en-US" sz="2100" b="1" kern="120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10980" y="2641601"/>
            <a:ext cx="1736891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6;p37"/>
          <p:cNvSpPr txBox="1">
            <a:spLocks/>
          </p:cNvSpPr>
          <p:nvPr/>
        </p:nvSpPr>
        <p:spPr>
          <a:xfrm>
            <a:off x="3185160" y="186001"/>
            <a:ext cx="279654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en-US" dirty="0">
                <a:solidFill>
                  <a:srgbClr val="C00000"/>
                </a:solidFill>
                <a:latin typeface="Arial"/>
              </a:rPr>
              <a:t>KHỞI ĐỘNG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8250075" y="289726"/>
            <a:ext cx="457200" cy="4191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185" y="796648"/>
            <a:ext cx="7790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buClrTx/>
            </a:pPr>
            <a:r>
              <a:rPr lang="vi-VN" sz="2000" kern="120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B và C là hai điểm cách nhau bởi một hồ nước như Hình 4.12 với D, E lần lượt là trung điểm của AB và AC. Biết DE = 500 m, liệu không cần đo trực tiếp, ta có thể tính được khoảng cách giữa hai điểm B và C không? </a:t>
            </a:r>
            <a:endParaRPr lang="en-US" sz="1600" kern="1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48" y="2759493"/>
            <a:ext cx="2877164" cy="227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0566" y="2402247"/>
            <a:ext cx="578183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A. IK =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4cm		B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IK 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= 5 cm	</a:t>
            </a:r>
          </a:p>
          <a:p>
            <a:pPr lvl="0"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C. IK =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3,5cm		D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IK = 10cm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lang="vi-VN" sz="2100" b="1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2. 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l-GR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ABC, I, K lần lượt là trung điểm của AB và AC. Biết AC = 10cm. Ta có:</a:t>
            </a:r>
            <a:endParaRPr kumimoji="0" lang="en-US" sz="21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38928" y="2589523"/>
            <a:ext cx="1810512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8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3385" y="2420168"/>
            <a:ext cx="5781834" cy="1599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A. 7 cm	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	B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6 cm</a:t>
            </a:r>
          </a:p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C. 5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cm		D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4 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3</a:t>
            </a:r>
            <a:r>
              <a:rPr kumimoji="0" lang="vi-VN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l-GR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đều, cạnh 2cm; M, N là trung điểm của AB và AC. Chu vi của tứ giác MNCB bằng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7984" y="3477506"/>
            <a:ext cx="1554480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9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5369" y="2456930"/>
            <a:ext cx="578183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A. 6 cm	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	B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7 cm</a:t>
            </a:r>
          </a:p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C. 7,5 cm	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	D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8 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4</a:t>
            </a:r>
            <a:r>
              <a:rPr kumimoji="0" lang="vi-VN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l-GR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đều, cạnh 3cm; M, N là trung điểm của AB và AC. Chu vi của tứ giác MNCB bằng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57984" y="3514082"/>
            <a:ext cx="1554480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1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6875" y="1855328"/>
            <a:ext cx="85868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A. Trong một tam giác có ba đường trung bình nên C sai.	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B. Đường trung bình của tam giác song song với cạnh thứ ba và bằng cạnh ấy.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C. Đường trung bình của tam giác là đoạn nối trung điểm ba cạnh của tam </a:t>
            </a: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endParaRPr lang="en-US" sz="180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. Đường trung bình của tam giác là đoạn nối trung điểm hai cạnh của </a:t>
            </a: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tam </a:t>
            </a: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smtClean="0"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vi-VN" sz="18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875" y="1259959"/>
            <a:ext cx="33381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5</a:t>
            </a:r>
            <a:r>
              <a:rPr kumimoji="0" lang="vi-VN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Chọn câu </a:t>
            </a:r>
            <a:r>
              <a:rPr lang="vi-VN" sz="2100" b="1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đúng.</a:t>
            </a: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666" y="3421680"/>
            <a:ext cx="8474656" cy="50489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8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84632" y="312353"/>
            <a:ext cx="6925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2">
                    <a:lumMod val="75000"/>
                  </a:schemeClr>
                </a:solidFill>
              </a:rPr>
              <a:t>Bài 4.6 (SGK – </a:t>
            </a:r>
            <a:r>
              <a:rPr lang="en-US" sz="2000" b="1" smtClean="0">
                <a:solidFill>
                  <a:schemeClr val="bg2">
                    <a:lumMod val="75000"/>
                  </a:schemeClr>
                </a:solidFill>
              </a:rPr>
              <a:t>tr.83) </a:t>
            </a:r>
            <a:r>
              <a:rPr lang="en-US" sz="2000" smtClean="0"/>
              <a:t>Tính </a:t>
            </a:r>
            <a:r>
              <a:rPr lang="en-US" sz="2000"/>
              <a:t>các độ dài x, y trong Hình 4.18.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" y="1169227"/>
            <a:ext cx="7941879" cy="3091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4" y="1091490"/>
            <a:ext cx="3518942" cy="226979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96997" y="427776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06496" y="1091490"/>
                <a:ext cx="504700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:endParaRPr lang="fr-FR" sz="18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DH </a:t>
                </a: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= HF, H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DF nên H là trung điểm của DF;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EK = KF, K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EF nên K là trung điểm của EF</a:t>
                </a:r>
                <a:r>
                  <a:rPr lang="fr-FR" sz="18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96" y="1091490"/>
                <a:ext cx="5047004" cy="1338828"/>
              </a:xfrm>
              <a:prstGeom prst="rect">
                <a:avLst/>
              </a:prstGeom>
              <a:blipFill>
                <a:blip r:embed="rId4"/>
                <a:stretch>
                  <a:fillRect l="-1087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06496" y="2452055"/>
                <a:ext cx="5199176" cy="2341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DEF có H, K lần lượt là trung điểm của DF, EF nên HK là đường trung bình của </a:t>
                </a:r>
                <a:r>
                  <a:rPr lang="fr-FR" sz="18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tam </a:t>
                </a: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giác DEF.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Suy ra HK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 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pt-B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x = 2HK = 2 . </a:t>
                </a: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3 = 6.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96" y="2452055"/>
                <a:ext cx="5199176" cy="2341025"/>
              </a:xfrm>
              <a:prstGeom prst="rect">
                <a:avLst/>
              </a:prstGeom>
              <a:blipFill>
                <a:blip r:embed="rId5"/>
                <a:stretch>
                  <a:fillRect l="-1055" r="-938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9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096997" y="427776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71672" y="1164642"/>
                <a:ext cx="4824272" cy="3303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Vì MN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AB, AC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AB nên MN // AC.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 M là trung điểm của BC (vì AM = BM = 3)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MN là đường trung bình của tam giác ABC.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y = NC = BN = 5.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 = 6; y = 5.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672" y="1164642"/>
                <a:ext cx="4824272" cy="3303468"/>
              </a:xfrm>
              <a:prstGeom prst="rect">
                <a:avLst/>
              </a:prstGeom>
              <a:blipFill>
                <a:blip r:embed="rId3"/>
                <a:stretch>
                  <a:fillRect l="-1010" r="-1010" b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2" y="1246938"/>
            <a:ext cx="2859803" cy="24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6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0705" y="129811"/>
            <a:ext cx="7891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800" b="1" smtClean="0">
                <a:solidFill>
                  <a:srgbClr val="009787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1800" b="1">
                <a:solidFill>
                  <a:srgbClr val="009787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4.7 (SGK – tr.83</a:t>
            </a:r>
            <a:r>
              <a:rPr lang="fr-FR" sz="1800" b="1" smtClean="0">
                <a:solidFill>
                  <a:srgbClr val="009787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smtClean="0">
                <a:latin typeface="+mn-lt"/>
              </a:rPr>
              <a:t> </a:t>
            </a:r>
            <a:r>
              <a:rPr lang="vi-VN" sz="1800" smtClean="0">
                <a:latin typeface="+mn-lt"/>
              </a:rPr>
              <a:t>Cho </a:t>
            </a:r>
            <a:r>
              <a:rPr lang="vi-VN" sz="1800">
                <a:latin typeface="+mn-lt"/>
              </a:rPr>
              <a:t>tam giác ABC. Gọi M, N, P lần lượt là trung điểm của các cạnh AB, AC, BC.</a:t>
            </a:r>
          </a:p>
          <a:p>
            <a:pPr algn="just">
              <a:lnSpc>
                <a:spcPct val="150000"/>
              </a:lnSpc>
            </a:pPr>
            <a:r>
              <a:rPr lang="vi-VN" sz="1800">
                <a:latin typeface="+mn-lt"/>
              </a:rPr>
              <a:t>a) Chứng minh tứ giác BMNC là hình thang.</a:t>
            </a:r>
          </a:p>
          <a:p>
            <a:pPr algn="just">
              <a:lnSpc>
                <a:spcPct val="150000"/>
              </a:lnSpc>
            </a:pPr>
            <a:r>
              <a:rPr lang="vi-VN" sz="1800">
                <a:latin typeface="+mn-lt"/>
              </a:rPr>
              <a:t>b) Tứ giác MNPB là hình gì? Tại sao?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4095388" y="1989384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8032"/>
            <a:ext cx="3694123" cy="22868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75304" y="2608032"/>
            <a:ext cx="53766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Vì M, N lần lượt là trung điểm của các cạnh AB, AC nên MN là đường trung bình của tam giác ABC 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Suy ra MN // BC hay MN // BP.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Tứ giác BMNC có MN // BP </a:t>
            </a:r>
            <a:endParaRPr lang="en-US" sz="180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 </a:t>
            </a: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tứ giác BMNC là hình thang (đpcm).</a:t>
            </a:r>
            <a:endParaRPr lang="en-US" sz="18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0705" y="129811"/>
            <a:ext cx="7891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4.7 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Cho </a:t>
            </a: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tam giác ABC. Gọi M, N, P lần lượt là trung điểm của các cạnh AB, AC, BC.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a) Chứng minh tứ giác BMNC là hình thang.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b) Tứ giác MNPB là hình gì? Tại sao?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4095388" y="1989384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8032"/>
            <a:ext cx="3694123" cy="22868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75304" y="2608032"/>
            <a:ext cx="537667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Vì N, P lần lượt là trung điểm của các cạnh AC, BC nên NP là đường trung bình của tam giác ABC 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Suy ra NP // AB hay NP // MB.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Tứ giác MNPB có MN // BP; BM // NP (cmt).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đó, tứ giác MNPB là hình bình hành.</a:t>
            </a:r>
            <a:endParaRPr lang="en-US" sz="18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2"/>
          <p:cNvSpPr txBox="1">
            <a:spLocks noGrp="1"/>
          </p:cNvSpPr>
          <p:nvPr>
            <p:ph type="title"/>
          </p:nvPr>
        </p:nvSpPr>
        <p:spPr>
          <a:xfrm>
            <a:off x="3233348" y="1078171"/>
            <a:ext cx="4460700" cy="20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smtClean="0">
                <a:latin typeface="+mj-lt"/>
              </a:rPr>
              <a:t>VẬN DỤNG</a:t>
            </a:r>
            <a:endParaRPr sz="5500" b="1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396" y="913231"/>
            <a:ext cx="1524132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250" y="3205202"/>
            <a:ext cx="1469100" cy="169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47596" y="16548"/>
            <a:ext cx="900206" cy="16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00">
            <a:off x="86267" y="3305637"/>
            <a:ext cx="952850" cy="161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633121">
            <a:off x="7415536" y="222876"/>
            <a:ext cx="1871863" cy="12018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75;p42"/>
          <p:cNvSpPr txBox="1">
            <a:spLocks/>
          </p:cNvSpPr>
          <p:nvPr/>
        </p:nvSpPr>
        <p:spPr>
          <a:xfrm>
            <a:off x="468923" y="886925"/>
            <a:ext cx="8070205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0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vi-VN" sz="3800">
                <a:solidFill>
                  <a:schemeClr val="tx1"/>
                </a:solidFill>
                <a:latin typeface="+mn-lt"/>
              </a:rPr>
              <a:t>CHƯƠNG IV: ĐỊNH LÍ THALÈS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7904" y="1897461"/>
            <a:ext cx="7472241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  <a:defRPr/>
            </a:pPr>
            <a:r>
              <a:rPr lang="en-US" sz="3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 </a:t>
            </a:r>
            <a:r>
              <a:rPr lang="en-US" sz="3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21 - </a:t>
            </a:r>
            <a:r>
              <a:rPr lang="vi-VN" sz="3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vi-VN" sz="3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16: </a:t>
            </a:r>
            <a:endParaRPr lang="en-US" sz="38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buClrTx/>
              <a:defRPr/>
            </a:pPr>
            <a:r>
              <a:rPr lang="vi-VN" sz="3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</a:t>
            </a:r>
            <a:r>
              <a:rPr lang="vi-VN" sz="3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 BÌNH CỦA TAM GIÁC </a:t>
            </a:r>
            <a:endParaRPr lang="en-US" sz="38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3817" y="417610"/>
            <a:ext cx="7598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4.8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vi-VN" sz="1800">
                <a:latin typeface="Arial" panose="020B0604020202020204" pitchFamily="34" charset="0"/>
              </a:rPr>
              <a:t>Cho tam giác ABC có trung tuyến AM. Lấy điểm D và E trên cạnh AB sao cho AD = DE = EB và D nằm giữa hai điểm A, E</a:t>
            </a:r>
            <a:r>
              <a:rPr lang="vi-VN" sz="1800" smtClean="0">
                <a:latin typeface="Arial" panose="020B0604020202020204" pitchFamily="34" charset="0"/>
              </a:rPr>
              <a:t>.</a:t>
            </a:r>
            <a:endParaRPr lang="vi-VN" sz="1800">
              <a:latin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a) Chứng minh DC // EM</a:t>
            </a:r>
            <a:r>
              <a:rPr lang="vi-VN" sz="1800" smtClean="0">
                <a:latin typeface="Arial" panose="020B0604020202020204" pitchFamily="34" charset="0"/>
              </a:rPr>
              <a:t>.</a:t>
            </a:r>
            <a:endParaRPr lang="vi-VN" sz="1800">
              <a:latin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b) DC cắt AM tại I. Chứng minh I là trung điểm của AM.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83281" y="2615057"/>
            <a:ext cx="559612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a) Vì AM là đường trung tuyến của tam giác ABC nên M là trung điểm của BC.</a:t>
            </a:r>
          </a:p>
          <a:p>
            <a:pPr algn="just">
              <a:lnSpc>
                <a:spcPct val="150000"/>
              </a:lnSpc>
            </a:pP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Ta có BE = DE và E </a:t>
            </a:r>
            <a:r>
              <a:rPr lang="pt-BR" sz="1700">
                <a:latin typeface="+mn-lt"/>
                <a:ea typeface="Arial" panose="020B0604020202020204" pitchFamily="34" charset="0"/>
                <a:cs typeface="Cambria Math" panose="02040503050406030204" pitchFamily="18" charset="0"/>
              </a:rPr>
              <a:t>∈</a:t>
            </a: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 BD nên E là trung điểm của BD.</a:t>
            </a:r>
            <a:endParaRPr lang="en-US" sz="170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Xét tam giác BCD có E, M lần lượt là trung điểm của BD, BC nên EM là đường trung bình của tam giác BCD.</a:t>
            </a:r>
            <a:endParaRPr lang="en-US" sz="170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Do đó DC // EM (tính chất đường trung bình).</a:t>
            </a:r>
            <a:endParaRPr lang="en-US" sz="170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7960" y="2211953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buClrTx/>
              <a:defRPr/>
            </a:pPr>
            <a:r>
              <a:rPr lang="vi-VN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lang="en-US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lang="en-US" sz="1700" b="1" i="1" u="sng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6" y="2871959"/>
            <a:ext cx="3247067" cy="21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3817" y="417610"/>
            <a:ext cx="7598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4.8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Cho tam giác ABC có trung tuyến AM. Lấy điểm D và E trên cạnh AB sao cho AD = DE = EB và D nằm giữa hai điểm A, E</a:t>
            </a:r>
            <a:r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a) Chứng minh DC // EM</a:t>
            </a:r>
            <a:r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b) DC cắt AM tại I. Chứng minh I là trung điểm của AM.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39126" y="2779649"/>
            <a:ext cx="5596127" cy="207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b) Ta có D là trung điểm của AE (vì AD = DE, D ∈ AE).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Mà DI // EM (vì DC // EM).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Do đó DI là đường trung bình của tam giác AEM.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Suy ra I là trung điểm của AM.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7960" y="2211953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17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6" y="2871959"/>
            <a:ext cx="3247067" cy="21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8056" y="189010"/>
            <a:ext cx="8330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4.9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vi-VN" sz="1800">
                <a:latin typeface="Arial" panose="020B0604020202020204" pitchFamily="34" charset="0"/>
              </a:rPr>
              <a:t>Cho hình chữ nhật ABCD có AC cắt BD tại O. Gọi H, K lần lượt là trung điểm của AB, AD. Chứng minh tứ giác AHOK là hình chữ nhật.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7959" y="1233545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buClrTx/>
              <a:defRPr/>
            </a:pPr>
            <a:r>
              <a:rPr lang="vi-VN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lang="en-US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lang="en-US" sz="1700" b="1" i="1" u="sng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1724648"/>
            <a:ext cx="3075519" cy="2073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57600" y="1605776"/>
                <a:ext cx="5157214" cy="3245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ABCD là hình chữ nhật nên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và hai đường chéo AC, BD bằng nhau và cắt nhau tại trung điểm O của mỗi đường.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 AB 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AD; O là trung điểm của AC và BD.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O, H lần lượt là trung điểm của BD và AB nên OH là đường trung bình của tam giác ABD.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 OH // AD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OH // </a:t>
                </a:r>
                <a:r>
                  <a:rPr lang="en-US" sz="1800" smtClean="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AK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605776"/>
                <a:ext cx="5157214" cy="3245632"/>
              </a:xfrm>
              <a:prstGeom prst="rect">
                <a:avLst/>
              </a:prstGeom>
              <a:blipFill>
                <a:blip r:embed="rId4"/>
                <a:stretch>
                  <a:fillRect l="-946" r="-946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8056" y="189010"/>
            <a:ext cx="8330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4.9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Cho hình chữ nhật ABCD có AC cắt BD tại O. Gọi H, K lần lượt là trung điểm của AB, AD. Chứng minh tứ giác AHOK là hình chữ nhật.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7959" y="1233545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17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1724648"/>
            <a:ext cx="3075519" cy="2073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22192" y="1724648"/>
                <a:ext cx="4572000" cy="29072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ta chứng minh được: OK // AB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OK // AH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Tứ giác AHOK có OH // AK, OK // </a:t>
                </a:r>
                <a:r>
                  <a:rPr lang="en-US" sz="1800" smtClean="0">
                    <a:ea typeface="Dotum" panose="020B0600000101010101" pitchFamily="34" charset="-127"/>
                    <a:cs typeface="Times New Roman" panose="02020603050405020304" pitchFamily="18" charset="0"/>
                  </a:rPr>
                  <a:t>AH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smtClean="0">
                    <a:ea typeface="Dotum" panose="020B0600000101010101" pitchFamily="34" charset="-127"/>
                    <a:cs typeface="Times New Roman" panose="02020603050405020304" pitchFamily="18" charset="0"/>
                  </a:rPr>
                  <a:t>nên </a:t>
                </a:r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AHOK là hình bình hành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Do đó, tứ giác AHOK là hình chữ nhật.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192" y="1724648"/>
                <a:ext cx="4572000" cy="2907271"/>
              </a:xfrm>
              <a:prstGeom prst="rect">
                <a:avLst/>
              </a:prstGeom>
              <a:blipFill>
                <a:blip r:embed="rId4"/>
                <a:stretch>
                  <a:fillRect l="-1067" r="-1067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2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593450" y="1876508"/>
            <a:ext cx="6071607" cy="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" name="Google Shape;778;p65"/>
          <p:cNvSpPr txBox="1">
            <a:spLocks noGrp="1"/>
          </p:cNvSpPr>
          <p:nvPr>
            <p:ph type="subTitle" idx="4294967295"/>
          </p:nvPr>
        </p:nvSpPr>
        <p:spPr>
          <a:xfrm>
            <a:off x="640050" y="3106208"/>
            <a:ext cx="1906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2000" smtClean="0">
                <a:latin typeface="+mn-lt"/>
                <a:ea typeface="Candal"/>
                <a:cs typeface="Candal"/>
                <a:sym typeface="Candal"/>
              </a:rPr>
              <a:t>Ghi </a:t>
            </a:r>
            <a:r>
              <a:rPr lang="en-US" sz="2000">
                <a:latin typeface="+mn-lt"/>
                <a:ea typeface="Candal"/>
                <a:cs typeface="Candal"/>
                <a:sym typeface="Candal"/>
              </a:rPr>
              <a:t>nhớ kiến thức trong </a:t>
            </a:r>
            <a:r>
              <a:rPr lang="en-US" sz="2000" smtClean="0">
                <a:latin typeface="+mn-lt"/>
                <a:ea typeface="Candal"/>
                <a:cs typeface="Candal"/>
                <a:sym typeface="Candal"/>
              </a:rPr>
              <a:t>bài </a:t>
            </a:r>
            <a:endParaRPr sz="2000">
              <a:latin typeface="+mn-lt"/>
              <a:ea typeface="Candal"/>
              <a:cs typeface="Candal"/>
              <a:sym typeface="Candal"/>
            </a:endParaRPr>
          </a:p>
        </p:txBody>
      </p:sp>
      <p:sp>
        <p:nvSpPr>
          <p:cNvPr id="782" name="Google Shape;782;p65"/>
          <p:cNvSpPr/>
          <p:nvPr/>
        </p:nvSpPr>
        <p:spPr>
          <a:xfrm>
            <a:off x="1313663" y="1614550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+mj-lt"/>
                <a:ea typeface="Candal"/>
                <a:cs typeface="Candal"/>
                <a:sym typeface="Candal"/>
              </a:rPr>
              <a:t>I</a:t>
            </a:r>
            <a:endParaRPr sz="2000" b="1">
              <a:solidFill>
                <a:schemeClr val="dk1"/>
              </a:solidFill>
              <a:latin typeface="+mj-lt"/>
              <a:ea typeface="Candal"/>
              <a:cs typeface="Candal"/>
              <a:sym typeface="Candal"/>
            </a:endParaRPr>
          </a:p>
        </p:txBody>
      </p:sp>
      <p:sp>
        <p:nvSpPr>
          <p:cNvPr id="783" name="Google Shape;783;p65"/>
          <p:cNvSpPr/>
          <p:nvPr/>
        </p:nvSpPr>
        <p:spPr>
          <a:xfrm>
            <a:off x="4364914" y="1614550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+mj-lt"/>
                <a:ea typeface="Candal"/>
                <a:cs typeface="Candal"/>
                <a:sym typeface="Candal"/>
              </a:rPr>
              <a:t>II</a:t>
            </a:r>
            <a:endParaRPr sz="2000" b="1">
              <a:solidFill>
                <a:schemeClr val="dk1"/>
              </a:solidFill>
              <a:latin typeface="+mj-lt"/>
              <a:ea typeface="Candal"/>
              <a:cs typeface="Candal"/>
              <a:sym typeface="Candal"/>
            </a:endParaRPr>
          </a:p>
        </p:txBody>
      </p:sp>
      <p:sp>
        <p:nvSpPr>
          <p:cNvPr id="784" name="Google Shape;784;p65"/>
          <p:cNvSpPr/>
          <p:nvPr/>
        </p:nvSpPr>
        <p:spPr>
          <a:xfrm>
            <a:off x="7368289" y="1614550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+mj-lt"/>
                <a:ea typeface="Candal"/>
                <a:cs typeface="Candal"/>
                <a:sym typeface="Candal"/>
              </a:rPr>
              <a:t>III</a:t>
            </a:r>
            <a:endParaRPr sz="2000" b="1">
              <a:solidFill>
                <a:schemeClr val="dk1"/>
              </a:solidFill>
              <a:latin typeface="+mj-lt"/>
              <a:ea typeface="Candal"/>
              <a:cs typeface="Candal"/>
              <a:sym typeface="Candal"/>
            </a:endParaRPr>
          </a:p>
        </p:txBody>
      </p:sp>
      <p:cxnSp>
        <p:nvCxnSpPr>
          <p:cNvPr id="787" name="Google Shape;787;p65"/>
          <p:cNvCxnSpPr>
            <a:stCxn id="783" idx="4"/>
          </p:cNvCxnSpPr>
          <p:nvPr/>
        </p:nvCxnSpPr>
        <p:spPr>
          <a:xfrm rot="-5400000" flipH="1">
            <a:off x="4535914" y="2302600"/>
            <a:ext cx="231300" cy="600"/>
          </a:xfrm>
          <a:prstGeom prst="bentConnector3">
            <a:avLst>
              <a:gd name="adj1" fmla="val 4997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8" name="Google Shape;788;p65"/>
          <p:cNvCxnSpPr>
            <a:stCxn id="784" idx="4"/>
          </p:cNvCxnSpPr>
          <p:nvPr/>
        </p:nvCxnSpPr>
        <p:spPr>
          <a:xfrm rot="-5400000" flipH="1">
            <a:off x="7539289" y="2302600"/>
            <a:ext cx="231300" cy="600"/>
          </a:xfrm>
          <a:prstGeom prst="bentConnector3">
            <a:avLst>
              <a:gd name="adj1" fmla="val 4997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7" name="Google Shape;596;p37"/>
          <p:cNvSpPr txBox="1">
            <a:spLocks/>
          </p:cNvSpPr>
          <p:nvPr/>
        </p:nvSpPr>
        <p:spPr>
          <a:xfrm>
            <a:off x="2273155" y="323050"/>
            <a:ext cx="4532376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vi-VN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32" name="Google Shape;787;p65"/>
          <p:cNvCxnSpPr/>
          <p:nvPr/>
        </p:nvCxnSpPr>
        <p:spPr>
          <a:xfrm rot="-5400000" flipH="1">
            <a:off x="1478100" y="2302600"/>
            <a:ext cx="231300" cy="600"/>
          </a:xfrm>
          <a:prstGeom prst="bentConnector3">
            <a:avLst>
              <a:gd name="adj1" fmla="val 4997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8" name="Google Shape;778;p65"/>
          <p:cNvSpPr txBox="1">
            <a:spLocks/>
          </p:cNvSpPr>
          <p:nvPr/>
        </p:nvSpPr>
        <p:spPr>
          <a:xfrm>
            <a:off x="3471270" y="3106208"/>
            <a:ext cx="227356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smtClean="0">
                <a:latin typeface="+mn-lt"/>
                <a:ea typeface="Candal"/>
                <a:cs typeface="Candal"/>
                <a:sym typeface="Candal"/>
              </a:rPr>
              <a:t>Hoàn </a:t>
            </a:r>
            <a:r>
              <a:rPr lang="en-US" sz="2000">
                <a:latin typeface="+mn-lt"/>
                <a:ea typeface="Candal"/>
                <a:cs typeface="Candal"/>
                <a:sym typeface="Candal"/>
              </a:rPr>
              <a:t>thành các bài tập trong SBT</a:t>
            </a:r>
          </a:p>
        </p:txBody>
      </p:sp>
      <p:sp>
        <p:nvSpPr>
          <p:cNvPr id="39" name="Google Shape;778;p65"/>
          <p:cNvSpPr txBox="1">
            <a:spLocks/>
          </p:cNvSpPr>
          <p:nvPr/>
        </p:nvSpPr>
        <p:spPr>
          <a:xfrm>
            <a:off x="6209970" y="4020379"/>
            <a:ext cx="260943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000" smtClean="0">
                <a:latin typeface="+mn-lt"/>
                <a:ea typeface="Candal"/>
                <a:cs typeface="Candal"/>
                <a:sym typeface="Candal"/>
              </a:rPr>
              <a:t>Chuẩn </a:t>
            </a:r>
            <a:r>
              <a:rPr lang="vi-VN" sz="2000">
                <a:latin typeface="+mn-lt"/>
                <a:ea typeface="Candal"/>
                <a:cs typeface="Candal"/>
                <a:sym typeface="Candal"/>
              </a:rPr>
              <a:t>bị bài mới: “</a:t>
            </a:r>
            <a:r>
              <a:rPr lang="vi-VN" sz="2000" b="1" i="1">
                <a:latin typeface="+mn-lt"/>
                <a:ea typeface="Candal"/>
                <a:cs typeface="Candal"/>
                <a:sym typeface="Candal"/>
              </a:rPr>
              <a:t>Bài 17. Tính chất đường phân giác của tam giác</a:t>
            </a:r>
            <a:r>
              <a:rPr lang="vi-VN" sz="2000">
                <a:latin typeface="+mn-lt"/>
                <a:ea typeface="Candal"/>
                <a:cs typeface="Candal"/>
                <a:sym typeface="Candal"/>
              </a:rPr>
              <a:t>” </a:t>
            </a:r>
            <a:endParaRPr lang="en-US" sz="2000">
              <a:latin typeface="+mn-lt"/>
              <a:ea typeface="Candal"/>
              <a:cs typeface="Candal"/>
              <a:sym typeface="Cand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" grpId="0" build="p"/>
      <p:bldP spid="782" grpId="0" animBg="1"/>
      <p:bldP spid="783" grpId="0" animBg="1"/>
      <p:bldP spid="784" grpId="0" animBg="1"/>
      <p:bldP spid="2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88" y="2883987"/>
            <a:ext cx="5085278" cy="647733"/>
          </a:xfrm>
          <a:prstGeom prst="rect">
            <a:avLst/>
          </a:prstGeom>
        </p:spPr>
      </p:pic>
      <p:sp>
        <p:nvSpPr>
          <p:cNvPr id="22" name="Google Shape;356;p38"/>
          <p:cNvSpPr txBox="1">
            <a:spLocks noGrp="1"/>
          </p:cNvSpPr>
          <p:nvPr>
            <p:ph type="ctrTitle"/>
          </p:nvPr>
        </p:nvSpPr>
        <p:spPr>
          <a:xfrm>
            <a:off x="1265426" y="2325382"/>
            <a:ext cx="7011883" cy="15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000" b="1" smtClean="0">
                <a:latin typeface="+mj-lt"/>
              </a:rPr>
              <a:t>BÀI HỌC KẾT THÚC,</a:t>
            </a:r>
            <a:br>
              <a:rPr lang="en-US" sz="4000" b="1" smtClean="0">
                <a:latin typeface="+mj-lt"/>
              </a:rPr>
            </a:br>
            <a:r>
              <a:rPr lang="en-US" sz="4000" b="1" smtClean="0">
                <a:latin typeface="+mj-lt"/>
              </a:rPr>
              <a:t>CẢM ƠN CÁC EM </a:t>
            </a:r>
            <a:br>
              <a:rPr lang="en-US" sz="4000" b="1" smtClean="0">
                <a:latin typeface="+mj-lt"/>
              </a:rPr>
            </a:br>
            <a:r>
              <a:rPr lang="en-US" sz="4000" b="1" smtClean="0">
                <a:latin typeface="+mj-lt"/>
              </a:rPr>
              <a:t>ĐÃ LẮNG NGHE!</a:t>
            </a:r>
            <a:endParaRPr lang="en-US" sz="4000" b="1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96;p37"/>
          <p:cNvSpPr txBox="1">
            <a:spLocks/>
          </p:cNvSpPr>
          <p:nvPr/>
        </p:nvSpPr>
        <p:spPr>
          <a:xfrm>
            <a:off x="276068" y="356726"/>
            <a:ext cx="8494222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vi-VN" sz="2300">
                <a:solidFill>
                  <a:srgbClr val="C00000"/>
                </a:solidFill>
                <a:latin typeface="Arial"/>
              </a:rPr>
              <a:t>Định nghĩa đường trung bình của tam giác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16" y="1778817"/>
            <a:ext cx="2716677" cy="2985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0665" y="1120386"/>
            <a:ext cx="2510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smtClean="0"/>
              <a:t>Quan sát hình</a:t>
            </a:r>
            <a:endParaRPr lang="en-US" sz="2000"/>
          </a:p>
        </p:txBody>
      </p:sp>
      <p:sp>
        <p:nvSpPr>
          <p:cNvPr id="16" name="Google Shape;136;p4"/>
          <p:cNvSpPr/>
          <p:nvPr/>
        </p:nvSpPr>
        <p:spPr>
          <a:xfrm>
            <a:off x="3411108" y="1778817"/>
            <a:ext cx="5295567" cy="1131360"/>
          </a:xfrm>
          <a:prstGeom prst="wedgeRoundRectCallout">
            <a:avLst>
              <a:gd name="adj1" fmla="val -56711"/>
              <a:gd name="adj2" fmla="val -9534"/>
              <a:gd name="adj3" fmla="val 16667"/>
            </a:avLst>
          </a:prstGeom>
          <a:solidFill>
            <a:srgbClr val="FFFF99"/>
          </a:solidFill>
          <a:ln w="127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prstClr val="black"/>
                </a:solidFill>
                <a:latin typeface="+mn-lt"/>
                <a:ea typeface="Calibri"/>
                <a:cs typeface="Calibri"/>
                <a:sym typeface="Calibri"/>
              </a:rPr>
              <a:t>Đường trung bình của tam giác là đoạn thẳng nối trung điểm hai cạnh của tam giác.</a:t>
            </a:r>
            <a:endParaRPr sz="2000" dirty="0">
              <a:solidFill>
                <a:prstClr val="black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117663" y="3168498"/>
            <a:ext cx="2004842" cy="1598212"/>
          </a:xfrm>
          <a:prstGeom prst="triangle">
            <a:avLst>
              <a:gd name="adj" fmla="val 24221"/>
            </a:avLst>
          </a:prstGeom>
          <a:noFill/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1"/>
            <a:endCxn id="8" idx="5"/>
          </p:cNvCxnSpPr>
          <p:nvPr/>
        </p:nvCxnSpPr>
        <p:spPr>
          <a:xfrm>
            <a:off x="4360459" y="3967604"/>
            <a:ext cx="10024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77391" y="3597350"/>
            <a:ext cx="162720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77391" y="3649538"/>
            <a:ext cx="162720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65725" y="4325483"/>
            <a:ext cx="162720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65725" y="4377671"/>
            <a:ext cx="162720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26225" y="4338073"/>
            <a:ext cx="194609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664325" y="4300957"/>
            <a:ext cx="105709" cy="85081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31958" y="3591925"/>
            <a:ext cx="194609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970058" y="3554809"/>
            <a:ext cx="105709" cy="85081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538656" y="257673"/>
            <a:ext cx="2204824" cy="606852"/>
            <a:chOff x="749514" y="264235"/>
            <a:chExt cx="2204824" cy="6068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514" y="264235"/>
              <a:ext cx="497944" cy="60685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06666" y="329134"/>
              <a:ext cx="19476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 HỎI</a:t>
              </a:r>
              <a:endPara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5066" y="956856"/>
            <a:ext cx="787200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000"/>
              <a:t>Em hãy chỉ ra các đường trung bình của ∆DEF và ∆IHK trong </a:t>
            </a:r>
            <a:r>
              <a:rPr lang="en-US" sz="2000" smtClean="0"/>
              <a:t>h</a:t>
            </a:r>
            <a:r>
              <a:rPr lang="vi-VN" sz="2000" smtClean="0"/>
              <a:t>ình</a:t>
            </a:r>
            <a:r>
              <a:rPr lang="en-US" sz="2000" smtClean="0"/>
              <a:t>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4809" y="1763128"/>
            <a:ext cx="6172517" cy="2787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05046" y="441984"/>
            <a:ext cx="96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4657B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Trả lời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4657B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9" y="1359612"/>
            <a:ext cx="2935173" cy="2471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3646" y="1164313"/>
            <a:ext cx="4105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Xét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∆DEF </a:t>
            </a: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DE; </a:t>
            </a:r>
            <a:endParaRPr lang="en-US" sz="200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DF </a:t>
            </a:r>
            <a:endParaRPr lang="en-US" sz="200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Suy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ra MN là đường trung bình của ∆DEF.</a:t>
            </a:r>
          </a:p>
        </p:txBody>
      </p:sp>
    </p:spTree>
    <p:extLst>
      <p:ext uri="{BB962C8B-B14F-4D97-AF65-F5344CB8AC3E}">
        <p14:creationId xmlns:p14="http://schemas.microsoft.com/office/powerpoint/2010/main" val="36480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8960" y="398389"/>
            <a:ext cx="55412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Xét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∆IHK có: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IH; C là trung điểm </a:t>
            </a: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của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cạnh IK </a:t>
            </a:r>
            <a:endParaRPr lang="en-US" sz="1800" smtClean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Suy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ra BC là đường trung bình của </a:t>
            </a:r>
            <a:r>
              <a:rPr lang="en-US" sz="1800">
                <a:ea typeface="Arial" panose="020B0604020202020204" pitchFamily="34" charset="0"/>
                <a:cs typeface="Times New Roman" panose="02020603050405020304" pitchFamily="18" charset="0"/>
              </a:rPr>
              <a:t>∆</a:t>
            </a:r>
            <a:r>
              <a:rPr lang="en-US" sz="1800" smtClean="0">
                <a:ea typeface="Arial" panose="020B0604020202020204" pitchFamily="34" charset="0"/>
                <a:cs typeface="Times New Roman" panose="02020603050405020304" pitchFamily="18" charset="0"/>
              </a:rPr>
              <a:t>IHK</a:t>
            </a: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IH; A là trung điểm </a:t>
            </a: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của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cạnh </a:t>
            </a: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HK</a:t>
            </a:r>
          </a:p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Suy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ra AB là đường trung bình của </a:t>
            </a:r>
            <a:r>
              <a:rPr lang="en-US" sz="1800">
                <a:ea typeface="Arial" panose="020B0604020202020204" pitchFamily="34" charset="0"/>
                <a:cs typeface="Times New Roman" panose="02020603050405020304" pitchFamily="18" charset="0"/>
              </a:rPr>
              <a:t>∆</a:t>
            </a:r>
            <a:r>
              <a:rPr lang="en-US" sz="1800" smtClean="0">
                <a:ea typeface="Arial" panose="020B0604020202020204" pitchFamily="34" charset="0"/>
                <a:cs typeface="Times New Roman" panose="02020603050405020304" pitchFamily="18" charset="0"/>
              </a:rPr>
              <a:t>IHK.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HK; C là trung điểm của cạnh IK </a:t>
            </a:r>
          </a:p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Suy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ra AC là đường trung bình của ∆DEF.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Vậy </a:t>
            </a: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đường trung bình của ∆IHK là AB, BC, AC.</a:t>
            </a:r>
            <a:endParaRPr lang="en-US" sz="18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490" y="111353"/>
            <a:ext cx="88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4657B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Trả lời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4657B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082" y="612648"/>
            <a:ext cx="2266921" cy="2706624"/>
          </a:xfrm>
          <a:prstGeom prst="rect">
            <a:avLst/>
          </a:prstGeom>
        </p:spPr>
      </p:pic>
      <p:pic>
        <p:nvPicPr>
          <p:cNvPr id="7" name="Google Shape;41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33121">
            <a:off x="-146040" y="4354278"/>
            <a:ext cx="1196246" cy="76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5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41851" flipH="1">
            <a:off x="8540604" y="-19356"/>
            <a:ext cx="610600" cy="63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5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96;p37"/>
          <p:cNvSpPr txBox="1">
            <a:spLocks/>
          </p:cNvSpPr>
          <p:nvPr/>
        </p:nvSpPr>
        <p:spPr>
          <a:xfrm>
            <a:off x="221204" y="215198"/>
            <a:ext cx="8494222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en-US" sz="2300" smtClean="0">
                <a:solidFill>
                  <a:srgbClr val="C00000"/>
                </a:solidFill>
                <a:latin typeface="Arial"/>
              </a:rPr>
              <a:t>T</a:t>
            </a:r>
            <a:r>
              <a:rPr lang="vi-VN" sz="2300" smtClean="0">
                <a:solidFill>
                  <a:srgbClr val="C00000"/>
                </a:solidFill>
                <a:latin typeface="Arial"/>
              </a:rPr>
              <a:t>ính </a:t>
            </a:r>
            <a:r>
              <a:rPr lang="vi-VN" sz="2300">
                <a:solidFill>
                  <a:srgbClr val="C00000"/>
                </a:solidFill>
                <a:latin typeface="Arial"/>
              </a:rPr>
              <a:t>chất đường trung bình của tam giác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3" y="1432921"/>
            <a:ext cx="489895" cy="4572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97148" y="1490011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nl-NL" sz="2000" b="1" kern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lang="en-US" sz="2000" kern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7413" y="1421094"/>
            <a:ext cx="83693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18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 </a:t>
            </a:r>
            <a:r>
              <a:rPr lang="en-US" sz="1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 định lí Thalès đảo, chứng minh </a:t>
            </a:r>
            <a:r>
              <a:rPr lang="en-US" sz="18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rằng </a:t>
            </a:r>
            <a:r>
              <a:rPr lang="en-US" sz="1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// BC.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56598"/>
            <a:ext cx="2304288" cy="239406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7253" y="881933"/>
            <a:ext cx="677076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19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DE là đường trung bình của tam giác ABC</a:t>
            </a:r>
            <a:r>
              <a:rPr lang="en-US" sz="19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(H. 4.15) </a:t>
            </a:r>
            <a:endParaRPr lang="en-US" sz="19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144" y="2083365"/>
            <a:ext cx="2749534" cy="2901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0" y="882059"/>
            <a:ext cx="489895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1675" y="939149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</a:t>
            </a:r>
            <a:r>
              <a:rPr kumimoji="0" lang="nl-NL" sz="2000" b="1" i="0" u="none" strike="noStrike" kern="1200" cap="none" spc="0" normalizeH="0" baseline="0" noProof="0" smtClean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78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134" y="312498"/>
            <a:ext cx="677076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 DE là đường trung bình của tam giác ABC</a:t>
            </a: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(H. 4.15) </a:t>
            </a: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234" y="2632596"/>
            <a:ext cx="2379028" cy="25109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7787" y="1405493"/>
            <a:ext cx="7841922" cy="989564"/>
            <a:chOff x="3151952" y="3825866"/>
            <a:chExt cx="7841922" cy="989564"/>
          </a:xfrm>
        </p:grpSpPr>
        <p:sp>
          <p:nvSpPr>
            <p:cNvPr id="18" name="TextBox 17"/>
            <p:cNvSpPr txBox="1"/>
            <p:nvPr/>
          </p:nvSpPr>
          <p:spPr>
            <a:xfrm>
              <a:off x="3151952" y="3825866"/>
              <a:ext cx="78419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Gọi F là trung điểm của BC. Chứng minh tứ giác DEFB là hình bình hành. Từ đó suy ra DE =    BC.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045207" y="4204494"/>
                  <a:ext cx="377026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207" y="4204494"/>
                  <a:ext cx="377026" cy="6109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83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Algebra I - Mathematics - 9th Grade by Slidesgo">
  <a:themeElements>
    <a:clrScheme name="Simple Light">
      <a:dk1>
        <a:srgbClr val="003E55"/>
      </a:dk1>
      <a:lt1>
        <a:srgbClr val="F3F3E8"/>
      </a:lt1>
      <a:dk2>
        <a:srgbClr val="009787"/>
      </a:dk2>
      <a:lt2>
        <a:srgbClr val="FFC200"/>
      </a:lt2>
      <a:accent1>
        <a:srgbClr val="FF5C35"/>
      </a:accent1>
      <a:accent2>
        <a:srgbClr val="FFC1D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3E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1486</Words>
  <Application>Microsoft Office PowerPoint</Application>
  <PresentationFormat>On-screen Show (16:9)</PresentationFormat>
  <Paragraphs>174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Mukta</vt:lpstr>
      <vt:lpstr>Autour One</vt:lpstr>
      <vt:lpstr>Cambria Math</vt:lpstr>
      <vt:lpstr>Bad Script</vt:lpstr>
      <vt:lpstr>Times New Roman</vt:lpstr>
      <vt:lpstr>Alata</vt:lpstr>
      <vt:lpstr>Bebas Neue</vt:lpstr>
      <vt:lpstr>Calibri</vt:lpstr>
      <vt:lpstr>Candal</vt:lpstr>
      <vt:lpstr>Wingdings</vt:lpstr>
      <vt:lpstr>Dotum</vt:lpstr>
      <vt:lpstr>Algebra I - Mathematics - 9th Grade by Slidesgo</vt:lpstr>
      <vt:lpstr>CHÀO MỪNG CÁC EM  ĐẾN VỚI BÀI HỌC  NGÀY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KẾT THÚC, CẢM ƠN CÁC EM  ĐÃ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BÀI HỌC  NGÀY HÔM NAY!</dc:title>
  <dc:creator>Admin</dc:creator>
  <cp:lastModifiedBy>Admin</cp:lastModifiedBy>
  <cp:revision>24</cp:revision>
  <dcterms:modified xsi:type="dcterms:W3CDTF">2024-11-22T09:59:22Z</dcterms:modified>
</cp:coreProperties>
</file>