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0" r:id="rId2"/>
    <p:sldMasterId id="2147483742" r:id="rId3"/>
  </p:sldMasterIdLst>
  <p:notesMasterIdLst>
    <p:notesMasterId r:id="rId31"/>
  </p:notesMasterIdLst>
  <p:sldIdLst>
    <p:sldId id="375" r:id="rId4"/>
    <p:sldId id="373" r:id="rId5"/>
    <p:sldId id="340" r:id="rId6"/>
    <p:sldId id="361" r:id="rId7"/>
    <p:sldId id="382" r:id="rId8"/>
    <p:sldId id="376" r:id="rId9"/>
    <p:sldId id="380" r:id="rId10"/>
    <p:sldId id="341" r:id="rId11"/>
    <p:sldId id="356" r:id="rId12"/>
    <p:sldId id="357" r:id="rId13"/>
    <p:sldId id="358" r:id="rId14"/>
    <p:sldId id="359" r:id="rId15"/>
    <p:sldId id="360" r:id="rId16"/>
    <p:sldId id="342" r:id="rId17"/>
    <p:sldId id="367" r:id="rId18"/>
    <p:sldId id="368" r:id="rId19"/>
    <p:sldId id="369" r:id="rId20"/>
    <p:sldId id="370" r:id="rId21"/>
    <p:sldId id="383" r:id="rId22"/>
    <p:sldId id="384" r:id="rId23"/>
    <p:sldId id="386" r:id="rId24"/>
    <p:sldId id="390" r:id="rId25"/>
    <p:sldId id="389" r:id="rId26"/>
    <p:sldId id="391" r:id="rId27"/>
    <p:sldId id="265" r:id="rId28"/>
    <p:sldId id="377" r:id="rId29"/>
    <p:sldId id="378" r:id="rId30"/>
  </p:sldIdLst>
  <p:sldSz cx="18288000" cy="10287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宋体" panose="02010600030101010101" pitchFamily="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CC33"/>
    <a:srgbClr val="00FF00"/>
    <a:srgbClr val="00CC66"/>
    <a:srgbClr val="FFFF99"/>
    <a:srgbClr val="000000"/>
    <a:srgbClr val="FFFF00"/>
    <a:srgbClr val="438F79"/>
    <a:srgbClr val="5AB299"/>
    <a:srgbClr val="4CA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4" autoAdjust="0"/>
  </p:normalViewPr>
  <p:slideViewPr>
    <p:cSldViewPr>
      <p:cViewPr varScale="1">
        <p:scale>
          <a:sx n="43" d="100"/>
          <a:sy n="43" d="100"/>
        </p:scale>
        <p:origin x="7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B1EA5-ABEB-4C8F-8420-F871D96290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34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Sau khi HS</a:t>
            </a:r>
            <a:r>
              <a:rPr lang="en-US" baseline="0" smtClean="0"/>
              <a:t> làm bài tập, đưa ra biểu điểm:</a:t>
            </a:r>
          </a:p>
          <a:p>
            <a:r>
              <a:rPr lang="en-US" baseline="0" smtClean="0"/>
              <a:t>BT1: mỗi câu đúng 0,5đ</a:t>
            </a:r>
          </a:p>
          <a:p>
            <a:r>
              <a:rPr lang="en-US" baseline="0" smtClean="0"/>
              <a:t>BT2: Mỗi câu đúng 1 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1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Mỗi câu đúng 1 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9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B1EA5-ABEB-4C8F-8420-F871D96290C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53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B1EA5-ABEB-4C8F-8420-F871D96290C6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812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B1EA5-ABEB-4C8F-8420-F871D96290C6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33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0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150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7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7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 rộng, hẹp hay gọi chung là độ lớn của góc. Để đo độ lớn của một góc (xác</a:t>
            </a:r>
            <a:r>
              <a:rPr lang="nl-NL" sz="1200" baseline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định số đo của góc đó) </a:t>
            </a:r>
            <a:r>
              <a:rPr lang="nl-NL" sz="120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 người ta thường dùng một dụng cụ là thước đo góc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40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2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Thước đo góc là một nửa hình tròn được chia thành 180 phần bằng nhau và được ghi từ số 0 đến 180.</a:t>
            </a:r>
            <a:endParaRPr lang="en-US" sz="1200" smtClean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1200" smtClean="0">
              <a:effectLst/>
              <a:latin typeface="Times New Roman" panose="02020603050405020304" pitchFamily="18" charset="0"/>
            </a:endParaRPr>
          </a:p>
          <a:p>
            <a:r>
              <a:rPr lang="vi-VN" sz="120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 số từ 0 đến 180 được ghi theo 2 vòng ngược chiều nhau để thuận tiện cho việc đo</a:t>
            </a:r>
            <a:endParaRPr lang="en-US" sz="1200" smtClean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1200" smtClean="0">
              <a:effectLst/>
              <a:latin typeface="Times New Roman" panose="02020603050405020304" pitchFamily="18" charset="0"/>
            </a:endParaRPr>
          </a:p>
          <a:p>
            <a:r>
              <a:rPr lang="vi-VN" sz="120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Tâm của nửa hình tròn là tâm của thước.</a:t>
            </a:r>
            <a:endParaRPr lang="vi-V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6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9c93019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9c93019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37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8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0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2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3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89B7A-A0D2-48BE-AF02-9069F05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9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bit.ly/2TtBDf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bit.ly/2TyoMs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hyperlink" Target="https://bit.ly/3A1uf1Q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8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9A3FE153-FF47-46F8-8242-75393B2A3B72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15B60656-E982-4749-87E8-3B3AF8D24491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D29B13F6-973A-469B-8129-0B421FAA5A7C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1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30B09A46-0021-48D3-AC1F-21AD6B20307E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4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939713C6-E98C-4206-A705-1B949106F70C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E922AF9-1C6D-4421-A8F6-5EC1EB55E30A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CDAAFAE2-E076-453E-A9C8-7102853BAE40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14C6060-7273-4F98-89F8-58F64763D8D7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4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2B193323-D112-4FF5-8B36-A39404B9699E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9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A8D58555-A1C0-48C5-B036-59229746499E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3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F97B03C1-0DA7-41BB-8F7A-7299EB166784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76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576" y="-4022555"/>
            <a:ext cx="22875976" cy="16826390"/>
            <a:chOff x="-622788" y="-2011278"/>
            <a:chExt cx="11437988" cy="8413195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041598" y="3134426"/>
            <a:ext cx="10204800" cy="3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041602" y="6333576"/>
            <a:ext cx="102048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557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783800" y="4575650"/>
            <a:ext cx="87204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674800" y="2696750"/>
            <a:ext cx="2938200" cy="22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83800" y="6259250"/>
            <a:ext cx="87204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3433821" y="-2657699"/>
            <a:ext cx="24253114" cy="16446010"/>
            <a:chOff x="-1716911" y="-1328850"/>
            <a:chExt cx="12126557" cy="8223005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360775" flipH="1">
              <a:off x="7136767" y="-1004165"/>
              <a:ext cx="2283693" cy="323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66836" flipH="1">
              <a:off x="-1399441" y="3664095"/>
              <a:ext cx="3924283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05461">
              <a:off x="-357800" y="-828675"/>
              <a:ext cx="2087099" cy="3340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484739">
              <a:off x="6662550" y="3755400"/>
              <a:ext cx="3532701" cy="1799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290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40000" y="2304950"/>
            <a:ext cx="15408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2800"/>
            </a:lvl1pPr>
            <a:lvl2pPr marL="1828800" lvl="1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2743200" lvl="2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3657600" lvl="3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4572000" lvl="4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5486400" lvl="5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6400800" lvl="6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7315200" lvl="7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8229600" lvl="8" indent="-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34" name="Google Shape;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730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784820" y="3588350"/>
            <a:ext cx="5905200" cy="4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9597980" y="3588350"/>
            <a:ext cx="5905200" cy="4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-3137858" y="5578152"/>
            <a:ext cx="24659632" cy="8365184"/>
            <a:chOff x="-1568929" y="2789076"/>
            <a:chExt cx="12329816" cy="4182592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700000">
              <a:off x="-1433224" y="3807050"/>
              <a:ext cx="3407349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799" y="4215598"/>
              <a:ext cx="981625" cy="7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663752">
              <a:off x="6523908" y="3713209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23" flipH="1">
              <a:off x="8098840" y="4163883"/>
              <a:ext cx="782420" cy="8082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70084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50" name="Google Shape;50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5885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7190474" y="3095400"/>
            <a:ext cx="8921400" cy="40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>
            <a:off x="-3379175" y="-2650955"/>
            <a:ext cx="23532406" cy="16826390"/>
            <a:chOff x="-1689588" y="-1325478"/>
            <a:chExt cx="11766203" cy="8413195"/>
          </a:xfrm>
        </p:grpSpPr>
        <p:pic>
          <p:nvPicPr>
            <p:cNvPr id="65" name="Google Shape;65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7091013" y="3236713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463466">
              <a:off x="6456162" y="-746662"/>
              <a:ext cx="3407351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555339">
              <a:off x="-445133" y="-102576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827200" y="3838574"/>
              <a:ext cx="1203400" cy="90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8699991">
              <a:off x="-1374979" y="3839028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841851">
              <a:off x="315213" y="433643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72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933100" y="3446666"/>
            <a:ext cx="9322200" cy="19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1933100" y="5409334"/>
            <a:ext cx="9322200" cy="14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9"/>
          <p:cNvGrpSpPr/>
          <p:nvPr/>
        </p:nvGrpSpPr>
        <p:grpSpPr>
          <a:xfrm>
            <a:off x="-3226776" y="-4022555"/>
            <a:ext cx="23610724" cy="16826390"/>
            <a:chOff x="-1613388" y="-2011278"/>
            <a:chExt cx="11805362" cy="8413195"/>
          </a:xfrm>
        </p:grpSpPr>
        <p:pic>
          <p:nvPicPr>
            <p:cNvPr id="75" name="Google Shape;7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148825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3284" flipH="1">
              <a:off x="5892206" y="3617902"/>
              <a:ext cx="4135213" cy="2178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244661" flipH="1">
              <a:off x="-378458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100009" flipH="1">
              <a:off x="-1298779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61377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4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2566556" y="2604000"/>
            <a:ext cx="2707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1450436" y="4464696"/>
            <a:ext cx="4960800" cy="1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 hasCustomPrompt="1"/>
          </p:nvPr>
        </p:nvSpPr>
        <p:spPr>
          <a:xfrm>
            <a:off x="7784922" y="2604000"/>
            <a:ext cx="2707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6663600" y="4464696"/>
            <a:ext cx="4960800" cy="1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 hasCustomPrompt="1"/>
          </p:nvPr>
        </p:nvSpPr>
        <p:spPr>
          <a:xfrm>
            <a:off x="13013694" y="2604000"/>
            <a:ext cx="2707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11876764" y="4464696"/>
            <a:ext cx="4960800" cy="1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5188746" y="5905002"/>
            <a:ext cx="2707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4062220" y="7772250"/>
            <a:ext cx="4960800" cy="1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10401910" y="5905002"/>
            <a:ext cx="2707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9"/>
          </p:nvPr>
        </p:nvSpPr>
        <p:spPr>
          <a:xfrm>
            <a:off x="9275384" y="7772250"/>
            <a:ext cx="4960800" cy="11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1440032" y="3647500"/>
            <a:ext cx="4960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5"/>
          </p:nvPr>
        </p:nvSpPr>
        <p:spPr>
          <a:xfrm>
            <a:off x="6663600" y="3647500"/>
            <a:ext cx="4960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6"/>
          </p:nvPr>
        </p:nvSpPr>
        <p:spPr>
          <a:xfrm>
            <a:off x="11887168" y="3647500"/>
            <a:ext cx="4960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4051816" y="6955052"/>
            <a:ext cx="4960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8"/>
          </p:nvPr>
        </p:nvSpPr>
        <p:spPr>
          <a:xfrm>
            <a:off x="9275384" y="6955052"/>
            <a:ext cx="4960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2426281" y="-3013977"/>
            <a:ext cx="23254910" cy="15972230"/>
            <a:chOff x="-1213141" y="-1506989"/>
            <a:chExt cx="11627455" cy="7986115"/>
          </a:xfrm>
        </p:grpSpPr>
        <p:pic>
          <p:nvPicPr>
            <p:cNvPr id="114" name="Google Shape;11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062997">
              <a:off x="6975951" y="-1446774"/>
              <a:ext cx="2558099" cy="361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58551">
              <a:off x="-987726" y="372352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1002">
              <a:off x="7751358" y="28541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916" y="4040375"/>
              <a:ext cx="702244" cy="7254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2932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2826800" y="6137786"/>
            <a:ext cx="12634200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2826800" y="3022400"/>
            <a:ext cx="12634200" cy="31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122" name="Google Shape;12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2863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-2091198" y="-3755495"/>
            <a:ext cx="24572236" cy="17059754"/>
            <a:chOff x="-1045599" y="-1877748"/>
            <a:chExt cx="12286118" cy="8529877"/>
          </a:xfrm>
        </p:grpSpPr>
        <p:pic>
          <p:nvPicPr>
            <p:cNvPr id="141" name="Google Shape;14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24578">
              <a:off x="-833150" y="4222300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468028" y="312168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42527" y="3780475"/>
              <a:ext cx="9347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400000">
              <a:off x="321902" y="4130200"/>
              <a:ext cx="1181400" cy="13652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6856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2867426" y="7262205"/>
            <a:ext cx="23153808" cy="6042586"/>
            <a:chOff x="-1433713" y="3631102"/>
            <a:chExt cx="11576904" cy="3021293"/>
          </a:xfrm>
        </p:grpSpPr>
        <p:pic>
          <p:nvPicPr>
            <p:cNvPr id="150" name="Google Shape;15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9499649" flipH="1">
              <a:off x="-1193369" y="420527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24578" flipH="1">
              <a:off x="6523395" y="4267275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58458">
              <a:off x="8032115" y="4357512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550691">
              <a:off x="-139754" y="3820478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0078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7911450" y="6500850"/>
            <a:ext cx="8208000" cy="17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920862" y="2082750"/>
            <a:ext cx="8208000" cy="44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2"/>
          </p:nvPr>
        </p:nvSpPr>
        <p:spPr>
          <a:xfrm>
            <a:off x="1430200" y="2135400"/>
            <a:ext cx="6016200" cy="6016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7" name="Google Shape;167;p19"/>
          <p:cNvGrpSpPr/>
          <p:nvPr/>
        </p:nvGrpSpPr>
        <p:grpSpPr>
          <a:xfrm>
            <a:off x="12523401" y="-4022555"/>
            <a:ext cx="9107002" cy="16826390"/>
            <a:chOff x="6261700" y="-2011278"/>
            <a:chExt cx="4553501" cy="8413195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51" flipH="1">
              <a:off x="8123600" y="630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212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subTitle" idx="1"/>
          </p:nvPr>
        </p:nvSpPr>
        <p:spPr>
          <a:xfrm>
            <a:off x="7588400" y="5004300"/>
            <a:ext cx="79884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7588400" y="3552900"/>
            <a:ext cx="7988400" cy="14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-2007575" y="-3755495"/>
            <a:ext cx="24488614" cy="9079478"/>
            <a:chOff x="-1003788" y="-1877748"/>
            <a:chExt cx="12244307" cy="4539739"/>
          </a:xfrm>
        </p:grpSpPr>
        <p:pic>
          <p:nvPicPr>
            <p:cNvPr id="193" name="Google Shape;19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086359">
              <a:off x="8474827" y="1372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39884">
              <a:off x="-185643" y="-22700"/>
              <a:ext cx="1229990" cy="14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244398">
              <a:off x="8209952" y="602387"/>
              <a:ext cx="618541" cy="11093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27257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subTitle" idx="1"/>
          </p:nvPr>
        </p:nvSpPr>
        <p:spPr>
          <a:xfrm>
            <a:off x="2758360" y="4431450"/>
            <a:ext cx="5658600" cy="9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2"/>
          </p:nvPr>
        </p:nvSpPr>
        <p:spPr>
          <a:xfrm>
            <a:off x="9871040" y="4431450"/>
            <a:ext cx="5658600" cy="9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3"/>
          </p:nvPr>
        </p:nvSpPr>
        <p:spPr>
          <a:xfrm>
            <a:off x="2758360" y="5387850"/>
            <a:ext cx="5658600" cy="20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4"/>
          </p:nvPr>
        </p:nvSpPr>
        <p:spPr>
          <a:xfrm>
            <a:off x="9871040" y="5387850"/>
            <a:ext cx="5658600" cy="20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213" name="Google Shape;21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0203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1440000" y="3945150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2"/>
          </p:nvPr>
        </p:nvSpPr>
        <p:spPr>
          <a:xfrm>
            <a:off x="1440000" y="4914748"/>
            <a:ext cx="46728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3"/>
          </p:nvPr>
        </p:nvSpPr>
        <p:spPr>
          <a:xfrm>
            <a:off x="6807600" y="6895948"/>
            <a:ext cx="46728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4"/>
          </p:nvPr>
        </p:nvSpPr>
        <p:spPr>
          <a:xfrm>
            <a:off x="12175200" y="4914748"/>
            <a:ext cx="46728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5"/>
          </p:nvPr>
        </p:nvSpPr>
        <p:spPr>
          <a:xfrm>
            <a:off x="6807600" y="5926350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6"/>
          </p:nvPr>
        </p:nvSpPr>
        <p:spPr>
          <a:xfrm>
            <a:off x="12175200" y="3945150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-2426281" y="-3147328"/>
            <a:ext cx="24039610" cy="16105580"/>
            <a:chOff x="-1213141" y="-1573664"/>
            <a:chExt cx="12019805" cy="8052790"/>
          </a:xfrm>
        </p:grpSpPr>
        <p:grpSp>
          <p:nvGrpSpPr>
            <p:cNvPr id="237" name="Google Shape;237;p26"/>
            <p:cNvGrpSpPr/>
            <p:nvPr/>
          </p:nvGrpSpPr>
          <p:grpSpPr>
            <a:xfrm>
              <a:off x="-1213141" y="-1573664"/>
              <a:ext cx="12019805" cy="8052790"/>
              <a:chOff x="-1213141" y="-1573664"/>
              <a:chExt cx="12019805" cy="8052790"/>
            </a:xfrm>
          </p:grpSpPr>
          <p:pic>
            <p:nvPicPr>
              <p:cNvPr id="238" name="Google Shape;23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4062997">
                <a:off x="7368301" y="-1513449"/>
                <a:ext cx="2558099" cy="3618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8258551">
                <a:off x="-987726" y="3723528"/>
                <a:ext cx="3226400" cy="1919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196602">
              <a:off x="8180002" y="74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036241">
              <a:off x="679527" y="4053825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72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subTitle" idx="1"/>
          </p:nvPr>
        </p:nvSpPr>
        <p:spPr>
          <a:xfrm>
            <a:off x="4092122" y="3203000"/>
            <a:ext cx="42900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2"/>
          </p:nvPr>
        </p:nvSpPr>
        <p:spPr>
          <a:xfrm>
            <a:off x="4092104" y="4042976"/>
            <a:ext cx="4290000" cy="11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3"/>
          </p:nvPr>
        </p:nvSpPr>
        <p:spPr>
          <a:xfrm>
            <a:off x="9905882" y="4042976"/>
            <a:ext cx="4290000" cy="11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"/>
          </p:nvPr>
        </p:nvSpPr>
        <p:spPr>
          <a:xfrm>
            <a:off x="4092104" y="6800050"/>
            <a:ext cx="4290000" cy="11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5"/>
          </p:nvPr>
        </p:nvSpPr>
        <p:spPr>
          <a:xfrm>
            <a:off x="9905882" y="6800050"/>
            <a:ext cx="4290000" cy="11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6"/>
          </p:nvPr>
        </p:nvSpPr>
        <p:spPr>
          <a:xfrm>
            <a:off x="4092122" y="5982850"/>
            <a:ext cx="42900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7"/>
          </p:nvPr>
        </p:nvSpPr>
        <p:spPr>
          <a:xfrm>
            <a:off x="9905896" y="3203000"/>
            <a:ext cx="42900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8"/>
          </p:nvPr>
        </p:nvSpPr>
        <p:spPr>
          <a:xfrm>
            <a:off x="9905896" y="5982850"/>
            <a:ext cx="42900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266" name="Google Shape;2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46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1"/>
          </p:nvPr>
        </p:nvSpPr>
        <p:spPr>
          <a:xfrm>
            <a:off x="1440000" y="2895094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2"/>
          </p:nvPr>
        </p:nvSpPr>
        <p:spPr>
          <a:xfrm>
            <a:off x="1440000" y="3864716"/>
            <a:ext cx="46728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3"/>
          </p:nvPr>
        </p:nvSpPr>
        <p:spPr>
          <a:xfrm>
            <a:off x="6807600" y="3864716"/>
            <a:ext cx="46728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4"/>
          </p:nvPr>
        </p:nvSpPr>
        <p:spPr>
          <a:xfrm>
            <a:off x="12175200" y="3864716"/>
            <a:ext cx="46728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5"/>
          </p:nvPr>
        </p:nvSpPr>
        <p:spPr>
          <a:xfrm>
            <a:off x="6807600" y="2895094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6"/>
          </p:nvPr>
        </p:nvSpPr>
        <p:spPr>
          <a:xfrm>
            <a:off x="12175200" y="2895094"/>
            <a:ext cx="4672800" cy="9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4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7" hasCustomPrompt="1"/>
          </p:nvPr>
        </p:nvSpPr>
        <p:spPr>
          <a:xfrm>
            <a:off x="2381700" y="7763500"/>
            <a:ext cx="28710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 idx="8" hasCustomPrompt="1"/>
          </p:nvPr>
        </p:nvSpPr>
        <p:spPr>
          <a:xfrm>
            <a:off x="7708496" y="7763500"/>
            <a:ext cx="28710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9" hasCustomPrompt="1"/>
          </p:nvPr>
        </p:nvSpPr>
        <p:spPr>
          <a:xfrm>
            <a:off x="13035292" y="7763500"/>
            <a:ext cx="28710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-1551999" y="5905515"/>
            <a:ext cx="22659526" cy="7660318"/>
            <a:chOff x="-776000" y="2952757"/>
            <a:chExt cx="11329763" cy="3830159"/>
          </a:xfrm>
        </p:grpSpPr>
        <p:pic>
          <p:nvPicPr>
            <p:cNvPr id="313" name="Google Shape;313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520" flipH="1">
              <a:off x="6928239" y="3970238"/>
              <a:ext cx="3407350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244661" flipH="1">
              <a:off x="-277857" y="3252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04574" flipH="1">
              <a:off x="309935" y="3977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076974" y="4123787"/>
              <a:ext cx="989577" cy="1233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9041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ctrTitle"/>
          </p:nvPr>
        </p:nvSpPr>
        <p:spPr>
          <a:xfrm>
            <a:off x="3980750" y="1385126"/>
            <a:ext cx="10326600" cy="19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1"/>
          </p:nvPr>
        </p:nvSpPr>
        <p:spPr>
          <a:xfrm>
            <a:off x="3969000" y="3454576"/>
            <a:ext cx="10350000" cy="26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grpSp>
        <p:nvGrpSpPr>
          <p:cNvPr id="320" name="Google Shape;320;p32"/>
          <p:cNvGrpSpPr/>
          <p:nvPr/>
        </p:nvGrpSpPr>
        <p:grpSpPr>
          <a:xfrm>
            <a:off x="-1245576" y="-4022555"/>
            <a:ext cx="22875976" cy="16826390"/>
            <a:chOff x="-622788" y="-2011278"/>
            <a:chExt cx="11437988" cy="8413195"/>
          </a:xfrm>
        </p:grpSpPr>
        <p:pic>
          <p:nvPicPr>
            <p:cNvPr id="321" name="Google Shape;32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2"/>
          <p:cNvSpPr txBox="1"/>
          <p:nvPr/>
        </p:nvSpPr>
        <p:spPr>
          <a:xfrm>
            <a:off x="3969000" y="6134776"/>
            <a:ext cx="103266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kumimoji="0" lang="en" sz="2000" b="1" i="0" u="sng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</a:rPr>
              <a:t>, and includes icons by </a:t>
            </a:r>
            <a:r>
              <a:rPr kumimoji="0" lang="en" sz="2000" b="1" i="0" u="sng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</a:rPr>
              <a:t> </a:t>
            </a: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kumimoji="0" lang="en" sz="2000" b="1" i="0" u="sng" strike="noStrike" kern="0" cap="none" spc="0" normalizeH="0" baseline="0" noProof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lata"/>
                <a:ea typeface="Alata"/>
                <a:cs typeface="Alata"/>
                <a:sym typeface="Alata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2000" b="1" i="0" u="sng" strike="noStrike" kern="0" cap="none" spc="0" normalizeH="0" baseline="0" noProof="0">
              <a:ln>
                <a:noFill/>
              </a:ln>
              <a:solidFill>
                <a:srgbClr val="003E55"/>
              </a:solidFill>
              <a:effectLst/>
              <a:uLnTx/>
              <a:uFillTx/>
              <a:latin typeface="Alata"/>
              <a:ea typeface="Alata"/>
              <a:cs typeface="Alata"/>
              <a:sym typeface="Alata"/>
            </a:endParaRPr>
          </a:p>
        </p:txBody>
      </p:sp>
    </p:spTree>
    <p:extLst>
      <p:ext uri="{BB962C8B-B14F-4D97-AF65-F5344CB8AC3E}">
        <p14:creationId xmlns:p14="http://schemas.microsoft.com/office/powerpoint/2010/main" val="3571957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3"/>
          <p:cNvGrpSpPr/>
          <p:nvPr/>
        </p:nvGrpSpPr>
        <p:grpSpPr>
          <a:xfrm>
            <a:off x="-1245576" y="-944398"/>
            <a:ext cx="7270276" cy="12693648"/>
            <a:chOff x="-622788" y="-472199"/>
            <a:chExt cx="3635138" cy="6346824"/>
          </a:xfrm>
        </p:grpSpPr>
        <p:pic>
          <p:nvPicPr>
            <p:cNvPr id="333" name="Google Shape;333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8935" y="268559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81" y="3475025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41851" flipH="1">
              <a:off x="1228925" y="363748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604574">
              <a:off x="1048345" y="3796375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1775" y="37786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7914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4"/>
          <p:cNvGrpSpPr/>
          <p:nvPr/>
        </p:nvGrpSpPr>
        <p:grpSpPr>
          <a:xfrm>
            <a:off x="-1610464" y="-1813449"/>
            <a:ext cx="22055440" cy="14073818"/>
            <a:chOff x="-805232" y="-906725"/>
            <a:chExt cx="11027720" cy="7036909"/>
          </a:xfrm>
        </p:grpSpPr>
        <p:pic>
          <p:nvPicPr>
            <p:cNvPr id="342" name="Google Shape;342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964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18D4A8AB-8D28-401F-89D5-B74387B0BB0A}" type="slidenum">
              <a:rPr lang="en-US" sz="2100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22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gif"/><Relationship Id="rId3" Type="http://schemas.openxmlformats.org/officeDocument/2006/relationships/image" Target="../media/image20.svg"/><Relationship Id="rId7" Type="http://schemas.openxmlformats.org/officeDocument/2006/relationships/image" Target="../media/image60.svg"/><Relationship Id="rId12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40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8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.emf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emf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emf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7" Type="http://schemas.openxmlformats.org/officeDocument/2006/relationships/image" Target="../media/image48.sv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5" Type="http://schemas.openxmlformats.org/officeDocument/2006/relationships/image" Target="../media/image46.svg"/><Relationship Id="rId9" Type="http://schemas.openxmlformats.org/officeDocument/2006/relationships/image" Target="../media/image21.svg"/><Relationship Id="rId14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7" Type="http://schemas.openxmlformats.org/officeDocument/2006/relationships/image" Target="../media/image48.sv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5" Type="http://schemas.openxmlformats.org/officeDocument/2006/relationships/image" Target="../media/image46.svg"/><Relationship Id="rId15" Type="http://schemas.openxmlformats.org/officeDocument/2006/relationships/image" Target="../media/image65.png"/><Relationship Id="rId9" Type="http://schemas.openxmlformats.org/officeDocument/2006/relationships/image" Target="../media/image21.svg"/><Relationship Id="rId1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7" Type="http://schemas.openxmlformats.org/officeDocument/2006/relationships/image" Target="../media/image48.sv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5" Type="http://schemas.openxmlformats.org/officeDocument/2006/relationships/image" Target="../media/image46.sv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4.svg"/><Relationship Id="rId4" Type="http://schemas.openxmlformats.org/officeDocument/2006/relationships/image" Target="../media/image50.svg"/><Relationship Id="rId9" Type="http://schemas.openxmlformats.org/officeDocument/2006/relationships/image" Target="../media/image30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emf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emf"/><Relationship Id="rId10" Type="http://schemas.openxmlformats.org/officeDocument/2006/relationships/image" Target="../media/image41.jp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600" y="9375139"/>
            <a:ext cx="18731151" cy="1820409"/>
            <a:chOff x="0" y="0"/>
            <a:chExt cx="4933307" cy="502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0600" y="153558"/>
            <a:ext cx="15826174" cy="70847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33521" y="7862745"/>
            <a:ext cx="7382041" cy="33286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2072" y="6378713"/>
            <a:ext cx="1088247" cy="1498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45737">
            <a:off x="16410586" y="176685"/>
            <a:ext cx="1599202" cy="2182533"/>
          </a:xfrm>
          <a:prstGeom prst="rect">
            <a:avLst/>
          </a:prstGeom>
        </p:spPr>
      </p:pic>
      <p:sp>
        <p:nvSpPr>
          <p:cNvPr id="19" name="Google Shape;7484;p29"/>
          <p:cNvSpPr txBox="1">
            <a:spLocks/>
          </p:cNvSpPr>
          <p:nvPr/>
        </p:nvSpPr>
        <p:spPr>
          <a:xfrm>
            <a:off x="1829864" y="873853"/>
            <a:ext cx="14703422" cy="536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14000"/>
              </a:lnSpc>
              <a:buClr>
                <a:srgbClr val="04596F"/>
              </a:buClr>
              <a:defRPr/>
            </a:pPr>
            <a:r>
              <a:rPr lang="en-US" sz="8000" b="1" kern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8000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8000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ker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kern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  <a:buClr>
                <a:srgbClr val="04596F"/>
              </a:buClr>
              <a:defRPr/>
            </a:pP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kern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kern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8000" b="1" kern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4200" y="5087753"/>
            <a:ext cx="3733800" cy="584793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24816" y="6828761"/>
            <a:ext cx="2324478" cy="1005865"/>
          </a:xfrm>
          <a:prstGeom prst="rect">
            <a:avLst/>
          </a:prstGeom>
        </p:spPr>
      </p:pic>
      <p:pic>
        <p:nvPicPr>
          <p:cNvPr id="13" name="Picture 67" descr="Picture1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25700" y="1097691"/>
            <a:ext cx="3886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6" descr="Picture1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8750" y="377396"/>
            <a:ext cx="3886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8520" y="7372977"/>
            <a:ext cx="9252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5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Đinh Thị Ngọc Mai</a:t>
            </a:r>
            <a:endParaRPr lang="vi-VN" sz="5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 vị: </a:t>
            </a:r>
            <a:r>
              <a:rPr lang="vi-VN" sz="5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5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THCS Vạn Sơn</a:t>
            </a:r>
            <a:endParaRPr lang="en-US" sz="5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03527" y="189651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597" y="172041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215492"/>
            <a:ext cx="4343411" cy="1307707"/>
            <a:chOff x="1" y="100280"/>
            <a:chExt cx="2585709" cy="1307707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316426" y="100280"/>
              <a:ext cx="1813835" cy="118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1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0710" y="166065"/>
            <a:ext cx="11367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kết quả đo góc dưới đúng hay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901" y="2095500"/>
            <a:ext cx="13013084" cy="6799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9A737A-6759-497D-AC41-F57F7D369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8631" y="1654312"/>
            <a:ext cx="10091569" cy="83643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043ACF3-EA90-4578-9577-1D88B587B0F4}"/>
              </a:ext>
            </a:extLst>
          </p:cNvPr>
          <p:cNvSpPr txBox="1"/>
          <p:nvPr/>
        </p:nvSpPr>
        <p:spPr>
          <a:xfrm>
            <a:off x="14584292" y="2079028"/>
            <a:ext cx="2635997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03527" y="189651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597" y="172041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215492"/>
            <a:ext cx="4343411" cy="1307707"/>
            <a:chOff x="1" y="100280"/>
            <a:chExt cx="2585709" cy="1307707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316426" y="100280"/>
              <a:ext cx="1813835" cy="118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1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0710" y="166065"/>
            <a:ext cx="11367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kết quả đo góc dưới đúng hay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23835">
            <a:off x="820879" y="5947427"/>
            <a:ext cx="13336015" cy="69680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273151-F5D8-4860-BDF5-460AF4EC7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9224" y="1327827"/>
            <a:ext cx="9623098" cy="7976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43ACF3-EA90-4578-9577-1D88B587B0F4}"/>
              </a:ext>
            </a:extLst>
          </p:cNvPr>
          <p:cNvSpPr txBox="1"/>
          <p:nvPr/>
        </p:nvSpPr>
        <p:spPr>
          <a:xfrm>
            <a:off x="14584292" y="2079028"/>
            <a:ext cx="2635997" cy="1015663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27768" y="109490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04789" y="171389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198333"/>
            <a:ext cx="4036481" cy="1338828"/>
            <a:chOff x="1" y="83121"/>
            <a:chExt cx="2585709" cy="1338828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82468" y="83121"/>
              <a:ext cx="222077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2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26114" y="103445"/>
            <a:ext cx="11367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 đo các góc sau: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198270"/>
            <a:ext cx="14171568" cy="74046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14D59E-8AC0-48F6-9747-6BCD35A48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790" y="2316605"/>
            <a:ext cx="8428910" cy="8160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13142868" y="1921002"/>
                <a:ext cx="4800600" cy="1897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𝒎𝑪𝒕</m:t>
                          </m:r>
                        </m:e>
                      </m:acc>
                      <m:r>
                        <a:rPr lang="en-US" sz="6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6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68" y="1921002"/>
                <a:ext cx="4800600" cy="1897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27768" y="109490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04789" y="171389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198333"/>
            <a:ext cx="4036481" cy="1338828"/>
            <a:chOff x="1" y="83121"/>
            <a:chExt cx="2585709" cy="1338828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82468" y="83121"/>
              <a:ext cx="222077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2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26114" y="103445"/>
            <a:ext cx="11367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số đo các góc sau: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2088829"/>
            <a:ext cx="13867311" cy="7245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13661497" y="1859086"/>
                <a:ext cx="4386388" cy="174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𝒙𝑫𝒚</m:t>
                          </m:r>
                        </m:e>
                      </m:acc>
                      <m:r>
                        <a:rPr lang="en-US" sz="6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US" sz="6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497" y="1859086"/>
                <a:ext cx="4386388" cy="1745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D2D3BF94-E98D-4794-A2CC-52DB466436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66480"/>
            <a:ext cx="13342782" cy="89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47075" y="1680558"/>
            <a:ext cx="17307525" cy="8415941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90" y="133171"/>
            <a:ext cx="3124210" cy="1230374"/>
            <a:chOff x="1" y="177613"/>
            <a:chExt cx="2585709" cy="1230374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177613"/>
              <a:ext cx="23418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3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571287" y="114300"/>
            <a:ext cx="14411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800" b="1">
                <a:solidFill>
                  <a:srgbClr val="FFFF00"/>
                </a:solidFill>
                <a:cs typeface="Arial" panose="020B0604020202020204" pitchFamily="34" charset="0"/>
              </a:rPr>
              <a:t>Dùng thước đo góc, em hãy đo và viết số đo của các góc trong mỗi hình sau: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13" y="1359745"/>
            <a:ext cx="11295750" cy="8927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12032458" y="2448588"/>
                <a:ext cx="4386388" cy="1603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458" y="2448588"/>
                <a:ext cx="4386388" cy="1603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604811" y="2367635"/>
                <a:ext cx="4386388" cy="1603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1" y="2367635"/>
                <a:ext cx="4386388" cy="16032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604811" y="7234971"/>
                <a:ext cx="4386388" cy="1603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𝒎𝑨𝒏</m:t>
                          </m:r>
                        </m:e>
                      </m:acc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1" y="7234971"/>
                <a:ext cx="4386388" cy="1603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/>
              <p:nvPr/>
            </p:nvSpPr>
            <p:spPr>
              <a:xfrm>
                <a:off x="12288269" y="7594636"/>
                <a:ext cx="4386388" cy="16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𝒒𝑴𝒌</m:t>
                          </m:r>
                        </m:e>
                      </m:acc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5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023372-163B-4F32-9F9B-C1DDFC9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269" y="7594636"/>
                <a:ext cx="4386388" cy="1637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3FEC95-9EA2-4113-95B3-477E6A393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4"/>
            <a:ext cx="18288000" cy="10642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9EC94-01FE-4579-9813-122C3425B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483333">
            <a:off x="2730722" y="239700"/>
            <a:ext cx="13109260" cy="69944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26A9B1-F51F-434E-BF93-36F9874BA54E}"/>
              </a:ext>
            </a:extLst>
          </p:cNvPr>
          <p:cNvCxnSpPr>
            <a:cxnSpLocks/>
          </p:cNvCxnSpPr>
          <p:nvPr/>
        </p:nvCxnSpPr>
        <p:spPr>
          <a:xfrm flipH="1">
            <a:off x="3314700" y="1257300"/>
            <a:ext cx="4000500" cy="3200400"/>
          </a:xfrm>
          <a:prstGeom prst="line">
            <a:avLst/>
          </a:prstGeom>
          <a:ln w="7620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BC4204-91AE-4265-ADE5-84FA18F72569}"/>
              </a:ext>
            </a:extLst>
          </p:cNvPr>
          <p:cNvCxnSpPr>
            <a:cxnSpLocks/>
          </p:cNvCxnSpPr>
          <p:nvPr/>
        </p:nvCxnSpPr>
        <p:spPr>
          <a:xfrm flipH="1">
            <a:off x="2895600" y="1257300"/>
            <a:ext cx="4419600" cy="8534400"/>
          </a:xfrm>
          <a:prstGeom prst="line">
            <a:avLst/>
          </a:prstGeom>
          <a:ln w="7620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70660F2-36ED-4315-9AA0-A1073E36AFD3}"/>
              </a:ext>
            </a:extLst>
          </p:cNvPr>
          <p:cNvSpPr/>
          <p:nvPr/>
        </p:nvSpPr>
        <p:spPr>
          <a:xfrm>
            <a:off x="7943850" y="457200"/>
            <a:ext cx="800100" cy="800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  <a:endParaRPr lang="vi-VN" sz="48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406AAD-9AC4-4259-8644-E94A10B8F51A}"/>
                  </a:ext>
                </a:extLst>
              </p:cNvPr>
              <p:cNvSpPr txBox="1"/>
              <p:nvPr/>
            </p:nvSpPr>
            <p:spPr>
              <a:xfrm>
                <a:off x="3099162" y="2677338"/>
                <a:ext cx="4844688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5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406AAD-9AC4-4259-8644-E94A10B8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162" y="2677338"/>
                <a:ext cx="4844688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0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3FEC95-9EA2-4113-95B3-477E6A393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4"/>
            <a:ext cx="18288000" cy="1064248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70660F2-36ED-4315-9AA0-A1073E36AFD3}"/>
              </a:ext>
            </a:extLst>
          </p:cNvPr>
          <p:cNvSpPr/>
          <p:nvPr/>
        </p:nvSpPr>
        <p:spPr>
          <a:xfrm>
            <a:off x="7943850" y="457200"/>
            <a:ext cx="800100" cy="800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  <a:endParaRPr lang="vi-VN" sz="4800" b="1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C06DE9-4DD2-4612-B080-8FC4CC3E6E34}"/>
              </a:ext>
            </a:extLst>
          </p:cNvPr>
          <p:cNvSpPr/>
          <p:nvPr/>
        </p:nvSpPr>
        <p:spPr>
          <a:xfrm>
            <a:off x="7943850" y="674370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  <a:endParaRPr lang="vi-VN" sz="4800" b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9EC94-01FE-4579-9813-122C3425B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82227">
            <a:off x="-1411130" y="960489"/>
            <a:ext cx="13109260" cy="69944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183B49-4EDB-4B7A-AD77-665553353E51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4457700"/>
            <a:ext cx="3429000" cy="2672284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648B72-4130-4726-8EA5-7E10A05AE08D}"/>
              </a:ext>
            </a:extLst>
          </p:cNvPr>
          <p:cNvCxnSpPr>
            <a:cxnSpLocks/>
          </p:cNvCxnSpPr>
          <p:nvPr/>
        </p:nvCxnSpPr>
        <p:spPr>
          <a:xfrm flipH="1">
            <a:off x="2971800" y="7129985"/>
            <a:ext cx="3886200" cy="258551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0348C-5E9B-437E-BCAD-C7849083527A}"/>
                  </a:ext>
                </a:extLst>
              </p:cNvPr>
              <p:cNvSpPr txBox="1"/>
              <p:nvPr/>
            </p:nvSpPr>
            <p:spPr>
              <a:xfrm>
                <a:off x="3276600" y="6424393"/>
                <a:ext cx="484468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0348C-5E9B-437E-BCAD-C78490835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424393"/>
                <a:ext cx="4844688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3FEC95-9EA2-4113-95B3-477E6A393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4"/>
            <a:ext cx="18288000" cy="106424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26A9B1-F51F-434E-BF93-36F9874BA54E}"/>
              </a:ext>
            </a:extLst>
          </p:cNvPr>
          <p:cNvCxnSpPr>
            <a:cxnSpLocks/>
          </p:cNvCxnSpPr>
          <p:nvPr/>
        </p:nvCxnSpPr>
        <p:spPr>
          <a:xfrm flipH="1">
            <a:off x="3314700" y="1257300"/>
            <a:ext cx="4000500" cy="3200400"/>
          </a:xfrm>
          <a:prstGeom prst="lin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BC4204-91AE-4265-ADE5-84FA18F72569}"/>
              </a:ext>
            </a:extLst>
          </p:cNvPr>
          <p:cNvCxnSpPr>
            <a:cxnSpLocks/>
          </p:cNvCxnSpPr>
          <p:nvPr/>
        </p:nvCxnSpPr>
        <p:spPr>
          <a:xfrm flipH="1">
            <a:off x="2895600" y="1257300"/>
            <a:ext cx="4419600" cy="8534400"/>
          </a:xfrm>
          <a:prstGeom prst="lin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70660F2-36ED-4315-9AA0-A1073E36AFD3}"/>
              </a:ext>
            </a:extLst>
          </p:cNvPr>
          <p:cNvSpPr/>
          <p:nvPr/>
        </p:nvSpPr>
        <p:spPr>
          <a:xfrm>
            <a:off x="7943850" y="457200"/>
            <a:ext cx="800100" cy="800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  <a:endParaRPr lang="vi-VN" sz="48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406AAD-9AC4-4259-8644-E94A10B8F51A}"/>
                  </a:ext>
                </a:extLst>
              </p:cNvPr>
              <p:cNvSpPr txBox="1"/>
              <p:nvPr/>
            </p:nvSpPr>
            <p:spPr>
              <a:xfrm>
                <a:off x="3122409" y="2623983"/>
                <a:ext cx="484468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5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406AAD-9AC4-4259-8644-E94A10B8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09" y="2623983"/>
                <a:ext cx="4844688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183B49-4EDB-4B7A-AD77-665553353E51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4457700"/>
            <a:ext cx="3429000" cy="2672284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648B72-4130-4726-8EA5-7E10A05AE08D}"/>
              </a:ext>
            </a:extLst>
          </p:cNvPr>
          <p:cNvCxnSpPr>
            <a:cxnSpLocks/>
          </p:cNvCxnSpPr>
          <p:nvPr/>
        </p:nvCxnSpPr>
        <p:spPr>
          <a:xfrm flipH="1">
            <a:off x="2971800" y="7129985"/>
            <a:ext cx="3886200" cy="258551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E0348C-5E9B-437E-BCAD-C7849083527A}"/>
                  </a:ext>
                </a:extLst>
              </p:cNvPr>
              <p:cNvSpPr txBox="1"/>
              <p:nvPr/>
            </p:nvSpPr>
            <p:spPr>
              <a:xfrm>
                <a:off x="3317966" y="6455795"/>
                <a:ext cx="484468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E0348C-5E9B-437E-BCAD-C78490835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6" y="6455795"/>
                <a:ext cx="4844688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29C06DE9-4DD2-4612-B080-8FC4CC3E6E34}"/>
              </a:ext>
            </a:extLst>
          </p:cNvPr>
          <p:cNvSpPr/>
          <p:nvPr/>
        </p:nvSpPr>
        <p:spPr>
          <a:xfrm>
            <a:off x="7943850" y="674370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  <a:endParaRPr lang="vi-VN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CDC8E3-4C0F-4727-B8A8-D1069DE9A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21" y="336520"/>
            <a:ext cx="6440079" cy="9036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76A82D-1D19-4364-98EB-DC62A0CF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665" y="1371601"/>
            <a:ext cx="7709535" cy="8336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78"/>
            <a:ext cx="10781109" cy="636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4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905000" y="3009901"/>
            <a:ext cx="22098000" cy="2209800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85801" y="1028700"/>
            <a:ext cx="4214586" cy="1600200"/>
            <a:chOff x="-32278" y="177613"/>
            <a:chExt cx="2585709" cy="1190956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177613"/>
              <a:ext cx="2341815" cy="972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4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4425961" y="3267183"/>
            <a:ext cx="105965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 góc xOy có số đo 60º.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3FEC95-9EA2-4113-95B3-477E6A393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064"/>
            <a:ext cx="18288000" cy="106424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26A9B1-F51F-434E-BF93-36F9874BA54E}"/>
              </a:ext>
            </a:extLst>
          </p:cNvPr>
          <p:cNvCxnSpPr>
            <a:cxnSpLocks/>
          </p:cNvCxnSpPr>
          <p:nvPr/>
        </p:nvCxnSpPr>
        <p:spPr>
          <a:xfrm flipH="1">
            <a:off x="3314700" y="1257300"/>
            <a:ext cx="4000500" cy="320040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BC4204-91AE-4265-ADE5-84FA18F72569}"/>
              </a:ext>
            </a:extLst>
          </p:cNvPr>
          <p:cNvCxnSpPr>
            <a:cxnSpLocks/>
          </p:cNvCxnSpPr>
          <p:nvPr/>
        </p:nvCxnSpPr>
        <p:spPr>
          <a:xfrm flipH="1">
            <a:off x="3086100" y="1257300"/>
            <a:ext cx="4229100" cy="845820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183B49-4EDB-4B7A-AD77-665553353E51}"/>
              </a:ext>
            </a:extLst>
          </p:cNvPr>
          <p:cNvCxnSpPr>
            <a:cxnSpLocks/>
          </p:cNvCxnSpPr>
          <p:nvPr/>
        </p:nvCxnSpPr>
        <p:spPr>
          <a:xfrm flipH="1" flipV="1">
            <a:off x="3314700" y="4457700"/>
            <a:ext cx="3543300" cy="267228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48B72-4130-4726-8EA5-7E10A05AE08D}"/>
              </a:ext>
            </a:extLst>
          </p:cNvPr>
          <p:cNvCxnSpPr>
            <a:cxnSpLocks/>
          </p:cNvCxnSpPr>
          <p:nvPr/>
        </p:nvCxnSpPr>
        <p:spPr>
          <a:xfrm flipH="1">
            <a:off x="3086100" y="7129985"/>
            <a:ext cx="3771900" cy="281411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70660F2-36ED-4315-9AA0-A1073E36AFD3}"/>
              </a:ext>
            </a:extLst>
          </p:cNvPr>
          <p:cNvSpPr/>
          <p:nvPr/>
        </p:nvSpPr>
        <p:spPr>
          <a:xfrm>
            <a:off x="7943850" y="457200"/>
            <a:ext cx="800100" cy="800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vi-VN" sz="4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C06DE9-4DD2-4612-B080-8FC4CC3E6E34}"/>
              </a:ext>
            </a:extLst>
          </p:cNvPr>
          <p:cNvSpPr/>
          <p:nvPr/>
        </p:nvSpPr>
        <p:spPr>
          <a:xfrm>
            <a:off x="7658100" y="6729933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vi-VN" sz="4800" b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7170" y="1734772"/>
            <a:ext cx="17456030" cy="8361728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755" y="103396"/>
            <a:ext cx="4136988" cy="1442537"/>
            <a:chOff x="-32278" y="52898"/>
            <a:chExt cx="2585709" cy="1315671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52898"/>
              <a:ext cx="2341815" cy="119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nl-NL" sz="6000" b="1" i="0" u="none" strike="noStrike" kern="120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vẽ: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738004" y="1571468"/>
            <a:ext cx="10153070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tia 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889" y="6032988"/>
            <a:ext cx="6742186" cy="14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7170" y="1734772"/>
            <a:ext cx="17456030" cy="8361728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755" y="103396"/>
            <a:ext cx="4136988" cy="1442537"/>
            <a:chOff x="-32278" y="52898"/>
            <a:chExt cx="2585709" cy="1315671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52898"/>
              <a:ext cx="2341815" cy="119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 vẽ: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29EC94-01FE-4579-9813-122C3425B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1090811"/>
            <a:ext cx="10452083" cy="55766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738004" y="1571468"/>
            <a:ext cx="101530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 tia Ox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Đặt thước: Tâm của thước trùng với đỉnh O, tia Ox đi qua vạch 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889" y="6032988"/>
            <a:ext cx="6742186" cy="14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7170" y="1734772"/>
            <a:ext cx="17456030" cy="8361728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755" y="103396"/>
            <a:ext cx="4136988" cy="1442537"/>
            <a:chOff x="-32278" y="52898"/>
            <a:chExt cx="2585709" cy="1315671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52898"/>
              <a:ext cx="2341815" cy="119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 vẽ: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29EC94-01FE-4579-9813-122C3425B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1090811"/>
            <a:ext cx="10452083" cy="55766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738004" y="1571468"/>
            <a:ext cx="1015307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 tia Ox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Đặt thước: Tâm của thước trùng với đỉnh O, tia Ox đi qua vạch 0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Đánh dấu điểm tại vị trí vạch </a:t>
            </a:r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889" y="6032988"/>
            <a:ext cx="6742186" cy="144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686575" y="1542835"/>
            <a:ext cx="401025" cy="4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7170" y="1734772"/>
            <a:ext cx="17456030" cy="8361728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755" y="103396"/>
            <a:ext cx="4136988" cy="1442537"/>
            <a:chOff x="-32278" y="52898"/>
            <a:chExt cx="2585709" cy="1315671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52898"/>
              <a:ext cx="2341815" cy="119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 vẽ: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738004" y="1571468"/>
            <a:ext cx="10153070" cy="817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 tia Ox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Đặt thước: Tâm của thước trùng với đỉnh O, tia Ox đi qua vạch 0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Đánh dấu điểm tại vị trí vạch 60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Vẽ tia Oy đi qua điểm đánh dấu</a:t>
            </a:r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889" y="6032988"/>
            <a:ext cx="6742186" cy="144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686575" y="1542835"/>
            <a:ext cx="401025" cy="400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9266" y="265212"/>
            <a:ext cx="3620604" cy="63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7170" y="1734772"/>
            <a:ext cx="17456030" cy="8361728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83"/>
              <a:ext cx="2420185" cy="2545905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755" y="103396"/>
            <a:ext cx="4136988" cy="1442537"/>
            <a:chOff x="-32278" y="52898"/>
            <a:chExt cx="2585709" cy="1315671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676534" y="-508328"/>
              <a:ext cx="1168085" cy="2585709"/>
              <a:chOff x="93515" y="-21325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93515" y="-213250"/>
                <a:ext cx="2771140" cy="17082440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7762" y="52898"/>
              <a:ext cx="2341815" cy="119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 vẽ: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023372-163B-4F32-9F9B-C1DDFC9693A1}"/>
              </a:ext>
            </a:extLst>
          </p:cNvPr>
          <p:cNvSpPr txBox="1"/>
          <p:nvPr/>
        </p:nvSpPr>
        <p:spPr>
          <a:xfrm>
            <a:off x="738004" y="1571468"/>
            <a:ext cx="10153070" cy="817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 tia Ox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Đặt thước: Tâm của thước trùng với đỉnh O, tia Ox đi qua vạch 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Đánh dấu điểm tại vị trí vạch 60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Vẽ tia Oy đi qua điểm đánh dấu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889" y="6032988"/>
            <a:ext cx="6742186" cy="144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686575" y="1542835"/>
            <a:ext cx="401025" cy="400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9266" y="265212"/>
            <a:ext cx="3620604" cy="6398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9266" y="4178194"/>
            <a:ext cx="4034289" cy="35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>
          <a:xfrm>
            <a:off x="4343400" y="566329"/>
            <a:ext cx="9654111" cy="1071971"/>
            <a:chOff x="326479" y="139474"/>
            <a:chExt cx="5351788" cy="1677975"/>
          </a:xfrm>
        </p:grpSpPr>
        <p:sp>
          <p:nvSpPr>
            <p:cNvPr id="28" name="Freeform 3"/>
            <p:cNvSpPr/>
            <p:nvPr/>
          </p:nvSpPr>
          <p:spPr>
            <a:xfrm>
              <a:off x="326479" y="139474"/>
              <a:ext cx="5351788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6403992" y="8897118"/>
            <a:ext cx="870569" cy="9527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7300594" y="9498067"/>
            <a:ext cx="552774" cy="604951"/>
          </a:xfrm>
          <a:prstGeom prst="rect">
            <a:avLst/>
          </a:prstGeom>
        </p:spPr>
      </p:pic>
      <p:sp>
        <p:nvSpPr>
          <p:cNvPr id="12" name="Google Shape;7771;p33"/>
          <p:cNvSpPr txBox="1">
            <a:spLocks/>
          </p:cNvSpPr>
          <p:nvPr/>
        </p:nvSpPr>
        <p:spPr>
          <a:xfrm>
            <a:off x="3993904" y="73741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FF0000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178" y="1851052"/>
            <a:ext cx="5511550" cy="8056675"/>
            <a:chOff x="609600" y="3867574"/>
            <a:chExt cx="5562600" cy="5961061"/>
          </a:xfrm>
        </p:grpSpPr>
        <p:grpSp>
          <p:nvGrpSpPr>
            <p:cNvPr id="14" name="Group 4"/>
            <p:cNvGrpSpPr/>
            <p:nvPr/>
          </p:nvGrpSpPr>
          <p:grpSpPr>
            <a:xfrm>
              <a:off x="609600" y="3867574"/>
              <a:ext cx="5562600" cy="5961061"/>
              <a:chOff x="0" y="0"/>
              <a:chExt cx="1669403" cy="3367758"/>
            </a:xfrm>
          </p:grpSpPr>
          <p:sp>
            <p:nvSpPr>
              <p:cNvPr id="16" name="Freeform 5"/>
              <p:cNvSpPr/>
              <p:nvPr/>
            </p:nvSpPr>
            <p:spPr>
              <a:xfrm>
                <a:off x="0" y="0"/>
                <a:ext cx="1669403" cy="3367758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5" name="Rectangle 14"/>
            <p:cNvSpPr/>
            <p:nvPr/>
          </p:nvSpPr>
          <p:spPr>
            <a:xfrm>
              <a:off x="824903" y="3906884"/>
              <a:ext cx="5200126" cy="532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44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vi-VN" sz="44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 </a:t>
              </a:r>
              <a:r>
                <a:rPr lang="vi-VN" sz="4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 5 góc bất kì, dùng thước đo góc </a:t>
              </a:r>
              <a:r>
                <a:rPr lang="en-US" sz="44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định số đo </a:t>
              </a:r>
              <a:r>
                <a:rPr lang="vi-VN" sz="44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</a:t>
              </a:r>
              <a:r>
                <a:rPr lang="vi-VN" sz="4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góc đó và ghi rõ số đo bên dưới hình vẽ.</a:t>
              </a:r>
            </a:p>
          </p:txBody>
        </p:sp>
      </p:grpSp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587542">
            <a:off x="3021662" y="617257"/>
            <a:ext cx="1245923" cy="791161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388785">
            <a:off x="-202870" y="445687"/>
            <a:ext cx="2522151" cy="12861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6935">
            <a:off x="15729362" y="478649"/>
            <a:ext cx="2242053" cy="2242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5647" y="1501013"/>
            <a:ext cx="11117906" cy="8805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>
          <a:xfrm>
            <a:off x="4343400" y="566329"/>
            <a:ext cx="9654111" cy="1071971"/>
            <a:chOff x="326479" y="139474"/>
            <a:chExt cx="5351788" cy="1677975"/>
          </a:xfrm>
        </p:grpSpPr>
        <p:sp>
          <p:nvSpPr>
            <p:cNvPr id="28" name="Freeform 3"/>
            <p:cNvSpPr/>
            <p:nvPr/>
          </p:nvSpPr>
          <p:spPr>
            <a:xfrm>
              <a:off x="326479" y="139474"/>
              <a:ext cx="5351788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6403992" y="8897118"/>
            <a:ext cx="870569" cy="9527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7300594" y="9498067"/>
            <a:ext cx="552774" cy="604951"/>
          </a:xfrm>
          <a:prstGeom prst="rect">
            <a:avLst/>
          </a:prstGeom>
        </p:spPr>
      </p:pic>
      <p:sp>
        <p:nvSpPr>
          <p:cNvPr id="12" name="Google Shape;7771;p33"/>
          <p:cNvSpPr txBox="1">
            <a:spLocks/>
          </p:cNvSpPr>
          <p:nvPr/>
        </p:nvSpPr>
        <p:spPr>
          <a:xfrm>
            <a:off x="3993904" y="73741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Kavoon"/>
              </a:rPr>
              <a:t>HƯỚNG DẪN VỀ NHÀ</a:t>
            </a:r>
            <a:endParaRPr kumimoji="0" lang="vi-VN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Kavoo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178" y="1851052"/>
            <a:ext cx="5511550" cy="8056675"/>
            <a:chOff x="609600" y="3867574"/>
            <a:chExt cx="5562600" cy="5961061"/>
          </a:xfrm>
        </p:grpSpPr>
        <p:grpSp>
          <p:nvGrpSpPr>
            <p:cNvPr id="14" name="Group 4"/>
            <p:cNvGrpSpPr/>
            <p:nvPr/>
          </p:nvGrpSpPr>
          <p:grpSpPr>
            <a:xfrm>
              <a:off x="609600" y="3867574"/>
              <a:ext cx="5562600" cy="5961061"/>
              <a:chOff x="0" y="0"/>
              <a:chExt cx="1669403" cy="3367758"/>
            </a:xfrm>
          </p:grpSpPr>
          <p:sp>
            <p:nvSpPr>
              <p:cNvPr id="16" name="Freeform 5"/>
              <p:cNvSpPr/>
              <p:nvPr/>
            </p:nvSpPr>
            <p:spPr>
              <a:xfrm>
                <a:off x="0" y="0"/>
                <a:ext cx="1669403" cy="3367758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5" name="Rectangle 14"/>
            <p:cNvSpPr/>
            <p:nvPr/>
          </p:nvSpPr>
          <p:spPr>
            <a:xfrm>
              <a:off x="824903" y="4050758"/>
              <a:ext cx="5200126" cy="4577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Tự </a:t>
              </a:r>
              <a:r>
                <a: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 5 góc bất kì, dùng thước đo góc đo góc của 5 góc đó và ghi rõ số đo bên dưới hình vẽ.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4673" y="1828800"/>
            <a:ext cx="5790596" cy="8109393"/>
            <a:chOff x="6699571" y="3867574"/>
            <a:chExt cx="5562600" cy="5653952"/>
          </a:xfrm>
        </p:grpSpPr>
        <p:grpSp>
          <p:nvGrpSpPr>
            <p:cNvPr id="18" name="Group 4"/>
            <p:cNvGrpSpPr/>
            <p:nvPr/>
          </p:nvGrpSpPr>
          <p:grpSpPr>
            <a:xfrm>
              <a:off x="6699571" y="3867574"/>
              <a:ext cx="5562600" cy="5653952"/>
              <a:chOff x="0" y="0"/>
              <a:chExt cx="1669403" cy="3194254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1669403" cy="3194254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6901780" y="3964909"/>
              <a:ext cx="4995220" cy="360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 </a:t>
              </a:r>
              <a:r>
                <a: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góc của một số vật dụng: các góc của eke, độ mở của </a:t>
              </a: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chiếc </a:t>
              </a:r>
              <a:r>
                <a:rPr kumimoji="0" lang="vi-VN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kéo</a:t>
              </a: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…</a:t>
              </a:r>
              <a:endPara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587542">
            <a:off x="3021662" y="617257"/>
            <a:ext cx="1245923" cy="791161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388785">
            <a:off x="-202870" y="445687"/>
            <a:ext cx="2522151" cy="12861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6935">
            <a:off x="15729362" y="478649"/>
            <a:ext cx="2242053" cy="2242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182" y="1828800"/>
            <a:ext cx="4076700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/>
          <a:srcRect t="5893" b="6274"/>
          <a:stretch/>
        </p:blipFill>
        <p:spPr>
          <a:xfrm>
            <a:off x="12039600" y="6150034"/>
            <a:ext cx="405828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>
          <a:xfrm>
            <a:off x="4343400" y="566329"/>
            <a:ext cx="9654111" cy="1071971"/>
            <a:chOff x="326479" y="139474"/>
            <a:chExt cx="5351788" cy="1677975"/>
          </a:xfrm>
        </p:grpSpPr>
        <p:sp>
          <p:nvSpPr>
            <p:cNvPr id="28" name="Freeform 3"/>
            <p:cNvSpPr/>
            <p:nvPr/>
          </p:nvSpPr>
          <p:spPr>
            <a:xfrm>
              <a:off x="326479" y="139474"/>
              <a:ext cx="5351788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6403992" y="8897118"/>
            <a:ext cx="870569" cy="9527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659">
            <a:off x="17300594" y="9498067"/>
            <a:ext cx="552774" cy="604951"/>
          </a:xfrm>
          <a:prstGeom prst="rect">
            <a:avLst/>
          </a:prstGeom>
        </p:spPr>
      </p:pic>
      <p:sp>
        <p:nvSpPr>
          <p:cNvPr id="12" name="Google Shape;7771;p33"/>
          <p:cNvSpPr txBox="1">
            <a:spLocks/>
          </p:cNvSpPr>
          <p:nvPr/>
        </p:nvSpPr>
        <p:spPr>
          <a:xfrm>
            <a:off x="3993904" y="73741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Kavoon"/>
              </a:rPr>
              <a:t>HƯỚNG DẪN VỀ NHÀ</a:t>
            </a:r>
            <a:endParaRPr kumimoji="0" lang="vi-VN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Kavoo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178" y="1851052"/>
            <a:ext cx="5511550" cy="8056675"/>
            <a:chOff x="609600" y="3867574"/>
            <a:chExt cx="5562600" cy="5961061"/>
          </a:xfrm>
        </p:grpSpPr>
        <p:grpSp>
          <p:nvGrpSpPr>
            <p:cNvPr id="14" name="Group 4"/>
            <p:cNvGrpSpPr/>
            <p:nvPr/>
          </p:nvGrpSpPr>
          <p:grpSpPr>
            <a:xfrm>
              <a:off x="609600" y="3867574"/>
              <a:ext cx="5562600" cy="5961061"/>
              <a:chOff x="0" y="0"/>
              <a:chExt cx="1669403" cy="3367758"/>
            </a:xfrm>
          </p:grpSpPr>
          <p:sp>
            <p:nvSpPr>
              <p:cNvPr id="16" name="Freeform 5"/>
              <p:cNvSpPr/>
              <p:nvPr/>
            </p:nvSpPr>
            <p:spPr>
              <a:xfrm>
                <a:off x="0" y="0"/>
                <a:ext cx="1669403" cy="3367758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5" name="Rectangle 14"/>
            <p:cNvSpPr/>
            <p:nvPr/>
          </p:nvSpPr>
          <p:spPr>
            <a:xfrm>
              <a:off x="790836" y="4002387"/>
              <a:ext cx="5200126" cy="4577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Tự </a:t>
              </a:r>
              <a:r>
                <a: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 5 góc bất kì, dùng thước đo góc đo góc của 5 góc đó và ghi rõ số đo bên dưới hình vẽ.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4673" y="1828800"/>
            <a:ext cx="5790596" cy="8109393"/>
            <a:chOff x="6699571" y="3867574"/>
            <a:chExt cx="5562600" cy="5653952"/>
          </a:xfrm>
        </p:grpSpPr>
        <p:grpSp>
          <p:nvGrpSpPr>
            <p:cNvPr id="18" name="Group 4"/>
            <p:cNvGrpSpPr/>
            <p:nvPr/>
          </p:nvGrpSpPr>
          <p:grpSpPr>
            <a:xfrm>
              <a:off x="6699571" y="3867574"/>
              <a:ext cx="5562600" cy="5653952"/>
              <a:chOff x="0" y="0"/>
              <a:chExt cx="1669403" cy="3194254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1669403" cy="3194254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6964967" y="3976418"/>
              <a:ext cx="4995220" cy="360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góc của một số vật dụng: các góc của eke, độ mở của </a:t>
              </a:r>
              <a:r>
                <a:rPr kumimoji="0" lang="en-US" sz="4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chiếc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kéo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…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81216" y="1638301"/>
            <a:ext cx="5835040" cy="8371523"/>
            <a:chOff x="12472202" y="3445124"/>
            <a:chExt cx="5929883" cy="3772009"/>
          </a:xfrm>
        </p:grpSpPr>
        <p:grpSp>
          <p:nvGrpSpPr>
            <p:cNvPr id="22" name="Group 4"/>
            <p:cNvGrpSpPr/>
            <p:nvPr/>
          </p:nvGrpSpPr>
          <p:grpSpPr>
            <a:xfrm>
              <a:off x="12562500" y="3527258"/>
              <a:ext cx="5839584" cy="3657600"/>
              <a:chOff x="32614" y="0"/>
              <a:chExt cx="1669403" cy="2066396"/>
            </a:xfrm>
          </p:grpSpPr>
          <p:sp>
            <p:nvSpPr>
              <p:cNvPr id="24" name="Freeform 5"/>
              <p:cNvSpPr/>
              <p:nvPr/>
            </p:nvSpPr>
            <p:spPr>
              <a:xfrm>
                <a:off x="32614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23" name="Rectangle 22"/>
            <p:cNvSpPr/>
            <p:nvPr/>
          </p:nvSpPr>
          <p:spPr>
            <a:xfrm>
              <a:off x="12472202" y="3445124"/>
              <a:ext cx="5929883" cy="3772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3.</a:t>
              </a:r>
            </a:p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kumimoji="0" lang="en-US" sz="43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Nghiên </a:t>
              </a:r>
              <a:r>
                <a: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cứu </a:t>
              </a:r>
              <a:r>
                <a:rPr kumimoji="0" lang="en-US" sz="43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phần 2: “Các góc đặc biệt” để phân biệt các góc </a:t>
              </a:r>
              <a:r>
                <a: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vuông, </a:t>
              </a:r>
              <a:r>
                <a:rPr kumimoji="0" lang="en-US" sz="43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góc </a:t>
              </a:r>
              <a:r>
                <a: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nhọn, góc tù</a:t>
              </a:r>
              <a:r>
                <a:rPr lang="en-US" sz="4300" ker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4300" kern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Nhận </a:t>
              </a:r>
              <a:r>
                <a:rPr lang="en-US" sz="4300" ker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dạng các góc ở Bài tập 3 của </a:t>
              </a:r>
              <a:endParaRPr lang="en-US" sz="4300" kern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defRPr/>
              </a:pPr>
              <a:r>
                <a:rPr lang="en-US" sz="4300" kern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Phiếu </a:t>
              </a:r>
              <a:r>
                <a:rPr lang="en-US" sz="4300" ker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tập 2</a:t>
              </a:r>
              <a:r>
                <a:rPr lang="en-US" sz="4300" kern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en-US" sz="4300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587542">
            <a:off x="3021662" y="617257"/>
            <a:ext cx="1245923" cy="791161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388785">
            <a:off x="-202870" y="445687"/>
            <a:ext cx="2522151" cy="12861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6935">
            <a:off x="15729362" y="478649"/>
            <a:ext cx="2242053" cy="22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711" y="1257300"/>
            <a:ext cx="20879423" cy="7493670"/>
            <a:chOff x="0" y="0"/>
            <a:chExt cx="7616870" cy="1698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16870" cy="1698490"/>
            </a:xfrm>
            <a:custGeom>
              <a:avLst/>
              <a:gdLst/>
              <a:ahLst/>
              <a:cxnLst/>
              <a:rect l="l" t="t" r="r" b="b"/>
              <a:pathLst>
                <a:path w="7616870" h="1698490">
                  <a:moveTo>
                    <a:pt x="7492410" y="1698490"/>
                  </a:moveTo>
                  <a:lnTo>
                    <a:pt x="124460" y="1698490"/>
                  </a:lnTo>
                  <a:cubicBezTo>
                    <a:pt x="55880" y="1698490"/>
                    <a:pt x="0" y="1642610"/>
                    <a:pt x="0" y="1574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92410" y="0"/>
                  </a:lnTo>
                  <a:cubicBezTo>
                    <a:pt x="7560990" y="0"/>
                    <a:pt x="7616870" y="55880"/>
                    <a:pt x="7616870" y="124460"/>
                  </a:cubicBezTo>
                  <a:lnTo>
                    <a:pt x="7616870" y="1574030"/>
                  </a:lnTo>
                  <a:cubicBezTo>
                    <a:pt x="7616870" y="1642610"/>
                    <a:pt x="7560990" y="1698490"/>
                    <a:pt x="7492410" y="1698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574598">
            <a:off x="14189791" y="1431669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574598">
            <a:off x="399690" y="9219502"/>
            <a:ext cx="612187" cy="645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574598">
            <a:off x="3077341" y="7814549"/>
            <a:ext cx="612187" cy="6456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853995">
            <a:off x="13504155" y="-177860"/>
            <a:ext cx="5995585" cy="266054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891265">
            <a:off x="14465191" y="6882388"/>
            <a:ext cx="5588219" cy="247977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122520">
            <a:off x="1187165" y="7129781"/>
            <a:ext cx="1561043" cy="317990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891265">
            <a:off x="-323482" y="-267443"/>
            <a:ext cx="5588219" cy="247977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36464" y="350316"/>
            <a:ext cx="1805645" cy="1244253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4143523" flipH="1">
            <a:off x="14969775" y="367002"/>
            <a:ext cx="2181694" cy="157081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662805">
            <a:off x="16563673" y="8348240"/>
            <a:ext cx="1344943" cy="1512717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410796" y="2174939"/>
            <a:ext cx="17333991" cy="558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58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CHƯƠNG</a:t>
            </a:r>
            <a:r>
              <a:rPr kumimoji="0" lang="en-US" sz="58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VIII: NHỮNG HÌNH HÌNH HỌC CƠ BẢN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200" b="1" kern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37: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11500" b="1" kern="0" noProof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ĐO GÓC</a:t>
            </a:r>
            <a:endParaRPr kumimoji="0" lang="vi-VN" sz="11500" b="1" i="0" u="none" strike="noStrike" kern="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5799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5243" y="1425136"/>
            <a:ext cx="16459196" cy="8320071"/>
            <a:chOff x="635243" y="1425136"/>
            <a:chExt cx="16459196" cy="83200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43" y="1425136"/>
              <a:ext cx="16459196" cy="82296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8762998" y="9563100"/>
              <a:ext cx="152402" cy="18210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3CF846-8A83-4A47-B2C8-E0F25C7A0F3C}"/>
              </a:ext>
            </a:extLst>
          </p:cNvPr>
          <p:cNvSpPr txBox="1"/>
          <p:nvPr/>
        </p:nvSpPr>
        <p:spPr>
          <a:xfrm>
            <a:off x="609600" y="114300"/>
            <a:ext cx="17373600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 góc: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đo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">
            <a:extLst>
              <a:ext uri="{FF2B5EF4-FFF2-40B4-BE49-F238E27FC236}">
                <a16:creationId xmlns:a16="http://schemas.microsoft.com/office/drawing/2014/main" id="{98A7BFFD-1990-4924-B089-AD31DA135ABA}"/>
              </a:ext>
            </a:extLst>
          </p:cNvPr>
          <p:cNvSpPr/>
          <p:nvPr/>
        </p:nvSpPr>
        <p:spPr>
          <a:xfrm rot="2279539">
            <a:off x="9264006" y="8074658"/>
            <a:ext cx="674389" cy="1529084"/>
          </a:xfrm>
          <a:prstGeom prst="downArrow">
            <a:avLst>
              <a:gd name="adj1" fmla="val 4713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0DEBCB-D186-439A-8739-D1B87466326C}"/>
              </a:ext>
            </a:extLst>
          </p:cNvPr>
          <p:cNvSpPr txBox="1"/>
          <p:nvPr/>
        </p:nvSpPr>
        <p:spPr>
          <a:xfrm>
            <a:off x="9677400" y="7116478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5400" b="1">
                <a:solidFill>
                  <a:srgbClr val="FF0000"/>
                </a:solidFill>
                <a:latin typeface="+mj-lt"/>
              </a:rPr>
              <a:t>Tâm của thước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2400" y="9182100"/>
            <a:ext cx="312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711" y="647700"/>
            <a:ext cx="20879423" cy="8839200"/>
            <a:chOff x="0" y="0"/>
            <a:chExt cx="7616870" cy="1698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16870" cy="1698490"/>
            </a:xfrm>
            <a:custGeom>
              <a:avLst/>
              <a:gdLst/>
              <a:ahLst/>
              <a:cxnLst/>
              <a:rect l="l" t="t" r="r" b="b"/>
              <a:pathLst>
                <a:path w="7616870" h="1698490">
                  <a:moveTo>
                    <a:pt x="7492410" y="1698490"/>
                  </a:moveTo>
                  <a:lnTo>
                    <a:pt x="124460" y="1698490"/>
                  </a:lnTo>
                  <a:cubicBezTo>
                    <a:pt x="55880" y="1698490"/>
                    <a:pt x="0" y="1642610"/>
                    <a:pt x="0" y="1574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92410" y="0"/>
                  </a:lnTo>
                  <a:cubicBezTo>
                    <a:pt x="7560990" y="0"/>
                    <a:pt x="7616870" y="55880"/>
                    <a:pt x="7616870" y="124460"/>
                  </a:cubicBezTo>
                  <a:lnTo>
                    <a:pt x="7616870" y="1574030"/>
                  </a:lnTo>
                  <a:cubicBezTo>
                    <a:pt x="7616870" y="1642610"/>
                    <a:pt x="7560990" y="1698490"/>
                    <a:pt x="7492410" y="1698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574598">
            <a:off x="399690" y="9219502"/>
            <a:ext cx="612187" cy="64564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891265">
            <a:off x="14465191" y="6882388"/>
            <a:ext cx="5588219" cy="2479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D5B053-D28D-4DF9-B717-7FA9E8E7C971}"/>
              </a:ext>
            </a:extLst>
          </p:cNvPr>
          <p:cNvSpPr txBox="1"/>
          <p:nvPr/>
        </p:nvSpPr>
        <p:spPr>
          <a:xfrm>
            <a:off x="1501115" y="2414945"/>
            <a:ext cx="16793343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thước</a:t>
            </a:r>
          </a:p>
          <a:p>
            <a:pPr>
              <a:lnSpc>
                <a:spcPct val="150000"/>
              </a:lnSpc>
              <a:defRPr/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- Tâm của thước trùng với đỉnh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của góc;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Một cạnh của góc đi qua Vạch 0.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6EF6E-C010-4D4D-BC5D-C41033F76E29}"/>
              </a:ext>
            </a:extLst>
          </p:cNvPr>
          <p:cNvSpPr txBox="1"/>
          <p:nvPr/>
        </p:nvSpPr>
        <p:spPr>
          <a:xfrm>
            <a:off x="1494657" y="6520095"/>
            <a:ext cx="1661191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số đo mà cạnh </a:t>
            </a:r>
            <a:r>
              <a:rPr lang="en-US" sz="54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</a:t>
            </a:r>
            <a:r>
              <a:rPr lang="en-US" sz="5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</a:t>
            </a:r>
            <a:r>
              <a:rPr lang="en-US" sz="54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qua.</a:t>
            </a:r>
            <a:endParaRPr lang="en-US" sz="5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C6EF6E-C010-4D4D-BC5D-C41033F76E29}"/>
              </a:ext>
            </a:extLst>
          </p:cNvPr>
          <p:cNvSpPr txBox="1"/>
          <p:nvPr/>
        </p:nvSpPr>
        <p:spPr>
          <a:xfrm>
            <a:off x="858798" y="745491"/>
            <a:ext cx="538960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đo góc:</a:t>
            </a:r>
            <a:endParaRPr lang="en-US" sz="5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35;p18"/>
          <p:cNvSpPr txBox="1">
            <a:spLocks noGrp="1"/>
          </p:cNvSpPr>
          <p:nvPr>
            <p:ph type="title"/>
          </p:nvPr>
        </p:nvSpPr>
        <p:spPr>
          <a:xfrm>
            <a:off x="1524000" y="1638300"/>
            <a:ext cx="5988090" cy="751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 algn="ctr">
              <a:buSzPts val="1100"/>
            </a:pPr>
            <a:r>
              <a:rPr lang="en-US" sz="6000" b="1" smtClean="0">
                <a:solidFill>
                  <a:srgbClr val="FF0000"/>
                </a:solidFill>
                <a:latin typeface="+mj-lt"/>
              </a:rPr>
              <a:t>Nhận xét:</a:t>
            </a:r>
            <a:endParaRPr lang="en-US" sz="600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3238500"/>
            <a:ext cx="15925800" cy="3429000"/>
            <a:chOff x="1295400" y="3238500"/>
            <a:chExt cx="15925800" cy="3429000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3238500"/>
              <a:ext cx="15240000" cy="3429000"/>
            </a:xfrm>
            <a:prstGeom prst="roundRect">
              <a:avLst/>
            </a:prstGeom>
            <a:solidFill>
              <a:srgbClr val="FEE9A7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EE9A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3467100"/>
              <a:ext cx="15316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d Script"/>
                  <a:cs typeface="Times New Roman" panose="02020603050405020304" pitchFamily="18" charset="0"/>
                  <a:sym typeface="Bad Script"/>
                </a:rPr>
                <a:t>- Mỗi</a:t>
              </a:r>
              <a:r>
                <a:rPr kumimoji="0" lang="en-US" sz="60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d Script"/>
                  <a:cs typeface="Times New Roman" panose="02020603050405020304" pitchFamily="18" charset="0"/>
                  <a:sym typeface="Bad Script"/>
                </a:rPr>
                <a:t> góc có một số đo. </a:t>
              </a:r>
            </a:p>
            <a:p>
              <a:pPr marL="0" marR="0" lvl="0" indent="0" algn="just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d Script"/>
                  <a:cs typeface="Times New Roman" panose="02020603050405020304" pitchFamily="18" charset="0"/>
                  <a:sym typeface="Bad Script"/>
                </a:rPr>
                <a:t>- Số đo của một góc không vượt quá 180º.</a:t>
              </a:r>
              <a:endParaRPr kumimoji="0" lang="vi-VN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9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03527" y="189651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597" y="172041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215492"/>
            <a:ext cx="4343411" cy="1307707"/>
            <a:chOff x="1" y="100280"/>
            <a:chExt cx="2585709" cy="1307707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316426" y="100280"/>
              <a:ext cx="1813835" cy="118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1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0710" y="166065"/>
            <a:ext cx="11367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quả đo góc dưới đúng hay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215" y="1912380"/>
            <a:ext cx="7612335" cy="3710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0019" y="1750831"/>
            <a:ext cx="7337100" cy="3823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33" y="5967293"/>
            <a:ext cx="7927517" cy="3820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0019" y="5836131"/>
            <a:ext cx="7786922" cy="39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03527" y="189651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597" y="172041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215492"/>
            <a:ext cx="4343411" cy="1307707"/>
            <a:chOff x="1" y="100280"/>
            <a:chExt cx="2585709" cy="1307707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316426" y="100280"/>
              <a:ext cx="1813835" cy="118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</a:t>
              </a:r>
              <a:r>
                <a:rPr kumimoji="0" lang="nl-NL" sz="5400" b="1" i="0" u="none" strike="noStrike" kern="120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0710" y="166065"/>
            <a:ext cx="11367969" cy="12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5400" b="1">
                <a:solidFill>
                  <a:srgbClr val="FFFF00"/>
                </a:solidFill>
              </a:rPr>
              <a:t>Các kết quả đo góc dưới đúng hay </a:t>
            </a:r>
            <a:r>
              <a:rPr lang="en-US" sz="5400" b="1" smtClean="0">
                <a:solidFill>
                  <a:srgbClr val="FFFF00"/>
                </a:solidFill>
              </a:rPr>
              <a:t>sai: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36" y="1762527"/>
            <a:ext cx="13906500" cy="7266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7AE285-158D-449A-9A0C-6557AB29DE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604" y="1327827"/>
            <a:ext cx="10419686" cy="8858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7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3ACF3-EA90-4578-9577-1D88B587B0F4}"/>
              </a:ext>
            </a:extLst>
          </p:cNvPr>
          <p:cNvSpPr txBox="1"/>
          <p:nvPr/>
        </p:nvSpPr>
        <p:spPr>
          <a:xfrm>
            <a:off x="14584292" y="2079028"/>
            <a:ext cx="2635997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03527" y="189651"/>
            <a:ext cx="11141563" cy="1114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597" y="1720418"/>
            <a:ext cx="17888238" cy="8376082"/>
            <a:chOff x="609600" y="2019300"/>
            <a:chExt cx="17068800" cy="7924800"/>
          </a:xfrm>
        </p:grpSpPr>
        <p:grpSp>
          <p:nvGrpSpPr>
            <p:cNvPr id="4" name="Group 4"/>
            <p:cNvGrpSpPr/>
            <p:nvPr/>
          </p:nvGrpSpPr>
          <p:grpSpPr>
            <a:xfrm>
              <a:off x="609600" y="2019300"/>
              <a:ext cx="17068800" cy="7924800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8"/>
            <p:cNvGrpSpPr/>
            <p:nvPr/>
          </p:nvGrpSpPr>
          <p:grpSpPr>
            <a:xfrm>
              <a:off x="1506860" y="7355977"/>
              <a:ext cx="2420185" cy="2545903"/>
              <a:chOff x="1463066" y="7417807"/>
              <a:chExt cx="2336512" cy="2526292"/>
            </a:xfrm>
          </p:grpSpPr>
          <p:sp>
            <p:nvSpPr>
              <p:cNvPr id="6" name="Rectangle 5"/>
              <p:cNvSpPr/>
              <p:nvPr/>
            </p:nvSpPr>
            <p:spPr>
              <a:xfrm rot="19198171">
                <a:off x="1463066" y="7417807"/>
                <a:ext cx="762000" cy="2457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2748458" y="8892980"/>
                <a:ext cx="660143" cy="1442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566884" y="6037364"/>
              <a:ext cx="2324619" cy="3092635"/>
              <a:chOff x="7488853" y="6037364"/>
              <a:chExt cx="2324619" cy="3092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2446" y="6037364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488853" y="8596599"/>
                <a:ext cx="1631026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801600" y="5290984"/>
              <a:ext cx="3347590" cy="4008255"/>
              <a:chOff x="12450737" y="5290984"/>
              <a:chExt cx="3347590" cy="400825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401800" y="8699270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450737" y="6846676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586172" y="5290984"/>
                <a:ext cx="1396527" cy="59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4789" y="215492"/>
            <a:ext cx="4343411" cy="1307707"/>
            <a:chOff x="1" y="100280"/>
            <a:chExt cx="2585709" cy="1307707"/>
          </a:xfrm>
        </p:grpSpPr>
        <p:grpSp>
          <p:nvGrpSpPr>
            <p:cNvPr id="7" name="Group 2"/>
            <p:cNvGrpSpPr/>
            <p:nvPr/>
          </p:nvGrpSpPr>
          <p:grpSpPr>
            <a:xfrm rot="-5400000">
              <a:off x="708813" y="-468910"/>
              <a:ext cx="1168085" cy="2585709"/>
              <a:chOff x="0" y="0"/>
              <a:chExt cx="2771140" cy="17082440"/>
            </a:xfrm>
          </p:grpSpPr>
          <p:sp>
            <p:nvSpPr>
              <p:cNvPr id="8" name="Freeform 3"/>
              <p:cNvSpPr/>
              <p:nvPr/>
            </p:nvSpPr>
            <p:spPr>
              <a:xfrm>
                <a:off x="0" y="0"/>
                <a:ext cx="2771140" cy="17082439"/>
              </a:xfrm>
              <a:custGeom>
                <a:avLst/>
                <a:gdLst/>
                <a:ahLst/>
                <a:cxnLst/>
                <a:rect l="l" t="t" r="r" b="b"/>
                <a:pathLst>
                  <a:path w="2771140" h="17082439">
                    <a:moveTo>
                      <a:pt x="0" y="0"/>
                    </a:moveTo>
                    <a:lnTo>
                      <a:pt x="0" y="16179470"/>
                    </a:lnTo>
                    <a:lnTo>
                      <a:pt x="1384300" y="17082439"/>
                    </a:lnTo>
                    <a:lnTo>
                      <a:pt x="2771140" y="16179470"/>
                    </a:lnTo>
                    <a:lnTo>
                      <a:pt x="27711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316426" y="100280"/>
              <a:ext cx="1813835" cy="118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1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67308">
            <a:off x="16550245" y="235896"/>
            <a:ext cx="1713028" cy="9655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0710" y="166065"/>
            <a:ext cx="11367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kết quả đo góc dưới đúng hay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09" y="180203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4C7B19-75BC-4666-8DC7-415CF998C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3627">
            <a:off x="1203462" y="2366878"/>
            <a:ext cx="12805031" cy="66906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4A891A-6322-40B5-9926-F822EAB74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2452179"/>
            <a:ext cx="9013230" cy="75681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43ACF3-EA90-4578-9577-1D88B587B0F4}"/>
              </a:ext>
            </a:extLst>
          </p:cNvPr>
          <p:cNvSpPr txBox="1"/>
          <p:nvPr/>
        </p:nvSpPr>
        <p:spPr>
          <a:xfrm>
            <a:off x="14584292" y="2079028"/>
            <a:ext cx="2635997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3596" t="-5914" b="-1397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gebra I - Mathematics - 9th Grade by Slidesgo">
  <a:themeElements>
    <a:clrScheme name="Simple Light">
      <a:dk1>
        <a:srgbClr val="003E55"/>
      </a:dk1>
      <a:lt1>
        <a:srgbClr val="F3F3E8"/>
      </a:lt1>
      <a:dk2>
        <a:srgbClr val="009787"/>
      </a:dk2>
      <a:lt2>
        <a:srgbClr val="FFC200"/>
      </a:lt2>
      <a:accent1>
        <a:srgbClr val="FF5C35"/>
      </a:accent1>
      <a:accent2>
        <a:srgbClr val="FFC1D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753</Words>
  <Application>Microsoft Office PowerPoint</Application>
  <PresentationFormat>Custom</PresentationFormat>
  <Paragraphs>127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Cambria Math</vt:lpstr>
      <vt:lpstr>宋体</vt:lpstr>
      <vt:lpstr>Calibri</vt:lpstr>
      <vt:lpstr>Times New Roman</vt:lpstr>
      <vt:lpstr>Alata</vt:lpstr>
      <vt:lpstr>Bebas Neue</vt:lpstr>
      <vt:lpstr>Candal</vt:lpstr>
      <vt:lpstr>Bad Script</vt:lpstr>
      <vt:lpstr>Kavoon</vt:lpstr>
      <vt:lpstr>Office Theme</vt:lpstr>
      <vt:lpstr>Default Design</vt:lpstr>
      <vt:lpstr>1_Algebra I - Mathematics - 9th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Geometry Class Syllabus Presentation</dc:title>
  <dc:creator>Mr CHU HONG VINH</dc:creator>
  <cp:lastModifiedBy>Admin</cp:lastModifiedBy>
  <cp:revision>261</cp:revision>
  <dcterms:created xsi:type="dcterms:W3CDTF">2006-08-16T00:00:00Z</dcterms:created>
  <dcterms:modified xsi:type="dcterms:W3CDTF">2025-03-16T13:14:48Z</dcterms:modified>
  <dc:identifier>DAFODxhJNsQ</dc:identifier>
</cp:coreProperties>
</file>