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Lst>
  <p:notesMasterIdLst>
    <p:notesMasterId r:id="rId55"/>
  </p:notesMasterIdLst>
  <p:sldIdLst>
    <p:sldId id="256" r:id="rId2"/>
    <p:sldId id="257" r:id="rId3"/>
    <p:sldId id="259" r:id="rId4"/>
    <p:sldId id="258" r:id="rId5"/>
    <p:sldId id="260" r:id="rId6"/>
    <p:sldId id="263" r:id="rId7"/>
    <p:sldId id="313" r:id="rId8"/>
    <p:sldId id="314" r:id="rId9"/>
    <p:sldId id="315" r:id="rId10"/>
    <p:sldId id="261" r:id="rId11"/>
    <p:sldId id="266" r:id="rId12"/>
    <p:sldId id="316" r:id="rId13"/>
    <p:sldId id="317" r:id="rId14"/>
    <p:sldId id="312" r:id="rId15"/>
    <p:sldId id="318" r:id="rId16"/>
    <p:sldId id="319" r:id="rId17"/>
    <p:sldId id="320" r:id="rId18"/>
    <p:sldId id="265" r:id="rId19"/>
    <p:sldId id="262" r:id="rId20"/>
    <p:sldId id="321" r:id="rId21"/>
    <p:sldId id="322" r:id="rId22"/>
    <p:sldId id="264" r:id="rId23"/>
    <p:sldId id="323" r:id="rId24"/>
    <p:sldId id="324" r:id="rId25"/>
    <p:sldId id="325" r:id="rId26"/>
    <p:sldId id="326" r:id="rId27"/>
    <p:sldId id="268" r:id="rId28"/>
    <p:sldId id="327" r:id="rId29"/>
    <p:sldId id="271" r:id="rId30"/>
    <p:sldId id="328" r:id="rId31"/>
    <p:sldId id="267" r:id="rId32"/>
    <p:sldId id="272" r:id="rId33"/>
    <p:sldId id="329" r:id="rId34"/>
    <p:sldId id="330" r:id="rId35"/>
    <p:sldId id="331" r:id="rId36"/>
    <p:sldId id="332" r:id="rId37"/>
    <p:sldId id="270" r:id="rId38"/>
    <p:sldId id="333" r:id="rId39"/>
    <p:sldId id="273" r:id="rId40"/>
    <p:sldId id="334" r:id="rId41"/>
    <p:sldId id="335" r:id="rId42"/>
    <p:sldId id="274" r:id="rId43"/>
    <p:sldId id="336" r:id="rId44"/>
    <p:sldId id="290" r:id="rId45"/>
    <p:sldId id="275" r:id="rId46"/>
    <p:sldId id="276" r:id="rId47"/>
    <p:sldId id="337" r:id="rId48"/>
    <p:sldId id="338" r:id="rId49"/>
    <p:sldId id="280" r:id="rId50"/>
    <p:sldId id="339" r:id="rId51"/>
    <p:sldId id="340" r:id="rId52"/>
    <p:sldId id="289" r:id="rId53"/>
    <p:sldId id="292" r:id="rId54"/>
  </p:sldIdLst>
  <p:sldSz cx="9144000" cy="5143500" type="screen16x9"/>
  <p:notesSz cx="6858000" cy="9144000"/>
  <p:embeddedFontLst>
    <p:embeddedFont>
      <p:font typeface="PT Sans" panose="020B0604020202020204" charset="0"/>
      <p:regular r:id="rId56"/>
      <p:bold r:id="rId57"/>
      <p:italic r:id="rId58"/>
      <p:boldItalic r:id="rId59"/>
    </p:embeddedFont>
    <p:embeddedFont>
      <p:font typeface="Nunito Light" panose="020B0604020202020204" charset="0"/>
      <p:regular r:id="rId60"/>
      <p:italic r:id="rId61"/>
    </p:embeddedFont>
    <p:embeddedFont>
      <p:font typeface="Lato" panose="020B0604020202020204" charset="0"/>
      <p:regular r:id="rId62"/>
      <p:bold r:id="rId63"/>
      <p:italic r:id="rId64"/>
      <p:boldItalic r:id="rId65"/>
    </p:embeddedFont>
    <p:embeddedFont>
      <p:font typeface="Poppins SemiBold" panose="020B0604020202020204" charset="0"/>
      <p:regular r:id="rId66"/>
      <p:bold r:id="rId67"/>
      <p:italic r:id="rId68"/>
      <p:boldItalic r:id="rId69"/>
    </p:embeddedFont>
    <p:embeddedFont>
      <p:font typeface="Mukta" panose="020B0604020202020204" charset="0"/>
      <p:regular r:id="rId70"/>
      <p:bold r:id="rId71"/>
    </p:embeddedFont>
    <p:embeddedFont>
      <p:font typeface="Lato Black" panose="020B0604020202020204" charset="0"/>
      <p:bold r:id="rId72"/>
      <p:boldItalic r:id="rId73"/>
    </p:embeddedFont>
    <p:embeddedFont>
      <p:font typeface="Calibri" panose="020F0502020204030204" pitchFamily="34" charset="0"/>
      <p:regular r:id="rId74"/>
      <p:bold r:id="rId75"/>
      <p:italic r:id="rId76"/>
      <p:boldItalic r:id="rId77"/>
    </p:embeddedFont>
    <p:embeddedFont>
      <p:font typeface="Pangolin" panose="020B0604020202020204" charset="0"/>
      <p:regular r:id="rId78"/>
    </p:embeddedFont>
    <p:embeddedFont>
      <p:font typeface="Dotum" panose="020B0604020202020204" charset="-127"/>
      <p:regular r:id="rId79"/>
    </p:embeddedFont>
    <p:embeddedFont>
      <p:font typeface="Poppins" panose="020B0604020202020204" charset="0"/>
      <p:regular r:id="rId80"/>
      <p:bold r:id="rId81"/>
      <p:italic r:id="rId82"/>
      <p:boldItalic r:id="rId83"/>
    </p:embeddedFont>
    <p:embeddedFont>
      <p:font typeface="Anaheim" panose="020B0604020202020204" charset="0"/>
      <p:regular r:id="rId84"/>
    </p:embeddedFont>
    <p:embeddedFont>
      <p:font typeface="Cambria Math" panose="02040503050406030204" pitchFamily="18" charset="0"/>
      <p:regular r:id="rId8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7C4F8"/>
    <a:srgbClr val="A880F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39702B8-75EE-4A78-BF82-F94E3A50AE9B}">
  <a:tblStyle styleId="{339702B8-75EE-4A78-BF82-F94E3A50AE9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EEA3903-F183-40C4-A39C-287EC2348DED}"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6" d="100"/>
          <a:sy n="86" d="100"/>
        </p:scale>
        <p:origin x="72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63" Type="http://schemas.openxmlformats.org/officeDocument/2006/relationships/font" Target="fonts/font8.fntdata"/><Relationship Id="rId68" Type="http://schemas.openxmlformats.org/officeDocument/2006/relationships/font" Target="fonts/font13.fntdata"/><Relationship Id="rId76" Type="http://schemas.openxmlformats.org/officeDocument/2006/relationships/font" Target="fonts/font21.fntdata"/><Relationship Id="rId84" Type="http://schemas.openxmlformats.org/officeDocument/2006/relationships/font" Target="fonts/font29.fntdata"/><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16.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3.fntdata"/><Relationship Id="rId66" Type="http://schemas.openxmlformats.org/officeDocument/2006/relationships/font" Target="fonts/font11.fntdata"/><Relationship Id="rId74" Type="http://schemas.openxmlformats.org/officeDocument/2006/relationships/font" Target="fonts/font19.fntdata"/><Relationship Id="rId79" Type="http://schemas.openxmlformats.org/officeDocument/2006/relationships/font" Target="fonts/font24.fntdata"/><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6.fntdata"/><Relationship Id="rId82" Type="http://schemas.openxmlformats.org/officeDocument/2006/relationships/font" Target="fonts/font27.fntdata"/><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font" Target="fonts/font14.fntdata"/><Relationship Id="rId77" Type="http://schemas.openxmlformats.org/officeDocument/2006/relationships/font" Target="fonts/font2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7.fntdata"/><Relationship Id="rId80" Type="http://schemas.openxmlformats.org/officeDocument/2006/relationships/font" Target="fonts/font25.fntdata"/><Relationship Id="rId85" Type="http://schemas.openxmlformats.org/officeDocument/2006/relationships/font" Target="fonts/font3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7.fntdata"/><Relationship Id="rId70" Type="http://schemas.openxmlformats.org/officeDocument/2006/relationships/font" Target="fonts/font15.fntdata"/><Relationship Id="rId75" Type="http://schemas.openxmlformats.org/officeDocument/2006/relationships/font" Target="fonts/font20.fntdata"/><Relationship Id="rId83" Type="http://schemas.openxmlformats.org/officeDocument/2006/relationships/font" Target="fonts/font28.fntdata"/><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font" Target="fonts/font18.fntdata"/><Relationship Id="rId78" Type="http://schemas.openxmlformats.org/officeDocument/2006/relationships/font" Target="fonts/font23.fntdata"/><Relationship Id="rId81" Type="http://schemas.openxmlformats.org/officeDocument/2006/relationships/font" Target="fonts/font26.fntdata"/><Relationship Id="rId86"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300" b="1" i="0" u="none" strike="noStrike" kern="1200" spc="0" baseline="0">
                <a:solidFill>
                  <a:schemeClr val="tx1">
                    <a:lumMod val="65000"/>
                    <a:lumOff val="35000"/>
                  </a:schemeClr>
                </a:solidFill>
                <a:latin typeface="+mj-lt"/>
                <a:ea typeface="+mn-ea"/>
                <a:cs typeface="Times New Roman" panose="02020603050405020304" pitchFamily="18" charset="0"/>
              </a:defRPr>
            </a:pPr>
            <a:r>
              <a:rPr lang="en-US" sz="1300" b="1">
                <a:latin typeface="+mj-lt"/>
                <a:cs typeface="Times New Roman" panose="02020603050405020304" pitchFamily="18" charset="0"/>
              </a:rPr>
              <a:t>Số</a:t>
            </a:r>
            <a:r>
              <a:rPr lang="en-US" sz="1300" b="1" baseline="0">
                <a:latin typeface="+mj-lt"/>
                <a:cs typeface="Times New Roman" panose="02020603050405020304" pitchFamily="18" charset="0"/>
              </a:rPr>
              <a:t> lượng các loài động vật ở Thảo Cầm Viên</a:t>
            </a:r>
            <a:endParaRPr lang="en-US" sz="1300" b="1">
              <a:latin typeface="+mj-lt"/>
              <a:cs typeface="Times New Roman" panose="02020603050405020304" pitchFamily="18" charset="0"/>
            </a:endParaRPr>
          </a:p>
        </c:rich>
      </c:tx>
      <c:layout/>
      <c:overlay val="0"/>
      <c:spPr>
        <a:noFill/>
        <a:ln>
          <a:noFill/>
        </a:ln>
        <a:effectLst/>
      </c:spPr>
      <c:txPr>
        <a:bodyPr rot="0" spcFirstLastPara="1" vertOverflow="ellipsis" vert="horz" wrap="square" anchor="ctr" anchorCtr="1"/>
        <a:lstStyle/>
        <a:p>
          <a:pPr>
            <a:defRPr sz="1300" b="1" i="0" u="none" strike="noStrike" kern="1200" spc="0" baseline="0">
              <a:solidFill>
                <a:schemeClr val="tx1">
                  <a:lumMod val="65000"/>
                  <a:lumOff val="35000"/>
                </a:schemeClr>
              </a:solidFill>
              <a:latin typeface="+mj-lt"/>
              <a:ea typeface="+mn-ea"/>
              <a:cs typeface="Times New Roman" panose="02020603050405020304" pitchFamily="18" charset="0"/>
            </a:defRPr>
          </a:pPr>
          <a:endParaRPr lang="en-US"/>
        </a:p>
      </c:txPr>
    </c:title>
    <c:autoTitleDeleted val="0"/>
    <c:plotArea>
      <c:layout/>
      <c:barChart>
        <c:barDir val="col"/>
        <c:grouping val="stacked"/>
        <c:varyColors val="0"/>
        <c:ser>
          <c:idx val="0"/>
          <c:order val="0"/>
          <c:tx>
            <c:strRef>
              <c:f>Sheet1!$B$1</c:f>
              <c:strCache>
                <c:ptCount val="1"/>
                <c:pt idx="0">
                  <c:v>Series 1</c:v>
                </c:pt>
              </c:strCache>
            </c:strRef>
          </c:tx>
          <c:spPr>
            <a:solidFill>
              <a:schemeClr val="accent1"/>
            </a:solidFill>
            <a:ln>
              <a:noFill/>
            </a:ln>
            <a:effectLst/>
          </c:spPr>
          <c:invertIfNegative val="0"/>
          <c:dLbls>
            <c:dLbl>
              <c:idx val="0"/>
              <c:layout>
                <c:manualLayout>
                  <c:x val="-9.0964659540642648E-3"/>
                  <c:y val="-0.15134095474974985"/>
                </c:manualLayout>
              </c:layout>
              <c:dLblPos val="ctr"/>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F588-4D91-983B-34B3CA7D6D36}"/>
                </c:ext>
              </c:extLst>
            </c:dLbl>
            <c:dLbl>
              <c:idx val="1"/>
              <c:layout>
                <c:manualLayout>
                  <c:x val="-1.1628832489268583E-2"/>
                  <c:y val="-0.35539127719983432"/>
                </c:manualLayout>
              </c:layout>
              <c:dLblPos val="ctr"/>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F588-4D91-983B-34B3CA7D6D36}"/>
                </c:ext>
              </c:extLst>
            </c:dLbl>
            <c:dLbl>
              <c:idx val="2"/>
              <c:layout>
                <c:manualLayout>
                  <c:x val="-4.0314452731304174E-3"/>
                  <c:y val="-9.2834408305155436E-2"/>
                </c:manualLayout>
              </c:layout>
              <c:dLblPos val="ctr"/>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F588-4D91-983B-34B3CA7D6D36}"/>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inEnd"/>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Sheet1!$A$2:$A$5</c:f>
              <c:strCache>
                <c:ptCount val="3"/>
                <c:pt idx="0">
                  <c:v>Thú</c:v>
                </c:pt>
                <c:pt idx="1">
                  <c:v>Chim</c:v>
                </c:pt>
                <c:pt idx="2">
                  <c:v>Bò sát</c:v>
                </c:pt>
              </c:strCache>
            </c:strRef>
          </c:cat>
          <c:val>
            <c:numRef>
              <c:f>Sheet1!$B$2:$B$5</c:f>
              <c:numCache>
                <c:formatCode>General</c:formatCode>
                <c:ptCount val="4"/>
                <c:pt idx="0">
                  <c:v>120</c:v>
                </c:pt>
                <c:pt idx="1">
                  <c:v>344</c:v>
                </c:pt>
                <c:pt idx="2">
                  <c:v>45</c:v>
                </c:pt>
              </c:numCache>
            </c:numRef>
          </c:val>
          <c:extLst>
            <c:ext xmlns:c16="http://schemas.microsoft.com/office/drawing/2014/chart" uri="{C3380CC4-5D6E-409C-BE32-E72D297353CC}">
              <c16:uniqueId val="{00000003-F588-4D91-983B-34B3CA7D6D36}"/>
            </c:ext>
          </c:extLst>
        </c:ser>
        <c:dLbls>
          <c:showLegendKey val="0"/>
          <c:showVal val="0"/>
          <c:showCatName val="0"/>
          <c:showSerName val="0"/>
          <c:showPercent val="0"/>
          <c:showBubbleSize val="0"/>
        </c:dLbls>
        <c:gapWidth val="150"/>
        <c:overlap val="100"/>
        <c:axId val="318383768"/>
        <c:axId val="318384552"/>
        <c:extLst>
          <c:ext xmlns:c15="http://schemas.microsoft.com/office/drawing/2012/chart" uri="{02D57815-91ED-43cb-92C2-25804820EDAC}">
            <c15:filteredBarSeries>
              <c15:ser>
                <c:idx val="1"/>
                <c:order val="1"/>
                <c:tx>
                  <c:strRef>
                    <c:extLst>
                      <c:ext uri="{02D57815-91ED-43cb-92C2-25804820EDAC}">
                        <c15:formulaRef>
                          <c15:sqref>Sheet1!$C$1</c15:sqref>
                        </c15:formulaRef>
                      </c:ext>
                    </c:extLst>
                    <c:strCache>
                      <c:ptCount val="1"/>
                      <c:pt idx="0">
                        <c:v>Column1</c:v>
                      </c:pt>
                    </c:strCache>
                  </c:strRef>
                </c:tx>
                <c:spPr>
                  <a:solidFill>
                    <a:schemeClr val="accent2"/>
                  </a:solidFill>
                  <a:ln>
                    <a:noFill/>
                  </a:ln>
                  <a:effectLst/>
                </c:spPr>
                <c:invertIfNegative val="0"/>
                <c:dLbls>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inEnd"/>
                  <c:showLegendKey val="0"/>
                  <c:showVal val="1"/>
                  <c:showCatName val="1"/>
                  <c:showSerName val="0"/>
                  <c:showPercent val="0"/>
                  <c:showBubbleSize val="0"/>
                  <c:showLeaderLines val="0"/>
                  <c:extLst>
                    <c:ext uri="{CE6537A1-D6FC-4f65-9D91-7224C49458BB}">
                      <c15:spPr xmlns:c15="http://schemas.microsoft.com/office/drawing/2012/chart">
                        <a:prstGeom prst="wedgeRectCallout">
                          <a:avLst/>
                        </a:prstGeom>
                        <a:noFill/>
                        <a:ln>
                          <a:noFill/>
                        </a:ln>
                      </c15:spPr>
                      <c15:showLeaderLines val="0"/>
                    </c:ext>
                  </c:extLst>
                </c:dLbls>
                <c:cat>
                  <c:strRef>
                    <c:extLst>
                      <c:ext uri="{02D57815-91ED-43cb-92C2-25804820EDAC}">
                        <c15:formulaRef>
                          <c15:sqref>Sheet1!$A$2:$A$5</c15:sqref>
                        </c15:formulaRef>
                      </c:ext>
                    </c:extLst>
                    <c:strCache>
                      <c:ptCount val="3"/>
                      <c:pt idx="0">
                        <c:v>Thú</c:v>
                      </c:pt>
                      <c:pt idx="1">
                        <c:v>Chim</c:v>
                      </c:pt>
                      <c:pt idx="2">
                        <c:v>Bò sát</c:v>
                      </c:pt>
                    </c:strCache>
                  </c:strRef>
                </c:cat>
                <c:val>
                  <c:numRef>
                    <c:extLst>
                      <c:ext uri="{02D57815-91ED-43cb-92C2-25804820EDAC}">
                        <c15:formulaRef>
                          <c15:sqref>Sheet1!$C$2:$C$5</c15:sqref>
                        </c15:formulaRef>
                      </c:ext>
                    </c:extLst>
                    <c:numCache>
                      <c:formatCode>General</c:formatCode>
                      <c:ptCount val="4"/>
                    </c:numCache>
                  </c:numRef>
                </c:val>
                <c:extLst>
                  <c:ext xmlns:c16="http://schemas.microsoft.com/office/drawing/2014/chart" uri="{C3380CC4-5D6E-409C-BE32-E72D297353CC}">
                    <c16:uniqueId val="{00000004-F588-4D91-983B-34B3CA7D6D36}"/>
                  </c:ext>
                </c:extLst>
              </c15:ser>
            </c15:filteredBarSeries>
            <c15:filteredBarSeries>
              <c15:ser>
                <c:idx val="2"/>
                <c:order val="2"/>
                <c:tx>
                  <c:strRef>
                    <c:extLst>
                      <c:ext xmlns:c15="http://schemas.microsoft.com/office/drawing/2012/chart" uri="{02D57815-91ED-43cb-92C2-25804820EDAC}">
                        <c15:formulaRef>
                          <c15:sqref>Sheet1!$D$1</c15:sqref>
                        </c15:formulaRef>
                      </c:ext>
                    </c:extLst>
                    <c:strCache>
                      <c:ptCount val="1"/>
                      <c:pt idx="0">
                        <c:v>Column2</c:v>
                      </c:pt>
                    </c:strCache>
                  </c:strRef>
                </c:tx>
                <c:spPr>
                  <a:solidFill>
                    <a:schemeClr val="accent3"/>
                  </a:solidFill>
                  <a:ln>
                    <a:noFill/>
                  </a:ln>
                  <a:effectLst/>
                </c:spPr>
                <c:invertIfNegative val="0"/>
                <c:dLbls>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inEnd"/>
                  <c:showLegendKey val="0"/>
                  <c:showVal val="1"/>
                  <c:showCatName val="1"/>
                  <c:showSerName val="0"/>
                  <c:showPercent val="0"/>
                  <c:showBubbleSize val="0"/>
                  <c:showLeaderLines val="0"/>
                  <c:extLst xmlns:c15="http://schemas.microsoft.com/office/drawing/2012/char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extLst>
                      <c:ext xmlns:c15="http://schemas.microsoft.com/office/drawing/2012/chart" uri="{02D57815-91ED-43cb-92C2-25804820EDAC}">
                        <c15:formulaRef>
                          <c15:sqref>Sheet1!$A$2:$A$5</c15:sqref>
                        </c15:formulaRef>
                      </c:ext>
                    </c:extLst>
                    <c:strCache>
                      <c:ptCount val="3"/>
                      <c:pt idx="0">
                        <c:v>Thú</c:v>
                      </c:pt>
                      <c:pt idx="1">
                        <c:v>Chim</c:v>
                      </c:pt>
                      <c:pt idx="2">
                        <c:v>Bò sát</c:v>
                      </c:pt>
                    </c:strCache>
                  </c:strRef>
                </c:cat>
                <c:val>
                  <c:numRef>
                    <c:extLst>
                      <c:ext xmlns:c15="http://schemas.microsoft.com/office/drawing/2012/chart" uri="{02D57815-91ED-43cb-92C2-25804820EDAC}">
                        <c15:formulaRef>
                          <c15:sqref>Sheet1!$D$2:$D$5</c15:sqref>
                        </c15:formulaRef>
                      </c:ext>
                    </c:extLst>
                    <c:numCache>
                      <c:formatCode>General</c:formatCode>
                      <c:ptCount val="4"/>
                    </c:numCache>
                  </c:numRef>
                </c:val>
                <c:extLst xmlns:c15="http://schemas.microsoft.com/office/drawing/2012/chart">
                  <c:ext xmlns:c16="http://schemas.microsoft.com/office/drawing/2014/chart" uri="{C3380CC4-5D6E-409C-BE32-E72D297353CC}">
                    <c16:uniqueId val="{00000005-F588-4D91-983B-34B3CA7D6D36}"/>
                  </c:ext>
                </c:extLst>
              </c15:ser>
            </c15:filteredBarSeries>
          </c:ext>
        </c:extLst>
      </c:barChart>
      <c:catAx>
        <c:axId val="318383768"/>
        <c:scaling>
          <c:orientation val="minMax"/>
        </c:scaling>
        <c:delete val="0"/>
        <c:axPos val="b"/>
        <c:title>
          <c:tx>
            <c:rich>
              <a:bodyPr rot="0" spcFirstLastPara="1" vertOverflow="ellipsis" vert="horz" wrap="square" anchor="ctr" anchorCtr="1"/>
              <a:lstStyle/>
              <a:p>
                <a:pPr algn="ctr">
                  <a:defRPr sz="10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b="1">
                    <a:latin typeface="+mn-lt"/>
                    <a:cs typeface="Times New Roman" panose="02020603050405020304" pitchFamily="18" charset="0"/>
                  </a:rPr>
                  <a:t>Loài</a:t>
                </a:r>
                <a:r>
                  <a:rPr lang="en-US" b="1" baseline="0">
                    <a:latin typeface="+mn-lt"/>
                    <a:cs typeface="Times New Roman" panose="02020603050405020304" pitchFamily="18" charset="0"/>
                  </a:rPr>
                  <a:t> động vật</a:t>
                </a:r>
                <a:endParaRPr lang="en-US" b="1">
                  <a:latin typeface="+mn-lt"/>
                  <a:cs typeface="Times New Roman" panose="02020603050405020304" pitchFamily="18" charset="0"/>
                </a:endParaRPr>
              </a:p>
            </c:rich>
          </c:tx>
          <c:layout/>
          <c:overlay val="0"/>
          <c:spPr>
            <a:noFill/>
            <a:ln>
              <a:noFill/>
            </a:ln>
            <a:effectLst/>
          </c:spPr>
          <c:txPr>
            <a:bodyPr rot="0" spcFirstLastPara="1" vertOverflow="ellipsis" vert="horz" wrap="square" anchor="ctr" anchorCtr="1"/>
            <a:lstStyle/>
            <a:p>
              <a:pPr algn="ctr">
                <a:defRPr sz="10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18384552"/>
        <c:crosses val="autoZero"/>
        <c:auto val="1"/>
        <c:lblAlgn val="ctr"/>
        <c:lblOffset val="100"/>
        <c:noMultiLvlLbl val="0"/>
      </c:catAx>
      <c:valAx>
        <c:axId val="3183845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j-lt"/>
                    <a:ea typeface="+mn-ea"/>
                    <a:cs typeface="Times New Roman" panose="02020603050405020304" pitchFamily="18" charset="0"/>
                  </a:defRPr>
                </a:pPr>
                <a:r>
                  <a:rPr lang="en-US" b="1">
                    <a:latin typeface="+mj-lt"/>
                    <a:cs typeface="Times New Roman" panose="02020603050405020304" pitchFamily="18" charset="0"/>
                  </a:rPr>
                  <a:t>Số</a:t>
                </a:r>
                <a:r>
                  <a:rPr lang="en-US" b="1" baseline="0">
                    <a:latin typeface="+mj-lt"/>
                    <a:cs typeface="Times New Roman" panose="02020603050405020304" pitchFamily="18" charset="0"/>
                  </a:rPr>
                  <a:t> lượng (con)</a:t>
                </a:r>
                <a:endParaRPr lang="en-US" b="1">
                  <a:latin typeface="+mj-lt"/>
                  <a:cs typeface="Times New Roman" panose="02020603050405020304" pitchFamily="18" charset="0"/>
                </a:endParaRPr>
              </a:p>
            </c:rich>
          </c:tx>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j-lt"/>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1838376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overlay val="0"/>
      <c:spPr>
        <a:noFill/>
        <a:ln>
          <a:noFill/>
        </a:ln>
        <a:effectLst/>
      </c:spPr>
      <c:txPr>
        <a:bodyPr rot="0" spcFirstLastPara="1" vertOverflow="ellipsis" vert="horz" wrap="square" anchor="ctr" anchorCtr="1"/>
        <a:lstStyle/>
        <a:p>
          <a:pPr>
            <a:defRPr sz="17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Tỉ lệ người trẻ tuổi theo số lượng sách đọc tháng trước</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D16-4B6C-AD5D-0085951C4C0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D16-4B6C-AD5D-0085951C4C0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D16-4B6C-AD5D-0085951C4C0C}"/>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j-lt"/>
                    <a:ea typeface="+mn-ea"/>
                    <a:cs typeface="Times New Roman" panose="02020603050405020304" pitchFamily="18" charset="0"/>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Sheet1!$A$2:$A$5</c:f>
              <c:strCache>
                <c:ptCount val="3"/>
                <c:pt idx="0">
                  <c:v>Không đọc cuốn nào</c:v>
                </c:pt>
                <c:pt idx="1">
                  <c:v>Đọc 1 - 2 cuốn</c:v>
                </c:pt>
                <c:pt idx="2">
                  <c:v>Đọc trên 2 cuốn</c:v>
                </c:pt>
              </c:strCache>
              <c:extLst/>
            </c:strRef>
          </c:cat>
          <c:val>
            <c:numRef>
              <c:f>Sheet1!$B$2:$B$5</c:f>
              <c:numCache>
                <c:formatCode>0%</c:formatCode>
                <c:ptCount val="3"/>
                <c:pt idx="0">
                  <c:v>0.35</c:v>
                </c:pt>
                <c:pt idx="1">
                  <c:v>0.15</c:v>
                </c:pt>
                <c:pt idx="2">
                  <c:v>0.5</c:v>
                </c:pt>
              </c:numCache>
              <c:extLst/>
            </c:numRef>
          </c:val>
          <c:extLst>
            <c:ext xmlns:c16="http://schemas.microsoft.com/office/drawing/2014/chart" uri="{C3380CC4-5D6E-409C-BE32-E72D297353CC}">
              <c16:uniqueId val="{00000006-9D16-4B6C-AD5D-0085951C4C0C}"/>
            </c:ext>
          </c:extLst>
        </c:ser>
        <c:dLbls>
          <c:dLblPos val="ctr"/>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61242029015580435"/>
          <c:y val="0.39162188489325434"/>
          <c:w val="0.36325374187338683"/>
          <c:h val="0.42912736423410991"/>
        </c:manualLayout>
      </c:layout>
      <c:overlay val="0"/>
      <c:spPr>
        <a:noFill/>
        <a:ln>
          <a:noFill/>
        </a:ln>
        <a:effectLst/>
      </c:spPr>
      <c:txPr>
        <a:bodyPr rot="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Số</a:t>
            </a:r>
            <a:r>
              <a:rPr lang="en-US" b="1" baseline="0"/>
              <a:t> lượng các bạn lớp 8A tham gia câu lạc bộ</a:t>
            </a:r>
            <a:endParaRPr lang="en-US" b="1"/>
          </a:p>
        </c:rich>
      </c:tx>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3"/>
                <c:pt idx="0">
                  <c:v>Tiếng Anh</c:v>
                </c:pt>
                <c:pt idx="1">
                  <c:v>Võ thuật</c:v>
                </c:pt>
                <c:pt idx="2">
                  <c:v>Nghệ thuật</c:v>
                </c:pt>
              </c:strCache>
            </c:strRef>
          </c:cat>
          <c:val>
            <c:numRef>
              <c:f>Sheet1!$B$2:$B$5</c:f>
              <c:numCache>
                <c:formatCode>General</c:formatCode>
                <c:ptCount val="3"/>
                <c:pt idx="0">
                  <c:v>6</c:v>
                </c:pt>
                <c:pt idx="1">
                  <c:v>9</c:v>
                </c:pt>
                <c:pt idx="2">
                  <c:v>6</c:v>
                </c:pt>
              </c:numCache>
            </c:numRef>
          </c:val>
          <c:extLst>
            <c:ext xmlns:c16="http://schemas.microsoft.com/office/drawing/2014/chart" uri="{C3380CC4-5D6E-409C-BE32-E72D297353CC}">
              <c16:uniqueId val="{00000000-C713-44EE-9987-CD7C205540A0}"/>
            </c:ext>
          </c:extLst>
        </c:ser>
        <c:dLbls>
          <c:dLblPos val="outEnd"/>
          <c:showLegendKey val="0"/>
          <c:showVal val="1"/>
          <c:showCatName val="0"/>
          <c:showSerName val="0"/>
          <c:showPercent val="0"/>
          <c:showBubbleSize val="0"/>
        </c:dLbls>
        <c:gapWidth val="219"/>
        <c:overlap val="-27"/>
        <c:axId val="326337960"/>
        <c:axId val="386410440"/>
        <c:extLst>
          <c:ext xmlns:c15="http://schemas.microsoft.com/office/drawing/2012/chart" uri="{02D57815-91ED-43cb-92C2-25804820EDAC}">
            <c15:filteredBarSeries>
              <c15:ser>
                <c:idx val="1"/>
                <c:order val="1"/>
                <c:tx>
                  <c:strRef>
                    <c:extLst>
                      <c:ext uri="{02D57815-91ED-43cb-92C2-25804820EDAC}">
                        <c15:formulaRef>
                          <c15:sqref>Sheet1!$C$1</c15:sqref>
                        </c15:formulaRef>
                      </c:ext>
                    </c:extLst>
                    <c:strCache>
                      <c:ptCount val="1"/>
                      <c:pt idx="0">
                        <c:v>Series 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Sheet1!$A$2:$A$5</c15:sqref>
                        </c15:formulaRef>
                      </c:ext>
                    </c:extLst>
                    <c:strCache>
                      <c:ptCount val="3"/>
                      <c:pt idx="0">
                        <c:v>Tiếng Anh</c:v>
                      </c:pt>
                      <c:pt idx="1">
                        <c:v>Võ thuật</c:v>
                      </c:pt>
                      <c:pt idx="2">
                        <c:v>Nghệ thuật</c:v>
                      </c:pt>
                    </c:strCache>
                  </c:strRef>
                </c:cat>
                <c:val>
                  <c:numRef>
                    <c:extLst>
                      <c:ext uri="{02D57815-91ED-43cb-92C2-25804820EDAC}">
                        <c15:formulaRef>
                          <c15:sqref>Sheet1!$C$2:$C$5</c15:sqref>
                        </c15:formulaRef>
                      </c:ext>
                    </c:extLst>
                    <c:numCache>
                      <c:formatCode>General</c:formatCode>
                      <c:ptCount val="3"/>
                      <c:pt idx="0">
                        <c:v>2.4</c:v>
                      </c:pt>
                      <c:pt idx="1">
                        <c:v>4.4000000000000004</c:v>
                      </c:pt>
                      <c:pt idx="2">
                        <c:v>1.8</c:v>
                      </c:pt>
                    </c:numCache>
                  </c:numRef>
                </c:val>
                <c:extLst>
                  <c:ext xmlns:c16="http://schemas.microsoft.com/office/drawing/2014/chart" uri="{C3380CC4-5D6E-409C-BE32-E72D297353CC}">
                    <c16:uniqueId val="{00000001-C713-44EE-9987-CD7C205540A0}"/>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Column1</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Sheet1!$A$2:$A$5</c15:sqref>
                        </c15:formulaRef>
                      </c:ext>
                    </c:extLst>
                    <c:strCache>
                      <c:ptCount val="3"/>
                      <c:pt idx="0">
                        <c:v>Tiếng Anh</c:v>
                      </c:pt>
                      <c:pt idx="1">
                        <c:v>Võ thuật</c:v>
                      </c:pt>
                      <c:pt idx="2">
                        <c:v>Nghệ thuật</c:v>
                      </c:pt>
                    </c:strCache>
                  </c:strRef>
                </c:cat>
                <c:val>
                  <c:numRef>
                    <c:extLst xmlns:c15="http://schemas.microsoft.com/office/drawing/2012/chart">
                      <c:ext xmlns:c15="http://schemas.microsoft.com/office/drawing/2012/chart" uri="{02D57815-91ED-43cb-92C2-25804820EDAC}">
                        <c15:formulaRef>
                          <c15:sqref>Sheet1!$D$2:$D$5</c15:sqref>
                        </c15:formulaRef>
                      </c:ext>
                    </c:extLst>
                    <c:numCache>
                      <c:formatCode>General</c:formatCode>
                      <c:ptCount val="3"/>
                      <c:pt idx="1">
                        <c:v>2</c:v>
                      </c:pt>
                      <c:pt idx="2">
                        <c:v>3</c:v>
                      </c:pt>
                    </c:numCache>
                  </c:numRef>
                </c:val>
                <c:extLst xmlns:c15="http://schemas.microsoft.com/office/drawing/2012/chart">
                  <c:ext xmlns:c16="http://schemas.microsoft.com/office/drawing/2014/chart" uri="{C3380CC4-5D6E-409C-BE32-E72D297353CC}">
                    <c16:uniqueId val="{00000002-C713-44EE-9987-CD7C205540A0}"/>
                  </c:ext>
                </c:extLst>
              </c15:ser>
            </c15:filteredBarSeries>
          </c:ext>
        </c:extLst>
      </c:barChart>
      <c:catAx>
        <c:axId val="326337960"/>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b="1"/>
                  <a:t>Câu</a:t>
                </a:r>
                <a:r>
                  <a:rPr lang="en-US" b="1" baseline="0"/>
                  <a:t> lạc bộ</a:t>
                </a:r>
                <a:endParaRPr lang="en-US" b="1"/>
              </a:p>
            </c:rich>
          </c:tx>
          <c:layout/>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86410440"/>
        <c:crosses val="autoZero"/>
        <c:auto val="1"/>
        <c:lblAlgn val="ctr"/>
        <c:lblOffset val="100"/>
        <c:noMultiLvlLbl val="0"/>
      </c:catAx>
      <c:valAx>
        <c:axId val="3864104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b="1"/>
                  <a:t>Số</a:t>
                </a:r>
                <a:r>
                  <a:rPr lang="en-US" b="1" baseline="0"/>
                  <a:t> lượng (học sinh)</a:t>
                </a:r>
                <a:endParaRPr lang="en-US" b="1"/>
              </a:p>
            </c:rich>
          </c:tx>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6337960"/>
        <c:crosses val="autoZero"/>
        <c:crossBetween val="between"/>
        <c:majorUnit val="2"/>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accent1">
          <a:alpha val="94000"/>
        </a:schemeClr>
      </a:solid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12860906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251913b443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251913b443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28228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92179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49381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71383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44116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37037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60974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65621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26007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45198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5782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33551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54711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14906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64372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8546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37484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40094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24991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78807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74427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1841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97665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39216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65647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46199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06225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26344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81504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32068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78287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40034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257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1664761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92311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86718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60206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39025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g135e18421cc_1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2" name="Google Shape;1012;g135e18421cc_1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98574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31643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54dda1946d_4_2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4dda1946d_4_2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83368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54dda1946d_4_2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4dda1946d_4_2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14059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54dda1946d_4_2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4dda1946d_4_2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52563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2" name="Google Shape;732;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7585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72588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2" name="Google Shape;732;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31104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2" name="Google Shape;732;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99254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g25214a26865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3" name="Google Shape;933;g25214a26865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31374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7"/>
        <p:cNvGrpSpPr/>
        <p:nvPr/>
      </p:nvGrpSpPr>
      <p:grpSpPr>
        <a:xfrm>
          <a:off x="0" y="0"/>
          <a:ext cx="0" cy="0"/>
          <a:chOff x="0" y="0"/>
          <a:chExt cx="0" cy="0"/>
        </a:xfrm>
      </p:grpSpPr>
      <p:sp>
        <p:nvSpPr>
          <p:cNvPr id="1928" name="Google Shape;1928;gd44c0c1fca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9" name="Google Shape;1929;gd44c0c1fca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5067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9458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36782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58519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7938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713225" y="832584"/>
            <a:ext cx="5020200" cy="28347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44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713225" y="3853716"/>
            <a:ext cx="5020200" cy="4572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50"/>
        <p:cNvGrpSpPr/>
        <p:nvPr/>
      </p:nvGrpSpPr>
      <p:grpSpPr>
        <a:xfrm>
          <a:off x="0" y="0"/>
          <a:ext cx="0" cy="0"/>
          <a:chOff x="0" y="0"/>
          <a:chExt cx="0" cy="0"/>
        </a:xfrm>
      </p:grpSpPr>
      <p:sp>
        <p:nvSpPr>
          <p:cNvPr id="51" name="Google Shape;51;p13"/>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3"/>
          <p:cNvSpPr txBox="1">
            <a:spLocks noGrp="1"/>
          </p:cNvSpPr>
          <p:nvPr>
            <p:ph type="title"/>
          </p:nvPr>
        </p:nvSpPr>
        <p:spPr>
          <a:xfrm>
            <a:off x="713250" y="539500"/>
            <a:ext cx="7717500" cy="594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Poppins"/>
              <a:buNone/>
              <a:defRPr b="1">
                <a:latin typeface="Poppins"/>
                <a:ea typeface="Poppins"/>
                <a:cs typeface="Poppins"/>
                <a:sym typeface="Poppins"/>
              </a:defRPr>
            </a:lvl1pPr>
            <a:lvl2pPr lvl="1" rtl="0">
              <a:spcBef>
                <a:spcPts val="0"/>
              </a:spcBef>
              <a:spcAft>
                <a:spcPts val="0"/>
              </a:spcAft>
              <a:buSzPts val="3000"/>
              <a:buFont typeface="Poppins"/>
              <a:buNone/>
              <a:defRPr b="1">
                <a:latin typeface="Poppins"/>
                <a:ea typeface="Poppins"/>
                <a:cs typeface="Poppins"/>
                <a:sym typeface="Poppins"/>
              </a:defRPr>
            </a:lvl2pPr>
            <a:lvl3pPr lvl="2" rtl="0">
              <a:spcBef>
                <a:spcPts val="0"/>
              </a:spcBef>
              <a:spcAft>
                <a:spcPts val="0"/>
              </a:spcAft>
              <a:buSzPts val="3000"/>
              <a:buFont typeface="Poppins"/>
              <a:buNone/>
              <a:defRPr b="1">
                <a:latin typeface="Poppins"/>
                <a:ea typeface="Poppins"/>
                <a:cs typeface="Poppins"/>
                <a:sym typeface="Poppins"/>
              </a:defRPr>
            </a:lvl3pPr>
            <a:lvl4pPr lvl="3" rtl="0">
              <a:spcBef>
                <a:spcPts val="0"/>
              </a:spcBef>
              <a:spcAft>
                <a:spcPts val="0"/>
              </a:spcAft>
              <a:buSzPts val="3000"/>
              <a:buFont typeface="Poppins"/>
              <a:buNone/>
              <a:defRPr b="1">
                <a:latin typeface="Poppins"/>
                <a:ea typeface="Poppins"/>
                <a:cs typeface="Poppins"/>
                <a:sym typeface="Poppins"/>
              </a:defRPr>
            </a:lvl4pPr>
            <a:lvl5pPr lvl="4" rtl="0">
              <a:spcBef>
                <a:spcPts val="0"/>
              </a:spcBef>
              <a:spcAft>
                <a:spcPts val="0"/>
              </a:spcAft>
              <a:buSzPts val="3000"/>
              <a:buFont typeface="Poppins"/>
              <a:buNone/>
              <a:defRPr b="1">
                <a:latin typeface="Poppins"/>
                <a:ea typeface="Poppins"/>
                <a:cs typeface="Poppins"/>
                <a:sym typeface="Poppins"/>
              </a:defRPr>
            </a:lvl5pPr>
            <a:lvl6pPr lvl="5" rtl="0">
              <a:spcBef>
                <a:spcPts val="0"/>
              </a:spcBef>
              <a:spcAft>
                <a:spcPts val="0"/>
              </a:spcAft>
              <a:buSzPts val="3000"/>
              <a:buFont typeface="Poppins"/>
              <a:buNone/>
              <a:defRPr b="1">
                <a:latin typeface="Poppins"/>
                <a:ea typeface="Poppins"/>
                <a:cs typeface="Poppins"/>
                <a:sym typeface="Poppins"/>
              </a:defRPr>
            </a:lvl6pPr>
            <a:lvl7pPr lvl="6" rtl="0">
              <a:spcBef>
                <a:spcPts val="0"/>
              </a:spcBef>
              <a:spcAft>
                <a:spcPts val="0"/>
              </a:spcAft>
              <a:buSzPts val="3000"/>
              <a:buFont typeface="Poppins"/>
              <a:buNone/>
              <a:defRPr b="1">
                <a:latin typeface="Poppins"/>
                <a:ea typeface="Poppins"/>
                <a:cs typeface="Poppins"/>
                <a:sym typeface="Poppins"/>
              </a:defRPr>
            </a:lvl7pPr>
            <a:lvl8pPr lvl="7" rtl="0">
              <a:spcBef>
                <a:spcPts val="0"/>
              </a:spcBef>
              <a:spcAft>
                <a:spcPts val="0"/>
              </a:spcAft>
              <a:buSzPts val="3000"/>
              <a:buFont typeface="Poppins"/>
              <a:buNone/>
              <a:defRPr b="1">
                <a:latin typeface="Poppins"/>
                <a:ea typeface="Poppins"/>
                <a:cs typeface="Poppins"/>
                <a:sym typeface="Poppins"/>
              </a:defRPr>
            </a:lvl8pPr>
            <a:lvl9pPr lvl="8" rtl="0">
              <a:spcBef>
                <a:spcPts val="0"/>
              </a:spcBef>
              <a:spcAft>
                <a:spcPts val="0"/>
              </a:spcAft>
              <a:buSzPts val="3000"/>
              <a:buFont typeface="Poppins"/>
              <a:buNone/>
              <a:defRPr b="1">
                <a:latin typeface="Poppins"/>
                <a:ea typeface="Poppins"/>
                <a:cs typeface="Poppins"/>
                <a:sym typeface="Poppins"/>
              </a:defRPr>
            </a:lvl9pPr>
          </a:lstStyle>
          <a:p>
            <a:endParaRPr/>
          </a:p>
        </p:txBody>
      </p:sp>
      <p:sp>
        <p:nvSpPr>
          <p:cNvPr id="53" name="Google Shape;53;p13"/>
          <p:cNvSpPr txBox="1">
            <a:spLocks noGrp="1"/>
          </p:cNvSpPr>
          <p:nvPr>
            <p:ph type="subTitle" idx="1"/>
          </p:nvPr>
        </p:nvSpPr>
        <p:spPr>
          <a:xfrm>
            <a:off x="2011650" y="2137331"/>
            <a:ext cx="23775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4" name="Google Shape;54;p13"/>
          <p:cNvSpPr txBox="1">
            <a:spLocks noGrp="1"/>
          </p:cNvSpPr>
          <p:nvPr>
            <p:ph type="title" idx="2" hasCustomPrompt="1"/>
          </p:nvPr>
        </p:nvSpPr>
        <p:spPr>
          <a:xfrm>
            <a:off x="1097340" y="1405933"/>
            <a:ext cx="731400" cy="731400"/>
          </a:xfrm>
          <a:prstGeom prst="rect">
            <a:avLst/>
          </a:prstGeom>
          <a:solidFill>
            <a:schemeClr val="lt1"/>
          </a:solidFill>
        </p:spPr>
        <p:txBody>
          <a:bodyPr spcFirstLastPara="1" wrap="square" lIns="91425" tIns="91425" rIns="91425" bIns="91425" anchor="ctr" anchorCtr="0">
            <a:noAutofit/>
          </a:bodyPr>
          <a:lstStyle>
            <a:lvl1pPr lvl="0" algn="ctr" rtl="0">
              <a:spcBef>
                <a:spcPts val="0"/>
              </a:spcBef>
              <a:spcAft>
                <a:spcPts val="0"/>
              </a:spcAft>
              <a:buSzPts val="3000"/>
              <a:buFont typeface="Poppins"/>
              <a:buNone/>
              <a:defRPr sz="3000" b="1">
                <a:latin typeface="Poppins"/>
                <a:ea typeface="Poppins"/>
                <a:cs typeface="Poppins"/>
                <a:sym typeface="Poppins"/>
              </a:defRPr>
            </a:lvl1pPr>
            <a:lvl2pPr lvl="1" rtl="0">
              <a:spcBef>
                <a:spcPts val="0"/>
              </a:spcBef>
              <a:spcAft>
                <a:spcPts val="0"/>
              </a:spcAft>
              <a:buSzPts val="3000"/>
              <a:buFont typeface="Poppins"/>
              <a:buNone/>
              <a:defRPr sz="3000" b="1">
                <a:latin typeface="Poppins"/>
                <a:ea typeface="Poppins"/>
                <a:cs typeface="Poppins"/>
                <a:sym typeface="Poppins"/>
              </a:defRPr>
            </a:lvl2pPr>
            <a:lvl3pPr lvl="2" rtl="0">
              <a:spcBef>
                <a:spcPts val="0"/>
              </a:spcBef>
              <a:spcAft>
                <a:spcPts val="0"/>
              </a:spcAft>
              <a:buSzPts val="3000"/>
              <a:buFont typeface="Poppins"/>
              <a:buNone/>
              <a:defRPr sz="3000" b="1">
                <a:latin typeface="Poppins"/>
                <a:ea typeface="Poppins"/>
                <a:cs typeface="Poppins"/>
                <a:sym typeface="Poppins"/>
              </a:defRPr>
            </a:lvl3pPr>
            <a:lvl4pPr lvl="3" rtl="0">
              <a:spcBef>
                <a:spcPts val="0"/>
              </a:spcBef>
              <a:spcAft>
                <a:spcPts val="0"/>
              </a:spcAft>
              <a:buSzPts val="3000"/>
              <a:buFont typeface="Poppins"/>
              <a:buNone/>
              <a:defRPr sz="3000" b="1">
                <a:latin typeface="Poppins"/>
                <a:ea typeface="Poppins"/>
                <a:cs typeface="Poppins"/>
                <a:sym typeface="Poppins"/>
              </a:defRPr>
            </a:lvl4pPr>
            <a:lvl5pPr lvl="4" rtl="0">
              <a:spcBef>
                <a:spcPts val="0"/>
              </a:spcBef>
              <a:spcAft>
                <a:spcPts val="0"/>
              </a:spcAft>
              <a:buSzPts val="3000"/>
              <a:buFont typeface="Poppins"/>
              <a:buNone/>
              <a:defRPr sz="3000" b="1">
                <a:latin typeface="Poppins"/>
                <a:ea typeface="Poppins"/>
                <a:cs typeface="Poppins"/>
                <a:sym typeface="Poppins"/>
              </a:defRPr>
            </a:lvl5pPr>
            <a:lvl6pPr lvl="5" rtl="0">
              <a:spcBef>
                <a:spcPts val="0"/>
              </a:spcBef>
              <a:spcAft>
                <a:spcPts val="0"/>
              </a:spcAft>
              <a:buSzPts val="3000"/>
              <a:buFont typeface="Poppins"/>
              <a:buNone/>
              <a:defRPr sz="3000" b="1">
                <a:latin typeface="Poppins"/>
                <a:ea typeface="Poppins"/>
                <a:cs typeface="Poppins"/>
                <a:sym typeface="Poppins"/>
              </a:defRPr>
            </a:lvl6pPr>
            <a:lvl7pPr lvl="6" rtl="0">
              <a:spcBef>
                <a:spcPts val="0"/>
              </a:spcBef>
              <a:spcAft>
                <a:spcPts val="0"/>
              </a:spcAft>
              <a:buSzPts val="3000"/>
              <a:buFont typeface="Poppins"/>
              <a:buNone/>
              <a:defRPr sz="3000" b="1">
                <a:latin typeface="Poppins"/>
                <a:ea typeface="Poppins"/>
                <a:cs typeface="Poppins"/>
                <a:sym typeface="Poppins"/>
              </a:defRPr>
            </a:lvl7pPr>
            <a:lvl8pPr lvl="7" rtl="0">
              <a:spcBef>
                <a:spcPts val="0"/>
              </a:spcBef>
              <a:spcAft>
                <a:spcPts val="0"/>
              </a:spcAft>
              <a:buSzPts val="3000"/>
              <a:buFont typeface="Poppins"/>
              <a:buNone/>
              <a:defRPr sz="3000" b="1">
                <a:latin typeface="Poppins"/>
                <a:ea typeface="Poppins"/>
                <a:cs typeface="Poppins"/>
                <a:sym typeface="Poppins"/>
              </a:defRPr>
            </a:lvl8pPr>
            <a:lvl9pPr lvl="8" rtl="0">
              <a:spcBef>
                <a:spcPts val="0"/>
              </a:spcBef>
              <a:spcAft>
                <a:spcPts val="0"/>
              </a:spcAft>
              <a:buSzPts val="3000"/>
              <a:buFont typeface="Poppins"/>
              <a:buNone/>
              <a:defRPr sz="3000" b="1">
                <a:latin typeface="Poppins"/>
                <a:ea typeface="Poppins"/>
                <a:cs typeface="Poppins"/>
                <a:sym typeface="Poppins"/>
              </a:defRPr>
            </a:lvl9pPr>
          </a:lstStyle>
          <a:p>
            <a:r>
              <a:t>xx%</a:t>
            </a:r>
          </a:p>
        </p:txBody>
      </p:sp>
      <p:sp>
        <p:nvSpPr>
          <p:cNvPr id="55" name="Google Shape;55;p13"/>
          <p:cNvSpPr txBox="1">
            <a:spLocks noGrp="1"/>
          </p:cNvSpPr>
          <p:nvPr>
            <p:ph type="subTitle" idx="3"/>
          </p:nvPr>
        </p:nvSpPr>
        <p:spPr>
          <a:xfrm>
            <a:off x="2011650" y="1405949"/>
            <a:ext cx="2377500" cy="731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Poppins"/>
              <a:buNone/>
              <a:defRPr sz="2000" b="1">
                <a:solidFill>
                  <a:schemeClr val="dk1"/>
                </a:solidFill>
                <a:latin typeface="Poppins"/>
                <a:ea typeface="Poppins"/>
                <a:cs typeface="Poppins"/>
                <a:sym typeface="Poppins"/>
              </a:defRPr>
            </a:lvl1pPr>
            <a:lvl2pPr lvl="1" rtl="0">
              <a:lnSpc>
                <a:spcPct val="100000"/>
              </a:lnSpc>
              <a:spcBef>
                <a:spcPts val="0"/>
              </a:spcBef>
              <a:spcAft>
                <a:spcPts val="0"/>
              </a:spcAft>
              <a:buSzPts val="2400"/>
              <a:buFont typeface="Poppins"/>
              <a:buNone/>
              <a:defRPr sz="2400" b="1">
                <a:latin typeface="Poppins"/>
                <a:ea typeface="Poppins"/>
                <a:cs typeface="Poppins"/>
                <a:sym typeface="Poppins"/>
              </a:defRPr>
            </a:lvl2pPr>
            <a:lvl3pPr lvl="2" rtl="0">
              <a:lnSpc>
                <a:spcPct val="100000"/>
              </a:lnSpc>
              <a:spcBef>
                <a:spcPts val="0"/>
              </a:spcBef>
              <a:spcAft>
                <a:spcPts val="0"/>
              </a:spcAft>
              <a:buSzPts val="2400"/>
              <a:buFont typeface="Poppins"/>
              <a:buNone/>
              <a:defRPr sz="2400" b="1">
                <a:latin typeface="Poppins"/>
                <a:ea typeface="Poppins"/>
                <a:cs typeface="Poppins"/>
                <a:sym typeface="Poppins"/>
              </a:defRPr>
            </a:lvl3pPr>
            <a:lvl4pPr lvl="3" rtl="0">
              <a:lnSpc>
                <a:spcPct val="100000"/>
              </a:lnSpc>
              <a:spcBef>
                <a:spcPts val="0"/>
              </a:spcBef>
              <a:spcAft>
                <a:spcPts val="0"/>
              </a:spcAft>
              <a:buSzPts val="2400"/>
              <a:buFont typeface="Poppins"/>
              <a:buNone/>
              <a:defRPr sz="2400" b="1">
                <a:latin typeface="Poppins"/>
                <a:ea typeface="Poppins"/>
                <a:cs typeface="Poppins"/>
                <a:sym typeface="Poppins"/>
              </a:defRPr>
            </a:lvl4pPr>
            <a:lvl5pPr lvl="4" rtl="0">
              <a:lnSpc>
                <a:spcPct val="100000"/>
              </a:lnSpc>
              <a:spcBef>
                <a:spcPts val="0"/>
              </a:spcBef>
              <a:spcAft>
                <a:spcPts val="0"/>
              </a:spcAft>
              <a:buSzPts val="2400"/>
              <a:buFont typeface="Poppins"/>
              <a:buNone/>
              <a:defRPr sz="2400" b="1">
                <a:latin typeface="Poppins"/>
                <a:ea typeface="Poppins"/>
                <a:cs typeface="Poppins"/>
                <a:sym typeface="Poppins"/>
              </a:defRPr>
            </a:lvl5pPr>
            <a:lvl6pPr lvl="5" rtl="0">
              <a:lnSpc>
                <a:spcPct val="100000"/>
              </a:lnSpc>
              <a:spcBef>
                <a:spcPts val="0"/>
              </a:spcBef>
              <a:spcAft>
                <a:spcPts val="0"/>
              </a:spcAft>
              <a:buSzPts val="2400"/>
              <a:buFont typeface="Poppins"/>
              <a:buNone/>
              <a:defRPr sz="2400" b="1">
                <a:latin typeface="Poppins"/>
                <a:ea typeface="Poppins"/>
                <a:cs typeface="Poppins"/>
                <a:sym typeface="Poppins"/>
              </a:defRPr>
            </a:lvl6pPr>
            <a:lvl7pPr lvl="6" rtl="0">
              <a:lnSpc>
                <a:spcPct val="100000"/>
              </a:lnSpc>
              <a:spcBef>
                <a:spcPts val="0"/>
              </a:spcBef>
              <a:spcAft>
                <a:spcPts val="0"/>
              </a:spcAft>
              <a:buSzPts val="2400"/>
              <a:buFont typeface="Poppins"/>
              <a:buNone/>
              <a:defRPr sz="2400" b="1">
                <a:latin typeface="Poppins"/>
                <a:ea typeface="Poppins"/>
                <a:cs typeface="Poppins"/>
                <a:sym typeface="Poppins"/>
              </a:defRPr>
            </a:lvl7pPr>
            <a:lvl8pPr lvl="7" rtl="0">
              <a:lnSpc>
                <a:spcPct val="100000"/>
              </a:lnSpc>
              <a:spcBef>
                <a:spcPts val="0"/>
              </a:spcBef>
              <a:spcAft>
                <a:spcPts val="0"/>
              </a:spcAft>
              <a:buSzPts val="2400"/>
              <a:buFont typeface="Poppins"/>
              <a:buNone/>
              <a:defRPr sz="2400" b="1">
                <a:latin typeface="Poppins"/>
                <a:ea typeface="Poppins"/>
                <a:cs typeface="Poppins"/>
                <a:sym typeface="Poppins"/>
              </a:defRPr>
            </a:lvl8pPr>
            <a:lvl9pPr lvl="8" rtl="0">
              <a:lnSpc>
                <a:spcPct val="100000"/>
              </a:lnSpc>
              <a:spcBef>
                <a:spcPts val="0"/>
              </a:spcBef>
              <a:spcAft>
                <a:spcPts val="0"/>
              </a:spcAft>
              <a:buSzPts val="2400"/>
              <a:buFont typeface="Poppins"/>
              <a:buNone/>
              <a:defRPr sz="2400" b="1">
                <a:latin typeface="Poppins"/>
                <a:ea typeface="Poppins"/>
                <a:cs typeface="Poppins"/>
                <a:sym typeface="Poppins"/>
              </a:defRPr>
            </a:lvl9pPr>
          </a:lstStyle>
          <a:p>
            <a:endParaRPr/>
          </a:p>
        </p:txBody>
      </p:sp>
      <p:sp>
        <p:nvSpPr>
          <p:cNvPr id="56" name="Google Shape;56;p13"/>
          <p:cNvSpPr txBox="1">
            <a:spLocks noGrp="1"/>
          </p:cNvSpPr>
          <p:nvPr>
            <p:ph type="subTitle" idx="4"/>
          </p:nvPr>
        </p:nvSpPr>
        <p:spPr>
          <a:xfrm>
            <a:off x="5669125" y="2137331"/>
            <a:ext cx="23775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 name="Google Shape;57;p13"/>
          <p:cNvSpPr txBox="1">
            <a:spLocks noGrp="1"/>
          </p:cNvSpPr>
          <p:nvPr>
            <p:ph type="title" idx="5" hasCustomPrompt="1"/>
          </p:nvPr>
        </p:nvSpPr>
        <p:spPr>
          <a:xfrm>
            <a:off x="4754815" y="1405933"/>
            <a:ext cx="731400" cy="731400"/>
          </a:xfrm>
          <a:prstGeom prst="rect">
            <a:avLst/>
          </a:prstGeom>
          <a:solidFill>
            <a:schemeClr val="lt1"/>
          </a:solidFill>
        </p:spPr>
        <p:txBody>
          <a:bodyPr spcFirstLastPara="1" wrap="square" lIns="91425" tIns="91425" rIns="91425" bIns="91425" anchor="ctr" anchorCtr="0">
            <a:noAutofit/>
          </a:bodyPr>
          <a:lstStyle>
            <a:lvl1pPr lvl="0" algn="ctr" rtl="0">
              <a:spcBef>
                <a:spcPts val="0"/>
              </a:spcBef>
              <a:spcAft>
                <a:spcPts val="0"/>
              </a:spcAft>
              <a:buSzPts val="3000"/>
              <a:buFont typeface="Poppins"/>
              <a:buNone/>
              <a:defRPr sz="3000" b="1">
                <a:latin typeface="Poppins"/>
                <a:ea typeface="Poppins"/>
                <a:cs typeface="Poppins"/>
                <a:sym typeface="Poppins"/>
              </a:defRPr>
            </a:lvl1pPr>
            <a:lvl2pPr lvl="1" rtl="0">
              <a:spcBef>
                <a:spcPts val="0"/>
              </a:spcBef>
              <a:spcAft>
                <a:spcPts val="0"/>
              </a:spcAft>
              <a:buSzPts val="3000"/>
              <a:buFont typeface="Poppins"/>
              <a:buNone/>
              <a:defRPr sz="3000" b="1">
                <a:latin typeface="Poppins"/>
                <a:ea typeface="Poppins"/>
                <a:cs typeface="Poppins"/>
                <a:sym typeface="Poppins"/>
              </a:defRPr>
            </a:lvl2pPr>
            <a:lvl3pPr lvl="2" rtl="0">
              <a:spcBef>
                <a:spcPts val="0"/>
              </a:spcBef>
              <a:spcAft>
                <a:spcPts val="0"/>
              </a:spcAft>
              <a:buSzPts val="3000"/>
              <a:buFont typeface="Poppins"/>
              <a:buNone/>
              <a:defRPr sz="3000" b="1">
                <a:latin typeface="Poppins"/>
                <a:ea typeface="Poppins"/>
                <a:cs typeface="Poppins"/>
                <a:sym typeface="Poppins"/>
              </a:defRPr>
            </a:lvl3pPr>
            <a:lvl4pPr lvl="3" rtl="0">
              <a:spcBef>
                <a:spcPts val="0"/>
              </a:spcBef>
              <a:spcAft>
                <a:spcPts val="0"/>
              </a:spcAft>
              <a:buSzPts val="3000"/>
              <a:buFont typeface="Poppins"/>
              <a:buNone/>
              <a:defRPr sz="3000" b="1">
                <a:latin typeface="Poppins"/>
                <a:ea typeface="Poppins"/>
                <a:cs typeface="Poppins"/>
                <a:sym typeface="Poppins"/>
              </a:defRPr>
            </a:lvl4pPr>
            <a:lvl5pPr lvl="4" rtl="0">
              <a:spcBef>
                <a:spcPts val="0"/>
              </a:spcBef>
              <a:spcAft>
                <a:spcPts val="0"/>
              </a:spcAft>
              <a:buSzPts val="3000"/>
              <a:buFont typeface="Poppins"/>
              <a:buNone/>
              <a:defRPr sz="3000" b="1">
                <a:latin typeface="Poppins"/>
                <a:ea typeface="Poppins"/>
                <a:cs typeface="Poppins"/>
                <a:sym typeface="Poppins"/>
              </a:defRPr>
            </a:lvl5pPr>
            <a:lvl6pPr lvl="5" rtl="0">
              <a:spcBef>
                <a:spcPts val="0"/>
              </a:spcBef>
              <a:spcAft>
                <a:spcPts val="0"/>
              </a:spcAft>
              <a:buSzPts val="3000"/>
              <a:buFont typeface="Poppins"/>
              <a:buNone/>
              <a:defRPr sz="3000" b="1">
                <a:latin typeface="Poppins"/>
                <a:ea typeface="Poppins"/>
                <a:cs typeface="Poppins"/>
                <a:sym typeface="Poppins"/>
              </a:defRPr>
            </a:lvl6pPr>
            <a:lvl7pPr lvl="6" rtl="0">
              <a:spcBef>
                <a:spcPts val="0"/>
              </a:spcBef>
              <a:spcAft>
                <a:spcPts val="0"/>
              </a:spcAft>
              <a:buSzPts val="3000"/>
              <a:buFont typeface="Poppins"/>
              <a:buNone/>
              <a:defRPr sz="3000" b="1">
                <a:latin typeface="Poppins"/>
                <a:ea typeface="Poppins"/>
                <a:cs typeface="Poppins"/>
                <a:sym typeface="Poppins"/>
              </a:defRPr>
            </a:lvl7pPr>
            <a:lvl8pPr lvl="7" rtl="0">
              <a:spcBef>
                <a:spcPts val="0"/>
              </a:spcBef>
              <a:spcAft>
                <a:spcPts val="0"/>
              </a:spcAft>
              <a:buSzPts val="3000"/>
              <a:buFont typeface="Poppins"/>
              <a:buNone/>
              <a:defRPr sz="3000" b="1">
                <a:latin typeface="Poppins"/>
                <a:ea typeface="Poppins"/>
                <a:cs typeface="Poppins"/>
                <a:sym typeface="Poppins"/>
              </a:defRPr>
            </a:lvl8pPr>
            <a:lvl9pPr lvl="8" rtl="0">
              <a:spcBef>
                <a:spcPts val="0"/>
              </a:spcBef>
              <a:spcAft>
                <a:spcPts val="0"/>
              </a:spcAft>
              <a:buSzPts val="3000"/>
              <a:buFont typeface="Poppins"/>
              <a:buNone/>
              <a:defRPr sz="3000" b="1">
                <a:latin typeface="Poppins"/>
                <a:ea typeface="Poppins"/>
                <a:cs typeface="Poppins"/>
                <a:sym typeface="Poppins"/>
              </a:defRPr>
            </a:lvl9pPr>
          </a:lstStyle>
          <a:p>
            <a:r>
              <a:t>xx%</a:t>
            </a:r>
          </a:p>
        </p:txBody>
      </p:sp>
      <p:sp>
        <p:nvSpPr>
          <p:cNvPr id="58" name="Google Shape;58;p13"/>
          <p:cNvSpPr txBox="1">
            <a:spLocks noGrp="1"/>
          </p:cNvSpPr>
          <p:nvPr>
            <p:ph type="subTitle" idx="6"/>
          </p:nvPr>
        </p:nvSpPr>
        <p:spPr>
          <a:xfrm>
            <a:off x="5669125" y="1405949"/>
            <a:ext cx="2377500" cy="731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Poppins"/>
              <a:buNone/>
              <a:defRPr sz="2000" b="1">
                <a:solidFill>
                  <a:schemeClr val="dk1"/>
                </a:solidFill>
                <a:latin typeface="Poppins"/>
                <a:ea typeface="Poppins"/>
                <a:cs typeface="Poppins"/>
                <a:sym typeface="Poppins"/>
              </a:defRPr>
            </a:lvl1pPr>
            <a:lvl2pPr lvl="1" rtl="0">
              <a:lnSpc>
                <a:spcPct val="100000"/>
              </a:lnSpc>
              <a:spcBef>
                <a:spcPts val="0"/>
              </a:spcBef>
              <a:spcAft>
                <a:spcPts val="0"/>
              </a:spcAft>
              <a:buSzPts val="2400"/>
              <a:buFont typeface="Poppins"/>
              <a:buNone/>
              <a:defRPr sz="2400" b="1">
                <a:latin typeface="Poppins"/>
                <a:ea typeface="Poppins"/>
                <a:cs typeface="Poppins"/>
                <a:sym typeface="Poppins"/>
              </a:defRPr>
            </a:lvl2pPr>
            <a:lvl3pPr lvl="2" rtl="0">
              <a:lnSpc>
                <a:spcPct val="100000"/>
              </a:lnSpc>
              <a:spcBef>
                <a:spcPts val="0"/>
              </a:spcBef>
              <a:spcAft>
                <a:spcPts val="0"/>
              </a:spcAft>
              <a:buSzPts val="2400"/>
              <a:buFont typeface="Poppins"/>
              <a:buNone/>
              <a:defRPr sz="2400" b="1">
                <a:latin typeface="Poppins"/>
                <a:ea typeface="Poppins"/>
                <a:cs typeface="Poppins"/>
                <a:sym typeface="Poppins"/>
              </a:defRPr>
            </a:lvl3pPr>
            <a:lvl4pPr lvl="3" rtl="0">
              <a:lnSpc>
                <a:spcPct val="100000"/>
              </a:lnSpc>
              <a:spcBef>
                <a:spcPts val="0"/>
              </a:spcBef>
              <a:spcAft>
                <a:spcPts val="0"/>
              </a:spcAft>
              <a:buSzPts val="2400"/>
              <a:buFont typeface="Poppins"/>
              <a:buNone/>
              <a:defRPr sz="2400" b="1">
                <a:latin typeface="Poppins"/>
                <a:ea typeface="Poppins"/>
                <a:cs typeface="Poppins"/>
                <a:sym typeface="Poppins"/>
              </a:defRPr>
            </a:lvl4pPr>
            <a:lvl5pPr lvl="4" rtl="0">
              <a:lnSpc>
                <a:spcPct val="100000"/>
              </a:lnSpc>
              <a:spcBef>
                <a:spcPts val="0"/>
              </a:spcBef>
              <a:spcAft>
                <a:spcPts val="0"/>
              </a:spcAft>
              <a:buSzPts val="2400"/>
              <a:buFont typeface="Poppins"/>
              <a:buNone/>
              <a:defRPr sz="2400" b="1">
                <a:latin typeface="Poppins"/>
                <a:ea typeface="Poppins"/>
                <a:cs typeface="Poppins"/>
                <a:sym typeface="Poppins"/>
              </a:defRPr>
            </a:lvl5pPr>
            <a:lvl6pPr lvl="5" rtl="0">
              <a:lnSpc>
                <a:spcPct val="100000"/>
              </a:lnSpc>
              <a:spcBef>
                <a:spcPts val="0"/>
              </a:spcBef>
              <a:spcAft>
                <a:spcPts val="0"/>
              </a:spcAft>
              <a:buSzPts val="2400"/>
              <a:buFont typeface="Poppins"/>
              <a:buNone/>
              <a:defRPr sz="2400" b="1">
                <a:latin typeface="Poppins"/>
                <a:ea typeface="Poppins"/>
                <a:cs typeface="Poppins"/>
                <a:sym typeface="Poppins"/>
              </a:defRPr>
            </a:lvl6pPr>
            <a:lvl7pPr lvl="6" rtl="0">
              <a:lnSpc>
                <a:spcPct val="100000"/>
              </a:lnSpc>
              <a:spcBef>
                <a:spcPts val="0"/>
              </a:spcBef>
              <a:spcAft>
                <a:spcPts val="0"/>
              </a:spcAft>
              <a:buSzPts val="2400"/>
              <a:buFont typeface="Poppins"/>
              <a:buNone/>
              <a:defRPr sz="2400" b="1">
                <a:latin typeface="Poppins"/>
                <a:ea typeface="Poppins"/>
                <a:cs typeface="Poppins"/>
                <a:sym typeface="Poppins"/>
              </a:defRPr>
            </a:lvl7pPr>
            <a:lvl8pPr lvl="7" rtl="0">
              <a:lnSpc>
                <a:spcPct val="100000"/>
              </a:lnSpc>
              <a:spcBef>
                <a:spcPts val="0"/>
              </a:spcBef>
              <a:spcAft>
                <a:spcPts val="0"/>
              </a:spcAft>
              <a:buSzPts val="2400"/>
              <a:buFont typeface="Poppins"/>
              <a:buNone/>
              <a:defRPr sz="2400" b="1">
                <a:latin typeface="Poppins"/>
                <a:ea typeface="Poppins"/>
                <a:cs typeface="Poppins"/>
                <a:sym typeface="Poppins"/>
              </a:defRPr>
            </a:lvl8pPr>
            <a:lvl9pPr lvl="8" rtl="0">
              <a:lnSpc>
                <a:spcPct val="100000"/>
              </a:lnSpc>
              <a:spcBef>
                <a:spcPts val="0"/>
              </a:spcBef>
              <a:spcAft>
                <a:spcPts val="0"/>
              </a:spcAft>
              <a:buSzPts val="2400"/>
              <a:buFont typeface="Poppins"/>
              <a:buNone/>
              <a:defRPr sz="2400" b="1">
                <a:latin typeface="Poppins"/>
                <a:ea typeface="Poppins"/>
                <a:cs typeface="Poppins"/>
                <a:sym typeface="Poppins"/>
              </a:defRPr>
            </a:lvl9pPr>
          </a:lstStyle>
          <a:p>
            <a:endParaRPr/>
          </a:p>
        </p:txBody>
      </p:sp>
      <p:sp>
        <p:nvSpPr>
          <p:cNvPr id="59" name="Google Shape;59;p13"/>
          <p:cNvSpPr txBox="1">
            <a:spLocks noGrp="1"/>
          </p:cNvSpPr>
          <p:nvPr>
            <p:ph type="subTitle" idx="7"/>
          </p:nvPr>
        </p:nvSpPr>
        <p:spPr>
          <a:xfrm>
            <a:off x="2011650" y="3874707"/>
            <a:ext cx="23775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0" name="Google Shape;60;p13"/>
          <p:cNvSpPr txBox="1">
            <a:spLocks noGrp="1"/>
          </p:cNvSpPr>
          <p:nvPr>
            <p:ph type="title" idx="8" hasCustomPrompt="1"/>
          </p:nvPr>
        </p:nvSpPr>
        <p:spPr>
          <a:xfrm>
            <a:off x="1097340" y="3143309"/>
            <a:ext cx="731400" cy="731400"/>
          </a:xfrm>
          <a:prstGeom prst="rect">
            <a:avLst/>
          </a:prstGeom>
          <a:solidFill>
            <a:schemeClr val="lt1"/>
          </a:solidFill>
        </p:spPr>
        <p:txBody>
          <a:bodyPr spcFirstLastPara="1" wrap="square" lIns="91425" tIns="91425" rIns="91425" bIns="91425" anchor="ctr" anchorCtr="0">
            <a:noAutofit/>
          </a:bodyPr>
          <a:lstStyle>
            <a:lvl1pPr lvl="0" algn="ctr" rtl="0">
              <a:spcBef>
                <a:spcPts val="0"/>
              </a:spcBef>
              <a:spcAft>
                <a:spcPts val="0"/>
              </a:spcAft>
              <a:buSzPts val="3000"/>
              <a:buFont typeface="Poppins"/>
              <a:buNone/>
              <a:defRPr sz="3000" b="1">
                <a:latin typeface="Poppins"/>
                <a:ea typeface="Poppins"/>
                <a:cs typeface="Poppins"/>
                <a:sym typeface="Poppins"/>
              </a:defRPr>
            </a:lvl1pPr>
            <a:lvl2pPr lvl="1" rtl="0">
              <a:spcBef>
                <a:spcPts val="0"/>
              </a:spcBef>
              <a:spcAft>
                <a:spcPts val="0"/>
              </a:spcAft>
              <a:buSzPts val="3000"/>
              <a:buFont typeface="Poppins"/>
              <a:buNone/>
              <a:defRPr sz="3000" b="1">
                <a:latin typeface="Poppins"/>
                <a:ea typeface="Poppins"/>
                <a:cs typeface="Poppins"/>
                <a:sym typeface="Poppins"/>
              </a:defRPr>
            </a:lvl2pPr>
            <a:lvl3pPr lvl="2" rtl="0">
              <a:spcBef>
                <a:spcPts val="0"/>
              </a:spcBef>
              <a:spcAft>
                <a:spcPts val="0"/>
              </a:spcAft>
              <a:buSzPts val="3000"/>
              <a:buFont typeface="Poppins"/>
              <a:buNone/>
              <a:defRPr sz="3000" b="1">
                <a:latin typeface="Poppins"/>
                <a:ea typeface="Poppins"/>
                <a:cs typeface="Poppins"/>
                <a:sym typeface="Poppins"/>
              </a:defRPr>
            </a:lvl3pPr>
            <a:lvl4pPr lvl="3" rtl="0">
              <a:spcBef>
                <a:spcPts val="0"/>
              </a:spcBef>
              <a:spcAft>
                <a:spcPts val="0"/>
              </a:spcAft>
              <a:buSzPts val="3000"/>
              <a:buFont typeface="Poppins"/>
              <a:buNone/>
              <a:defRPr sz="3000" b="1">
                <a:latin typeface="Poppins"/>
                <a:ea typeface="Poppins"/>
                <a:cs typeface="Poppins"/>
                <a:sym typeface="Poppins"/>
              </a:defRPr>
            </a:lvl4pPr>
            <a:lvl5pPr lvl="4" rtl="0">
              <a:spcBef>
                <a:spcPts val="0"/>
              </a:spcBef>
              <a:spcAft>
                <a:spcPts val="0"/>
              </a:spcAft>
              <a:buSzPts val="3000"/>
              <a:buFont typeface="Poppins"/>
              <a:buNone/>
              <a:defRPr sz="3000" b="1">
                <a:latin typeface="Poppins"/>
                <a:ea typeface="Poppins"/>
                <a:cs typeface="Poppins"/>
                <a:sym typeface="Poppins"/>
              </a:defRPr>
            </a:lvl5pPr>
            <a:lvl6pPr lvl="5" rtl="0">
              <a:spcBef>
                <a:spcPts val="0"/>
              </a:spcBef>
              <a:spcAft>
                <a:spcPts val="0"/>
              </a:spcAft>
              <a:buSzPts val="3000"/>
              <a:buFont typeface="Poppins"/>
              <a:buNone/>
              <a:defRPr sz="3000" b="1">
                <a:latin typeface="Poppins"/>
                <a:ea typeface="Poppins"/>
                <a:cs typeface="Poppins"/>
                <a:sym typeface="Poppins"/>
              </a:defRPr>
            </a:lvl6pPr>
            <a:lvl7pPr lvl="6" rtl="0">
              <a:spcBef>
                <a:spcPts val="0"/>
              </a:spcBef>
              <a:spcAft>
                <a:spcPts val="0"/>
              </a:spcAft>
              <a:buSzPts val="3000"/>
              <a:buFont typeface="Poppins"/>
              <a:buNone/>
              <a:defRPr sz="3000" b="1">
                <a:latin typeface="Poppins"/>
                <a:ea typeface="Poppins"/>
                <a:cs typeface="Poppins"/>
                <a:sym typeface="Poppins"/>
              </a:defRPr>
            </a:lvl7pPr>
            <a:lvl8pPr lvl="7" rtl="0">
              <a:spcBef>
                <a:spcPts val="0"/>
              </a:spcBef>
              <a:spcAft>
                <a:spcPts val="0"/>
              </a:spcAft>
              <a:buSzPts val="3000"/>
              <a:buFont typeface="Poppins"/>
              <a:buNone/>
              <a:defRPr sz="3000" b="1">
                <a:latin typeface="Poppins"/>
                <a:ea typeface="Poppins"/>
                <a:cs typeface="Poppins"/>
                <a:sym typeface="Poppins"/>
              </a:defRPr>
            </a:lvl8pPr>
            <a:lvl9pPr lvl="8" rtl="0">
              <a:spcBef>
                <a:spcPts val="0"/>
              </a:spcBef>
              <a:spcAft>
                <a:spcPts val="0"/>
              </a:spcAft>
              <a:buSzPts val="3000"/>
              <a:buFont typeface="Poppins"/>
              <a:buNone/>
              <a:defRPr sz="3000" b="1">
                <a:latin typeface="Poppins"/>
                <a:ea typeface="Poppins"/>
                <a:cs typeface="Poppins"/>
                <a:sym typeface="Poppins"/>
              </a:defRPr>
            </a:lvl9pPr>
          </a:lstStyle>
          <a:p>
            <a:r>
              <a:t>xx%</a:t>
            </a:r>
          </a:p>
        </p:txBody>
      </p:sp>
      <p:sp>
        <p:nvSpPr>
          <p:cNvPr id="61" name="Google Shape;61;p13"/>
          <p:cNvSpPr txBox="1">
            <a:spLocks noGrp="1"/>
          </p:cNvSpPr>
          <p:nvPr>
            <p:ph type="subTitle" idx="9"/>
          </p:nvPr>
        </p:nvSpPr>
        <p:spPr>
          <a:xfrm>
            <a:off x="2011650" y="3143325"/>
            <a:ext cx="2377500" cy="731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Poppins"/>
              <a:buNone/>
              <a:defRPr sz="2000" b="1">
                <a:solidFill>
                  <a:schemeClr val="dk1"/>
                </a:solidFill>
                <a:latin typeface="Poppins"/>
                <a:ea typeface="Poppins"/>
                <a:cs typeface="Poppins"/>
                <a:sym typeface="Poppins"/>
              </a:defRPr>
            </a:lvl1pPr>
            <a:lvl2pPr lvl="1" rtl="0">
              <a:lnSpc>
                <a:spcPct val="100000"/>
              </a:lnSpc>
              <a:spcBef>
                <a:spcPts val="0"/>
              </a:spcBef>
              <a:spcAft>
                <a:spcPts val="0"/>
              </a:spcAft>
              <a:buSzPts val="2400"/>
              <a:buFont typeface="Poppins"/>
              <a:buNone/>
              <a:defRPr sz="2400" b="1">
                <a:latin typeface="Poppins"/>
                <a:ea typeface="Poppins"/>
                <a:cs typeface="Poppins"/>
                <a:sym typeface="Poppins"/>
              </a:defRPr>
            </a:lvl2pPr>
            <a:lvl3pPr lvl="2" rtl="0">
              <a:lnSpc>
                <a:spcPct val="100000"/>
              </a:lnSpc>
              <a:spcBef>
                <a:spcPts val="0"/>
              </a:spcBef>
              <a:spcAft>
                <a:spcPts val="0"/>
              </a:spcAft>
              <a:buSzPts val="2400"/>
              <a:buFont typeface="Poppins"/>
              <a:buNone/>
              <a:defRPr sz="2400" b="1">
                <a:latin typeface="Poppins"/>
                <a:ea typeface="Poppins"/>
                <a:cs typeface="Poppins"/>
                <a:sym typeface="Poppins"/>
              </a:defRPr>
            </a:lvl3pPr>
            <a:lvl4pPr lvl="3" rtl="0">
              <a:lnSpc>
                <a:spcPct val="100000"/>
              </a:lnSpc>
              <a:spcBef>
                <a:spcPts val="0"/>
              </a:spcBef>
              <a:spcAft>
                <a:spcPts val="0"/>
              </a:spcAft>
              <a:buSzPts val="2400"/>
              <a:buFont typeface="Poppins"/>
              <a:buNone/>
              <a:defRPr sz="2400" b="1">
                <a:latin typeface="Poppins"/>
                <a:ea typeface="Poppins"/>
                <a:cs typeface="Poppins"/>
                <a:sym typeface="Poppins"/>
              </a:defRPr>
            </a:lvl4pPr>
            <a:lvl5pPr lvl="4" rtl="0">
              <a:lnSpc>
                <a:spcPct val="100000"/>
              </a:lnSpc>
              <a:spcBef>
                <a:spcPts val="0"/>
              </a:spcBef>
              <a:spcAft>
                <a:spcPts val="0"/>
              </a:spcAft>
              <a:buSzPts val="2400"/>
              <a:buFont typeface="Poppins"/>
              <a:buNone/>
              <a:defRPr sz="2400" b="1">
                <a:latin typeface="Poppins"/>
                <a:ea typeface="Poppins"/>
                <a:cs typeface="Poppins"/>
                <a:sym typeface="Poppins"/>
              </a:defRPr>
            </a:lvl5pPr>
            <a:lvl6pPr lvl="5" rtl="0">
              <a:lnSpc>
                <a:spcPct val="100000"/>
              </a:lnSpc>
              <a:spcBef>
                <a:spcPts val="0"/>
              </a:spcBef>
              <a:spcAft>
                <a:spcPts val="0"/>
              </a:spcAft>
              <a:buSzPts val="2400"/>
              <a:buFont typeface="Poppins"/>
              <a:buNone/>
              <a:defRPr sz="2400" b="1">
                <a:latin typeface="Poppins"/>
                <a:ea typeface="Poppins"/>
                <a:cs typeface="Poppins"/>
                <a:sym typeface="Poppins"/>
              </a:defRPr>
            </a:lvl6pPr>
            <a:lvl7pPr lvl="6" rtl="0">
              <a:lnSpc>
                <a:spcPct val="100000"/>
              </a:lnSpc>
              <a:spcBef>
                <a:spcPts val="0"/>
              </a:spcBef>
              <a:spcAft>
                <a:spcPts val="0"/>
              </a:spcAft>
              <a:buSzPts val="2400"/>
              <a:buFont typeface="Poppins"/>
              <a:buNone/>
              <a:defRPr sz="2400" b="1">
                <a:latin typeface="Poppins"/>
                <a:ea typeface="Poppins"/>
                <a:cs typeface="Poppins"/>
                <a:sym typeface="Poppins"/>
              </a:defRPr>
            </a:lvl7pPr>
            <a:lvl8pPr lvl="7" rtl="0">
              <a:lnSpc>
                <a:spcPct val="100000"/>
              </a:lnSpc>
              <a:spcBef>
                <a:spcPts val="0"/>
              </a:spcBef>
              <a:spcAft>
                <a:spcPts val="0"/>
              </a:spcAft>
              <a:buSzPts val="2400"/>
              <a:buFont typeface="Poppins"/>
              <a:buNone/>
              <a:defRPr sz="2400" b="1">
                <a:latin typeface="Poppins"/>
                <a:ea typeface="Poppins"/>
                <a:cs typeface="Poppins"/>
                <a:sym typeface="Poppins"/>
              </a:defRPr>
            </a:lvl8pPr>
            <a:lvl9pPr lvl="8" rtl="0">
              <a:lnSpc>
                <a:spcPct val="100000"/>
              </a:lnSpc>
              <a:spcBef>
                <a:spcPts val="0"/>
              </a:spcBef>
              <a:spcAft>
                <a:spcPts val="0"/>
              </a:spcAft>
              <a:buSzPts val="2400"/>
              <a:buFont typeface="Poppins"/>
              <a:buNone/>
              <a:defRPr sz="2400" b="1">
                <a:latin typeface="Poppins"/>
                <a:ea typeface="Poppins"/>
                <a:cs typeface="Poppins"/>
                <a:sym typeface="Poppins"/>
              </a:defRPr>
            </a:lvl9pPr>
          </a:lstStyle>
          <a:p>
            <a:endParaRPr/>
          </a:p>
        </p:txBody>
      </p:sp>
      <p:sp>
        <p:nvSpPr>
          <p:cNvPr id="62" name="Google Shape;62;p13"/>
          <p:cNvSpPr txBox="1">
            <a:spLocks noGrp="1"/>
          </p:cNvSpPr>
          <p:nvPr>
            <p:ph type="subTitle" idx="13"/>
          </p:nvPr>
        </p:nvSpPr>
        <p:spPr>
          <a:xfrm>
            <a:off x="5669125" y="3874707"/>
            <a:ext cx="23775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3" name="Google Shape;63;p13"/>
          <p:cNvSpPr txBox="1">
            <a:spLocks noGrp="1"/>
          </p:cNvSpPr>
          <p:nvPr>
            <p:ph type="title" idx="14" hasCustomPrompt="1"/>
          </p:nvPr>
        </p:nvSpPr>
        <p:spPr>
          <a:xfrm>
            <a:off x="4754815" y="3143309"/>
            <a:ext cx="731400" cy="731400"/>
          </a:xfrm>
          <a:prstGeom prst="rect">
            <a:avLst/>
          </a:prstGeom>
          <a:solidFill>
            <a:schemeClr val="lt1"/>
          </a:solidFill>
        </p:spPr>
        <p:txBody>
          <a:bodyPr spcFirstLastPara="1" wrap="square" lIns="91425" tIns="91425" rIns="91425" bIns="91425" anchor="ctr" anchorCtr="0">
            <a:noAutofit/>
          </a:bodyPr>
          <a:lstStyle>
            <a:lvl1pPr lvl="0" algn="ctr" rtl="0">
              <a:spcBef>
                <a:spcPts val="0"/>
              </a:spcBef>
              <a:spcAft>
                <a:spcPts val="0"/>
              </a:spcAft>
              <a:buSzPts val="3000"/>
              <a:buFont typeface="Poppins"/>
              <a:buNone/>
              <a:defRPr sz="3000" b="1">
                <a:latin typeface="Poppins"/>
                <a:ea typeface="Poppins"/>
                <a:cs typeface="Poppins"/>
                <a:sym typeface="Poppins"/>
              </a:defRPr>
            </a:lvl1pPr>
            <a:lvl2pPr lvl="1" rtl="0">
              <a:spcBef>
                <a:spcPts val="0"/>
              </a:spcBef>
              <a:spcAft>
                <a:spcPts val="0"/>
              </a:spcAft>
              <a:buSzPts val="3000"/>
              <a:buFont typeface="Poppins"/>
              <a:buNone/>
              <a:defRPr sz="3000" b="1">
                <a:latin typeface="Poppins"/>
                <a:ea typeface="Poppins"/>
                <a:cs typeface="Poppins"/>
                <a:sym typeface="Poppins"/>
              </a:defRPr>
            </a:lvl2pPr>
            <a:lvl3pPr lvl="2" rtl="0">
              <a:spcBef>
                <a:spcPts val="0"/>
              </a:spcBef>
              <a:spcAft>
                <a:spcPts val="0"/>
              </a:spcAft>
              <a:buSzPts val="3000"/>
              <a:buFont typeface="Poppins"/>
              <a:buNone/>
              <a:defRPr sz="3000" b="1">
                <a:latin typeface="Poppins"/>
                <a:ea typeface="Poppins"/>
                <a:cs typeface="Poppins"/>
                <a:sym typeface="Poppins"/>
              </a:defRPr>
            </a:lvl3pPr>
            <a:lvl4pPr lvl="3" rtl="0">
              <a:spcBef>
                <a:spcPts val="0"/>
              </a:spcBef>
              <a:spcAft>
                <a:spcPts val="0"/>
              </a:spcAft>
              <a:buSzPts val="3000"/>
              <a:buFont typeface="Poppins"/>
              <a:buNone/>
              <a:defRPr sz="3000" b="1">
                <a:latin typeface="Poppins"/>
                <a:ea typeface="Poppins"/>
                <a:cs typeface="Poppins"/>
                <a:sym typeface="Poppins"/>
              </a:defRPr>
            </a:lvl4pPr>
            <a:lvl5pPr lvl="4" rtl="0">
              <a:spcBef>
                <a:spcPts val="0"/>
              </a:spcBef>
              <a:spcAft>
                <a:spcPts val="0"/>
              </a:spcAft>
              <a:buSzPts val="3000"/>
              <a:buFont typeface="Poppins"/>
              <a:buNone/>
              <a:defRPr sz="3000" b="1">
                <a:latin typeface="Poppins"/>
                <a:ea typeface="Poppins"/>
                <a:cs typeface="Poppins"/>
                <a:sym typeface="Poppins"/>
              </a:defRPr>
            </a:lvl5pPr>
            <a:lvl6pPr lvl="5" rtl="0">
              <a:spcBef>
                <a:spcPts val="0"/>
              </a:spcBef>
              <a:spcAft>
                <a:spcPts val="0"/>
              </a:spcAft>
              <a:buSzPts val="3000"/>
              <a:buFont typeface="Poppins"/>
              <a:buNone/>
              <a:defRPr sz="3000" b="1">
                <a:latin typeface="Poppins"/>
                <a:ea typeface="Poppins"/>
                <a:cs typeface="Poppins"/>
                <a:sym typeface="Poppins"/>
              </a:defRPr>
            </a:lvl6pPr>
            <a:lvl7pPr lvl="6" rtl="0">
              <a:spcBef>
                <a:spcPts val="0"/>
              </a:spcBef>
              <a:spcAft>
                <a:spcPts val="0"/>
              </a:spcAft>
              <a:buSzPts val="3000"/>
              <a:buFont typeface="Poppins"/>
              <a:buNone/>
              <a:defRPr sz="3000" b="1">
                <a:latin typeface="Poppins"/>
                <a:ea typeface="Poppins"/>
                <a:cs typeface="Poppins"/>
                <a:sym typeface="Poppins"/>
              </a:defRPr>
            </a:lvl7pPr>
            <a:lvl8pPr lvl="7" rtl="0">
              <a:spcBef>
                <a:spcPts val="0"/>
              </a:spcBef>
              <a:spcAft>
                <a:spcPts val="0"/>
              </a:spcAft>
              <a:buSzPts val="3000"/>
              <a:buFont typeface="Poppins"/>
              <a:buNone/>
              <a:defRPr sz="3000" b="1">
                <a:latin typeface="Poppins"/>
                <a:ea typeface="Poppins"/>
                <a:cs typeface="Poppins"/>
                <a:sym typeface="Poppins"/>
              </a:defRPr>
            </a:lvl8pPr>
            <a:lvl9pPr lvl="8" rtl="0">
              <a:spcBef>
                <a:spcPts val="0"/>
              </a:spcBef>
              <a:spcAft>
                <a:spcPts val="0"/>
              </a:spcAft>
              <a:buSzPts val="3000"/>
              <a:buFont typeface="Poppins"/>
              <a:buNone/>
              <a:defRPr sz="3000" b="1">
                <a:latin typeface="Poppins"/>
                <a:ea typeface="Poppins"/>
                <a:cs typeface="Poppins"/>
                <a:sym typeface="Poppins"/>
              </a:defRPr>
            </a:lvl9pPr>
          </a:lstStyle>
          <a:p>
            <a:r>
              <a:t>xx%</a:t>
            </a:r>
          </a:p>
        </p:txBody>
      </p:sp>
      <p:sp>
        <p:nvSpPr>
          <p:cNvPr id="64" name="Google Shape;64;p13"/>
          <p:cNvSpPr txBox="1">
            <a:spLocks noGrp="1"/>
          </p:cNvSpPr>
          <p:nvPr>
            <p:ph type="subTitle" idx="15"/>
          </p:nvPr>
        </p:nvSpPr>
        <p:spPr>
          <a:xfrm>
            <a:off x="5669125" y="3143325"/>
            <a:ext cx="2377500" cy="731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Poppins"/>
              <a:buNone/>
              <a:defRPr sz="2000" b="1">
                <a:solidFill>
                  <a:schemeClr val="dk1"/>
                </a:solidFill>
                <a:latin typeface="Poppins"/>
                <a:ea typeface="Poppins"/>
                <a:cs typeface="Poppins"/>
                <a:sym typeface="Poppins"/>
              </a:defRPr>
            </a:lvl1pPr>
            <a:lvl2pPr lvl="1" rtl="0">
              <a:lnSpc>
                <a:spcPct val="100000"/>
              </a:lnSpc>
              <a:spcBef>
                <a:spcPts val="0"/>
              </a:spcBef>
              <a:spcAft>
                <a:spcPts val="0"/>
              </a:spcAft>
              <a:buSzPts val="2400"/>
              <a:buFont typeface="Poppins"/>
              <a:buNone/>
              <a:defRPr sz="2400" b="1">
                <a:latin typeface="Poppins"/>
                <a:ea typeface="Poppins"/>
                <a:cs typeface="Poppins"/>
                <a:sym typeface="Poppins"/>
              </a:defRPr>
            </a:lvl2pPr>
            <a:lvl3pPr lvl="2" rtl="0">
              <a:lnSpc>
                <a:spcPct val="100000"/>
              </a:lnSpc>
              <a:spcBef>
                <a:spcPts val="0"/>
              </a:spcBef>
              <a:spcAft>
                <a:spcPts val="0"/>
              </a:spcAft>
              <a:buSzPts val="2400"/>
              <a:buFont typeface="Poppins"/>
              <a:buNone/>
              <a:defRPr sz="2400" b="1">
                <a:latin typeface="Poppins"/>
                <a:ea typeface="Poppins"/>
                <a:cs typeface="Poppins"/>
                <a:sym typeface="Poppins"/>
              </a:defRPr>
            </a:lvl3pPr>
            <a:lvl4pPr lvl="3" rtl="0">
              <a:lnSpc>
                <a:spcPct val="100000"/>
              </a:lnSpc>
              <a:spcBef>
                <a:spcPts val="0"/>
              </a:spcBef>
              <a:spcAft>
                <a:spcPts val="0"/>
              </a:spcAft>
              <a:buSzPts val="2400"/>
              <a:buFont typeface="Poppins"/>
              <a:buNone/>
              <a:defRPr sz="2400" b="1">
                <a:latin typeface="Poppins"/>
                <a:ea typeface="Poppins"/>
                <a:cs typeface="Poppins"/>
                <a:sym typeface="Poppins"/>
              </a:defRPr>
            </a:lvl4pPr>
            <a:lvl5pPr lvl="4" rtl="0">
              <a:lnSpc>
                <a:spcPct val="100000"/>
              </a:lnSpc>
              <a:spcBef>
                <a:spcPts val="0"/>
              </a:spcBef>
              <a:spcAft>
                <a:spcPts val="0"/>
              </a:spcAft>
              <a:buSzPts val="2400"/>
              <a:buFont typeface="Poppins"/>
              <a:buNone/>
              <a:defRPr sz="2400" b="1">
                <a:latin typeface="Poppins"/>
                <a:ea typeface="Poppins"/>
                <a:cs typeface="Poppins"/>
                <a:sym typeface="Poppins"/>
              </a:defRPr>
            </a:lvl5pPr>
            <a:lvl6pPr lvl="5" rtl="0">
              <a:lnSpc>
                <a:spcPct val="100000"/>
              </a:lnSpc>
              <a:spcBef>
                <a:spcPts val="0"/>
              </a:spcBef>
              <a:spcAft>
                <a:spcPts val="0"/>
              </a:spcAft>
              <a:buSzPts val="2400"/>
              <a:buFont typeface="Poppins"/>
              <a:buNone/>
              <a:defRPr sz="2400" b="1">
                <a:latin typeface="Poppins"/>
                <a:ea typeface="Poppins"/>
                <a:cs typeface="Poppins"/>
                <a:sym typeface="Poppins"/>
              </a:defRPr>
            </a:lvl6pPr>
            <a:lvl7pPr lvl="6" rtl="0">
              <a:lnSpc>
                <a:spcPct val="100000"/>
              </a:lnSpc>
              <a:spcBef>
                <a:spcPts val="0"/>
              </a:spcBef>
              <a:spcAft>
                <a:spcPts val="0"/>
              </a:spcAft>
              <a:buSzPts val="2400"/>
              <a:buFont typeface="Poppins"/>
              <a:buNone/>
              <a:defRPr sz="2400" b="1">
                <a:latin typeface="Poppins"/>
                <a:ea typeface="Poppins"/>
                <a:cs typeface="Poppins"/>
                <a:sym typeface="Poppins"/>
              </a:defRPr>
            </a:lvl7pPr>
            <a:lvl8pPr lvl="7" rtl="0">
              <a:lnSpc>
                <a:spcPct val="100000"/>
              </a:lnSpc>
              <a:spcBef>
                <a:spcPts val="0"/>
              </a:spcBef>
              <a:spcAft>
                <a:spcPts val="0"/>
              </a:spcAft>
              <a:buSzPts val="2400"/>
              <a:buFont typeface="Poppins"/>
              <a:buNone/>
              <a:defRPr sz="2400" b="1">
                <a:latin typeface="Poppins"/>
                <a:ea typeface="Poppins"/>
                <a:cs typeface="Poppins"/>
                <a:sym typeface="Poppins"/>
              </a:defRPr>
            </a:lvl8pPr>
            <a:lvl9pPr lvl="8" rtl="0">
              <a:lnSpc>
                <a:spcPct val="100000"/>
              </a:lnSpc>
              <a:spcBef>
                <a:spcPts val="0"/>
              </a:spcBef>
              <a:spcAft>
                <a:spcPts val="0"/>
              </a:spcAft>
              <a:buSzPts val="2400"/>
              <a:buFont typeface="Poppins"/>
              <a:buNone/>
              <a:defRPr sz="2400" b="1">
                <a:latin typeface="Poppins"/>
                <a:ea typeface="Poppins"/>
                <a:cs typeface="Poppins"/>
                <a:sym typeface="Poppins"/>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65"/>
        <p:cNvGrpSpPr/>
        <p:nvPr/>
      </p:nvGrpSpPr>
      <p:grpSpPr>
        <a:xfrm>
          <a:off x="0" y="0"/>
          <a:ext cx="0" cy="0"/>
          <a:chOff x="0" y="0"/>
          <a:chExt cx="0" cy="0"/>
        </a:xfrm>
      </p:grpSpPr>
      <p:sp>
        <p:nvSpPr>
          <p:cNvPr id="66" name="Google Shape;66;p14"/>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4"/>
          <p:cNvSpPr txBox="1">
            <a:spLocks noGrp="1"/>
          </p:cNvSpPr>
          <p:nvPr>
            <p:ph type="title"/>
          </p:nvPr>
        </p:nvSpPr>
        <p:spPr>
          <a:xfrm>
            <a:off x="4754825" y="3257548"/>
            <a:ext cx="3675900" cy="457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2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68" name="Google Shape;68;p14"/>
          <p:cNvSpPr txBox="1">
            <a:spLocks noGrp="1"/>
          </p:cNvSpPr>
          <p:nvPr>
            <p:ph type="subTitle" idx="1"/>
          </p:nvPr>
        </p:nvSpPr>
        <p:spPr>
          <a:xfrm>
            <a:off x="4754825" y="1428752"/>
            <a:ext cx="3675900" cy="1645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2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74"/>
        <p:cNvGrpSpPr/>
        <p:nvPr/>
      </p:nvGrpSpPr>
      <p:grpSpPr>
        <a:xfrm>
          <a:off x="0" y="0"/>
          <a:ext cx="0" cy="0"/>
          <a:chOff x="0" y="0"/>
          <a:chExt cx="0" cy="0"/>
        </a:xfrm>
      </p:grpSpPr>
      <p:sp>
        <p:nvSpPr>
          <p:cNvPr id="75" name="Google Shape;75;p16"/>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6"/>
          <p:cNvSpPr txBox="1">
            <a:spLocks noGrp="1"/>
          </p:cNvSpPr>
          <p:nvPr>
            <p:ph type="title"/>
          </p:nvPr>
        </p:nvSpPr>
        <p:spPr>
          <a:xfrm>
            <a:off x="713225" y="1245835"/>
            <a:ext cx="3675900" cy="1554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6"/>
          <p:cNvSpPr txBox="1">
            <a:spLocks noGrp="1"/>
          </p:cNvSpPr>
          <p:nvPr>
            <p:ph type="subTitle" idx="1"/>
          </p:nvPr>
        </p:nvSpPr>
        <p:spPr>
          <a:xfrm>
            <a:off x="713225" y="2983266"/>
            <a:ext cx="3675900" cy="91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8" name="Google Shape;78;p16"/>
          <p:cNvSpPr>
            <a:spLocks noGrp="1"/>
          </p:cNvSpPr>
          <p:nvPr>
            <p:ph type="pic" idx="2"/>
          </p:nvPr>
        </p:nvSpPr>
        <p:spPr>
          <a:xfrm>
            <a:off x="4754825" y="539500"/>
            <a:ext cx="3675900" cy="4064400"/>
          </a:xfrm>
          <a:prstGeom prst="rect">
            <a:avLst/>
          </a:prstGeom>
          <a:no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79"/>
        <p:cNvGrpSpPr/>
        <p:nvPr/>
      </p:nvGrpSpPr>
      <p:grpSpPr>
        <a:xfrm>
          <a:off x="0" y="0"/>
          <a:ext cx="0" cy="0"/>
          <a:chOff x="0" y="0"/>
          <a:chExt cx="0" cy="0"/>
        </a:xfrm>
      </p:grpSpPr>
      <p:sp>
        <p:nvSpPr>
          <p:cNvPr id="80" name="Google Shape;80;p17"/>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7"/>
          <p:cNvSpPr txBox="1">
            <a:spLocks noGrp="1"/>
          </p:cNvSpPr>
          <p:nvPr>
            <p:ph type="title"/>
          </p:nvPr>
        </p:nvSpPr>
        <p:spPr>
          <a:xfrm>
            <a:off x="713225" y="1474472"/>
            <a:ext cx="3675900" cy="1097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2" name="Google Shape;82;p17"/>
          <p:cNvSpPr txBox="1">
            <a:spLocks noGrp="1"/>
          </p:cNvSpPr>
          <p:nvPr>
            <p:ph type="subTitle" idx="1"/>
          </p:nvPr>
        </p:nvSpPr>
        <p:spPr>
          <a:xfrm>
            <a:off x="713225" y="2754628"/>
            <a:ext cx="3675900" cy="91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83"/>
        <p:cNvGrpSpPr/>
        <p:nvPr/>
      </p:nvGrpSpPr>
      <p:grpSpPr>
        <a:xfrm>
          <a:off x="0" y="0"/>
          <a:ext cx="0" cy="0"/>
          <a:chOff x="0" y="0"/>
          <a:chExt cx="0" cy="0"/>
        </a:xfrm>
      </p:grpSpPr>
      <p:sp>
        <p:nvSpPr>
          <p:cNvPr id="84" name="Google Shape;84;p18"/>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8"/>
          <p:cNvSpPr txBox="1">
            <a:spLocks noGrp="1"/>
          </p:cNvSpPr>
          <p:nvPr>
            <p:ph type="title"/>
          </p:nvPr>
        </p:nvSpPr>
        <p:spPr>
          <a:xfrm>
            <a:off x="4754825" y="1725938"/>
            <a:ext cx="3675900" cy="594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6" name="Google Shape;86;p18"/>
          <p:cNvSpPr txBox="1">
            <a:spLocks noGrp="1"/>
          </p:cNvSpPr>
          <p:nvPr>
            <p:ph type="subTitle" idx="1"/>
          </p:nvPr>
        </p:nvSpPr>
        <p:spPr>
          <a:xfrm>
            <a:off x="4755000" y="2503163"/>
            <a:ext cx="3675900" cy="914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3">
  <p:cSld name="CUSTOM_4_1_1">
    <p:spTree>
      <p:nvGrpSpPr>
        <p:cNvPr id="1" name="Shape 87"/>
        <p:cNvGrpSpPr/>
        <p:nvPr/>
      </p:nvGrpSpPr>
      <p:grpSpPr>
        <a:xfrm>
          <a:off x="0" y="0"/>
          <a:ext cx="0" cy="0"/>
          <a:chOff x="0" y="0"/>
          <a:chExt cx="0" cy="0"/>
        </a:xfrm>
      </p:grpSpPr>
      <p:sp>
        <p:nvSpPr>
          <p:cNvPr id="88" name="Google Shape;88;p19"/>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9"/>
          <p:cNvSpPr txBox="1">
            <a:spLocks noGrp="1"/>
          </p:cNvSpPr>
          <p:nvPr>
            <p:ph type="title"/>
          </p:nvPr>
        </p:nvSpPr>
        <p:spPr>
          <a:xfrm>
            <a:off x="713225" y="539500"/>
            <a:ext cx="7717800" cy="5943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90" name="Google Shape;90;p19"/>
          <p:cNvSpPr txBox="1">
            <a:spLocks noGrp="1"/>
          </p:cNvSpPr>
          <p:nvPr>
            <p:ph type="subTitle" idx="1"/>
          </p:nvPr>
        </p:nvSpPr>
        <p:spPr>
          <a:xfrm>
            <a:off x="713225" y="1316750"/>
            <a:ext cx="4064100" cy="3287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91"/>
        <p:cNvGrpSpPr/>
        <p:nvPr/>
      </p:nvGrpSpPr>
      <p:grpSpPr>
        <a:xfrm>
          <a:off x="0" y="0"/>
          <a:ext cx="0" cy="0"/>
          <a:chOff x="0" y="0"/>
          <a:chExt cx="0" cy="0"/>
        </a:xfrm>
      </p:grpSpPr>
      <p:sp>
        <p:nvSpPr>
          <p:cNvPr id="92" name="Google Shape;92;p20"/>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0"/>
          <p:cNvSpPr txBox="1">
            <a:spLocks noGrp="1"/>
          </p:cNvSpPr>
          <p:nvPr>
            <p:ph type="title"/>
          </p:nvPr>
        </p:nvSpPr>
        <p:spPr>
          <a:xfrm>
            <a:off x="713250" y="539500"/>
            <a:ext cx="7717500" cy="594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94" name="Google Shape;94;p20"/>
          <p:cNvSpPr txBox="1">
            <a:spLocks noGrp="1"/>
          </p:cNvSpPr>
          <p:nvPr>
            <p:ph type="subTitle" idx="1"/>
          </p:nvPr>
        </p:nvSpPr>
        <p:spPr>
          <a:xfrm>
            <a:off x="4754814" y="3028948"/>
            <a:ext cx="2743200" cy="1188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 name="Google Shape;95;p20"/>
          <p:cNvSpPr txBox="1">
            <a:spLocks noGrp="1"/>
          </p:cNvSpPr>
          <p:nvPr>
            <p:ph type="subTitle" idx="2"/>
          </p:nvPr>
        </p:nvSpPr>
        <p:spPr>
          <a:xfrm>
            <a:off x="1645961" y="3028948"/>
            <a:ext cx="2743200" cy="1188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 name="Google Shape;96;p20"/>
          <p:cNvSpPr txBox="1">
            <a:spLocks noGrp="1"/>
          </p:cNvSpPr>
          <p:nvPr>
            <p:ph type="subTitle" idx="3"/>
          </p:nvPr>
        </p:nvSpPr>
        <p:spPr>
          <a:xfrm>
            <a:off x="1645961" y="2571750"/>
            <a:ext cx="27432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Poppins SemiBold"/>
              <a:buNone/>
              <a:defRPr sz="20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2pPr>
            <a:lvl3pPr lvl="2"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3pPr>
            <a:lvl4pPr lvl="3"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4pPr>
            <a:lvl5pPr lvl="4"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5pPr>
            <a:lvl6pPr lvl="5"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6pPr>
            <a:lvl7pPr lvl="6"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7pPr>
            <a:lvl8pPr lvl="7"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8pPr>
            <a:lvl9pPr lvl="8"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9pPr>
          </a:lstStyle>
          <a:p>
            <a:endParaRPr/>
          </a:p>
        </p:txBody>
      </p:sp>
      <p:sp>
        <p:nvSpPr>
          <p:cNvPr id="97" name="Google Shape;97;p20"/>
          <p:cNvSpPr txBox="1">
            <a:spLocks noGrp="1"/>
          </p:cNvSpPr>
          <p:nvPr>
            <p:ph type="subTitle" idx="4"/>
          </p:nvPr>
        </p:nvSpPr>
        <p:spPr>
          <a:xfrm>
            <a:off x="4754814" y="2571750"/>
            <a:ext cx="27432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Poppins SemiBold"/>
              <a:buNone/>
              <a:defRPr sz="20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2pPr>
            <a:lvl3pPr lvl="2"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3pPr>
            <a:lvl4pPr lvl="3"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4pPr>
            <a:lvl5pPr lvl="4"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5pPr>
            <a:lvl6pPr lvl="5"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6pPr>
            <a:lvl7pPr lvl="6"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7pPr>
            <a:lvl8pPr lvl="7"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8pPr>
            <a:lvl9pPr lvl="8"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98"/>
        <p:cNvGrpSpPr/>
        <p:nvPr/>
      </p:nvGrpSpPr>
      <p:grpSpPr>
        <a:xfrm>
          <a:off x="0" y="0"/>
          <a:ext cx="0" cy="0"/>
          <a:chOff x="0" y="0"/>
          <a:chExt cx="0" cy="0"/>
        </a:xfrm>
      </p:grpSpPr>
      <p:sp>
        <p:nvSpPr>
          <p:cNvPr id="99" name="Google Shape;99;p21"/>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1"/>
          <p:cNvSpPr txBox="1">
            <a:spLocks noGrp="1"/>
          </p:cNvSpPr>
          <p:nvPr>
            <p:ph type="title"/>
          </p:nvPr>
        </p:nvSpPr>
        <p:spPr>
          <a:xfrm>
            <a:off x="713250" y="539500"/>
            <a:ext cx="7717500" cy="594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1" name="Google Shape;101;p21"/>
          <p:cNvSpPr txBox="1">
            <a:spLocks noGrp="1"/>
          </p:cNvSpPr>
          <p:nvPr>
            <p:ph type="subTitle" idx="1"/>
          </p:nvPr>
        </p:nvSpPr>
        <p:spPr>
          <a:xfrm>
            <a:off x="4754831" y="2000275"/>
            <a:ext cx="3200400" cy="1920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 name="Google Shape;102;p21"/>
          <p:cNvSpPr txBox="1">
            <a:spLocks noGrp="1"/>
          </p:cNvSpPr>
          <p:nvPr>
            <p:ph type="subTitle" idx="2"/>
          </p:nvPr>
        </p:nvSpPr>
        <p:spPr>
          <a:xfrm>
            <a:off x="1188750" y="2000275"/>
            <a:ext cx="3200400" cy="1920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08"/>
        <p:cNvGrpSpPr/>
        <p:nvPr/>
      </p:nvGrpSpPr>
      <p:grpSpPr>
        <a:xfrm>
          <a:off x="0" y="0"/>
          <a:ext cx="0" cy="0"/>
          <a:chOff x="0" y="0"/>
          <a:chExt cx="0" cy="0"/>
        </a:xfrm>
      </p:grpSpPr>
      <p:sp>
        <p:nvSpPr>
          <p:cNvPr id="109" name="Google Shape;109;p23"/>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3"/>
          <p:cNvSpPr txBox="1">
            <a:spLocks noGrp="1"/>
          </p:cNvSpPr>
          <p:nvPr>
            <p:ph type="title"/>
          </p:nvPr>
        </p:nvSpPr>
        <p:spPr>
          <a:xfrm>
            <a:off x="713250" y="539500"/>
            <a:ext cx="7717500" cy="594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11" name="Google Shape;111;p23"/>
          <p:cNvSpPr txBox="1">
            <a:spLocks noGrp="1"/>
          </p:cNvSpPr>
          <p:nvPr>
            <p:ph type="subTitle" idx="1"/>
          </p:nvPr>
        </p:nvSpPr>
        <p:spPr>
          <a:xfrm>
            <a:off x="714688" y="3028950"/>
            <a:ext cx="2328600" cy="1188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 name="Google Shape;112;p23"/>
          <p:cNvSpPr txBox="1">
            <a:spLocks noGrp="1"/>
          </p:cNvSpPr>
          <p:nvPr>
            <p:ph type="subTitle" idx="2"/>
          </p:nvPr>
        </p:nvSpPr>
        <p:spPr>
          <a:xfrm>
            <a:off x="3406200" y="3028950"/>
            <a:ext cx="2331600" cy="1188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 name="Google Shape;113;p23"/>
          <p:cNvSpPr txBox="1">
            <a:spLocks noGrp="1"/>
          </p:cNvSpPr>
          <p:nvPr>
            <p:ph type="subTitle" idx="3"/>
          </p:nvPr>
        </p:nvSpPr>
        <p:spPr>
          <a:xfrm>
            <a:off x="6099250" y="3028950"/>
            <a:ext cx="2331600" cy="1188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4" name="Google Shape;114;p23"/>
          <p:cNvSpPr txBox="1">
            <a:spLocks noGrp="1"/>
          </p:cNvSpPr>
          <p:nvPr>
            <p:ph type="subTitle" idx="4"/>
          </p:nvPr>
        </p:nvSpPr>
        <p:spPr>
          <a:xfrm>
            <a:off x="714688" y="2571750"/>
            <a:ext cx="23286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Poppins SemiBold"/>
              <a:buNone/>
              <a:defRPr sz="20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2pPr>
            <a:lvl3pPr lvl="2"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3pPr>
            <a:lvl4pPr lvl="3"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4pPr>
            <a:lvl5pPr lvl="4"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5pPr>
            <a:lvl6pPr lvl="5"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6pPr>
            <a:lvl7pPr lvl="6"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7pPr>
            <a:lvl8pPr lvl="7"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8pPr>
            <a:lvl9pPr lvl="8"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9pPr>
          </a:lstStyle>
          <a:p>
            <a:endParaRPr/>
          </a:p>
        </p:txBody>
      </p:sp>
      <p:sp>
        <p:nvSpPr>
          <p:cNvPr id="115" name="Google Shape;115;p23"/>
          <p:cNvSpPr txBox="1">
            <a:spLocks noGrp="1"/>
          </p:cNvSpPr>
          <p:nvPr>
            <p:ph type="subTitle" idx="5"/>
          </p:nvPr>
        </p:nvSpPr>
        <p:spPr>
          <a:xfrm>
            <a:off x="3406200" y="2571750"/>
            <a:ext cx="23316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Poppins SemiBold"/>
              <a:buNone/>
              <a:defRPr sz="20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2pPr>
            <a:lvl3pPr lvl="2"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3pPr>
            <a:lvl4pPr lvl="3"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4pPr>
            <a:lvl5pPr lvl="4"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5pPr>
            <a:lvl6pPr lvl="5"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6pPr>
            <a:lvl7pPr lvl="6"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7pPr>
            <a:lvl8pPr lvl="7"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8pPr>
            <a:lvl9pPr lvl="8"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9pPr>
          </a:lstStyle>
          <a:p>
            <a:endParaRPr/>
          </a:p>
        </p:txBody>
      </p:sp>
      <p:sp>
        <p:nvSpPr>
          <p:cNvPr id="116" name="Google Shape;116;p23"/>
          <p:cNvSpPr txBox="1">
            <a:spLocks noGrp="1"/>
          </p:cNvSpPr>
          <p:nvPr>
            <p:ph type="subTitle" idx="6"/>
          </p:nvPr>
        </p:nvSpPr>
        <p:spPr>
          <a:xfrm>
            <a:off x="6099250" y="2571750"/>
            <a:ext cx="23316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Poppins SemiBold"/>
              <a:buNone/>
              <a:defRPr sz="20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2pPr>
            <a:lvl3pPr lvl="2"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3pPr>
            <a:lvl4pPr lvl="3"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4pPr>
            <a:lvl5pPr lvl="4"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5pPr>
            <a:lvl6pPr lvl="5"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6pPr>
            <a:lvl7pPr lvl="6"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7pPr>
            <a:lvl8pPr lvl="7"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8pPr>
            <a:lvl9pPr lvl="8"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17"/>
        <p:cNvGrpSpPr/>
        <p:nvPr/>
      </p:nvGrpSpPr>
      <p:grpSpPr>
        <a:xfrm>
          <a:off x="0" y="0"/>
          <a:ext cx="0" cy="0"/>
          <a:chOff x="0" y="0"/>
          <a:chExt cx="0" cy="0"/>
        </a:xfrm>
      </p:grpSpPr>
      <p:sp>
        <p:nvSpPr>
          <p:cNvPr id="118" name="Google Shape;118;p24"/>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4"/>
          <p:cNvSpPr txBox="1">
            <a:spLocks noGrp="1"/>
          </p:cNvSpPr>
          <p:nvPr>
            <p:ph type="title"/>
          </p:nvPr>
        </p:nvSpPr>
        <p:spPr>
          <a:xfrm>
            <a:off x="713250" y="539500"/>
            <a:ext cx="7717500" cy="594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20" name="Google Shape;120;p24"/>
          <p:cNvSpPr txBox="1">
            <a:spLocks noGrp="1"/>
          </p:cNvSpPr>
          <p:nvPr>
            <p:ph type="subTitle" idx="1"/>
          </p:nvPr>
        </p:nvSpPr>
        <p:spPr>
          <a:xfrm>
            <a:off x="1005750" y="1863138"/>
            <a:ext cx="33834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1" name="Google Shape;121;p24"/>
          <p:cNvSpPr txBox="1">
            <a:spLocks noGrp="1"/>
          </p:cNvSpPr>
          <p:nvPr>
            <p:ph type="subTitle" idx="2"/>
          </p:nvPr>
        </p:nvSpPr>
        <p:spPr>
          <a:xfrm>
            <a:off x="4754831" y="1863138"/>
            <a:ext cx="33834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 name="Google Shape;122;p24"/>
          <p:cNvSpPr txBox="1">
            <a:spLocks noGrp="1"/>
          </p:cNvSpPr>
          <p:nvPr>
            <p:ph type="subTitle" idx="3"/>
          </p:nvPr>
        </p:nvSpPr>
        <p:spPr>
          <a:xfrm>
            <a:off x="1005750" y="3600509"/>
            <a:ext cx="33834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3" name="Google Shape;123;p24"/>
          <p:cNvSpPr txBox="1">
            <a:spLocks noGrp="1"/>
          </p:cNvSpPr>
          <p:nvPr>
            <p:ph type="subTitle" idx="4"/>
          </p:nvPr>
        </p:nvSpPr>
        <p:spPr>
          <a:xfrm>
            <a:off x="4754831" y="3600509"/>
            <a:ext cx="33834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4" name="Google Shape;124;p24"/>
          <p:cNvSpPr txBox="1">
            <a:spLocks noGrp="1"/>
          </p:cNvSpPr>
          <p:nvPr>
            <p:ph type="subTitle" idx="5"/>
          </p:nvPr>
        </p:nvSpPr>
        <p:spPr>
          <a:xfrm>
            <a:off x="1005750" y="1405938"/>
            <a:ext cx="33834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Poppins SemiBold"/>
              <a:buNone/>
              <a:defRPr sz="20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2pPr>
            <a:lvl3pPr lvl="2"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3pPr>
            <a:lvl4pPr lvl="3"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4pPr>
            <a:lvl5pPr lvl="4"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5pPr>
            <a:lvl6pPr lvl="5"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6pPr>
            <a:lvl7pPr lvl="6"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7pPr>
            <a:lvl8pPr lvl="7"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8pPr>
            <a:lvl9pPr lvl="8"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9pPr>
          </a:lstStyle>
          <a:p>
            <a:endParaRPr/>
          </a:p>
        </p:txBody>
      </p:sp>
      <p:sp>
        <p:nvSpPr>
          <p:cNvPr id="125" name="Google Shape;125;p24"/>
          <p:cNvSpPr txBox="1">
            <a:spLocks noGrp="1"/>
          </p:cNvSpPr>
          <p:nvPr>
            <p:ph type="subTitle" idx="6"/>
          </p:nvPr>
        </p:nvSpPr>
        <p:spPr>
          <a:xfrm>
            <a:off x="1005750" y="3143309"/>
            <a:ext cx="33834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Poppins SemiBold"/>
              <a:buNone/>
              <a:defRPr sz="20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2pPr>
            <a:lvl3pPr lvl="2"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3pPr>
            <a:lvl4pPr lvl="3"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4pPr>
            <a:lvl5pPr lvl="4"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5pPr>
            <a:lvl6pPr lvl="5"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6pPr>
            <a:lvl7pPr lvl="6"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7pPr>
            <a:lvl8pPr lvl="7"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8pPr>
            <a:lvl9pPr lvl="8"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9pPr>
          </a:lstStyle>
          <a:p>
            <a:endParaRPr/>
          </a:p>
        </p:txBody>
      </p:sp>
      <p:sp>
        <p:nvSpPr>
          <p:cNvPr id="126" name="Google Shape;126;p24"/>
          <p:cNvSpPr txBox="1">
            <a:spLocks noGrp="1"/>
          </p:cNvSpPr>
          <p:nvPr>
            <p:ph type="subTitle" idx="7"/>
          </p:nvPr>
        </p:nvSpPr>
        <p:spPr>
          <a:xfrm>
            <a:off x="4754825" y="1405938"/>
            <a:ext cx="33834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Poppins SemiBold"/>
              <a:buNone/>
              <a:defRPr sz="20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2pPr>
            <a:lvl3pPr lvl="2"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3pPr>
            <a:lvl4pPr lvl="3"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4pPr>
            <a:lvl5pPr lvl="4"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5pPr>
            <a:lvl6pPr lvl="5"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6pPr>
            <a:lvl7pPr lvl="6"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7pPr>
            <a:lvl8pPr lvl="7"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8pPr>
            <a:lvl9pPr lvl="8"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9pPr>
          </a:lstStyle>
          <a:p>
            <a:endParaRPr/>
          </a:p>
        </p:txBody>
      </p:sp>
      <p:sp>
        <p:nvSpPr>
          <p:cNvPr id="127" name="Google Shape;127;p24"/>
          <p:cNvSpPr txBox="1">
            <a:spLocks noGrp="1"/>
          </p:cNvSpPr>
          <p:nvPr>
            <p:ph type="subTitle" idx="8"/>
          </p:nvPr>
        </p:nvSpPr>
        <p:spPr>
          <a:xfrm>
            <a:off x="4754825" y="3143309"/>
            <a:ext cx="33834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Poppins SemiBold"/>
              <a:buNone/>
              <a:defRPr sz="20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2pPr>
            <a:lvl3pPr lvl="2"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3pPr>
            <a:lvl4pPr lvl="3"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4pPr>
            <a:lvl5pPr lvl="4"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5pPr>
            <a:lvl6pPr lvl="5"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6pPr>
            <a:lvl7pPr lvl="6"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7pPr>
            <a:lvl8pPr lvl="7"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8pPr>
            <a:lvl9pPr lvl="8"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sp>
        <p:nvSpPr>
          <p:cNvPr id="13" name="Google Shape;13;p3"/>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3"/>
          <p:cNvSpPr txBox="1">
            <a:spLocks noGrp="1"/>
          </p:cNvSpPr>
          <p:nvPr>
            <p:ph type="title"/>
          </p:nvPr>
        </p:nvSpPr>
        <p:spPr>
          <a:xfrm>
            <a:off x="3407700" y="2064617"/>
            <a:ext cx="5023200" cy="16458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title" idx="2" hasCustomPrompt="1"/>
          </p:nvPr>
        </p:nvSpPr>
        <p:spPr>
          <a:xfrm>
            <a:off x="5370600" y="788670"/>
            <a:ext cx="1097400" cy="1097400"/>
          </a:xfrm>
          <a:prstGeom prst="rect">
            <a:avLst/>
          </a:prstGeom>
          <a:solidFill>
            <a:schemeClr val="lt1"/>
          </a:solid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6" name="Google Shape;16;p3"/>
          <p:cNvSpPr txBox="1">
            <a:spLocks noGrp="1"/>
          </p:cNvSpPr>
          <p:nvPr>
            <p:ph type="subTitle" idx="1"/>
          </p:nvPr>
        </p:nvSpPr>
        <p:spPr>
          <a:xfrm>
            <a:off x="3407700" y="3897630"/>
            <a:ext cx="5023200" cy="45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28"/>
        <p:cNvGrpSpPr/>
        <p:nvPr/>
      </p:nvGrpSpPr>
      <p:grpSpPr>
        <a:xfrm>
          <a:off x="0" y="0"/>
          <a:ext cx="0" cy="0"/>
          <a:chOff x="0" y="0"/>
          <a:chExt cx="0" cy="0"/>
        </a:xfrm>
      </p:grpSpPr>
      <p:sp>
        <p:nvSpPr>
          <p:cNvPr id="129" name="Google Shape;129;p25"/>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5"/>
          <p:cNvSpPr txBox="1">
            <a:spLocks noGrp="1"/>
          </p:cNvSpPr>
          <p:nvPr>
            <p:ph type="title"/>
          </p:nvPr>
        </p:nvSpPr>
        <p:spPr>
          <a:xfrm>
            <a:off x="713250" y="539500"/>
            <a:ext cx="7717500" cy="594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1" name="Google Shape;131;p25"/>
          <p:cNvSpPr txBox="1">
            <a:spLocks noGrp="1"/>
          </p:cNvSpPr>
          <p:nvPr>
            <p:ph type="subTitle" idx="1"/>
          </p:nvPr>
        </p:nvSpPr>
        <p:spPr>
          <a:xfrm>
            <a:off x="713225" y="1863138"/>
            <a:ext cx="23286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2" name="Google Shape;132;p25"/>
          <p:cNvSpPr txBox="1">
            <a:spLocks noGrp="1"/>
          </p:cNvSpPr>
          <p:nvPr>
            <p:ph type="subTitle" idx="2"/>
          </p:nvPr>
        </p:nvSpPr>
        <p:spPr>
          <a:xfrm>
            <a:off x="3406200" y="1863138"/>
            <a:ext cx="23316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 name="Google Shape;133;p25"/>
          <p:cNvSpPr txBox="1">
            <a:spLocks noGrp="1"/>
          </p:cNvSpPr>
          <p:nvPr>
            <p:ph type="subTitle" idx="3"/>
          </p:nvPr>
        </p:nvSpPr>
        <p:spPr>
          <a:xfrm>
            <a:off x="713225" y="3600508"/>
            <a:ext cx="23286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4" name="Google Shape;134;p25"/>
          <p:cNvSpPr txBox="1">
            <a:spLocks noGrp="1"/>
          </p:cNvSpPr>
          <p:nvPr>
            <p:ph type="subTitle" idx="4"/>
          </p:nvPr>
        </p:nvSpPr>
        <p:spPr>
          <a:xfrm>
            <a:off x="3406200" y="3600508"/>
            <a:ext cx="23316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5" name="Google Shape;135;p25"/>
          <p:cNvSpPr txBox="1">
            <a:spLocks noGrp="1"/>
          </p:cNvSpPr>
          <p:nvPr>
            <p:ph type="subTitle" idx="5"/>
          </p:nvPr>
        </p:nvSpPr>
        <p:spPr>
          <a:xfrm>
            <a:off x="6102175" y="1863138"/>
            <a:ext cx="23316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6" name="Google Shape;136;p25"/>
          <p:cNvSpPr txBox="1">
            <a:spLocks noGrp="1"/>
          </p:cNvSpPr>
          <p:nvPr>
            <p:ph type="subTitle" idx="6"/>
          </p:nvPr>
        </p:nvSpPr>
        <p:spPr>
          <a:xfrm>
            <a:off x="6102175" y="3600508"/>
            <a:ext cx="23316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25"/>
          <p:cNvSpPr txBox="1">
            <a:spLocks noGrp="1"/>
          </p:cNvSpPr>
          <p:nvPr>
            <p:ph type="subTitle" idx="7"/>
          </p:nvPr>
        </p:nvSpPr>
        <p:spPr>
          <a:xfrm>
            <a:off x="717798" y="1405938"/>
            <a:ext cx="23196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oppins SemiBold"/>
              <a:buNone/>
              <a:defRPr sz="20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2pPr>
            <a:lvl3pPr lvl="2"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3pPr>
            <a:lvl4pPr lvl="3"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4pPr>
            <a:lvl5pPr lvl="4"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5pPr>
            <a:lvl6pPr lvl="5"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6pPr>
            <a:lvl7pPr lvl="6"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7pPr>
            <a:lvl8pPr lvl="7"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8pPr>
            <a:lvl9pPr lvl="8"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9pPr>
          </a:lstStyle>
          <a:p>
            <a:endParaRPr/>
          </a:p>
        </p:txBody>
      </p:sp>
      <p:sp>
        <p:nvSpPr>
          <p:cNvPr id="138" name="Google Shape;138;p25"/>
          <p:cNvSpPr txBox="1">
            <a:spLocks noGrp="1"/>
          </p:cNvSpPr>
          <p:nvPr>
            <p:ph type="subTitle" idx="8"/>
          </p:nvPr>
        </p:nvSpPr>
        <p:spPr>
          <a:xfrm>
            <a:off x="3410779" y="1405938"/>
            <a:ext cx="23226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oppins SemiBold"/>
              <a:buNone/>
              <a:defRPr sz="20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2pPr>
            <a:lvl3pPr lvl="2"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3pPr>
            <a:lvl4pPr lvl="3"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4pPr>
            <a:lvl5pPr lvl="4"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5pPr>
            <a:lvl6pPr lvl="5"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6pPr>
            <a:lvl7pPr lvl="6"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7pPr>
            <a:lvl8pPr lvl="7"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8pPr>
            <a:lvl9pPr lvl="8"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9pPr>
          </a:lstStyle>
          <a:p>
            <a:endParaRPr/>
          </a:p>
        </p:txBody>
      </p:sp>
      <p:sp>
        <p:nvSpPr>
          <p:cNvPr id="139" name="Google Shape;139;p25"/>
          <p:cNvSpPr txBox="1">
            <a:spLocks noGrp="1"/>
          </p:cNvSpPr>
          <p:nvPr>
            <p:ph type="subTitle" idx="9"/>
          </p:nvPr>
        </p:nvSpPr>
        <p:spPr>
          <a:xfrm>
            <a:off x="6106754" y="1405938"/>
            <a:ext cx="23223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oppins SemiBold"/>
              <a:buNone/>
              <a:defRPr sz="20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2pPr>
            <a:lvl3pPr lvl="2"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3pPr>
            <a:lvl4pPr lvl="3"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4pPr>
            <a:lvl5pPr lvl="4"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5pPr>
            <a:lvl6pPr lvl="5"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6pPr>
            <a:lvl7pPr lvl="6"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7pPr>
            <a:lvl8pPr lvl="7"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8pPr>
            <a:lvl9pPr lvl="8"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9pPr>
          </a:lstStyle>
          <a:p>
            <a:endParaRPr/>
          </a:p>
        </p:txBody>
      </p:sp>
      <p:sp>
        <p:nvSpPr>
          <p:cNvPr id="140" name="Google Shape;140;p25"/>
          <p:cNvSpPr txBox="1">
            <a:spLocks noGrp="1"/>
          </p:cNvSpPr>
          <p:nvPr>
            <p:ph type="subTitle" idx="13"/>
          </p:nvPr>
        </p:nvSpPr>
        <p:spPr>
          <a:xfrm>
            <a:off x="717798" y="3143309"/>
            <a:ext cx="23196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oppins SemiBold"/>
              <a:buNone/>
              <a:defRPr sz="20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2pPr>
            <a:lvl3pPr lvl="2"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3pPr>
            <a:lvl4pPr lvl="3"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4pPr>
            <a:lvl5pPr lvl="4"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5pPr>
            <a:lvl6pPr lvl="5"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6pPr>
            <a:lvl7pPr lvl="6"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7pPr>
            <a:lvl8pPr lvl="7"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8pPr>
            <a:lvl9pPr lvl="8"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9pPr>
          </a:lstStyle>
          <a:p>
            <a:endParaRPr/>
          </a:p>
        </p:txBody>
      </p:sp>
      <p:sp>
        <p:nvSpPr>
          <p:cNvPr id="141" name="Google Shape;141;p25"/>
          <p:cNvSpPr txBox="1">
            <a:spLocks noGrp="1"/>
          </p:cNvSpPr>
          <p:nvPr>
            <p:ph type="subTitle" idx="14"/>
          </p:nvPr>
        </p:nvSpPr>
        <p:spPr>
          <a:xfrm>
            <a:off x="3410779" y="3143309"/>
            <a:ext cx="23226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oppins SemiBold"/>
              <a:buNone/>
              <a:defRPr sz="20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2pPr>
            <a:lvl3pPr lvl="2"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3pPr>
            <a:lvl4pPr lvl="3"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4pPr>
            <a:lvl5pPr lvl="4"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5pPr>
            <a:lvl6pPr lvl="5"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6pPr>
            <a:lvl7pPr lvl="6"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7pPr>
            <a:lvl8pPr lvl="7"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8pPr>
            <a:lvl9pPr lvl="8"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9pPr>
          </a:lstStyle>
          <a:p>
            <a:endParaRPr/>
          </a:p>
        </p:txBody>
      </p:sp>
      <p:sp>
        <p:nvSpPr>
          <p:cNvPr id="142" name="Google Shape;142;p25"/>
          <p:cNvSpPr txBox="1">
            <a:spLocks noGrp="1"/>
          </p:cNvSpPr>
          <p:nvPr>
            <p:ph type="subTitle" idx="15"/>
          </p:nvPr>
        </p:nvSpPr>
        <p:spPr>
          <a:xfrm>
            <a:off x="6106754" y="3143309"/>
            <a:ext cx="23223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oppins SemiBold"/>
              <a:buNone/>
              <a:defRPr sz="20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2pPr>
            <a:lvl3pPr lvl="2"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3pPr>
            <a:lvl4pPr lvl="3"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4pPr>
            <a:lvl5pPr lvl="4"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5pPr>
            <a:lvl6pPr lvl="5"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6pPr>
            <a:lvl7pPr lvl="6"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7pPr>
            <a:lvl8pPr lvl="7"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8pPr>
            <a:lvl9pPr lvl="8"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143"/>
        <p:cNvGrpSpPr/>
        <p:nvPr/>
      </p:nvGrpSpPr>
      <p:grpSpPr>
        <a:xfrm>
          <a:off x="0" y="0"/>
          <a:ext cx="0" cy="0"/>
          <a:chOff x="0" y="0"/>
          <a:chExt cx="0" cy="0"/>
        </a:xfrm>
      </p:grpSpPr>
      <p:sp>
        <p:nvSpPr>
          <p:cNvPr id="144" name="Google Shape;144;p26"/>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6"/>
          <p:cNvSpPr txBox="1">
            <a:spLocks noGrp="1"/>
          </p:cNvSpPr>
          <p:nvPr>
            <p:ph type="title" hasCustomPrompt="1"/>
          </p:nvPr>
        </p:nvSpPr>
        <p:spPr>
          <a:xfrm>
            <a:off x="2286000" y="539507"/>
            <a:ext cx="4572000" cy="7314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46" name="Google Shape;146;p26"/>
          <p:cNvSpPr txBox="1">
            <a:spLocks noGrp="1"/>
          </p:cNvSpPr>
          <p:nvPr>
            <p:ph type="subTitle" idx="1"/>
          </p:nvPr>
        </p:nvSpPr>
        <p:spPr>
          <a:xfrm>
            <a:off x="2286000" y="1270902"/>
            <a:ext cx="4572000" cy="457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147" name="Google Shape;147;p26"/>
          <p:cNvSpPr txBox="1">
            <a:spLocks noGrp="1"/>
          </p:cNvSpPr>
          <p:nvPr>
            <p:ph type="title" idx="2" hasCustomPrompt="1"/>
          </p:nvPr>
        </p:nvSpPr>
        <p:spPr>
          <a:xfrm>
            <a:off x="2286000" y="1977452"/>
            <a:ext cx="4572000" cy="7314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48" name="Google Shape;148;p26"/>
          <p:cNvSpPr txBox="1">
            <a:spLocks noGrp="1"/>
          </p:cNvSpPr>
          <p:nvPr>
            <p:ph type="subTitle" idx="3"/>
          </p:nvPr>
        </p:nvSpPr>
        <p:spPr>
          <a:xfrm>
            <a:off x="2286000" y="2708848"/>
            <a:ext cx="4572000" cy="457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149" name="Google Shape;149;p26"/>
          <p:cNvSpPr txBox="1">
            <a:spLocks noGrp="1"/>
          </p:cNvSpPr>
          <p:nvPr>
            <p:ph type="title" idx="4" hasCustomPrompt="1"/>
          </p:nvPr>
        </p:nvSpPr>
        <p:spPr>
          <a:xfrm>
            <a:off x="2286000" y="3415393"/>
            <a:ext cx="4572000" cy="7314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50" name="Google Shape;150;p26"/>
          <p:cNvSpPr txBox="1">
            <a:spLocks noGrp="1"/>
          </p:cNvSpPr>
          <p:nvPr>
            <p:ph type="subTitle" idx="5"/>
          </p:nvPr>
        </p:nvSpPr>
        <p:spPr>
          <a:xfrm>
            <a:off x="2286000" y="4146789"/>
            <a:ext cx="4572000" cy="457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Numbers and text 1">
  <p:cSld name="CUSTOM_8_1">
    <p:spTree>
      <p:nvGrpSpPr>
        <p:cNvPr id="1" name="Shape 151"/>
        <p:cNvGrpSpPr/>
        <p:nvPr/>
      </p:nvGrpSpPr>
      <p:grpSpPr>
        <a:xfrm>
          <a:off x="0" y="0"/>
          <a:ext cx="0" cy="0"/>
          <a:chOff x="0" y="0"/>
          <a:chExt cx="0" cy="0"/>
        </a:xfrm>
      </p:grpSpPr>
      <p:sp>
        <p:nvSpPr>
          <p:cNvPr id="152" name="Google Shape;152;p27"/>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7"/>
          <p:cNvSpPr txBox="1">
            <a:spLocks noGrp="1"/>
          </p:cNvSpPr>
          <p:nvPr>
            <p:ph type="title" hasCustomPrompt="1"/>
          </p:nvPr>
        </p:nvSpPr>
        <p:spPr>
          <a:xfrm>
            <a:off x="1420338" y="1842637"/>
            <a:ext cx="914400" cy="5028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2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54" name="Google Shape;154;p27"/>
          <p:cNvSpPr txBox="1">
            <a:spLocks noGrp="1"/>
          </p:cNvSpPr>
          <p:nvPr>
            <p:ph type="subTitle" idx="1"/>
          </p:nvPr>
        </p:nvSpPr>
        <p:spPr>
          <a:xfrm>
            <a:off x="713238" y="3559596"/>
            <a:ext cx="23286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155" name="Google Shape;155;p27"/>
          <p:cNvSpPr txBox="1">
            <a:spLocks noGrp="1"/>
          </p:cNvSpPr>
          <p:nvPr>
            <p:ph type="subTitle" idx="2"/>
          </p:nvPr>
        </p:nvSpPr>
        <p:spPr>
          <a:xfrm>
            <a:off x="713238" y="3054096"/>
            <a:ext cx="23286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Poppins SemiBold"/>
              <a:buNone/>
              <a:defRPr sz="20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a:endParaRPr/>
          </a:p>
        </p:txBody>
      </p:sp>
      <p:sp>
        <p:nvSpPr>
          <p:cNvPr id="156" name="Google Shape;156;p27"/>
          <p:cNvSpPr txBox="1">
            <a:spLocks noGrp="1"/>
          </p:cNvSpPr>
          <p:nvPr>
            <p:ph type="title" idx="3" hasCustomPrompt="1"/>
          </p:nvPr>
        </p:nvSpPr>
        <p:spPr>
          <a:xfrm>
            <a:off x="4114800" y="1842637"/>
            <a:ext cx="914400" cy="5028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2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57" name="Google Shape;157;p27"/>
          <p:cNvSpPr txBox="1">
            <a:spLocks noGrp="1"/>
          </p:cNvSpPr>
          <p:nvPr>
            <p:ph type="subTitle" idx="4"/>
          </p:nvPr>
        </p:nvSpPr>
        <p:spPr>
          <a:xfrm>
            <a:off x="3407700" y="3559596"/>
            <a:ext cx="23286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158" name="Google Shape;158;p27"/>
          <p:cNvSpPr txBox="1">
            <a:spLocks noGrp="1"/>
          </p:cNvSpPr>
          <p:nvPr>
            <p:ph type="subTitle" idx="5"/>
          </p:nvPr>
        </p:nvSpPr>
        <p:spPr>
          <a:xfrm>
            <a:off x="3407700" y="3054096"/>
            <a:ext cx="23286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Poppins SemiBold"/>
              <a:buNone/>
              <a:defRPr sz="20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a:endParaRPr/>
          </a:p>
        </p:txBody>
      </p:sp>
      <p:sp>
        <p:nvSpPr>
          <p:cNvPr id="159" name="Google Shape;159;p27"/>
          <p:cNvSpPr txBox="1">
            <a:spLocks noGrp="1"/>
          </p:cNvSpPr>
          <p:nvPr>
            <p:ph type="title" idx="6" hasCustomPrompt="1"/>
          </p:nvPr>
        </p:nvSpPr>
        <p:spPr>
          <a:xfrm>
            <a:off x="6809262" y="1842637"/>
            <a:ext cx="914400" cy="5028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2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60" name="Google Shape;160;p27"/>
          <p:cNvSpPr txBox="1">
            <a:spLocks noGrp="1"/>
          </p:cNvSpPr>
          <p:nvPr>
            <p:ph type="subTitle" idx="7"/>
          </p:nvPr>
        </p:nvSpPr>
        <p:spPr>
          <a:xfrm>
            <a:off x="6102162" y="3559596"/>
            <a:ext cx="23286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161" name="Google Shape;161;p27"/>
          <p:cNvSpPr txBox="1">
            <a:spLocks noGrp="1"/>
          </p:cNvSpPr>
          <p:nvPr>
            <p:ph type="subTitle" idx="8"/>
          </p:nvPr>
        </p:nvSpPr>
        <p:spPr>
          <a:xfrm>
            <a:off x="6102162" y="3054096"/>
            <a:ext cx="23286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Poppins SemiBold"/>
              <a:buNone/>
              <a:defRPr sz="20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a:endParaRPr/>
          </a:p>
        </p:txBody>
      </p:sp>
      <p:sp>
        <p:nvSpPr>
          <p:cNvPr id="162" name="Google Shape;162;p27"/>
          <p:cNvSpPr txBox="1">
            <a:spLocks noGrp="1"/>
          </p:cNvSpPr>
          <p:nvPr>
            <p:ph type="title" idx="9"/>
          </p:nvPr>
        </p:nvSpPr>
        <p:spPr>
          <a:xfrm>
            <a:off x="713250" y="539500"/>
            <a:ext cx="7717500" cy="594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hanks">
  <p:cSld name="CUSTOM_3_1">
    <p:spTree>
      <p:nvGrpSpPr>
        <p:cNvPr id="1" name="Shape 163"/>
        <p:cNvGrpSpPr/>
        <p:nvPr/>
      </p:nvGrpSpPr>
      <p:grpSpPr>
        <a:xfrm>
          <a:off x="0" y="0"/>
          <a:ext cx="0" cy="0"/>
          <a:chOff x="0" y="0"/>
          <a:chExt cx="0" cy="0"/>
        </a:xfrm>
      </p:grpSpPr>
      <p:sp>
        <p:nvSpPr>
          <p:cNvPr id="164" name="Google Shape;164;p28"/>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8"/>
          <p:cNvSpPr txBox="1">
            <a:spLocks noGrp="1"/>
          </p:cNvSpPr>
          <p:nvPr>
            <p:ph type="title"/>
          </p:nvPr>
        </p:nvSpPr>
        <p:spPr>
          <a:xfrm>
            <a:off x="713223" y="547250"/>
            <a:ext cx="3675900" cy="10059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6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66" name="Google Shape;166;p28"/>
          <p:cNvSpPr txBox="1">
            <a:spLocks noGrp="1"/>
          </p:cNvSpPr>
          <p:nvPr>
            <p:ph type="subTitle" idx="1"/>
          </p:nvPr>
        </p:nvSpPr>
        <p:spPr>
          <a:xfrm>
            <a:off x="713225" y="1553150"/>
            <a:ext cx="3675900" cy="1280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7" name="Google Shape;167;p28"/>
          <p:cNvSpPr txBox="1"/>
          <p:nvPr/>
        </p:nvSpPr>
        <p:spPr>
          <a:xfrm>
            <a:off x="713175" y="3511296"/>
            <a:ext cx="3675900" cy="731400"/>
          </a:xfrm>
          <a:prstGeom prst="rect">
            <a:avLst/>
          </a:prstGeom>
          <a:noFill/>
          <a:ln>
            <a:noFill/>
          </a:ln>
        </p:spPr>
        <p:txBody>
          <a:bodyPr spcFirstLastPara="1" wrap="square" lIns="91425" tIns="91425" rIns="91425" bIns="91425" anchor="ctr" anchorCtr="0">
            <a:noAutofit/>
          </a:bodyPr>
          <a:lstStyle/>
          <a:p>
            <a:pPr marL="0" lvl="0" indent="0" algn="l" rtl="0">
              <a:spcBef>
                <a:spcPts val="300"/>
              </a:spcBef>
              <a:spcAft>
                <a:spcPts val="0"/>
              </a:spcAft>
              <a:buNone/>
            </a:pPr>
            <a:r>
              <a:rPr lang="en" sz="1200">
                <a:solidFill>
                  <a:schemeClr val="dk1"/>
                </a:solidFill>
                <a:latin typeface="Lato Black"/>
                <a:ea typeface="Lato Black"/>
                <a:cs typeface="Lato Black"/>
                <a:sym typeface="Lato Black"/>
              </a:rPr>
              <a:t>CREDITS</a:t>
            </a:r>
            <a:r>
              <a:rPr lang="en" sz="1200" b="1">
                <a:solidFill>
                  <a:schemeClr val="dk1"/>
                </a:solidFill>
                <a:latin typeface="Lato"/>
                <a:ea typeface="Lato"/>
                <a:cs typeface="Lato"/>
                <a:sym typeface="Lato"/>
              </a:rPr>
              <a:t>:</a:t>
            </a:r>
            <a:r>
              <a:rPr lang="en" sz="1200">
                <a:solidFill>
                  <a:schemeClr val="dk1"/>
                </a:solidFill>
                <a:latin typeface="Lato"/>
                <a:ea typeface="Lato"/>
                <a:cs typeface="Lato"/>
                <a:sym typeface="Lato"/>
              </a:rPr>
              <a:t> This presentation template was created by </a:t>
            </a:r>
            <a:r>
              <a:rPr lang="en" sz="1200" u="sng">
                <a:solidFill>
                  <a:schemeClr val="dk1"/>
                </a:solidFill>
                <a:latin typeface="Lato Black"/>
                <a:ea typeface="Lato Black"/>
                <a:cs typeface="Lato Black"/>
                <a:sym typeface="Lato Black"/>
                <a:hlinkClick r:id="rId2">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Slidesgo</a:t>
            </a:r>
            <a:r>
              <a:rPr lang="en" sz="1200">
                <a:solidFill>
                  <a:schemeClr val="dk1"/>
                </a:solidFill>
                <a:latin typeface="Lato"/>
                <a:ea typeface="Lato"/>
                <a:cs typeface="Lato"/>
                <a:sym typeface="Lato"/>
              </a:rPr>
              <a:t>, and includes icons by </a:t>
            </a:r>
            <a:r>
              <a:rPr lang="en" sz="1200" u="sng">
                <a:solidFill>
                  <a:schemeClr val="dk1"/>
                </a:solidFill>
                <a:latin typeface="Lato Black"/>
                <a:ea typeface="Lato Black"/>
                <a:cs typeface="Lato Black"/>
                <a:sym typeface="Lato Black"/>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Flaticon</a:t>
            </a:r>
            <a:r>
              <a:rPr lang="en" sz="1200">
                <a:solidFill>
                  <a:schemeClr val="dk1"/>
                </a:solidFill>
                <a:latin typeface="Lato"/>
                <a:ea typeface="Lato"/>
                <a:cs typeface="Lato"/>
                <a:sym typeface="Lato"/>
              </a:rPr>
              <a:t>, and infographics &amp; images by </a:t>
            </a:r>
            <a:r>
              <a:rPr lang="en" sz="1200" u="sng">
                <a:solidFill>
                  <a:schemeClr val="dk1"/>
                </a:solidFill>
                <a:latin typeface="Lato Black"/>
                <a:ea typeface="Lato Black"/>
                <a:cs typeface="Lato Black"/>
                <a:sym typeface="Lato Black"/>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Freepik</a:t>
            </a:r>
            <a:r>
              <a:rPr lang="en" sz="1200" u="sng">
                <a:solidFill>
                  <a:schemeClr val="dk1"/>
                </a:solidFill>
                <a:latin typeface="Lato Black"/>
                <a:ea typeface="Lato Black"/>
                <a:cs typeface="Lato Black"/>
                <a:sym typeface="Lato Black"/>
              </a:rPr>
              <a:t> </a:t>
            </a:r>
            <a:endParaRPr sz="1200" u="sng">
              <a:solidFill>
                <a:schemeClr val="dk1"/>
              </a:solidFill>
              <a:latin typeface="Lato Black"/>
              <a:ea typeface="Lato Black"/>
              <a:cs typeface="Lato Black"/>
              <a:sym typeface="Lato Black"/>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p:cSld name="CUSTOM_9">
    <p:bg>
      <p:bgPr>
        <a:solidFill>
          <a:schemeClr val="accent3"/>
        </a:solidFill>
        <a:effectLst/>
      </p:bgPr>
    </p:bg>
    <p:spTree>
      <p:nvGrpSpPr>
        <p:cNvPr id="1" name="Shape 168"/>
        <p:cNvGrpSpPr/>
        <p:nvPr/>
      </p:nvGrpSpPr>
      <p:grpSpPr>
        <a:xfrm>
          <a:off x="0" y="0"/>
          <a:ext cx="0" cy="0"/>
          <a:chOff x="0" y="0"/>
          <a:chExt cx="0" cy="0"/>
        </a:xfrm>
      </p:grpSpPr>
      <p:sp>
        <p:nvSpPr>
          <p:cNvPr id="169" name="Google Shape;169;p29"/>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1">
  <p:cSld name="CUSTOM_9_1">
    <p:bg>
      <p:bgPr>
        <a:solidFill>
          <a:schemeClr val="accent5"/>
        </a:solidFill>
        <a:effectLst/>
      </p:bgPr>
    </p:bg>
    <p:spTree>
      <p:nvGrpSpPr>
        <p:cNvPr id="1" name="Shape 170"/>
        <p:cNvGrpSpPr/>
        <p:nvPr/>
      </p:nvGrpSpPr>
      <p:grpSpPr>
        <a:xfrm>
          <a:off x="0" y="0"/>
          <a:ext cx="0" cy="0"/>
          <a:chOff x="0" y="0"/>
          <a:chExt cx="0" cy="0"/>
        </a:xfrm>
      </p:grpSpPr>
      <p:grpSp>
        <p:nvGrpSpPr>
          <p:cNvPr id="171" name="Google Shape;171;p30"/>
          <p:cNvGrpSpPr/>
          <p:nvPr/>
        </p:nvGrpSpPr>
        <p:grpSpPr>
          <a:xfrm>
            <a:off x="396032" y="412423"/>
            <a:ext cx="8327730" cy="4318661"/>
            <a:chOff x="396032" y="412423"/>
            <a:chExt cx="8327730" cy="4318661"/>
          </a:xfrm>
        </p:grpSpPr>
        <p:grpSp>
          <p:nvGrpSpPr>
            <p:cNvPr id="172" name="Google Shape;172;p30"/>
            <p:cNvGrpSpPr/>
            <p:nvPr/>
          </p:nvGrpSpPr>
          <p:grpSpPr>
            <a:xfrm>
              <a:off x="396032" y="412423"/>
              <a:ext cx="7946143" cy="4318661"/>
              <a:chOff x="484632" y="399642"/>
              <a:chExt cx="7946143" cy="4318661"/>
            </a:xfrm>
          </p:grpSpPr>
          <p:sp>
            <p:nvSpPr>
              <p:cNvPr id="173" name="Google Shape;173;p30"/>
              <p:cNvSpPr/>
              <p:nvPr/>
            </p:nvSpPr>
            <p:spPr>
              <a:xfrm flipH="1">
                <a:off x="8202175" y="399642"/>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0"/>
              <p:cNvSpPr/>
              <p:nvPr/>
            </p:nvSpPr>
            <p:spPr>
              <a:xfrm>
                <a:off x="484632" y="448970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0"/>
              <p:cNvSpPr/>
              <p:nvPr/>
            </p:nvSpPr>
            <p:spPr>
              <a:xfrm flipH="1">
                <a:off x="917987" y="4197133"/>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0"/>
              <p:cNvSpPr/>
              <p:nvPr/>
            </p:nvSpPr>
            <p:spPr>
              <a:xfrm>
                <a:off x="598920" y="3793625"/>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 name="Google Shape;177;p30"/>
            <p:cNvSpPr/>
            <p:nvPr/>
          </p:nvSpPr>
          <p:spPr>
            <a:xfrm flipH="1">
              <a:off x="8495162" y="624940"/>
              <a:ext cx="228600" cy="228600"/>
            </a:xfrm>
            <a:prstGeom prst="mathMultiply">
              <a:avLst>
                <a:gd name="adj1" fmla="val 2352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4"/>
          <p:cNvSpPr txBox="1">
            <a:spLocks noGrp="1"/>
          </p:cNvSpPr>
          <p:nvPr>
            <p:ph type="title"/>
          </p:nvPr>
        </p:nvSpPr>
        <p:spPr>
          <a:xfrm>
            <a:off x="713225" y="539500"/>
            <a:ext cx="7717500" cy="594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0" name="Google Shape;20;p4"/>
          <p:cNvSpPr txBox="1">
            <a:spLocks noGrp="1"/>
          </p:cNvSpPr>
          <p:nvPr>
            <p:ph type="body" idx="1"/>
          </p:nvPr>
        </p:nvSpPr>
        <p:spPr>
          <a:xfrm>
            <a:off x="713250" y="1316736"/>
            <a:ext cx="7717500" cy="3657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6"/>
          <p:cNvSpPr txBox="1">
            <a:spLocks noGrp="1"/>
          </p:cNvSpPr>
          <p:nvPr>
            <p:ph type="title"/>
          </p:nvPr>
        </p:nvSpPr>
        <p:spPr>
          <a:xfrm>
            <a:off x="713250" y="539500"/>
            <a:ext cx="7717500" cy="594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Google Shape;32;p7"/>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7"/>
          <p:cNvSpPr txBox="1">
            <a:spLocks noGrp="1"/>
          </p:cNvSpPr>
          <p:nvPr>
            <p:ph type="title"/>
          </p:nvPr>
        </p:nvSpPr>
        <p:spPr>
          <a:xfrm>
            <a:off x="713225" y="539425"/>
            <a:ext cx="3675900" cy="1554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4" name="Google Shape;34;p7"/>
          <p:cNvSpPr txBox="1">
            <a:spLocks noGrp="1"/>
          </p:cNvSpPr>
          <p:nvPr>
            <p:ph type="subTitle" idx="1"/>
          </p:nvPr>
        </p:nvSpPr>
        <p:spPr>
          <a:xfrm>
            <a:off x="713225" y="2276850"/>
            <a:ext cx="3675900" cy="2327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5"/>
        <p:cNvGrpSpPr/>
        <p:nvPr/>
      </p:nvGrpSpPr>
      <p:grpSpPr>
        <a:xfrm>
          <a:off x="0" y="0"/>
          <a:ext cx="0" cy="0"/>
          <a:chOff x="0" y="0"/>
          <a:chExt cx="0" cy="0"/>
        </a:xfrm>
      </p:grpSpPr>
      <p:sp>
        <p:nvSpPr>
          <p:cNvPr id="36" name="Google Shape;36;p8"/>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8"/>
          <p:cNvSpPr txBox="1">
            <a:spLocks noGrp="1"/>
          </p:cNvSpPr>
          <p:nvPr>
            <p:ph type="title"/>
          </p:nvPr>
        </p:nvSpPr>
        <p:spPr>
          <a:xfrm>
            <a:off x="713225" y="1565850"/>
            <a:ext cx="5023200" cy="201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9"/>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9"/>
          <p:cNvSpPr txBox="1">
            <a:spLocks noGrp="1"/>
          </p:cNvSpPr>
          <p:nvPr>
            <p:ph type="title"/>
          </p:nvPr>
        </p:nvSpPr>
        <p:spPr>
          <a:xfrm>
            <a:off x="713225" y="1475553"/>
            <a:ext cx="3675900" cy="1097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5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41" name="Google Shape;41;p9"/>
          <p:cNvSpPr txBox="1">
            <a:spLocks noGrp="1"/>
          </p:cNvSpPr>
          <p:nvPr>
            <p:ph type="subTitle" idx="1"/>
          </p:nvPr>
        </p:nvSpPr>
        <p:spPr>
          <a:xfrm>
            <a:off x="713225" y="2753547"/>
            <a:ext cx="36759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5"/>
        <p:cNvGrpSpPr/>
        <p:nvPr/>
      </p:nvGrpSpPr>
      <p:grpSpPr>
        <a:xfrm>
          <a:off x="0" y="0"/>
          <a:ext cx="0" cy="0"/>
          <a:chOff x="0" y="0"/>
          <a:chExt cx="0" cy="0"/>
        </a:xfrm>
      </p:grpSpPr>
      <p:sp>
        <p:nvSpPr>
          <p:cNvPr id="46" name="Google Shape;46;p11"/>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11"/>
          <p:cNvSpPr txBox="1">
            <a:spLocks noGrp="1"/>
          </p:cNvSpPr>
          <p:nvPr>
            <p:ph type="title" hasCustomPrompt="1"/>
          </p:nvPr>
        </p:nvSpPr>
        <p:spPr>
          <a:xfrm>
            <a:off x="711675" y="1700950"/>
            <a:ext cx="5024700" cy="10974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48" name="Google Shape;48;p11"/>
          <p:cNvSpPr txBox="1">
            <a:spLocks noGrp="1"/>
          </p:cNvSpPr>
          <p:nvPr>
            <p:ph type="subTitle" idx="1"/>
          </p:nvPr>
        </p:nvSpPr>
        <p:spPr>
          <a:xfrm>
            <a:off x="711675" y="2985350"/>
            <a:ext cx="5024700" cy="45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49"/>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Poppins SemiBold"/>
              <a:buNone/>
              <a:defRPr sz="3000">
                <a:solidFill>
                  <a:schemeClr val="dk1"/>
                </a:solidFill>
                <a:latin typeface="Poppins SemiBold"/>
                <a:ea typeface="Poppins SemiBold"/>
                <a:cs typeface="Poppins SemiBold"/>
                <a:sym typeface="Poppins SemiBold"/>
              </a:defRPr>
            </a:lvl1pPr>
            <a:lvl2pPr lvl="1" rtl="0">
              <a:spcBef>
                <a:spcPts val="0"/>
              </a:spcBef>
              <a:spcAft>
                <a:spcPts val="0"/>
              </a:spcAft>
              <a:buClr>
                <a:schemeClr val="dk1"/>
              </a:buClr>
              <a:buSzPts val="3000"/>
              <a:buFont typeface="Poppins SemiBold"/>
              <a:buNone/>
              <a:defRPr sz="3000">
                <a:solidFill>
                  <a:schemeClr val="dk1"/>
                </a:solidFill>
                <a:latin typeface="Poppins SemiBold"/>
                <a:ea typeface="Poppins SemiBold"/>
                <a:cs typeface="Poppins SemiBold"/>
                <a:sym typeface="Poppins SemiBold"/>
              </a:defRPr>
            </a:lvl2pPr>
            <a:lvl3pPr lvl="2" rtl="0">
              <a:spcBef>
                <a:spcPts val="0"/>
              </a:spcBef>
              <a:spcAft>
                <a:spcPts val="0"/>
              </a:spcAft>
              <a:buClr>
                <a:schemeClr val="dk1"/>
              </a:buClr>
              <a:buSzPts val="3000"/>
              <a:buFont typeface="Poppins SemiBold"/>
              <a:buNone/>
              <a:defRPr sz="3000">
                <a:solidFill>
                  <a:schemeClr val="dk1"/>
                </a:solidFill>
                <a:latin typeface="Poppins SemiBold"/>
                <a:ea typeface="Poppins SemiBold"/>
                <a:cs typeface="Poppins SemiBold"/>
                <a:sym typeface="Poppins SemiBold"/>
              </a:defRPr>
            </a:lvl3pPr>
            <a:lvl4pPr lvl="3" rtl="0">
              <a:spcBef>
                <a:spcPts val="0"/>
              </a:spcBef>
              <a:spcAft>
                <a:spcPts val="0"/>
              </a:spcAft>
              <a:buClr>
                <a:schemeClr val="dk1"/>
              </a:buClr>
              <a:buSzPts val="3000"/>
              <a:buFont typeface="Poppins SemiBold"/>
              <a:buNone/>
              <a:defRPr sz="3000">
                <a:solidFill>
                  <a:schemeClr val="dk1"/>
                </a:solidFill>
                <a:latin typeface="Poppins SemiBold"/>
                <a:ea typeface="Poppins SemiBold"/>
                <a:cs typeface="Poppins SemiBold"/>
                <a:sym typeface="Poppins SemiBold"/>
              </a:defRPr>
            </a:lvl4pPr>
            <a:lvl5pPr lvl="4" rtl="0">
              <a:spcBef>
                <a:spcPts val="0"/>
              </a:spcBef>
              <a:spcAft>
                <a:spcPts val="0"/>
              </a:spcAft>
              <a:buClr>
                <a:schemeClr val="dk1"/>
              </a:buClr>
              <a:buSzPts val="3000"/>
              <a:buFont typeface="Poppins SemiBold"/>
              <a:buNone/>
              <a:defRPr sz="3000">
                <a:solidFill>
                  <a:schemeClr val="dk1"/>
                </a:solidFill>
                <a:latin typeface="Poppins SemiBold"/>
                <a:ea typeface="Poppins SemiBold"/>
                <a:cs typeface="Poppins SemiBold"/>
                <a:sym typeface="Poppins SemiBold"/>
              </a:defRPr>
            </a:lvl5pPr>
            <a:lvl6pPr lvl="5" rtl="0">
              <a:spcBef>
                <a:spcPts val="0"/>
              </a:spcBef>
              <a:spcAft>
                <a:spcPts val="0"/>
              </a:spcAft>
              <a:buClr>
                <a:schemeClr val="dk1"/>
              </a:buClr>
              <a:buSzPts val="3000"/>
              <a:buFont typeface="Poppins SemiBold"/>
              <a:buNone/>
              <a:defRPr sz="3000">
                <a:solidFill>
                  <a:schemeClr val="dk1"/>
                </a:solidFill>
                <a:latin typeface="Poppins SemiBold"/>
                <a:ea typeface="Poppins SemiBold"/>
                <a:cs typeface="Poppins SemiBold"/>
                <a:sym typeface="Poppins SemiBold"/>
              </a:defRPr>
            </a:lvl6pPr>
            <a:lvl7pPr lvl="6" rtl="0">
              <a:spcBef>
                <a:spcPts val="0"/>
              </a:spcBef>
              <a:spcAft>
                <a:spcPts val="0"/>
              </a:spcAft>
              <a:buClr>
                <a:schemeClr val="dk1"/>
              </a:buClr>
              <a:buSzPts val="3000"/>
              <a:buFont typeface="Poppins SemiBold"/>
              <a:buNone/>
              <a:defRPr sz="3000">
                <a:solidFill>
                  <a:schemeClr val="dk1"/>
                </a:solidFill>
                <a:latin typeface="Poppins SemiBold"/>
                <a:ea typeface="Poppins SemiBold"/>
                <a:cs typeface="Poppins SemiBold"/>
                <a:sym typeface="Poppins SemiBold"/>
              </a:defRPr>
            </a:lvl7pPr>
            <a:lvl8pPr lvl="7" rtl="0">
              <a:spcBef>
                <a:spcPts val="0"/>
              </a:spcBef>
              <a:spcAft>
                <a:spcPts val="0"/>
              </a:spcAft>
              <a:buClr>
                <a:schemeClr val="dk1"/>
              </a:buClr>
              <a:buSzPts val="3000"/>
              <a:buFont typeface="Poppins SemiBold"/>
              <a:buNone/>
              <a:defRPr sz="3000">
                <a:solidFill>
                  <a:schemeClr val="dk1"/>
                </a:solidFill>
                <a:latin typeface="Poppins SemiBold"/>
                <a:ea typeface="Poppins SemiBold"/>
                <a:cs typeface="Poppins SemiBold"/>
                <a:sym typeface="Poppins SemiBold"/>
              </a:defRPr>
            </a:lvl8pPr>
            <a:lvl9pPr lvl="8" rtl="0">
              <a:spcBef>
                <a:spcPts val="0"/>
              </a:spcBef>
              <a:spcAft>
                <a:spcPts val="0"/>
              </a:spcAft>
              <a:buClr>
                <a:schemeClr val="dk1"/>
              </a:buClr>
              <a:buSzPts val="3000"/>
              <a:buFont typeface="Poppins SemiBold"/>
              <a:buNone/>
              <a:defRPr sz="3000">
                <a:solidFill>
                  <a:schemeClr val="dk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5" r:id="rId7"/>
    <p:sldLayoutId id="2147483657" r:id="rId8"/>
    <p:sldLayoutId id="2147483658" r:id="rId9"/>
    <p:sldLayoutId id="2147483659" r:id="rId10"/>
    <p:sldLayoutId id="2147483660" r:id="rId11"/>
    <p:sldLayoutId id="2147483662" r:id="rId12"/>
    <p:sldLayoutId id="2147483663" r:id="rId13"/>
    <p:sldLayoutId id="2147483664" r:id="rId14"/>
    <p:sldLayoutId id="2147483665" r:id="rId15"/>
    <p:sldLayoutId id="2147483666" r:id="rId16"/>
    <p:sldLayoutId id="2147483667" r:id="rId17"/>
    <p:sldLayoutId id="2147483669" r:id="rId18"/>
    <p:sldLayoutId id="2147483670" r:id="rId19"/>
    <p:sldLayoutId id="2147483671" r:id="rId20"/>
    <p:sldLayoutId id="2147483672" r:id="rId21"/>
    <p:sldLayoutId id="2147483673" r:id="rId22"/>
    <p:sldLayoutId id="2147483674" r:id="rId23"/>
    <p:sldLayoutId id="2147483675" r:id="rId24"/>
    <p:sldLayoutId id="2147483676"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0.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0.xml"/><Relationship Id="rId4" Type="http://schemas.openxmlformats.org/officeDocument/2006/relationships/chart" Target="../charts/chart1.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microsoft.com/office/2007/relationships/hdphoto" Target="../media/hdphoto3.wdp"/><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6.xml"/><Relationship Id="rId1" Type="http://schemas.openxmlformats.org/officeDocument/2006/relationships/slideLayout" Target="../slideLayouts/slideLayout19.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11.xml"/><Relationship Id="rId6" Type="http://schemas.openxmlformats.org/officeDocument/2006/relationships/image" Target="../media/image26.png"/><Relationship Id="rId5" Type="http://schemas.microsoft.com/office/2007/relationships/hdphoto" Target="../media/hdphoto5.wdp"/><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11.xml"/><Relationship Id="rId5" Type="http://schemas.openxmlformats.org/officeDocument/2006/relationships/image" Target="../media/image26.png"/><Relationship Id="rId4" Type="http://schemas.microsoft.com/office/2007/relationships/hdphoto" Target="../media/hdphoto5.wdp"/></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8.xml"/><Relationship Id="rId5" Type="http://schemas.openxmlformats.org/officeDocument/2006/relationships/image" Target="../media/image29.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21.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21.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21.xml"/><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21.xml"/><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21.xml"/><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microsoft.com/office/2007/relationships/hdphoto" Target="../media/hdphoto6.wdp"/></Relationships>
</file>

<file path=ppt/slides/_rels/slide3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22.xml"/><Relationship Id="rId4" Type="http://schemas.openxmlformats.org/officeDocument/2006/relationships/image" Target="../media/image37.jpeg"/></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23.xml"/><Relationship Id="rId5" Type="http://schemas.openxmlformats.org/officeDocument/2006/relationships/image" Target="../media/image42.png"/><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9.xml"/><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47.png"/><Relationship Id="rId4" Type="http://schemas.microsoft.com/office/2007/relationships/hdphoto" Target="../media/hdphoto7.wdp"/></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3.xml"/><Relationship Id="rId1" Type="http://schemas.openxmlformats.org/officeDocument/2006/relationships/slideLayout" Target="../slideLayouts/slideLayout15.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grpSp>
        <p:nvGrpSpPr>
          <p:cNvPr id="190" name="Google Shape;190;p34"/>
          <p:cNvGrpSpPr/>
          <p:nvPr/>
        </p:nvGrpSpPr>
        <p:grpSpPr>
          <a:xfrm>
            <a:off x="6083286" y="858944"/>
            <a:ext cx="2697347" cy="4015403"/>
            <a:chOff x="5733429" y="588600"/>
            <a:chExt cx="2697347" cy="4015403"/>
          </a:xfrm>
        </p:grpSpPr>
        <p:grpSp>
          <p:nvGrpSpPr>
            <p:cNvPr id="191" name="Google Shape;191;p34"/>
            <p:cNvGrpSpPr/>
            <p:nvPr/>
          </p:nvGrpSpPr>
          <p:grpSpPr>
            <a:xfrm>
              <a:off x="5736300" y="588600"/>
              <a:ext cx="2694476" cy="3690073"/>
              <a:chOff x="5736300" y="588600"/>
              <a:chExt cx="2694476" cy="3690073"/>
            </a:xfrm>
          </p:grpSpPr>
          <p:pic>
            <p:nvPicPr>
              <p:cNvPr id="192" name="Google Shape;192;p34"/>
              <p:cNvPicPr preferRelativeResize="0"/>
              <p:nvPr/>
            </p:nvPicPr>
            <p:blipFill rotWithShape="1">
              <a:blip r:embed="rId3">
                <a:alphaModFix/>
              </a:blip>
              <a:srcRect/>
              <a:stretch/>
            </p:blipFill>
            <p:spPr>
              <a:xfrm>
                <a:off x="5736300" y="864817"/>
                <a:ext cx="2694476" cy="3413856"/>
              </a:xfrm>
              <a:prstGeom prst="rect">
                <a:avLst/>
              </a:prstGeom>
              <a:noFill/>
              <a:ln>
                <a:noFill/>
              </a:ln>
            </p:spPr>
          </p:pic>
          <p:grpSp>
            <p:nvGrpSpPr>
              <p:cNvPr id="193" name="Google Shape;193;p34"/>
              <p:cNvGrpSpPr/>
              <p:nvPr/>
            </p:nvGrpSpPr>
            <p:grpSpPr>
              <a:xfrm>
                <a:off x="6102175" y="588600"/>
                <a:ext cx="2328600" cy="1425950"/>
                <a:chOff x="6102175" y="636225"/>
                <a:chExt cx="2328600" cy="1425950"/>
              </a:xfrm>
            </p:grpSpPr>
            <p:sp>
              <p:nvSpPr>
                <p:cNvPr id="194" name="Google Shape;194;p34"/>
                <p:cNvSpPr/>
                <p:nvPr/>
              </p:nvSpPr>
              <p:spPr>
                <a:xfrm>
                  <a:off x="8202175" y="1833575"/>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4"/>
                <p:cNvSpPr/>
                <p:nvPr/>
              </p:nvSpPr>
              <p:spPr>
                <a:xfrm>
                  <a:off x="6102175" y="905200"/>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4"/>
                <p:cNvSpPr/>
                <p:nvPr/>
              </p:nvSpPr>
              <p:spPr>
                <a:xfrm>
                  <a:off x="6426150" y="636225"/>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4"/>
                <p:cNvSpPr/>
                <p:nvPr/>
              </p:nvSpPr>
              <p:spPr>
                <a:xfrm>
                  <a:off x="8046873" y="691900"/>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98" name="Google Shape;198;p34"/>
            <p:cNvPicPr preferRelativeResize="0"/>
            <p:nvPr/>
          </p:nvPicPr>
          <p:blipFill>
            <a:blip r:embed="rId4">
              <a:alphaModFix/>
            </a:blip>
            <a:stretch>
              <a:fillRect/>
            </a:stretch>
          </p:blipFill>
          <p:spPr>
            <a:xfrm>
              <a:off x="5733429" y="2775200"/>
              <a:ext cx="692728" cy="1828803"/>
            </a:xfrm>
            <a:prstGeom prst="rect">
              <a:avLst/>
            </a:prstGeom>
            <a:noFill/>
            <a:ln>
              <a:noFill/>
            </a:ln>
          </p:spPr>
        </p:pic>
      </p:grpSp>
      <p:sp>
        <p:nvSpPr>
          <p:cNvPr id="4" name="Rectangle 3"/>
          <p:cNvSpPr/>
          <p:nvPr/>
        </p:nvSpPr>
        <p:spPr>
          <a:xfrm>
            <a:off x="355945" y="245783"/>
            <a:ext cx="5333500" cy="3000821"/>
          </a:xfrm>
          <a:prstGeom prst="rect">
            <a:avLst/>
          </a:prstGeom>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4200" b="1" i="0" u="none" strike="noStrike" kern="0" cap="none" spc="0" normalizeH="0" baseline="0" noProof="0" smtClean="0">
                <a:ln>
                  <a:noFill/>
                </a:ln>
                <a:solidFill>
                  <a:schemeClr val="bg1">
                    <a:lumMod val="10000"/>
                  </a:schemeClr>
                </a:solidFill>
                <a:effectLst/>
                <a:uLnTx/>
                <a:uFillTx/>
                <a:sym typeface="Pangolin"/>
              </a:rPr>
              <a:t>CHÀO MỪNG </a:t>
            </a:r>
          </a:p>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4200" b="1" i="0" u="none" strike="noStrike" kern="0" cap="none" spc="0" normalizeH="0" baseline="0" noProof="0" smtClean="0">
                <a:ln>
                  <a:noFill/>
                </a:ln>
                <a:solidFill>
                  <a:schemeClr val="bg1">
                    <a:lumMod val="10000"/>
                  </a:schemeClr>
                </a:solidFill>
                <a:effectLst/>
                <a:uLnTx/>
                <a:uFillTx/>
                <a:sym typeface="Pangolin"/>
              </a:rPr>
              <a:t>TẤT</a:t>
            </a:r>
            <a:r>
              <a:rPr kumimoji="0" lang="en-US" sz="4200" b="1" i="0" u="none" strike="noStrike" kern="0" cap="none" spc="0" normalizeH="0" noProof="0" smtClean="0">
                <a:ln>
                  <a:noFill/>
                </a:ln>
                <a:solidFill>
                  <a:schemeClr val="bg1">
                    <a:lumMod val="10000"/>
                  </a:schemeClr>
                </a:solidFill>
                <a:effectLst/>
                <a:uLnTx/>
                <a:uFillTx/>
                <a:sym typeface="Pangolin"/>
              </a:rPr>
              <a:t> CẢ</a:t>
            </a:r>
            <a:r>
              <a:rPr kumimoji="0" lang="en-US" sz="4200" b="1" i="0" u="none" strike="noStrike" kern="0" cap="none" spc="0" normalizeH="0" baseline="0" noProof="0" smtClean="0">
                <a:ln>
                  <a:noFill/>
                </a:ln>
                <a:solidFill>
                  <a:schemeClr val="bg1">
                    <a:lumMod val="10000"/>
                  </a:schemeClr>
                </a:solidFill>
                <a:effectLst/>
                <a:uLnTx/>
                <a:uFillTx/>
                <a:sym typeface="Pangolin"/>
              </a:rPr>
              <a:t> CÁC EM </a:t>
            </a:r>
            <a:br>
              <a:rPr kumimoji="0" lang="en-US" sz="4200" b="1" i="0" u="none" strike="noStrike" kern="0" cap="none" spc="0" normalizeH="0" baseline="0" noProof="0" smtClean="0">
                <a:ln>
                  <a:noFill/>
                </a:ln>
                <a:solidFill>
                  <a:schemeClr val="bg1">
                    <a:lumMod val="10000"/>
                  </a:schemeClr>
                </a:solidFill>
                <a:effectLst/>
                <a:uLnTx/>
                <a:uFillTx/>
                <a:sym typeface="Pangolin"/>
              </a:rPr>
            </a:br>
            <a:r>
              <a:rPr kumimoji="0" lang="en-US" sz="4200" b="1" i="0" u="none" strike="noStrike" kern="0" cap="none" spc="0" normalizeH="0" baseline="0" noProof="0" smtClean="0">
                <a:ln>
                  <a:noFill/>
                </a:ln>
                <a:solidFill>
                  <a:schemeClr val="bg1">
                    <a:lumMod val="10000"/>
                  </a:schemeClr>
                </a:solidFill>
                <a:effectLst/>
                <a:uLnTx/>
                <a:uFillTx/>
                <a:sym typeface="Pangolin"/>
              </a:rPr>
              <a:t>ĐẾN VỚI TIẾT</a:t>
            </a:r>
            <a:r>
              <a:rPr kumimoji="0" lang="en-US" sz="4200" b="1" i="0" u="none" strike="noStrike" kern="0" cap="none" spc="0" normalizeH="0" noProof="0" smtClean="0">
                <a:ln>
                  <a:noFill/>
                </a:ln>
                <a:solidFill>
                  <a:schemeClr val="bg1">
                    <a:lumMod val="10000"/>
                  </a:schemeClr>
                </a:solidFill>
                <a:effectLst/>
                <a:uLnTx/>
                <a:uFillTx/>
                <a:sym typeface="Pangolin"/>
              </a:rPr>
              <a:t> </a:t>
            </a:r>
            <a:r>
              <a:rPr kumimoji="0" lang="en-US" sz="4200" b="1" i="0" u="none" strike="noStrike" kern="0" cap="none" spc="0" normalizeH="0" baseline="0" noProof="0" smtClean="0">
                <a:ln>
                  <a:noFill/>
                </a:ln>
                <a:solidFill>
                  <a:schemeClr val="bg1">
                    <a:lumMod val="10000"/>
                  </a:schemeClr>
                </a:solidFill>
                <a:effectLst/>
                <a:uLnTx/>
                <a:uFillTx/>
                <a:sym typeface="Pangolin"/>
              </a:rPr>
              <a:t>HỌC!</a:t>
            </a:r>
            <a:endParaRPr kumimoji="0" lang="en-US" sz="1800" b="0" i="0" u="none" strike="noStrike" kern="0" cap="none" spc="0" normalizeH="0" baseline="0" noProof="0" smtClean="0">
              <a:ln>
                <a:noFill/>
              </a:ln>
              <a:solidFill>
                <a:schemeClr val="bg1">
                  <a:lumMod val="10000"/>
                </a:schemeClr>
              </a:solidFill>
              <a:effectLst/>
              <a:uLnTx/>
              <a:uFillTx/>
            </a:endParaRP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grpSp>
        <p:nvGrpSpPr>
          <p:cNvPr id="13" name="Google Shape;258;p38"/>
          <p:cNvGrpSpPr/>
          <p:nvPr/>
        </p:nvGrpSpPr>
        <p:grpSpPr>
          <a:xfrm>
            <a:off x="694077" y="699715"/>
            <a:ext cx="2100824" cy="3777066"/>
            <a:chOff x="769597" y="539500"/>
            <a:chExt cx="2218028" cy="4064502"/>
          </a:xfrm>
        </p:grpSpPr>
        <p:pic>
          <p:nvPicPr>
            <p:cNvPr id="14" name="Google Shape;259;p38"/>
            <p:cNvPicPr preferRelativeResize="0"/>
            <p:nvPr/>
          </p:nvPicPr>
          <p:blipFill>
            <a:blip r:embed="rId3">
              <a:alphaModFix/>
            </a:blip>
            <a:stretch>
              <a:fillRect/>
            </a:stretch>
          </p:blipFill>
          <p:spPr>
            <a:xfrm>
              <a:off x="807270" y="539500"/>
              <a:ext cx="2125541" cy="4064502"/>
            </a:xfrm>
            <a:prstGeom prst="rect">
              <a:avLst/>
            </a:prstGeom>
            <a:noFill/>
            <a:ln>
              <a:noFill/>
            </a:ln>
          </p:spPr>
        </p:pic>
        <p:grpSp>
          <p:nvGrpSpPr>
            <p:cNvPr id="15" name="Google Shape;260;p38"/>
            <p:cNvGrpSpPr/>
            <p:nvPr/>
          </p:nvGrpSpPr>
          <p:grpSpPr>
            <a:xfrm>
              <a:off x="769597" y="539500"/>
              <a:ext cx="2218028" cy="1653531"/>
              <a:chOff x="5413047" y="539500"/>
              <a:chExt cx="2218028" cy="1653531"/>
            </a:xfrm>
          </p:grpSpPr>
          <p:sp>
            <p:nvSpPr>
              <p:cNvPr id="16" name="Google Shape;261;p38"/>
              <p:cNvSpPr/>
              <p:nvPr/>
            </p:nvSpPr>
            <p:spPr>
              <a:xfrm>
                <a:off x="7173875" y="1577300"/>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4200" b="1">
                  <a:latin typeface="+mj-lt"/>
                </a:endParaRPr>
              </a:p>
            </p:txBody>
          </p:sp>
          <p:sp>
            <p:nvSpPr>
              <p:cNvPr id="17" name="Google Shape;262;p38"/>
              <p:cNvSpPr/>
              <p:nvPr/>
            </p:nvSpPr>
            <p:spPr>
              <a:xfrm>
                <a:off x="6878475" y="808475"/>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4200" b="1">
                  <a:latin typeface="+mj-lt"/>
                </a:endParaRPr>
              </a:p>
            </p:txBody>
          </p:sp>
          <p:sp>
            <p:nvSpPr>
              <p:cNvPr id="18" name="Google Shape;263;p38"/>
              <p:cNvSpPr/>
              <p:nvPr/>
            </p:nvSpPr>
            <p:spPr>
              <a:xfrm>
                <a:off x="7402475" y="539500"/>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4200" b="1">
                  <a:latin typeface="+mj-lt"/>
                </a:endParaRPr>
              </a:p>
            </p:txBody>
          </p:sp>
          <p:sp>
            <p:nvSpPr>
              <p:cNvPr id="19" name="Google Shape;264;p38"/>
              <p:cNvSpPr/>
              <p:nvPr/>
            </p:nvSpPr>
            <p:spPr>
              <a:xfrm>
                <a:off x="5413047" y="19644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4200" b="1">
                  <a:latin typeface="+mj-lt"/>
                </a:endParaRPr>
              </a:p>
            </p:txBody>
          </p:sp>
        </p:grpSp>
      </p:grpSp>
      <p:sp>
        <p:nvSpPr>
          <p:cNvPr id="5" name="Rounded Rectangle 4"/>
          <p:cNvSpPr/>
          <p:nvPr/>
        </p:nvSpPr>
        <p:spPr>
          <a:xfrm>
            <a:off x="3650901" y="864314"/>
            <a:ext cx="4858247" cy="356495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100" b="1" i="1">
                <a:solidFill>
                  <a:srgbClr val="000000"/>
                </a:solidFill>
              </a:rPr>
              <a:t>Nhận xét:</a:t>
            </a:r>
          </a:p>
          <a:p>
            <a:pPr algn="just">
              <a:lnSpc>
                <a:spcPct val="150000"/>
              </a:lnSpc>
            </a:pPr>
            <a:r>
              <a:rPr lang="vi-VN" sz="2100">
                <a:solidFill>
                  <a:srgbClr val="000000"/>
                </a:solidFill>
              </a:rPr>
              <a:t>Có thể dùng biểu đồ tranh, biểu đồ cột để biểu diễn số lượng các loại đối tượng khác nhau. Tuy nhiên, khi dùng biểu đồ tranh mà phải vẽ rất nhiều biểu tượng thì ta nên dùng biểu đồ cột.</a:t>
            </a:r>
          </a:p>
        </p:txBody>
      </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grpSp>
        <p:nvGrpSpPr>
          <p:cNvPr id="446" name="Google Shape;446;p44"/>
          <p:cNvGrpSpPr/>
          <p:nvPr/>
        </p:nvGrpSpPr>
        <p:grpSpPr>
          <a:xfrm>
            <a:off x="338181" y="245998"/>
            <a:ext cx="545044" cy="644353"/>
            <a:chOff x="713258" y="1316731"/>
            <a:chExt cx="545044" cy="644353"/>
          </a:xfrm>
        </p:grpSpPr>
        <p:sp>
          <p:nvSpPr>
            <p:cNvPr id="447" name="Google Shape;447;p44"/>
            <p:cNvSpPr/>
            <p:nvPr/>
          </p:nvSpPr>
          <p:spPr>
            <a:xfrm>
              <a:off x="1029701" y="173248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4"/>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TextBox 33"/>
          <p:cNvSpPr txBox="1"/>
          <p:nvPr/>
        </p:nvSpPr>
        <p:spPr>
          <a:xfrm>
            <a:off x="3360721" y="243621"/>
            <a:ext cx="2518857" cy="623248"/>
          </a:xfrm>
          <a:prstGeom prst="rect">
            <a:avLst/>
          </a:prstGeom>
          <a:solidFill>
            <a:schemeClr val="bg2">
              <a:lumMod val="40000"/>
              <a:lumOff val="60000"/>
            </a:schemeClr>
          </a:solidFill>
          <a:ln w="127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defTabSz="457200">
              <a:lnSpc>
                <a:spcPct val="150000"/>
              </a:lnSpc>
              <a:buClrTx/>
              <a:defRPr/>
            </a:pPr>
            <a:r>
              <a:rPr lang="en-US" sz="2300" b="1" kern="1200">
                <a:solidFill>
                  <a:schemeClr val="tx1"/>
                </a:solidFill>
                <a:latin typeface="Arial" panose="020B0604020202020204" pitchFamily="34" charset="0"/>
                <a:ea typeface="+mn-ea"/>
                <a:cs typeface="Arial" panose="020B0604020202020204" pitchFamily="34" charset="0"/>
              </a:rPr>
              <a:t>LUYỆN TẬP 1</a:t>
            </a:r>
          </a:p>
        </p:txBody>
      </p:sp>
      <p:sp>
        <p:nvSpPr>
          <p:cNvPr id="35" name="Rectangle 1"/>
          <p:cNvSpPr>
            <a:spLocks noChangeArrowheads="1"/>
          </p:cNvSpPr>
          <p:nvPr/>
        </p:nvSpPr>
        <p:spPr bwMode="auto">
          <a:xfrm>
            <a:off x="724801" y="1012711"/>
            <a:ext cx="757636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spcBef>
                <a:spcPts val="600"/>
              </a:spcBef>
              <a:spcAft>
                <a:spcPts val="600"/>
              </a:spcAft>
              <a:buClrTx/>
            </a:pPr>
            <a:r>
              <a:rPr lang="en-US" altLang="en-US" sz="1800">
                <a:solidFill>
                  <a:srgbClr val="000000"/>
                </a:solidFill>
                <a:ea typeface="Open Sans"/>
              </a:rPr>
              <a:t>Nên chọn biểu đồ tranh hay biểu đồ cột để biểu diễn dữ liệu Bảng 5.1? Vẽ biểu đồ đó.</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graphicFrame>
        <p:nvGraphicFramePr>
          <p:cNvPr id="36" name="Table 35"/>
          <p:cNvGraphicFramePr>
            <a:graphicFrameLocks noGrp="1"/>
          </p:cNvGraphicFramePr>
          <p:nvPr>
            <p:extLst>
              <p:ext uri="{D42A27DB-BD31-4B8C-83A1-F6EECF244321}">
                <p14:modId xmlns:p14="http://schemas.microsoft.com/office/powerpoint/2010/main" val="3269197362"/>
              </p:ext>
            </p:extLst>
          </p:nvPr>
        </p:nvGraphicFramePr>
        <p:xfrm>
          <a:off x="1287733" y="2045535"/>
          <a:ext cx="6610112" cy="756900"/>
        </p:xfrm>
        <a:graphic>
          <a:graphicData uri="http://schemas.openxmlformats.org/drawingml/2006/table">
            <a:tbl>
              <a:tblPr firstRow="1" firstCol="1" bandRow="1"/>
              <a:tblGrid>
                <a:gridCol w="1652528">
                  <a:extLst>
                    <a:ext uri="{9D8B030D-6E8A-4147-A177-3AD203B41FA5}">
                      <a16:colId xmlns:a16="http://schemas.microsoft.com/office/drawing/2014/main" val="2040606624"/>
                    </a:ext>
                  </a:extLst>
                </a:gridCol>
                <a:gridCol w="1652528">
                  <a:extLst>
                    <a:ext uri="{9D8B030D-6E8A-4147-A177-3AD203B41FA5}">
                      <a16:colId xmlns:a16="http://schemas.microsoft.com/office/drawing/2014/main" val="3416706802"/>
                    </a:ext>
                  </a:extLst>
                </a:gridCol>
                <a:gridCol w="1652528">
                  <a:extLst>
                    <a:ext uri="{9D8B030D-6E8A-4147-A177-3AD203B41FA5}">
                      <a16:colId xmlns:a16="http://schemas.microsoft.com/office/drawing/2014/main" val="2698807536"/>
                    </a:ext>
                  </a:extLst>
                </a:gridCol>
                <a:gridCol w="1652528">
                  <a:extLst>
                    <a:ext uri="{9D8B030D-6E8A-4147-A177-3AD203B41FA5}">
                      <a16:colId xmlns:a16="http://schemas.microsoft.com/office/drawing/2014/main" val="1339331549"/>
                    </a:ext>
                  </a:extLst>
                </a:gridCol>
              </a:tblGrid>
              <a:tr h="378450">
                <a:tc>
                  <a:txBody>
                    <a:bodyPr/>
                    <a:lstStyle/>
                    <a:p>
                      <a:pPr algn="ctr">
                        <a:lnSpc>
                          <a:spcPct val="150000"/>
                        </a:lnSpc>
                        <a:spcBef>
                          <a:spcPts val="600"/>
                        </a:spcBef>
                        <a:spcAft>
                          <a:spcPts val="0"/>
                        </a:spcAft>
                      </a:pPr>
                      <a:r>
                        <a:rPr lang="nl-NL" sz="1600">
                          <a:effectLst/>
                          <a:latin typeface="+mj-lt"/>
                          <a:ea typeface="Arial" panose="020B0604020202020204" pitchFamily="34" charset="0"/>
                          <a:cs typeface="Times New Roman" panose="02020603050405020304" pitchFamily="18" charset="0"/>
                        </a:rPr>
                        <a:t>Loài động vật</a:t>
                      </a:r>
                      <a:endParaRPr lang="en-US" sz="16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a:lnSpc>
                          <a:spcPct val="150000"/>
                        </a:lnSpc>
                        <a:spcBef>
                          <a:spcPts val="600"/>
                        </a:spcBef>
                        <a:spcAft>
                          <a:spcPts val="0"/>
                        </a:spcAft>
                      </a:pPr>
                      <a:r>
                        <a:rPr lang="nl-NL" sz="1600">
                          <a:effectLst/>
                          <a:latin typeface="+mj-lt"/>
                          <a:ea typeface="Arial" panose="020B0604020202020204" pitchFamily="34" charset="0"/>
                          <a:cs typeface="Times New Roman" panose="02020603050405020304" pitchFamily="18" charset="0"/>
                        </a:rPr>
                        <a:t>Thú</a:t>
                      </a:r>
                      <a:endParaRPr lang="en-US" sz="16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nl-NL" sz="1600">
                          <a:effectLst/>
                          <a:latin typeface="+mj-lt"/>
                          <a:ea typeface="Arial" panose="020B0604020202020204" pitchFamily="34" charset="0"/>
                          <a:cs typeface="Times New Roman" panose="02020603050405020304" pitchFamily="18" charset="0"/>
                        </a:rPr>
                        <a:t>Chim</a:t>
                      </a:r>
                      <a:endParaRPr lang="en-US" sz="16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nl-NL" sz="1600">
                          <a:effectLst/>
                          <a:latin typeface="+mj-lt"/>
                          <a:ea typeface="Arial" panose="020B0604020202020204" pitchFamily="34" charset="0"/>
                          <a:cs typeface="Times New Roman" panose="02020603050405020304" pitchFamily="18" charset="0"/>
                        </a:rPr>
                        <a:t>Bò sát</a:t>
                      </a:r>
                      <a:endParaRPr lang="en-US" sz="16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7630458"/>
                  </a:ext>
                </a:extLst>
              </a:tr>
              <a:tr h="378450">
                <a:tc>
                  <a:txBody>
                    <a:bodyPr/>
                    <a:lstStyle/>
                    <a:p>
                      <a:pPr algn="ctr">
                        <a:lnSpc>
                          <a:spcPct val="150000"/>
                        </a:lnSpc>
                        <a:spcBef>
                          <a:spcPts val="600"/>
                        </a:spcBef>
                        <a:spcAft>
                          <a:spcPts val="0"/>
                        </a:spcAft>
                      </a:pPr>
                      <a:r>
                        <a:rPr lang="nl-NL" sz="1600">
                          <a:effectLst/>
                          <a:latin typeface="+mj-lt"/>
                          <a:ea typeface="Arial" panose="020B0604020202020204" pitchFamily="34" charset="0"/>
                          <a:cs typeface="Times New Roman" panose="02020603050405020304" pitchFamily="18" charset="0"/>
                        </a:rPr>
                        <a:t>Số lượng (con)</a:t>
                      </a:r>
                      <a:endParaRPr lang="en-US" sz="16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a:lnSpc>
                          <a:spcPct val="150000"/>
                        </a:lnSpc>
                        <a:spcBef>
                          <a:spcPts val="600"/>
                        </a:spcBef>
                        <a:spcAft>
                          <a:spcPts val="0"/>
                        </a:spcAft>
                      </a:pPr>
                      <a:r>
                        <a:rPr lang="nl-NL" sz="1600">
                          <a:effectLst/>
                          <a:latin typeface="+mj-lt"/>
                          <a:ea typeface="Arial" panose="020B0604020202020204" pitchFamily="34" charset="0"/>
                          <a:cs typeface="Times New Roman" panose="02020603050405020304" pitchFamily="18" charset="0"/>
                        </a:rPr>
                        <a:t>120</a:t>
                      </a:r>
                      <a:endParaRPr lang="en-US" sz="16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nl-NL" sz="1600">
                          <a:effectLst/>
                          <a:latin typeface="+mj-lt"/>
                          <a:ea typeface="Arial" panose="020B0604020202020204" pitchFamily="34" charset="0"/>
                          <a:cs typeface="Times New Roman" panose="02020603050405020304" pitchFamily="18" charset="0"/>
                        </a:rPr>
                        <a:t>344</a:t>
                      </a:r>
                      <a:endParaRPr lang="en-US" sz="16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nl-NL" sz="1600">
                          <a:effectLst/>
                          <a:latin typeface="+mj-lt"/>
                          <a:ea typeface="Arial" panose="020B0604020202020204" pitchFamily="34" charset="0"/>
                          <a:cs typeface="Times New Roman" panose="02020603050405020304" pitchFamily="18" charset="0"/>
                        </a:rPr>
                        <a:t>45</a:t>
                      </a:r>
                      <a:endParaRPr lang="en-US" sz="16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3862947"/>
                  </a:ext>
                </a:extLst>
              </a:tr>
            </a:tbl>
          </a:graphicData>
        </a:graphic>
      </p:graphicFrame>
      <p:sp>
        <p:nvSpPr>
          <p:cNvPr id="37" name="Rectangle 36"/>
          <p:cNvSpPr/>
          <p:nvPr/>
        </p:nvSpPr>
        <p:spPr>
          <a:xfrm>
            <a:off x="3360721" y="2885044"/>
            <a:ext cx="2464136" cy="365421"/>
          </a:xfrm>
          <a:prstGeom prst="rect">
            <a:avLst/>
          </a:prstGeom>
        </p:spPr>
        <p:txBody>
          <a:bodyPr wrap="none">
            <a:spAutoFit/>
          </a:bodyPr>
          <a:lstStyle/>
          <a:p>
            <a:pPr algn="just">
              <a:lnSpc>
                <a:spcPct val="150000"/>
              </a:lnSpc>
              <a:spcBef>
                <a:spcPts val="600"/>
              </a:spcBef>
              <a:spcAft>
                <a:spcPts val="800"/>
              </a:spcAft>
            </a:pPr>
            <a:r>
              <a:rPr lang="en-US" sz="1350" i="1">
                <a:latin typeface="+mj-lt"/>
                <a:ea typeface="Arial" panose="020B0604020202020204" pitchFamily="34" charset="0"/>
                <a:cs typeface="Times New Roman" panose="02020603050405020304" pitchFamily="18" charset="0"/>
              </a:rPr>
              <a:t>Bảng 5.1 (Theo cand.com.vn)</a:t>
            </a:r>
            <a:endParaRPr lang="en-US" sz="1350">
              <a:effectLst/>
              <a:latin typeface="+mj-lt"/>
              <a:ea typeface="Arial" panose="020B0604020202020204" pitchFamily="34" charset="0"/>
              <a:cs typeface="Times New Roman" panose="02020603050405020304" pitchFamily="18" charset="0"/>
            </a:endParaRPr>
          </a:p>
        </p:txBody>
      </p:sp>
      <p:sp>
        <p:nvSpPr>
          <p:cNvPr id="38" name="Rectangle 37"/>
          <p:cNvSpPr/>
          <p:nvPr/>
        </p:nvSpPr>
        <p:spPr>
          <a:xfrm>
            <a:off x="5948403" y="5423383"/>
            <a:ext cx="105189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1" u="sng" strike="noStrike" kern="0" cap="none" spc="0" normalizeH="0" baseline="0" noProof="0" smtClean="0">
                <a:ln>
                  <a:noFill/>
                </a:ln>
                <a:solidFill>
                  <a:srgbClr val="4C2E8C">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Trả lời:</a:t>
            </a:r>
            <a:endParaRPr kumimoji="0" lang="en-US" sz="2000" b="1" i="1" u="sng" strike="noStrike" kern="0" cap="none" spc="0" normalizeH="0" baseline="0" noProof="0">
              <a:ln>
                <a:noFill/>
              </a:ln>
              <a:solidFill>
                <a:srgbClr val="4C2E8C">
                  <a:lumMod val="75000"/>
                </a:srgbClr>
              </a:solidFill>
              <a:effectLst/>
              <a:uLnTx/>
              <a:uFillTx/>
              <a:latin typeface="Arial"/>
              <a:cs typeface="Arial"/>
              <a:sym typeface="Arial"/>
            </a:endParaRPr>
          </a:p>
        </p:txBody>
      </p:sp>
      <p:sp>
        <p:nvSpPr>
          <p:cNvPr id="39" name="Rectangle 38"/>
          <p:cNvSpPr/>
          <p:nvPr/>
        </p:nvSpPr>
        <p:spPr>
          <a:xfrm>
            <a:off x="724801" y="3662219"/>
            <a:ext cx="7409383" cy="1338828"/>
          </a:xfrm>
          <a:prstGeom prst="rect">
            <a:avLst/>
          </a:prstGeom>
        </p:spPr>
        <p:txBody>
          <a:bodyPr wrap="square">
            <a:spAutoFit/>
          </a:bodyPr>
          <a:lstStyle/>
          <a:p>
            <a:pPr lvl="0" algn="just">
              <a:lnSpc>
                <a:spcPct val="150000"/>
              </a:lnSpc>
            </a:pPr>
            <a:r>
              <a:rPr lang="vi-VN" sz="1800">
                <a:ea typeface="Arial" panose="020B0604020202020204" pitchFamily="34" charset="0"/>
                <a:cs typeface="Times New Roman" panose="02020603050405020304" pitchFamily="18" charset="0"/>
              </a:rPr>
              <a:t>Dữ liệu trong Bảng 5.1 biểu diễn số lượng của các loài động vật.</a:t>
            </a:r>
          </a:p>
          <a:p>
            <a:pPr lvl="0" algn="just">
              <a:lnSpc>
                <a:spcPct val="150000"/>
              </a:lnSpc>
            </a:pPr>
            <a:r>
              <a:rPr lang="vi-VN" sz="1800">
                <a:ea typeface="Arial" panose="020B0604020202020204" pitchFamily="34" charset="0"/>
                <a:cs typeface="Times New Roman" panose="02020603050405020304" pitchFamily="18" charset="0"/>
              </a:rPr>
              <a:t>Để biểu diễn dữ liệu này, ta dùng biểu đồ cột vì biểu đồ cột biểu diễn số lượng các loại đối tượng khác nhau.</a:t>
            </a:r>
          </a:p>
        </p:txBody>
      </p:sp>
      <p:sp>
        <p:nvSpPr>
          <p:cNvPr id="40" name="Rectangle 39"/>
          <p:cNvSpPr/>
          <p:nvPr/>
        </p:nvSpPr>
        <p:spPr>
          <a:xfrm>
            <a:off x="680087" y="3247660"/>
            <a:ext cx="96853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smtClean="0">
                <a:ln>
                  <a:noFill/>
                </a:ln>
                <a:solidFill>
                  <a:srgbClr val="4C2E8C">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Trả lời:</a:t>
            </a:r>
            <a:endParaRPr kumimoji="0" lang="en-US" sz="1800" b="1" i="1" u="sng" strike="noStrike" kern="0" cap="none" spc="0" normalizeH="0" baseline="0" noProof="0">
              <a:ln>
                <a:noFill/>
              </a:ln>
              <a:solidFill>
                <a:srgbClr val="4C2E8C">
                  <a:lumMod val="75000"/>
                </a:srgbClr>
              </a:solidFill>
              <a:effectLst/>
              <a:uLnTx/>
              <a:uFillTx/>
              <a:sym typeface="Arial"/>
            </a:endParaRPr>
          </a:p>
        </p:txBody>
      </p:sp>
      <p:pic>
        <p:nvPicPr>
          <p:cNvPr id="15" name="Picture 14"/>
          <p:cNvPicPr>
            <a:picLocks noChangeAspect="1"/>
          </p:cNvPicPr>
          <p:nvPr/>
        </p:nvPicPr>
        <p:blipFill>
          <a:blip r:embed="rId3"/>
          <a:stretch>
            <a:fillRect/>
          </a:stretch>
        </p:blipFill>
        <p:spPr>
          <a:xfrm>
            <a:off x="8301162" y="2802435"/>
            <a:ext cx="803177" cy="2262282"/>
          </a:xfrm>
          <a:prstGeom prst="rect">
            <a:avLst/>
          </a:prstGeom>
        </p:spPr>
      </p:pic>
      <p:pic>
        <p:nvPicPr>
          <p:cNvPr id="16" name="Picture 15"/>
          <p:cNvPicPr>
            <a:picLocks noChangeAspect="1"/>
          </p:cNvPicPr>
          <p:nvPr/>
        </p:nvPicPr>
        <p:blipFill>
          <a:blip r:embed="rId4"/>
          <a:stretch>
            <a:fillRect/>
          </a:stretch>
        </p:blipFill>
        <p:spPr>
          <a:xfrm>
            <a:off x="8331866" y="284998"/>
            <a:ext cx="556591" cy="54049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additive="base">
                                        <p:cTn id="12" dur="500" fill="hold"/>
                                        <p:tgtEl>
                                          <p:spTgt spid="35"/>
                                        </p:tgtEl>
                                        <p:attrNameLst>
                                          <p:attrName>ppt_x</p:attrName>
                                        </p:attrNameLst>
                                      </p:cBhvr>
                                      <p:tavLst>
                                        <p:tav tm="0">
                                          <p:val>
                                            <p:strVal val="#ppt_x"/>
                                          </p:val>
                                        </p:tav>
                                        <p:tav tm="100000">
                                          <p:val>
                                            <p:strVal val="#ppt_x"/>
                                          </p:val>
                                        </p:tav>
                                      </p:tavLst>
                                    </p:anim>
                                    <p:anim calcmode="lin" valueType="num">
                                      <p:cBhvr additive="base">
                                        <p:cTn id="13" dur="500" fill="hold"/>
                                        <p:tgtEl>
                                          <p:spTgt spid="3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6"/>
                                        </p:tgtEl>
                                        <p:attrNameLst>
                                          <p:attrName>style.visibility</p:attrName>
                                        </p:attrNameLst>
                                      </p:cBhvr>
                                      <p:to>
                                        <p:strVal val="visible"/>
                                      </p:to>
                                    </p:set>
                                    <p:anim calcmode="lin" valueType="num">
                                      <p:cBhvr additive="base">
                                        <p:cTn id="16" dur="500" fill="hold"/>
                                        <p:tgtEl>
                                          <p:spTgt spid="36"/>
                                        </p:tgtEl>
                                        <p:attrNameLst>
                                          <p:attrName>ppt_x</p:attrName>
                                        </p:attrNameLst>
                                      </p:cBhvr>
                                      <p:tavLst>
                                        <p:tav tm="0">
                                          <p:val>
                                            <p:strVal val="#ppt_x"/>
                                          </p:val>
                                        </p:tav>
                                        <p:tav tm="100000">
                                          <p:val>
                                            <p:strVal val="#ppt_x"/>
                                          </p:val>
                                        </p:tav>
                                      </p:tavLst>
                                    </p:anim>
                                    <p:anim calcmode="lin" valueType="num">
                                      <p:cBhvr additive="base">
                                        <p:cTn id="17" dur="500" fill="hold"/>
                                        <p:tgtEl>
                                          <p:spTgt spid="36"/>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37"/>
                                        </p:tgtEl>
                                        <p:attrNameLst>
                                          <p:attrName>style.visibility</p:attrName>
                                        </p:attrNameLst>
                                      </p:cBhvr>
                                      <p:to>
                                        <p:strVal val="visible"/>
                                      </p:to>
                                    </p:set>
                                    <p:anim calcmode="lin" valueType="num">
                                      <p:cBhvr additive="base">
                                        <p:cTn id="20" dur="500" fill="hold"/>
                                        <p:tgtEl>
                                          <p:spTgt spid="37"/>
                                        </p:tgtEl>
                                        <p:attrNameLst>
                                          <p:attrName>ppt_x</p:attrName>
                                        </p:attrNameLst>
                                      </p:cBhvr>
                                      <p:tavLst>
                                        <p:tav tm="0">
                                          <p:val>
                                            <p:strVal val="#ppt_x"/>
                                          </p:val>
                                        </p:tav>
                                        <p:tav tm="100000">
                                          <p:val>
                                            <p:strVal val="#ppt_x"/>
                                          </p:val>
                                        </p:tav>
                                      </p:tavLst>
                                    </p:anim>
                                    <p:anim calcmode="lin" valueType="num">
                                      <p:cBhvr additive="base">
                                        <p:cTn id="21"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barn(inVertical)">
                                      <p:cBhvr>
                                        <p:cTn id="26" dur="500"/>
                                        <p:tgtEl>
                                          <p:spTgt spid="40"/>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randombar(horizontal)">
                                      <p:cBhvr>
                                        <p:cTn id="3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37" grpId="0"/>
      <p:bldP spid="39" grpId="0"/>
      <p:bldP spid="4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grpSp>
        <p:nvGrpSpPr>
          <p:cNvPr id="446" name="Google Shape;446;p44"/>
          <p:cNvGrpSpPr/>
          <p:nvPr/>
        </p:nvGrpSpPr>
        <p:grpSpPr>
          <a:xfrm>
            <a:off x="8430228" y="292421"/>
            <a:ext cx="545044" cy="644353"/>
            <a:chOff x="713258" y="1316731"/>
            <a:chExt cx="545044" cy="644353"/>
          </a:xfrm>
        </p:grpSpPr>
        <p:sp>
          <p:nvSpPr>
            <p:cNvPr id="447" name="Google Shape;447;p44"/>
            <p:cNvSpPr/>
            <p:nvPr/>
          </p:nvSpPr>
          <p:spPr>
            <a:xfrm>
              <a:off x="1029701" y="173248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44"/>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5" name="Rectangle 1"/>
          <p:cNvSpPr>
            <a:spLocks noChangeArrowheads="1"/>
          </p:cNvSpPr>
          <p:nvPr/>
        </p:nvSpPr>
        <p:spPr bwMode="auto">
          <a:xfrm>
            <a:off x="1064680" y="750403"/>
            <a:ext cx="2129717"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285750" marR="0" lvl="0" indent="-285750" algn="just" defTabSz="914400" rtl="0" eaLnBrk="0" fontAlgn="base" latinLnBrk="0" hangingPunct="0">
              <a:lnSpc>
                <a:spcPct val="150000"/>
              </a:lnSpc>
              <a:spcBef>
                <a:spcPts val="600"/>
              </a:spcBef>
              <a:spcAft>
                <a:spcPts val="600"/>
              </a:spcAft>
              <a:buClrTx/>
              <a:buSzTx/>
              <a:buFont typeface="Wingdings" panose="05000000000000000000" pitchFamily="2" charset="2"/>
              <a:buChar char="Ø"/>
              <a:tabLst/>
              <a:defRPr/>
            </a:pPr>
            <a:r>
              <a:rPr kumimoji="0" lang="en-US" altLang="en-US" sz="1800" b="0" i="0" u="none" strike="noStrike" kern="0" cap="none" spc="0" normalizeH="0" baseline="0" noProof="0" smtClean="0">
                <a:ln>
                  <a:noFill/>
                </a:ln>
                <a:solidFill>
                  <a:srgbClr val="000000"/>
                </a:solidFill>
                <a:effectLst/>
                <a:uLnTx/>
                <a:uFillTx/>
                <a:latin typeface="Arial" panose="020B0604020202020204" pitchFamily="34" charset="0"/>
                <a:ea typeface="Open Sans"/>
                <a:cs typeface="Arial"/>
                <a:sym typeface="Arial"/>
              </a:rPr>
              <a:t>Vẽ </a:t>
            </a:r>
            <a:r>
              <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rPr>
              <a:t>biểu </a:t>
            </a:r>
            <a:r>
              <a:rPr kumimoji="0" lang="en-US" altLang="en-US" sz="1800" b="0" i="0" u="none" strike="noStrike" kern="0" cap="none" spc="0" normalizeH="0" baseline="0" noProof="0" smtClean="0">
                <a:ln>
                  <a:noFill/>
                </a:ln>
                <a:solidFill>
                  <a:srgbClr val="000000"/>
                </a:solidFill>
                <a:effectLst/>
                <a:uLnTx/>
                <a:uFillTx/>
                <a:latin typeface="Arial" panose="020B0604020202020204" pitchFamily="34" charset="0"/>
                <a:ea typeface="Open Sans"/>
                <a:cs typeface="Arial"/>
                <a:sym typeface="Arial"/>
              </a:rPr>
              <a:t>đồ</a:t>
            </a:r>
            <a:endParaRPr kumimoji="0" lang="en-US" altLang="en-US" sz="1800" b="0" i="0" u="none" strike="noStrike" kern="0" cap="none" spc="0" normalizeH="0" baseline="0" noProof="0" smtClean="0">
              <a:ln>
                <a:noFill/>
              </a:ln>
              <a:solidFill>
                <a:srgbClr val="2D1549"/>
              </a:solidFill>
              <a:effectLst/>
              <a:uLnTx/>
              <a:uFillTx/>
              <a:latin typeface="Arial" panose="020B0604020202020204" pitchFamily="34" charset="0"/>
              <a:cs typeface="Arial"/>
              <a:sym typeface="Arial"/>
            </a:endParaRPr>
          </a:p>
        </p:txBody>
      </p:sp>
      <p:sp>
        <p:nvSpPr>
          <p:cNvPr id="38" name="Rectangle 37"/>
          <p:cNvSpPr/>
          <p:nvPr/>
        </p:nvSpPr>
        <p:spPr>
          <a:xfrm>
            <a:off x="5948403" y="5423383"/>
            <a:ext cx="105189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1" u="sng" strike="noStrike" kern="0" cap="none" spc="0" normalizeH="0" baseline="0" noProof="0" smtClean="0">
                <a:ln>
                  <a:noFill/>
                </a:ln>
                <a:solidFill>
                  <a:srgbClr val="4C2E8C">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Trả lời:</a:t>
            </a:r>
            <a:endParaRPr kumimoji="0" lang="en-US" sz="2000" b="1" i="1" u="sng" strike="noStrike" kern="0" cap="none" spc="0" normalizeH="0" baseline="0" noProof="0">
              <a:ln>
                <a:noFill/>
              </a:ln>
              <a:solidFill>
                <a:srgbClr val="4C2E8C">
                  <a:lumMod val="75000"/>
                </a:srgbClr>
              </a:solidFill>
              <a:effectLst/>
              <a:uLnTx/>
              <a:uFillTx/>
              <a:latin typeface="Arial"/>
              <a:cs typeface="Arial"/>
              <a:sym typeface="Arial"/>
            </a:endParaRPr>
          </a:p>
        </p:txBody>
      </p:sp>
      <p:sp>
        <p:nvSpPr>
          <p:cNvPr id="40" name="Rectangle 39"/>
          <p:cNvSpPr/>
          <p:nvPr/>
        </p:nvSpPr>
        <p:spPr>
          <a:xfrm>
            <a:off x="4123277" y="289932"/>
            <a:ext cx="96853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smtClean="0">
                <a:ln>
                  <a:noFill/>
                </a:ln>
                <a:solidFill>
                  <a:srgbClr val="4C2E8C">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Trả lời:</a:t>
            </a:r>
            <a:endParaRPr kumimoji="0" lang="en-US" sz="1800" b="1" i="1" u="sng" strike="noStrike" kern="0" cap="none" spc="0" normalizeH="0" baseline="0" noProof="0">
              <a:ln>
                <a:noFill/>
              </a:ln>
              <a:solidFill>
                <a:srgbClr val="4C2E8C">
                  <a:lumMod val="75000"/>
                </a:srgbClr>
              </a:solidFill>
              <a:effectLst/>
              <a:uLnTx/>
              <a:uFillTx/>
              <a:latin typeface="Arial"/>
              <a:cs typeface="Arial"/>
              <a:sym typeface="Arial"/>
            </a:endParaRPr>
          </a:p>
        </p:txBody>
      </p:sp>
      <p:pic>
        <p:nvPicPr>
          <p:cNvPr id="15" name="Picture 14"/>
          <p:cNvPicPr>
            <a:picLocks noChangeAspect="1"/>
          </p:cNvPicPr>
          <p:nvPr/>
        </p:nvPicPr>
        <p:blipFill>
          <a:blip r:embed="rId3"/>
          <a:stretch>
            <a:fillRect/>
          </a:stretch>
        </p:blipFill>
        <p:spPr>
          <a:xfrm>
            <a:off x="8301162" y="2802435"/>
            <a:ext cx="803177" cy="2262282"/>
          </a:xfrm>
          <a:prstGeom prst="rect">
            <a:avLst/>
          </a:prstGeom>
        </p:spPr>
      </p:pic>
      <p:graphicFrame>
        <p:nvGraphicFramePr>
          <p:cNvPr id="14" name="Chart 13"/>
          <p:cNvGraphicFramePr/>
          <p:nvPr>
            <p:extLst>
              <p:ext uri="{D42A27DB-BD31-4B8C-83A1-F6EECF244321}">
                <p14:modId xmlns:p14="http://schemas.microsoft.com/office/powerpoint/2010/main" val="3096155246"/>
              </p:ext>
            </p:extLst>
          </p:nvPr>
        </p:nvGraphicFramePr>
        <p:xfrm>
          <a:off x="1526650" y="1421143"/>
          <a:ext cx="5804452" cy="346890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85803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Graphic spid="14"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8"/>
          <p:cNvSpPr txBox="1">
            <a:spLocks noGrp="1"/>
          </p:cNvSpPr>
          <p:nvPr>
            <p:ph type="title"/>
          </p:nvPr>
        </p:nvSpPr>
        <p:spPr>
          <a:xfrm>
            <a:off x="2463070" y="2841177"/>
            <a:ext cx="7032364" cy="1645800"/>
          </a:xfrm>
          <a:prstGeom prst="rect">
            <a:avLst/>
          </a:prstGeom>
        </p:spPr>
        <p:txBody>
          <a:bodyPr spcFirstLastPara="1" wrap="square" lIns="91425" tIns="91425" rIns="91425" bIns="91425" anchor="b" anchorCtr="0">
            <a:noAutofit/>
          </a:bodyPr>
          <a:lstStyle/>
          <a:p>
            <a:pPr lvl="0">
              <a:lnSpc>
                <a:spcPct val="150000"/>
              </a:lnSpc>
            </a:pPr>
            <a:r>
              <a:rPr lang="en-US" sz="3800" b="1">
                <a:latin typeface="+mj-lt"/>
              </a:rPr>
              <a:t>LỰA CHỌN </a:t>
            </a:r>
            <a:r>
              <a:rPr lang="en-US" sz="3800" b="1" smtClean="0">
                <a:latin typeface="+mj-lt"/>
              </a:rPr>
              <a:t/>
            </a:r>
            <a:br>
              <a:rPr lang="en-US" sz="3800" b="1" smtClean="0">
                <a:latin typeface="+mj-lt"/>
              </a:rPr>
            </a:br>
            <a:r>
              <a:rPr lang="en-US" sz="3800" b="1" smtClean="0">
                <a:latin typeface="+mj-lt"/>
              </a:rPr>
              <a:t>BIỂU </a:t>
            </a:r>
            <a:r>
              <a:rPr lang="en-US" sz="3800" b="1">
                <a:latin typeface="+mj-lt"/>
              </a:rPr>
              <a:t>ĐỒ </a:t>
            </a:r>
            <a:r>
              <a:rPr lang="en-US" sz="3800" b="1" smtClean="0">
                <a:latin typeface="+mj-lt"/>
              </a:rPr>
              <a:t>CỘT HAY </a:t>
            </a:r>
            <a:br>
              <a:rPr lang="en-US" sz="3800" b="1" smtClean="0">
                <a:latin typeface="+mj-lt"/>
              </a:rPr>
            </a:br>
            <a:r>
              <a:rPr lang="en-US" sz="3800" b="1" smtClean="0">
                <a:latin typeface="+mj-lt"/>
              </a:rPr>
              <a:t>BIỂU </a:t>
            </a:r>
            <a:r>
              <a:rPr lang="en-US" sz="3800" b="1">
                <a:latin typeface="+mj-lt"/>
              </a:rPr>
              <a:t>ĐỒ </a:t>
            </a:r>
            <a:r>
              <a:rPr lang="en-US" sz="3800" b="1" smtClean="0">
                <a:latin typeface="+mj-lt"/>
              </a:rPr>
              <a:t>ĐOẠN THẲNG</a:t>
            </a:r>
            <a:endParaRPr sz="3800" b="1">
              <a:latin typeface="+mj-lt"/>
            </a:endParaRPr>
          </a:p>
        </p:txBody>
      </p:sp>
      <p:sp>
        <p:nvSpPr>
          <p:cNvPr id="256" name="Google Shape;256;p38"/>
          <p:cNvSpPr txBox="1">
            <a:spLocks noGrp="1"/>
          </p:cNvSpPr>
          <p:nvPr>
            <p:ph type="title" idx="2"/>
          </p:nvPr>
        </p:nvSpPr>
        <p:spPr>
          <a:xfrm>
            <a:off x="5457509" y="795130"/>
            <a:ext cx="1062006" cy="81767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200" b="1" smtClean="0">
                <a:latin typeface="+mj-lt"/>
              </a:rPr>
              <a:t>02</a:t>
            </a:r>
            <a:endParaRPr sz="4200" b="1">
              <a:latin typeface="+mj-lt"/>
            </a:endParaRPr>
          </a:p>
        </p:txBody>
      </p:sp>
      <p:pic>
        <p:nvPicPr>
          <p:cNvPr id="13" name="Google Shape;1026;p68"/>
          <p:cNvPicPr preferRelativeResize="0"/>
          <p:nvPr/>
        </p:nvPicPr>
        <p:blipFill>
          <a:blip r:embed="rId3">
            <a:alphaModFix/>
          </a:blip>
          <a:stretch>
            <a:fillRect/>
          </a:stretch>
        </p:blipFill>
        <p:spPr>
          <a:xfrm flipH="1">
            <a:off x="458782" y="969838"/>
            <a:ext cx="2681982" cy="3517139"/>
          </a:xfrm>
          <a:prstGeom prst="rect">
            <a:avLst/>
          </a:prstGeom>
          <a:noFill/>
          <a:ln>
            <a:noFill/>
          </a:ln>
        </p:spPr>
      </p:pic>
    </p:spTree>
    <p:extLst>
      <p:ext uri="{BB962C8B-B14F-4D97-AF65-F5344CB8AC3E}">
        <p14:creationId xmlns:p14="http://schemas.microsoft.com/office/powerpoint/2010/main" val="34354759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grpSp>
        <p:nvGrpSpPr>
          <p:cNvPr id="333" name="Google Shape;333;p41"/>
          <p:cNvGrpSpPr/>
          <p:nvPr/>
        </p:nvGrpSpPr>
        <p:grpSpPr>
          <a:xfrm>
            <a:off x="8409794" y="4354814"/>
            <a:ext cx="545857" cy="637120"/>
            <a:chOff x="7884893" y="2048936"/>
            <a:chExt cx="545857" cy="637120"/>
          </a:xfrm>
        </p:grpSpPr>
        <p:sp>
          <p:nvSpPr>
            <p:cNvPr id="334" name="Google Shape;334;p41"/>
            <p:cNvSpPr/>
            <p:nvPr/>
          </p:nvSpPr>
          <p:spPr>
            <a:xfrm>
              <a:off x="8202150" y="24574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41"/>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6" name="Google Shape;336;p41"/>
          <p:cNvGrpSpPr/>
          <p:nvPr/>
        </p:nvGrpSpPr>
        <p:grpSpPr>
          <a:xfrm>
            <a:off x="234184" y="4378667"/>
            <a:ext cx="545044" cy="644353"/>
            <a:chOff x="713258" y="1316731"/>
            <a:chExt cx="545044" cy="644353"/>
          </a:xfrm>
        </p:grpSpPr>
        <p:sp>
          <p:nvSpPr>
            <p:cNvPr id="337" name="Google Shape;337;p41"/>
            <p:cNvSpPr/>
            <p:nvPr/>
          </p:nvSpPr>
          <p:spPr>
            <a:xfrm>
              <a:off x="1029701" y="173248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41"/>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3" name="Title 21"/>
          <p:cNvSpPr>
            <a:spLocks noGrp="1"/>
          </p:cNvSpPr>
          <p:nvPr>
            <p:ph type="title" idx="4294967295"/>
          </p:nvPr>
        </p:nvSpPr>
        <p:spPr>
          <a:xfrm>
            <a:off x="4616620" y="1587878"/>
            <a:ext cx="916765" cy="447600"/>
          </a:xfrm>
          <a:prstGeom prst="rect">
            <a:avLst/>
          </a:prstGeom>
        </p:spPr>
        <p:style>
          <a:lnRef idx="3">
            <a:schemeClr val="lt1"/>
          </a:lnRef>
          <a:fillRef idx="1">
            <a:schemeClr val="accent4"/>
          </a:fillRef>
          <a:effectRef idx="1">
            <a:schemeClr val="accent4"/>
          </a:effectRef>
          <a:fontRef idx="minor">
            <a:schemeClr val="lt1"/>
          </a:fontRef>
        </p:style>
        <p:txBody>
          <a:bodyPr/>
          <a:lstStyle/>
          <a:p>
            <a:pPr lvl="0" algn="ctr" defTabSz="457200"/>
            <a:r>
              <a:rPr lang="nl-NL" sz="2000" b="1" kern="1200">
                <a:solidFill>
                  <a:srgbClr val="000000"/>
                </a:solidFill>
                <a:latin typeface="Arial" panose="020B0604020202020204" pitchFamily="34" charset="0"/>
                <a:ea typeface="+mn-ea"/>
                <a:cs typeface="Arial" panose="020B0604020202020204" pitchFamily="34" charset="0"/>
                <a:sym typeface="Arial"/>
              </a:rPr>
              <a:t>HĐ </a:t>
            </a:r>
            <a:r>
              <a:rPr lang="nl-NL" sz="2000" b="1" kern="1200" smtClean="0">
                <a:solidFill>
                  <a:srgbClr val="000000"/>
                </a:solidFill>
                <a:latin typeface="Arial" panose="020B0604020202020204" pitchFamily="34" charset="0"/>
                <a:ea typeface="+mn-ea"/>
                <a:cs typeface="Arial" panose="020B0604020202020204" pitchFamily="34" charset="0"/>
                <a:sym typeface="Arial"/>
              </a:rPr>
              <a:t>3:</a:t>
            </a:r>
            <a:endParaRPr lang="en-US" sz="2000" b="1" kern="1200" dirty="0">
              <a:solidFill>
                <a:srgbClr val="000000"/>
              </a:solidFill>
              <a:latin typeface="Arial" panose="020B0604020202020204" pitchFamily="34" charset="0"/>
              <a:ea typeface="+mn-ea"/>
              <a:cs typeface="Arial" panose="020B0604020202020204" pitchFamily="34" charset="0"/>
              <a:sym typeface="Arial"/>
            </a:endParaRPr>
          </a:p>
        </p:txBody>
      </p:sp>
      <p:sp>
        <p:nvSpPr>
          <p:cNvPr id="54" name="Rectangle 53"/>
          <p:cNvSpPr/>
          <p:nvPr/>
        </p:nvSpPr>
        <p:spPr>
          <a:xfrm>
            <a:off x="169499" y="274198"/>
            <a:ext cx="7939180" cy="1015663"/>
          </a:xfrm>
          <a:prstGeom prst="rect">
            <a:avLst/>
          </a:prstGeom>
        </p:spPr>
        <p:txBody>
          <a:bodyPr wrap="square">
            <a:spAutoFit/>
          </a:bodyPr>
          <a:lstStyle/>
          <a:p>
            <a:pPr marL="342900" lvl="0" indent="-342900">
              <a:lnSpc>
                <a:spcPct val="150000"/>
              </a:lnSpc>
              <a:buFont typeface="Wingdings" panose="05000000000000000000" pitchFamily="2" charset="2"/>
              <a:buChar char="Ø"/>
            </a:pP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a:sym typeface="Arial"/>
              </a:rPr>
              <a:t>Cho </a:t>
            </a:r>
            <a:r>
              <a:rPr lang="vi-VN" sz="2000">
                <a:latin typeface="Arial" panose="020B0604020202020204" pitchFamily="34" charset="0"/>
              </a:rPr>
              <a:t>Biểu đồ Hình 5.2 cho biết cân nặng thai nhi chuẩn tại một số thời điểm trong thai kì.</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sp>
        <p:nvSpPr>
          <p:cNvPr id="12" name="Rectangle 11"/>
          <p:cNvSpPr/>
          <p:nvPr/>
        </p:nvSpPr>
        <p:spPr>
          <a:xfrm>
            <a:off x="4548218" y="2242469"/>
            <a:ext cx="4166613" cy="1015663"/>
          </a:xfrm>
          <a:prstGeom prst="rect">
            <a:avLst/>
          </a:prstGeom>
        </p:spPr>
        <p:txBody>
          <a:bodyPr wrap="square">
            <a:spAutoFit/>
          </a:bodyPr>
          <a:lstStyle/>
          <a:p>
            <a:pPr lvl="0" algn="just">
              <a:lnSpc>
                <a:spcPct val="150000"/>
              </a:lnSpc>
            </a:pPr>
            <a:r>
              <a:rPr lang="vi-VN" sz="2000">
                <a:ea typeface="Arial" panose="020B0604020202020204" pitchFamily="34" charset="0"/>
                <a:cs typeface="Times New Roman" panose="02020603050405020304" pitchFamily="18" charset="0"/>
              </a:rPr>
              <a:t>Ta có thể dùng biểu đồ đoạn thẳng để biểu diễn dữ liệu hay không</a:t>
            </a:r>
            <a:r>
              <a:rPr lang="vi-VN" sz="2000" smtClean="0">
                <a:ea typeface="Arial" panose="020B0604020202020204" pitchFamily="34" charset="0"/>
                <a:cs typeface="Times New Roman" panose="02020603050405020304" pitchFamily="18" charset="0"/>
              </a:rPr>
              <a:t>?</a:t>
            </a:r>
            <a:endParaRPr lang="vi-VN" sz="2000">
              <a:ea typeface="Arial" panose="020B0604020202020204" pitchFamily="34" charset="0"/>
              <a:cs typeface="Times New Roman" panose="02020603050405020304" pitchFamily="18" charset="0"/>
            </a:endParaRPr>
          </a:p>
        </p:txBody>
      </p:sp>
      <p:grpSp>
        <p:nvGrpSpPr>
          <p:cNvPr id="23" name="Google Shape;1269;p69"/>
          <p:cNvGrpSpPr/>
          <p:nvPr/>
        </p:nvGrpSpPr>
        <p:grpSpPr>
          <a:xfrm>
            <a:off x="8327658" y="242394"/>
            <a:ext cx="798785" cy="732690"/>
            <a:chOff x="1952728" y="1495121"/>
            <a:chExt cx="362235" cy="345606"/>
          </a:xfrm>
        </p:grpSpPr>
        <p:sp>
          <p:nvSpPr>
            <p:cNvPr id="24" name="Google Shape;1270;p69"/>
            <p:cNvSpPr/>
            <p:nvPr/>
          </p:nvSpPr>
          <p:spPr>
            <a:xfrm>
              <a:off x="1952728" y="1495121"/>
              <a:ext cx="361957" cy="345606"/>
            </a:xfrm>
            <a:custGeom>
              <a:avLst/>
              <a:gdLst/>
              <a:ahLst/>
              <a:cxnLst/>
              <a:rect l="l" t="t" r="r" b="b"/>
              <a:pathLst>
                <a:path w="15610" h="14892" extrusionOk="0">
                  <a:moveTo>
                    <a:pt x="7862" y="2740"/>
                  </a:moveTo>
                  <a:cubicBezTo>
                    <a:pt x="8935" y="2740"/>
                    <a:pt x="10009" y="3128"/>
                    <a:pt x="10859" y="3908"/>
                  </a:cubicBezTo>
                  <a:cubicBezTo>
                    <a:pt x="10930" y="3968"/>
                    <a:pt x="10930" y="4087"/>
                    <a:pt x="10859" y="4158"/>
                  </a:cubicBezTo>
                  <a:lnTo>
                    <a:pt x="8585" y="6432"/>
                  </a:lnTo>
                  <a:cubicBezTo>
                    <a:pt x="8381" y="6228"/>
                    <a:pt x="8113" y="6127"/>
                    <a:pt x="7846" y="6127"/>
                  </a:cubicBezTo>
                  <a:cubicBezTo>
                    <a:pt x="7583" y="6127"/>
                    <a:pt x="7321" y="6225"/>
                    <a:pt x="7120" y="6420"/>
                  </a:cubicBezTo>
                  <a:cubicBezTo>
                    <a:pt x="6727" y="6825"/>
                    <a:pt x="6727" y="7480"/>
                    <a:pt x="7132" y="7885"/>
                  </a:cubicBezTo>
                  <a:lnTo>
                    <a:pt x="4846" y="10159"/>
                  </a:lnTo>
                  <a:cubicBezTo>
                    <a:pt x="4816" y="10195"/>
                    <a:pt x="4772" y="10213"/>
                    <a:pt x="4725" y="10213"/>
                  </a:cubicBezTo>
                  <a:cubicBezTo>
                    <a:pt x="4679" y="10213"/>
                    <a:pt x="4632" y="10195"/>
                    <a:pt x="4596" y="10159"/>
                  </a:cubicBezTo>
                  <a:cubicBezTo>
                    <a:pt x="2989" y="8421"/>
                    <a:pt x="3048" y="5718"/>
                    <a:pt x="4727" y="4039"/>
                  </a:cubicBezTo>
                  <a:cubicBezTo>
                    <a:pt x="5591" y="3175"/>
                    <a:pt x="6725" y="2740"/>
                    <a:pt x="7862" y="2740"/>
                  </a:cubicBezTo>
                  <a:close/>
                  <a:moveTo>
                    <a:pt x="7854" y="0"/>
                  </a:moveTo>
                  <a:cubicBezTo>
                    <a:pt x="6022" y="0"/>
                    <a:pt x="4191" y="700"/>
                    <a:pt x="2798" y="2098"/>
                  </a:cubicBezTo>
                  <a:cubicBezTo>
                    <a:pt x="0" y="4896"/>
                    <a:pt x="0" y="9421"/>
                    <a:pt x="2798" y="12219"/>
                  </a:cubicBezTo>
                  <a:lnTo>
                    <a:pt x="2143" y="12874"/>
                  </a:lnTo>
                  <a:cubicBezTo>
                    <a:pt x="2024" y="12993"/>
                    <a:pt x="2024" y="13183"/>
                    <a:pt x="2143" y="13302"/>
                  </a:cubicBezTo>
                  <a:lnTo>
                    <a:pt x="3643" y="14802"/>
                  </a:lnTo>
                  <a:cubicBezTo>
                    <a:pt x="3703" y="14862"/>
                    <a:pt x="3780" y="14892"/>
                    <a:pt x="3858" y="14892"/>
                  </a:cubicBezTo>
                  <a:cubicBezTo>
                    <a:pt x="3935" y="14892"/>
                    <a:pt x="4013" y="14862"/>
                    <a:pt x="4072" y="14802"/>
                  </a:cubicBezTo>
                  <a:lnTo>
                    <a:pt x="15490" y="3372"/>
                  </a:lnTo>
                  <a:cubicBezTo>
                    <a:pt x="15609" y="3253"/>
                    <a:pt x="15609" y="3063"/>
                    <a:pt x="15490" y="2944"/>
                  </a:cubicBezTo>
                  <a:lnTo>
                    <a:pt x="14002" y="1444"/>
                  </a:lnTo>
                  <a:cubicBezTo>
                    <a:pt x="13942" y="1384"/>
                    <a:pt x="13862" y="1354"/>
                    <a:pt x="13783" y="1354"/>
                  </a:cubicBezTo>
                  <a:cubicBezTo>
                    <a:pt x="13704" y="1354"/>
                    <a:pt x="13627" y="1384"/>
                    <a:pt x="13573" y="1444"/>
                  </a:cubicBezTo>
                  <a:lnTo>
                    <a:pt x="12918" y="2098"/>
                  </a:lnTo>
                  <a:cubicBezTo>
                    <a:pt x="11519" y="700"/>
                    <a:pt x="9686" y="0"/>
                    <a:pt x="78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71;p69"/>
            <p:cNvSpPr/>
            <p:nvPr/>
          </p:nvSpPr>
          <p:spPr>
            <a:xfrm>
              <a:off x="1952728" y="1495121"/>
              <a:ext cx="361957" cy="345606"/>
            </a:xfrm>
            <a:custGeom>
              <a:avLst/>
              <a:gdLst/>
              <a:ahLst/>
              <a:cxnLst/>
              <a:rect l="l" t="t" r="r" b="b"/>
              <a:pathLst>
                <a:path w="15610" h="14892" extrusionOk="0">
                  <a:moveTo>
                    <a:pt x="7857" y="2730"/>
                  </a:moveTo>
                  <a:cubicBezTo>
                    <a:pt x="8845" y="2730"/>
                    <a:pt x="9837" y="3060"/>
                    <a:pt x="10656" y="3730"/>
                  </a:cubicBezTo>
                  <a:cubicBezTo>
                    <a:pt x="10728" y="3777"/>
                    <a:pt x="10787" y="3837"/>
                    <a:pt x="10859" y="3896"/>
                  </a:cubicBezTo>
                  <a:cubicBezTo>
                    <a:pt x="10930" y="3956"/>
                    <a:pt x="10930" y="4075"/>
                    <a:pt x="10859" y="4146"/>
                  </a:cubicBezTo>
                  <a:lnTo>
                    <a:pt x="10871" y="4146"/>
                  </a:lnTo>
                  <a:lnTo>
                    <a:pt x="8585" y="6432"/>
                  </a:lnTo>
                  <a:cubicBezTo>
                    <a:pt x="8379" y="6227"/>
                    <a:pt x="8112" y="6123"/>
                    <a:pt x="7847" y="6123"/>
                  </a:cubicBezTo>
                  <a:cubicBezTo>
                    <a:pt x="7589" y="6123"/>
                    <a:pt x="7331" y="6221"/>
                    <a:pt x="7132" y="6420"/>
                  </a:cubicBezTo>
                  <a:cubicBezTo>
                    <a:pt x="6727" y="6825"/>
                    <a:pt x="6727" y="7480"/>
                    <a:pt x="7132" y="7873"/>
                  </a:cubicBezTo>
                  <a:lnTo>
                    <a:pt x="4858" y="10159"/>
                  </a:lnTo>
                  <a:cubicBezTo>
                    <a:pt x="4822" y="10195"/>
                    <a:pt x="4775" y="10213"/>
                    <a:pt x="4728" y="10213"/>
                  </a:cubicBezTo>
                  <a:cubicBezTo>
                    <a:pt x="4682" y="10213"/>
                    <a:pt x="4638" y="10195"/>
                    <a:pt x="4608" y="10159"/>
                  </a:cubicBezTo>
                  <a:cubicBezTo>
                    <a:pt x="4536" y="10099"/>
                    <a:pt x="4489" y="10028"/>
                    <a:pt x="4429" y="9957"/>
                  </a:cubicBezTo>
                  <a:cubicBezTo>
                    <a:pt x="2989" y="8194"/>
                    <a:pt x="3120" y="5635"/>
                    <a:pt x="4727" y="4027"/>
                  </a:cubicBezTo>
                  <a:cubicBezTo>
                    <a:pt x="5587" y="3167"/>
                    <a:pt x="6720" y="2730"/>
                    <a:pt x="7857" y="2730"/>
                  </a:cubicBezTo>
                  <a:close/>
                  <a:moveTo>
                    <a:pt x="7854" y="0"/>
                  </a:moveTo>
                  <a:cubicBezTo>
                    <a:pt x="6022" y="0"/>
                    <a:pt x="4191" y="700"/>
                    <a:pt x="2798" y="2098"/>
                  </a:cubicBezTo>
                  <a:cubicBezTo>
                    <a:pt x="0" y="4896"/>
                    <a:pt x="0" y="9421"/>
                    <a:pt x="2798" y="12219"/>
                  </a:cubicBezTo>
                  <a:lnTo>
                    <a:pt x="2143" y="12874"/>
                  </a:lnTo>
                  <a:cubicBezTo>
                    <a:pt x="2024" y="12993"/>
                    <a:pt x="2024" y="13183"/>
                    <a:pt x="2143" y="13302"/>
                  </a:cubicBezTo>
                  <a:lnTo>
                    <a:pt x="3643" y="14802"/>
                  </a:lnTo>
                  <a:cubicBezTo>
                    <a:pt x="3703" y="14862"/>
                    <a:pt x="3780" y="14892"/>
                    <a:pt x="3858" y="14892"/>
                  </a:cubicBezTo>
                  <a:cubicBezTo>
                    <a:pt x="3935" y="14892"/>
                    <a:pt x="4013" y="14862"/>
                    <a:pt x="4072" y="14802"/>
                  </a:cubicBezTo>
                  <a:lnTo>
                    <a:pt x="15490" y="3372"/>
                  </a:lnTo>
                  <a:cubicBezTo>
                    <a:pt x="15609" y="3253"/>
                    <a:pt x="15609" y="3063"/>
                    <a:pt x="15490" y="2944"/>
                  </a:cubicBezTo>
                  <a:lnTo>
                    <a:pt x="14002" y="1444"/>
                  </a:lnTo>
                  <a:cubicBezTo>
                    <a:pt x="13942" y="1384"/>
                    <a:pt x="13862" y="1354"/>
                    <a:pt x="13783" y="1354"/>
                  </a:cubicBezTo>
                  <a:cubicBezTo>
                    <a:pt x="13704" y="1354"/>
                    <a:pt x="13627" y="1384"/>
                    <a:pt x="13573" y="1444"/>
                  </a:cubicBezTo>
                  <a:lnTo>
                    <a:pt x="12918" y="2098"/>
                  </a:lnTo>
                  <a:cubicBezTo>
                    <a:pt x="11519" y="700"/>
                    <a:pt x="9686" y="0"/>
                    <a:pt x="78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72;p69"/>
            <p:cNvSpPr/>
            <p:nvPr/>
          </p:nvSpPr>
          <p:spPr>
            <a:xfrm>
              <a:off x="2009584" y="1495121"/>
              <a:ext cx="242704" cy="61500"/>
            </a:xfrm>
            <a:custGeom>
              <a:avLst/>
              <a:gdLst/>
              <a:ahLst/>
              <a:cxnLst/>
              <a:rect l="l" t="t" r="r" b="b"/>
              <a:pathLst>
                <a:path w="10467" h="2650" extrusionOk="0">
                  <a:moveTo>
                    <a:pt x="5402" y="0"/>
                  </a:moveTo>
                  <a:cubicBezTo>
                    <a:pt x="3570" y="0"/>
                    <a:pt x="1739" y="700"/>
                    <a:pt x="346" y="2098"/>
                  </a:cubicBezTo>
                  <a:cubicBezTo>
                    <a:pt x="227" y="2218"/>
                    <a:pt x="120" y="2337"/>
                    <a:pt x="1" y="2456"/>
                  </a:cubicBezTo>
                  <a:cubicBezTo>
                    <a:pt x="1350" y="1283"/>
                    <a:pt x="3025" y="699"/>
                    <a:pt x="4699" y="699"/>
                  </a:cubicBezTo>
                  <a:cubicBezTo>
                    <a:pt x="6424" y="699"/>
                    <a:pt x="8149" y="1318"/>
                    <a:pt x="9514" y="2551"/>
                  </a:cubicBezTo>
                  <a:cubicBezTo>
                    <a:pt x="9585" y="2616"/>
                    <a:pt x="9675" y="2649"/>
                    <a:pt x="9764" y="2649"/>
                  </a:cubicBezTo>
                  <a:cubicBezTo>
                    <a:pt x="9853" y="2649"/>
                    <a:pt x="9943" y="2616"/>
                    <a:pt x="10014" y="2551"/>
                  </a:cubicBezTo>
                  <a:lnTo>
                    <a:pt x="10014" y="2539"/>
                  </a:lnTo>
                  <a:lnTo>
                    <a:pt x="10466" y="2098"/>
                  </a:lnTo>
                  <a:cubicBezTo>
                    <a:pt x="9067" y="700"/>
                    <a:pt x="7234" y="0"/>
                    <a:pt x="5402" y="0"/>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73;p69"/>
            <p:cNvSpPr/>
            <p:nvPr/>
          </p:nvSpPr>
          <p:spPr>
            <a:xfrm>
              <a:off x="2025050" y="1526544"/>
              <a:ext cx="289913" cy="314183"/>
            </a:xfrm>
            <a:custGeom>
              <a:avLst/>
              <a:gdLst/>
              <a:ahLst/>
              <a:cxnLst/>
              <a:rect l="l" t="t" r="r" b="b"/>
              <a:pathLst>
                <a:path w="12503" h="13538" extrusionOk="0">
                  <a:moveTo>
                    <a:pt x="10664" y="0"/>
                  </a:moveTo>
                  <a:cubicBezTo>
                    <a:pt x="10585" y="0"/>
                    <a:pt x="10508" y="30"/>
                    <a:pt x="10454" y="90"/>
                  </a:cubicBezTo>
                  <a:lnTo>
                    <a:pt x="9966" y="590"/>
                  </a:lnTo>
                  <a:lnTo>
                    <a:pt x="10895" y="1506"/>
                  </a:lnTo>
                  <a:cubicBezTo>
                    <a:pt x="11038" y="1649"/>
                    <a:pt x="11038" y="1887"/>
                    <a:pt x="10895" y="2030"/>
                  </a:cubicBezTo>
                  <a:lnTo>
                    <a:pt x="1" y="12925"/>
                  </a:lnTo>
                  <a:lnTo>
                    <a:pt x="524" y="13448"/>
                  </a:lnTo>
                  <a:cubicBezTo>
                    <a:pt x="584" y="13508"/>
                    <a:pt x="661" y="13538"/>
                    <a:pt x="739" y="13538"/>
                  </a:cubicBezTo>
                  <a:cubicBezTo>
                    <a:pt x="816" y="13538"/>
                    <a:pt x="894" y="13508"/>
                    <a:pt x="953" y="13448"/>
                  </a:cubicBezTo>
                  <a:lnTo>
                    <a:pt x="12383" y="2030"/>
                  </a:lnTo>
                  <a:cubicBezTo>
                    <a:pt x="12502" y="1911"/>
                    <a:pt x="12502" y="1721"/>
                    <a:pt x="12383" y="1602"/>
                  </a:cubicBezTo>
                  <a:lnTo>
                    <a:pt x="10883" y="90"/>
                  </a:lnTo>
                  <a:cubicBezTo>
                    <a:pt x="10823" y="30"/>
                    <a:pt x="10743" y="0"/>
                    <a:pt x="10664" y="0"/>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74;p69"/>
            <p:cNvSpPr/>
            <p:nvPr/>
          </p:nvSpPr>
          <p:spPr>
            <a:xfrm>
              <a:off x="2098879" y="1544483"/>
              <a:ext cx="14817" cy="18961"/>
            </a:xfrm>
            <a:custGeom>
              <a:avLst/>
              <a:gdLst/>
              <a:ahLst/>
              <a:cxnLst/>
              <a:rect l="l" t="t" r="r" b="b"/>
              <a:pathLst>
                <a:path w="639" h="817" extrusionOk="0">
                  <a:moveTo>
                    <a:pt x="273" y="1"/>
                  </a:moveTo>
                  <a:cubicBezTo>
                    <a:pt x="139" y="1"/>
                    <a:pt x="1" y="112"/>
                    <a:pt x="43" y="281"/>
                  </a:cubicBezTo>
                  <a:lnTo>
                    <a:pt x="198" y="817"/>
                  </a:lnTo>
                  <a:cubicBezTo>
                    <a:pt x="341" y="769"/>
                    <a:pt x="484" y="722"/>
                    <a:pt x="638" y="698"/>
                  </a:cubicBezTo>
                  <a:lnTo>
                    <a:pt x="627" y="698"/>
                  </a:lnTo>
                  <a:lnTo>
                    <a:pt x="484" y="174"/>
                  </a:lnTo>
                  <a:cubicBezTo>
                    <a:pt x="455" y="53"/>
                    <a:pt x="364" y="1"/>
                    <a:pt x="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75;p69"/>
            <p:cNvSpPr/>
            <p:nvPr/>
          </p:nvSpPr>
          <p:spPr>
            <a:xfrm>
              <a:off x="2046081" y="1574212"/>
              <a:ext cx="20127" cy="17986"/>
            </a:xfrm>
            <a:custGeom>
              <a:avLst/>
              <a:gdLst/>
              <a:ahLst/>
              <a:cxnLst/>
              <a:rect l="l" t="t" r="r" b="b"/>
              <a:pathLst>
                <a:path w="868" h="775" extrusionOk="0">
                  <a:moveTo>
                    <a:pt x="328" y="1"/>
                  </a:moveTo>
                  <a:cubicBezTo>
                    <a:pt x="152" y="1"/>
                    <a:pt x="1" y="229"/>
                    <a:pt x="165" y="393"/>
                  </a:cubicBezTo>
                  <a:lnTo>
                    <a:pt x="546" y="774"/>
                  </a:lnTo>
                  <a:cubicBezTo>
                    <a:pt x="594" y="726"/>
                    <a:pt x="653" y="667"/>
                    <a:pt x="701" y="619"/>
                  </a:cubicBezTo>
                  <a:cubicBezTo>
                    <a:pt x="760" y="560"/>
                    <a:pt x="808" y="512"/>
                    <a:pt x="868" y="465"/>
                  </a:cubicBezTo>
                  <a:lnTo>
                    <a:pt x="487" y="72"/>
                  </a:lnTo>
                  <a:cubicBezTo>
                    <a:pt x="437" y="22"/>
                    <a:pt x="381" y="1"/>
                    <a:pt x="3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76;p69"/>
            <p:cNvSpPr/>
            <p:nvPr/>
          </p:nvSpPr>
          <p:spPr>
            <a:xfrm>
              <a:off x="2156454" y="1544413"/>
              <a:ext cx="14121" cy="18752"/>
            </a:xfrm>
            <a:custGeom>
              <a:avLst/>
              <a:gdLst/>
              <a:ahLst/>
              <a:cxnLst/>
              <a:rect l="l" t="t" r="r" b="b"/>
              <a:pathLst>
                <a:path w="609" h="808" extrusionOk="0">
                  <a:moveTo>
                    <a:pt x="355" y="1"/>
                  </a:moveTo>
                  <a:cubicBezTo>
                    <a:pt x="256" y="1"/>
                    <a:pt x="163" y="67"/>
                    <a:pt x="144" y="165"/>
                  </a:cubicBezTo>
                  <a:lnTo>
                    <a:pt x="1" y="701"/>
                  </a:lnTo>
                  <a:cubicBezTo>
                    <a:pt x="144" y="725"/>
                    <a:pt x="287" y="772"/>
                    <a:pt x="441" y="808"/>
                  </a:cubicBezTo>
                  <a:lnTo>
                    <a:pt x="572" y="284"/>
                  </a:lnTo>
                  <a:cubicBezTo>
                    <a:pt x="608" y="165"/>
                    <a:pt x="537" y="46"/>
                    <a:pt x="418" y="10"/>
                  </a:cubicBezTo>
                  <a:cubicBezTo>
                    <a:pt x="397" y="4"/>
                    <a:pt x="376" y="1"/>
                    <a:pt x="3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77;p69"/>
            <p:cNvSpPr/>
            <p:nvPr/>
          </p:nvSpPr>
          <p:spPr>
            <a:xfrm>
              <a:off x="2180476" y="1560264"/>
              <a:ext cx="14098" cy="13971"/>
            </a:xfrm>
            <a:custGeom>
              <a:avLst/>
              <a:gdLst/>
              <a:ahLst/>
              <a:cxnLst/>
              <a:rect l="l" t="t" r="r" b="b"/>
              <a:pathLst>
                <a:path w="608" h="602" extrusionOk="0">
                  <a:moveTo>
                    <a:pt x="348" y="1"/>
                  </a:moveTo>
                  <a:cubicBezTo>
                    <a:pt x="268" y="1"/>
                    <a:pt x="196" y="41"/>
                    <a:pt x="156" y="113"/>
                  </a:cubicBezTo>
                  <a:lnTo>
                    <a:pt x="1" y="363"/>
                  </a:lnTo>
                  <a:lnTo>
                    <a:pt x="1" y="375"/>
                  </a:lnTo>
                  <a:cubicBezTo>
                    <a:pt x="132" y="446"/>
                    <a:pt x="263" y="518"/>
                    <a:pt x="394" y="601"/>
                  </a:cubicBezTo>
                  <a:lnTo>
                    <a:pt x="548" y="339"/>
                  </a:lnTo>
                  <a:cubicBezTo>
                    <a:pt x="608" y="232"/>
                    <a:pt x="572" y="89"/>
                    <a:pt x="465" y="30"/>
                  </a:cubicBezTo>
                  <a:cubicBezTo>
                    <a:pt x="426" y="10"/>
                    <a:pt x="386" y="1"/>
                    <a:pt x="3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78;p69"/>
            <p:cNvSpPr/>
            <p:nvPr/>
          </p:nvSpPr>
          <p:spPr>
            <a:xfrm>
              <a:off x="2043832" y="1726175"/>
              <a:ext cx="21263" cy="18264"/>
            </a:xfrm>
            <a:custGeom>
              <a:avLst/>
              <a:gdLst/>
              <a:ahLst/>
              <a:cxnLst/>
              <a:rect l="l" t="t" r="r" b="b"/>
              <a:pathLst>
                <a:path w="917" h="787" extrusionOk="0">
                  <a:moveTo>
                    <a:pt x="488" y="1"/>
                  </a:moveTo>
                  <a:lnTo>
                    <a:pt x="476" y="12"/>
                  </a:lnTo>
                  <a:lnTo>
                    <a:pt x="95" y="393"/>
                  </a:lnTo>
                  <a:cubicBezTo>
                    <a:pt x="0" y="489"/>
                    <a:pt x="0" y="632"/>
                    <a:pt x="95" y="715"/>
                  </a:cubicBezTo>
                  <a:cubicBezTo>
                    <a:pt x="137" y="763"/>
                    <a:pt x="194" y="786"/>
                    <a:pt x="252" y="786"/>
                  </a:cubicBezTo>
                  <a:cubicBezTo>
                    <a:pt x="310" y="786"/>
                    <a:pt x="369" y="763"/>
                    <a:pt x="417" y="715"/>
                  </a:cubicBezTo>
                  <a:lnTo>
                    <a:pt x="798" y="334"/>
                  </a:lnTo>
                  <a:lnTo>
                    <a:pt x="917" y="203"/>
                  </a:lnTo>
                  <a:lnTo>
                    <a:pt x="917" y="203"/>
                  </a:lnTo>
                  <a:cubicBezTo>
                    <a:pt x="881" y="239"/>
                    <a:pt x="837" y="257"/>
                    <a:pt x="792" y="257"/>
                  </a:cubicBezTo>
                  <a:cubicBezTo>
                    <a:pt x="747" y="257"/>
                    <a:pt x="703" y="239"/>
                    <a:pt x="667" y="203"/>
                  </a:cubicBezTo>
                  <a:cubicBezTo>
                    <a:pt x="607" y="132"/>
                    <a:pt x="548" y="72"/>
                    <a:pt x="4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79;p69"/>
            <p:cNvSpPr/>
            <p:nvPr/>
          </p:nvSpPr>
          <p:spPr>
            <a:xfrm>
              <a:off x="2073095" y="1560844"/>
              <a:ext cx="14098" cy="14481"/>
            </a:xfrm>
            <a:custGeom>
              <a:avLst/>
              <a:gdLst/>
              <a:ahLst/>
              <a:cxnLst/>
              <a:rect l="l" t="t" r="r" b="b"/>
              <a:pathLst>
                <a:path w="608" h="624" extrusionOk="0">
                  <a:moveTo>
                    <a:pt x="253" y="0"/>
                  </a:moveTo>
                  <a:cubicBezTo>
                    <a:pt x="215" y="0"/>
                    <a:pt x="177" y="10"/>
                    <a:pt x="143" y="28"/>
                  </a:cubicBezTo>
                  <a:cubicBezTo>
                    <a:pt x="36" y="88"/>
                    <a:pt x="0" y="231"/>
                    <a:pt x="60" y="338"/>
                  </a:cubicBezTo>
                  <a:lnTo>
                    <a:pt x="203" y="600"/>
                  </a:lnTo>
                  <a:cubicBezTo>
                    <a:pt x="215" y="612"/>
                    <a:pt x="215" y="624"/>
                    <a:pt x="226" y="624"/>
                  </a:cubicBezTo>
                  <a:cubicBezTo>
                    <a:pt x="346" y="552"/>
                    <a:pt x="477" y="469"/>
                    <a:pt x="607" y="398"/>
                  </a:cubicBezTo>
                  <a:lnTo>
                    <a:pt x="596" y="374"/>
                  </a:lnTo>
                  <a:lnTo>
                    <a:pt x="453" y="124"/>
                  </a:lnTo>
                  <a:cubicBezTo>
                    <a:pt x="412" y="43"/>
                    <a:pt x="333" y="0"/>
                    <a:pt x="2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80;p69"/>
            <p:cNvSpPr/>
            <p:nvPr/>
          </p:nvSpPr>
          <p:spPr>
            <a:xfrm>
              <a:off x="2019230" y="1656204"/>
              <a:ext cx="13310" cy="10374"/>
            </a:xfrm>
            <a:custGeom>
              <a:avLst/>
              <a:gdLst/>
              <a:ahLst/>
              <a:cxnLst/>
              <a:rect l="l" t="t" r="r" b="b"/>
              <a:pathLst>
                <a:path w="574" h="447" extrusionOk="0">
                  <a:moveTo>
                    <a:pt x="219" y="0"/>
                  </a:moveTo>
                  <a:cubicBezTo>
                    <a:pt x="0" y="0"/>
                    <a:pt x="0" y="447"/>
                    <a:pt x="219" y="447"/>
                  </a:cubicBezTo>
                  <a:cubicBezTo>
                    <a:pt x="230" y="447"/>
                    <a:pt x="240" y="446"/>
                    <a:pt x="252" y="444"/>
                  </a:cubicBezTo>
                  <a:lnTo>
                    <a:pt x="573" y="444"/>
                  </a:lnTo>
                  <a:cubicBezTo>
                    <a:pt x="561" y="301"/>
                    <a:pt x="561" y="146"/>
                    <a:pt x="573" y="3"/>
                  </a:cubicBezTo>
                  <a:lnTo>
                    <a:pt x="252" y="3"/>
                  </a:lnTo>
                  <a:cubicBezTo>
                    <a:pt x="240" y="1"/>
                    <a:pt x="23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81;p69"/>
            <p:cNvSpPr/>
            <p:nvPr/>
          </p:nvSpPr>
          <p:spPr>
            <a:xfrm>
              <a:off x="2015961" y="1626197"/>
              <a:ext cx="20985" cy="13785"/>
            </a:xfrm>
            <a:custGeom>
              <a:avLst/>
              <a:gdLst/>
              <a:ahLst/>
              <a:cxnLst/>
              <a:rect l="l" t="t" r="r" b="b"/>
              <a:pathLst>
                <a:path w="905" h="594" extrusionOk="0">
                  <a:moveTo>
                    <a:pt x="311" y="0"/>
                  </a:moveTo>
                  <a:cubicBezTo>
                    <a:pt x="77" y="0"/>
                    <a:pt x="0" y="375"/>
                    <a:pt x="262" y="451"/>
                  </a:cubicBezTo>
                  <a:lnTo>
                    <a:pt x="797" y="594"/>
                  </a:lnTo>
                  <a:cubicBezTo>
                    <a:pt x="821" y="451"/>
                    <a:pt x="869" y="308"/>
                    <a:pt x="905" y="165"/>
                  </a:cubicBezTo>
                  <a:lnTo>
                    <a:pt x="381" y="10"/>
                  </a:lnTo>
                  <a:cubicBezTo>
                    <a:pt x="356" y="3"/>
                    <a:pt x="333" y="0"/>
                    <a:pt x="3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82;p69"/>
            <p:cNvSpPr/>
            <p:nvPr/>
          </p:nvSpPr>
          <p:spPr>
            <a:xfrm>
              <a:off x="2031543" y="1601295"/>
              <a:ext cx="16718" cy="13553"/>
            </a:xfrm>
            <a:custGeom>
              <a:avLst/>
              <a:gdLst/>
              <a:ahLst/>
              <a:cxnLst/>
              <a:rect l="l" t="t" r="r" b="b"/>
              <a:pathLst>
                <a:path w="721" h="584" extrusionOk="0">
                  <a:moveTo>
                    <a:pt x="326" y="0"/>
                  </a:moveTo>
                  <a:cubicBezTo>
                    <a:pt x="125" y="0"/>
                    <a:pt x="0" y="299"/>
                    <a:pt x="221" y="429"/>
                  </a:cubicBezTo>
                  <a:lnTo>
                    <a:pt x="471" y="571"/>
                  </a:lnTo>
                  <a:lnTo>
                    <a:pt x="506" y="583"/>
                  </a:lnTo>
                  <a:cubicBezTo>
                    <a:pt x="566" y="452"/>
                    <a:pt x="649" y="321"/>
                    <a:pt x="721" y="190"/>
                  </a:cubicBezTo>
                  <a:lnTo>
                    <a:pt x="709" y="179"/>
                  </a:lnTo>
                  <a:lnTo>
                    <a:pt x="447" y="36"/>
                  </a:lnTo>
                  <a:cubicBezTo>
                    <a:pt x="405" y="11"/>
                    <a:pt x="364" y="0"/>
                    <a:pt x="3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83;p69"/>
            <p:cNvSpPr/>
            <p:nvPr/>
          </p:nvSpPr>
          <p:spPr>
            <a:xfrm>
              <a:off x="2199814" y="1570359"/>
              <a:ext cx="20405" cy="21003"/>
            </a:xfrm>
            <a:custGeom>
              <a:avLst/>
              <a:gdLst/>
              <a:ahLst/>
              <a:cxnLst/>
              <a:rect l="l" t="t" r="r" b="b"/>
              <a:pathLst>
                <a:path w="880" h="905" extrusionOk="0">
                  <a:moveTo>
                    <a:pt x="552" y="0"/>
                  </a:moveTo>
                  <a:cubicBezTo>
                    <a:pt x="499" y="0"/>
                    <a:pt x="443" y="21"/>
                    <a:pt x="393" y="71"/>
                  </a:cubicBezTo>
                  <a:lnTo>
                    <a:pt x="12" y="464"/>
                  </a:lnTo>
                  <a:cubicBezTo>
                    <a:pt x="12" y="464"/>
                    <a:pt x="0" y="464"/>
                    <a:pt x="0" y="476"/>
                  </a:cubicBezTo>
                  <a:lnTo>
                    <a:pt x="0" y="488"/>
                  </a:lnTo>
                  <a:cubicBezTo>
                    <a:pt x="72" y="535"/>
                    <a:pt x="143" y="595"/>
                    <a:pt x="203" y="654"/>
                  </a:cubicBezTo>
                  <a:cubicBezTo>
                    <a:pt x="274" y="726"/>
                    <a:pt x="274" y="833"/>
                    <a:pt x="215" y="904"/>
                  </a:cubicBezTo>
                  <a:lnTo>
                    <a:pt x="334" y="785"/>
                  </a:lnTo>
                  <a:lnTo>
                    <a:pt x="715" y="404"/>
                  </a:lnTo>
                  <a:lnTo>
                    <a:pt x="715" y="392"/>
                  </a:lnTo>
                  <a:cubicBezTo>
                    <a:pt x="879" y="228"/>
                    <a:pt x="728" y="0"/>
                    <a:pt x="5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84;p69"/>
            <p:cNvSpPr/>
            <p:nvPr/>
          </p:nvSpPr>
          <p:spPr>
            <a:xfrm>
              <a:off x="2165033" y="1691920"/>
              <a:ext cx="18225" cy="17986"/>
            </a:xfrm>
            <a:custGeom>
              <a:avLst/>
              <a:gdLst/>
              <a:ahLst/>
              <a:cxnLst/>
              <a:rect l="l" t="t" r="r" b="b"/>
              <a:pathLst>
                <a:path w="786" h="775" extrusionOk="0">
                  <a:moveTo>
                    <a:pt x="240" y="0"/>
                  </a:moveTo>
                  <a:cubicBezTo>
                    <a:pt x="182" y="0"/>
                    <a:pt x="125" y="24"/>
                    <a:pt x="83" y="72"/>
                  </a:cubicBezTo>
                  <a:cubicBezTo>
                    <a:pt x="0" y="155"/>
                    <a:pt x="0" y="298"/>
                    <a:pt x="83" y="393"/>
                  </a:cubicBezTo>
                  <a:lnTo>
                    <a:pt x="464" y="774"/>
                  </a:lnTo>
                  <a:lnTo>
                    <a:pt x="786" y="453"/>
                  </a:lnTo>
                  <a:lnTo>
                    <a:pt x="405" y="72"/>
                  </a:lnTo>
                  <a:cubicBezTo>
                    <a:pt x="357" y="24"/>
                    <a:pt x="298" y="0"/>
                    <a:pt x="2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85;p69"/>
            <p:cNvSpPr/>
            <p:nvPr/>
          </p:nvSpPr>
          <p:spPr>
            <a:xfrm>
              <a:off x="2196893" y="1658316"/>
              <a:ext cx="20057" cy="17870"/>
            </a:xfrm>
            <a:custGeom>
              <a:avLst/>
              <a:gdLst/>
              <a:ahLst/>
              <a:cxnLst/>
              <a:rect l="l" t="t" r="r" b="b"/>
              <a:pathLst>
                <a:path w="865" h="770" extrusionOk="0">
                  <a:moveTo>
                    <a:pt x="327" y="0"/>
                  </a:moveTo>
                  <a:cubicBezTo>
                    <a:pt x="152" y="0"/>
                    <a:pt x="1" y="218"/>
                    <a:pt x="150" y="377"/>
                  </a:cubicBezTo>
                  <a:lnTo>
                    <a:pt x="543" y="770"/>
                  </a:lnTo>
                  <a:lnTo>
                    <a:pt x="864" y="448"/>
                  </a:lnTo>
                  <a:lnTo>
                    <a:pt x="472" y="55"/>
                  </a:lnTo>
                  <a:cubicBezTo>
                    <a:pt x="425" y="17"/>
                    <a:pt x="375" y="0"/>
                    <a:pt x="3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286;p69"/>
            <p:cNvSpPr/>
            <p:nvPr/>
          </p:nvSpPr>
          <p:spPr>
            <a:xfrm>
              <a:off x="2231836" y="1624711"/>
              <a:ext cx="18527" cy="17777"/>
            </a:xfrm>
            <a:custGeom>
              <a:avLst/>
              <a:gdLst/>
              <a:ahLst/>
              <a:cxnLst/>
              <a:rect l="l" t="t" r="r" b="b"/>
              <a:pathLst>
                <a:path w="799" h="766" extrusionOk="0">
                  <a:moveTo>
                    <a:pt x="252" y="0"/>
                  </a:moveTo>
                  <a:cubicBezTo>
                    <a:pt x="194" y="0"/>
                    <a:pt x="137" y="21"/>
                    <a:pt x="96" y="63"/>
                  </a:cubicBezTo>
                  <a:cubicBezTo>
                    <a:pt x="0" y="158"/>
                    <a:pt x="0" y="301"/>
                    <a:pt x="96" y="384"/>
                  </a:cubicBezTo>
                  <a:lnTo>
                    <a:pt x="477" y="765"/>
                  </a:lnTo>
                  <a:lnTo>
                    <a:pt x="798" y="455"/>
                  </a:lnTo>
                  <a:lnTo>
                    <a:pt x="417" y="63"/>
                  </a:lnTo>
                  <a:cubicBezTo>
                    <a:pt x="369" y="21"/>
                    <a:pt x="310" y="0"/>
                    <a:pt x="2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87;p69"/>
            <p:cNvSpPr/>
            <p:nvPr/>
          </p:nvSpPr>
          <p:spPr>
            <a:xfrm>
              <a:off x="2131342" y="1725269"/>
              <a:ext cx="18527" cy="18055"/>
            </a:xfrm>
            <a:custGeom>
              <a:avLst/>
              <a:gdLst/>
              <a:ahLst/>
              <a:cxnLst/>
              <a:rect l="l" t="t" r="r" b="b"/>
              <a:pathLst>
                <a:path w="799" h="778" extrusionOk="0">
                  <a:moveTo>
                    <a:pt x="251" y="1"/>
                  </a:moveTo>
                  <a:cubicBezTo>
                    <a:pt x="194" y="1"/>
                    <a:pt x="137" y="22"/>
                    <a:pt x="96" y="63"/>
                  </a:cubicBezTo>
                  <a:cubicBezTo>
                    <a:pt x="0" y="159"/>
                    <a:pt x="0" y="302"/>
                    <a:pt x="96" y="385"/>
                  </a:cubicBezTo>
                  <a:lnTo>
                    <a:pt x="477" y="778"/>
                  </a:lnTo>
                  <a:lnTo>
                    <a:pt x="798" y="456"/>
                  </a:lnTo>
                  <a:lnTo>
                    <a:pt x="405" y="63"/>
                  </a:lnTo>
                  <a:cubicBezTo>
                    <a:pt x="364" y="22"/>
                    <a:pt x="307" y="1"/>
                    <a:pt x="2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88;p69"/>
            <p:cNvSpPr/>
            <p:nvPr/>
          </p:nvSpPr>
          <p:spPr>
            <a:xfrm>
              <a:off x="2263626" y="1591084"/>
              <a:ext cx="20127" cy="17963"/>
            </a:xfrm>
            <a:custGeom>
              <a:avLst/>
              <a:gdLst/>
              <a:ahLst/>
              <a:cxnLst/>
              <a:rect l="l" t="t" r="r" b="b"/>
              <a:pathLst>
                <a:path w="868" h="774" extrusionOk="0">
                  <a:moveTo>
                    <a:pt x="328" y="0"/>
                  </a:moveTo>
                  <a:cubicBezTo>
                    <a:pt x="152" y="0"/>
                    <a:pt x="1" y="228"/>
                    <a:pt x="165" y="392"/>
                  </a:cubicBezTo>
                  <a:lnTo>
                    <a:pt x="558" y="773"/>
                  </a:lnTo>
                  <a:lnTo>
                    <a:pt x="868" y="452"/>
                  </a:lnTo>
                  <a:lnTo>
                    <a:pt x="487" y="71"/>
                  </a:lnTo>
                  <a:cubicBezTo>
                    <a:pt x="437" y="21"/>
                    <a:pt x="381" y="0"/>
                    <a:pt x="3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89;p69"/>
            <p:cNvSpPr/>
            <p:nvPr/>
          </p:nvSpPr>
          <p:spPr>
            <a:xfrm>
              <a:off x="2128304" y="1546015"/>
              <a:ext cx="10504" cy="12741"/>
            </a:xfrm>
            <a:custGeom>
              <a:avLst/>
              <a:gdLst/>
              <a:ahLst/>
              <a:cxnLst/>
              <a:rect l="l" t="t" r="r" b="b"/>
              <a:pathLst>
                <a:path w="453" h="549" extrusionOk="0">
                  <a:moveTo>
                    <a:pt x="227" y="1"/>
                  </a:moveTo>
                  <a:cubicBezTo>
                    <a:pt x="108" y="1"/>
                    <a:pt x="1" y="96"/>
                    <a:pt x="1" y="215"/>
                  </a:cubicBezTo>
                  <a:lnTo>
                    <a:pt x="1" y="513"/>
                  </a:lnTo>
                  <a:cubicBezTo>
                    <a:pt x="1" y="525"/>
                    <a:pt x="1" y="537"/>
                    <a:pt x="1" y="548"/>
                  </a:cubicBezTo>
                  <a:cubicBezTo>
                    <a:pt x="78" y="542"/>
                    <a:pt x="152" y="539"/>
                    <a:pt x="227" y="539"/>
                  </a:cubicBezTo>
                  <a:cubicBezTo>
                    <a:pt x="301" y="539"/>
                    <a:pt x="376" y="542"/>
                    <a:pt x="453" y="548"/>
                  </a:cubicBezTo>
                  <a:lnTo>
                    <a:pt x="453" y="525"/>
                  </a:lnTo>
                  <a:lnTo>
                    <a:pt x="453" y="227"/>
                  </a:lnTo>
                  <a:cubicBezTo>
                    <a:pt x="453" y="108"/>
                    <a:pt x="358" y="1"/>
                    <a:pt x="2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290;p69"/>
            <p:cNvSpPr/>
            <p:nvPr/>
          </p:nvSpPr>
          <p:spPr>
            <a:xfrm>
              <a:off x="2032772" y="1708212"/>
              <a:ext cx="16046" cy="13298"/>
            </a:xfrm>
            <a:custGeom>
              <a:avLst/>
              <a:gdLst/>
              <a:ahLst/>
              <a:cxnLst/>
              <a:rect l="l" t="t" r="r" b="b"/>
              <a:pathLst>
                <a:path w="692" h="573" extrusionOk="0">
                  <a:moveTo>
                    <a:pt x="465" y="1"/>
                  </a:moveTo>
                  <a:lnTo>
                    <a:pt x="203" y="144"/>
                  </a:lnTo>
                  <a:cubicBezTo>
                    <a:pt x="1" y="263"/>
                    <a:pt x="72" y="572"/>
                    <a:pt x="311" y="572"/>
                  </a:cubicBezTo>
                  <a:cubicBezTo>
                    <a:pt x="346" y="572"/>
                    <a:pt x="394" y="560"/>
                    <a:pt x="430" y="536"/>
                  </a:cubicBezTo>
                  <a:lnTo>
                    <a:pt x="680" y="394"/>
                  </a:lnTo>
                  <a:lnTo>
                    <a:pt x="692" y="394"/>
                  </a:lnTo>
                  <a:cubicBezTo>
                    <a:pt x="608" y="263"/>
                    <a:pt x="525" y="132"/>
                    <a:pt x="4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291;p69"/>
            <p:cNvSpPr/>
            <p:nvPr/>
          </p:nvSpPr>
          <p:spPr>
            <a:xfrm>
              <a:off x="2016030" y="1682800"/>
              <a:ext cx="20915" cy="13553"/>
            </a:xfrm>
            <a:custGeom>
              <a:avLst/>
              <a:gdLst/>
              <a:ahLst/>
              <a:cxnLst/>
              <a:rect l="l" t="t" r="r" b="b"/>
              <a:pathLst>
                <a:path w="902" h="584" extrusionOk="0">
                  <a:moveTo>
                    <a:pt x="794" y="0"/>
                  </a:moveTo>
                  <a:lnTo>
                    <a:pt x="259" y="143"/>
                  </a:lnTo>
                  <a:cubicBezTo>
                    <a:pt x="1" y="202"/>
                    <a:pt x="43" y="584"/>
                    <a:pt x="306" y="584"/>
                  </a:cubicBezTo>
                  <a:cubicBezTo>
                    <a:pt x="310" y="584"/>
                    <a:pt x="314" y="584"/>
                    <a:pt x="318" y="584"/>
                  </a:cubicBezTo>
                  <a:cubicBezTo>
                    <a:pt x="342" y="584"/>
                    <a:pt x="366" y="584"/>
                    <a:pt x="378" y="572"/>
                  </a:cubicBezTo>
                  <a:lnTo>
                    <a:pt x="902" y="441"/>
                  </a:lnTo>
                  <a:cubicBezTo>
                    <a:pt x="866" y="286"/>
                    <a:pt x="818" y="143"/>
                    <a:pt x="7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292;p69"/>
            <p:cNvSpPr/>
            <p:nvPr/>
          </p:nvSpPr>
          <p:spPr>
            <a:xfrm>
              <a:off x="2097929" y="1758781"/>
              <a:ext cx="18249" cy="17986"/>
            </a:xfrm>
            <a:custGeom>
              <a:avLst/>
              <a:gdLst/>
              <a:ahLst/>
              <a:cxnLst/>
              <a:rect l="l" t="t" r="r" b="b"/>
              <a:pathLst>
                <a:path w="787" h="775" extrusionOk="0">
                  <a:moveTo>
                    <a:pt x="249" y="1"/>
                  </a:moveTo>
                  <a:cubicBezTo>
                    <a:pt x="191" y="1"/>
                    <a:pt x="132" y="24"/>
                    <a:pt x="84" y="72"/>
                  </a:cubicBezTo>
                  <a:cubicBezTo>
                    <a:pt x="1" y="155"/>
                    <a:pt x="1" y="298"/>
                    <a:pt x="84" y="393"/>
                  </a:cubicBezTo>
                  <a:lnTo>
                    <a:pt x="477" y="774"/>
                  </a:lnTo>
                  <a:lnTo>
                    <a:pt x="787" y="453"/>
                  </a:lnTo>
                  <a:lnTo>
                    <a:pt x="406" y="72"/>
                  </a:lnTo>
                  <a:cubicBezTo>
                    <a:pt x="364" y="24"/>
                    <a:pt x="307" y="1"/>
                    <a:pt x="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293;p69"/>
            <p:cNvSpPr/>
            <p:nvPr/>
          </p:nvSpPr>
          <p:spPr>
            <a:xfrm>
              <a:off x="2064260" y="1792432"/>
              <a:ext cx="18504" cy="17777"/>
            </a:xfrm>
            <a:custGeom>
              <a:avLst/>
              <a:gdLst/>
              <a:ahLst/>
              <a:cxnLst/>
              <a:rect l="l" t="t" r="r" b="b"/>
              <a:pathLst>
                <a:path w="798" h="766" extrusionOk="0">
                  <a:moveTo>
                    <a:pt x="252" y="0"/>
                  </a:moveTo>
                  <a:cubicBezTo>
                    <a:pt x="194" y="0"/>
                    <a:pt x="137" y="21"/>
                    <a:pt x="96" y="63"/>
                  </a:cubicBezTo>
                  <a:cubicBezTo>
                    <a:pt x="0" y="158"/>
                    <a:pt x="0" y="301"/>
                    <a:pt x="96" y="384"/>
                  </a:cubicBezTo>
                  <a:lnTo>
                    <a:pt x="477" y="765"/>
                  </a:lnTo>
                  <a:lnTo>
                    <a:pt x="798" y="456"/>
                  </a:lnTo>
                  <a:lnTo>
                    <a:pt x="417" y="63"/>
                  </a:lnTo>
                  <a:cubicBezTo>
                    <a:pt x="369" y="21"/>
                    <a:pt x="310" y="0"/>
                    <a:pt x="2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42714" y="1485582"/>
            <a:ext cx="3873365" cy="27445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89222528"/>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500"/>
                                        <p:tgtEl>
                                          <p:spTgt spid="54"/>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barn(inVertical)">
                                      <p:cBhvr>
                                        <p:cTn id="15" dur="500"/>
                                        <p:tgtEl>
                                          <p:spTgt spid="5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grpSp>
        <p:nvGrpSpPr>
          <p:cNvPr id="333" name="Google Shape;333;p41"/>
          <p:cNvGrpSpPr/>
          <p:nvPr/>
        </p:nvGrpSpPr>
        <p:grpSpPr>
          <a:xfrm>
            <a:off x="8409794" y="4354814"/>
            <a:ext cx="545857" cy="637120"/>
            <a:chOff x="7884893" y="2048936"/>
            <a:chExt cx="545857" cy="637120"/>
          </a:xfrm>
        </p:grpSpPr>
        <p:sp>
          <p:nvSpPr>
            <p:cNvPr id="334" name="Google Shape;334;p41"/>
            <p:cNvSpPr/>
            <p:nvPr/>
          </p:nvSpPr>
          <p:spPr>
            <a:xfrm>
              <a:off x="8202150" y="24574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41"/>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6" name="Google Shape;336;p41"/>
          <p:cNvGrpSpPr/>
          <p:nvPr/>
        </p:nvGrpSpPr>
        <p:grpSpPr>
          <a:xfrm>
            <a:off x="234184" y="4378667"/>
            <a:ext cx="545044" cy="644353"/>
            <a:chOff x="713258" y="1316731"/>
            <a:chExt cx="545044" cy="644353"/>
          </a:xfrm>
        </p:grpSpPr>
        <p:sp>
          <p:nvSpPr>
            <p:cNvPr id="337" name="Google Shape;337;p41"/>
            <p:cNvSpPr/>
            <p:nvPr/>
          </p:nvSpPr>
          <p:spPr>
            <a:xfrm>
              <a:off x="1029701" y="173248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41"/>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 name="Google Shape;1269;p69"/>
          <p:cNvGrpSpPr/>
          <p:nvPr/>
        </p:nvGrpSpPr>
        <p:grpSpPr>
          <a:xfrm>
            <a:off x="8327658" y="242394"/>
            <a:ext cx="798785" cy="732690"/>
            <a:chOff x="1952728" y="1495121"/>
            <a:chExt cx="362235" cy="345606"/>
          </a:xfrm>
        </p:grpSpPr>
        <p:sp>
          <p:nvSpPr>
            <p:cNvPr id="24" name="Google Shape;1270;p69"/>
            <p:cNvSpPr/>
            <p:nvPr/>
          </p:nvSpPr>
          <p:spPr>
            <a:xfrm>
              <a:off x="1952728" y="1495121"/>
              <a:ext cx="361957" cy="345606"/>
            </a:xfrm>
            <a:custGeom>
              <a:avLst/>
              <a:gdLst/>
              <a:ahLst/>
              <a:cxnLst/>
              <a:rect l="l" t="t" r="r" b="b"/>
              <a:pathLst>
                <a:path w="15610" h="14892" extrusionOk="0">
                  <a:moveTo>
                    <a:pt x="7862" y="2740"/>
                  </a:moveTo>
                  <a:cubicBezTo>
                    <a:pt x="8935" y="2740"/>
                    <a:pt x="10009" y="3128"/>
                    <a:pt x="10859" y="3908"/>
                  </a:cubicBezTo>
                  <a:cubicBezTo>
                    <a:pt x="10930" y="3968"/>
                    <a:pt x="10930" y="4087"/>
                    <a:pt x="10859" y="4158"/>
                  </a:cubicBezTo>
                  <a:lnTo>
                    <a:pt x="8585" y="6432"/>
                  </a:lnTo>
                  <a:cubicBezTo>
                    <a:pt x="8381" y="6228"/>
                    <a:pt x="8113" y="6127"/>
                    <a:pt x="7846" y="6127"/>
                  </a:cubicBezTo>
                  <a:cubicBezTo>
                    <a:pt x="7583" y="6127"/>
                    <a:pt x="7321" y="6225"/>
                    <a:pt x="7120" y="6420"/>
                  </a:cubicBezTo>
                  <a:cubicBezTo>
                    <a:pt x="6727" y="6825"/>
                    <a:pt x="6727" y="7480"/>
                    <a:pt x="7132" y="7885"/>
                  </a:cubicBezTo>
                  <a:lnTo>
                    <a:pt x="4846" y="10159"/>
                  </a:lnTo>
                  <a:cubicBezTo>
                    <a:pt x="4816" y="10195"/>
                    <a:pt x="4772" y="10213"/>
                    <a:pt x="4725" y="10213"/>
                  </a:cubicBezTo>
                  <a:cubicBezTo>
                    <a:pt x="4679" y="10213"/>
                    <a:pt x="4632" y="10195"/>
                    <a:pt x="4596" y="10159"/>
                  </a:cubicBezTo>
                  <a:cubicBezTo>
                    <a:pt x="2989" y="8421"/>
                    <a:pt x="3048" y="5718"/>
                    <a:pt x="4727" y="4039"/>
                  </a:cubicBezTo>
                  <a:cubicBezTo>
                    <a:pt x="5591" y="3175"/>
                    <a:pt x="6725" y="2740"/>
                    <a:pt x="7862" y="2740"/>
                  </a:cubicBezTo>
                  <a:close/>
                  <a:moveTo>
                    <a:pt x="7854" y="0"/>
                  </a:moveTo>
                  <a:cubicBezTo>
                    <a:pt x="6022" y="0"/>
                    <a:pt x="4191" y="700"/>
                    <a:pt x="2798" y="2098"/>
                  </a:cubicBezTo>
                  <a:cubicBezTo>
                    <a:pt x="0" y="4896"/>
                    <a:pt x="0" y="9421"/>
                    <a:pt x="2798" y="12219"/>
                  </a:cubicBezTo>
                  <a:lnTo>
                    <a:pt x="2143" y="12874"/>
                  </a:lnTo>
                  <a:cubicBezTo>
                    <a:pt x="2024" y="12993"/>
                    <a:pt x="2024" y="13183"/>
                    <a:pt x="2143" y="13302"/>
                  </a:cubicBezTo>
                  <a:lnTo>
                    <a:pt x="3643" y="14802"/>
                  </a:lnTo>
                  <a:cubicBezTo>
                    <a:pt x="3703" y="14862"/>
                    <a:pt x="3780" y="14892"/>
                    <a:pt x="3858" y="14892"/>
                  </a:cubicBezTo>
                  <a:cubicBezTo>
                    <a:pt x="3935" y="14892"/>
                    <a:pt x="4013" y="14862"/>
                    <a:pt x="4072" y="14802"/>
                  </a:cubicBezTo>
                  <a:lnTo>
                    <a:pt x="15490" y="3372"/>
                  </a:lnTo>
                  <a:cubicBezTo>
                    <a:pt x="15609" y="3253"/>
                    <a:pt x="15609" y="3063"/>
                    <a:pt x="15490" y="2944"/>
                  </a:cubicBezTo>
                  <a:lnTo>
                    <a:pt x="14002" y="1444"/>
                  </a:lnTo>
                  <a:cubicBezTo>
                    <a:pt x="13942" y="1384"/>
                    <a:pt x="13862" y="1354"/>
                    <a:pt x="13783" y="1354"/>
                  </a:cubicBezTo>
                  <a:cubicBezTo>
                    <a:pt x="13704" y="1354"/>
                    <a:pt x="13627" y="1384"/>
                    <a:pt x="13573" y="1444"/>
                  </a:cubicBezTo>
                  <a:lnTo>
                    <a:pt x="12918" y="2098"/>
                  </a:lnTo>
                  <a:cubicBezTo>
                    <a:pt x="11519" y="700"/>
                    <a:pt x="9686" y="0"/>
                    <a:pt x="785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271;p69"/>
            <p:cNvSpPr/>
            <p:nvPr/>
          </p:nvSpPr>
          <p:spPr>
            <a:xfrm>
              <a:off x="1952728" y="1495121"/>
              <a:ext cx="361957" cy="345606"/>
            </a:xfrm>
            <a:custGeom>
              <a:avLst/>
              <a:gdLst/>
              <a:ahLst/>
              <a:cxnLst/>
              <a:rect l="l" t="t" r="r" b="b"/>
              <a:pathLst>
                <a:path w="15610" h="14892" extrusionOk="0">
                  <a:moveTo>
                    <a:pt x="7857" y="2730"/>
                  </a:moveTo>
                  <a:cubicBezTo>
                    <a:pt x="8845" y="2730"/>
                    <a:pt x="9837" y="3060"/>
                    <a:pt x="10656" y="3730"/>
                  </a:cubicBezTo>
                  <a:cubicBezTo>
                    <a:pt x="10728" y="3777"/>
                    <a:pt x="10787" y="3837"/>
                    <a:pt x="10859" y="3896"/>
                  </a:cubicBezTo>
                  <a:cubicBezTo>
                    <a:pt x="10930" y="3956"/>
                    <a:pt x="10930" y="4075"/>
                    <a:pt x="10859" y="4146"/>
                  </a:cubicBezTo>
                  <a:lnTo>
                    <a:pt x="10871" y="4146"/>
                  </a:lnTo>
                  <a:lnTo>
                    <a:pt x="8585" y="6432"/>
                  </a:lnTo>
                  <a:cubicBezTo>
                    <a:pt x="8379" y="6227"/>
                    <a:pt x="8112" y="6123"/>
                    <a:pt x="7847" y="6123"/>
                  </a:cubicBezTo>
                  <a:cubicBezTo>
                    <a:pt x="7589" y="6123"/>
                    <a:pt x="7331" y="6221"/>
                    <a:pt x="7132" y="6420"/>
                  </a:cubicBezTo>
                  <a:cubicBezTo>
                    <a:pt x="6727" y="6825"/>
                    <a:pt x="6727" y="7480"/>
                    <a:pt x="7132" y="7873"/>
                  </a:cubicBezTo>
                  <a:lnTo>
                    <a:pt x="4858" y="10159"/>
                  </a:lnTo>
                  <a:cubicBezTo>
                    <a:pt x="4822" y="10195"/>
                    <a:pt x="4775" y="10213"/>
                    <a:pt x="4728" y="10213"/>
                  </a:cubicBezTo>
                  <a:cubicBezTo>
                    <a:pt x="4682" y="10213"/>
                    <a:pt x="4638" y="10195"/>
                    <a:pt x="4608" y="10159"/>
                  </a:cubicBezTo>
                  <a:cubicBezTo>
                    <a:pt x="4536" y="10099"/>
                    <a:pt x="4489" y="10028"/>
                    <a:pt x="4429" y="9957"/>
                  </a:cubicBezTo>
                  <a:cubicBezTo>
                    <a:pt x="2989" y="8194"/>
                    <a:pt x="3120" y="5635"/>
                    <a:pt x="4727" y="4027"/>
                  </a:cubicBezTo>
                  <a:cubicBezTo>
                    <a:pt x="5587" y="3167"/>
                    <a:pt x="6720" y="2730"/>
                    <a:pt x="7857" y="2730"/>
                  </a:cubicBezTo>
                  <a:close/>
                  <a:moveTo>
                    <a:pt x="7854" y="0"/>
                  </a:moveTo>
                  <a:cubicBezTo>
                    <a:pt x="6022" y="0"/>
                    <a:pt x="4191" y="700"/>
                    <a:pt x="2798" y="2098"/>
                  </a:cubicBezTo>
                  <a:cubicBezTo>
                    <a:pt x="0" y="4896"/>
                    <a:pt x="0" y="9421"/>
                    <a:pt x="2798" y="12219"/>
                  </a:cubicBezTo>
                  <a:lnTo>
                    <a:pt x="2143" y="12874"/>
                  </a:lnTo>
                  <a:cubicBezTo>
                    <a:pt x="2024" y="12993"/>
                    <a:pt x="2024" y="13183"/>
                    <a:pt x="2143" y="13302"/>
                  </a:cubicBezTo>
                  <a:lnTo>
                    <a:pt x="3643" y="14802"/>
                  </a:lnTo>
                  <a:cubicBezTo>
                    <a:pt x="3703" y="14862"/>
                    <a:pt x="3780" y="14892"/>
                    <a:pt x="3858" y="14892"/>
                  </a:cubicBezTo>
                  <a:cubicBezTo>
                    <a:pt x="3935" y="14892"/>
                    <a:pt x="4013" y="14862"/>
                    <a:pt x="4072" y="14802"/>
                  </a:cubicBezTo>
                  <a:lnTo>
                    <a:pt x="15490" y="3372"/>
                  </a:lnTo>
                  <a:cubicBezTo>
                    <a:pt x="15609" y="3253"/>
                    <a:pt x="15609" y="3063"/>
                    <a:pt x="15490" y="2944"/>
                  </a:cubicBezTo>
                  <a:lnTo>
                    <a:pt x="14002" y="1444"/>
                  </a:lnTo>
                  <a:cubicBezTo>
                    <a:pt x="13942" y="1384"/>
                    <a:pt x="13862" y="1354"/>
                    <a:pt x="13783" y="1354"/>
                  </a:cubicBezTo>
                  <a:cubicBezTo>
                    <a:pt x="13704" y="1354"/>
                    <a:pt x="13627" y="1384"/>
                    <a:pt x="13573" y="1444"/>
                  </a:cubicBezTo>
                  <a:lnTo>
                    <a:pt x="12918" y="2098"/>
                  </a:lnTo>
                  <a:cubicBezTo>
                    <a:pt x="11519" y="700"/>
                    <a:pt x="9686" y="0"/>
                    <a:pt x="78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272;p69"/>
            <p:cNvSpPr/>
            <p:nvPr/>
          </p:nvSpPr>
          <p:spPr>
            <a:xfrm>
              <a:off x="2009584" y="1495121"/>
              <a:ext cx="242704" cy="61500"/>
            </a:xfrm>
            <a:custGeom>
              <a:avLst/>
              <a:gdLst/>
              <a:ahLst/>
              <a:cxnLst/>
              <a:rect l="l" t="t" r="r" b="b"/>
              <a:pathLst>
                <a:path w="10467" h="2650" extrusionOk="0">
                  <a:moveTo>
                    <a:pt x="5402" y="0"/>
                  </a:moveTo>
                  <a:cubicBezTo>
                    <a:pt x="3570" y="0"/>
                    <a:pt x="1739" y="700"/>
                    <a:pt x="346" y="2098"/>
                  </a:cubicBezTo>
                  <a:cubicBezTo>
                    <a:pt x="227" y="2218"/>
                    <a:pt x="120" y="2337"/>
                    <a:pt x="1" y="2456"/>
                  </a:cubicBezTo>
                  <a:cubicBezTo>
                    <a:pt x="1350" y="1283"/>
                    <a:pt x="3025" y="699"/>
                    <a:pt x="4699" y="699"/>
                  </a:cubicBezTo>
                  <a:cubicBezTo>
                    <a:pt x="6424" y="699"/>
                    <a:pt x="8149" y="1318"/>
                    <a:pt x="9514" y="2551"/>
                  </a:cubicBezTo>
                  <a:cubicBezTo>
                    <a:pt x="9585" y="2616"/>
                    <a:pt x="9675" y="2649"/>
                    <a:pt x="9764" y="2649"/>
                  </a:cubicBezTo>
                  <a:cubicBezTo>
                    <a:pt x="9853" y="2649"/>
                    <a:pt x="9943" y="2616"/>
                    <a:pt x="10014" y="2551"/>
                  </a:cubicBezTo>
                  <a:lnTo>
                    <a:pt x="10014" y="2539"/>
                  </a:lnTo>
                  <a:lnTo>
                    <a:pt x="10466" y="2098"/>
                  </a:lnTo>
                  <a:cubicBezTo>
                    <a:pt x="9067" y="700"/>
                    <a:pt x="7234" y="0"/>
                    <a:pt x="5402" y="0"/>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273;p69"/>
            <p:cNvSpPr/>
            <p:nvPr/>
          </p:nvSpPr>
          <p:spPr>
            <a:xfrm>
              <a:off x="2025050" y="1526544"/>
              <a:ext cx="289913" cy="314183"/>
            </a:xfrm>
            <a:custGeom>
              <a:avLst/>
              <a:gdLst/>
              <a:ahLst/>
              <a:cxnLst/>
              <a:rect l="l" t="t" r="r" b="b"/>
              <a:pathLst>
                <a:path w="12503" h="13538" extrusionOk="0">
                  <a:moveTo>
                    <a:pt x="10664" y="0"/>
                  </a:moveTo>
                  <a:cubicBezTo>
                    <a:pt x="10585" y="0"/>
                    <a:pt x="10508" y="30"/>
                    <a:pt x="10454" y="90"/>
                  </a:cubicBezTo>
                  <a:lnTo>
                    <a:pt x="9966" y="590"/>
                  </a:lnTo>
                  <a:lnTo>
                    <a:pt x="10895" y="1506"/>
                  </a:lnTo>
                  <a:cubicBezTo>
                    <a:pt x="11038" y="1649"/>
                    <a:pt x="11038" y="1887"/>
                    <a:pt x="10895" y="2030"/>
                  </a:cubicBezTo>
                  <a:lnTo>
                    <a:pt x="1" y="12925"/>
                  </a:lnTo>
                  <a:lnTo>
                    <a:pt x="524" y="13448"/>
                  </a:lnTo>
                  <a:cubicBezTo>
                    <a:pt x="584" y="13508"/>
                    <a:pt x="661" y="13538"/>
                    <a:pt x="739" y="13538"/>
                  </a:cubicBezTo>
                  <a:cubicBezTo>
                    <a:pt x="816" y="13538"/>
                    <a:pt x="894" y="13508"/>
                    <a:pt x="953" y="13448"/>
                  </a:cubicBezTo>
                  <a:lnTo>
                    <a:pt x="12383" y="2030"/>
                  </a:lnTo>
                  <a:cubicBezTo>
                    <a:pt x="12502" y="1911"/>
                    <a:pt x="12502" y="1721"/>
                    <a:pt x="12383" y="1602"/>
                  </a:cubicBezTo>
                  <a:lnTo>
                    <a:pt x="10883" y="90"/>
                  </a:lnTo>
                  <a:cubicBezTo>
                    <a:pt x="10823" y="30"/>
                    <a:pt x="10743" y="0"/>
                    <a:pt x="10664" y="0"/>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274;p69"/>
            <p:cNvSpPr/>
            <p:nvPr/>
          </p:nvSpPr>
          <p:spPr>
            <a:xfrm>
              <a:off x="2098879" y="1544483"/>
              <a:ext cx="14817" cy="18961"/>
            </a:xfrm>
            <a:custGeom>
              <a:avLst/>
              <a:gdLst/>
              <a:ahLst/>
              <a:cxnLst/>
              <a:rect l="l" t="t" r="r" b="b"/>
              <a:pathLst>
                <a:path w="639" h="817" extrusionOk="0">
                  <a:moveTo>
                    <a:pt x="273" y="1"/>
                  </a:moveTo>
                  <a:cubicBezTo>
                    <a:pt x="139" y="1"/>
                    <a:pt x="1" y="112"/>
                    <a:pt x="43" y="281"/>
                  </a:cubicBezTo>
                  <a:lnTo>
                    <a:pt x="198" y="817"/>
                  </a:lnTo>
                  <a:cubicBezTo>
                    <a:pt x="341" y="769"/>
                    <a:pt x="484" y="722"/>
                    <a:pt x="638" y="698"/>
                  </a:cubicBezTo>
                  <a:lnTo>
                    <a:pt x="627" y="698"/>
                  </a:lnTo>
                  <a:lnTo>
                    <a:pt x="484" y="174"/>
                  </a:lnTo>
                  <a:cubicBezTo>
                    <a:pt x="455" y="53"/>
                    <a:pt x="364" y="1"/>
                    <a:pt x="27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275;p69"/>
            <p:cNvSpPr/>
            <p:nvPr/>
          </p:nvSpPr>
          <p:spPr>
            <a:xfrm>
              <a:off x="2046081" y="1574212"/>
              <a:ext cx="20127" cy="17986"/>
            </a:xfrm>
            <a:custGeom>
              <a:avLst/>
              <a:gdLst/>
              <a:ahLst/>
              <a:cxnLst/>
              <a:rect l="l" t="t" r="r" b="b"/>
              <a:pathLst>
                <a:path w="868" h="775" extrusionOk="0">
                  <a:moveTo>
                    <a:pt x="328" y="1"/>
                  </a:moveTo>
                  <a:cubicBezTo>
                    <a:pt x="152" y="1"/>
                    <a:pt x="1" y="229"/>
                    <a:pt x="165" y="393"/>
                  </a:cubicBezTo>
                  <a:lnTo>
                    <a:pt x="546" y="774"/>
                  </a:lnTo>
                  <a:cubicBezTo>
                    <a:pt x="594" y="726"/>
                    <a:pt x="653" y="667"/>
                    <a:pt x="701" y="619"/>
                  </a:cubicBezTo>
                  <a:cubicBezTo>
                    <a:pt x="760" y="560"/>
                    <a:pt x="808" y="512"/>
                    <a:pt x="868" y="465"/>
                  </a:cubicBezTo>
                  <a:lnTo>
                    <a:pt x="487" y="72"/>
                  </a:lnTo>
                  <a:cubicBezTo>
                    <a:pt x="437" y="22"/>
                    <a:pt x="381" y="1"/>
                    <a:pt x="32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276;p69"/>
            <p:cNvSpPr/>
            <p:nvPr/>
          </p:nvSpPr>
          <p:spPr>
            <a:xfrm>
              <a:off x="2156454" y="1544413"/>
              <a:ext cx="14121" cy="18752"/>
            </a:xfrm>
            <a:custGeom>
              <a:avLst/>
              <a:gdLst/>
              <a:ahLst/>
              <a:cxnLst/>
              <a:rect l="l" t="t" r="r" b="b"/>
              <a:pathLst>
                <a:path w="609" h="808" extrusionOk="0">
                  <a:moveTo>
                    <a:pt x="355" y="1"/>
                  </a:moveTo>
                  <a:cubicBezTo>
                    <a:pt x="256" y="1"/>
                    <a:pt x="163" y="67"/>
                    <a:pt x="144" y="165"/>
                  </a:cubicBezTo>
                  <a:lnTo>
                    <a:pt x="1" y="701"/>
                  </a:lnTo>
                  <a:cubicBezTo>
                    <a:pt x="144" y="725"/>
                    <a:pt x="287" y="772"/>
                    <a:pt x="441" y="808"/>
                  </a:cubicBezTo>
                  <a:lnTo>
                    <a:pt x="572" y="284"/>
                  </a:lnTo>
                  <a:cubicBezTo>
                    <a:pt x="608" y="165"/>
                    <a:pt x="537" y="46"/>
                    <a:pt x="418" y="10"/>
                  </a:cubicBezTo>
                  <a:cubicBezTo>
                    <a:pt x="397" y="4"/>
                    <a:pt x="376" y="1"/>
                    <a:pt x="35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277;p69"/>
            <p:cNvSpPr/>
            <p:nvPr/>
          </p:nvSpPr>
          <p:spPr>
            <a:xfrm>
              <a:off x="2180476" y="1560264"/>
              <a:ext cx="14098" cy="13971"/>
            </a:xfrm>
            <a:custGeom>
              <a:avLst/>
              <a:gdLst/>
              <a:ahLst/>
              <a:cxnLst/>
              <a:rect l="l" t="t" r="r" b="b"/>
              <a:pathLst>
                <a:path w="608" h="602" extrusionOk="0">
                  <a:moveTo>
                    <a:pt x="348" y="1"/>
                  </a:moveTo>
                  <a:cubicBezTo>
                    <a:pt x="268" y="1"/>
                    <a:pt x="196" y="41"/>
                    <a:pt x="156" y="113"/>
                  </a:cubicBezTo>
                  <a:lnTo>
                    <a:pt x="1" y="363"/>
                  </a:lnTo>
                  <a:lnTo>
                    <a:pt x="1" y="375"/>
                  </a:lnTo>
                  <a:cubicBezTo>
                    <a:pt x="132" y="446"/>
                    <a:pt x="263" y="518"/>
                    <a:pt x="394" y="601"/>
                  </a:cubicBezTo>
                  <a:lnTo>
                    <a:pt x="548" y="339"/>
                  </a:lnTo>
                  <a:cubicBezTo>
                    <a:pt x="608" y="232"/>
                    <a:pt x="572" y="89"/>
                    <a:pt x="465" y="30"/>
                  </a:cubicBezTo>
                  <a:cubicBezTo>
                    <a:pt x="426" y="10"/>
                    <a:pt x="386" y="1"/>
                    <a:pt x="34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278;p69"/>
            <p:cNvSpPr/>
            <p:nvPr/>
          </p:nvSpPr>
          <p:spPr>
            <a:xfrm>
              <a:off x="2043832" y="1726175"/>
              <a:ext cx="21263" cy="18264"/>
            </a:xfrm>
            <a:custGeom>
              <a:avLst/>
              <a:gdLst/>
              <a:ahLst/>
              <a:cxnLst/>
              <a:rect l="l" t="t" r="r" b="b"/>
              <a:pathLst>
                <a:path w="917" h="787" extrusionOk="0">
                  <a:moveTo>
                    <a:pt x="488" y="1"/>
                  </a:moveTo>
                  <a:lnTo>
                    <a:pt x="476" y="12"/>
                  </a:lnTo>
                  <a:lnTo>
                    <a:pt x="95" y="393"/>
                  </a:lnTo>
                  <a:cubicBezTo>
                    <a:pt x="0" y="489"/>
                    <a:pt x="0" y="632"/>
                    <a:pt x="95" y="715"/>
                  </a:cubicBezTo>
                  <a:cubicBezTo>
                    <a:pt x="137" y="763"/>
                    <a:pt x="194" y="786"/>
                    <a:pt x="252" y="786"/>
                  </a:cubicBezTo>
                  <a:cubicBezTo>
                    <a:pt x="310" y="786"/>
                    <a:pt x="369" y="763"/>
                    <a:pt x="417" y="715"/>
                  </a:cubicBezTo>
                  <a:lnTo>
                    <a:pt x="798" y="334"/>
                  </a:lnTo>
                  <a:lnTo>
                    <a:pt x="917" y="203"/>
                  </a:lnTo>
                  <a:lnTo>
                    <a:pt x="917" y="203"/>
                  </a:lnTo>
                  <a:cubicBezTo>
                    <a:pt x="881" y="239"/>
                    <a:pt x="837" y="257"/>
                    <a:pt x="792" y="257"/>
                  </a:cubicBezTo>
                  <a:cubicBezTo>
                    <a:pt x="747" y="257"/>
                    <a:pt x="703" y="239"/>
                    <a:pt x="667" y="203"/>
                  </a:cubicBezTo>
                  <a:cubicBezTo>
                    <a:pt x="607" y="132"/>
                    <a:pt x="548" y="72"/>
                    <a:pt x="48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279;p69"/>
            <p:cNvSpPr/>
            <p:nvPr/>
          </p:nvSpPr>
          <p:spPr>
            <a:xfrm>
              <a:off x="2073095" y="1560844"/>
              <a:ext cx="14098" cy="14481"/>
            </a:xfrm>
            <a:custGeom>
              <a:avLst/>
              <a:gdLst/>
              <a:ahLst/>
              <a:cxnLst/>
              <a:rect l="l" t="t" r="r" b="b"/>
              <a:pathLst>
                <a:path w="608" h="624" extrusionOk="0">
                  <a:moveTo>
                    <a:pt x="253" y="0"/>
                  </a:moveTo>
                  <a:cubicBezTo>
                    <a:pt x="215" y="0"/>
                    <a:pt x="177" y="10"/>
                    <a:pt x="143" y="28"/>
                  </a:cubicBezTo>
                  <a:cubicBezTo>
                    <a:pt x="36" y="88"/>
                    <a:pt x="0" y="231"/>
                    <a:pt x="60" y="338"/>
                  </a:cubicBezTo>
                  <a:lnTo>
                    <a:pt x="203" y="600"/>
                  </a:lnTo>
                  <a:cubicBezTo>
                    <a:pt x="215" y="612"/>
                    <a:pt x="215" y="624"/>
                    <a:pt x="226" y="624"/>
                  </a:cubicBezTo>
                  <a:cubicBezTo>
                    <a:pt x="346" y="552"/>
                    <a:pt x="477" y="469"/>
                    <a:pt x="607" y="398"/>
                  </a:cubicBezTo>
                  <a:lnTo>
                    <a:pt x="596" y="374"/>
                  </a:lnTo>
                  <a:lnTo>
                    <a:pt x="453" y="124"/>
                  </a:lnTo>
                  <a:cubicBezTo>
                    <a:pt x="412" y="43"/>
                    <a:pt x="333" y="0"/>
                    <a:pt x="2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280;p69"/>
            <p:cNvSpPr/>
            <p:nvPr/>
          </p:nvSpPr>
          <p:spPr>
            <a:xfrm>
              <a:off x="2019230" y="1656204"/>
              <a:ext cx="13310" cy="10374"/>
            </a:xfrm>
            <a:custGeom>
              <a:avLst/>
              <a:gdLst/>
              <a:ahLst/>
              <a:cxnLst/>
              <a:rect l="l" t="t" r="r" b="b"/>
              <a:pathLst>
                <a:path w="574" h="447" extrusionOk="0">
                  <a:moveTo>
                    <a:pt x="219" y="0"/>
                  </a:moveTo>
                  <a:cubicBezTo>
                    <a:pt x="0" y="0"/>
                    <a:pt x="0" y="447"/>
                    <a:pt x="219" y="447"/>
                  </a:cubicBezTo>
                  <a:cubicBezTo>
                    <a:pt x="230" y="447"/>
                    <a:pt x="240" y="446"/>
                    <a:pt x="252" y="444"/>
                  </a:cubicBezTo>
                  <a:lnTo>
                    <a:pt x="573" y="444"/>
                  </a:lnTo>
                  <a:cubicBezTo>
                    <a:pt x="561" y="301"/>
                    <a:pt x="561" y="146"/>
                    <a:pt x="573" y="3"/>
                  </a:cubicBezTo>
                  <a:lnTo>
                    <a:pt x="252" y="3"/>
                  </a:lnTo>
                  <a:cubicBezTo>
                    <a:pt x="240" y="1"/>
                    <a:pt x="230" y="0"/>
                    <a:pt x="21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281;p69"/>
            <p:cNvSpPr/>
            <p:nvPr/>
          </p:nvSpPr>
          <p:spPr>
            <a:xfrm>
              <a:off x="2015961" y="1626197"/>
              <a:ext cx="20985" cy="13785"/>
            </a:xfrm>
            <a:custGeom>
              <a:avLst/>
              <a:gdLst/>
              <a:ahLst/>
              <a:cxnLst/>
              <a:rect l="l" t="t" r="r" b="b"/>
              <a:pathLst>
                <a:path w="905" h="594" extrusionOk="0">
                  <a:moveTo>
                    <a:pt x="311" y="0"/>
                  </a:moveTo>
                  <a:cubicBezTo>
                    <a:pt x="77" y="0"/>
                    <a:pt x="0" y="375"/>
                    <a:pt x="262" y="451"/>
                  </a:cubicBezTo>
                  <a:lnTo>
                    <a:pt x="797" y="594"/>
                  </a:lnTo>
                  <a:cubicBezTo>
                    <a:pt x="821" y="451"/>
                    <a:pt x="869" y="308"/>
                    <a:pt x="905" y="165"/>
                  </a:cubicBezTo>
                  <a:lnTo>
                    <a:pt x="381" y="10"/>
                  </a:lnTo>
                  <a:cubicBezTo>
                    <a:pt x="356" y="3"/>
                    <a:pt x="333" y="0"/>
                    <a:pt x="3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282;p69"/>
            <p:cNvSpPr/>
            <p:nvPr/>
          </p:nvSpPr>
          <p:spPr>
            <a:xfrm>
              <a:off x="2031543" y="1601295"/>
              <a:ext cx="16718" cy="13553"/>
            </a:xfrm>
            <a:custGeom>
              <a:avLst/>
              <a:gdLst/>
              <a:ahLst/>
              <a:cxnLst/>
              <a:rect l="l" t="t" r="r" b="b"/>
              <a:pathLst>
                <a:path w="721" h="584" extrusionOk="0">
                  <a:moveTo>
                    <a:pt x="326" y="0"/>
                  </a:moveTo>
                  <a:cubicBezTo>
                    <a:pt x="125" y="0"/>
                    <a:pt x="0" y="299"/>
                    <a:pt x="221" y="429"/>
                  </a:cubicBezTo>
                  <a:lnTo>
                    <a:pt x="471" y="571"/>
                  </a:lnTo>
                  <a:lnTo>
                    <a:pt x="506" y="583"/>
                  </a:lnTo>
                  <a:cubicBezTo>
                    <a:pt x="566" y="452"/>
                    <a:pt x="649" y="321"/>
                    <a:pt x="721" y="190"/>
                  </a:cubicBezTo>
                  <a:lnTo>
                    <a:pt x="709" y="179"/>
                  </a:lnTo>
                  <a:lnTo>
                    <a:pt x="447" y="36"/>
                  </a:lnTo>
                  <a:cubicBezTo>
                    <a:pt x="405" y="11"/>
                    <a:pt x="364" y="0"/>
                    <a:pt x="3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283;p69"/>
            <p:cNvSpPr/>
            <p:nvPr/>
          </p:nvSpPr>
          <p:spPr>
            <a:xfrm>
              <a:off x="2199814" y="1570359"/>
              <a:ext cx="20405" cy="21003"/>
            </a:xfrm>
            <a:custGeom>
              <a:avLst/>
              <a:gdLst/>
              <a:ahLst/>
              <a:cxnLst/>
              <a:rect l="l" t="t" r="r" b="b"/>
              <a:pathLst>
                <a:path w="880" h="905" extrusionOk="0">
                  <a:moveTo>
                    <a:pt x="552" y="0"/>
                  </a:moveTo>
                  <a:cubicBezTo>
                    <a:pt x="499" y="0"/>
                    <a:pt x="443" y="21"/>
                    <a:pt x="393" y="71"/>
                  </a:cubicBezTo>
                  <a:lnTo>
                    <a:pt x="12" y="464"/>
                  </a:lnTo>
                  <a:cubicBezTo>
                    <a:pt x="12" y="464"/>
                    <a:pt x="0" y="464"/>
                    <a:pt x="0" y="476"/>
                  </a:cubicBezTo>
                  <a:lnTo>
                    <a:pt x="0" y="488"/>
                  </a:lnTo>
                  <a:cubicBezTo>
                    <a:pt x="72" y="535"/>
                    <a:pt x="143" y="595"/>
                    <a:pt x="203" y="654"/>
                  </a:cubicBezTo>
                  <a:cubicBezTo>
                    <a:pt x="274" y="726"/>
                    <a:pt x="274" y="833"/>
                    <a:pt x="215" y="904"/>
                  </a:cubicBezTo>
                  <a:lnTo>
                    <a:pt x="334" y="785"/>
                  </a:lnTo>
                  <a:lnTo>
                    <a:pt x="715" y="404"/>
                  </a:lnTo>
                  <a:lnTo>
                    <a:pt x="715" y="392"/>
                  </a:lnTo>
                  <a:cubicBezTo>
                    <a:pt x="879" y="228"/>
                    <a:pt x="728" y="0"/>
                    <a:pt x="55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284;p69"/>
            <p:cNvSpPr/>
            <p:nvPr/>
          </p:nvSpPr>
          <p:spPr>
            <a:xfrm>
              <a:off x="2165033" y="1691920"/>
              <a:ext cx="18225" cy="17986"/>
            </a:xfrm>
            <a:custGeom>
              <a:avLst/>
              <a:gdLst/>
              <a:ahLst/>
              <a:cxnLst/>
              <a:rect l="l" t="t" r="r" b="b"/>
              <a:pathLst>
                <a:path w="786" h="775" extrusionOk="0">
                  <a:moveTo>
                    <a:pt x="240" y="0"/>
                  </a:moveTo>
                  <a:cubicBezTo>
                    <a:pt x="182" y="0"/>
                    <a:pt x="125" y="24"/>
                    <a:pt x="83" y="72"/>
                  </a:cubicBezTo>
                  <a:cubicBezTo>
                    <a:pt x="0" y="155"/>
                    <a:pt x="0" y="298"/>
                    <a:pt x="83" y="393"/>
                  </a:cubicBezTo>
                  <a:lnTo>
                    <a:pt x="464" y="774"/>
                  </a:lnTo>
                  <a:lnTo>
                    <a:pt x="786" y="453"/>
                  </a:lnTo>
                  <a:lnTo>
                    <a:pt x="405" y="72"/>
                  </a:lnTo>
                  <a:cubicBezTo>
                    <a:pt x="357" y="24"/>
                    <a:pt x="298" y="0"/>
                    <a:pt x="24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285;p69"/>
            <p:cNvSpPr/>
            <p:nvPr/>
          </p:nvSpPr>
          <p:spPr>
            <a:xfrm>
              <a:off x="2196893" y="1658316"/>
              <a:ext cx="20057" cy="17870"/>
            </a:xfrm>
            <a:custGeom>
              <a:avLst/>
              <a:gdLst/>
              <a:ahLst/>
              <a:cxnLst/>
              <a:rect l="l" t="t" r="r" b="b"/>
              <a:pathLst>
                <a:path w="865" h="770" extrusionOk="0">
                  <a:moveTo>
                    <a:pt x="327" y="0"/>
                  </a:moveTo>
                  <a:cubicBezTo>
                    <a:pt x="152" y="0"/>
                    <a:pt x="1" y="218"/>
                    <a:pt x="150" y="377"/>
                  </a:cubicBezTo>
                  <a:lnTo>
                    <a:pt x="543" y="770"/>
                  </a:lnTo>
                  <a:lnTo>
                    <a:pt x="864" y="448"/>
                  </a:lnTo>
                  <a:lnTo>
                    <a:pt x="472" y="55"/>
                  </a:lnTo>
                  <a:cubicBezTo>
                    <a:pt x="425" y="17"/>
                    <a:pt x="375" y="0"/>
                    <a:pt x="32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286;p69"/>
            <p:cNvSpPr/>
            <p:nvPr/>
          </p:nvSpPr>
          <p:spPr>
            <a:xfrm>
              <a:off x="2231836" y="1624711"/>
              <a:ext cx="18527" cy="17777"/>
            </a:xfrm>
            <a:custGeom>
              <a:avLst/>
              <a:gdLst/>
              <a:ahLst/>
              <a:cxnLst/>
              <a:rect l="l" t="t" r="r" b="b"/>
              <a:pathLst>
                <a:path w="799" h="766" extrusionOk="0">
                  <a:moveTo>
                    <a:pt x="252" y="0"/>
                  </a:moveTo>
                  <a:cubicBezTo>
                    <a:pt x="194" y="0"/>
                    <a:pt x="137" y="21"/>
                    <a:pt x="96" y="63"/>
                  </a:cubicBezTo>
                  <a:cubicBezTo>
                    <a:pt x="0" y="158"/>
                    <a:pt x="0" y="301"/>
                    <a:pt x="96" y="384"/>
                  </a:cubicBezTo>
                  <a:lnTo>
                    <a:pt x="477" y="765"/>
                  </a:lnTo>
                  <a:lnTo>
                    <a:pt x="798" y="455"/>
                  </a:lnTo>
                  <a:lnTo>
                    <a:pt x="417" y="63"/>
                  </a:lnTo>
                  <a:cubicBezTo>
                    <a:pt x="369" y="21"/>
                    <a:pt x="310" y="0"/>
                    <a:pt x="25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287;p69"/>
            <p:cNvSpPr/>
            <p:nvPr/>
          </p:nvSpPr>
          <p:spPr>
            <a:xfrm>
              <a:off x="2131342" y="1725269"/>
              <a:ext cx="18527" cy="18055"/>
            </a:xfrm>
            <a:custGeom>
              <a:avLst/>
              <a:gdLst/>
              <a:ahLst/>
              <a:cxnLst/>
              <a:rect l="l" t="t" r="r" b="b"/>
              <a:pathLst>
                <a:path w="799" h="778" extrusionOk="0">
                  <a:moveTo>
                    <a:pt x="251" y="1"/>
                  </a:moveTo>
                  <a:cubicBezTo>
                    <a:pt x="194" y="1"/>
                    <a:pt x="137" y="22"/>
                    <a:pt x="96" y="63"/>
                  </a:cubicBezTo>
                  <a:cubicBezTo>
                    <a:pt x="0" y="159"/>
                    <a:pt x="0" y="302"/>
                    <a:pt x="96" y="385"/>
                  </a:cubicBezTo>
                  <a:lnTo>
                    <a:pt x="477" y="778"/>
                  </a:lnTo>
                  <a:lnTo>
                    <a:pt x="798" y="456"/>
                  </a:lnTo>
                  <a:lnTo>
                    <a:pt x="405" y="63"/>
                  </a:lnTo>
                  <a:cubicBezTo>
                    <a:pt x="364" y="22"/>
                    <a:pt x="307" y="1"/>
                    <a:pt x="25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288;p69"/>
            <p:cNvSpPr/>
            <p:nvPr/>
          </p:nvSpPr>
          <p:spPr>
            <a:xfrm>
              <a:off x="2263626" y="1591084"/>
              <a:ext cx="20127" cy="17963"/>
            </a:xfrm>
            <a:custGeom>
              <a:avLst/>
              <a:gdLst/>
              <a:ahLst/>
              <a:cxnLst/>
              <a:rect l="l" t="t" r="r" b="b"/>
              <a:pathLst>
                <a:path w="868" h="774" extrusionOk="0">
                  <a:moveTo>
                    <a:pt x="328" y="0"/>
                  </a:moveTo>
                  <a:cubicBezTo>
                    <a:pt x="152" y="0"/>
                    <a:pt x="1" y="228"/>
                    <a:pt x="165" y="392"/>
                  </a:cubicBezTo>
                  <a:lnTo>
                    <a:pt x="558" y="773"/>
                  </a:lnTo>
                  <a:lnTo>
                    <a:pt x="868" y="452"/>
                  </a:lnTo>
                  <a:lnTo>
                    <a:pt x="487" y="71"/>
                  </a:lnTo>
                  <a:cubicBezTo>
                    <a:pt x="437" y="21"/>
                    <a:pt x="381" y="0"/>
                    <a:pt x="3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289;p69"/>
            <p:cNvSpPr/>
            <p:nvPr/>
          </p:nvSpPr>
          <p:spPr>
            <a:xfrm>
              <a:off x="2128304" y="1546015"/>
              <a:ext cx="10504" cy="12741"/>
            </a:xfrm>
            <a:custGeom>
              <a:avLst/>
              <a:gdLst/>
              <a:ahLst/>
              <a:cxnLst/>
              <a:rect l="l" t="t" r="r" b="b"/>
              <a:pathLst>
                <a:path w="453" h="549" extrusionOk="0">
                  <a:moveTo>
                    <a:pt x="227" y="1"/>
                  </a:moveTo>
                  <a:cubicBezTo>
                    <a:pt x="108" y="1"/>
                    <a:pt x="1" y="96"/>
                    <a:pt x="1" y="215"/>
                  </a:cubicBezTo>
                  <a:lnTo>
                    <a:pt x="1" y="513"/>
                  </a:lnTo>
                  <a:cubicBezTo>
                    <a:pt x="1" y="525"/>
                    <a:pt x="1" y="537"/>
                    <a:pt x="1" y="548"/>
                  </a:cubicBezTo>
                  <a:cubicBezTo>
                    <a:pt x="78" y="542"/>
                    <a:pt x="152" y="539"/>
                    <a:pt x="227" y="539"/>
                  </a:cubicBezTo>
                  <a:cubicBezTo>
                    <a:pt x="301" y="539"/>
                    <a:pt x="376" y="542"/>
                    <a:pt x="453" y="548"/>
                  </a:cubicBezTo>
                  <a:lnTo>
                    <a:pt x="453" y="525"/>
                  </a:lnTo>
                  <a:lnTo>
                    <a:pt x="453" y="227"/>
                  </a:lnTo>
                  <a:cubicBezTo>
                    <a:pt x="453" y="108"/>
                    <a:pt x="358" y="1"/>
                    <a:pt x="2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290;p69"/>
            <p:cNvSpPr/>
            <p:nvPr/>
          </p:nvSpPr>
          <p:spPr>
            <a:xfrm>
              <a:off x="2032772" y="1708212"/>
              <a:ext cx="16046" cy="13298"/>
            </a:xfrm>
            <a:custGeom>
              <a:avLst/>
              <a:gdLst/>
              <a:ahLst/>
              <a:cxnLst/>
              <a:rect l="l" t="t" r="r" b="b"/>
              <a:pathLst>
                <a:path w="692" h="573" extrusionOk="0">
                  <a:moveTo>
                    <a:pt x="465" y="1"/>
                  </a:moveTo>
                  <a:lnTo>
                    <a:pt x="203" y="144"/>
                  </a:lnTo>
                  <a:cubicBezTo>
                    <a:pt x="1" y="263"/>
                    <a:pt x="72" y="572"/>
                    <a:pt x="311" y="572"/>
                  </a:cubicBezTo>
                  <a:cubicBezTo>
                    <a:pt x="346" y="572"/>
                    <a:pt x="394" y="560"/>
                    <a:pt x="430" y="536"/>
                  </a:cubicBezTo>
                  <a:lnTo>
                    <a:pt x="680" y="394"/>
                  </a:lnTo>
                  <a:lnTo>
                    <a:pt x="692" y="394"/>
                  </a:lnTo>
                  <a:cubicBezTo>
                    <a:pt x="608" y="263"/>
                    <a:pt x="525" y="132"/>
                    <a:pt x="46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291;p69"/>
            <p:cNvSpPr/>
            <p:nvPr/>
          </p:nvSpPr>
          <p:spPr>
            <a:xfrm>
              <a:off x="2016030" y="1682800"/>
              <a:ext cx="20915" cy="13553"/>
            </a:xfrm>
            <a:custGeom>
              <a:avLst/>
              <a:gdLst/>
              <a:ahLst/>
              <a:cxnLst/>
              <a:rect l="l" t="t" r="r" b="b"/>
              <a:pathLst>
                <a:path w="902" h="584" extrusionOk="0">
                  <a:moveTo>
                    <a:pt x="794" y="0"/>
                  </a:moveTo>
                  <a:lnTo>
                    <a:pt x="259" y="143"/>
                  </a:lnTo>
                  <a:cubicBezTo>
                    <a:pt x="1" y="202"/>
                    <a:pt x="43" y="584"/>
                    <a:pt x="306" y="584"/>
                  </a:cubicBezTo>
                  <a:cubicBezTo>
                    <a:pt x="310" y="584"/>
                    <a:pt x="314" y="584"/>
                    <a:pt x="318" y="584"/>
                  </a:cubicBezTo>
                  <a:cubicBezTo>
                    <a:pt x="342" y="584"/>
                    <a:pt x="366" y="584"/>
                    <a:pt x="378" y="572"/>
                  </a:cubicBezTo>
                  <a:lnTo>
                    <a:pt x="902" y="441"/>
                  </a:lnTo>
                  <a:cubicBezTo>
                    <a:pt x="866" y="286"/>
                    <a:pt x="818" y="143"/>
                    <a:pt x="79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292;p69"/>
            <p:cNvSpPr/>
            <p:nvPr/>
          </p:nvSpPr>
          <p:spPr>
            <a:xfrm>
              <a:off x="2097929" y="1758781"/>
              <a:ext cx="18249" cy="17986"/>
            </a:xfrm>
            <a:custGeom>
              <a:avLst/>
              <a:gdLst/>
              <a:ahLst/>
              <a:cxnLst/>
              <a:rect l="l" t="t" r="r" b="b"/>
              <a:pathLst>
                <a:path w="787" h="775" extrusionOk="0">
                  <a:moveTo>
                    <a:pt x="249" y="1"/>
                  </a:moveTo>
                  <a:cubicBezTo>
                    <a:pt x="191" y="1"/>
                    <a:pt x="132" y="24"/>
                    <a:pt x="84" y="72"/>
                  </a:cubicBezTo>
                  <a:cubicBezTo>
                    <a:pt x="1" y="155"/>
                    <a:pt x="1" y="298"/>
                    <a:pt x="84" y="393"/>
                  </a:cubicBezTo>
                  <a:lnTo>
                    <a:pt x="477" y="774"/>
                  </a:lnTo>
                  <a:lnTo>
                    <a:pt x="787" y="453"/>
                  </a:lnTo>
                  <a:lnTo>
                    <a:pt x="406" y="72"/>
                  </a:lnTo>
                  <a:cubicBezTo>
                    <a:pt x="364" y="24"/>
                    <a:pt x="307" y="1"/>
                    <a:pt x="24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293;p69"/>
            <p:cNvSpPr/>
            <p:nvPr/>
          </p:nvSpPr>
          <p:spPr>
            <a:xfrm>
              <a:off x="2064260" y="1792432"/>
              <a:ext cx="18504" cy="17777"/>
            </a:xfrm>
            <a:custGeom>
              <a:avLst/>
              <a:gdLst/>
              <a:ahLst/>
              <a:cxnLst/>
              <a:rect l="l" t="t" r="r" b="b"/>
              <a:pathLst>
                <a:path w="798" h="766" extrusionOk="0">
                  <a:moveTo>
                    <a:pt x="252" y="0"/>
                  </a:moveTo>
                  <a:cubicBezTo>
                    <a:pt x="194" y="0"/>
                    <a:pt x="137" y="21"/>
                    <a:pt x="96" y="63"/>
                  </a:cubicBezTo>
                  <a:cubicBezTo>
                    <a:pt x="0" y="158"/>
                    <a:pt x="0" y="301"/>
                    <a:pt x="96" y="384"/>
                  </a:cubicBezTo>
                  <a:lnTo>
                    <a:pt x="477" y="765"/>
                  </a:lnTo>
                  <a:lnTo>
                    <a:pt x="798" y="456"/>
                  </a:lnTo>
                  <a:lnTo>
                    <a:pt x="417" y="63"/>
                  </a:lnTo>
                  <a:cubicBezTo>
                    <a:pt x="369" y="21"/>
                    <a:pt x="310" y="0"/>
                    <a:pt x="25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8" name="Rectangle 47"/>
          <p:cNvSpPr/>
          <p:nvPr/>
        </p:nvSpPr>
        <p:spPr>
          <a:xfrm>
            <a:off x="4132675" y="640276"/>
            <a:ext cx="105189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1" u="sng" strike="noStrike" kern="0" cap="none" spc="0" normalizeH="0" baseline="0" noProof="0" smtClean="0">
                <a:ln>
                  <a:noFill/>
                </a:ln>
                <a:solidFill>
                  <a:srgbClr val="4C2E8C">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Trả lời:</a:t>
            </a:r>
            <a:endParaRPr kumimoji="0" lang="en-US" sz="2000" b="1" i="1" u="sng" strike="noStrike" kern="0" cap="none" spc="0" normalizeH="0" baseline="0" noProof="0">
              <a:ln>
                <a:noFill/>
              </a:ln>
              <a:solidFill>
                <a:srgbClr val="4C2E8C">
                  <a:lumMod val="75000"/>
                </a:srgbClr>
              </a:solidFill>
              <a:effectLst/>
              <a:uLnTx/>
              <a:uFillTx/>
              <a:latin typeface="Arial"/>
              <a:cs typeface="Arial"/>
              <a:sym typeface="Arial"/>
            </a:endParaRPr>
          </a:p>
        </p:txBody>
      </p:sp>
      <p:sp>
        <p:nvSpPr>
          <p:cNvPr id="4" name="Rectangle 3"/>
          <p:cNvSpPr/>
          <p:nvPr/>
        </p:nvSpPr>
        <p:spPr>
          <a:xfrm>
            <a:off x="910962" y="1166297"/>
            <a:ext cx="1837362" cy="496996"/>
          </a:xfrm>
          <a:prstGeom prst="rect">
            <a:avLst/>
          </a:prstGeom>
        </p:spPr>
        <p:txBody>
          <a:bodyPr wrap="none">
            <a:spAutoFit/>
          </a:bodyPr>
          <a:lstStyle/>
          <a:p>
            <a:pPr algn="just">
              <a:lnSpc>
                <a:spcPct val="150000"/>
              </a:lnSpc>
              <a:spcBef>
                <a:spcPts val="600"/>
              </a:spcBef>
              <a:spcAft>
                <a:spcPts val="800"/>
              </a:spcAft>
            </a:pPr>
            <a:r>
              <a:rPr lang="en-US" sz="2000">
                <a:latin typeface="+mn-lt"/>
                <a:ea typeface="Arial" panose="020B0604020202020204" pitchFamily="34" charset="0"/>
                <a:cs typeface="Times New Roman" panose="02020603050405020304" pitchFamily="18" charset="0"/>
              </a:rPr>
              <a:t>Bảng </a:t>
            </a:r>
            <a:r>
              <a:rPr lang="en-US" sz="2000" smtClean="0">
                <a:latin typeface="+mn-lt"/>
                <a:ea typeface="Arial" panose="020B0604020202020204" pitchFamily="34" charset="0"/>
                <a:cs typeface="Times New Roman" panose="02020603050405020304" pitchFamily="18" charset="0"/>
              </a:rPr>
              <a:t>thống </a:t>
            </a:r>
            <a:r>
              <a:rPr lang="en-US" sz="2000">
                <a:latin typeface="+mn-lt"/>
                <a:ea typeface="Arial" panose="020B0604020202020204" pitchFamily="34" charset="0"/>
                <a:cs typeface="Times New Roman" panose="02020603050405020304" pitchFamily="18" charset="0"/>
              </a:rPr>
              <a:t>kê</a:t>
            </a:r>
          </a:p>
        </p:txBody>
      </p:sp>
      <p:graphicFrame>
        <p:nvGraphicFramePr>
          <p:cNvPr id="5" name="Table 4"/>
          <p:cNvGraphicFramePr>
            <a:graphicFrameLocks noGrp="1"/>
          </p:cNvGraphicFramePr>
          <p:nvPr>
            <p:extLst>
              <p:ext uri="{D42A27DB-BD31-4B8C-83A1-F6EECF244321}">
                <p14:modId xmlns:p14="http://schemas.microsoft.com/office/powerpoint/2010/main" val="2307824706"/>
              </p:ext>
            </p:extLst>
          </p:nvPr>
        </p:nvGraphicFramePr>
        <p:xfrm>
          <a:off x="1406539" y="2002330"/>
          <a:ext cx="6504162" cy="996858"/>
        </p:xfrm>
        <a:graphic>
          <a:graphicData uri="http://schemas.openxmlformats.org/drawingml/2006/table">
            <a:tbl>
              <a:tblPr firstRow="1" firstCol="1" bandRow="1"/>
              <a:tblGrid>
                <a:gridCol w="446639">
                  <a:extLst>
                    <a:ext uri="{9D8B030D-6E8A-4147-A177-3AD203B41FA5}">
                      <a16:colId xmlns:a16="http://schemas.microsoft.com/office/drawing/2014/main" val="3269090789"/>
                    </a:ext>
                  </a:extLst>
                </a:gridCol>
                <a:gridCol w="577398">
                  <a:extLst>
                    <a:ext uri="{9D8B030D-6E8A-4147-A177-3AD203B41FA5}">
                      <a16:colId xmlns:a16="http://schemas.microsoft.com/office/drawing/2014/main" val="3331830665"/>
                    </a:ext>
                  </a:extLst>
                </a:gridCol>
                <a:gridCol w="708155">
                  <a:extLst>
                    <a:ext uri="{9D8B030D-6E8A-4147-A177-3AD203B41FA5}">
                      <a16:colId xmlns:a16="http://schemas.microsoft.com/office/drawing/2014/main" val="3699617683"/>
                    </a:ext>
                  </a:extLst>
                </a:gridCol>
                <a:gridCol w="708155">
                  <a:extLst>
                    <a:ext uri="{9D8B030D-6E8A-4147-A177-3AD203B41FA5}">
                      <a16:colId xmlns:a16="http://schemas.microsoft.com/office/drawing/2014/main" val="474297036"/>
                    </a:ext>
                  </a:extLst>
                </a:gridCol>
                <a:gridCol w="708155">
                  <a:extLst>
                    <a:ext uri="{9D8B030D-6E8A-4147-A177-3AD203B41FA5}">
                      <a16:colId xmlns:a16="http://schemas.microsoft.com/office/drawing/2014/main" val="3779616294"/>
                    </a:ext>
                  </a:extLst>
                </a:gridCol>
                <a:gridCol w="838915">
                  <a:extLst>
                    <a:ext uri="{9D8B030D-6E8A-4147-A177-3AD203B41FA5}">
                      <a16:colId xmlns:a16="http://schemas.microsoft.com/office/drawing/2014/main" val="2053499180"/>
                    </a:ext>
                  </a:extLst>
                </a:gridCol>
                <a:gridCol w="838915">
                  <a:extLst>
                    <a:ext uri="{9D8B030D-6E8A-4147-A177-3AD203B41FA5}">
                      <a16:colId xmlns:a16="http://schemas.microsoft.com/office/drawing/2014/main" val="3220702901"/>
                    </a:ext>
                  </a:extLst>
                </a:gridCol>
                <a:gridCol w="838915">
                  <a:extLst>
                    <a:ext uri="{9D8B030D-6E8A-4147-A177-3AD203B41FA5}">
                      <a16:colId xmlns:a16="http://schemas.microsoft.com/office/drawing/2014/main" val="662883536"/>
                    </a:ext>
                  </a:extLst>
                </a:gridCol>
                <a:gridCol w="838915">
                  <a:extLst>
                    <a:ext uri="{9D8B030D-6E8A-4147-A177-3AD203B41FA5}">
                      <a16:colId xmlns:a16="http://schemas.microsoft.com/office/drawing/2014/main" val="729548964"/>
                    </a:ext>
                  </a:extLst>
                </a:gridCol>
              </a:tblGrid>
              <a:tr h="498429">
                <a:tc>
                  <a:txBody>
                    <a:bodyPr/>
                    <a:lstStyle/>
                    <a:p>
                      <a:pPr algn="ctr">
                        <a:lnSpc>
                          <a:spcPct val="150000"/>
                        </a:lnSpc>
                        <a:spcBef>
                          <a:spcPts val="600"/>
                        </a:spcBef>
                        <a:spcAft>
                          <a:spcPts val="0"/>
                        </a:spcAft>
                      </a:pPr>
                      <a:r>
                        <a:rPr lang="en-US" sz="1800">
                          <a:effectLst/>
                          <a:latin typeface="+mj-lt"/>
                          <a:ea typeface="Arial" panose="020B0604020202020204" pitchFamily="34" charset="0"/>
                          <a:cs typeface="Times New Roman" panose="02020603050405020304" pitchFamily="18" charset="0"/>
                        </a:rPr>
                        <a:t>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n-US" sz="1800">
                          <a:effectLst/>
                          <a:latin typeface="+mj-lt"/>
                          <a:ea typeface="Arial" panose="020B0604020202020204" pitchFamily="34" charset="0"/>
                          <a:cs typeface="Times New Roman" panose="02020603050405020304" pitchFamily="18" charset="0"/>
                        </a:rPr>
                        <a:t>12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n-US" sz="1800">
                          <a:effectLst/>
                          <a:latin typeface="+mj-lt"/>
                          <a:ea typeface="Arial" panose="020B0604020202020204" pitchFamily="34" charset="0"/>
                          <a:cs typeface="Times New Roman" panose="02020603050405020304" pitchFamily="18" charset="0"/>
                        </a:rPr>
                        <a:t>16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n-US" sz="1800">
                          <a:effectLst/>
                          <a:latin typeface="+mj-lt"/>
                          <a:ea typeface="Arial" panose="020B0604020202020204" pitchFamily="34" charset="0"/>
                          <a:cs typeface="Times New Roman" panose="02020603050405020304" pitchFamily="18" charset="0"/>
                        </a:rPr>
                        <a:t>20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n-US" sz="1800">
                          <a:effectLst/>
                          <a:latin typeface="+mj-lt"/>
                          <a:ea typeface="Arial" panose="020B0604020202020204" pitchFamily="34" charset="0"/>
                          <a:cs typeface="Times New Roman" panose="02020603050405020304" pitchFamily="18" charset="0"/>
                        </a:rPr>
                        <a:t>24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n-US" sz="1800">
                          <a:effectLst/>
                          <a:latin typeface="+mj-lt"/>
                          <a:ea typeface="Arial" panose="020B0604020202020204" pitchFamily="34" charset="0"/>
                          <a:cs typeface="Times New Roman" panose="02020603050405020304" pitchFamily="18" charset="0"/>
                        </a:rPr>
                        <a:t>28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n-US" sz="1800">
                          <a:effectLst/>
                          <a:latin typeface="+mj-lt"/>
                          <a:ea typeface="Arial" panose="020B0604020202020204" pitchFamily="34" charset="0"/>
                          <a:cs typeface="Times New Roman" panose="02020603050405020304" pitchFamily="18" charset="0"/>
                        </a:rPr>
                        <a:t>32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n-US" sz="1800">
                          <a:effectLst/>
                          <a:latin typeface="+mj-lt"/>
                          <a:ea typeface="Arial" panose="020B0604020202020204" pitchFamily="34" charset="0"/>
                          <a:cs typeface="Times New Roman" panose="02020603050405020304" pitchFamily="18" charset="0"/>
                        </a:rPr>
                        <a:t>36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n-US" sz="1800">
                          <a:effectLst/>
                          <a:latin typeface="+mj-lt"/>
                          <a:ea typeface="Arial" panose="020B0604020202020204" pitchFamily="34" charset="0"/>
                          <a:cs typeface="Times New Roman" panose="02020603050405020304" pitchFamily="18" charset="0"/>
                        </a:rPr>
                        <a:t>40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1003888"/>
                  </a:ext>
                </a:extLst>
              </a:tr>
              <a:tr h="498429">
                <a:tc>
                  <a:txBody>
                    <a:bodyPr/>
                    <a:lstStyle/>
                    <a:p>
                      <a:pPr algn="ctr">
                        <a:lnSpc>
                          <a:spcPct val="150000"/>
                        </a:lnSpc>
                        <a:spcBef>
                          <a:spcPts val="600"/>
                        </a:spcBef>
                        <a:spcAft>
                          <a:spcPts val="0"/>
                        </a:spcAft>
                      </a:pPr>
                      <a:r>
                        <a:rPr lang="en-US" sz="1800">
                          <a:effectLst/>
                          <a:latin typeface="+mj-lt"/>
                          <a:ea typeface="Arial" panose="020B0604020202020204" pitchFamily="34" charset="0"/>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n-US" sz="1800" smtClean="0">
                          <a:effectLst/>
                          <a:latin typeface="+mj-lt"/>
                          <a:ea typeface="Arial" panose="020B0604020202020204" pitchFamily="34" charset="0"/>
                          <a:cs typeface="Times New Roman" panose="02020603050405020304" pitchFamily="18" charset="0"/>
                        </a:rPr>
                        <a:t>14</a:t>
                      </a:r>
                      <a:endParaRPr lang="en-US" sz="18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n-US" sz="1800">
                          <a:effectLst/>
                          <a:latin typeface="+mj-lt"/>
                          <a:ea typeface="Arial" panose="020B0604020202020204" pitchFamily="34" charset="0"/>
                          <a:cs typeface="Times New Roman" panose="02020603050405020304" pitchFamily="18" charset="0"/>
                        </a:rPr>
                        <a:t>100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n-US" sz="1800">
                          <a:effectLst/>
                          <a:latin typeface="+mj-lt"/>
                          <a:ea typeface="Arial" panose="020B0604020202020204" pitchFamily="34" charset="0"/>
                          <a:cs typeface="Times New Roman" panose="02020603050405020304" pitchFamily="18" charset="0"/>
                        </a:rPr>
                        <a:t>300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n-US" sz="1800">
                          <a:effectLst/>
                          <a:latin typeface="+mj-lt"/>
                          <a:ea typeface="Arial" panose="020B0604020202020204" pitchFamily="34" charset="0"/>
                          <a:cs typeface="Times New Roman" panose="02020603050405020304" pitchFamily="18" charset="0"/>
                        </a:rPr>
                        <a:t>600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n-US" sz="1800">
                          <a:effectLst/>
                          <a:latin typeface="+mj-lt"/>
                          <a:ea typeface="Arial" panose="020B0604020202020204" pitchFamily="34" charset="0"/>
                          <a:cs typeface="Times New Roman" panose="02020603050405020304" pitchFamily="18" charset="0"/>
                        </a:rPr>
                        <a:t>1000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n-US" sz="1800">
                          <a:effectLst/>
                          <a:latin typeface="+mj-lt"/>
                          <a:ea typeface="Arial" panose="020B0604020202020204" pitchFamily="34" charset="0"/>
                          <a:cs typeface="Times New Roman" panose="02020603050405020304" pitchFamily="18" charset="0"/>
                        </a:rPr>
                        <a:t>1700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n-US" sz="1800">
                          <a:effectLst/>
                          <a:latin typeface="+mj-lt"/>
                          <a:ea typeface="Arial" panose="020B0604020202020204" pitchFamily="34" charset="0"/>
                          <a:cs typeface="Times New Roman" panose="02020603050405020304" pitchFamily="18" charset="0"/>
                        </a:rPr>
                        <a:t>2600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n-US" sz="1800">
                          <a:effectLst/>
                          <a:latin typeface="+mj-lt"/>
                          <a:ea typeface="Arial" panose="020B0604020202020204" pitchFamily="34" charset="0"/>
                          <a:cs typeface="Times New Roman" panose="02020603050405020304" pitchFamily="18" charset="0"/>
                        </a:rPr>
                        <a:t>3500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7060639"/>
                  </a:ext>
                </a:extLst>
              </a:tr>
            </a:tbl>
          </a:graphicData>
        </a:graphic>
      </p:graphicFrame>
      <p:sp>
        <p:nvSpPr>
          <p:cNvPr id="49" name="Rectangle 48"/>
          <p:cNvSpPr/>
          <p:nvPr/>
        </p:nvSpPr>
        <p:spPr>
          <a:xfrm>
            <a:off x="910962" y="3266767"/>
            <a:ext cx="7064755" cy="496996"/>
          </a:xfrm>
          <a:prstGeom prst="rect">
            <a:avLst/>
          </a:prstGeom>
        </p:spPr>
        <p:txBody>
          <a:bodyPr wrap="none">
            <a:spAutoFit/>
          </a:bodyPr>
          <a:lstStyle/>
          <a:p>
            <a:pPr algn="just">
              <a:lnSpc>
                <a:spcPct val="150000"/>
              </a:lnSpc>
              <a:spcBef>
                <a:spcPts val="600"/>
              </a:spcBef>
              <a:spcAft>
                <a:spcPts val="800"/>
              </a:spcAft>
            </a:pPr>
            <a:r>
              <a:rPr lang="en-US" sz="2000">
                <a:latin typeface="+mn-lt"/>
                <a:ea typeface="Arial" panose="020B0604020202020204" pitchFamily="34" charset="0"/>
                <a:cs typeface="Times New Roman" panose="02020603050405020304" pitchFamily="18" charset="0"/>
              </a:rPr>
              <a:t>Ta có </a:t>
            </a:r>
            <a:r>
              <a:rPr lang="en-US" sz="2000" smtClean="0">
                <a:latin typeface="+mn-lt"/>
                <a:ea typeface="Arial" panose="020B0604020202020204" pitchFamily="34" charset="0"/>
                <a:cs typeface="Times New Roman" panose="02020603050405020304" pitchFamily="18" charset="0"/>
              </a:rPr>
              <a:t>thể dùng </a:t>
            </a:r>
            <a:r>
              <a:rPr lang="en-US" sz="2000">
                <a:latin typeface="+mn-lt"/>
                <a:ea typeface="Arial" panose="020B0604020202020204" pitchFamily="34" charset="0"/>
                <a:cs typeface="Times New Roman" panose="02020603050405020304" pitchFamily="18" charset="0"/>
              </a:rPr>
              <a:t>biểu đồ đoạn thẳng để biểu diễn dữ liệu trên.</a:t>
            </a:r>
          </a:p>
        </p:txBody>
      </p:sp>
    </p:spTree>
    <p:extLst>
      <p:ext uri="{BB962C8B-B14F-4D97-AF65-F5344CB8AC3E}">
        <p14:creationId xmlns:p14="http://schemas.microsoft.com/office/powerpoint/2010/main" val="1812684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arn(inVertical)">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500"/>
                                        <p:tgtEl>
                                          <p:spTgt spid="49"/>
                                        </p:tgtEl>
                                      </p:cBhvr>
                                    </p:animEffect>
                                    <p:anim calcmode="lin" valueType="num">
                                      <p:cBhvr>
                                        <p:cTn id="23" dur="500" fill="hold"/>
                                        <p:tgtEl>
                                          <p:spTgt spid="49"/>
                                        </p:tgtEl>
                                        <p:attrNameLst>
                                          <p:attrName>ppt_x</p:attrName>
                                        </p:attrNameLst>
                                      </p:cBhvr>
                                      <p:tavLst>
                                        <p:tav tm="0">
                                          <p:val>
                                            <p:strVal val="#ppt_x"/>
                                          </p:val>
                                        </p:tav>
                                        <p:tav tm="100000">
                                          <p:val>
                                            <p:strVal val="#ppt_x"/>
                                          </p:val>
                                        </p:tav>
                                      </p:tavLst>
                                    </p:anim>
                                    <p:anim calcmode="lin" valueType="num">
                                      <p:cBhvr>
                                        <p:cTn id="24" dur="5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 grpId="0"/>
      <p:bldP spid="4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grpSp>
        <p:nvGrpSpPr>
          <p:cNvPr id="333" name="Google Shape;333;p41"/>
          <p:cNvGrpSpPr/>
          <p:nvPr/>
        </p:nvGrpSpPr>
        <p:grpSpPr>
          <a:xfrm>
            <a:off x="8598143" y="4432929"/>
            <a:ext cx="545857" cy="637120"/>
            <a:chOff x="7884893" y="2048936"/>
            <a:chExt cx="545857" cy="637120"/>
          </a:xfrm>
        </p:grpSpPr>
        <p:sp>
          <p:nvSpPr>
            <p:cNvPr id="334" name="Google Shape;334;p41"/>
            <p:cNvSpPr/>
            <p:nvPr/>
          </p:nvSpPr>
          <p:spPr>
            <a:xfrm>
              <a:off x="8202150" y="24574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41"/>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6" name="Google Shape;336;p41"/>
          <p:cNvGrpSpPr/>
          <p:nvPr/>
        </p:nvGrpSpPr>
        <p:grpSpPr>
          <a:xfrm>
            <a:off x="8409794" y="274511"/>
            <a:ext cx="545044" cy="644353"/>
            <a:chOff x="713258" y="1316731"/>
            <a:chExt cx="545044" cy="644353"/>
          </a:xfrm>
        </p:grpSpPr>
        <p:sp>
          <p:nvSpPr>
            <p:cNvPr id="337" name="Google Shape;337;p41"/>
            <p:cNvSpPr/>
            <p:nvPr/>
          </p:nvSpPr>
          <p:spPr>
            <a:xfrm>
              <a:off x="1029701" y="173248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41"/>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3" name="Title 21"/>
          <p:cNvSpPr>
            <a:spLocks noGrp="1"/>
          </p:cNvSpPr>
          <p:nvPr>
            <p:ph type="title" idx="4294967295"/>
          </p:nvPr>
        </p:nvSpPr>
        <p:spPr>
          <a:xfrm>
            <a:off x="292021" y="285957"/>
            <a:ext cx="916765" cy="447600"/>
          </a:xfrm>
          <a:prstGeom prst="rect">
            <a:avLst/>
          </a:prstGeom>
        </p:spPr>
        <p:style>
          <a:lnRef idx="3">
            <a:schemeClr val="lt1"/>
          </a:lnRef>
          <a:fillRef idx="1">
            <a:schemeClr val="accent4"/>
          </a:fillRef>
          <a:effectRef idx="1">
            <a:schemeClr val="accent4"/>
          </a:effectRef>
          <a:fontRef idx="minor">
            <a:schemeClr val="lt1"/>
          </a:fontRef>
        </p:style>
        <p:txBody>
          <a:bodyPr/>
          <a:lstStyle/>
          <a:p>
            <a:pPr lvl="0" algn="ctr" defTabSz="457200"/>
            <a:r>
              <a:rPr lang="nl-NL" sz="2000" b="1" kern="1200">
                <a:solidFill>
                  <a:srgbClr val="000000"/>
                </a:solidFill>
                <a:latin typeface="Arial" panose="020B0604020202020204" pitchFamily="34" charset="0"/>
                <a:ea typeface="+mn-ea"/>
                <a:cs typeface="Arial" panose="020B0604020202020204" pitchFamily="34" charset="0"/>
                <a:sym typeface="Arial"/>
              </a:rPr>
              <a:t>HĐ </a:t>
            </a:r>
            <a:r>
              <a:rPr lang="nl-NL" sz="2000" b="1" kern="1200" smtClean="0">
                <a:solidFill>
                  <a:srgbClr val="000000"/>
                </a:solidFill>
                <a:latin typeface="Arial" panose="020B0604020202020204" pitchFamily="34" charset="0"/>
                <a:ea typeface="+mn-ea"/>
                <a:cs typeface="Arial" panose="020B0604020202020204" pitchFamily="34" charset="0"/>
                <a:sym typeface="Arial"/>
              </a:rPr>
              <a:t>4:</a:t>
            </a:r>
            <a:endParaRPr lang="en-US" sz="2000" b="1" kern="1200" dirty="0">
              <a:solidFill>
                <a:srgbClr val="000000"/>
              </a:solidFill>
              <a:latin typeface="Arial" panose="020B0604020202020204" pitchFamily="34" charset="0"/>
              <a:ea typeface="+mn-ea"/>
              <a:cs typeface="Arial" panose="020B0604020202020204" pitchFamily="34" charset="0"/>
              <a:sym typeface="Arial"/>
            </a:endParaRPr>
          </a:p>
        </p:txBody>
      </p:sp>
      <p:sp>
        <p:nvSpPr>
          <p:cNvPr id="12" name="Rectangle 11"/>
          <p:cNvSpPr/>
          <p:nvPr/>
        </p:nvSpPr>
        <p:spPr>
          <a:xfrm>
            <a:off x="1313065" y="252463"/>
            <a:ext cx="6675819" cy="456535"/>
          </a:xfrm>
          <a:prstGeom prst="rect">
            <a:avLst/>
          </a:prstGeom>
        </p:spPr>
        <p:txBody>
          <a:bodyPr wrap="square">
            <a:spAutoFit/>
          </a:bodyPr>
          <a:lstStyle/>
          <a:p>
            <a:pPr lvl="0" algn="just">
              <a:lnSpc>
                <a:spcPct val="150000"/>
              </a:lnSpc>
            </a:pPr>
            <a:r>
              <a:rPr lang="vi-VN" sz="1800">
                <a:ea typeface="Arial" panose="020B0604020202020204" pitchFamily="34" charset="0"/>
                <a:cs typeface="Times New Roman" panose="02020603050405020304" pitchFamily="18" charset="0"/>
              </a:rPr>
              <a:t>Bảng sau cho biết cân nặng thai nhi chuẩn theo tuần tuổi</a:t>
            </a:r>
            <a:r>
              <a:rPr lang="vi-VN" sz="1800" smtClean="0">
                <a:ea typeface="Arial" panose="020B0604020202020204" pitchFamily="34" charset="0"/>
                <a:cs typeface="Times New Roman" panose="02020603050405020304" pitchFamily="18" charset="0"/>
              </a:rPr>
              <a:t>:</a:t>
            </a:r>
            <a:endParaRPr lang="vi-VN" sz="1800">
              <a:ea typeface="Arial" panose="020B0604020202020204" pitchFamily="34" charset="0"/>
              <a:cs typeface="Times New Roman" panose="02020603050405020304" pitchFamily="18" charset="0"/>
            </a:endParaRPr>
          </a:p>
        </p:txBody>
      </p:sp>
      <p:sp>
        <p:nvSpPr>
          <p:cNvPr id="3" name="Rectangle 1"/>
          <p:cNvSpPr>
            <a:spLocks noChangeArrowheads="1"/>
          </p:cNvSpPr>
          <p:nvPr/>
        </p:nvSpPr>
        <p:spPr bwMode="auto">
          <a:xfrm>
            <a:off x="874644" y="195602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2"/>
          <p:cNvSpPr>
            <a:spLocks noChangeArrowheads="1"/>
          </p:cNvSpPr>
          <p:nvPr/>
        </p:nvSpPr>
        <p:spPr bwMode="auto">
          <a:xfrm>
            <a:off x="292021" y="4153350"/>
            <a:ext cx="8084264" cy="872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1800" b="0" i="0" u="none" strike="noStrike" cap="none" normalizeH="0" baseline="0" smtClean="0">
                <a:ln>
                  <a:noFill/>
                </a:ln>
                <a:solidFill>
                  <a:srgbClr val="000000"/>
                </a:solidFill>
                <a:effectLst/>
                <a:latin typeface="Arial" panose="020B0604020202020204" pitchFamily="34" charset="0"/>
                <a:ea typeface="Open Sans"/>
              </a:rPr>
              <a:t>a) Ta có nên dùng biểu đồ cột để biểu diễn bảng số liệu này không? Tại sao?</a:t>
            </a:r>
            <a:endParaRPr kumimoji="0" lang="en-US" altLang="en-US" sz="1800" b="0" i="0" u="none" strike="noStrike" cap="none" normalizeH="0" baseline="0" smtClean="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1800" b="0" i="0" u="none" strike="noStrike" cap="none" normalizeH="0" baseline="0" smtClean="0">
                <a:ln>
                  <a:noFill/>
                </a:ln>
                <a:solidFill>
                  <a:srgbClr val="000000"/>
                </a:solidFill>
                <a:effectLst/>
                <a:latin typeface="Arial" panose="020B0604020202020204" pitchFamily="34" charset="0"/>
                <a:ea typeface="Open Sans"/>
              </a:rPr>
              <a:t>b) Biểu đồ nào phù hợp để biểu diễn bảng số liệu này?</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13065" y="791889"/>
            <a:ext cx="6882635" cy="3436264"/>
          </a:xfrm>
          <a:prstGeom prst="rect">
            <a:avLst/>
          </a:prstGeom>
        </p:spPr>
      </p:pic>
    </p:spTree>
    <p:extLst>
      <p:ext uri="{BB962C8B-B14F-4D97-AF65-F5344CB8AC3E}">
        <p14:creationId xmlns:p14="http://schemas.microsoft.com/office/powerpoint/2010/main" val="3302497489"/>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12"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grpSp>
        <p:nvGrpSpPr>
          <p:cNvPr id="333" name="Google Shape;333;p41"/>
          <p:cNvGrpSpPr/>
          <p:nvPr/>
        </p:nvGrpSpPr>
        <p:grpSpPr>
          <a:xfrm>
            <a:off x="8598143" y="4432929"/>
            <a:ext cx="545857" cy="637120"/>
            <a:chOff x="7884893" y="2048936"/>
            <a:chExt cx="545857" cy="637120"/>
          </a:xfrm>
        </p:grpSpPr>
        <p:sp>
          <p:nvSpPr>
            <p:cNvPr id="334" name="Google Shape;334;p41"/>
            <p:cNvSpPr/>
            <p:nvPr/>
          </p:nvSpPr>
          <p:spPr>
            <a:xfrm>
              <a:off x="8202150" y="24574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41"/>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6" name="Google Shape;336;p41"/>
          <p:cNvGrpSpPr/>
          <p:nvPr/>
        </p:nvGrpSpPr>
        <p:grpSpPr>
          <a:xfrm>
            <a:off x="8409794" y="274511"/>
            <a:ext cx="545044" cy="644353"/>
            <a:chOff x="713258" y="1316731"/>
            <a:chExt cx="545044" cy="644353"/>
          </a:xfrm>
        </p:grpSpPr>
        <p:sp>
          <p:nvSpPr>
            <p:cNvPr id="337" name="Google Shape;337;p41"/>
            <p:cNvSpPr/>
            <p:nvPr/>
          </p:nvSpPr>
          <p:spPr>
            <a:xfrm>
              <a:off x="1029701" y="173248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41"/>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 name="Rectangle 1"/>
          <p:cNvSpPr>
            <a:spLocks noChangeArrowheads="1"/>
          </p:cNvSpPr>
          <p:nvPr/>
        </p:nvSpPr>
        <p:spPr bwMode="auto">
          <a:xfrm>
            <a:off x="874644" y="195602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Rectangle 2"/>
          <p:cNvSpPr>
            <a:spLocks noChangeArrowheads="1"/>
          </p:cNvSpPr>
          <p:nvPr/>
        </p:nvSpPr>
        <p:spPr bwMode="auto">
          <a:xfrm>
            <a:off x="649029" y="662461"/>
            <a:ext cx="7776667" cy="2272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spcBef>
                <a:spcPts val="600"/>
              </a:spcBef>
              <a:spcAft>
                <a:spcPts val="600"/>
              </a:spcAft>
              <a:buClrTx/>
            </a:pPr>
            <a:r>
              <a:rPr lang="vi-VN" altLang="en-US" sz="1800">
                <a:solidFill>
                  <a:srgbClr val="000000"/>
                </a:solidFill>
                <a:ea typeface="Open Sans"/>
              </a:rPr>
              <a:t>a) Ta không nên dùng biểu đồ để biểu diễn bảng số liệu này vì số lượng thời điểm quan sát nhiều.</a:t>
            </a:r>
          </a:p>
          <a:p>
            <a:pPr lvl="0" algn="just">
              <a:lnSpc>
                <a:spcPct val="150000"/>
              </a:lnSpc>
              <a:spcBef>
                <a:spcPts val="600"/>
              </a:spcBef>
              <a:spcAft>
                <a:spcPts val="600"/>
              </a:spcAft>
              <a:buClrTx/>
            </a:pPr>
            <a:r>
              <a:rPr lang="vi-VN" altLang="en-US" sz="1800">
                <a:solidFill>
                  <a:srgbClr val="000000"/>
                </a:solidFill>
                <a:ea typeface="Open Sans"/>
              </a:rPr>
              <a:t>b) Biểu đồ biểu diễn bảng số liệu phù hợp là biểu đồ đoạn thẳng thì để biểu diễn sự thay đổi một đại lượng theo thời gian và số lượng thời điểm quan sát nhiều.</a:t>
            </a:r>
          </a:p>
        </p:txBody>
      </p:sp>
      <p:sp>
        <p:nvSpPr>
          <p:cNvPr id="13" name="Rectangle 12"/>
          <p:cNvSpPr/>
          <p:nvPr/>
        </p:nvSpPr>
        <p:spPr>
          <a:xfrm>
            <a:off x="4053094" y="258240"/>
            <a:ext cx="96853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smtClean="0">
                <a:ln>
                  <a:noFill/>
                </a:ln>
                <a:solidFill>
                  <a:srgbClr val="4C2E8C">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Trả lời:</a:t>
            </a:r>
            <a:endParaRPr kumimoji="0" lang="en-US" sz="1800" b="1" i="1" u="sng" strike="noStrike" kern="0" cap="none" spc="0" normalizeH="0" baseline="0" noProof="0">
              <a:ln>
                <a:noFill/>
              </a:ln>
              <a:solidFill>
                <a:srgbClr val="4C2E8C">
                  <a:lumMod val="75000"/>
                </a:srgbClr>
              </a:solidFill>
              <a:effectLst/>
              <a:uLnTx/>
              <a:uFillTx/>
              <a:sym typeface="Arial"/>
            </a:endParaRPr>
          </a:p>
        </p:txBody>
      </p:sp>
      <p:pic>
        <p:nvPicPr>
          <p:cNvPr id="2" name="Picture 1"/>
          <p:cNvPicPr>
            <a:picLocks noChangeAspect="1"/>
          </p:cNvPicPr>
          <p:nvPr/>
        </p:nvPicPr>
        <p:blipFill>
          <a:blip r:embed="rId3"/>
          <a:stretch>
            <a:fillRect/>
          </a:stretch>
        </p:blipFill>
        <p:spPr>
          <a:xfrm>
            <a:off x="301527" y="4585346"/>
            <a:ext cx="347502" cy="341406"/>
          </a:xfrm>
          <a:prstGeom prst="rect">
            <a:avLst/>
          </a:prstGeom>
        </p:spPr>
      </p:pic>
      <p:sp>
        <p:nvSpPr>
          <p:cNvPr id="15" name="Rounded Rectangle 14"/>
          <p:cNvSpPr/>
          <p:nvPr/>
        </p:nvSpPr>
        <p:spPr>
          <a:xfrm>
            <a:off x="649029" y="3093737"/>
            <a:ext cx="7692924" cy="175063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b="1" i="1">
                <a:solidFill>
                  <a:srgbClr val="000000"/>
                </a:solidFill>
              </a:rPr>
              <a:t>Nhận xét:</a:t>
            </a:r>
          </a:p>
          <a:p>
            <a:pPr algn="just">
              <a:lnSpc>
                <a:spcPct val="150000"/>
              </a:lnSpc>
            </a:pPr>
            <a:r>
              <a:rPr lang="vi-VN" sz="1800" smtClean="0">
                <a:solidFill>
                  <a:srgbClr val="000000"/>
                </a:solidFill>
              </a:rPr>
              <a:t>Nếu </a:t>
            </a:r>
            <a:r>
              <a:rPr lang="vi-VN" sz="1800">
                <a:solidFill>
                  <a:srgbClr val="000000"/>
                </a:solidFill>
              </a:rPr>
              <a:t>muốn biểu diễn sự thay đổi của một đại lượng theo thời gian ta dùng biểu đồ đoạn thẳng. Khi số lượng thời điểm quan sát ít ta cũng có thể biểu diễn bằng biểu đồ cột.</a:t>
            </a:r>
          </a:p>
        </p:txBody>
      </p:sp>
    </p:spTree>
    <p:extLst>
      <p:ext uri="{BB962C8B-B14F-4D97-AF65-F5344CB8AC3E}">
        <p14:creationId xmlns:p14="http://schemas.microsoft.com/office/powerpoint/2010/main" val="3483628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dissolv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heel(1)">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grpSp>
        <p:nvGrpSpPr>
          <p:cNvPr id="420" name="Google Shape;420;p43"/>
          <p:cNvGrpSpPr/>
          <p:nvPr/>
        </p:nvGrpSpPr>
        <p:grpSpPr>
          <a:xfrm>
            <a:off x="8566337" y="0"/>
            <a:ext cx="545857" cy="637120"/>
            <a:chOff x="7884893" y="2048936"/>
            <a:chExt cx="545857" cy="637120"/>
          </a:xfrm>
        </p:grpSpPr>
        <p:sp>
          <p:nvSpPr>
            <p:cNvPr id="421" name="Google Shape;421;p43"/>
            <p:cNvSpPr/>
            <p:nvPr/>
          </p:nvSpPr>
          <p:spPr>
            <a:xfrm>
              <a:off x="8202150" y="24574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3"/>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3" name="Google Shape;423;p43"/>
          <p:cNvGrpSpPr/>
          <p:nvPr/>
        </p:nvGrpSpPr>
        <p:grpSpPr>
          <a:xfrm>
            <a:off x="0" y="35385"/>
            <a:ext cx="521756" cy="644353"/>
            <a:chOff x="1105901" y="1316731"/>
            <a:chExt cx="521756" cy="644353"/>
          </a:xfrm>
        </p:grpSpPr>
        <p:sp>
          <p:nvSpPr>
            <p:cNvPr id="424" name="Google Shape;424;p43"/>
            <p:cNvSpPr/>
            <p:nvPr/>
          </p:nvSpPr>
          <p:spPr>
            <a:xfrm>
              <a:off x="1105901" y="173248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3"/>
            <p:cNvSpPr/>
            <p:nvPr/>
          </p:nvSpPr>
          <p:spPr>
            <a:xfrm>
              <a:off x="13990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TextBox 25"/>
          <p:cNvSpPr txBox="1"/>
          <p:nvPr/>
        </p:nvSpPr>
        <p:spPr>
          <a:xfrm>
            <a:off x="407457" y="679738"/>
            <a:ext cx="8362832" cy="923330"/>
          </a:xfrm>
          <a:prstGeom prst="rect">
            <a:avLst/>
          </a:prstGeom>
          <a:noFill/>
        </p:spPr>
        <p:txBody>
          <a:bodyPr wrap="square" rtlCol="0">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Chọn</a:t>
            </a:r>
            <a:r>
              <a:rPr kumimoji="0" lang="en-US" sz="1800" b="0" i="0" u="none" strike="noStrike" kern="1200" cap="none" spc="0" normalizeH="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 biểu đồ phù hợp nhất để biểu diễn dữ liệu về tuổi thọ trung bình ở một số quốc gia Đông Nam Á năm 2019. Giải thích tại sao em chọn biểu đồ đó.</a:t>
            </a: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endParaRPr>
          </a:p>
        </p:txBody>
      </p:sp>
      <p:sp>
        <p:nvSpPr>
          <p:cNvPr id="27" name="Rectangle 26"/>
          <p:cNvSpPr/>
          <p:nvPr/>
        </p:nvSpPr>
        <p:spPr>
          <a:xfrm>
            <a:off x="4278531" y="2842516"/>
            <a:ext cx="62068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28" name="Google Shape;735;p18"/>
          <p:cNvSpPr txBox="1">
            <a:spLocks noGrp="1"/>
          </p:cNvSpPr>
          <p:nvPr>
            <p:ph type="title"/>
          </p:nvPr>
        </p:nvSpPr>
        <p:spPr>
          <a:xfrm>
            <a:off x="293157" y="357504"/>
            <a:ext cx="1285328" cy="3222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000" b="1" smtClean="0">
                <a:solidFill>
                  <a:schemeClr val="accent6"/>
                </a:solidFill>
                <a:highlight>
                  <a:schemeClr val="accent1"/>
                </a:highlight>
                <a:latin typeface="+mj-lt"/>
              </a:rPr>
              <a:t>Ví dụ 1:</a:t>
            </a:r>
            <a:endParaRPr sz="2000">
              <a:solidFill>
                <a:schemeClr val="accent6"/>
              </a:solidFill>
              <a:highlight>
                <a:schemeClr val="accent1"/>
              </a:highlight>
              <a:latin typeface="+mj-lt"/>
            </a:endParaRPr>
          </a:p>
        </p:txBody>
      </p:sp>
      <p:graphicFrame>
        <p:nvGraphicFramePr>
          <p:cNvPr id="13" name="Table 12"/>
          <p:cNvGraphicFramePr>
            <a:graphicFrameLocks noGrp="1"/>
          </p:cNvGraphicFramePr>
          <p:nvPr>
            <p:extLst>
              <p:ext uri="{D42A27DB-BD31-4B8C-83A1-F6EECF244321}">
                <p14:modId xmlns:p14="http://schemas.microsoft.com/office/powerpoint/2010/main" val="2562737127"/>
              </p:ext>
            </p:extLst>
          </p:nvPr>
        </p:nvGraphicFramePr>
        <p:xfrm>
          <a:off x="521758" y="1704569"/>
          <a:ext cx="8248530" cy="949960"/>
        </p:xfrm>
        <a:graphic>
          <a:graphicData uri="http://schemas.openxmlformats.org/drawingml/2006/table">
            <a:tbl>
              <a:tblPr firstRow="1" bandRow="1">
                <a:tableStyleId>{339702B8-75EE-4A78-BF82-F94E3A50AE9B}</a:tableStyleId>
              </a:tblPr>
              <a:tblGrid>
                <a:gridCol w="1911341">
                  <a:extLst>
                    <a:ext uri="{9D8B030D-6E8A-4147-A177-3AD203B41FA5}">
                      <a16:colId xmlns:a16="http://schemas.microsoft.com/office/drawing/2014/main" val="667459397"/>
                    </a:ext>
                  </a:extLst>
                </a:gridCol>
                <a:gridCol w="1280160">
                  <a:extLst>
                    <a:ext uri="{9D8B030D-6E8A-4147-A177-3AD203B41FA5}">
                      <a16:colId xmlns:a16="http://schemas.microsoft.com/office/drawing/2014/main" val="2647167650"/>
                    </a:ext>
                  </a:extLst>
                </a:gridCol>
                <a:gridCol w="1248355">
                  <a:extLst>
                    <a:ext uri="{9D8B030D-6E8A-4147-A177-3AD203B41FA5}">
                      <a16:colId xmlns:a16="http://schemas.microsoft.com/office/drawing/2014/main" val="1378663188"/>
                    </a:ext>
                  </a:extLst>
                </a:gridCol>
                <a:gridCol w="1168842">
                  <a:extLst>
                    <a:ext uri="{9D8B030D-6E8A-4147-A177-3AD203B41FA5}">
                      <a16:colId xmlns:a16="http://schemas.microsoft.com/office/drawing/2014/main" val="4285496291"/>
                    </a:ext>
                  </a:extLst>
                </a:gridCol>
                <a:gridCol w="1439186">
                  <a:extLst>
                    <a:ext uri="{9D8B030D-6E8A-4147-A177-3AD203B41FA5}">
                      <a16:colId xmlns:a16="http://schemas.microsoft.com/office/drawing/2014/main" val="3089770617"/>
                    </a:ext>
                  </a:extLst>
                </a:gridCol>
                <a:gridCol w="1200646">
                  <a:extLst>
                    <a:ext uri="{9D8B030D-6E8A-4147-A177-3AD203B41FA5}">
                      <a16:colId xmlns:a16="http://schemas.microsoft.com/office/drawing/2014/main" val="1067637649"/>
                    </a:ext>
                  </a:extLst>
                </a:gridCol>
              </a:tblGrid>
              <a:tr h="370840">
                <a:tc>
                  <a:txBody>
                    <a:bodyPr/>
                    <a:lstStyle/>
                    <a:p>
                      <a:pPr algn="ctr"/>
                      <a:r>
                        <a:rPr lang="en-US" sz="1600" smtClean="0"/>
                        <a:t>Quố</a:t>
                      </a:r>
                      <a:r>
                        <a:rPr lang="en-US" sz="1600" baseline="0" smtClean="0"/>
                        <a:t>c gia</a:t>
                      </a:r>
                      <a:endParaRPr lang="en-US" sz="1600"/>
                    </a:p>
                  </a:txBody>
                  <a:tcPr anchor="ctr">
                    <a:solidFill>
                      <a:schemeClr val="accent4">
                        <a:lumMod val="40000"/>
                        <a:lumOff val="60000"/>
                      </a:schemeClr>
                    </a:solidFill>
                  </a:tcPr>
                </a:tc>
                <a:tc>
                  <a:txBody>
                    <a:bodyPr/>
                    <a:lstStyle/>
                    <a:p>
                      <a:pPr algn="ctr"/>
                      <a:r>
                        <a:rPr lang="en-US" sz="1600" smtClean="0"/>
                        <a:t>Indonesia</a:t>
                      </a:r>
                      <a:endParaRPr lang="en-US" sz="1600"/>
                    </a:p>
                  </a:txBody>
                  <a:tcPr anchor="ctr"/>
                </a:tc>
                <a:tc>
                  <a:txBody>
                    <a:bodyPr/>
                    <a:lstStyle/>
                    <a:p>
                      <a:pPr algn="ctr"/>
                      <a:r>
                        <a:rPr lang="en-US" sz="1600" smtClean="0"/>
                        <a:t>Myanmar</a:t>
                      </a:r>
                      <a:endParaRPr lang="en-US" sz="1600"/>
                    </a:p>
                  </a:txBody>
                  <a:tcPr anchor="ctr"/>
                </a:tc>
                <a:tc>
                  <a:txBody>
                    <a:bodyPr/>
                    <a:lstStyle/>
                    <a:p>
                      <a:pPr algn="ctr"/>
                      <a:r>
                        <a:rPr lang="en-US" sz="1600" smtClean="0"/>
                        <a:t>Thái</a:t>
                      </a:r>
                      <a:r>
                        <a:rPr lang="en-US" sz="1600" baseline="0" smtClean="0"/>
                        <a:t> Lan</a:t>
                      </a:r>
                      <a:endParaRPr lang="en-US" sz="1600"/>
                    </a:p>
                  </a:txBody>
                  <a:tcPr anchor="ctr"/>
                </a:tc>
                <a:tc>
                  <a:txBody>
                    <a:bodyPr/>
                    <a:lstStyle/>
                    <a:p>
                      <a:pPr algn="ctr"/>
                      <a:r>
                        <a:rPr lang="en-US" sz="1600" smtClean="0"/>
                        <a:t>Timor</a:t>
                      </a:r>
                      <a:r>
                        <a:rPr lang="en-US" sz="1600" baseline="0" smtClean="0"/>
                        <a:t> - Leste</a:t>
                      </a:r>
                      <a:endParaRPr lang="en-US" sz="1600"/>
                    </a:p>
                  </a:txBody>
                  <a:tcPr anchor="ctr"/>
                </a:tc>
                <a:tc>
                  <a:txBody>
                    <a:bodyPr/>
                    <a:lstStyle/>
                    <a:p>
                      <a:pPr algn="ctr"/>
                      <a:r>
                        <a:rPr lang="en-US" sz="1600" smtClean="0"/>
                        <a:t>Việt</a:t>
                      </a:r>
                      <a:r>
                        <a:rPr lang="en-US" sz="1600" baseline="0" smtClean="0"/>
                        <a:t> Nam</a:t>
                      </a:r>
                      <a:endParaRPr lang="en-US" sz="1600"/>
                    </a:p>
                  </a:txBody>
                  <a:tcPr anchor="ctr"/>
                </a:tc>
                <a:extLst>
                  <a:ext uri="{0D108BD9-81ED-4DB2-BD59-A6C34878D82A}">
                    <a16:rowId xmlns:a16="http://schemas.microsoft.com/office/drawing/2014/main" val="167954688"/>
                  </a:ext>
                </a:extLst>
              </a:tr>
              <a:tr h="370840">
                <a:tc>
                  <a:txBody>
                    <a:bodyPr/>
                    <a:lstStyle/>
                    <a:p>
                      <a:pPr algn="ctr"/>
                      <a:r>
                        <a:rPr lang="en-US" sz="1600" smtClean="0"/>
                        <a:t>Tuổi</a:t>
                      </a:r>
                      <a:r>
                        <a:rPr lang="en-US" sz="1600" baseline="0" smtClean="0"/>
                        <a:t> thọ trung bình (năm)</a:t>
                      </a:r>
                      <a:endParaRPr lang="en-US" sz="1600"/>
                    </a:p>
                  </a:txBody>
                  <a:tcPr anchor="ctr">
                    <a:solidFill>
                      <a:schemeClr val="accent4">
                        <a:lumMod val="40000"/>
                        <a:lumOff val="60000"/>
                      </a:schemeClr>
                    </a:solidFill>
                  </a:tcPr>
                </a:tc>
                <a:tc>
                  <a:txBody>
                    <a:bodyPr/>
                    <a:lstStyle/>
                    <a:p>
                      <a:pPr algn="ctr"/>
                      <a:r>
                        <a:rPr lang="en-US" sz="1600" smtClean="0"/>
                        <a:t>71,3</a:t>
                      </a:r>
                      <a:endParaRPr lang="en-US" sz="1600"/>
                    </a:p>
                  </a:txBody>
                  <a:tcPr anchor="ctr"/>
                </a:tc>
                <a:tc>
                  <a:txBody>
                    <a:bodyPr/>
                    <a:lstStyle/>
                    <a:p>
                      <a:pPr algn="ctr"/>
                      <a:r>
                        <a:rPr lang="en-US" sz="1600" smtClean="0"/>
                        <a:t>69,1</a:t>
                      </a:r>
                      <a:endParaRPr lang="en-US" sz="1600"/>
                    </a:p>
                  </a:txBody>
                  <a:tcPr anchor="ctr"/>
                </a:tc>
                <a:tc>
                  <a:txBody>
                    <a:bodyPr/>
                    <a:lstStyle/>
                    <a:p>
                      <a:pPr algn="ctr"/>
                      <a:r>
                        <a:rPr lang="en-US" sz="1600" smtClean="0"/>
                        <a:t>77,7</a:t>
                      </a:r>
                      <a:endParaRPr lang="en-US" sz="1600"/>
                    </a:p>
                  </a:txBody>
                  <a:tcPr anchor="ctr"/>
                </a:tc>
                <a:tc>
                  <a:txBody>
                    <a:bodyPr/>
                    <a:lstStyle/>
                    <a:p>
                      <a:pPr algn="ctr"/>
                      <a:r>
                        <a:rPr lang="en-US" sz="1600" smtClean="0"/>
                        <a:t>69,6</a:t>
                      </a:r>
                      <a:endParaRPr lang="en-US" sz="1600"/>
                    </a:p>
                  </a:txBody>
                  <a:tcPr anchor="ctr"/>
                </a:tc>
                <a:tc>
                  <a:txBody>
                    <a:bodyPr/>
                    <a:lstStyle/>
                    <a:p>
                      <a:pPr algn="ctr"/>
                      <a:r>
                        <a:rPr lang="en-US" sz="1600" smtClean="0"/>
                        <a:t>75,4</a:t>
                      </a:r>
                      <a:endParaRPr lang="en-US" sz="1600"/>
                    </a:p>
                  </a:txBody>
                  <a:tcPr anchor="ctr"/>
                </a:tc>
                <a:extLst>
                  <a:ext uri="{0D108BD9-81ED-4DB2-BD59-A6C34878D82A}">
                    <a16:rowId xmlns:a16="http://schemas.microsoft.com/office/drawing/2014/main" val="4020894393"/>
                  </a:ext>
                </a:extLst>
              </a:tr>
            </a:tbl>
          </a:graphicData>
        </a:graphic>
      </p:graphicFrame>
      <p:sp>
        <p:nvSpPr>
          <p:cNvPr id="14" name="Rectangle 13"/>
          <p:cNvSpPr/>
          <p:nvPr/>
        </p:nvSpPr>
        <p:spPr>
          <a:xfrm>
            <a:off x="407456" y="3171082"/>
            <a:ext cx="8362831" cy="1754326"/>
          </a:xfrm>
          <a:prstGeom prst="rect">
            <a:avLst/>
          </a:prstGeom>
        </p:spPr>
        <p:txBody>
          <a:bodyPr wrap="square">
            <a:spAutoFit/>
          </a:bodyPr>
          <a:lstStyle/>
          <a:p>
            <a:pPr algn="just">
              <a:lnSpc>
                <a:spcPct val="150000"/>
              </a:lnSpc>
              <a:spcBef>
                <a:spcPts val="600"/>
              </a:spcBef>
              <a:spcAft>
                <a:spcPts val="800"/>
              </a:spcAft>
            </a:pPr>
            <a:r>
              <a:rPr lang="pt-BR" sz="1800">
                <a:latin typeface="+mj-lt"/>
                <a:ea typeface="Arial" panose="020B0604020202020204" pitchFamily="34" charset="0"/>
                <a:cs typeface="Times New Roman" panose="02020603050405020304" pitchFamily="18" charset="0"/>
              </a:rPr>
              <a:t>Tuổi thọ trung bình của các quốc gia không phải là các số nguyên nên biểu đồ tranh không phù hợp. Ta không thể dùng biểu đồ đoạn thẳng để biểu diễn vì trong dữ liệu này tuổi thọ trung bình không thay đổi theo thời gian mà thay đổi theo quốc gia. Ta nên dùng biểu đồ cột để biểu diễn dữ liệu này.</a:t>
            </a:r>
            <a:endParaRPr lang="en-US" sz="1800">
              <a:effectLst/>
              <a:latin typeface="+mj-lt"/>
              <a:ea typeface="Arial" panose="020B060402020202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anim calcmode="lin" valueType="num">
                                      <p:cBhvr>
                                        <p:cTn id="13" dur="500" fill="hold"/>
                                        <p:tgtEl>
                                          <p:spTgt spid="28"/>
                                        </p:tgtEl>
                                        <p:attrNameLst>
                                          <p:attrName>ppt_x</p:attrName>
                                        </p:attrNameLst>
                                      </p:cBhvr>
                                      <p:tavLst>
                                        <p:tav tm="0">
                                          <p:val>
                                            <p:strVal val="#ppt_x"/>
                                          </p:val>
                                        </p:tav>
                                        <p:tav tm="100000">
                                          <p:val>
                                            <p:strVal val="#ppt_x"/>
                                          </p:val>
                                        </p:tav>
                                      </p:tavLst>
                                    </p:anim>
                                    <p:anim calcmode="lin" valueType="num">
                                      <p:cBhvr>
                                        <p:cTn id="14" dur="500" fill="hold"/>
                                        <p:tgtEl>
                                          <p:spTgt spid="2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12" fill="hold" nodeType="clickEffect">
                                  <p:stCondLst>
                                    <p:cond delay="0"/>
                                  </p:stCondLst>
                                  <p:childTnLst>
                                    <p:set>
                                      <p:cBhvr>
                                        <p:cTn id="28" dur="1" fill="hold">
                                          <p:stCondLst>
                                            <p:cond delay="0"/>
                                          </p:stCondLst>
                                        </p:cTn>
                                        <p:tgtEl>
                                          <p:spTgt spid="14">
                                            <p:txEl>
                                              <p:pRg st="0" end="0"/>
                                            </p:txEl>
                                          </p:spTgt>
                                        </p:tgtEl>
                                        <p:attrNameLst>
                                          <p:attrName>style.visibility</p:attrName>
                                        </p:attrNameLst>
                                      </p:cBhvr>
                                      <p:to>
                                        <p:strVal val="visible"/>
                                      </p:to>
                                    </p:set>
                                    <p:animEffect transition="in" filter="strips(downLeft)">
                                      <p:cBhvr>
                                        <p:cTn id="29"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grpSp>
        <p:nvGrpSpPr>
          <p:cNvPr id="286" name="Google Shape;286;p40"/>
          <p:cNvGrpSpPr/>
          <p:nvPr/>
        </p:nvGrpSpPr>
        <p:grpSpPr>
          <a:xfrm>
            <a:off x="8036237" y="262801"/>
            <a:ext cx="833444" cy="800827"/>
            <a:chOff x="4754908" y="539500"/>
            <a:chExt cx="3588802" cy="4064490"/>
          </a:xfrm>
        </p:grpSpPr>
        <p:pic>
          <p:nvPicPr>
            <p:cNvPr id="287" name="Google Shape;287;p40"/>
            <p:cNvPicPr preferRelativeResize="0"/>
            <p:nvPr/>
          </p:nvPicPr>
          <p:blipFill rotWithShape="1">
            <a:blip r:embed="rId3">
              <a:alphaModFix/>
            </a:blip>
            <a:srcRect/>
            <a:stretch/>
          </p:blipFill>
          <p:spPr>
            <a:xfrm>
              <a:off x="5815584" y="539500"/>
              <a:ext cx="2528126" cy="3877059"/>
            </a:xfrm>
            <a:prstGeom prst="rect">
              <a:avLst/>
            </a:prstGeom>
            <a:noFill/>
            <a:ln>
              <a:noFill/>
            </a:ln>
          </p:spPr>
        </p:pic>
        <p:pic>
          <p:nvPicPr>
            <p:cNvPr id="288" name="Google Shape;288;p40"/>
            <p:cNvPicPr preferRelativeResize="0"/>
            <p:nvPr/>
          </p:nvPicPr>
          <p:blipFill rotWithShape="1">
            <a:blip r:embed="rId4">
              <a:alphaModFix/>
            </a:blip>
            <a:srcRect l="109" r="109"/>
            <a:stretch/>
          </p:blipFill>
          <p:spPr>
            <a:xfrm>
              <a:off x="4855464" y="1514725"/>
              <a:ext cx="1097280" cy="3089265"/>
            </a:xfrm>
            <a:prstGeom prst="rect">
              <a:avLst/>
            </a:prstGeom>
            <a:noFill/>
            <a:ln>
              <a:noFill/>
            </a:ln>
          </p:spPr>
        </p:pic>
        <p:grpSp>
          <p:nvGrpSpPr>
            <p:cNvPr id="289" name="Google Shape;289;p40"/>
            <p:cNvGrpSpPr/>
            <p:nvPr/>
          </p:nvGrpSpPr>
          <p:grpSpPr>
            <a:xfrm>
              <a:off x="4754908" y="620356"/>
              <a:ext cx="3557067" cy="810675"/>
              <a:chOff x="6283808" y="544156"/>
              <a:chExt cx="3557067" cy="810675"/>
            </a:xfrm>
          </p:grpSpPr>
          <p:sp>
            <p:nvSpPr>
              <p:cNvPr id="290" name="Google Shape;290;p40"/>
              <p:cNvSpPr/>
              <p:nvPr/>
            </p:nvSpPr>
            <p:spPr>
              <a:xfrm>
                <a:off x="9612275" y="739100"/>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0"/>
              <p:cNvSpPr/>
              <p:nvPr/>
            </p:nvSpPr>
            <p:spPr>
              <a:xfrm>
                <a:off x="6726075" y="5441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0"/>
              <p:cNvSpPr/>
              <p:nvPr/>
            </p:nvSpPr>
            <p:spPr>
              <a:xfrm>
                <a:off x="7250075" y="768100"/>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0"/>
              <p:cNvSpPr/>
              <p:nvPr/>
            </p:nvSpPr>
            <p:spPr>
              <a:xfrm>
                <a:off x="6283808" y="11262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 name="TextBox 13"/>
          <p:cNvSpPr txBox="1"/>
          <p:nvPr/>
        </p:nvSpPr>
        <p:spPr>
          <a:xfrm>
            <a:off x="3360721" y="285186"/>
            <a:ext cx="2518857" cy="623248"/>
          </a:xfrm>
          <a:prstGeom prst="rect">
            <a:avLst/>
          </a:prstGeom>
          <a:solidFill>
            <a:schemeClr val="bg2">
              <a:lumMod val="40000"/>
              <a:lumOff val="60000"/>
            </a:schemeClr>
          </a:solidFill>
          <a:ln w="127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defTabSz="457200">
              <a:lnSpc>
                <a:spcPct val="150000"/>
              </a:lnSpc>
              <a:buClrTx/>
              <a:defRPr/>
            </a:pPr>
            <a:r>
              <a:rPr lang="en-US" sz="2300" b="1" kern="1200">
                <a:solidFill>
                  <a:schemeClr val="tx1"/>
                </a:solidFill>
                <a:latin typeface="Arial" panose="020B0604020202020204" pitchFamily="34" charset="0"/>
                <a:ea typeface="+mn-ea"/>
                <a:cs typeface="Arial" panose="020B0604020202020204" pitchFamily="34" charset="0"/>
              </a:rPr>
              <a:t>LUYỆN TẬP </a:t>
            </a:r>
            <a:r>
              <a:rPr lang="en-US" sz="2300" b="1" kern="1200" smtClean="0">
                <a:solidFill>
                  <a:schemeClr val="tx1"/>
                </a:solidFill>
                <a:latin typeface="Arial" panose="020B0604020202020204" pitchFamily="34" charset="0"/>
                <a:ea typeface="+mn-ea"/>
                <a:cs typeface="Arial" panose="020B0604020202020204" pitchFamily="34" charset="0"/>
              </a:rPr>
              <a:t>2</a:t>
            </a:r>
            <a:endParaRPr lang="en-US" sz="2300" b="1" kern="1200">
              <a:solidFill>
                <a:schemeClr val="tx1"/>
              </a:solidFill>
              <a:latin typeface="Arial" panose="020B0604020202020204" pitchFamily="34" charset="0"/>
              <a:ea typeface="+mn-ea"/>
              <a:cs typeface="Arial" panose="020B0604020202020204" pitchFamily="34" charset="0"/>
            </a:endParaRPr>
          </a:p>
        </p:txBody>
      </p:sp>
      <p:sp>
        <p:nvSpPr>
          <p:cNvPr id="4" name="Rectangle 3"/>
          <p:cNvSpPr/>
          <p:nvPr/>
        </p:nvSpPr>
        <p:spPr>
          <a:xfrm>
            <a:off x="287181" y="1315885"/>
            <a:ext cx="2428870" cy="369332"/>
          </a:xfrm>
          <a:prstGeom prst="rect">
            <a:avLst/>
          </a:prstGeom>
        </p:spPr>
        <p:txBody>
          <a:bodyPr wrap="none">
            <a:spAutoFit/>
          </a:bodyPr>
          <a:lstStyle/>
          <a:p>
            <a:r>
              <a:rPr lang="en-US" sz="1800">
                <a:latin typeface="+mj-lt"/>
              </a:rPr>
              <a:t>Cho biểu đồ Hình </a:t>
            </a:r>
            <a:r>
              <a:rPr lang="en-US" sz="1800" smtClean="0">
                <a:latin typeface="+mj-lt"/>
              </a:rPr>
              <a:t>5.3</a:t>
            </a:r>
            <a:endParaRPr lang="en-US" sz="1800">
              <a:latin typeface="+mj-lt"/>
            </a:endParaRPr>
          </a:p>
        </p:txBody>
      </p:sp>
      <p:sp>
        <p:nvSpPr>
          <p:cNvPr id="5" name="Rectangle 1"/>
          <p:cNvSpPr>
            <a:spLocks noChangeArrowheads="1"/>
          </p:cNvSpPr>
          <p:nvPr/>
        </p:nvSpPr>
        <p:spPr bwMode="auto">
          <a:xfrm>
            <a:off x="287181" y="1685217"/>
            <a:ext cx="4368453" cy="3000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1800" b="0" i="0" u="none" strike="noStrike" cap="none" normalizeH="0" baseline="0" smtClean="0">
                <a:ln>
                  <a:noFill/>
                </a:ln>
                <a:solidFill>
                  <a:srgbClr val="000000"/>
                </a:solidFill>
                <a:effectLst/>
                <a:latin typeface="Arial" panose="020B0604020202020204" pitchFamily="34" charset="0"/>
                <a:ea typeface="Open Sans"/>
              </a:rPr>
              <a:t>a) Lập bảng thống kê cho dữ liệu trong biểu đồ.</a:t>
            </a:r>
            <a:endParaRPr kumimoji="0" lang="en-US" altLang="en-US" sz="1800" b="0" i="0" u="none" strike="noStrike" cap="none" normalizeH="0" baseline="0" smtClean="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1800" b="0" i="0" u="none" strike="noStrike" cap="none" normalizeH="0" baseline="0" smtClean="0">
                <a:ln>
                  <a:noFill/>
                </a:ln>
                <a:solidFill>
                  <a:srgbClr val="000000"/>
                </a:solidFill>
                <a:effectLst/>
                <a:latin typeface="Arial" panose="020B0604020202020204" pitchFamily="34" charset="0"/>
                <a:ea typeface="Open Sans"/>
              </a:rPr>
              <a:t>b) Vẽ biểu đồ cột biểu diễn dữ liệu này. Nếu ta có dữ liệu về số cơn bão hằng năm trên toàn cầu từ năm 1970 đến nay thì có nên dùng biểu đồ cột để biểu diễn không?</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933023" y="1315884"/>
            <a:ext cx="3870719" cy="32727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grpSp>
        <p:nvGrpSpPr>
          <p:cNvPr id="208" name="Google Shape;208;p35"/>
          <p:cNvGrpSpPr/>
          <p:nvPr/>
        </p:nvGrpSpPr>
        <p:grpSpPr>
          <a:xfrm>
            <a:off x="19474" y="4486747"/>
            <a:ext cx="457200" cy="529244"/>
            <a:chOff x="598925" y="4074763"/>
            <a:chExt cx="457200" cy="529244"/>
          </a:xfrm>
        </p:grpSpPr>
        <p:sp>
          <p:nvSpPr>
            <p:cNvPr id="209" name="Google Shape;209;p35"/>
            <p:cNvSpPr/>
            <p:nvPr/>
          </p:nvSpPr>
          <p:spPr>
            <a:xfrm>
              <a:off x="827525" y="4375406"/>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5"/>
            <p:cNvSpPr/>
            <p:nvPr/>
          </p:nvSpPr>
          <p:spPr>
            <a:xfrm>
              <a:off x="598925" y="4074763"/>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 name="Google Shape;211;p35"/>
          <p:cNvGrpSpPr/>
          <p:nvPr/>
        </p:nvGrpSpPr>
        <p:grpSpPr>
          <a:xfrm>
            <a:off x="8333120" y="209568"/>
            <a:ext cx="506153" cy="552407"/>
            <a:chOff x="8046873" y="1141956"/>
            <a:chExt cx="506153" cy="552407"/>
          </a:xfrm>
        </p:grpSpPr>
        <p:sp>
          <p:nvSpPr>
            <p:cNvPr id="212" name="Google Shape;212;p35"/>
            <p:cNvSpPr/>
            <p:nvPr/>
          </p:nvSpPr>
          <p:spPr>
            <a:xfrm>
              <a:off x="8324426" y="1465763"/>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5"/>
            <p:cNvSpPr/>
            <p:nvPr/>
          </p:nvSpPr>
          <p:spPr>
            <a:xfrm>
              <a:off x="8046873" y="1141956"/>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Title 2"/>
          <p:cNvSpPr>
            <a:spLocks noGrp="1"/>
          </p:cNvSpPr>
          <p:nvPr>
            <p:ph type="title"/>
          </p:nvPr>
        </p:nvSpPr>
        <p:spPr>
          <a:xfrm>
            <a:off x="145701" y="209568"/>
            <a:ext cx="3128431" cy="375900"/>
          </a:xfrm>
        </p:spPr>
        <p:txBody>
          <a:bodyPr/>
          <a:lstStyle/>
          <a:p>
            <a:r>
              <a:rPr lang="en-US" sz="3200" b="1">
                <a:latin typeface="+mn-lt"/>
              </a:rPr>
              <a:t>KHỞI ĐỘNG</a:t>
            </a:r>
          </a:p>
        </p:txBody>
      </p:sp>
      <p:sp>
        <p:nvSpPr>
          <p:cNvPr id="16" name="Rectangle 15"/>
          <p:cNvSpPr/>
          <p:nvPr/>
        </p:nvSpPr>
        <p:spPr>
          <a:xfrm>
            <a:off x="434340" y="852011"/>
            <a:ext cx="8211120" cy="1338828"/>
          </a:xfrm>
          <a:prstGeom prst="rect">
            <a:avLst/>
          </a:prstGeom>
        </p:spPr>
        <p:txBody>
          <a:bodyPr wrap="square">
            <a:spAutoFit/>
          </a:bodyPr>
          <a:lstStyle/>
          <a:p>
            <a:pPr algn="just">
              <a:lnSpc>
                <a:spcPct val="150000"/>
              </a:lnSpc>
            </a:pPr>
            <a:r>
              <a:rPr lang="vi-VN" sz="1800">
                <a:latin typeface="+mn-lt"/>
                <a:ea typeface="Arial" panose="020B0604020202020204" pitchFamily="34" charset="0"/>
                <a:cs typeface="Times New Roman" panose="02020603050405020304" pitchFamily="18" charset="0"/>
              </a:rPr>
              <a:t>Bảng dưới cho biết số lượng các loài động vật tại Thảo Cầm Viên, Thành phố Hồ Chí Minh vào ngày 14-7-1869, thời điểm Thảo Cầm Viên chính thức </a:t>
            </a:r>
            <a:r>
              <a:rPr lang="en-US" sz="1800" smtClean="0">
                <a:latin typeface="+mn-lt"/>
                <a:ea typeface="Arial" panose="020B0604020202020204" pitchFamily="34" charset="0"/>
                <a:cs typeface="Times New Roman" panose="02020603050405020304" pitchFamily="18" charset="0"/>
              </a:rPr>
              <a:t>        </a:t>
            </a:r>
            <a:r>
              <a:rPr lang="vi-VN" sz="1800" smtClean="0">
                <a:latin typeface="+mn-lt"/>
                <a:ea typeface="Arial" panose="020B0604020202020204" pitchFamily="34" charset="0"/>
                <a:cs typeface="Times New Roman" panose="02020603050405020304" pitchFamily="18" charset="0"/>
              </a:rPr>
              <a:t>mở </a:t>
            </a:r>
            <a:r>
              <a:rPr lang="vi-VN" sz="1800">
                <a:latin typeface="+mn-lt"/>
                <a:ea typeface="Arial" panose="020B0604020202020204" pitchFamily="34" charset="0"/>
                <a:cs typeface="Times New Roman" panose="02020603050405020304" pitchFamily="18" charset="0"/>
              </a:rPr>
              <a:t>cửa đón khách vào xem.</a:t>
            </a:r>
            <a:endParaRPr lang="en-US" sz="1800">
              <a:effectLst/>
              <a:latin typeface="+mn-lt"/>
              <a:ea typeface="Arial" panose="020B0604020202020204" pitchFamily="34"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4035039674"/>
              </p:ext>
            </p:extLst>
          </p:nvPr>
        </p:nvGraphicFramePr>
        <p:xfrm>
          <a:off x="1106336" y="2330158"/>
          <a:ext cx="6971600" cy="885380"/>
        </p:xfrm>
        <a:graphic>
          <a:graphicData uri="http://schemas.openxmlformats.org/drawingml/2006/table">
            <a:tbl>
              <a:tblPr firstRow="1" firstCol="1" bandRow="1"/>
              <a:tblGrid>
                <a:gridCol w="1742900">
                  <a:extLst>
                    <a:ext uri="{9D8B030D-6E8A-4147-A177-3AD203B41FA5}">
                      <a16:colId xmlns:a16="http://schemas.microsoft.com/office/drawing/2014/main" val="2040606624"/>
                    </a:ext>
                  </a:extLst>
                </a:gridCol>
                <a:gridCol w="1742900">
                  <a:extLst>
                    <a:ext uri="{9D8B030D-6E8A-4147-A177-3AD203B41FA5}">
                      <a16:colId xmlns:a16="http://schemas.microsoft.com/office/drawing/2014/main" val="3416706802"/>
                    </a:ext>
                  </a:extLst>
                </a:gridCol>
                <a:gridCol w="1742900">
                  <a:extLst>
                    <a:ext uri="{9D8B030D-6E8A-4147-A177-3AD203B41FA5}">
                      <a16:colId xmlns:a16="http://schemas.microsoft.com/office/drawing/2014/main" val="2698807536"/>
                    </a:ext>
                  </a:extLst>
                </a:gridCol>
                <a:gridCol w="1742900">
                  <a:extLst>
                    <a:ext uri="{9D8B030D-6E8A-4147-A177-3AD203B41FA5}">
                      <a16:colId xmlns:a16="http://schemas.microsoft.com/office/drawing/2014/main" val="1339331549"/>
                    </a:ext>
                  </a:extLst>
                </a:gridCol>
              </a:tblGrid>
              <a:tr h="442690">
                <a:tc>
                  <a:txBody>
                    <a:bodyPr/>
                    <a:lstStyle/>
                    <a:p>
                      <a:pPr algn="just">
                        <a:lnSpc>
                          <a:spcPct val="150000"/>
                        </a:lnSpc>
                        <a:spcBef>
                          <a:spcPts val="600"/>
                        </a:spcBef>
                        <a:spcAft>
                          <a:spcPts val="0"/>
                        </a:spcAft>
                      </a:pPr>
                      <a:r>
                        <a:rPr lang="nl-NL" sz="1800">
                          <a:effectLst/>
                          <a:latin typeface="+mj-lt"/>
                          <a:ea typeface="Arial" panose="020B0604020202020204" pitchFamily="34" charset="0"/>
                          <a:cs typeface="Times New Roman" panose="02020603050405020304" pitchFamily="18" charset="0"/>
                        </a:rPr>
                        <a:t>Loài động vật</a:t>
                      </a:r>
                      <a:endParaRPr lang="en-US" sz="18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a:lnSpc>
                          <a:spcPct val="150000"/>
                        </a:lnSpc>
                        <a:spcBef>
                          <a:spcPts val="600"/>
                        </a:spcBef>
                        <a:spcAft>
                          <a:spcPts val="0"/>
                        </a:spcAft>
                      </a:pPr>
                      <a:r>
                        <a:rPr lang="nl-NL" sz="1800">
                          <a:effectLst/>
                          <a:latin typeface="+mj-lt"/>
                          <a:ea typeface="Arial" panose="020B0604020202020204" pitchFamily="34" charset="0"/>
                          <a:cs typeface="Times New Roman" panose="02020603050405020304" pitchFamily="18" charset="0"/>
                        </a:rPr>
                        <a:t>Thú</a:t>
                      </a:r>
                      <a:endParaRPr lang="en-US" sz="18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nl-NL" sz="1800">
                          <a:effectLst/>
                          <a:latin typeface="+mj-lt"/>
                          <a:ea typeface="Arial" panose="020B0604020202020204" pitchFamily="34" charset="0"/>
                          <a:cs typeface="Times New Roman" panose="02020603050405020304" pitchFamily="18" charset="0"/>
                        </a:rPr>
                        <a:t>Chim</a:t>
                      </a:r>
                      <a:endParaRPr lang="en-US" sz="18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nl-NL" sz="1800">
                          <a:effectLst/>
                          <a:latin typeface="+mj-lt"/>
                          <a:ea typeface="Arial" panose="020B0604020202020204" pitchFamily="34" charset="0"/>
                          <a:cs typeface="Times New Roman" panose="02020603050405020304" pitchFamily="18" charset="0"/>
                        </a:rPr>
                        <a:t>Bò sát</a:t>
                      </a:r>
                      <a:endParaRPr lang="en-US" sz="18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7630458"/>
                  </a:ext>
                </a:extLst>
              </a:tr>
              <a:tr h="442690">
                <a:tc>
                  <a:txBody>
                    <a:bodyPr/>
                    <a:lstStyle/>
                    <a:p>
                      <a:pPr algn="just">
                        <a:lnSpc>
                          <a:spcPct val="150000"/>
                        </a:lnSpc>
                        <a:spcBef>
                          <a:spcPts val="600"/>
                        </a:spcBef>
                        <a:spcAft>
                          <a:spcPts val="0"/>
                        </a:spcAft>
                      </a:pPr>
                      <a:r>
                        <a:rPr lang="nl-NL" sz="1800">
                          <a:effectLst/>
                          <a:latin typeface="+mj-lt"/>
                          <a:ea typeface="Arial" panose="020B0604020202020204" pitchFamily="34" charset="0"/>
                          <a:cs typeface="Times New Roman" panose="02020603050405020304" pitchFamily="18" charset="0"/>
                        </a:rPr>
                        <a:t>Số lượng (con)</a:t>
                      </a:r>
                      <a:endParaRPr lang="en-US" sz="18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a:lnSpc>
                          <a:spcPct val="150000"/>
                        </a:lnSpc>
                        <a:spcBef>
                          <a:spcPts val="600"/>
                        </a:spcBef>
                        <a:spcAft>
                          <a:spcPts val="0"/>
                        </a:spcAft>
                      </a:pPr>
                      <a:r>
                        <a:rPr lang="nl-NL" sz="1800">
                          <a:effectLst/>
                          <a:latin typeface="+mj-lt"/>
                          <a:ea typeface="Arial" panose="020B0604020202020204" pitchFamily="34" charset="0"/>
                          <a:cs typeface="Times New Roman" panose="02020603050405020304" pitchFamily="18" charset="0"/>
                        </a:rPr>
                        <a:t>120</a:t>
                      </a:r>
                      <a:endParaRPr lang="en-US" sz="18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nl-NL" sz="1800">
                          <a:effectLst/>
                          <a:latin typeface="+mj-lt"/>
                          <a:ea typeface="Arial" panose="020B0604020202020204" pitchFamily="34" charset="0"/>
                          <a:cs typeface="Times New Roman" panose="02020603050405020304" pitchFamily="18" charset="0"/>
                        </a:rPr>
                        <a:t>344</a:t>
                      </a:r>
                      <a:endParaRPr lang="en-US" sz="18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nl-NL" sz="1800">
                          <a:effectLst/>
                          <a:latin typeface="+mj-lt"/>
                          <a:ea typeface="Arial" panose="020B0604020202020204" pitchFamily="34" charset="0"/>
                          <a:cs typeface="Times New Roman" panose="02020603050405020304" pitchFamily="18" charset="0"/>
                        </a:rPr>
                        <a:t>45</a:t>
                      </a:r>
                      <a:endParaRPr lang="en-US" sz="18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3862947"/>
                  </a:ext>
                </a:extLst>
              </a:tr>
            </a:tbl>
          </a:graphicData>
        </a:graphic>
      </p:graphicFrame>
      <p:sp>
        <p:nvSpPr>
          <p:cNvPr id="5" name="Rectangle 4"/>
          <p:cNvSpPr/>
          <p:nvPr/>
        </p:nvSpPr>
        <p:spPr>
          <a:xfrm>
            <a:off x="3170765" y="3254140"/>
            <a:ext cx="2464136" cy="365421"/>
          </a:xfrm>
          <a:prstGeom prst="rect">
            <a:avLst/>
          </a:prstGeom>
        </p:spPr>
        <p:txBody>
          <a:bodyPr wrap="none">
            <a:spAutoFit/>
          </a:bodyPr>
          <a:lstStyle/>
          <a:p>
            <a:pPr algn="just">
              <a:lnSpc>
                <a:spcPct val="150000"/>
              </a:lnSpc>
              <a:spcBef>
                <a:spcPts val="600"/>
              </a:spcBef>
              <a:spcAft>
                <a:spcPts val="800"/>
              </a:spcAft>
            </a:pPr>
            <a:r>
              <a:rPr lang="en-US" sz="1350" i="1">
                <a:latin typeface="+mj-lt"/>
                <a:ea typeface="Arial" panose="020B0604020202020204" pitchFamily="34" charset="0"/>
                <a:cs typeface="Times New Roman" panose="02020603050405020304" pitchFamily="18" charset="0"/>
              </a:rPr>
              <a:t>Bảng 5.1 (Theo cand.com.vn)</a:t>
            </a:r>
            <a:endParaRPr lang="en-US" sz="1350">
              <a:effectLst/>
              <a:latin typeface="+mj-lt"/>
              <a:ea typeface="Arial" panose="020B0604020202020204" pitchFamily="34" charset="0"/>
              <a:cs typeface="Times New Roman" panose="02020603050405020304" pitchFamily="18" charset="0"/>
            </a:endParaRPr>
          </a:p>
        </p:txBody>
      </p:sp>
      <p:sp>
        <p:nvSpPr>
          <p:cNvPr id="6" name="Rectangle 5"/>
          <p:cNvSpPr/>
          <p:nvPr/>
        </p:nvSpPr>
        <p:spPr>
          <a:xfrm>
            <a:off x="383153" y="3691674"/>
            <a:ext cx="8313493" cy="872034"/>
          </a:xfrm>
          <a:prstGeom prst="rect">
            <a:avLst/>
          </a:prstGeom>
        </p:spPr>
        <p:txBody>
          <a:bodyPr wrap="square">
            <a:spAutoFit/>
          </a:bodyPr>
          <a:lstStyle/>
          <a:p>
            <a:pPr algn="just">
              <a:lnSpc>
                <a:spcPct val="150000"/>
              </a:lnSpc>
              <a:spcBef>
                <a:spcPts val="600"/>
              </a:spcBef>
              <a:spcAft>
                <a:spcPts val="800"/>
              </a:spcAft>
            </a:pPr>
            <a:r>
              <a:rPr lang="nl-NL" sz="1800">
                <a:latin typeface="+mj-lt"/>
                <a:ea typeface="Dotum" panose="020B0600000101010101" pitchFamily="34" charset="-127"/>
                <a:cs typeface="Times New Roman" panose="02020603050405020304" pitchFamily="18" charset="0"/>
              </a:rPr>
              <a:t>Theo em, những loại biểu đồ nào phù hợp để biểu diễn dữ liệu trong Bảng 5.1? Chúng ta cùng tìm hiểu trong bài học này</a:t>
            </a:r>
            <a:r>
              <a:rPr lang="nl-NL" sz="1800" smtClean="0">
                <a:latin typeface="+mj-lt"/>
                <a:ea typeface="Dotum" panose="020B0600000101010101" pitchFamily="34" charset="-127"/>
                <a:cs typeface="Times New Roman" panose="02020603050405020304" pitchFamily="18" charset="0"/>
              </a:rPr>
              <a:t>.</a:t>
            </a:r>
            <a:endParaRPr lang="en-US" sz="1800">
              <a:latin typeface="+mj-lt"/>
              <a:ea typeface="Arial" panose="020B0604020202020204" pitchFamily="34" charset="0"/>
              <a:cs typeface="Times New Roman" panose="02020603050405020304" pitchFamily="18" charset="0"/>
            </a:endParaRPr>
          </a:p>
        </p:txBody>
      </p:sp>
      <p:sp>
        <p:nvSpPr>
          <p:cNvPr id="7" name="Rectangle 6"/>
          <p:cNvSpPr/>
          <p:nvPr/>
        </p:nvSpPr>
        <p:spPr>
          <a:xfrm>
            <a:off x="6118684" y="4381905"/>
            <a:ext cx="2443036" cy="507831"/>
          </a:xfrm>
          <a:prstGeom prst="rect">
            <a:avLst/>
          </a:prstGeom>
          <a:solidFill>
            <a:schemeClr val="accent2"/>
          </a:solidFill>
        </p:spPr>
        <p:style>
          <a:lnRef idx="3">
            <a:schemeClr val="lt1"/>
          </a:lnRef>
          <a:fillRef idx="1">
            <a:schemeClr val="accent3"/>
          </a:fillRef>
          <a:effectRef idx="1">
            <a:schemeClr val="accent3"/>
          </a:effectRef>
          <a:fontRef idx="minor">
            <a:schemeClr val="lt1"/>
          </a:fontRef>
        </p:style>
        <p:txBody>
          <a:bodyPr wrap="square">
            <a:spAutoFit/>
          </a:bodyPr>
          <a:lstStyle/>
          <a:p>
            <a:pPr algn="ctr">
              <a:lnSpc>
                <a:spcPct val="150000"/>
              </a:lnSpc>
            </a:pPr>
            <a:r>
              <a:rPr lang="nl-NL" sz="1800" i="1" smtClean="0">
                <a:solidFill>
                  <a:schemeClr val="accent6"/>
                </a:solidFill>
                <a:latin typeface="+mj-lt"/>
                <a:ea typeface="Dotum" panose="020B0600000101010101" pitchFamily="34" charset="-127"/>
              </a:rPr>
              <a:t>Đáp án: </a:t>
            </a:r>
            <a:r>
              <a:rPr lang="nl-NL" sz="1800" smtClean="0">
                <a:solidFill>
                  <a:schemeClr val="accent6"/>
                </a:solidFill>
                <a:latin typeface="+mj-lt"/>
                <a:ea typeface="Dotum" panose="020B0600000101010101" pitchFamily="34" charset="-127"/>
              </a:rPr>
              <a:t>Biểu </a:t>
            </a:r>
            <a:r>
              <a:rPr lang="nl-NL" sz="1800">
                <a:solidFill>
                  <a:schemeClr val="accent6"/>
                </a:solidFill>
                <a:latin typeface="+mj-lt"/>
                <a:ea typeface="Dotum" panose="020B0600000101010101" pitchFamily="34" charset="-127"/>
              </a:rPr>
              <a:t>đồ cột</a:t>
            </a:r>
            <a:endParaRPr lang="en-US" sz="1800">
              <a:solidFill>
                <a:schemeClr val="accent6"/>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anim calcmode="lin" valueType="num">
                                      <p:cBhvr>
                                        <p:cTn id="28" dur="500" fill="hold"/>
                                        <p:tgtEl>
                                          <p:spTgt spid="6"/>
                                        </p:tgtEl>
                                        <p:attrNameLst>
                                          <p:attrName>ppt_x</p:attrName>
                                        </p:attrNameLst>
                                      </p:cBhvr>
                                      <p:tavLst>
                                        <p:tav tm="0">
                                          <p:val>
                                            <p:strVal val="#ppt_x"/>
                                          </p:val>
                                        </p:tav>
                                        <p:tav tm="100000">
                                          <p:val>
                                            <p:strVal val="#ppt_x"/>
                                          </p:val>
                                        </p:tav>
                                      </p:tavLst>
                                    </p:anim>
                                    <p:anim calcmode="lin" valueType="num">
                                      <p:cBhvr>
                                        <p:cTn id="2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5" grpId="0"/>
      <p:bldP spid="6" grpId="0"/>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4" name="Rectangle 3"/>
          <p:cNvSpPr/>
          <p:nvPr/>
        </p:nvSpPr>
        <p:spPr>
          <a:xfrm>
            <a:off x="287179" y="686873"/>
            <a:ext cx="8440131" cy="369332"/>
          </a:xfrm>
          <a:prstGeom prst="rect">
            <a:avLst/>
          </a:prstGeom>
        </p:spPr>
        <p:txBody>
          <a:bodyPr wrap="none">
            <a:spAutoFit/>
          </a:bodyPr>
          <a:lstStyle/>
          <a:p>
            <a:pPr lvl="0"/>
            <a:r>
              <a:rPr lang="vi-VN" sz="1800"/>
              <a:t>a) Dựa vào biểu đồ trên, ta lập bảng thống kê số cơn bão trên toàn cầu như sau:</a:t>
            </a:r>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p:sp>
        <p:nvSpPr>
          <p:cNvPr id="5" name="Rectangle 1"/>
          <p:cNvSpPr>
            <a:spLocks noChangeArrowheads="1"/>
          </p:cNvSpPr>
          <p:nvPr/>
        </p:nvSpPr>
        <p:spPr bwMode="auto">
          <a:xfrm>
            <a:off x="287179" y="2180278"/>
            <a:ext cx="277190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buClrTx/>
            </a:pPr>
            <a:r>
              <a:rPr lang="en-US" altLang="en-US" sz="1800">
                <a:solidFill>
                  <a:srgbClr val="000000"/>
                </a:solidFill>
                <a:ea typeface="Open Sans"/>
              </a:rPr>
              <a:t>b) Biểu đồ cột biểu diễn dữ liệu đã cho là:</a:t>
            </a:r>
            <a:endParaRPr kumimoji="0" lang="en-US" altLang="en-US" sz="1800" b="0" i="0" u="none" strike="noStrike" kern="0" cap="none" spc="0" normalizeH="0" baseline="0" noProof="0" smtClean="0">
              <a:ln>
                <a:noFill/>
              </a:ln>
              <a:solidFill>
                <a:srgbClr val="2D1549"/>
              </a:solidFill>
              <a:effectLst/>
              <a:uLnTx/>
              <a:uFillTx/>
              <a:latin typeface="Arial" panose="020B0604020202020204" pitchFamily="34" charset="0"/>
              <a:cs typeface="Arial"/>
              <a:sym typeface="Arial"/>
            </a:endParaRPr>
          </a:p>
        </p:txBody>
      </p:sp>
      <p:sp>
        <p:nvSpPr>
          <p:cNvPr id="15" name="Rectangle 14"/>
          <p:cNvSpPr/>
          <p:nvPr/>
        </p:nvSpPr>
        <p:spPr>
          <a:xfrm>
            <a:off x="4284383" y="217051"/>
            <a:ext cx="62068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graphicFrame>
        <p:nvGraphicFramePr>
          <p:cNvPr id="2" name="Table 1"/>
          <p:cNvGraphicFramePr>
            <a:graphicFrameLocks noGrp="1"/>
          </p:cNvGraphicFramePr>
          <p:nvPr>
            <p:extLst>
              <p:ext uri="{D42A27DB-BD31-4B8C-83A1-F6EECF244321}">
                <p14:modId xmlns:p14="http://schemas.microsoft.com/office/powerpoint/2010/main" val="2683320633"/>
              </p:ext>
            </p:extLst>
          </p:nvPr>
        </p:nvGraphicFramePr>
        <p:xfrm>
          <a:off x="928812" y="1218641"/>
          <a:ext cx="7331826" cy="777240"/>
        </p:xfrm>
        <a:graphic>
          <a:graphicData uri="http://schemas.openxmlformats.org/drawingml/2006/table">
            <a:tbl>
              <a:tblPr firstRow="1" firstCol="1" bandRow="1"/>
              <a:tblGrid>
                <a:gridCol w="1340429">
                  <a:extLst>
                    <a:ext uri="{9D8B030D-6E8A-4147-A177-3AD203B41FA5}">
                      <a16:colId xmlns:a16="http://schemas.microsoft.com/office/drawing/2014/main" val="537304237"/>
                    </a:ext>
                  </a:extLst>
                </a:gridCol>
                <a:gridCol w="1262261">
                  <a:extLst>
                    <a:ext uri="{9D8B030D-6E8A-4147-A177-3AD203B41FA5}">
                      <a16:colId xmlns:a16="http://schemas.microsoft.com/office/drawing/2014/main" val="2867778924"/>
                    </a:ext>
                  </a:extLst>
                </a:gridCol>
                <a:gridCol w="1231863">
                  <a:extLst>
                    <a:ext uri="{9D8B030D-6E8A-4147-A177-3AD203B41FA5}">
                      <a16:colId xmlns:a16="http://schemas.microsoft.com/office/drawing/2014/main" val="1818061427"/>
                    </a:ext>
                  </a:extLst>
                </a:gridCol>
                <a:gridCol w="1237652">
                  <a:extLst>
                    <a:ext uri="{9D8B030D-6E8A-4147-A177-3AD203B41FA5}">
                      <a16:colId xmlns:a16="http://schemas.microsoft.com/office/drawing/2014/main" val="2864355261"/>
                    </a:ext>
                  </a:extLst>
                </a:gridCol>
                <a:gridCol w="1165275">
                  <a:extLst>
                    <a:ext uri="{9D8B030D-6E8A-4147-A177-3AD203B41FA5}">
                      <a16:colId xmlns:a16="http://schemas.microsoft.com/office/drawing/2014/main" val="3602225557"/>
                    </a:ext>
                  </a:extLst>
                </a:gridCol>
                <a:gridCol w="1094346">
                  <a:extLst>
                    <a:ext uri="{9D8B030D-6E8A-4147-A177-3AD203B41FA5}">
                      <a16:colId xmlns:a16="http://schemas.microsoft.com/office/drawing/2014/main" val="840598016"/>
                    </a:ext>
                  </a:extLst>
                </a:gridCol>
              </a:tblGrid>
              <a:tr h="382452">
                <a:tc>
                  <a:txBody>
                    <a:bodyPr/>
                    <a:lstStyle/>
                    <a:p>
                      <a:pPr algn="ctr">
                        <a:lnSpc>
                          <a:spcPct val="150000"/>
                        </a:lnSpc>
                        <a:spcBef>
                          <a:spcPts val="600"/>
                        </a:spcBef>
                        <a:spcAft>
                          <a:spcPts val="0"/>
                        </a:spcAft>
                      </a:pPr>
                      <a:r>
                        <a:rPr lang="pt-BR" sz="1700" b="1">
                          <a:effectLst/>
                          <a:latin typeface="+mj-lt"/>
                          <a:ea typeface="Arial" panose="020B0604020202020204" pitchFamily="34" charset="0"/>
                          <a:cs typeface="Times New Roman" panose="02020603050405020304" pitchFamily="18" charset="0"/>
                        </a:rPr>
                        <a:t>Năm</a:t>
                      </a:r>
                      <a:endParaRPr lang="en-US" sz="17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a:lnSpc>
                          <a:spcPct val="150000"/>
                        </a:lnSpc>
                        <a:spcBef>
                          <a:spcPts val="600"/>
                        </a:spcBef>
                        <a:spcAft>
                          <a:spcPts val="0"/>
                        </a:spcAft>
                      </a:pPr>
                      <a:r>
                        <a:rPr lang="pt-BR" sz="1700">
                          <a:effectLst/>
                          <a:latin typeface="+mj-lt"/>
                          <a:ea typeface="Arial" panose="020B0604020202020204" pitchFamily="34" charset="0"/>
                          <a:cs typeface="Times New Roman" panose="02020603050405020304" pitchFamily="18" charset="0"/>
                        </a:rPr>
                        <a:t>2014</a:t>
                      </a:r>
                      <a:endParaRPr lang="en-US" sz="17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pt-BR" sz="1700">
                          <a:effectLst/>
                          <a:latin typeface="+mj-lt"/>
                          <a:ea typeface="Arial" panose="020B0604020202020204" pitchFamily="34" charset="0"/>
                          <a:cs typeface="Times New Roman" panose="02020603050405020304" pitchFamily="18" charset="0"/>
                        </a:rPr>
                        <a:t>2015</a:t>
                      </a:r>
                      <a:endParaRPr lang="en-US" sz="17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pt-BR" sz="1700">
                          <a:effectLst/>
                          <a:latin typeface="+mj-lt"/>
                          <a:ea typeface="Arial" panose="020B0604020202020204" pitchFamily="34" charset="0"/>
                          <a:cs typeface="Times New Roman" panose="02020603050405020304" pitchFamily="18" charset="0"/>
                        </a:rPr>
                        <a:t>2016</a:t>
                      </a:r>
                      <a:endParaRPr lang="en-US" sz="17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pt-BR" sz="1700">
                          <a:effectLst/>
                          <a:latin typeface="+mj-lt"/>
                          <a:ea typeface="Arial" panose="020B0604020202020204" pitchFamily="34" charset="0"/>
                          <a:cs typeface="Times New Roman" panose="02020603050405020304" pitchFamily="18" charset="0"/>
                        </a:rPr>
                        <a:t>2017</a:t>
                      </a:r>
                      <a:endParaRPr lang="en-US" sz="17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pt-BR" sz="1700">
                          <a:effectLst/>
                          <a:latin typeface="+mj-lt"/>
                          <a:ea typeface="Arial" panose="020B0604020202020204" pitchFamily="34" charset="0"/>
                          <a:cs typeface="Times New Roman" panose="02020603050405020304" pitchFamily="18" charset="0"/>
                        </a:rPr>
                        <a:t>2018</a:t>
                      </a:r>
                      <a:endParaRPr lang="en-US" sz="17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8130755"/>
                  </a:ext>
                </a:extLst>
              </a:tr>
              <a:tr h="382452">
                <a:tc>
                  <a:txBody>
                    <a:bodyPr/>
                    <a:lstStyle/>
                    <a:p>
                      <a:pPr algn="ctr">
                        <a:lnSpc>
                          <a:spcPct val="150000"/>
                        </a:lnSpc>
                        <a:spcBef>
                          <a:spcPts val="600"/>
                        </a:spcBef>
                        <a:spcAft>
                          <a:spcPts val="0"/>
                        </a:spcAft>
                      </a:pPr>
                      <a:r>
                        <a:rPr lang="pt-BR" sz="1700" b="1">
                          <a:effectLst/>
                          <a:latin typeface="+mj-lt"/>
                          <a:ea typeface="Arial" panose="020B0604020202020204" pitchFamily="34" charset="0"/>
                          <a:cs typeface="Times New Roman" panose="02020603050405020304" pitchFamily="18" charset="0"/>
                        </a:rPr>
                        <a:t>Số cơn bão</a:t>
                      </a:r>
                      <a:endParaRPr lang="en-US" sz="17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a:lnSpc>
                          <a:spcPct val="150000"/>
                        </a:lnSpc>
                        <a:spcBef>
                          <a:spcPts val="600"/>
                        </a:spcBef>
                        <a:spcAft>
                          <a:spcPts val="0"/>
                        </a:spcAft>
                      </a:pPr>
                      <a:r>
                        <a:rPr lang="pt-BR" sz="1700">
                          <a:effectLst/>
                          <a:latin typeface="+mj-lt"/>
                          <a:ea typeface="Arial" panose="020B0604020202020204" pitchFamily="34" charset="0"/>
                          <a:cs typeface="Times New Roman" panose="02020603050405020304" pitchFamily="18" charset="0"/>
                        </a:rPr>
                        <a:t>99</a:t>
                      </a:r>
                      <a:endParaRPr lang="en-US" sz="17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pt-BR" sz="1700">
                          <a:effectLst/>
                          <a:latin typeface="+mj-lt"/>
                          <a:ea typeface="Arial" panose="020B0604020202020204" pitchFamily="34" charset="0"/>
                          <a:cs typeface="Times New Roman" panose="02020603050405020304" pitchFamily="18" charset="0"/>
                        </a:rPr>
                        <a:t>121</a:t>
                      </a:r>
                      <a:endParaRPr lang="en-US" sz="17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pt-BR" sz="1700">
                          <a:effectLst/>
                          <a:latin typeface="+mj-lt"/>
                          <a:ea typeface="Arial" panose="020B0604020202020204" pitchFamily="34" charset="0"/>
                          <a:cs typeface="Times New Roman" panose="02020603050405020304" pitchFamily="18" charset="0"/>
                        </a:rPr>
                        <a:t>86</a:t>
                      </a:r>
                      <a:endParaRPr lang="en-US" sz="17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pt-BR" sz="1700">
                          <a:effectLst/>
                          <a:latin typeface="+mj-lt"/>
                          <a:ea typeface="Arial" panose="020B0604020202020204" pitchFamily="34" charset="0"/>
                          <a:cs typeface="Times New Roman" panose="02020603050405020304" pitchFamily="18" charset="0"/>
                        </a:rPr>
                        <a:t>130</a:t>
                      </a:r>
                      <a:endParaRPr lang="en-US" sz="17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pt-BR" sz="1700">
                          <a:effectLst/>
                          <a:latin typeface="+mj-lt"/>
                          <a:ea typeface="Arial" panose="020B0604020202020204" pitchFamily="34" charset="0"/>
                          <a:cs typeface="Times New Roman" panose="02020603050405020304" pitchFamily="18" charset="0"/>
                        </a:rPr>
                        <a:t>94</a:t>
                      </a:r>
                      <a:endParaRPr lang="en-US" sz="17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6080167"/>
                  </a:ext>
                </a:extLst>
              </a:tr>
            </a:tbl>
          </a:graphicData>
        </a:graphic>
      </p:graphicFrame>
      <p:pic>
        <p:nvPicPr>
          <p:cNvPr id="3" name="Picture 2"/>
          <p:cNvPicPr>
            <a:picLocks noChangeAspect="1"/>
          </p:cNvPicPr>
          <p:nvPr/>
        </p:nvPicPr>
        <p:blipFill>
          <a:blip r:embed="rId3"/>
          <a:stretch>
            <a:fillRect/>
          </a:stretch>
        </p:blipFill>
        <p:spPr>
          <a:xfrm>
            <a:off x="4796586" y="2275747"/>
            <a:ext cx="4015861" cy="2639909"/>
          </a:xfrm>
          <a:prstGeom prst="rect">
            <a:avLst/>
          </a:prstGeom>
        </p:spPr>
      </p:pic>
      <p:sp>
        <p:nvSpPr>
          <p:cNvPr id="7" name="Rectangle 6"/>
          <p:cNvSpPr/>
          <p:nvPr/>
        </p:nvSpPr>
        <p:spPr>
          <a:xfrm>
            <a:off x="287179" y="3099305"/>
            <a:ext cx="4201694" cy="1754326"/>
          </a:xfrm>
          <a:prstGeom prst="rect">
            <a:avLst/>
          </a:prstGeom>
        </p:spPr>
        <p:txBody>
          <a:bodyPr wrap="square">
            <a:spAutoFit/>
          </a:bodyPr>
          <a:lstStyle/>
          <a:p>
            <a:pPr algn="just">
              <a:lnSpc>
                <a:spcPct val="150000"/>
              </a:lnSpc>
              <a:spcBef>
                <a:spcPts val="600"/>
              </a:spcBef>
              <a:spcAft>
                <a:spcPts val="800"/>
              </a:spcAft>
            </a:pPr>
            <a:r>
              <a:rPr lang="pt-BR" sz="1800">
                <a:latin typeface="+mj-lt"/>
                <a:ea typeface="Arial" panose="020B0604020202020204" pitchFamily="34" charset="0"/>
                <a:cs typeface="Times New Roman" panose="02020603050405020304" pitchFamily="18" charset="0"/>
              </a:rPr>
              <a:t>Nếu có dữ liệu về số cơn bão trên toàn cầu từ 1970 đến nay thì ta nên dùng biểu đồ đoạn thẳng để biểu diễn vì số lượng thời điểm quan sát nhiều</a:t>
            </a:r>
            <a:endParaRPr lang="en-US" sz="1800">
              <a:effectLst/>
              <a:latin typeface="+mj-lt"/>
              <a:ea typeface="Arial" panose="020B0604020202020204" pitchFamily="34" charset="0"/>
              <a:cs typeface="Times New Roman" panose="02020603050405020304" pitchFamily="18" charset="0"/>
            </a:endParaRPr>
          </a:p>
        </p:txBody>
      </p:sp>
      <p:grpSp>
        <p:nvGrpSpPr>
          <p:cNvPr id="18" name="Google Shape;487;p48"/>
          <p:cNvGrpSpPr/>
          <p:nvPr/>
        </p:nvGrpSpPr>
        <p:grpSpPr>
          <a:xfrm flipH="1">
            <a:off x="-6567" y="147151"/>
            <a:ext cx="545857" cy="637120"/>
            <a:chOff x="7884893" y="2048936"/>
            <a:chExt cx="545857" cy="637120"/>
          </a:xfrm>
        </p:grpSpPr>
        <p:sp>
          <p:nvSpPr>
            <p:cNvPr id="19" name="Google Shape;488;p48"/>
            <p:cNvSpPr/>
            <p:nvPr/>
          </p:nvSpPr>
          <p:spPr>
            <a:xfrm>
              <a:off x="8202150" y="24574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89;p48"/>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490;p48"/>
          <p:cNvGrpSpPr/>
          <p:nvPr/>
        </p:nvGrpSpPr>
        <p:grpSpPr>
          <a:xfrm>
            <a:off x="8147703" y="129796"/>
            <a:ext cx="849844" cy="591966"/>
            <a:chOff x="713258" y="1316731"/>
            <a:chExt cx="849844" cy="591966"/>
          </a:xfrm>
        </p:grpSpPr>
        <p:sp>
          <p:nvSpPr>
            <p:cNvPr id="22" name="Google Shape;491;p48"/>
            <p:cNvSpPr/>
            <p:nvPr/>
          </p:nvSpPr>
          <p:spPr>
            <a:xfrm>
              <a:off x="1334501" y="1680097"/>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92;p48"/>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14165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dissolve">
                                      <p:cBhvr>
                                        <p:cTn id="20" dur="500"/>
                                        <p:tgtEl>
                                          <p:spTgt spid="5"/>
                                        </p:tgtEl>
                                      </p:cBhvr>
                                    </p:animEffect>
                                  </p:childTnLst>
                                </p:cTn>
                              </p:par>
                              <p:par>
                                <p:cTn id="21" presetID="9"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dissolv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strips(downLeft)">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5"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8"/>
          <p:cNvSpPr txBox="1">
            <a:spLocks noGrp="1"/>
          </p:cNvSpPr>
          <p:nvPr>
            <p:ph type="title"/>
          </p:nvPr>
        </p:nvSpPr>
        <p:spPr>
          <a:xfrm>
            <a:off x="1176915" y="3024057"/>
            <a:ext cx="7706649" cy="1645800"/>
          </a:xfrm>
          <a:prstGeom prst="rect">
            <a:avLst/>
          </a:prstGeom>
        </p:spPr>
        <p:txBody>
          <a:bodyPr spcFirstLastPara="1" wrap="square" lIns="91425" tIns="91425" rIns="91425" bIns="91425" anchor="b" anchorCtr="0">
            <a:noAutofit/>
          </a:bodyPr>
          <a:lstStyle/>
          <a:p>
            <a:pPr lvl="0">
              <a:lnSpc>
                <a:spcPct val="150000"/>
              </a:lnSpc>
            </a:pPr>
            <a:r>
              <a:rPr lang="en-US" sz="3800" b="1">
                <a:latin typeface="+mj-lt"/>
              </a:rPr>
              <a:t>LỰA CHỌN </a:t>
            </a:r>
            <a:r>
              <a:rPr lang="en-US" sz="3800" b="1" smtClean="0">
                <a:latin typeface="+mj-lt"/>
              </a:rPr>
              <a:t/>
            </a:r>
            <a:br>
              <a:rPr lang="en-US" sz="3800" b="1" smtClean="0">
                <a:latin typeface="+mj-lt"/>
              </a:rPr>
            </a:br>
            <a:r>
              <a:rPr lang="en-US" sz="3800" b="1" smtClean="0">
                <a:latin typeface="+mj-lt"/>
              </a:rPr>
              <a:t>BIỂU ĐỒ CỘT KÉP </a:t>
            </a:r>
            <a:br>
              <a:rPr lang="en-US" sz="3800" b="1" smtClean="0">
                <a:latin typeface="+mj-lt"/>
              </a:rPr>
            </a:br>
            <a:r>
              <a:rPr lang="en-US" sz="3800" b="1" smtClean="0">
                <a:latin typeface="+mj-lt"/>
              </a:rPr>
              <a:t>HAY BIỂU </a:t>
            </a:r>
            <a:r>
              <a:rPr lang="en-US" sz="3800" b="1">
                <a:latin typeface="+mj-lt"/>
              </a:rPr>
              <a:t>ĐỒ </a:t>
            </a:r>
            <a:r>
              <a:rPr lang="en-US" sz="3800" b="1" smtClean="0">
                <a:latin typeface="+mj-lt"/>
              </a:rPr>
              <a:t>HÌNH QUẠT TRÒN</a:t>
            </a:r>
            <a:endParaRPr sz="3800" b="1">
              <a:latin typeface="+mj-lt"/>
            </a:endParaRPr>
          </a:p>
        </p:txBody>
      </p:sp>
      <p:sp>
        <p:nvSpPr>
          <p:cNvPr id="256" name="Google Shape;256;p38"/>
          <p:cNvSpPr txBox="1">
            <a:spLocks noGrp="1"/>
          </p:cNvSpPr>
          <p:nvPr>
            <p:ph type="title" idx="2"/>
          </p:nvPr>
        </p:nvSpPr>
        <p:spPr>
          <a:xfrm>
            <a:off x="4499236" y="958138"/>
            <a:ext cx="1062006" cy="81767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200" b="1" smtClean="0">
                <a:latin typeface="+mj-lt"/>
              </a:rPr>
              <a:t>03</a:t>
            </a:r>
            <a:endParaRPr sz="4200" b="1">
              <a:latin typeface="+mj-lt"/>
            </a:endParaRPr>
          </a:p>
        </p:txBody>
      </p:sp>
      <p:pic>
        <p:nvPicPr>
          <p:cNvPr id="2" name="Picture 1"/>
          <p:cNvPicPr>
            <a:picLocks noChangeAspect="1"/>
          </p:cNvPicPr>
          <p:nvPr/>
        </p:nvPicPr>
        <p:blipFill>
          <a:blip r:embed="rId3"/>
          <a:stretch>
            <a:fillRect/>
          </a:stretch>
        </p:blipFill>
        <p:spPr>
          <a:xfrm>
            <a:off x="413469" y="310210"/>
            <a:ext cx="2658402" cy="2864922"/>
          </a:xfrm>
          <a:prstGeom prst="rect">
            <a:avLst/>
          </a:prstGeom>
        </p:spPr>
      </p:pic>
    </p:spTree>
    <p:extLst>
      <p:ext uri="{BB962C8B-B14F-4D97-AF65-F5344CB8AC3E}">
        <p14:creationId xmlns:p14="http://schemas.microsoft.com/office/powerpoint/2010/main" val="3436208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grpSp>
        <p:nvGrpSpPr>
          <p:cNvPr id="401" name="Google Shape;401;p42"/>
          <p:cNvGrpSpPr/>
          <p:nvPr/>
        </p:nvGrpSpPr>
        <p:grpSpPr>
          <a:xfrm>
            <a:off x="8553426" y="89204"/>
            <a:ext cx="545044" cy="644353"/>
            <a:chOff x="713258" y="1316731"/>
            <a:chExt cx="545044" cy="644353"/>
          </a:xfrm>
        </p:grpSpPr>
        <p:sp>
          <p:nvSpPr>
            <p:cNvPr id="402" name="Google Shape;402;p42"/>
            <p:cNvSpPr/>
            <p:nvPr/>
          </p:nvSpPr>
          <p:spPr>
            <a:xfrm>
              <a:off x="1029701" y="173248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2"/>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 name="Title 21"/>
          <p:cNvSpPr>
            <a:spLocks noGrp="1"/>
          </p:cNvSpPr>
          <p:nvPr>
            <p:ph type="title" idx="4294967295"/>
          </p:nvPr>
        </p:nvSpPr>
        <p:spPr>
          <a:xfrm>
            <a:off x="292021" y="383415"/>
            <a:ext cx="916765" cy="447600"/>
          </a:xfrm>
          <a:prstGeom prst="rect">
            <a:avLst/>
          </a:prstGeom>
        </p:spPr>
        <p:style>
          <a:lnRef idx="3">
            <a:schemeClr val="lt1"/>
          </a:lnRef>
          <a:fillRef idx="1">
            <a:schemeClr val="accent4"/>
          </a:fillRef>
          <a:effectRef idx="1">
            <a:schemeClr val="accent4"/>
          </a:effectRef>
          <a:fontRef idx="minor">
            <a:schemeClr val="lt1"/>
          </a:fontRef>
        </p:style>
        <p:txBody>
          <a:bodyPr/>
          <a:lstStyle/>
          <a:p>
            <a:pPr lvl="0" algn="ctr" defTabSz="457200"/>
            <a:r>
              <a:rPr lang="nl-NL" sz="2000" b="1" kern="1200">
                <a:solidFill>
                  <a:srgbClr val="000000"/>
                </a:solidFill>
                <a:latin typeface="Arial" panose="020B0604020202020204" pitchFamily="34" charset="0"/>
                <a:ea typeface="+mn-ea"/>
                <a:cs typeface="Arial" panose="020B0604020202020204" pitchFamily="34" charset="0"/>
                <a:sym typeface="Arial"/>
              </a:rPr>
              <a:t>HĐ </a:t>
            </a:r>
            <a:r>
              <a:rPr lang="nl-NL" sz="2000" b="1" kern="1200" smtClean="0">
                <a:solidFill>
                  <a:srgbClr val="000000"/>
                </a:solidFill>
                <a:latin typeface="Arial" panose="020B0604020202020204" pitchFamily="34" charset="0"/>
                <a:ea typeface="+mn-ea"/>
                <a:cs typeface="Arial" panose="020B0604020202020204" pitchFamily="34" charset="0"/>
                <a:sym typeface="Arial"/>
              </a:rPr>
              <a:t>5:</a:t>
            </a:r>
            <a:endParaRPr lang="en-US" sz="2000" b="1" kern="1200" dirty="0">
              <a:solidFill>
                <a:srgbClr val="000000"/>
              </a:solidFill>
              <a:latin typeface="Arial" panose="020B0604020202020204" pitchFamily="34" charset="0"/>
              <a:ea typeface="+mn-ea"/>
              <a:cs typeface="Arial" panose="020B0604020202020204" pitchFamily="34" charset="0"/>
              <a:sym typeface="Arial"/>
            </a:endParaRPr>
          </a:p>
        </p:txBody>
      </p:sp>
      <p:sp>
        <p:nvSpPr>
          <p:cNvPr id="74" name="Rectangle 73"/>
          <p:cNvSpPr/>
          <p:nvPr/>
        </p:nvSpPr>
        <p:spPr>
          <a:xfrm>
            <a:off x="1282886" y="348499"/>
            <a:ext cx="7512883" cy="507831"/>
          </a:xfrm>
          <a:prstGeom prst="rect">
            <a:avLst/>
          </a:prstGeom>
        </p:spPr>
        <p:txBody>
          <a:bodyPr wrap="square">
            <a:spAutoFit/>
          </a:bodyPr>
          <a:lstStyle/>
          <a:p>
            <a:pPr lvl="0" algn="just">
              <a:lnSpc>
                <a:spcPct val="150000"/>
              </a:lnSpc>
            </a:pPr>
            <a:r>
              <a:rPr lang="vi-VN" sz="1800">
                <a:ea typeface="Arial" panose="020B0604020202020204" pitchFamily="34" charset="0"/>
                <a:cs typeface="Times New Roman" panose="02020603050405020304" pitchFamily="18" charset="0"/>
              </a:rPr>
              <a:t>Cho bảng thống kê về cỡ áo của học sinh lớp 8A như trong Bảng 5.2</a:t>
            </a:r>
            <a:r>
              <a:rPr lang="vi-VN" sz="1800" smtClean="0">
                <a:ea typeface="Arial" panose="020B0604020202020204" pitchFamily="34" charset="0"/>
                <a:cs typeface="Times New Roman" panose="02020603050405020304" pitchFamily="18" charset="0"/>
              </a:rPr>
              <a:t>.</a:t>
            </a:r>
            <a:endParaRPr lang="vi-VN" sz="1800">
              <a:ea typeface="Arial" panose="020B0604020202020204" pitchFamily="34" charset="0"/>
              <a:cs typeface="Times New Roman" panose="02020603050405020304" pitchFamily="18" charset="0"/>
            </a:endParaRPr>
          </a:p>
        </p:txBody>
      </p:sp>
      <p:sp>
        <p:nvSpPr>
          <p:cNvPr id="9" name="Rectangle 1"/>
          <p:cNvSpPr>
            <a:spLocks noChangeArrowheads="1"/>
          </p:cNvSpPr>
          <p:nvPr/>
        </p:nvSpPr>
        <p:spPr bwMode="auto">
          <a:xfrm>
            <a:off x="292021" y="3134192"/>
            <a:ext cx="8199972"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1800" b="0" i="0" u="none" strike="noStrike" cap="none" normalizeH="0" baseline="0" smtClean="0">
                <a:ln>
                  <a:noFill/>
                </a:ln>
                <a:solidFill>
                  <a:srgbClr val="000000"/>
                </a:solidFill>
                <a:effectLst/>
                <a:latin typeface="Arial" panose="020B0604020202020204" pitchFamily="34" charset="0"/>
                <a:ea typeface="Open Sans"/>
              </a:rPr>
              <a:t>Nên dùng biểu đồ nào để biểu diễn dữ liệu đã cho và giải thích tại sao trong các trường hợp sau:</a:t>
            </a:r>
            <a:endParaRPr kumimoji="0" lang="en-US" altLang="en-US" sz="1800" b="0" i="0" u="none" strike="noStrike" cap="none" normalizeH="0" baseline="0" smtClean="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1800" b="0" i="0" u="none" strike="noStrike" cap="none" normalizeH="0" baseline="0" smtClean="0">
                <a:ln>
                  <a:noFill/>
                </a:ln>
                <a:solidFill>
                  <a:srgbClr val="000000"/>
                </a:solidFill>
                <a:effectLst/>
                <a:latin typeface="Arial" panose="020B0604020202020204" pitchFamily="34" charset="0"/>
                <a:ea typeface="Open Sans"/>
              </a:rPr>
              <a:t>a) So sánh tỉ lệ học sinh của lớp 8A theo cỡ áo?</a:t>
            </a:r>
            <a:endParaRPr kumimoji="0" lang="en-US" altLang="en-US" sz="1800" b="0" i="0" u="none" strike="noStrike" cap="none" normalizeH="0" baseline="0" smtClean="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1800" b="0" i="0" u="none" strike="noStrike" cap="none" normalizeH="0" baseline="0" smtClean="0">
                <a:ln>
                  <a:noFill/>
                </a:ln>
                <a:solidFill>
                  <a:srgbClr val="000000"/>
                </a:solidFill>
                <a:effectLst/>
                <a:latin typeface="Arial" panose="020B0604020202020204" pitchFamily="34" charset="0"/>
                <a:ea typeface="Open Sans"/>
              </a:rPr>
              <a:t>b) So sánh số lượng cỡ áo mỗi loại của nam và nữ?</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520563" y="1068481"/>
            <a:ext cx="4222143" cy="1951411"/>
          </a:xfrm>
          <a:prstGeom prst="rect">
            <a:avLst/>
          </a:prstGeom>
        </p:spPr>
      </p:pic>
      <p:grpSp>
        <p:nvGrpSpPr>
          <p:cNvPr id="77" name="Google Shape;1332;p69"/>
          <p:cNvGrpSpPr/>
          <p:nvPr/>
        </p:nvGrpSpPr>
        <p:grpSpPr>
          <a:xfrm>
            <a:off x="8379386" y="4324090"/>
            <a:ext cx="576679" cy="678728"/>
            <a:chOff x="6221686" y="2186240"/>
            <a:chExt cx="264778" cy="345142"/>
          </a:xfrm>
        </p:grpSpPr>
        <p:sp>
          <p:nvSpPr>
            <p:cNvPr id="78" name="Google Shape;1333;p69"/>
            <p:cNvSpPr/>
            <p:nvPr/>
          </p:nvSpPr>
          <p:spPr>
            <a:xfrm>
              <a:off x="6409412" y="2374406"/>
              <a:ext cx="50827" cy="10258"/>
            </a:xfrm>
            <a:custGeom>
              <a:avLst/>
              <a:gdLst/>
              <a:ahLst/>
              <a:cxnLst/>
              <a:rect l="l" t="t" r="r" b="b"/>
              <a:pathLst>
                <a:path w="2192" h="442" extrusionOk="0">
                  <a:moveTo>
                    <a:pt x="298" y="1"/>
                  </a:moveTo>
                  <a:cubicBezTo>
                    <a:pt x="1" y="1"/>
                    <a:pt x="1" y="441"/>
                    <a:pt x="298" y="441"/>
                  </a:cubicBezTo>
                  <a:lnTo>
                    <a:pt x="1894" y="441"/>
                  </a:lnTo>
                  <a:cubicBezTo>
                    <a:pt x="2191" y="441"/>
                    <a:pt x="2191" y="1"/>
                    <a:pt x="1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334;p69"/>
            <p:cNvSpPr/>
            <p:nvPr/>
          </p:nvSpPr>
          <p:spPr>
            <a:xfrm>
              <a:off x="6446141" y="2364195"/>
              <a:ext cx="35361" cy="30959"/>
            </a:xfrm>
            <a:custGeom>
              <a:avLst/>
              <a:gdLst/>
              <a:ahLst/>
              <a:cxnLst/>
              <a:rect l="l" t="t" r="r" b="b"/>
              <a:pathLst>
                <a:path w="1525" h="1334" extrusionOk="0">
                  <a:moveTo>
                    <a:pt x="762" y="0"/>
                  </a:moveTo>
                  <a:cubicBezTo>
                    <a:pt x="322" y="0"/>
                    <a:pt x="0" y="417"/>
                    <a:pt x="119" y="833"/>
                  </a:cubicBezTo>
                  <a:cubicBezTo>
                    <a:pt x="167" y="1072"/>
                    <a:pt x="357" y="1250"/>
                    <a:pt x="584" y="1310"/>
                  </a:cubicBezTo>
                  <a:cubicBezTo>
                    <a:pt x="643" y="1322"/>
                    <a:pt x="703" y="1333"/>
                    <a:pt x="762" y="1333"/>
                  </a:cubicBezTo>
                  <a:cubicBezTo>
                    <a:pt x="1203" y="1333"/>
                    <a:pt x="1524" y="917"/>
                    <a:pt x="1405" y="488"/>
                  </a:cubicBezTo>
                  <a:cubicBezTo>
                    <a:pt x="1346" y="262"/>
                    <a:pt x="1167" y="83"/>
                    <a:pt x="929" y="24"/>
                  </a:cubicBezTo>
                  <a:cubicBezTo>
                    <a:pt x="881" y="0"/>
                    <a:pt x="822" y="0"/>
                    <a:pt x="7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335;p69"/>
            <p:cNvSpPr/>
            <p:nvPr/>
          </p:nvSpPr>
          <p:spPr>
            <a:xfrm>
              <a:off x="6247633" y="2374406"/>
              <a:ext cx="50827" cy="10258"/>
            </a:xfrm>
            <a:custGeom>
              <a:avLst/>
              <a:gdLst/>
              <a:ahLst/>
              <a:cxnLst/>
              <a:rect l="l" t="t" r="r" b="b"/>
              <a:pathLst>
                <a:path w="2192" h="442" extrusionOk="0">
                  <a:moveTo>
                    <a:pt x="298" y="1"/>
                  </a:moveTo>
                  <a:cubicBezTo>
                    <a:pt x="1" y="1"/>
                    <a:pt x="1" y="441"/>
                    <a:pt x="298" y="441"/>
                  </a:cubicBezTo>
                  <a:lnTo>
                    <a:pt x="1894" y="441"/>
                  </a:lnTo>
                  <a:cubicBezTo>
                    <a:pt x="2191" y="441"/>
                    <a:pt x="2191" y="1"/>
                    <a:pt x="1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336;p69"/>
            <p:cNvSpPr/>
            <p:nvPr/>
          </p:nvSpPr>
          <p:spPr>
            <a:xfrm>
              <a:off x="6226370" y="2364195"/>
              <a:ext cx="33993" cy="30959"/>
            </a:xfrm>
            <a:custGeom>
              <a:avLst/>
              <a:gdLst/>
              <a:ahLst/>
              <a:cxnLst/>
              <a:rect l="l" t="t" r="r" b="b"/>
              <a:pathLst>
                <a:path w="1466" h="1334" extrusionOk="0">
                  <a:moveTo>
                    <a:pt x="763" y="0"/>
                  </a:moveTo>
                  <a:cubicBezTo>
                    <a:pt x="703" y="0"/>
                    <a:pt x="644" y="0"/>
                    <a:pt x="584" y="12"/>
                  </a:cubicBezTo>
                  <a:cubicBezTo>
                    <a:pt x="358" y="71"/>
                    <a:pt x="168" y="262"/>
                    <a:pt x="120" y="488"/>
                  </a:cubicBezTo>
                  <a:cubicBezTo>
                    <a:pt x="1" y="917"/>
                    <a:pt x="322" y="1333"/>
                    <a:pt x="763" y="1333"/>
                  </a:cubicBezTo>
                  <a:cubicBezTo>
                    <a:pt x="822" y="1333"/>
                    <a:pt x="882" y="1322"/>
                    <a:pt x="930" y="1310"/>
                  </a:cubicBezTo>
                  <a:cubicBezTo>
                    <a:pt x="1168" y="1250"/>
                    <a:pt x="1346" y="1072"/>
                    <a:pt x="1406" y="833"/>
                  </a:cubicBezTo>
                  <a:cubicBezTo>
                    <a:pt x="1465" y="631"/>
                    <a:pt x="1418" y="417"/>
                    <a:pt x="1287" y="250"/>
                  </a:cubicBezTo>
                  <a:cubicBezTo>
                    <a:pt x="1168" y="95"/>
                    <a:pt x="965" y="0"/>
                    <a:pt x="7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337;p69"/>
            <p:cNvSpPr/>
            <p:nvPr/>
          </p:nvSpPr>
          <p:spPr>
            <a:xfrm>
              <a:off x="6360834" y="2374406"/>
              <a:ext cx="50804" cy="10258"/>
            </a:xfrm>
            <a:custGeom>
              <a:avLst/>
              <a:gdLst/>
              <a:ahLst/>
              <a:cxnLst/>
              <a:rect l="l" t="t" r="r" b="b"/>
              <a:pathLst>
                <a:path w="2191" h="442" extrusionOk="0">
                  <a:moveTo>
                    <a:pt x="298" y="1"/>
                  </a:moveTo>
                  <a:cubicBezTo>
                    <a:pt x="0" y="1"/>
                    <a:pt x="0" y="441"/>
                    <a:pt x="298" y="441"/>
                  </a:cubicBezTo>
                  <a:lnTo>
                    <a:pt x="1893" y="441"/>
                  </a:lnTo>
                  <a:cubicBezTo>
                    <a:pt x="2191" y="441"/>
                    <a:pt x="2191" y="1"/>
                    <a:pt x="18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338;p69"/>
            <p:cNvSpPr/>
            <p:nvPr/>
          </p:nvSpPr>
          <p:spPr>
            <a:xfrm>
              <a:off x="6295956" y="2374406"/>
              <a:ext cx="51082" cy="10258"/>
            </a:xfrm>
            <a:custGeom>
              <a:avLst/>
              <a:gdLst/>
              <a:ahLst/>
              <a:cxnLst/>
              <a:rect l="l" t="t" r="r" b="b"/>
              <a:pathLst>
                <a:path w="2203" h="442" extrusionOk="0">
                  <a:moveTo>
                    <a:pt x="298" y="1"/>
                  </a:moveTo>
                  <a:cubicBezTo>
                    <a:pt x="0" y="1"/>
                    <a:pt x="0" y="441"/>
                    <a:pt x="298" y="441"/>
                  </a:cubicBezTo>
                  <a:lnTo>
                    <a:pt x="1905" y="441"/>
                  </a:lnTo>
                  <a:cubicBezTo>
                    <a:pt x="2203" y="441"/>
                    <a:pt x="2203" y="1"/>
                    <a:pt x="19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339;p69"/>
            <p:cNvSpPr/>
            <p:nvPr/>
          </p:nvSpPr>
          <p:spPr>
            <a:xfrm>
              <a:off x="6449689" y="2495294"/>
              <a:ext cx="21309" cy="36088"/>
            </a:xfrm>
            <a:custGeom>
              <a:avLst/>
              <a:gdLst/>
              <a:ahLst/>
              <a:cxnLst/>
              <a:rect l="l" t="t" r="r" b="b"/>
              <a:pathLst>
                <a:path w="919" h="1555" extrusionOk="0">
                  <a:moveTo>
                    <a:pt x="259" y="0"/>
                  </a:moveTo>
                  <a:cubicBezTo>
                    <a:pt x="129" y="0"/>
                    <a:pt x="0" y="111"/>
                    <a:pt x="38" y="268"/>
                  </a:cubicBezTo>
                  <a:lnTo>
                    <a:pt x="454" y="1411"/>
                  </a:lnTo>
                  <a:cubicBezTo>
                    <a:pt x="490" y="1495"/>
                    <a:pt x="574" y="1554"/>
                    <a:pt x="669" y="1554"/>
                  </a:cubicBezTo>
                  <a:cubicBezTo>
                    <a:pt x="693" y="1554"/>
                    <a:pt x="716" y="1554"/>
                    <a:pt x="740" y="1542"/>
                  </a:cubicBezTo>
                  <a:cubicBezTo>
                    <a:pt x="859" y="1495"/>
                    <a:pt x="919" y="1376"/>
                    <a:pt x="871" y="1257"/>
                  </a:cubicBezTo>
                  <a:lnTo>
                    <a:pt x="454" y="126"/>
                  </a:lnTo>
                  <a:cubicBezTo>
                    <a:pt x="411" y="38"/>
                    <a:pt x="334" y="0"/>
                    <a:pt x="2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340;p69"/>
            <p:cNvSpPr/>
            <p:nvPr/>
          </p:nvSpPr>
          <p:spPr>
            <a:xfrm>
              <a:off x="6236039" y="2494784"/>
              <a:ext cx="22585" cy="36598"/>
            </a:xfrm>
            <a:custGeom>
              <a:avLst/>
              <a:gdLst/>
              <a:ahLst/>
              <a:cxnLst/>
              <a:rect l="l" t="t" r="r" b="b"/>
              <a:pathLst>
                <a:path w="974" h="1577" extrusionOk="0">
                  <a:moveTo>
                    <a:pt x="695" y="1"/>
                  </a:moveTo>
                  <a:cubicBezTo>
                    <a:pt x="617" y="1"/>
                    <a:pt x="539" y="41"/>
                    <a:pt x="501" y="136"/>
                  </a:cubicBezTo>
                  <a:lnTo>
                    <a:pt x="48" y="1279"/>
                  </a:lnTo>
                  <a:cubicBezTo>
                    <a:pt x="1" y="1386"/>
                    <a:pt x="60" y="1517"/>
                    <a:pt x="179" y="1564"/>
                  </a:cubicBezTo>
                  <a:cubicBezTo>
                    <a:pt x="203" y="1576"/>
                    <a:pt x="227" y="1576"/>
                    <a:pt x="251" y="1576"/>
                  </a:cubicBezTo>
                  <a:cubicBezTo>
                    <a:pt x="346" y="1576"/>
                    <a:pt x="429" y="1517"/>
                    <a:pt x="465" y="1433"/>
                  </a:cubicBezTo>
                  <a:lnTo>
                    <a:pt x="905" y="302"/>
                  </a:lnTo>
                  <a:cubicBezTo>
                    <a:pt x="974" y="127"/>
                    <a:pt x="833" y="1"/>
                    <a:pt x="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341;p69"/>
            <p:cNvSpPr/>
            <p:nvPr/>
          </p:nvSpPr>
          <p:spPr>
            <a:xfrm>
              <a:off x="6250114" y="2256420"/>
              <a:ext cx="103834" cy="226877"/>
            </a:xfrm>
            <a:custGeom>
              <a:avLst/>
              <a:gdLst/>
              <a:ahLst/>
              <a:cxnLst/>
              <a:rect l="l" t="t" r="r" b="b"/>
              <a:pathLst>
                <a:path w="4478" h="9776" extrusionOk="0">
                  <a:moveTo>
                    <a:pt x="3430" y="1"/>
                  </a:moveTo>
                  <a:lnTo>
                    <a:pt x="1" y="9466"/>
                  </a:lnTo>
                  <a:lnTo>
                    <a:pt x="930" y="9776"/>
                  </a:lnTo>
                  <a:lnTo>
                    <a:pt x="447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342;p69"/>
            <p:cNvSpPr/>
            <p:nvPr/>
          </p:nvSpPr>
          <p:spPr>
            <a:xfrm>
              <a:off x="6261175" y="2256420"/>
              <a:ext cx="92773" cy="226877"/>
            </a:xfrm>
            <a:custGeom>
              <a:avLst/>
              <a:gdLst/>
              <a:ahLst/>
              <a:cxnLst/>
              <a:rect l="l" t="t" r="r" b="b"/>
              <a:pathLst>
                <a:path w="4001" h="9776" extrusionOk="0">
                  <a:moveTo>
                    <a:pt x="2953" y="1"/>
                  </a:moveTo>
                  <a:lnTo>
                    <a:pt x="2572" y="1072"/>
                  </a:lnTo>
                  <a:cubicBezTo>
                    <a:pt x="2643" y="1179"/>
                    <a:pt x="2727" y="1263"/>
                    <a:pt x="2822" y="1346"/>
                  </a:cubicBezTo>
                  <a:cubicBezTo>
                    <a:pt x="2905" y="1417"/>
                    <a:pt x="2929" y="1525"/>
                    <a:pt x="2893" y="1608"/>
                  </a:cubicBezTo>
                  <a:lnTo>
                    <a:pt x="0" y="9621"/>
                  </a:lnTo>
                  <a:lnTo>
                    <a:pt x="453" y="9776"/>
                  </a:lnTo>
                  <a:lnTo>
                    <a:pt x="4001" y="1"/>
                  </a:lnTo>
                  <a:close/>
                </a:path>
              </a:pathLst>
            </a:custGeom>
            <a:solidFill>
              <a:srgbClr val="2D1549">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343;p69"/>
            <p:cNvSpPr/>
            <p:nvPr/>
          </p:nvSpPr>
          <p:spPr>
            <a:xfrm>
              <a:off x="6232260" y="2459880"/>
              <a:ext cx="55975" cy="41936"/>
            </a:xfrm>
            <a:custGeom>
              <a:avLst/>
              <a:gdLst/>
              <a:ahLst/>
              <a:cxnLst/>
              <a:rect l="l" t="t" r="r" b="b"/>
              <a:pathLst>
                <a:path w="2414" h="1807" extrusionOk="0">
                  <a:moveTo>
                    <a:pt x="1201" y="1"/>
                  </a:moveTo>
                  <a:cubicBezTo>
                    <a:pt x="971" y="1"/>
                    <a:pt x="743" y="90"/>
                    <a:pt x="568" y="270"/>
                  </a:cubicBezTo>
                  <a:cubicBezTo>
                    <a:pt x="0" y="838"/>
                    <a:pt x="409" y="1806"/>
                    <a:pt x="1197" y="1806"/>
                  </a:cubicBezTo>
                  <a:cubicBezTo>
                    <a:pt x="1202" y="1806"/>
                    <a:pt x="1207" y="1806"/>
                    <a:pt x="1211" y="1806"/>
                  </a:cubicBezTo>
                  <a:cubicBezTo>
                    <a:pt x="2021" y="1794"/>
                    <a:pt x="2414" y="806"/>
                    <a:pt x="1830" y="258"/>
                  </a:cubicBezTo>
                  <a:cubicBezTo>
                    <a:pt x="1653" y="87"/>
                    <a:pt x="1427" y="1"/>
                    <a:pt x="12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344;p69"/>
            <p:cNvSpPr/>
            <p:nvPr/>
          </p:nvSpPr>
          <p:spPr>
            <a:xfrm>
              <a:off x="6250763" y="2473711"/>
              <a:ext cx="18434" cy="13739"/>
            </a:xfrm>
            <a:custGeom>
              <a:avLst/>
              <a:gdLst/>
              <a:ahLst/>
              <a:cxnLst/>
              <a:rect l="l" t="t" r="r" b="b"/>
              <a:pathLst>
                <a:path w="795" h="592" extrusionOk="0">
                  <a:moveTo>
                    <a:pt x="397" y="0"/>
                  </a:moveTo>
                  <a:cubicBezTo>
                    <a:pt x="319" y="0"/>
                    <a:pt x="242" y="30"/>
                    <a:pt x="187" y="91"/>
                  </a:cubicBezTo>
                  <a:cubicBezTo>
                    <a:pt x="0" y="278"/>
                    <a:pt x="134" y="591"/>
                    <a:pt x="387" y="591"/>
                  </a:cubicBezTo>
                  <a:cubicBezTo>
                    <a:pt x="392" y="591"/>
                    <a:pt x="397" y="591"/>
                    <a:pt x="401" y="591"/>
                  </a:cubicBezTo>
                  <a:cubicBezTo>
                    <a:pt x="675" y="591"/>
                    <a:pt x="794" y="270"/>
                    <a:pt x="604" y="79"/>
                  </a:cubicBezTo>
                  <a:cubicBezTo>
                    <a:pt x="546" y="27"/>
                    <a:pt x="471" y="0"/>
                    <a:pt x="397" y="0"/>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345;p69"/>
            <p:cNvSpPr/>
            <p:nvPr/>
          </p:nvSpPr>
          <p:spPr>
            <a:xfrm>
              <a:off x="6353925" y="2256698"/>
              <a:ext cx="103834" cy="226877"/>
            </a:xfrm>
            <a:custGeom>
              <a:avLst/>
              <a:gdLst/>
              <a:ahLst/>
              <a:cxnLst/>
              <a:rect l="l" t="t" r="r" b="b"/>
              <a:pathLst>
                <a:path w="4478" h="9776" extrusionOk="0">
                  <a:moveTo>
                    <a:pt x="1" y="0"/>
                  </a:moveTo>
                  <a:lnTo>
                    <a:pt x="3549" y="9775"/>
                  </a:lnTo>
                  <a:lnTo>
                    <a:pt x="4477" y="9454"/>
                  </a:lnTo>
                  <a:lnTo>
                    <a:pt x="103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346;p69"/>
            <p:cNvSpPr/>
            <p:nvPr/>
          </p:nvSpPr>
          <p:spPr>
            <a:xfrm>
              <a:off x="6353925" y="2256698"/>
              <a:ext cx="103834" cy="223001"/>
            </a:xfrm>
            <a:custGeom>
              <a:avLst/>
              <a:gdLst/>
              <a:ahLst/>
              <a:cxnLst/>
              <a:rect l="l" t="t" r="r" b="b"/>
              <a:pathLst>
                <a:path w="4478" h="9609" extrusionOk="0">
                  <a:moveTo>
                    <a:pt x="1" y="0"/>
                  </a:moveTo>
                  <a:lnTo>
                    <a:pt x="608" y="1679"/>
                  </a:lnTo>
                  <a:cubicBezTo>
                    <a:pt x="727" y="1632"/>
                    <a:pt x="834" y="1584"/>
                    <a:pt x="929" y="1524"/>
                  </a:cubicBezTo>
                  <a:cubicBezTo>
                    <a:pt x="952" y="1510"/>
                    <a:pt x="975" y="1503"/>
                    <a:pt x="998" y="1503"/>
                  </a:cubicBezTo>
                  <a:cubicBezTo>
                    <a:pt x="1047" y="1503"/>
                    <a:pt x="1092" y="1535"/>
                    <a:pt x="1108" y="1584"/>
                  </a:cubicBezTo>
                  <a:lnTo>
                    <a:pt x="4025" y="9609"/>
                  </a:lnTo>
                  <a:lnTo>
                    <a:pt x="4477" y="9454"/>
                  </a:lnTo>
                  <a:lnTo>
                    <a:pt x="1036" y="0"/>
                  </a:lnTo>
                  <a:close/>
                </a:path>
              </a:pathLst>
            </a:custGeom>
            <a:solidFill>
              <a:srgbClr val="2D1549">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347;p69"/>
            <p:cNvSpPr/>
            <p:nvPr/>
          </p:nvSpPr>
          <p:spPr>
            <a:xfrm>
              <a:off x="6420194" y="2459880"/>
              <a:ext cx="54328" cy="40822"/>
            </a:xfrm>
            <a:custGeom>
              <a:avLst/>
              <a:gdLst/>
              <a:ahLst/>
              <a:cxnLst/>
              <a:rect l="l" t="t" r="r" b="b"/>
              <a:pathLst>
                <a:path w="2343" h="1759" extrusionOk="0">
                  <a:moveTo>
                    <a:pt x="1179" y="1"/>
                  </a:moveTo>
                  <a:cubicBezTo>
                    <a:pt x="955" y="1"/>
                    <a:pt x="731" y="87"/>
                    <a:pt x="560" y="258"/>
                  </a:cubicBezTo>
                  <a:cubicBezTo>
                    <a:pt x="0" y="806"/>
                    <a:pt x="381" y="1747"/>
                    <a:pt x="1167" y="1759"/>
                  </a:cubicBezTo>
                  <a:cubicBezTo>
                    <a:pt x="1172" y="1759"/>
                    <a:pt x="1177" y="1759"/>
                    <a:pt x="1181" y="1759"/>
                  </a:cubicBezTo>
                  <a:cubicBezTo>
                    <a:pt x="1946" y="1759"/>
                    <a:pt x="2342" y="826"/>
                    <a:pt x="1810" y="270"/>
                  </a:cubicBezTo>
                  <a:cubicBezTo>
                    <a:pt x="1636" y="90"/>
                    <a:pt x="1407" y="1"/>
                    <a:pt x="1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348;p69"/>
            <p:cNvSpPr/>
            <p:nvPr/>
          </p:nvSpPr>
          <p:spPr>
            <a:xfrm>
              <a:off x="6437678" y="2473711"/>
              <a:ext cx="20289" cy="13762"/>
            </a:xfrm>
            <a:custGeom>
              <a:avLst/>
              <a:gdLst/>
              <a:ahLst/>
              <a:cxnLst/>
              <a:rect l="l" t="t" r="r" b="b"/>
              <a:pathLst>
                <a:path w="875" h="593" extrusionOk="0">
                  <a:moveTo>
                    <a:pt x="482" y="0"/>
                  </a:moveTo>
                  <a:cubicBezTo>
                    <a:pt x="265" y="0"/>
                    <a:pt x="1" y="349"/>
                    <a:pt x="234" y="508"/>
                  </a:cubicBezTo>
                  <a:cubicBezTo>
                    <a:pt x="274" y="568"/>
                    <a:pt x="329" y="593"/>
                    <a:pt x="386" y="593"/>
                  </a:cubicBezTo>
                  <a:cubicBezTo>
                    <a:pt x="604" y="593"/>
                    <a:pt x="874" y="242"/>
                    <a:pt x="639" y="91"/>
                  </a:cubicBezTo>
                  <a:cubicBezTo>
                    <a:pt x="598" y="27"/>
                    <a:pt x="542" y="0"/>
                    <a:pt x="482" y="0"/>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349;p69"/>
            <p:cNvSpPr/>
            <p:nvPr/>
          </p:nvSpPr>
          <p:spPr>
            <a:xfrm>
              <a:off x="6340128" y="2186240"/>
              <a:ext cx="27895" cy="55002"/>
            </a:xfrm>
            <a:custGeom>
              <a:avLst/>
              <a:gdLst/>
              <a:ahLst/>
              <a:cxnLst/>
              <a:rect l="l" t="t" r="r" b="b"/>
              <a:pathLst>
                <a:path w="1203" h="2370" extrusionOk="0">
                  <a:moveTo>
                    <a:pt x="298" y="0"/>
                  </a:moveTo>
                  <a:cubicBezTo>
                    <a:pt x="131" y="0"/>
                    <a:pt x="0" y="119"/>
                    <a:pt x="0" y="286"/>
                  </a:cubicBezTo>
                  <a:lnTo>
                    <a:pt x="0" y="2370"/>
                  </a:lnTo>
                  <a:lnTo>
                    <a:pt x="1191" y="2370"/>
                  </a:lnTo>
                  <a:lnTo>
                    <a:pt x="1203" y="286"/>
                  </a:lnTo>
                  <a:cubicBezTo>
                    <a:pt x="1203" y="119"/>
                    <a:pt x="1072" y="0"/>
                    <a:pt x="9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350;p69"/>
            <p:cNvSpPr/>
            <p:nvPr/>
          </p:nvSpPr>
          <p:spPr>
            <a:xfrm>
              <a:off x="6340128" y="2214971"/>
              <a:ext cx="27616" cy="26271"/>
            </a:xfrm>
            <a:custGeom>
              <a:avLst/>
              <a:gdLst/>
              <a:ahLst/>
              <a:cxnLst/>
              <a:rect l="l" t="t" r="r" b="b"/>
              <a:pathLst>
                <a:path w="1191" h="1132" extrusionOk="0">
                  <a:moveTo>
                    <a:pt x="596" y="1"/>
                  </a:moveTo>
                  <a:cubicBezTo>
                    <a:pt x="393" y="1"/>
                    <a:pt x="191" y="36"/>
                    <a:pt x="0" y="108"/>
                  </a:cubicBezTo>
                  <a:lnTo>
                    <a:pt x="0" y="1132"/>
                  </a:lnTo>
                  <a:lnTo>
                    <a:pt x="1191" y="1132"/>
                  </a:lnTo>
                  <a:lnTo>
                    <a:pt x="1191" y="108"/>
                  </a:lnTo>
                  <a:cubicBezTo>
                    <a:pt x="1000" y="36"/>
                    <a:pt x="798" y="1"/>
                    <a:pt x="596" y="1"/>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351;p69"/>
            <p:cNvSpPr/>
            <p:nvPr/>
          </p:nvSpPr>
          <p:spPr>
            <a:xfrm>
              <a:off x="6317010" y="2228988"/>
              <a:ext cx="74478" cy="55907"/>
            </a:xfrm>
            <a:custGeom>
              <a:avLst/>
              <a:gdLst/>
              <a:ahLst/>
              <a:cxnLst/>
              <a:rect l="l" t="t" r="r" b="b"/>
              <a:pathLst>
                <a:path w="3212" h="2409" extrusionOk="0">
                  <a:moveTo>
                    <a:pt x="1610" y="1"/>
                  </a:moveTo>
                  <a:cubicBezTo>
                    <a:pt x="1303" y="1"/>
                    <a:pt x="994" y="120"/>
                    <a:pt x="759" y="361"/>
                  </a:cubicBezTo>
                  <a:cubicBezTo>
                    <a:pt x="1" y="1120"/>
                    <a:pt x="540" y="2409"/>
                    <a:pt x="1602" y="2409"/>
                  </a:cubicBezTo>
                  <a:cubicBezTo>
                    <a:pt x="1607" y="2409"/>
                    <a:pt x="1611" y="2409"/>
                    <a:pt x="1616" y="2409"/>
                  </a:cubicBezTo>
                  <a:cubicBezTo>
                    <a:pt x="2700" y="2397"/>
                    <a:pt x="3212" y="1075"/>
                    <a:pt x="2438" y="337"/>
                  </a:cubicBezTo>
                  <a:cubicBezTo>
                    <a:pt x="2209" y="114"/>
                    <a:pt x="1910" y="1"/>
                    <a:pt x="16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352;p69"/>
            <p:cNvSpPr/>
            <p:nvPr/>
          </p:nvSpPr>
          <p:spPr>
            <a:xfrm>
              <a:off x="6329902" y="2232655"/>
              <a:ext cx="55789" cy="51289"/>
            </a:xfrm>
            <a:custGeom>
              <a:avLst/>
              <a:gdLst/>
              <a:ahLst/>
              <a:cxnLst/>
              <a:rect l="l" t="t" r="r" b="b"/>
              <a:pathLst>
                <a:path w="2406" h="2210" extrusionOk="0">
                  <a:moveTo>
                    <a:pt x="1644" y="1"/>
                  </a:moveTo>
                  <a:lnTo>
                    <a:pt x="1644" y="1"/>
                  </a:lnTo>
                  <a:cubicBezTo>
                    <a:pt x="2172" y="865"/>
                    <a:pt x="1476" y="1823"/>
                    <a:pt x="624" y="1823"/>
                  </a:cubicBezTo>
                  <a:cubicBezTo>
                    <a:pt x="420" y="1823"/>
                    <a:pt x="208" y="1768"/>
                    <a:pt x="1" y="1644"/>
                  </a:cubicBezTo>
                  <a:lnTo>
                    <a:pt x="1" y="1644"/>
                  </a:lnTo>
                  <a:cubicBezTo>
                    <a:pt x="230" y="2015"/>
                    <a:pt x="624" y="2210"/>
                    <a:pt x="1019" y="2210"/>
                  </a:cubicBezTo>
                  <a:cubicBezTo>
                    <a:pt x="1322" y="2210"/>
                    <a:pt x="1626" y="2095"/>
                    <a:pt x="1858" y="1858"/>
                  </a:cubicBezTo>
                  <a:cubicBezTo>
                    <a:pt x="2406" y="1310"/>
                    <a:pt x="2299" y="405"/>
                    <a:pt x="1644" y="1"/>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353;p69"/>
            <p:cNvSpPr/>
            <p:nvPr/>
          </p:nvSpPr>
          <p:spPr>
            <a:xfrm>
              <a:off x="6344534" y="2249643"/>
              <a:ext cx="18527" cy="13716"/>
            </a:xfrm>
            <a:custGeom>
              <a:avLst/>
              <a:gdLst/>
              <a:ahLst/>
              <a:cxnLst/>
              <a:rect l="l" t="t" r="r" b="b"/>
              <a:pathLst>
                <a:path w="799" h="591" extrusionOk="0">
                  <a:moveTo>
                    <a:pt x="400" y="1"/>
                  </a:moveTo>
                  <a:cubicBezTo>
                    <a:pt x="325" y="1"/>
                    <a:pt x="251" y="31"/>
                    <a:pt x="191" y="90"/>
                  </a:cubicBezTo>
                  <a:cubicBezTo>
                    <a:pt x="1" y="269"/>
                    <a:pt x="132" y="590"/>
                    <a:pt x="394" y="590"/>
                  </a:cubicBezTo>
                  <a:cubicBezTo>
                    <a:pt x="668" y="590"/>
                    <a:pt x="798" y="269"/>
                    <a:pt x="608" y="90"/>
                  </a:cubicBezTo>
                  <a:cubicBezTo>
                    <a:pt x="548" y="31"/>
                    <a:pt x="474" y="1"/>
                    <a:pt x="400" y="1"/>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354;p69"/>
            <p:cNvSpPr/>
            <p:nvPr/>
          </p:nvSpPr>
          <p:spPr>
            <a:xfrm>
              <a:off x="6221686" y="2205642"/>
              <a:ext cx="264778" cy="137574"/>
            </a:xfrm>
            <a:custGeom>
              <a:avLst/>
              <a:gdLst/>
              <a:ahLst/>
              <a:cxnLst/>
              <a:rect l="l" t="t" r="r" b="b"/>
              <a:pathLst>
                <a:path w="11419" h="5928" extrusionOk="0">
                  <a:moveTo>
                    <a:pt x="221" y="1"/>
                  </a:moveTo>
                  <a:cubicBezTo>
                    <a:pt x="111" y="1"/>
                    <a:pt x="0" y="75"/>
                    <a:pt x="0" y="224"/>
                  </a:cubicBezTo>
                  <a:cubicBezTo>
                    <a:pt x="0" y="3379"/>
                    <a:pt x="2548" y="5927"/>
                    <a:pt x="5704" y="5927"/>
                  </a:cubicBezTo>
                  <a:cubicBezTo>
                    <a:pt x="8859" y="5927"/>
                    <a:pt x="11407" y="3379"/>
                    <a:pt x="11419" y="224"/>
                  </a:cubicBezTo>
                  <a:cubicBezTo>
                    <a:pt x="11413" y="75"/>
                    <a:pt x="11300" y="1"/>
                    <a:pt x="11188" y="1"/>
                  </a:cubicBezTo>
                  <a:cubicBezTo>
                    <a:pt x="11076" y="1"/>
                    <a:pt x="10966" y="75"/>
                    <a:pt x="10966" y="224"/>
                  </a:cubicBezTo>
                  <a:cubicBezTo>
                    <a:pt x="10919" y="3093"/>
                    <a:pt x="8573" y="5403"/>
                    <a:pt x="5704" y="5403"/>
                  </a:cubicBezTo>
                  <a:cubicBezTo>
                    <a:pt x="2834" y="5403"/>
                    <a:pt x="489" y="3093"/>
                    <a:pt x="441" y="224"/>
                  </a:cubicBezTo>
                  <a:cubicBezTo>
                    <a:pt x="441" y="75"/>
                    <a:pt x="331" y="1"/>
                    <a:pt x="2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355;p69"/>
            <p:cNvSpPr/>
            <p:nvPr/>
          </p:nvSpPr>
          <p:spPr>
            <a:xfrm>
              <a:off x="6334888" y="2364195"/>
              <a:ext cx="37842" cy="30959"/>
            </a:xfrm>
            <a:custGeom>
              <a:avLst/>
              <a:gdLst/>
              <a:ahLst/>
              <a:cxnLst/>
              <a:rect l="l" t="t" r="r" b="b"/>
              <a:pathLst>
                <a:path w="1632" h="1334" extrusionOk="0">
                  <a:moveTo>
                    <a:pt x="226" y="0"/>
                  </a:moveTo>
                  <a:cubicBezTo>
                    <a:pt x="107" y="0"/>
                    <a:pt x="0" y="95"/>
                    <a:pt x="0" y="214"/>
                  </a:cubicBezTo>
                  <a:lnTo>
                    <a:pt x="0" y="1107"/>
                  </a:lnTo>
                  <a:cubicBezTo>
                    <a:pt x="0" y="1226"/>
                    <a:pt x="107" y="1333"/>
                    <a:pt x="226" y="1333"/>
                  </a:cubicBezTo>
                  <a:lnTo>
                    <a:pt x="1417" y="1333"/>
                  </a:lnTo>
                  <a:cubicBezTo>
                    <a:pt x="1536" y="1333"/>
                    <a:pt x="1631" y="1226"/>
                    <a:pt x="1631" y="1107"/>
                  </a:cubicBezTo>
                  <a:lnTo>
                    <a:pt x="1631" y="214"/>
                  </a:lnTo>
                  <a:cubicBezTo>
                    <a:pt x="1631" y="95"/>
                    <a:pt x="1536" y="0"/>
                    <a:pt x="1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barn(inVertical)">
                                      <p:cBhvr>
                                        <p:cTn id="7" dur="5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anim calcmode="lin" valueType="num">
                                      <p:cBhvr>
                                        <p:cTn id="13" dur="500" fill="hold"/>
                                        <p:tgtEl>
                                          <p:spTgt spid="74"/>
                                        </p:tgtEl>
                                        <p:attrNameLst>
                                          <p:attrName>ppt_x</p:attrName>
                                        </p:attrNameLst>
                                      </p:cBhvr>
                                      <p:tavLst>
                                        <p:tav tm="0">
                                          <p:val>
                                            <p:strVal val="#ppt_x"/>
                                          </p:val>
                                        </p:tav>
                                        <p:tav tm="100000">
                                          <p:val>
                                            <p:strVal val="#ppt_x"/>
                                          </p:val>
                                        </p:tav>
                                      </p:tavLst>
                                    </p:anim>
                                    <p:anim calcmode="lin" valueType="num">
                                      <p:cBhvr>
                                        <p:cTn id="14" dur="500" fill="hold"/>
                                        <p:tgtEl>
                                          <p:spTgt spid="7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4"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grpSp>
        <p:nvGrpSpPr>
          <p:cNvPr id="401" name="Google Shape;401;p42"/>
          <p:cNvGrpSpPr/>
          <p:nvPr/>
        </p:nvGrpSpPr>
        <p:grpSpPr>
          <a:xfrm>
            <a:off x="8553426" y="89204"/>
            <a:ext cx="545044" cy="644353"/>
            <a:chOff x="713258" y="1316731"/>
            <a:chExt cx="545044" cy="644353"/>
          </a:xfrm>
        </p:grpSpPr>
        <p:sp>
          <p:nvSpPr>
            <p:cNvPr id="402" name="Google Shape;402;p42"/>
            <p:cNvSpPr/>
            <p:nvPr/>
          </p:nvSpPr>
          <p:spPr>
            <a:xfrm>
              <a:off x="1029701" y="173248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403;p42"/>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 name="Rectangle 1"/>
          <p:cNvSpPr>
            <a:spLocks noChangeArrowheads="1"/>
          </p:cNvSpPr>
          <p:nvPr/>
        </p:nvSpPr>
        <p:spPr bwMode="auto">
          <a:xfrm>
            <a:off x="211887" y="805554"/>
            <a:ext cx="8631709" cy="1856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spcBef>
                <a:spcPts val="600"/>
              </a:spcBef>
              <a:spcAft>
                <a:spcPts val="600"/>
              </a:spcAft>
              <a:buClrTx/>
            </a:pPr>
            <a:r>
              <a:rPr lang="vi-VN" altLang="en-US" sz="1800">
                <a:solidFill>
                  <a:srgbClr val="000000"/>
                </a:solidFill>
                <a:ea typeface="Open Sans"/>
              </a:rPr>
              <a:t>a) Nên dùng biểu đồ hình quạt tròn để so sánh tỉ lệ học sinh của lớp 8A theo cỡ áo, vì biểu đồ hình quạt tròn biểu thị tỉ lệ phần trăm của cùng từng loại so với toàn thể.</a:t>
            </a:r>
          </a:p>
          <a:p>
            <a:pPr lvl="0" algn="just">
              <a:lnSpc>
                <a:spcPct val="150000"/>
              </a:lnSpc>
              <a:spcBef>
                <a:spcPts val="600"/>
              </a:spcBef>
              <a:spcAft>
                <a:spcPts val="600"/>
              </a:spcAft>
              <a:buClrTx/>
            </a:pPr>
            <a:r>
              <a:rPr lang="vi-VN" altLang="en-US" sz="1800">
                <a:solidFill>
                  <a:srgbClr val="000000"/>
                </a:solidFill>
                <a:ea typeface="Open Sans"/>
              </a:rPr>
              <a:t>b) Nên dùng biểu đồ cột kép để so sánh số lượng cỡ áo mỗi loại của nam và nữ vì biểu đồ cột kép dùng để so sánh từng cặp số liệu của hai bộ dữ liệu cùng loại.</a:t>
            </a:r>
          </a:p>
        </p:txBody>
      </p:sp>
      <p:sp>
        <p:nvSpPr>
          <p:cNvPr id="33" name="Rectangle 32"/>
          <p:cNvSpPr/>
          <p:nvPr/>
        </p:nvSpPr>
        <p:spPr>
          <a:xfrm>
            <a:off x="4043475" y="288309"/>
            <a:ext cx="96853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smtClean="0">
                <a:ln>
                  <a:noFill/>
                </a:ln>
                <a:solidFill>
                  <a:srgbClr val="4C2E8C">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Trả lời:</a:t>
            </a:r>
            <a:endParaRPr kumimoji="0" lang="en-US" sz="1800" b="1" i="1" u="sng" strike="noStrike" kern="0" cap="none" spc="0" normalizeH="0" baseline="0" noProof="0">
              <a:ln>
                <a:noFill/>
              </a:ln>
              <a:solidFill>
                <a:srgbClr val="4C2E8C">
                  <a:lumMod val="75000"/>
                </a:srgbClr>
              </a:solidFill>
              <a:effectLst/>
              <a:uLnTx/>
              <a:uFillTx/>
              <a:sym typeface="Arial"/>
            </a:endParaRPr>
          </a:p>
        </p:txBody>
      </p:sp>
      <p:sp>
        <p:nvSpPr>
          <p:cNvPr id="35" name="Rounded Rectangle 34"/>
          <p:cNvSpPr/>
          <p:nvPr/>
        </p:nvSpPr>
        <p:spPr>
          <a:xfrm>
            <a:off x="267546" y="2957047"/>
            <a:ext cx="7382919" cy="175063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b="1" i="1">
                <a:solidFill>
                  <a:srgbClr val="000000"/>
                </a:solidFill>
              </a:rPr>
              <a:t>Nhận xét:</a:t>
            </a:r>
          </a:p>
          <a:p>
            <a:pPr algn="just">
              <a:lnSpc>
                <a:spcPct val="150000"/>
              </a:lnSpc>
            </a:pPr>
            <a:r>
              <a:rPr lang="vi-VN" sz="1800">
                <a:solidFill>
                  <a:srgbClr val="000000"/>
                </a:solidFill>
              </a:rPr>
              <a:t>Khi muốn so sánh hai tập dữ liệu với nhau ta dùng biểu đồ cột kép. Khi muốn biểu diễn tỉ lệ các phần trong tổng thể ta dùng biểu đồ hình quạt tròn.</a:t>
            </a:r>
          </a:p>
        </p:txBody>
      </p:sp>
      <p:pic>
        <p:nvPicPr>
          <p:cNvPr id="3" name="Picture 2"/>
          <p:cNvPicPr>
            <a:picLocks noChangeAspect="1"/>
          </p:cNvPicPr>
          <p:nvPr/>
        </p:nvPicPr>
        <p:blipFill>
          <a:blip r:embed="rId3"/>
          <a:stretch>
            <a:fillRect/>
          </a:stretch>
        </p:blipFill>
        <p:spPr>
          <a:xfrm>
            <a:off x="7302587" y="3948033"/>
            <a:ext cx="1681582" cy="1091887"/>
          </a:xfrm>
          <a:prstGeom prst="rect">
            <a:avLst/>
          </a:prstGeom>
        </p:spPr>
      </p:pic>
    </p:spTree>
    <p:extLst>
      <p:ext uri="{BB962C8B-B14F-4D97-AF65-F5344CB8AC3E}">
        <p14:creationId xmlns:p14="http://schemas.microsoft.com/office/powerpoint/2010/main" val="106901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randombar(horizontal)">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heel(1)">
                                      <p:cBhvr>
                                        <p:cTn id="22" dur="500"/>
                                        <p:tgtEl>
                                          <p:spTgt spid="35"/>
                                        </p:tgtEl>
                                      </p:cBhvr>
                                    </p:animEffect>
                                  </p:childTnLst>
                                </p:cTn>
                              </p:par>
                              <p:par>
                                <p:cTn id="23" presetID="21" presetClass="entr" presetSubtype="1"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heel(1)">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grpSp>
        <p:nvGrpSpPr>
          <p:cNvPr id="420" name="Google Shape;420;p43"/>
          <p:cNvGrpSpPr/>
          <p:nvPr/>
        </p:nvGrpSpPr>
        <p:grpSpPr>
          <a:xfrm>
            <a:off x="8575129" y="864995"/>
            <a:ext cx="545857" cy="637120"/>
            <a:chOff x="7884893" y="2048936"/>
            <a:chExt cx="545857" cy="637120"/>
          </a:xfrm>
        </p:grpSpPr>
        <p:sp>
          <p:nvSpPr>
            <p:cNvPr id="421" name="Google Shape;421;p43"/>
            <p:cNvSpPr/>
            <p:nvPr/>
          </p:nvSpPr>
          <p:spPr>
            <a:xfrm>
              <a:off x="8202150" y="24574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422;p43"/>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3" name="Google Shape;423;p43"/>
          <p:cNvGrpSpPr/>
          <p:nvPr/>
        </p:nvGrpSpPr>
        <p:grpSpPr>
          <a:xfrm>
            <a:off x="-35200" y="81378"/>
            <a:ext cx="521756" cy="644353"/>
            <a:chOff x="1105901" y="1316731"/>
            <a:chExt cx="521756" cy="644353"/>
          </a:xfrm>
        </p:grpSpPr>
        <p:sp>
          <p:nvSpPr>
            <p:cNvPr id="424" name="Google Shape;424;p43"/>
            <p:cNvSpPr/>
            <p:nvPr/>
          </p:nvSpPr>
          <p:spPr>
            <a:xfrm>
              <a:off x="1105901" y="173248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43"/>
            <p:cNvSpPr/>
            <p:nvPr/>
          </p:nvSpPr>
          <p:spPr>
            <a:xfrm>
              <a:off x="13990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6" name="TextBox 25"/>
          <p:cNvSpPr txBox="1"/>
          <p:nvPr/>
        </p:nvSpPr>
        <p:spPr>
          <a:xfrm>
            <a:off x="407457" y="209530"/>
            <a:ext cx="8340919" cy="923330"/>
          </a:xfrm>
          <a:prstGeom prst="rect">
            <a:avLst/>
          </a:prstGeom>
          <a:noFill/>
        </p:spPr>
        <p:txBody>
          <a:bodyPr wrap="square" rtlCol="0">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                 Một</a:t>
            </a:r>
            <a:r>
              <a:rPr kumimoji="0" lang="en-US" sz="1800" b="0" i="0" u="none" strike="noStrike" kern="1200" cap="none" spc="0" normalizeH="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 nhóm nghiên cứu đã phỏng vấn 1 000 người trẻ tuổi về số cuốn sách đã đọc trong tháng trước thu được kết quả sau:</a:t>
            </a: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endParaRPr>
          </a:p>
        </p:txBody>
      </p:sp>
      <p:sp>
        <p:nvSpPr>
          <p:cNvPr id="28" name="Google Shape;735;p18"/>
          <p:cNvSpPr txBox="1">
            <a:spLocks noGrp="1"/>
          </p:cNvSpPr>
          <p:nvPr>
            <p:ph type="title"/>
          </p:nvPr>
        </p:nvSpPr>
        <p:spPr>
          <a:xfrm>
            <a:off x="360896" y="303049"/>
            <a:ext cx="1285328" cy="3222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000" b="1" smtClean="0">
                <a:solidFill>
                  <a:schemeClr val="accent6"/>
                </a:solidFill>
                <a:highlight>
                  <a:schemeClr val="accent1"/>
                </a:highlight>
                <a:latin typeface="+mj-lt"/>
              </a:rPr>
              <a:t>Ví dụ 2:</a:t>
            </a:r>
            <a:endParaRPr sz="2000">
              <a:solidFill>
                <a:schemeClr val="accent6"/>
              </a:solidFill>
              <a:highlight>
                <a:schemeClr val="accent1"/>
              </a:highlight>
              <a:latin typeface="+mj-lt"/>
            </a:endParaRPr>
          </a:p>
        </p:txBody>
      </p:sp>
      <p:graphicFrame>
        <p:nvGraphicFramePr>
          <p:cNvPr id="13" name="Table 12"/>
          <p:cNvGraphicFramePr>
            <a:graphicFrameLocks noGrp="1"/>
          </p:cNvGraphicFramePr>
          <p:nvPr>
            <p:extLst>
              <p:ext uri="{D42A27DB-BD31-4B8C-83A1-F6EECF244321}">
                <p14:modId xmlns:p14="http://schemas.microsoft.com/office/powerpoint/2010/main" val="3997098754"/>
              </p:ext>
            </p:extLst>
          </p:nvPr>
        </p:nvGraphicFramePr>
        <p:xfrm>
          <a:off x="1773567" y="1183555"/>
          <a:ext cx="5608698" cy="741680"/>
        </p:xfrm>
        <a:graphic>
          <a:graphicData uri="http://schemas.openxmlformats.org/drawingml/2006/table">
            <a:tbl>
              <a:tblPr firstRow="1" bandRow="1">
                <a:tableStyleId>{339702B8-75EE-4A78-BF82-F94E3A50AE9B}</a:tableStyleId>
              </a:tblPr>
              <a:tblGrid>
                <a:gridCol w="1911341">
                  <a:extLst>
                    <a:ext uri="{9D8B030D-6E8A-4147-A177-3AD203B41FA5}">
                      <a16:colId xmlns:a16="http://schemas.microsoft.com/office/drawing/2014/main" val="667459397"/>
                    </a:ext>
                  </a:extLst>
                </a:gridCol>
                <a:gridCol w="1280160">
                  <a:extLst>
                    <a:ext uri="{9D8B030D-6E8A-4147-A177-3AD203B41FA5}">
                      <a16:colId xmlns:a16="http://schemas.microsoft.com/office/drawing/2014/main" val="2647167650"/>
                    </a:ext>
                  </a:extLst>
                </a:gridCol>
                <a:gridCol w="1248355">
                  <a:extLst>
                    <a:ext uri="{9D8B030D-6E8A-4147-A177-3AD203B41FA5}">
                      <a16:colId xmlns:a16="http://schemas.microsoft.com/office/drawing/2014/main" val="1378663188"/>
                    </a:ext>
                  </a:extLst>
                </a:gridCol>
                <a:gridCol w="1168842">
                  <a:extLst>
                    <a:ext uri="{9D8B030D-6E8A-4147-A177-3AD203B41FA5}">
                      <a16:colId xmlns:a16="http://schemas.microsoft.com/office/drawing/2014/main" val="4285496291"/>
                    </a:ext>
                  </a:extLst>
                </a:gridCol>
              </a:tblGrid>
              <a:tr h="370840">
                <a:tc>
                  <a:txBody>
                    <a:bodyPr/>
                    <a:lstStyle/>
                    <a:p>
                      <a:pPr algn="ctr"/>
                      <a:r>
                        <a:rPr lang="en-US" sz="1600" smtClean="0"/>
                        <a:t>Số</a:t>
                      </a:r>
                      <a:r>
                        <a:rPr lang="en-US" sz="1600" baseline="0" smtClean="0"/>
                        <a:t> cuốn sách</a:t>
                      </a:r>
                      <a:endParaRPr lang="en-US" sz="1600"/>
                    </a:p>
                  </a:txBody>
                  <a:tcPr anchor="ctr">
                    <a:solidFill>
                      <a:schemeClr val="accent4">
                        <a:lumMod val="40000"/>
                        <a:lumOff val="60000"/>
                      </a:schemeClr>
                    </a:solidFill>
                  </a:tcPr>
                </a:tc>
                <a:tc>
                  <a:txBody>
                    <a:bodyPr/>
                    <a:lstStyle/>
                    <a:p>
                      <a:pPr algn="ctr"/>
                      <a:r>
                        <a:rPr lang="en-US" sz="1600" smtClean="0"/>
                        <a:t>0</a:t>
                      </a:r>
                      <a:endParaRPr lang="en-US" sz="1600"/>
                    </a:p>
                  </a:txBody>
                  <a:tcPr anchor="ctr"/>
                </a:tc>
                <a:tc>
                  <a:txBody>
                    <a:bodyPr/>
                    <a:lstStyle/>
                    <a:p>
                      <a:pPr algn="ctr"/>
                      <a:r>
                        <a:rPr lang="en-US" sz="1600" smtClean="0"/>
                        <a:t>1-2</a:t>
                      </a:r>
                      <a:endParaRPr lang="en-US" sz="1600"/>
                    </a:p>
                  </a:txBody>
                  <a:tcPr anchor="ctr"/>
                </a:tc>
                <a:tc>
                  <a:txBody>
                    <a:bodyPr/>
                    <a:lstStyle/>
                    <a:p>
                      <a:pPr algn="ctr"/>
                      <a:r>
                        <a:rPr lang="en-US" sz="1600" smtClean="0"/>
                        <a:t>Trên</a:t>
                      </a:r>
                      <a:r>
                        <a:rPr lang="en-US" sz="1600" baseline="0" smtClean="0"/>
                        <a:t> 2</a:t>
                      </a:r>
                      <a:endParaRPr lang="en-US" sz="1600"/>
                    </a:p>
                  </a:txBody>
                  <a:tcPr anchor="ctr"/>
                </a:tc>
                <a:extLst>
                  <a:ext uri="{0D108BD9-81ED-4DB2-BD59-A6C34878D82A}">
                    <a16:rowId xmlns:a16="http://schemas.microsoft.com/office/drawing/2014/main" val="167954688"/>
                  </a:ext>
                </a:extLst>
              </a:tr>
              <a:tr h="370840">
                <a:tc>
                  <a:txBody>
                    <a:bodyPr/>
                    <a:lstStyle/>
                    <a:p>
                      <a:pPr algn="ctr"/>
                      <a:r>
                        <a:rPr lang="en-US" sz="1600" smtClean="0"/>
                        <a:t>Số người</a:t>
                      </a:r>
                      <a:endParaRPr lang="en-US" sz="1600"/>
                    </a:p>
                  </a:txBody>
                  <a:tcPr anchor="ctr">
                    <a:solidFill>
                      <a:schemeClr val="accent4">
                        <a:lumMod val="40000"/>
                        <a:lumOff val="60000"/>
                      </a:schemeClr>
                    </a:solidFill>
                  </a:tcPr>
                </a:tc>
                <a:tc>
                  <a:txBody>
                    <a:bodyPr/>
                    <a:lstStyle/>
                    <a:p>
                      <a:pPr algn="ctr"/>
                      <a:r>
                        <a:rPr lang="en-US" sz="1600" smtClean="0"/>
                        <a:t>350</a:t>
                      </a:r>
                      <a:endParaRPr lang="en-US" sz="1600"/>
                    </a:p>
                  </a:txBody>
                  <a:tcPr anchor="ctr"/>
                </a:tc>
                <a:tc>
                  <a:txBody>
                    <a:bodyPr/>
                    <a:lstStyle/>
                    <a:p>
                      <a:pPr algn="ctr"/>
                      <a:r>
                        <a:rPr lang="en-US" sz="1600" smtClean="0"/>
                        <a:t>500</a:t>
                      </a:r>
                      <a:endParaRPr lang="en-US" sz="1600"/>
                    </a:p>
                  </a:txBody>
                  <a:tcPr anchor="ctr"/>
                </a:tc>
                <a:tc>
                  <a:txBody>
                    <a:bodyPr/>
                    <a:lstStyle/>
                    <a:p>
                      <a:pPr algn="ctr"/>
                      <a:r>
                        <a:rPr lang="en-US" sz="1600" smtClean="0"/>
                        <a:t>150</a:t>
                      </a:r>
                      <a:endParaRPr lang="en-US" sz="1600"/>
                    </a:p>
                  </a:txBody>
                  <a:tcPr anchor="ctr"/>
                </a:tc>
                <a:extLst>
                  <a:ext uri="{0D108BD9-81ED-4DB2-BD59-A6C34878D82A}">
                    <a16:rowId xmlns:a16="http://schemas.microsoft.com/office/drawing/2014/main" val="4020894393"/>
                  </a:ext>
                </a:extLst>
              </a:tr>
            </a:tbl>
          </a:graphicData>
        </a:graphic>
      </p:graphicFrame>
      <p:sp>
        <p:nvSpPr>
          <p:cNvPr id="14" name="Rectangle 13"/>
          <p:cNvSpPr/>
          <p:nvPr/>
        </p:nvSpPr>
        <p:spPr>
          <a:xfrm>
            <a:off x="228600" y="1974735"/>
            <a:ext cx="4800647" cy="2949525"/>
          </a:xfrm>
          <a:prstGeom prst="rect">
            <a:avLst/>
          </a:prstGeom>
        </p:spPr>
        <p:txBody>
          <a:bodyPr wrap="square">
            <a:spAutoFit/>
          </a:bodyPr>
          <a:lstStyle/>
          <a:p>
            <a:pPr marL="0" marR="0" lvl="0" indent="0" algn="just" defTabSz="914400" rtl="0" eaLnBrk="1" fontAlgn="auto" latinLnBrk="0" hangingPunct="1">
              <a:lnSpc>
                <a:spcPct val="150000"/>
              </a:lnSpc>
              <a:buClr>
                <a:srgbClr val="000000"/>
              </a:buClr>
              <a:buSzTx/>
              <a:buFont typeface="Arial"/>
              <a:buNone/>
              <a:tabLst/>
              <a:defRPr/>
            </a:pPr>
            <a:r>
              <a:rPr kumimoji="0" lang="pt-BR" sz="1800" b="0" i="0" u="none" strike="noStrike" kern="0" cap="none" spc="0" normalizeH="0" baseline="0" noProof="0" dirty="0" smtClean="0">
                <a:ln>
                  <a:noFill/>
                </a:ln>
                <a:solidFill>
                  <a:srgbClr val="000000"/>
                </a:solidFill>
                <a:effectLst/>
                <a:uLnTx/>
                <a:uFillTx/>
                <a:latin typeface="Arial"/>
                <a:ea typeface="Arial" panose="020B0604020202020204" pitchFamily="34" charset="0"/>
                <a:cs typeface="Times New Roman" panose="02020603050405020304" pitchFamily="18" charset="0"/>
                <a:sym typeface="Arial"/>
              </a:rPr>
              <a:t>a) Nếu</a:t>
            </a:r>
            <a:r>
              <a:rPr kumimoji="0" lang="pt-BR" sz="1800" b="0" i="0" u="none" strike="noStrike" kern="0" cap="none" spc="0" normalizeH="0" noProof="0" dirty="0" smtClean="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ta muốn biểu diễn tỉ lệ người trẻ tuổi trong tổng số 1 000 người được hỏi theo số cuốn sách họ đã đọc trong tháng trước thì nên dùng biểu đồ nào?</a:t>
            </a:r>
          </a:p>
          <a:p>
            <a:pPr marL="0" marR="0" lvl="0" indent="0" algn="just" defTabSz="914400" rtl="0" eaLnBrk="1" fontAlgn="auto" latinLnBrk="0" hangingPunct="1">
              <a:lnSpc>
                <a:spcPct val="150000"/>
              </a:lnSpc>
              <a:buClr>
                <a:srgbClr val="000000"/>
              </a:buClr>
              <a:buSzTx/>
              <a:buFont typeface="Arial"/>
              <a:buNone/>
              <a:tabLst/>
              <a:defRPr/>
            </a:pPr>
            <a:r>
              <a:rPr lang="pt-BR" sz="1800" baseline="0" dirty="0" smtClean="0">
                <a:ea typeface="Arial" panose="020B0604020202020204" pitchFamily="34" charset="0"/>
                <a:cs typeface="Times New Roman" panose="02020603050405020304" pitchFamily="18" charset="0"/>
              </a:rPr>
              <a:t>b) Tính</a:t>
            </a:r>
            <a:r>
              <a:rPr lang="pt-BR" sz="1800" dirty="0" smtClean="0">
                <a:ea typeface="Arial" panose="020B0604020202020204" pitchFamily="34" charset="0"/>
                <a:cs typeface="Times New Roman" panose="02020603050405020304" pitchFamily="18" charset="0"/>
              </a:rPr>
              <a:t> tỉ lệ phần trăm người trẻ tuổi theo số cuốn </a:t>
            </a:r>
            <a:r>
              <a:rPr lang="pt-BR" sz="1800" dirty="0" smtClean="0">
                <a:ea typeface="Arial" panose="020B0604020202020204" pitchFamily="34" charset="0"/>
                <a:cs typeface="Times New Roman" panose="02020603050405020304" pitchFamily="18" charset="0"/>
              </a:rPr>
              <a:t>sách </a:t>
            </a:r>
            <a:r>
              <a:rPr lang="pt-BR" sz="1800" dirty="0" smtClean="0">
                <a:ea typeface="Arial" panose="020B0604020202020204" pitchFamily="34" charset="0"/>
                <a:cs typeface="Times New Roman" panose="02020603050405020304" pitchFamily="18" charset="0"/>
              </a:rPr>
              <a:t>đã đọc trong tháng trước, vẽ lại và hoàn thiện biểu đồ trên Hình 5.4 vào vở.</a:t>
            </a:r>
            <a:endPar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pic>
        <p:nvPicPr>
          <p:cNvPr id="4" name="Picture 3"/>
          <p:cNvPicPr>
            <a:picLocks noChangeAspect="1"/>
          </p:cNvPicPr>
          <p:nvPr/>
        </p:nvPicPr>
        <p:blipFill>
          <a:blip r:embed="rId3"/>
          <a:stretch>
            <a:fillRect/>
          </a:stretch>
        </p:blipFill>
        <p:spPr>
          <a:xfrm>
            <a:off x="5193224" y="2109540"/>
            <a:ext cx="3691211" cy="2970352"/>
          </a:xfrm>
          <a:prstGeom prst="rect">
            <a:avLst/>
          </a:prstGeom>
        </p:spPr>
      </p:pic>
    </p:spTree>
    <p:extLst>
      <p:ext uri="{BB962C8B-B14F-4D97-AF65-F5344CB8AC3E}">
        <p14:creationId xmlns:p14="http://schemas.microsoft.com/office/powerpoint/2010/main" val="286020820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anim calcmode="lin" valueType="num">
                                      <p:cBhvr>
                                        <p:cTn id="13" dur="500" fill="hold"/>
                                        <p:tgtEl>
                                          <p:spTgt spid="28"/>
                                        </p:tgtEl>
                                        <p:attrNameLst>
                                          <p:attrName>ppt_x</p:attrName>
                                        </p:attrNameLst>
                                      </p:cBhvr>
                                      <p:tavLst>
                                        <p:tav tm="0">
                                          <p:val>
                                            <p:strVal val="#ppt_x"/>
                                          </p:val>
                                        </p:tav>
                                        <p:tav tm="100000">
                                          <p:val>
                                            <p:strVal val="#ppt_x"/>
                                          </p:val>
                                        </p:tav>
                                      </p:tavLst>
                                    </p:anim>
                                    <p:anim calcmode="lin" valueType="num">
                                      <p:cBhvr>
                                        <p:cTn id="14" dur="500" fill="hold"/>
                                        <p:tgtEl>
                                          <p:spTgt spid="2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anim calcmode="lin" valueType="num">
                                      <p:cBhvr>
                                        <p:cTn id="23" dur="500" fill="hold"/>
                                        <p:tgtEl>
                                          <p:spTgt spid="14"/>
                                        </p:tgtEl>
                                        <p:attrNameLst>
                                          <p:attrName>ppt_x</p:attrName>
                                        </p:attrNameLst>
                                      </p:cBhvr>
                                      <p:tavLst>
                                        <p:tav tm="0">
                                          <p:val>
                                            <p:strVal val="#ppt_x"/>
                                          </p:val>
                                        </p:tav>
                                        <p:tav tm="100000">
                                          <p:val>
                                            <p:strVal val="#ppt_x"/>
                                          </p:val>
                                        </p:tav>
                                      </p:tavLst>
                                    </p:anim>
                                    <p:anim calcmode="lin" valueType="num">
                                      <p:cBhvr>
                                        <p:cTn id="24" dur="5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anim calcmode="lin" valueType="num">
                                      <p:cBhvr>
                                        <p:cTn id="28" dur="500" fill="hold"/>
                                        <p:tgtEl>
                                          <p:spTgt spid="4"/>
                                        </p:tgtEl>
                                        <p:attrNameLst>
                                          <p:attrName>ppt_x</p:attrName>
                                        </p:attrNameLst>
                                      </p:cBhvr>
                                      <p:tavLst>
                                        <p:tav tm="0">
                                          <p:val>
                                            <p:strVal val="#ppt_x"/>
                                          </p:val>
                                        </p:tav>
                                        <p:tav tm="100000">
                                          <p:val>
                                            <p:strVal val="#ppt_x"/>
                                          </p:val>
                                        </p:tav>
                                      </p:tavLst>
                                    </p:anim>
                                    <p:anim calcmode="lin" valueType="num">
                                      <p:cBhvr>
                                        <p:cTn id="2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grpSp>
        <p:nvGrpSpPr>
          <p:cNvPr id="420" name="Google Shape;420;p43"/>
          <p:cNvGrpSpPr/>
          <p:nvPr/>
        </p:nvGrpSpPr>
        <p:grpSpPr>
          <a:xfrm>
            <a:off x="8407311" y="4365266"/>
            <a:ext cx="545857" cy="637120"/>
            <a:chOff x="7884893" y="2048936"/>
            <a:chExt cx="545857" cy="637120"/>
          </a:xfrm>
        </p:grpSpPr>
        <p:sp>
          <p:nvSpPr>
            <p:cNvPr id="421" name="Google Shape;421;p43"/>
            <p:cNvSpPr/>
            <p:nvPr/>
          </p:nvSpPr>
          <p:spPr>
            <a:xfrm>
              <a:off x="8202150" y="24574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422;p43"/>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3" name="Google Shape;423;p43"/>
          <p:cNvGrpSpPr/>
          <p:nvPr/>
        </p:nvGrpSpPr>
        <p:grpSpPr>
          <a:xfrm>
            <a:off x="0" y="35385"/>
            <a:ext cx="521756" cy="644353"/>
            <a:chOff x="1105901" y="1316731"/>
            <a:chExt cx="521756" cy="644353"/>
          </a:xfrm>
        </p:grpSpPr>
        <p:sp>
          <p:nvSpPr>
            <p:cNvPr id="424" name="Google Shape;424;p43"/>
            <p:cNvSpPr/>
            <p:nvPr/>
          </p:nvSpPr>
          <p:spPr>
            <a:xfrm>
              <a:off x="1105901" y="173248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43"/>
            <p:cNvSpPr/>
            <p:nvPr/>
          </p:nvSpPr>
          <p:spPr>
            <a:xfrm>
              <a:off x="13990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7" name="Rectangle 26"/>
          <p:cNvSpPr/>
          <p:nvPr/>
        </p:nvSpPr>
        <p:spPr>
          <a:xfrm>
            <a:off x="4359226" y="165587"/>
            <a:ext cx="598241" cy="3539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7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7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521757" y="447669"/>
                <a:ext cx="8273180" cy="4682244"/>
              </a:xfrm>
              <a:prstGeom prst="rect">
                <a:avLst/>
              </a:prstGeom>
            </p:spPr>
            <p:txBody>
              <a:bodyPr wrap="square">
                <a:spAutoFit/>
              </a:bodyPr>
              <a:lstStyle/>
              <a:p>
                <a:pPr algn="just">
                  <a:lnSpc>
                    <a:spcPct val="150000"/>
                  </a:lnSpc>
                </a:pPr>
                <a:r>
                  <a:rPr lang="pt-BR" sz="1700">
                    <a:latin typeface="+mj-lt"/>
                    <a:ea typeface="Arial" panose="020B0604020202020204" pitchFamily="34" charset="0"/>
                    <a:cs typeface="Times New Roman" panose="02020603050405020304" pitchFamily="18" charset="0"/>
                  </a:rPr>
                  <a:t>a) Vì ta muốn biểu diễn tỉ lệ người trẻ tuổi theo số lượng sách đã đọc tháng trước so với tổng số người trẻ tuổi được hỏi nên ta dùng biểu đồ hình quạt tròn.</a:t>
                </a:r>
                <a:endParaRPr lang="en-US" sz="1700">
                  <a:effectLst/>
                  <a:latin typeface="+mj-lt"/>
                  <a:ea typeface="Arial" panose="020B0604020202020204" pitchFamily="34" charset="0"/>
                  <a:cs typeface="Times New Roman" panose="02020603050405020304" pitchFamily="18" charset="0"/>
                </a:endParaRPr>
              </a:p>
              <a:p>
                <a:pPr algn="just">
                  <a:lnSpc>
                    <a:spcPct val="150000"/>
                  </a:lnSpc>
                </a:pPr>
                <a:r>
                  <a:rPr lang="pt-BR" sz="1700">
                    <a:effectLst/>
                    <a:latin typeface="+mj-lt"/>
                    <a:ea typeface="Arial" panose="020B0604020202020204" pitchFamily="34" charset="0"/>
                    <a:cs typeface="Times New Roman" panose="02020603050405020304" pitchFamily="18" charset="0"/>
                  </a:rPr>
                  <a:t>b) Tổng số người trẻ tuổi được khảo sát là 1000 (người).</a:t>
                </a:r>
                <a:endParaRPr lang="en-US" sz="1700">
                  <a:effectLst/>
                  <a:latin typeface="+mj-lt"/>
                  <a:ea typeface="Arial" panose="020B0604020202020204" pitchFamily="34" charset="0"/>
                  <a:cs typeface="Times New Roman" panose="02020603050405020304" pitchFamily="18" charset="0"/>
                </a:endParaRPr>
              </a:p>
              <a:p>
                <a:pPr algn="just">
                  <a:lnSpc>
                    <a:spcPct val="150000"/>
                  </a:lnSpc>
                </a:pPr>
                <a:r>
                  <a:rPr lang="pt-BR" sz="1700">
                    <a:effectLst/>
                    <a:latin typeface="+mj-lt"/>
                    <a:ea typeface="Arial" panose="020B0604020202020204" pitchFamily="34" charset="0"/>
                    <a:cs typeface="Times New Roman" panose="02020603050405020304" pitchFamily="18" charset="0"/>
                  </a:rPr>
                  <a:t>Tỉ lệ người trẻ tuổi tháng trước không đọc cuốn sách nào là</a:t>
                </a:r>
                <a:r>
                  <a:rPr lang="pt-BR" sz="1700" smtClean="0">
                    <a:effectLst/>
                    <a:latin typeface="+mj-lt"/>
                    <a:ea typeface="Arial" panose="020B0604020202020204" pitchFamily="34" charset="0"/>
                    <a:cs typeface="Times New Roman" panose="02020603050405020304" pitchFamily="18" charset="0"/>
                  </a:rPr>
                  <a:t>:</a:t>
                </a:r>
              </a:p>
              <a:p>
                <a:pPr algn="just">
                  <a:lnSpc>
                    <a:spcPct val="150000"/>
                  </a:lnSpc>
                </a:pPr>
                <a14:m>
                  <m:oMathPara xmlns:m="http://schemas.openxmlformats.org/officeDocument/2006/math">
                    <m:oMathParaPr>
                      <m:jc m:val="centerGroup"/>
                    </m:oMathParaPr>
                    <m:oMath xmlns:m="http://schemas.openxmlformats.org/officeDocument/2006/math">
                      <m:f>
                        <m:fPr>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fPr>
                        <m:num>
                          <m:r>
                            <a:rPr lang="pt-BR" sz="1700" i="1">
                              <a:effectLst/>
                              <a:latin typeface="Cambria Math" panose="02040503050406030204" pitchFamily="18" charset="0"/>
                              <a:ea typeface="Arial" panose="020B0604020202020204" pitchFamily="34" charset="0"/>
                              <a:cs typeface="Times New Roman" panose="02020603050405020304" pitchFamily="18" charset="0"/>
                            </a:rPr>
                            <m:t>35</m:t>
                          </m:r>
                        </m:num>
                        <m:den>
                          <m:r>
                            <a:rPr lang="pt-BR" sz="1700" i="1">
                              <a:effectLst/>
                              <a:latin typeface="Cambria Math" panose="02040503050406030204" pitchFamily="18" charset="0"/>
                              <a:ea typeface="Arial" panose="020B0604020202020204" pitchFamily="34" charset="0"/>
                              <a:cs typeface="Times New Roman" panose="02020603050405020304" pitchFamily="18" charset="0"/>
                            </a:rPr>
                            <m:t>1000</m:t>
                          </m:r>
                        </m:den>
                      </m:f>
                      <m:r>
                        <a:rPr lang="pt-BR" sz="1700" i="1">
                          <a:effectLst/>
                          <a:latin typeface="Cambria Math" panose="02040503050406030204" pitchFamily="18" charset="0"/>
                          <a:ea typeface="Arial" panose="020B0604020202020204" pitchFamily="34" charset="0"/>
                          <a:cs typeface="Times New Roman" panose="02020603050405020304" pitchFamily="18" charset="0"/>
                        </a:rPr>
                        <m:t>=35%</m:t>
                      </m:r>
                    </m:oMath>
                  </m:oMathPara>
                </a14:m>
                <a:endParaRPr lang="en-US" sz="1700">
                  <a:effectLst/>
                  <a:latin typeface="+mj-lt"/>
                  <a:ea typeface="Arial" panose="020B0604020202020204" pitchFamily="34" charset="0"/>
                  <a:cs typeface="Times New Roman" panose="02020603050405020304" pitchFamily="18" charset="0"/>
                </a:endParaRPr>
              </a:p>
              <a:p>
                <a:pPr algn="just">
                  <a:lnSpc>
                    <a:spcPct val="150000"/>
                  </a:lnSpc>
                </a:pPr>
                <a:r>
                  <a:rPr lang="pt-BR" sz="1700">
                    <a:effectLst/>
                    <a:latin typeface="+mj-lt"/>
                    <a:ea typeface="Dotum" panose="020B0600000101010101" pitchFamily="34" charset="-127"/>
                    <a:cs typeface="Times New Roman" panose="02020603050405020304" pitchFamily="18" charset="0"/>
                  </a:rPr>
                  <a:t>Tỉ lệ người trẻ tuổi tháng trước đọc từ 1 đến 2 cuốn sách là: </a:t>
                </a:r>
                <a:endParaRPr lang="pt-BR" sz="1700" smtClean="0">
                  <a:effectLst/>
                  <a:latin typeface="+mj-lt"/>
                  <a:ea typeface="Dotum" panose="020B0600000101010101" pitchFamily="34" charset="-127"/>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f>
                        <m:f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fPr>
                        <m:num>
                          <m:r>
                            <a:rPr lang="pt-BR" sz="1700" i="1">
                              <a:effectLst/>
                              <a:latin typeface="Cambria Math" panose="02040503050406030204" pitchFamily="18" charset="0"/>
                              <a:ea typeface="Dotum" panose="020B0600000101010101" pitchFamily="34" charset="-127"/>
                              <a:cs typeface="Times New Roman" panose="02020603050405020304" pitchFamily="18" charset="0"/>
                            </a:rPr>
                            <m:t>50</m:t>
                          </m:r>
                        </m:num>
                        <m:den>
                          <m:r>
                            <a:rPr lang="pt-BR" sz="1700" i="1">
                              <a:effectLst/>
                              <a:latin typeface="Cambria Math" panose="02040503050406030204" pitchFamily="18" charset="0"/>
                              <a:ea typeface="Dotum" panose="020B0600000101010101" pitchFamily="34" charset="-127"/>
                              <a:cs typeface="Times New Roman" panose="02020603050405020304" pitchFamily="18" charset="0"/>
                            </a:rPr>
                            <m:t>1000</m:t>
                          </m:r>
                        </m:den>
                      </m:f>
                      <m:r>
                        <a:rPr lang="pt-BR" sz="1700" i="1">
                          <a:effectLst/>
                          <a:latin typeface="Cambria Math" panose="02040503050406030204" pitchFamily="18" charset="0"/>
                          <a:ea typeface="Dotum" panose="020B0600000101010101" pitchFamily="34" charset="-127"/>
                          <a:cs typeface="Times New Roman" panose="02020603050405020304" pitchFamily="18" charset="0"/>
                        </a:rPr>
                        <m:t>=50%</m:t>
                      </m:r>
                    </m:oMath>
                  </m:oMathPara>
                </a14:m>
                <a:endParaRPr lang="en-US" sz="1700">
                  <a:effectLst/>
                  <a:latin typeface="+mj-lt"/>
                  <a:ea typeface="Arial" panose="020B0604020202020204" pitchFamily="34" charset="0"/>
                  <a:cs typeface="Times New Roman" panose="02020603050405020304" pitchFamily="18" charset="0"/>
                </a:endParaRPr>
              </a:p>
              <a:p>
                <a:pPr algn="just">
                  <a:lnSpc>
                    <a:spcPct val="150000"/>
                  </a:lnSpc>
                </a:pPr>
                <a:r>
                  <a:rPr lang="pt-BR" sz="1700">
                    <a:effectLst/>
                    <a:latin typeface="+mj-lt"/>
                    <a:ea typeface="Arial" panose="020B0604020202020204" pitchFamily="34" charset="0"/>
                    <a:cs typeface="Times New Roman" panose="02020603050405020304" pitchFamily="18" charset="0"/>
                  </a:rPr>
                  <a:t>Tỉ lệ người trẻ tuổi tháng trước đọc trên 2 cuốn sách </a:t>
                </a:r>
                <a:r>
                  <a:rPr lang="pt-BR" sz="1700" smtClean="0">
                    <a:effectLst/>
                    <a:latin typeface="+mj-lt"/>
                    <a:ea typeface="Arial" panose="020B0604020202020204" pitchFamily="34" charset="0"/>
                    <a:cs typeface="Times New Roman" panose="02020603050405020304" pitchFamily="18" charset="0"/>
                  </a:rPr>
                  <a:t>là</a:t>
                </a:r>
                <a:r>
                  <a:rPr lang="pt-BR" sz="1700" smtClean="0">
                    <a:latin typeface="+mj-lt"/>
                    <a:ea typeface="Arial" panose="020B0604020202020204" pitchFamily="34" charset="0"/>
                    <a:cs typeface="Times New Roman" panose="02020603050405020304" pitchFamily="18" charset="0"/>
                  </a:rPr>
                  <a:t>: </a:t>
                </a:r>
              </a:p>
              <a:p>
                <a:pPr algn="just">
                  <a:lnSpc>
                    <a:spcPct val="150000"/>
                  </a:lnSpc>
                </a:pPr>
                <a14:m>
                  <m:oMathPara xmlns:m="http://schemas.openxmlformats.org/officeDocument/2006/math">
                    <m:oMathParaPr>
                      <m:jc m:val="centerGroup"/>
                    </m:oMathParaPr>
                    <m:oMath xmlns:m="http://schemas.openxmlformats.org/officeDocument/2006/math">
                      <m:f>
                        <m:fPr>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fPr>
                        <m:num>
                          <m:r>
                            <a:rPr lang="pt-BR" sz="1700" i="1">
                              <a:effectLst/>
                              <a:latin typeface="Cambria Math" panose="02040503050406030204" pitchFamily="18" charset="0"/>
                              <a:ea typeface="Arial" panose="020B0604020202020204" pitchFamily="34" charset="0"/>
                              <a:cs typeface="Times New Roman" panose="02020603050405020304" pitchFamily="18" charset="0"/>
                            </a:rPr>
                            <m:t>150</m:t>
                          </m:r>
                        </m:num>
                        <m:den>
                          <m:r>
                            <a:rPr lang="pt-BR" sz="1700" i="1">
                              <a:effectLst/>
                              <a:latin typeface="Cambria Math" panose="02040503050406030204" pitchFamily="18" charset="0"/>
                              <a:ea typeface="Arial" panose="020B0604020202020204" pitchFamily="34" charset="0"/>
                              <a:cs typeface="Times New Roman" panose="02020603050405020304" pitchFamily="18" charset="0"/>
                            </a:rPr>
                            <m:t>1000</m:t>
                          </m:r>
                        </m:den>
                      </m:f>
                      <m:r>
                        <a:rPr lang="pt-BR" sz="1700" i="1">
                          <a:effectLst/>
                          <a:latin typeface="Cambria Math" panose="02040503050406030204" pitchFamily="18" charset="0"/>
                          <a:ea typeface="Arial" panose="020B0604020202020204" pitchFamily="34" charset="0"/>
                          <a:cs typeface="Times New Roman" panose="02020603050405020304" pitchFamily="18" charset="0"/>
                        </a:rPr>
                        <m:t>=15%</m:t>
                      </m:r>
                    </m:oMath>
                  </m:oMathPara>
                </a14:m>
                <a:endParaRPr lang="en-US" sz="1700">
                  <a:effectLst/>
                  <a:latin typeface="+mj-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521757" y="447669"/>
                <a:ext cx="8273180" cy="4682244"/>
              </a:xfrm>
              <a:prstGeom prst="rect">
                <a:avLst/>
              </a:prstGeom>
              <a:blipFill>
                <a:blip r:embed="rId3"/>
                <a:stretch>
                  <a:fillRect l="-516" r="-442"/>
                </a:stretch>
              </a:blipFill>
            </p:spPr>
            <p:txBody>
              <a:bodyPr/>
              <a:lstStyle/>
              <a:p>
                <a:r>
                  <a:rPr lang="en-US">
                    <a:noFill/>
                  </a:rPr>
                  <a:t> </a:t>
                </a:r>
              </a:p>
            </p:txBody>
          </p:sp>
        </mc:Fallback>
      </mc:AlternateContent>
    </p:spTree>
    <p:extLst>
      <p:ext uri="{BB962C8B-B14F-4D97-AF65-F5344CB8AC3E}">
        <p14:creationId xmlns:p14="http://schemas.microsoft.com/office/powerpoint/2010/main" val="3703504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checkerboard(across)">
                                      <p:cBhvr>
                                        <p:cTn id="30" dur="500"/>
                                        <p:tgtEl>
                                          <p:spTgt spid="3">
                                            <p:txEl>
                                              <p:pRg st="4" end="4"/>
                                            </p:txEl>
                                          </p:spTgt>
                                        </p:tgtEl>
                                      </p:cBhvr>
                                    </p:animEffect>
                                  </p:childTnLst>
                                </p:cTn>
                              </p:par>
                              <p:par>
                                <p:cTn id="31" presetID="5" presetClass="entr" presetSubtype="10" fill="hold"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checkerboard(across)">
                                      <p:cBhvr>
                                        <p:cTn id="33" dur="500"/>
                                        <p:tgtEl>
                                          <p:spTgt spid="3">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 calcmode="lin" valueType="num">
                                      <p:cBhvr additive="base">
                                        <p:cTn id="38"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6" end="6"/>
                                            </p:txEl>
                                          </p:spTgt>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 calcmode="lin" valueType="num">
                                      <p:cBhvr additive="base">
                                        <p:cTn id="42"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grpSp>
        <p:nvGrpSpPr>
          <p:cNvPr id="423" name="Google Shape;423;p43"/>
          <p:cNvGrpSpPr/>
          <p:nvPr/>
        </p:nvGrpSpPr>
        <p:grpSpPr>
          <a:xfrm>
            <a:off x="8343255" y="405833"/>
            <a:ext cx="521756" cy="644353"/>
            <a:chOff x="1105901" y="1316731"/>
            <a:chExt cx="521756" cy="644353"/>
          </a:xfrm>
        </p:grpSpPr>
        <p:sp>
          <p:nvSpPr>
            <p:cNvPr id="424" name="Google Shape;424;p43"/>
            <p:cNvSpPr/>
            <p:nvPr/>
          </p:nvSpPr>
          <p:spPr>
            <a:xfrm>
              <a:off x="1105901" y="173248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43"/>
            <p:cNvSpPr/>
            <p:nvPr/>
          </p:nvSpPr>
          <p:spPr>
            <a:xfrm>
              <a:off x="13990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 name="Rectangle 2"/>
          <p:cNvSpPr/>
          <p:nvPr/>
        </p:nvSpPr>
        <p:spPr>
          <a:xfrm>
            <a:off x="566085" y="565438"/>
            <a:ext cx="5973266" cy="484748"/>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pt-BR" sz="1700" b="0" i="0" u="none" strike="noStrike" kern="0" cap="none" spc="0" normalizeH="0" baseline="0" noProof="0" smtClean="0">
                <a:ln>
                  <a:noFill/>
                </a:ln>
                <a:solidFill>
                  <a:srgbClr val="000000"/>
                </a:solidFill>
                <a:effectLst/>
                <a:uLnTx/>
                <a:uFillTx/>
                <a:latin typeface="Arial"/>
                <a:ea typeface="Dotum" panose="020B0600000101010101" pitchFamily="34" charset="-127"/>
                <a:cs typeface="Times New Roman" panose="02020603050405020304" pitchFamily="18" charset="0"/>
                <a:sym typeface="Arial"/>
              </a:rPr>
              <a:t>Biểu </a:t>
            </a:r>
            <a:r>
              <a:rPr kumimoji="0" lang="pt-BR" sz="1700" b="0" i="0" u="none" strike="noStrike" kern="0" cap="none" spc="0" normalizeH="0" baseline="0" noProof="0">
                <a:ln>
                  <a:noFill/>
                </a:ln>
                <a:solidFill>
                  <a:srgbClr val="000000"/>
                </a:solidFill>
                <a:effectLst/>
                <a:uLnTx/>
                <a:uFillTx/>
                <a:latin typeface="Arial"/>
                <a:ea typeface="Dotum" panose="020B0600000101010101" pitchFamily="34" charset="-127"/>
                <a:cs typeface="Times New Roman" panose="02020603050405020304" pitchFamily="18" charset="0"/>
                <a:sym typeface="Arial"/>
              </a:rPr>
              <a:t>đồ đã hoàn thiện được cho như hình bên dưới.</a:t>
            </a:r>
            <a:endParaRPr kumimoji="0" lang="en-US" sz="17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graphicFrame>
        <p:nvGraphicFramePr>
          <p:cNvPr id="15" name="Chart 14"/>
          <p:cNvGraphicFramePr/>
          <p:nvPr>
            <p:extLst>
              <p:ext uri="{D42A27DB-BD31-4B8C-83A1-F6EECF244321}">
                <p14:modId xmlns:p14="http://schemas.microsoft.com/office/powerpoint/2010/main" val="2518511154"/>
              </p:ext>
            </p:extLst>
          </p:nvPr>
        </p:nvGraphicFramePr>
        <p:xfrm>
          <a:off x="1558456" y="1096094"/>
          <a:ext cx="5907819" cy="3919379"/>
        </p:xfrm>
        <a:graphic>
          <a:graphicData uri="http://schemas.openxmlformats.org/drawingml/2006/chart">
            <c:chart xmlns:c="http://schemas.openxmlformats.org/drawingml/2006/chart" xmlns:r="http://schemas.openxmlformats.org/officeDocument/2006/relationships" r:id="rId3"/>
          </a:graphicData>
        </a:graphic>
      </p:graphicFrame>
      <p:sp>
        <p:nvSpPr>
          <p:cNvPr id="11" name="Rectangle 10"/>
          <p:cNvSpPr/>
          <p:nvPr/>
        </p:nvSpPr>
        <p:spPr>
          <a:xfrm>
            <a:off x="4359226" y="165587"/>
            <a:ext cx="598241" cy="3539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7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7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2" name="Picture 1"/>
          <p:cNvPicPr>
            <a:picLocks noChangeAspect="1"/>
          </p:cNvPicPr>
          <p:nvPr/>
        </p:nvPicPr>
        <p:blipFill>
          <a:blip r:embed="rId4"/>
          <a:stretch>
            <a:fillRect/>
          </a:stretch>
        </p:blipFill>
        <p:spPr>
          <a:xfrm flipH="1">
            <a:off x="293157" y="2353586"/>
            <a:ext cx="906004" cy="2661887"/>
          </a:xfrm>
          <a:prstGeom prst="rect">
            <a:avLst/>
          </a:prstGeom>
        </p:spPr>
      </p:pic>
    </p:spTree>
    <p:extLst>
      <p:ext uri="{BB962C8B-B14F-4D97-AF65-F5344CB8AC3E}">
        <p14:creationId xmlns:p14="http://schemas.microsoft.com/office/powerpoint/2010/main" val="4036247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15" grpId="0">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13" name="TextBox 12"/>
          <p:cNvSpPr txBox="1"/>
          <p:nvPr/>
        </p:nvSpPr>
        <p:spPr>
          <a:xfrm>
            <a:off x="3360721" y="285186"/>
            <a:ext cx="2518857" cy="623248"/>
          </a:xfrm>
          <a:prstGeom prst="rect">
            <a:avLst/>
          </a:prstGeom>
          <a:solidFill>
            <a:schemeClr val="bg2">
              <a:lumMod val="40000"/>
              <a:lumOff val="60000"/>
            </a:schemeClr>
          </a:solidFill>
          <a:ln w="127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defTabSz="457200">
              <a:lnSpc>
                <a:spcPct val="150000"/>
              </a:lnSpc>
              <a:buClrTx/>
              <a:defRPr/>
            </a:pPr>
            <a:r>
              <a:rPr lang="en-US" sz="2300" b="1" kern="1200">
                <a:solidFill>
                  <a:schemeClr val="tx1"/>
                </a:solidFill>
                <a:latin typeface="Arial" panose="020B0604020202020204" pitchFamily="34" charset="0"/>
                <a:ea typeface="+mn-ea"/>
                <a:cs typeface="Arial" panose="020B0604020202020204" pitchFamily="34" charset="0"/>
              </a:rPr>
              <a:t>LUYỆN TẬP </a:t>
            </a:r>
            <a:r>
              <a:rPr lang="en-US" sz="2300" b="1" kern="1200" smtClean="0">
                <a:solidFill>
                  <a:schemeClr val="tx1"/>
                </a:solidFill>
                <a:latin typeface="Arial" panose="020B0604020202020204" pitchFamily="34" charset="0"/>
                <a:ea typeface="+mn-ea"/>
                <a:cs typeface="Arial" panose="020B0604020202020204" pitchFamily="34" charset="0"/>
              </a:rPr>
              <a:t>3</a:t>
            </a:r>
            <a:endParaRPr lang="en-US" sz="2300" b="1" kern="1200">
              <a:solidFill>
                <a:schemeClr val="tx1"/>
              </a:solidFill>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4" name="Rectangle 1"/>
              <p:cNvSpPr>
                <a:spLocks noChangeArrowheads="1"/>
              </p:cNvSpPr>
              <p:nvPr/>
            </p:nvSpPr>
            <p:spPr bwMode="auto">
              <a:xfrm>
                <a:off x="350765" y="1149604"/>
                <a:ext cx="8538767" cy="92333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buClrTx/>
                </a:pPr>
                <a:r>
                  <a:rPr lang="vi-VN" altLang="en-US" sz="1800" smtClean="0">
                    <a:solidFill>
                      <a:srgbClr val="000000"/>
                    </a:solidFill>
                    <a:ea typeface="Open Sans"/>
                  </a:rPr>
                  <a:t>Bảng thống kê sau cho biết mật độ dân số </a:t>
                </a:r>
                <a:r>
                  <a:rPr lang="vi-VN" altLang="en-US" sz="1800">
                    <a:solidFill>
                      <a:srgbClr val="000000"/>
                    </a:solidFill>
                    <a:ea typeface="Open Sans"/>
                  </a:rPr>
                  <a:t>(</a:t>
                </a:r>
                <a:r>
                  <a:rPr lang="vi-VN" altLang="en-US" sz="1800" smtClean="0">
                    <a:solidFill>
                      <a:srgbClr val="000000"/>
                    </a:solidFill>
                    <a:ea typeface="Open Sans"/>
                  </a:rPr>
                  <a:t>người/</a:t>
                </a:r>
                <a14:m>
                  <m:oMath xmlns:m="http://schemas.openxmlformats.org/officeDocument/2006/math">
                    <m:sSup>
                      <m:sSupPr>
                        <m:ctrlPr>
                          <a:rPr lang="vi-VN" altLang="en-US" sz="1800" i="1" smtClean="0">
                            <a:solidFill>
                              <a:srgbClr val="000000"/>
                            </a:solidFill>
                            <a:latin typeface="Cambria Math" panose="02040503050406030204" pitchFamily="18" charset="0"/>
                          </a:rPr>
                        </m:ctrlPr>
                      </m:sSupPr>
                      <m:e>
                        <m:r>
                          <m:rPr>
                            <m:sty m:val="p"/>
                          </m:rPr>
                          <a:rPr lang="en-US" altLang="en-US" sz="1800" b="0" i="0" smtClean="0">
                            <a:solidFill>
                              <a:srgbClr val="000000"/>
                            </a:solidFill>
                            <a:latin typeface="Cambria Math" panose="02040503050406030204" pitchFamily="18" charset="0"/>
                          </a:rPr>
                          <m:t>km</m:t>
                        </m:r>
                      </m:e>
                      <m:sup>
                        <m:r>
                          <a:rPr lang="en-US" altLang="en-US" sz="1800" b="0" i="0" smtClean="0">
                            <a:solidFill>
                              <a:srgbClr val="000000"/>
                            </a:solidFill>
                            <a:latin typeface="Cambria Math" panose="02040503050406030204" pitchFamily="18" charset="0"/>
                          </a:rPr>
                          <m:t>2</m:t>
                        </m:r>
                      </m:sup>
                    </m:sSup>
                  </m:oMath>
                </a14:m>
                <a:r>
                  <a:rPr lang="vi-VN" altLang="en-US" sz="1800" smtClean="0">
                    <a:solidFill>
                      <a:srgbClr val="000000"/>
                    </a:solidFill>
                    <a:ea typeface="Open Sans"/>
                  </a:rPr>
                  <a:t>) </a:t>
                </a:r>
                <a:r>
                  <a:rPr lang="vi-VN" altLang="en-US" sz="1800">
                    <a:solidFill>
                      <a:srgbClr val="000000"/>
                    </a:solidFill>
                    <a:ea typeface="Open Sans"/>
                  </a:rPr>
                  <a:t>tại ba vùng kinh tế xã hội trong hai năm 2009 và 2019.</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mc:Choice>
        <mc:Fallback xmlns="">
          <p:sp>
            <p:nvSpPr>
              <p:cNvPr id="14" name="Rectangle 1"/>
              <p:cNvSpPr>
                <a:spLocks noRot="1" noChangeAspect="1" noMove="1" noResize="1" noEditPoints="1" noAdjustHandles="1" noChangeArrowheads="1" noChangeShapeType="1" noTextEdit="1"/>
              </p:cNvSpPr>
              <p:nvPr/>
            </p:nvSpPr>
            <p:spPr bwMode="auto">
              <a:xfrm>
                <a:off x="350765" y="1149604"/>
                <a:ext cx="8538767" cy="923330"/>
              </a:xfrm>
              <a:prstGeom prst="rect">
                <a:avLst/>
              </a:prstGeom>
              <a:blipFill>
                <a:blip r:embed="rId3"/>
                <a:stretch>
                  <a:fillRect l="-643" r="-643" b="-463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4" name="Rectangle 1"/>
          <p:cNvSpPr>
            <a:spLocks noChangeArrowheads="1"/>
          </p:cNvSpPr>
          <p:nvPr/>
        </p:nvSpPr>
        <p:spPr bwMode="auto">
          <a:xfrm>
            <a:off x="284895" y="3818422"/>
            <a:ext cx="853876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1800" b="0" i="0" u="none" strike="noStrike" cap="none" normalizeH="0" baseline="0" smtClean="0">
                <a:ln>
                  <a:noFill/>
                </a:ln>
                <a:solidFill>
                  <a:srgbClr val="000000"/>
                </a:solidFill>
                <a:effectLst/>
                <a:latin typeface="Arial" panose="020B0604020202020204" pitchFamily="34" charset="0"/>
                <a:ea typeface="Open Sans"/>
              </a:rPr>
              <a:t>Muốn biết sau 10 năm mật độ dân số thay đổi thế nào ở mỗi vùng, ta nên sử dụng biểu đồ nào?</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127266" y="2159220"/>
            <a:ext cx="6854024" cy="1642121"/>
          </a:xfrm>
          <a:prstGeom prst="rect">
            <a:avLst/>
          </a:prstGeom>
        </p:spPr>
      </p:pic>
      <p:pic>
        <p:nvPicPr>
          <p:cNvPr id="6" name="Picture 5"/>
          <p:cNvPicPr>
            <a:picLocks noChangeAspect="1"/>
          </p:cNvPicPr>
          <p:nvPr/>
        </p:nvPicPr>
        <p:blipFill>
          <a:blip r:embed="rId6"/>
          <a:stretch>
            <a:fillRect/>
          </a:stretch>
        </p:blipFill>
        <p:spPr>
          <a:xfrm>
            <a:off x="8493777" y="384594"/>
            <a:ext cx="329885" cy="429617"/>
          </a:xfrm>
          <a:prstGeom prst="rect">
            <a:avLst/>
          </a:prstGeom>
        </p:spPr>
      </p:pic>
      <p:grpSp>
        <p:nvGrpSpPr>
          <p:cNvPr id="18" name="Google Shape;490;p48"/>
          <p:cNvGrpSpPr/>
          <p:nvPr/>
        </p:nvGrpSpPr>
        <p:grpSpPr>
          <a:xfrm>
            <a:off x="108934" y="141070"/>
            <a:ext cx="849844" cy="591966"/>
            <a:chOff x="713258" y="1316731"/>
            <a:chExt cx="849844" cy="591966"/>
          </a:xfrm>
        </p:grpSpPr>
        <p:sp>
          <p:nvSpPr>
            <p:cNvPr id="19" name="Google Shape;491;p48"/>
            <p:cNvSpPr/>
            <p:nvPr/>
          </p:nvSpPr>
          <p:spPr>
            <a:xfrm>
              <a:off x="1334501" y="1680097"/>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92;p48"/>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487;p48"/>
          <p:cNvGrpSpPr/>
          <p:nvPr/>
        </p:nvGrpSpPr>
        <p:grpSpPr>
          <a:xfrm flipH="1">
            <a:off x="8493777" y="4506380"/>
            <a:ext cx="545857" cy="637120"/>
            <a:chOff x="7884893" y="2048936"/>
            <a:chExt cx="545857" cy="637120"/>
          </a:xfrm>
        </p:grpSpPr>
        <p:sp>
          <p:nvSpPr>
            <p:cNvPr id="22" name="Google Shape;488;p48"/>
            <p:cNvSpPr/>
            <p:nvPr/>
          </p:nvSpPr>
          <p:spPr>
            <a:xfrm>
              <a:off x="8202150" y="24574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89;p48"/>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193136" y="1158534"/>
            <a:ext cx="6854024" cy="1642121"/>
          </a:xfrm>
          <a:prstGeom prst="rect">
            <a:avLst/>
          </a:prstGeom>
        </p:spPr>
      </p:pic>
      <p:pic>
        <p:nvPicPr>
          <p:cNvPr id="6" name="Picture 5"/>
          <p:cNvPicPr>
            <a:picLocks noChangeAspect="1"/>
          </p:cNvPicPr>
          <p:nvPr/>
        </p:nvPicPr>
        <p:blipFill>
          <a:blip r:embed="rId5"/>
          <a:stretch>
            <a:fillRect/>
          </a:stretch>
        </p:blipFill>
        <p:spPr>
          <a:xfrm>
            <a:off x="8493777" y="384594"/>
            <a:ext cx="329885" cy="429617"/>
          </a:xfrm>
          <a:prstGeom prst="rect">
            <a:avLst/>
          </a:prstGeom>
        </p:spPr>
      </p:pic>
      <p:grpSp>
        <p:nvGrpSpPr>
          <p:cNvPr id="18" name="Google Shape;490;p48"/>
          <p:cNvGrpSpPr/>
          <p:nvPr/>
        </p:nvGrpSpPr>
        <p:grpSpPr>
          <a:xfrm>
            <a:off x="108934" y="141070"/>
            <a:ext cx="849844" cy="591966"/>
            <a:chOff x="713258" y="1316731"/>
            <a:chExt cx="849844" cy="591966"/>
          </a:xfrm>
        </p:grpSpPr>
        <p:sp>
          <p:nvSpPr>
            <p:cNvPr id="19" name="Google Shape;491;p48"/>
            <p:cNvSpPr/>
            <p:nvPr/>
          </p:nvSpPr>
          <p:spPr>
            <a:xfrm>
              <a:off x="1334501" y="1680097"/>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492;p48"/>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 name="Google Shape;487;p48"/>
          <p:cNvGrpSpPr/>
          <p:nvPr/>
        </p:nvGrpSpPr>
        <p:grpSpPr>
          <a:xfrm flipH="1">
            <a:off x="8493777" y="4506380"/>
            <a:ext cx="545857" cy="637120"/>
            <a:chOff x="7884893" y="2048936"/>
            <a:chExt cx="545857" cy="637120"/>
          </a:xfrm>
        </p:grpSpPr>
        <p:sp>
          <p:nvSpPr>
            <p:cNvPr id="22" name="Google Shape;488;p48"/>
            <p:cNvSpPr/>
            <p:nvPr/>
          </p:nvSpPr>
          <p:spPr>
            <a:xfrm>
              <a:off x="8202150" y="24574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489;p48"/>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5" name="Rectangle 14"/>
          <p:cNvSpPr/>
          <p:nvPr/>
        </p:nvSpPr>
        <p:spPr>
          <a:xfrm>
            <a:off x="4286564" y="369670"/>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2" name="Rectangle 1"/>
          <p:cNvSpPr/>
          <p:nvPr/>
        </p:nvSpPr>
        <p:spPr>
          <a:xfrm>
            <a:off x="670661" y="3029052"/>
            <a:ext cx="7898975" cy="1477328"/>
          </a:xfrm>
          <a:prstGeom prst="rect">
            <a:avLst/>
          </a:prstGeom>
        </p:spPr>
        <p:txBody>
          <a:bodyPr wrap="square">
            <a:spAutoFit/>
          </a:bodyPr>
          <a:lstStyle/>
          <a:p>
            <a:pPr algn="just">
              <a:lnSpc>
                <a:spcPct val="150000"/>
              </a:lnSpc>
              <a:spcBef>
                <a:spcPts val="600"/>
              </a:spcBef>
              <a:spcAft>
                <a:spcPts val="800"/>
              </a:spcAft>
            </a:pPr>
            <a:r>
              <a:rPr lang="pt-BR" sz="2000">
                <a:latin typeface="+mj-lt"/>
                <a:ea typeface="Arial" panose="020B0604020202020204" pitchFamily="34" charset="0"/>
                <a:cs typeface="Times New Roman" panose="02020603050405020304" pitchFamily="18" charset="0"/>
              </a:rPr>
              <a:t>Vì muốn so sánh mật độ dân số của mỗi vùng sau 10 năm nên ta dùng biểu đồ cột kép. Biểu đồ gồm 3 nhóm cột, mỗi nhóm gồm 2 cột biểu diễn mật độ dân số của một vùng trong các năm 2009 và 2019.</a:t>
            </a:r>
            <a:endParaRPr lang="en-US" sz="2000">
              <a:effectLst/>
              <a:latin typeface="+mj-lt"/>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34483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grpSp>
        <p:nvGrpSpPr>
          <p:cNvPr id="14" name="Group 13"/>
          <p:cNvGrpSpPr/>
          <p:nvPr/>
        </p:nvGrpSpPr>
        <p:grpSpPr>
          <a:xfrm>
            <a:off x="2930967" y="219117"/>
            <a:ext cx="3158293" cy="1490090"/>
            <a:chOff x="5943600" y="288505"/>
            <a:chExt cx="6316586" cy="2980178"/>
          </a:xfrm>
        </p:grpSpPr>
        <p:grpSp>
          <p:nvGrpSpPr>
            <p:cNvPr id="15" name="Group 2"/>
            <p:cNvGrpSpPr/>
            <p:nvPr/>
          </p:nvGrpSpPr>
          <p:grpSpPr>
            <a:xfrm>
              <a:off x="5943600" y="288505"/>
              <a:ext cx="6316586" cy="2980178"/>
              <a:chOff x="0" y="-28575"/>
              <a:chExt cx="2357627" cy="841375"/>
            </a:xfrm>
          </p:grpSpPr>
          <p:sp>
            <p:nvSpPr>
              <p:cNvPr id="17" name="Freeform 3"/>
              <p:cNvSpPr/>
              <p:nvPr/>
            </p:nvSpPr>
            <p:spPr>
              <a:xfrm>
                <a:off x="209108" y="-18263"/>
                <a:ext cx="2148519" cy="404528"/>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p:spPr>
            <p:style>
              <a:lnRef idx="3">
                <a:schemeClr val="lt1"/>
              </a:lnRef>
              <a:fillRef idx="1">
                <a:schemeClr val="accent1"/>
              </a:fillRef>
              <a:effectRef idx="1">
                <a:schemeClr val="accent1"/>
              </a:effectRef>
              <a:fontRef idx="minor">
                <a:schemeClr val="lt1"/>
              </a:fontRef>
            </p:style>
          </p:sp>
          <p:sp>
            <p:nvSpPr>
              <p:cNvPr id="18" name="TextBox 4"/>
              <p:cNvSpPr txBox="1"/>
              <p:nvPr/>
            </p:nvSpPr>
            <p:spPr>
              <a:xfrm>
                <a:off x="0" y="-28575"/>
                <a:ext cx="812800" cy="841375"/>
              </a:xfrm>
              <a:prstGeom prst="rect">
                <a:avLst/>
              </a:prstGeom>
            </p:spPr>
            <p:txBody>
              <a:bodyPr lIns="25400" tIns="25400" rIns="25400" bIns="25400" rtlCol="0" anchor="ctr"/>
              <a:lstStyle/>
              <a:p>
                <a:pPr algn="ctr" defTabSz="457200">
                  <a:lnSpc>
                    <a:spcPts val="1121"/>
                  </a:lnSpc>
                  <a:buClrTx/>
                  <a:defRPr/>
                </a:pPr>
                <a:endParaRPr sz="900" kern="1200">
                  <a:solidFill>
                    <a:prstClr val="black"/>
                  </a:solidFill>
                  <a:latin typeface="Calibri"/>
                  <a:ea typeface="+mn-ea"/>
                  <a:cs typeface="+mn-cs"/>
                </a:endParaRPr>
              </a:p>
            </p:txBody>
          </p:sp>
        </p:grpSp>
        <p:sp>
          <p:nvSpPr>
            <p:cNvPr id="16" name="Rectangle 15"/>
            <p:cNvSpPr/>
            <p:nvPr/>
          </p:nvSpPr>
          <p:spPr>
            <a:xfrm>
              <a:off x="6707888" y="389719"/>
              <a:ext cx="5348259" cy="1115305"/>
            </a:xfrm>
            <a:prstGeom prst="rect">
              <a:avLst/>
            </a:prstGeom>
          </p:spPr>
          <p:txBody>
            <a:bodyPr wrap="none">
              <a:spAutoFit/>
            </a:bodyPr>
            <a:lstStyle/>
            <a:p>
              <a:pPr algn="just" defTabSz="457200">
                <a:lnSpc>
                  <a:spcPct val="150000"/>
                </a:lnSpc>
                <a:spcAft>
                  <a:spcPts val="300"/>
                </a:spcAft>
                <a:buClrTx/>
                <a:defRPr/>
              </a:pPr>
              <a:r>
                <a:rPr lang="nl-NL" sz="2300" b="1" kern="1200" smtClean="0">
                  <a:solidFill>
                    <a:prstClr val="white"/>
                  </a:solidFill>
                  <a:latin typeface="Arial" panose="020B0604020202020204" pitchFamily="34" charset="0"/>
                  <a:ea typeface="Times New Roman" panose="02020603050405020304" pitchFamily="18" charset="0"/>
                  <a:cs typeface="Arial" panose="020B0604020202020204" pitchFamily="34" charset="0"/>
                </a:rPr>
                <a:t>THỬ THÁCH NHỎ</a:t>
              </a:r>
              <a:endParaRPr lang="en-US" sz="2300" kern="1200"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p:gr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6683" y="3262692"/>
            <a:ext cx="1086184" cy="1270631"/>
          </a:xfrm>
          <a:prstGeom prst="rect">
            <a:avLst/>
          </a:prstGeom>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415" y="2454657"/>
            <a:ext cx="935983" cy="1044819"/>
          </a:xfrm>
          <a:prstGeom prst="rect">
            <a:avLst/>
          </a:prstGeom>
        </p:spPr>
      </p:pic>
      <p:sp>
        <p:nvSpPr>
          <p:cNvPr id="22" name="Google Shape;136;p4"/>
          <p:cNvSpPr/>
          <p:nvPr/>
        </p:nvSpPr>
        <p:spPr>
          <a:xfrm>
            <a:off x="3447668" y="3262692"/>
            <a:ext cx="4057177" cy="850790"/>
          </a:xfrm>
          <a:prstGeom prst="wedgeRoundRectCallout">
            <a:avLst>
              <a:gd name="adj1" fmla="val 55641"/>
              <a:gd name="adj2" fmla="val -10583"/>
              <a:gd name="adj3" fmla="val 16667"/>
            </a:avLst>
          </a:prstGeom>
          <a:solidFill>
            <a:srgbClr val="FFFF99"/>
          </a:solidFill>
          <a:ln w="19050" cap="flat" cmpd="sng">
            <a:solidFill>
              <a:srgbClr val="395E89"/>
            </a:solidFill>
            <a:prstDash val="dash"/>
            <a:round/>
            <a:headEnd type="none" w="sm" len="sm"/>
            <a:tailEnd type="none" w="sm" len="sm"/>
          </a:ln>
        </p:spPr>
        <p:txBody>
          <a:bodyPr spcFirstLastPara="1" wrap="square" lIns="45713" tIns="22850" rIns="45713" bIns="22850" anchor="ctr" anchorCtr="0">
            <a:noAutofit/>
          </a:bodyPr>
          <a:lstStyle/>
          <a:p>
            <a:pPr lvl="0" algn="ctr" defTabSz="457200">
              <a:lnSpc>
                <a:spcPct val="150000"/>
              </a:lnSpc>
              <a:buClrTx/>
            </a:pPr>
            <a:r>
              <a:rPr lang="en-US" sz="2000" kern="1200">
                <a:solidFill>
                  <a:prstClr val="black"/>
                </a:solidFill>
                <a:ea typeface="Calibri"/>
                <a:cs typeface="Calibri"/>
                <a:sym typeface="Calibri"/>
              </a:rPr>
              <a:t>Ta sẽ </a:t>
            </a:r>
            <a:r>
              <a:rPr lang="en-US" sz="2000" kern="1200" smtClean="0">
                <a:solidFill>
                  <a:prstClr val="black"/>
                </a:solidFill>
                <a:ea typeface="Calibri"/>
                <a:cs typeface="Calibri"/>
                <a:sym typeface="Calibri"/>
              </a:rPr>
              <a:t>dùng </a:t>
            </a:r>
            <a:r>
              <a:rPr lang="en-US" sz="2000" kern="1200">
                <a:solidFill>
                  <a:prstClr val="black"/>
                </a:solidFill>
                <a:ea typeface="Calibri"/>
                <a:cs typeface="Calibri"/>
                <a:sym typeface="Calibri"/>
              </a:rPr>
              <a:t>biểu đồ </a:t>
            </a:r>
            <a:r>
              <a:rPr lang="en-US" sz="2000" kern="1200" smtClean="0">
                <a:solidFill>
                  <a:prstClr val="black"/>
                </a:solidFill>
                <a:ea typeface="Calibri"/>
                <a:cs typeface="Calibri"/>
                <a:sym typeface="Calibri"/>
              </a:rPr>
              <a:t>hình quạt tròn để biểu diễn.</a:t>
            </a:r>
            <a:endParaRPr lang="en-US" sz="2000" kern="1200" dirty="0">
              <a:solidFill>
                <a:prstClr val="black"/>
              </a:solidFill>
              <a:ea typeface="Calibri"/>
              <a:cs typeface="Calibri"/>
              <a:sym typeface="Calibri"/>
            </a:endParaRPr>
          </a:p>
        </p:txBody>
      </p:sp>
      <p:sp>
        <p:nvSpPr>
          <p:cNvPr id="26" name="Google Shape;136;p4"/>
          <p:cNvSpPr/>
          <p:nvPr/>
        </p:nvSpPr>
        <p:spPr>
          <a:xfrm>
            <a:off x="1392200" y="1973786"/>
            <a:ext cx="4289310" cy="961742"/>
          </a:xfrm>
          <a:prstGeom prst="wedgeRoundRectCallout">
            <a:avLst>
              <a:gd name="adj1" fmla="val -55189"/>
              <a:gd name="adj2" fmla="val -9221"/>
              <a:gd name="adj3" fmla="val 16667"/>
            </a:avLst>
          </a:prstGeom>
          <a:solidFill>
            <a:srgbClr val="FFFF99"/>
          </a:solidFill>
          <a:ln w="19050" cap="flat" cmpd="sng">
            <a:solidFill>
              <a:srgbClr val="395E89"/>
            </a:solidFill>
            <a:prstDash val="dash"/>
            <a:round/>
            <a:headEnd type="none" w="sm" len="sm"/>
            <a:tailEnd type="none" w="sm" len="sm"/>
          </a:ln>
        </p:spPr>
        <p:txBody>
          <a:bodyPr spcFirstLastPara="1" wrap="square" lIns="45713" tIns="22850" rIns="45713" bIns="22850" anchor="ctr" anchorCtr="0">
            <a:noAutofit/>
          </a:bodyPr>
          <a:lstStyle/>
          <a:p>
            <a:pPr algn="ctr" defTabSz="457200">
              <a:lnSpc>
                <a:spcPct val="150000"/>
              </a:lnSpc>
              <a:buClrTx/>
            </a:pPr>
            <a:r>
              <a:rPr lang="en-US" sz="2000" kern="1200" smtClean="0">
                <a:solidFill>
                  <a:prstClr val="black"/>
                </a:solidFill>
                <a:latin typeface="+mj-lt"/>
                <a:ea typeface="Calibri"/>
                <a:cs typeface="Calibri"/>
                <a:sym typeface="Calibri"/>
              </a:rPr>
              <a:t>Ta sẽ dùng biểu đồ cột để biểu diễn dữ liệu trong bảng 5.1</a:t>
            </a:r>
            <a:endParaRPr sz="2000" kern="1200" dirty="0">
              <a:solidFill>
                <a:prstClr val="black"/>
              </a:solidFill>
              <a:latin typeface="+mj-lt"/>
              <a:ea typeface="Calibri"/>
              <a:cs typeface="Calibri"/>
              <a:sym typeface="Calibri"/>
            </a:endParaRPr>
          </a:p>
        </p:txBody>
      </p:sp>
      <p:sp>
        <p:nvSpPr>
          <p:cNvPr id="5" name="TextBox 4"/>
          <p:cNvSpPr txBox="1"/>
          <p:nvPr/>
        </p:nvSpPr>
        <p:spPr>
          <a:xfrm>
            <a:off x="1676385" y="1200491"/>
            <a:ext cx="5947577" cy="400110"/>
          </a:xfrm>
          <a:prstGeom prst="rect">
            <a:avLst/>
          </a:prstGeom>
          <a:noFill/>
        </p:spPr>
        <p:txBody>
          <a:bodyPr wrap="square" rtlCol="0">
            <a:spAutoFit/>
          </a:bodyPr>
          <a:lstStyle/>
          <a:p>
            <a:r>
              <a:rPr lang="en-US" sz="2000" smtClean="0"/>
              <a:t>Trở lại bài toán mở đầu, với dữ liệu trong Bảng 5.1</a:t>
            </a:r>
            <a:endParaRPr lang="en-US" sz="2000"/>
          </a:p>
        </p:txBody>
      </p:sp>
      <p:grpSp>
        <p:nvGrpSpPr>
          <p:cNvPr id="7" name="Group 6"/>
          <p:cNvGrpSpPr/>
          <p:nvPr/>
        </p:nvGrpSpPr>
        <p:grpSpPr>
          <a:xfrm>
            <a:off x="608454" y="4384989"/>
            <a:ext cx="3972520" cy="453519"/>
            <a:chOff x="690531" y="4405861"/>
            <a:chExt cx="3972520" cy="453519"/>
          </a:xfrm>
        </p:grpSpPr>
        <p:sp>
          <p:nvSpPr>
            <p:cNvPr id="34" name="Rectangle 33"/>
            <p:cNvSpPr/>
            <p:nvPr/>
          </p:nvSpPr>
          <p:spPr>
            <a:xfrm>
              <a:off x="1403825" y="4459270"/>
              <a:ext cx="3259226" cy="400110"/>
            </a:xfrm>
            <a:prstGeom prst="rect">
              <a:avLst/>
            </a:prstGeom>
          </p:spPr>
          <p:txBody>
            <a:bodyPr wrap="none">
              <a:spAutoFit/>
            </a:bodyPr>
            <a:lstStyle/>
            <a:p>
              <a:pPr defTabSz="457200">
                <a:buClrTx/>
              </a:pPr>
              <a:r>
                <a:rPr lang="en-US" sz="2000" kern="1200" smtClean="0">
                  <a:solidFill>
                    <a:prstClr val="black"/>
                  </a:solidFill>
                  <a:latin typeface="Arial" panose="020B0604020202020204" pitchFamily="34" charset="0"/>
                  <a:ea typeface="Times New Roman" panose="02020603050405020304" pitchFamily="18" charset="0"/>
                  <a:cs typeface="Arial" panose="020B0604020202020204" pitchFamily="34" charset="0"/>
                </a:rPr>
                <a:t>Em ủng hộ vuông hay tròn.</a:t>
              </a:r>
              <a:endParaRPr lang="en-US" sz="2000" kern="1200" dirty="0">
                <a:solidFill>
                  <a:prstClr val="black"/>
                </a:solidFill>
                <a:latin typeface="Arial" panose="020B0604020202020204" pitchFamily="34" charset="0"/>
                <a:ea typeface="+mn-ea"/>
                <a:cs typeface="Arial" panose="020B0604020202020204" pitchFamily="34" charset="0"/>
              </a:endParaRPr>
            </a:p>
          </p:txBody>
        </p:sp>
        <p:pic>
          <p:nvPicPr>
            <p:cNvPr id="35" name="Picture 34"/>
            <p:cNvPicPr>
              <a:picLocks noChangeAspect="1"/>
            </p:cNvPicPr>
            <p:nvPr/>
          </p:nvPicPr>
          <p:blipFill>
            <a:blip r:embed="rId5"/>
            <a:stretch>
              <a:fillRect/>
            </a:stretch>
          </p:blipFill>
          <p:spPr>
            <a:xfrm>
              <a:off x="690531" y="4405861"/>
              <a:ext cx="713294" cy="405419"/>
            </a:xfrm>
            <a:prstGeom prst="rect">
              <a:avLst/>
            </a:prstGeom>
          </p:spPr>
        </p:pic>
      </p:grpSp>
      <p:grpSp>
        <p:nvGrpSpPr>
          <p:cNvPr id="37" name="Google Shape;487;p48"/>
          <p:cNvGrpSpPr/>
          <p:nvPr/>
        </p:nvGrpSpPr>
        <p:grpSpPr>
          <a:xfrm flipH="1">
            <a:off x="8405610" y="217387"/>
            <a:ext cx="545857" cy="637120"/>
            <a:chOff x="7884893" y="2048936"/>
            <a:chExt cx="545857" cy="637120"/>
          </a:xfrm>
        </p:grpSpPr>
        <p:sp>
          <p:nvSpPr>
            <p:cNvPr id="38" name="Google Shape;488;p48"/>
            <p:cNvSpPr/>
            <p:nvPr/>
          </p:nvSpPr>
          <p:spPr>
            <a:xfrm>
              <a:off x="8202150" y="24574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89;p48"/>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 name="Google Shape;490;p48"/>
          <p:cNvGrpSpPr/>
          <p:nvPr/>
        </p:nvGrpSpPr>
        <p:grpSpPr>
          <a:xfrm>
            <a:off x="82626" y="90168"/>
            <a:ext cx="849844" cy="591966"/>
            <a:chOff x="713258" y="1316731"/>
            <a:chExt cx="849844" cy="591966"/>
          </a:xfrm>
        </p:grpSpPr>
        <p:sp>
          <p:nvSpPr>
            <p:cNvPr id="41" name="Google Shape;491;p48"/>
            <p:cNvSpPr/>
            <p:nvPr/>
          </p:nvSpPr>
          <p:spPr>
            <a:xfrm>
              <a:off x="1334501" y="1680097"/>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92;p48"/>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anim calcmode="lin" valueType="num">
                                      <p:cBhvr>
                                        <p:cTn id="18" dur="500" fill="hold"/>
                                        <p:tgtEl>
                                          <p:spTgt spid="19"/>
                                        </p:tgtEl>
                                        <p:attrNameLst>
                                          <p:attrName>ppt_x</p:attrName>
                                        </p:attrNameLst>
                                      </p:cBhvr>
                                      <p:tavLst>
                                        <p:tav tm="0">
                                          <p:val>
                                            <p:strVal val="#ppt_x"/>
                                          </p:val>
                                        </p:tav>
                                        <p:tav tm="100000">
                                          <p:val>
                                            <p:strVal val="#ppt_x"/>
                                          </p:val>
                                        </p:tav>
                                      </p:tavLst>
                                    </p:anim>
                                    <p:anim calcmode="lin" valueType="num">
                                      <p:cBhvr>
                                        <p:cTn id="19" dur="5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anim calcmode="lin" valueType="num">
                                      <p:cBhvr>
                                        <p:cTn id="28" dur="500" fill="hold"/>
                                        <p:tgtEl>
                                          <p:spTgt spid="26"/>
                                        </p:tgtEl>
                                        <p:attrNameLst>
                                          <p:attrName>ppt_x</p:attrName>
                                        </p:attrNameLst>
                                      </p:cBhvr>
                                      <p:tavLst>
                                        <p:tav tm="0">
                                          <p:val>
                                            <p:strVal val="#ppt_x"/>
                                          </p:val>
                                        </p:tav>
                                        <p:tav tm="100000">
                                          <p:val>
                                            <p:strVal val="#ppt_x"/>
                                          </p:val>
                                        </p:tav>
                                      </p:tavLst>
                                    </p:anim>
                                    <p:anim calcmode="lin" valueType="num">
                                      <p:cBhvr>
                                        <p:cTn id="29" dur="500" fill="hold"/>
                                        <p:tgtEl>
                                          <p:spTgt spid="2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anim calcmode="lin" valueType="num">
                                      <p:cBhvr>
                                        <p:cTn id="33" dur="500" fill="hold"/>
                                        <p:tgtEl>
                                          <p:spTgt spid="22"/>
                                        </p:tgtEl>
                                        <p:attrNameLst>
                                          <p:attrName>ppt_x</p:attrName>
                                        </p:attrNameLst>
                                      </p:cBhvr>
                                      <p:tavLst>
                                        <p:tav tm="0">
                                          <p:val>
                                            <p:strVal val="#ppt_x"/>
                                          </p:val>
                                        </p:tav>
                                        <p:tav tm="100000">
                                          <p:val>
                                            <p:strVal val="#ppt_x"/>
                                          </p:val>
                                        </p:tav>
                                      </p:tavLst>
                                    </p:anim>
                                    <p:anim calcmode="lin" valueType="num">
                                      <p:cBhvr>
                                        <p:cTn id="34" dur="500" fill="hold"/>
                                        <p:tgtEl>
                                          <p:spTgt spid="22"/>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anim calcmode="lin" valueType="num">
                                      <p:cBhvr>
                                        <p:cTn id="38" dur="500" fill="hold"/>
                                        <p:tgtEl>
                                          <p:spTgt spid="7"/>
                                        </p:tgtEl>
                                        <p:attrNameLst>
                                          <p:attrName>ppt_x</p:attrName>
                                        </p:attrNameLst>
                                      </p:cBhvr>
                                      <p:tavLst>
                                        <p:tav tm="0">
                                          <p:val>
                                            <p:strVal val="#ppt_x"/>
                                          </p:val>
                                        </p:tav>
                                        <p:tav tm="100000">
                                          <p:val>
                                            <p:strVal val="#ppt_x"/>
                                          </p:val>
                                        </p:tav>
                                      </p:tavLst>
                                    </p:anim>
                                    <p:anim calcmode="lin" valueType="num">
                                      <p:cBhvr>
                                        <p:cTn id="3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6"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grpSp>
        <p:nvGrpSpPr>
          <p:cNvPr id="244" name="Google Shape;244;p37"/>
          <p:cNvGrpSpPr/>
          <p:nvPr/>
        </p:nvGrpSpPr>
        <p:grpSpPr>
          <a:xfrm>
            <a:off x="5923722" y="1335818"/>
            <a:ext cx="2711394" cy="3514673"/>
            <a:chOff x="5110219" y="539500"/>
            <a:chExt cx="3057935" cy="4064502"/>
          </a:xfrm>
        </p:grpSpPr>
        <p:pic>
          <p:nvPicPr>
            <p:cNvPr id="245" name="Google Shape;245;p37"/>
            <p:cNvPicPr preferRelativeResize="0"/>
            <p:nvPr/>
          </p:nvPicPr>
          <p:blipFill rotWithShape="1">
            <a:blip r:embed="rId3">
              <a:alphaModFix/>
            </a:blip>
            <a:srcRect/>
            <a:stretch/>
          </p:blipFill>
          <p:spPr>
            <a:xfrm>
              <a:off x="5110219" y="539500"/>
              <a:ext cx="2970972" cy="4064502"/>
            </a:xfrm>
            <a:prstGeom prst="rect">
              <a:avLst/>
            </a:prstGeom>
            <a:noFill/>
            <a:ln>
              <a:noFill/>
            </a:ln>
          </p:spPr>
        </p:pic>
        <p:grpSp>
          <p:nvGrpSpPr>
            <p:cNvPr id="246" name="Google Shape;246;p37"/>
            <p:cNvGrpSpPr/>
            <p:nvPr/>
          </p:nvGrpSpPr>
          <p:grpSpPr>
            <a:xfrm>
              <a:off x="7030875" y="539500"/>
              <a:ext cx="1137279" cy="1266400"/>
              <a:chOff x="7030875" y="539500"/>
              <a:chExt cx="1137279" cy="1266400"/>
            </a:xfrm>
          </p:grpSpPr>
          <p:sp>
            <p:nvSpPr>
              <p:cNvPr id="247" name="Google Shape;247;p37"/>
              <p:cNvSpPr/>
              <p:nvPr/>
            </p:nvSpPr>
            <p:spPr>
              <a:xfrm>
                <a:off x="7173875" y="1577300"/>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7"/>
              <p:cNvSpPr/>
              <p:nvPr/>
            </p:nvSpPr>
            <p:spPr>
              <a:xfrm>
                <a:off x="7030875" y="808475"/>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7"/>
              <p:cNvSpPr/>
              <p:nvPr/>
            </p:nvSpPr>
            <p:spPr>
              <a:xfrm>
                <a:off x="7402475" y="539500"/>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7"/>
              <p:cNvSpPr/>
              <p:nvPr/>
            </p:nvSpPr>
            <p:spPr>
              <a:xfrm>
                <a:off x="7939554" y="12024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 name="Google Shape;2675;p42"/>
          <p:cNvSpPr txBox="1">
            <a:spLocks/>
          </p:cNvSpPr>
          <p:nvPr/>
        </p:nvSpPr>
        <p:spPr>
          <a:xfrm>
            <a:off x="175304" y="613358"/>
            <a:ext cx="5281703" cy="1161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Mukta"/>
              <a:buNone/>
              <a:defRPr sz="5000" b="1" i="0" u="none" strike="noStrike" cap="none">
                <a:solidFill>
                  <a:schemeClr val="dk1"/>
                </a:solidFill>
                <a:latin typeface="Mukta"/>
                <a:ea typeface="Mukta"/>
                <a:cs typeface="Mukta"/>
                <a:sym typeface="Mukta"/>
              </a:defRPr>
            </a:lvl1pPr>
            <a:lvl2pPr marR="0" lvl="1"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2pPr>
            <a:lvl3pPr marR="0" lvl="2"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3pPr>
            <a:lvl4pPr marR="0" lvl="3"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4pPr>
            <a:lvl5pPr marR="0" lvl="4"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5pPr>
            <a:lvl6pPr marR="0" lvl="5"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6pPr>
            <a:lvl7pPr marR="0" lvl="6"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7pPr>
            <a:lvl8pPr marR="0" lvl="7"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8pPr>
            <a:lvl9pPr marR="0" lvl="8"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9pPr>
          </a:lstStyle>
          <a:p>
            <a:pPr>
              <a:lnSpc>
                <a:spcPct val="150000"/>
              </a:lnSpc>
            </a:pPr>
            <a:r>
              <a:rPr lang="vi-VN" sz="3600">
                <a:solidFill>
                  <a:schemeClr val="tx2">
                    <a:lumMod val="50000"/>
                  </a:schemeClr>
                </a:solidFill>
                <a:latin typeface="+mn-lt"/>
              </a:rPr>
              <a:t>CHƯƠNG V: DỮ LIỆU VÀ BIỂU ĐỒ</a:t>
            </a:r>
          </a:p>
        </p:txBody>
      </p:sp>
      <p:sp>
        <p:nvSpPr>
          <p:cNvPr id="12" name="Rectangle 11"/>
          <p:cNvSpPr/>
          <p:nvPr/>
        </p:nvSpPr>
        <p:spPr>
          <a:xfrm>
            <a:off x="318342" y="2066252"/>
            <a:ext cx="4995629" cy="2585323"/>
          </a:xfrm>
          <a:prstGeom prst="rect">
            <a:avLst/>
          </a:prstGeom>
        </p:spPr>
        <p:txBody>
          <a:bodyPr wrap="square">
            <a:spAutoFit/>
          </a:bodyPr>
          <a:lstStyle/>
          <a:p>
            <a:pPr lvl="0" algn="ctr" defTabSz="457200">
              <a:lnSpc>
                <a:spcPct val="150000"/>
              </a:lnSpc>
              <a:buClrTx/>
              <a:defRPr/>
            </a:pPr>
            <a:r>
              <a:rPr lang="vi-VN" sz="3600" b="1">
                <a:solidFill>
                  <a:srgbClr val="C00000"/>
                </a:solidFill>
                <a:latin typeface="Arial" panose="020B0604020202020204" pitchFamily="34" charset="0"/>
                <a:ea typeface="Calibri" panose="020F0502020204030204" pitchFamily="34" charset="0"/>
                <a:cs typeface="Arial" panose="020B0604020202020204" pitchFamily="34" charset="0"/>
              </a:rPr>
              <a:t>BÀI 19: BIỂU DIỄN DỮ LIỆU BẰNG BẢNG, BIỂU ĐỒ </a:t>
            </a:r>
            <a:endParaRPr lang="en-US" sz="3600" b="1" dirty="0">
              <a:solidFill>
                <a:srgbClr val="C00000"/>
              </a:solidFill>
              <a:latin typeface="Arial" panose="020B0604020202020204" pitchFamily="34" charset="0"/>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5" name="TextBox 4"/>
          <p:cNvSpPr txBox="1"/>
          <p:nvPr/>
        </p:nvSpPr>
        <p:spPr>
          <a:xfrm>
            <a:off x="421962" y="875012"/>
            <a:ext cx="8396373" cy="1938992"/>
          </a:xfrm>
          <a:prstGeom prst="rect">
            <a:avLst/>
          </a:prstGeom>
          <a:noFill/>
        </p:spPr>
        <p:txBody>
          <a:bodyPr wrap="square" rtlCol="0">
            <a:spAutoFit/>
          </a:bodyPr>
          <a:lstStyle/>
          <a:p>
            <a:pPr lvl="0" algn="just">
              <a:lnSpc>
                <a:spcPct val="150000"/>
              </a:lnSpc>
            </a:pPr>
            <a:r>
              <a:rPr lang="vi-VN" sz="2000"/>
              <a:t>Dữ liệu trong Bảng 5.1 biểu diễn số lượng của các loài động vật. Để biểu diễn dữ liệu này, ta dùng biểu đồ cột vì biểu đồ cột biểu diễn số lượng các loại đối tượng khác nhau.</a:t>
            </a:r>
          </a:p>
          <a:p>
            <a:pPr lvl="0" algn="just">
              <a:lnSpc>
                <a:spcPct val="150000"/>
              </a:lnSpc>
            </a:pPr>
            <a:r>
              <a:rPr lang="vi-VN" sz="2000"/>
              <a:t>Do đó, ta ủng hộ Tròn.</a:t>
            </a:r>
          </a:p>
        </p:txBody>
      </p:sp>
      <p:grpSp>
        <p:nvGrpSpPr>
          <p:cNvPr id="37" name="Google Shape;487;p48"/>
          <p:cNvGrpSpPr/>
          <p:nvPr/>
        </p:nvGrpSpPr>
        <p:grpSpPr>
          <a:xfrm flipH="1">
            <a:off x="8413561" y="132660"/>
            <a:ext cx="545857" cy="637120"/>
            <a:chOff x="7884893" y="2048936"/>
            <a:chExt cx="545857" cy="637120"/>
          </a:xfrm>
        </p:grpSpPr>
        <p:sp>
          <p:nvSpPr>
            <p:cNvPr id="38" name="Google Shape;488;p48"/>
            <p:cNvSpPr/>
            <p:nvPr/>
          </p:nvSpPr>
          <p:spPr>
            <a:xfrm>
              <a:off x="8202150" y="24574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489;p48"/>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 name="Google Shape;490;p48"/>
          <p:cNvGrpSpPr/>
          <p:nvPr/>
        </p:nvGrpSpPr>
        <p:grpSpPr>
          <a:xfrm>
            <a:off x="82626" y="90168"/>
            <a:ext cx="849844" cy="591966"/>
            <a:chOff x="713258" y="1316731"/>
            <a:chExt cx="849844" cy="591966"/>
          </a:xfrm>
        </p:grpSpPr>
        <p:sp>
          <p:nvSpPr>
            <p:cNvPr id="41" name="Google Shape;491;p48"/>
            <p:cNvSpPr/>
            <p:nvPr/>
          </p:nvSpPr>
          <p:spPr>
            <a:xfrm>
              <a:off x="1334501" y="1680097"/>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92;p48"/>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3" name="Rectangle 22"/>
          <p:cNvSpPr/>
          <p:nvPr/>
        </p:nvSpPr>
        <p:spPr>
          <a:xfrm>
            <a:off x="4096512" y="369670"/>
            <a:ext cx="1047274"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Trả</a:t>
            </a:r>
            <a:r>
              <a:rPr kumimoji="0" lang="en-US" sz="2000" b="1" i="1" u="sng" strike="noStrike" kern="1200" cap="none" spc="0" normalizeH="0" noProof="0" smtClean="0">
                <a:ln>
                  <a:noFill/>
                </a:ln>
                <a:solidFill>
                  <a:srgbClr val="C00000"/>
                </a:solidFill>
                <a:effectLst/>
                <a:uLnTx/>
                <a:uFillTx/>
                <a:latin typeface="Arial" panose="020B0604020202020204" pitchFamily="34" charset="0"/>
                <a:ea typeface="+mn-ea"/>
                <a:cs typeface="Arial"/>
                <a:sym typeface="Arial"/>
              </a:rPr>
              <a:t> lời: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25" name="Google Shape;136;p4"/>
          <p:cNvSpPr/>
          <p:nvPr/>
        </p:nvSpPr>
        <p:spPr>
          <a:xfrm>
            <a:off x="429575" y="3092311"/>
            <a:ext cx="7353826" cy="1187838"/>
          </a:xfrm>
          <a:prstGeom prst="wedgeRoundRectCallout">
            <a:avLst>
              <a:gd name="adj1" fmla="val 47076"/>
              <a:gd name="adj2" fmla="val 76687"/>
              <a:gd name="adj3" fmla="val 16667"/>
            </a:avLst>
          </a:prstGeom>
          <a:solidFill>
            <a:srgbClr val="FFFF99"/>
          </a:solidFill>
          <a:ln w="19050" cap="flat" cmpd="sng">
            <a:solidFill>
              <a:srgbClr val="395E89"/>
            </a:solidFill>
            <a:prstDash val="dash"/>
            <a:round/>
            <a:headEnd type="none" w="sm" len="sm"/>
            <a:tailEnd type="none" w="sm" len="sm"/>
          </a:ln>
        </p:spPr>
        <p:txBody>
          <a:bodyPr spcFirstLastPara="1" wrap="square" lIns="45713" tIns="22850" rIns="45713" bIns="22850" anchor="ctr" anchorCtr="0">
            <a:noAutofit/>
          </a:bodyPr>
          <a:lstStyle/>
          <a:p>
            <a:pPr lvl="0" algn="ctr" defTabSz="457200">
              <a:lnSpc>
                <a:spcPct val="150000"/>
              </a:lnSpc>
              <a:buClrTx/>
            </a:pPr>
            <a:r>
              <a:rPr lang="en-US" sz="2000" kern="1200" smtClean="0">
                <a:solidFill>
                  <a:prstClr val="black"/>
                </a:solidFill>
                <a:ea typeface="Calibri"/>
                <a:cs typeface="Calibri"/>
                <a:sym typeface="Calibri"/>
              </a:rPr>
              <a:t>Việc lựa chọn biểu đồ nào để biểu diễn không chỉ phụ thuộc vào dữ liệu mà còn phụ thuộc vào mục đích của người dùng.</a:t>
            </a:r>
            <a:endParaRPr lang="en-US" sz="2000" kern="1200" dirty="0">
              <a:solidFill>
                <a:prstClr val="black"/>
              </a:solidFill>
              <a:ea typeface="Calibri"/>
              <a:cs typeface="Calibri"/>
              <a:sym typeface="Calibri"/>
            </a:endParaRPr>
          </a:p>
        </p:txBody>
      </p:sp>
      <p:pic>
        <p:nvPicPr>
          <p:cNvPr id="27" name="Picture 26"/>
          <p:cNvPicPr>
            <a:picLocks noChangeAspect="1"/>
          </p:cNvPicPr>
          <p:nvPr/>
        </p:nvPicPr>
        <p:blipFill>
          <a:blip r:embed="rId3"/>
          <a:stretch>
            <a:fillRect/>
          </a:stretch>
        </p:blipFill>
        <p:spPr>
          <a:xfrm>
            <a:off x="7386963" y="3633023"/>
            <a:ext cx="1574359" cy="1574088"/>
          </a:xfrm>
          <a:prstGeom prst="rect">
            <a:avLst/>
          </a:prstGeom>
        </p:spPr>
      </p:pic>
    </p:spTree>
    <p:extLst>
      <p:ext uri="{BB962C8B-B14F-4D97-AF65-F5344CB8AC3E}">
        <p14:creationId xmlns:p14="http://schemas.microsoft.com/office/powerpoint/2010/main" val="679418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2" dur="500"/>
                                        <p:tgtEl>
                                          <p:spTgt spid="5">
                                            <p:txEl>
                                              <p:pRg st="0" end="0"/>
                                            </p:txEl>
                                          </p:spTgt>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wipe(left)">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heel(1)">
                                      <p:cBhvr>
                                        <p:cTn id="21" dur="500"/>
                                        <p:tgtEl>
                                          <p:spTgt spid="25"/>
                                        </p:tgtEl>
                                      </p:cBhvr>
                                    </p:animEffect>
                                  </p:childTnLst>
                                </p:cTn>
                              </p:par>
                              <p:par>
                                <p:cTn id="22" presetID="21" presetClass="entr" presetSubtype="1"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heel(1)">
                                      <p:cBhvr>
                                        <p:cTn id="2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45"/>
          <p:cNvSpPr txBox="1">
            <a:spLocks noGrp="1"/>
          </p:cNvSpPr>
          <p:nvPr>
            <p:ph type="title"/>
          </p:nvPr>
        </p:nvSpPr>
        <p:spPr>
          <a:xfrm>
            <a:off x="389428" y="639807"/>
            <a:ext cx="5023200" cy="201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000" b="1" smtClean="0">
                <a:latin typeface="+mj-lt"/>
              </a:rPr>
              <a:t>LUYỆN TẬP</a:t>
            </a:r>
            <a:endParaRPr sz="5000" b="1">
              <a:latin typeface="+mj-lt"/>
            </a:endParaRPr>
          </a:p>
        </p:txBody>
      </p:sp>
      <p:grpSp>
        <p:nvGrpSpPr>
          <p:cNvPr id="454" name="Google Shape;454;p45"/>
          <p:cNvGrpSpPr/>
          <p:nvPr/>
        </p:nvGrpSpPr>
        <p:grpSpPr>
          <a:xfrm>
            <a:off x="6007650" y="758938"/>
            <a:ext cx="2701421" cy="4066414"/>
            <a:chOff x="5729354" y="537588"/>
            <a:chExt cx="2701421" cy="4066414"/>
          </a:xfrm>
        </p:grpSpPr>
        <p:pic>
          <p:nvPicPr>
            <p:cNvPr id="455" name="Google Shape;455;p45"/>
            <p:cNvPicPr preferRelativeResize="0"/>
            <p:nvPr/>
          </p:nvPicPr>
          <p:blipFill>
            <a:blip r:embed="rId3">
              <a:alphaModFix/>
            </a:blip>
            <a:stretch>
              <a:fillRect/>
            </a:stretch>
          </p:blipFill>
          <p:spPr>
            <a:xfrm>
              <a:off x="5919225" y="539500"/>
              <a:ext cx="2451018" cy="4064502"/>
            </a:xfrm>
            <a:prstGeom prst="rect">
              <a:avLst/>
            </a:prstGeom>
            <a:noFill/>
            <a:ln>
              <a:noFill/>
            </a:ln>
          </p:spPr>
        </p:pic>
        <p:grpSp>
          <p:nvGrpSpPr>
            <p:cNvPr id="456" name="Google Shape;456;p45"/>
            <p:cNvGrpSpPr/>
            <p:nvPr/>
          </p:nvGrpSpPr>
          <p:grpSpPr>
            <a:xfrm>
              <a:off x="5729354" y="537588"/>
              <a:ext cx="2701421" cy="1001069"/>
              <a:chOff x="4929654" y="587125"/>
              <a:chExt cx="2701421" cy="1001069"/>
            </a:xfrm>
          </p:grpSpPr>
          <p:sp>
            <p:nvSpPr>
              <p:cNvPr id="457" name="Google Shape;457;p45"/>
              <p:cNvSpPr/>
              <p:nvPr/>
            </p:nvSpPr>
            <p:spPr>
              <a:xfrm>
                <a:off x="5285544" y="891500"/>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5"/>
              <p:cNvSpPr/>
              <p:nvPr/>
            </p:nvSpPr>
            <p:spPr>
              <a:xfrm>
                <a:off x="7021350" y="808475"/>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5"/>
              <p:cNvSpPr/>
              <p:nvPr/>
            </p:nvSpPr>
            <p:spPr>
              <a:xfrm>
                <a:off x="7402475" y="587125"/>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5"/>
              <p:cNvSpPr/>
              <p:nvPr/>
            </p:nvSpPr>
            <p:spPr>
              <a:xfrm>
                <a:off x="4929654" y="1359594"/>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grpSp>
        <p:nvGrpSpPr>
          <p:cNvPr id="522" name="Google Shape;522;p50"/>
          <p:cNvGrpSpPr/>
          <p:nvPr/>
        </p:nvGrpSpPr>
        <p:grpSpPr>
          <a:xfrm>
            <a:off x="8520022" y="140995"/>
            <a:ext cx="500534" cy="1197464"/>
            <a:chOff x="7052131" y="535866"/>
            <a:chExt cx="1378635" cy="4068122"/>
          </a:xfrm>
        </p:grpSpPr>
        <p:pic>
          <p:nvPicPr>
            <p:cNvPr id="523" name="Google Shape;523;p50"/>
            <p:cNvPicPr preferRelativeResize="0"/>
            <p:nvPr/>
          </p:nvPicPr>
          <p:blipFill>
            <a:blip r:embed="rId3">
              <a:alphaModFix/>
            </a:blip>
            <a:stretch>
              <a:fillRect/>
            </a:stretch>
          </p:blipFill>
          <p:spPr>
            <a:xfrm>
              <a:off x="7052131" y="946388"/>
              <a:ext cx="1378635" cy="3657600"/>
            </a:xfrm>
            <a:prstGeom prst="rect">
              <a:avLst/>
            </a:prstGeom>
            <a:noFill/>
            <a:ln>
              <a:noFill/>
            </a:ln>
          </p:spPr>
        </p:pic>
        <p:grpSp>
          <p:nvGrpSpPr>
            <p:cNvPr id="524" name="Google Shape;524;p50"/>
            <p:cNvGrpSpPr/>
            <p:nvPr/>
          </p:nvGrpSpPr>
          <p:grpSpPr>
            <a:xfrm>
              <a:off x="7135470" y="535866"/>
              <a:ext cx="1142737" cy="755822"/>
              <a:chOff x="860895" y="906191"/>
              <a:chExt cx="1142737" cy="755822"/>
            </a:xfrm>
          </p:grpSpPr>
          <p:sp>
            <p:nvSpPr>
              <p:cNvPr id="525" name="Google Shape;525;p50"/>
              <p:cNvSpPr/>
              <p:nvPr/>
            </p:nvSpPr>
            <p:spPr>
              <a:xfrm>
                <a:off x="1775033" y="906191"/>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50"/>
              <p:cNvSpPr/>
              <p:nvPr/>
            </p:nvSpPr>
            <p:spPr>
              <a:xfrm>
                <a:off x="860895" y="1433413"/>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4" name="TextBox 10"/>
          <p:cNvSpPr txBox="1"/>
          <p:nvPr/>
        </p:nvSpPr>
        <p:spPr>
          <a:xfrm>
            <a:off x="556996" y="206438"/>
            <a:ext cx="8296039" cy="546881"/>
          </a:xfrm>
          <a:prstGeom prst="rect">
            <a:avLst/>
          </a:prstGeom>
        </p:spPr>
        <p:txBody>
          <a:bodyPr wrap="square" lIns="0" tIns="0" rIns="0" bIns="0" rtlCol="0" anchor="t">
            <a:spAutoFit/>
          </a:bodyPr>
          <a:lstStyle/>
          <a:p>
            <a:pPr algn="ctr" defTabSz="457200">
              <a:lnSpc>
                <a:spcPts val="4686"/>
              </a:lnSpc>
              <a:buClrTx/>
              <a:defRPr/>
            </a:pPr>
            <a:r>
              <a:rPr lang="en-US" sz="2800" b="1" kern="1200" spc="162" smtClean="0">
                <a:solidFill>
                  <a:schemeClr val="bg1">
                    <a:lumMod val="25000"/>
                  </a:schemeClr>
                </a:solidFill>
                <a:latin typeface="Arial" panose="020B0604020202020204" pitchFamily="34" charset="0"/>
                <a:ea typeface="+mn-ea"/>
                <a:cs typeface="Arial" panose="020B0604020202020204" pitchFamily="34" charset="0"/>
              </a:rPr>
              <a:t>CÂU HỎI TRẮC NGHIỆM</a:t>
            </a:r>
            <a:endParaRPr lang="en-US" sz="2800" b="1" kern="1200" spc="162" dirty="0">
              <a:solidFill>
                <a:schemeClr val="bg1">
                  <a:lumMod val="25000"/>
                </a:schemeClr>
              </a:solidFill>
              <a:latin typeface="Arial" panose="020B0604020202020204" pitchFamily="34" charset="0"/>
              <a:ea typeface="+mn-ea"/>
              <a:cs typeface="Arial" panose="020B0604020202020204" pitchFamily="34" charset="0"/>
            </a:endParaRPr>
          </a:p>
        </p:txBody>
      </p:sp>
      <p:sp>
        <p:nvSpPr>
          <p:cNvPr id="25" name="Freeform 5"/>
          <p:cNvSpPr/>
          <p:nvPr/>
        </p:nvSpPr>
        <p:spPr>
          <a:xfrm>
            <a:off x="87464" y="895157"/>
            <a:ext cx="8961120" cy="2547758"/>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D7C4F8"/>
          </a:solidFill>
        </p:spPr>
      </p:sp>
      <p:sp>
        <p:nvSpPr>
          <p:cNvPr id="26" name="Rectangle 25"/>
          <p:cNvSpPr/>
          <p:nvPr/>
        </p:nvSpPr>
        <p:spPr>
          <a:xfrm>
            <a:off x="232193" y="919010"/>
            <a:ext cx="8538096" cy="877163"/>
          </a:xfrm>
          <a:prstGeom prst="rect">
            <a:avLst/>
          </a:prstGeom>
        </p:spPr>
        <p:txBody>
          <a:bodyPr wrap="square">
            <a:spAutoFit/>
          </a:bodyPr>
          <a:lstStyle/>
          <a:p>
            <a:pPr marL="15240" marR="15240" algn="just" defTabSz="457200">
              <a:lnSpc>
                <a:spcPct val="150000"/>
              </a:lnSpc>
              <a:spcAft>
                <a:spcPts val="600"/>
              </a:spcAft>
              <a:buClrTx/>
            </a:pPr>
            <a:r>
              <a:rPr lang="vi-VN" sz="1700" b="1" kern="1200">
                <a:latin typeface="Arial" panose="020B0604020202020204" pitchFamily="34" charset="0"/>
                <a:ea typeface="Times New Roman" panose="02020603050405020304" pitchFamily="18" charset="0"/>
                <a:cs typeface="Arial" panose="020B0604020202020204" pitchFamily="34" charset="0"/>
              </a:rPr>
              <a:t>Câu 1. </a:t>
            </a:r>
            <a:r>
              <a:rPr lang="vi-VN" sz="1700" kern="1200">
                <a:latin typeface="Arial" panose="020B0604020202020204" pitchFamily="34" charset="0"/>
                <a:ea typeface="Times New Roman" panose="02020603050405020304" pitchFamily="18" charset="0"/>
                <a:cs typeface="Arial" panose="020B0604020202020204" pitchFamily="34" charset="0"/>
              </a:rPr>
              <a:t>Số dân thành thị và nông thôn nước ta (đơn vị: triệu người) giai đoạn 2005 – 2016 được thống kê ở bảng sau</a:t>
            </a:r>
            <a:endParaRPr lang="en-US" sz="1700" kern="12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29" name="Rectangle 28"/>
          <p:cNvSpPr/>
          <p:nvPr/>
        </p:nvSpPr>
        <p:spPr>
          <a:xfrm>
            <a:off x="1268047" y="3442915"/>
            <a:ext cx="8005330" cy="1363450"/>
          </a:xfrm>
          <a:prstGeom prst="rect">
            <a:avLst/>
          </a:prstGeom>
        </p:spPr>
        <p:txBody>
          <a:bodyPr wrap="square">
            <a:spAutoFit/>
          </a:bodyPr>
          <a:lstStyle/>
          <a:p>
            <a:pPr marL="15240" marR="15240" algn="just" defTabSz="457200">
              <a:lnSpc>
                <a:spcPct val="250000"/>
              </a:lnSpc>
              <a:spcAft>
                <a:spcPts val="600"/>
              </a:spcAft>
              <a:buClrTx/>
            </a:pPr>
            <a:r>
              <a:rPr lang="nl-NL" sz="1700" kern="1200">
                <a:latin typeface="Arial" panose="020B0604020202020204" pitchFamily="34" charset="0"/>
                <a:ea typeface="Times New Roman" panose="02020603050405020304" pitchFamily="18" charset="0"/>
                <a:cs typeface="Arial" panose="020B0604020202020204" pitchFamily="34" charset="0"/>
              </a:rPr>
              <a:t>A. Biểu đồ hình quạt </a:t>
            </a:r>
            <a:r>
              <a:rPr lang="nl-NL" sz="1700" kern="1200" smtClean="0">
                <a:latin typeface="Arial" panose="020B0604020202020204" pitchFamily="34" charset="0"/>
                <a:ea typeface="Times New Roman" panose="02020603050405020304" pitchFamily="18" charset="0"/>
                <a:cs typeface="Arial" panose="020B0604020202020204" pitchFamily="34" charset="0"/>
              </a:rPr>
              <a:t>tròn				B</a:t>
            </a:r>
            <a:r>
              <a:rPr lang="nl-NL" sz="1700" kern="1200">
                <a:latin typeface="Arial" panose="020B0604020202020204" pitchFamily="34" charset="0"/>
                <a:ea typeface="Times New Roman" panose="02020603050405020304" pitchFamily="18" charset="0"/>
                <a:cs typeface="Arial" panose="020B0604020202020204" pitchFamily="34" charset="0"/>
              </a:rPr>
              <a:t>. Biểu đồ đoạn thẳng</a:t>
            </a:r>
          </a:p>
          <a:p>
            <a:pPr marL="15240" marR="15240" algn="just" defTabSz="457200">
              <a:lnSpc>
                <a:spcPct val="250000"/>
              </a:lnSpc>
              <a:spcAft>
                <a:spcPts val="600"/>
              </a:spcAft>
              <a:buClrTx/>
            </a:pPr>
            <a:r>
              <a:rPr lang="nl-NL" sz="1700" kern="1200">
                <a:latin typeface="Arial" panose="020B0604020202020204" pitchFamily="34" charset="0"/>
                <a:ea typeface="Times New Roman" panose="02020603050405020304" pitchFamily="18" charset="0"/>
                <a:cs typeface="Arial" panose="020B0604020202020204" pitchFamily="34" charset="0"/>
              </a:rPr>
              <a:t>C. Biểu đồ </a:t>
            </a:r>
            <a:r>
              <a:rPr lang="nl-NL" sz="1700" kern="1200" smtClean="0">
                <a:latin typeface="Arial" panose="020B0604020202020204" pitchFamily="34" charset="0"/>
                <a:ea typeface="Times New Roman" panose="02020603050405020304" pitchFamily="18" charset="0"/>
                <a:cs typeface="Arial" panose="020B0604020202020204" pitchFamily="34" charset="0"/>
              </a:rPr>
              <a:t>cột						D</a:t>
            </a:r>
            <a:r>
              <a:rPr lang="nl-NL" sz="1700" kern="1200">
                <a:latin typeface="Arial" panose="020B0604020202020204" pitchFamily="34" charset="0"/>
                <a:ea typeface="Times New Roman" panose="02020603050405020304" pitchFamily="18" charset="0"/>
                <a:cs typeface="Arial" panose="020B0604020202020204" pitchFamily="34" charset="0"/>
              </a:rPr>
              <a:t>. Biểu đồ cột kép</a:t>
            </a:r>
            <a:endParaRPr lang="nl-NL" sz="1700" kern="1200" dirty="0">
              <a:latin typeface="Arial" panose="020B0604020202020204" pitchFamily="34" charset="0"/>
              <a:ea typeface="Times New Roman" panose="02020603050405020304" pitchFamily="18" charset="0"/>
              <a:cs typeface="Arial" panose="020B0604020202020204" pitchFamily="34" charset="0"/>
            </a:endParaRPr>
          </a:p>
        </p:txBody>
      </p:sp>
      <p:sp>
        <p:nvSpPr>
          <p:cNvPr id="8" name="Rectangle 7"/>
          <p:cNvSpPr/>
          <p:nvPr/>
        </p:nvSpPr>
        <p:spPr>
          <a:xfrm>
            <a:off x="232193" y="2861441"/>
            <a:ext cx="8732034" cy="484748"/>
          </a:xfrm>
          <a:prstGeom prst="rect">
            <a:avLst/>
          </a:prstGeom>
        </p:spPr>
        <p:txBody>
          <a:bodyPr wrap="square">
            <a:spAutoFit/>
          </a:bodyPr>
          <a:lstStyle/>
          <a:p>
            <a:pPr algn="just">
              <a:lnSpc>
                <a:spcPct val="150000"/>
              </a:lnSpc>
              <a:spcBef>
                <a:spcPts val="300"/>
              </a:spcBef>
              <a:spcAft>
                <a:spcPts val="800"/>
              </a:spcAft>
            </a:pPr>
            <a:r>
              <a:rPr lang="fr-FR" sz="1700">
                <a:latin typeface="+mj-lt"/>
                <a:ea typeface="Arial" panose="020B0604020202020204" pitchFamily="34" charset="0"/>
                <a:cs typeface="Times New Roman" panose="02020603050405020304" pitchFamily="18" charset="0"/>
              </a:rPr>
              <a:t>Nếu ta muốn biểu diễn số dân thành thị và số dân thành phố thì nên dùng biểu đồ </a:t>
            </a:r>
            <a:r>
              <a:rPr lang="fr-FR" sz="1700" smtClean="0">
                <a:latin typeface="+mj-lt"/>
                <a:ea typeface="Arial" panose="020B0604020202020204" pitchFamily="34" charset="0"/>
                <a:cs typeface="Times New Roman" panose="02020603050405020304" pitchFamily="18" charset="0"/>
              </a:rPr>
              <a:t>nào?</a:t>
            </a:r>
            <a:endParaRPr lang="en-US" sz="1700">
              <a:effectLst/>
              <a:latin typeface="+mj-lt"/>
              <a:ea typeface="Arial" panose="020B0604020202020204" pitchFamily="34" charset="0"/>
              <a:cs typeface="Times New Roman" panose="02020603050405020304" pitchFamily="18" charset="0"/>
            </a:endParaRPr>
          </a:p>
        </p:txBody>
      </p:sp>
      <p:graphicFrame>
        <p:nvGraphicFramePr>
          <p:cNvPr id="9" name="Table 8"/>
          <p:cNvGraphicFramePr>
            <a:graphicFrameLocks noGrp="1"/>
          </p:cNvGraphicFramePr>
          <p:nvPr>
            <p:extLst>
              <p:ext uri="{D42A27DB-BD31-4B8C-83A1-F6EECF244321}">
                <p14:modId xmlns:p14="http://schemas.microsoft.com/office/powerpoint/2010/main" val="3081811228"/>
              </p:ext>
            </p:extLst>
          </p:nvPr>
        </p:nvGraphicFramePr>
        <p:xfrm>
          <a:off x="982740" y="1797431"/>
          <a:ext cx="7444550" cy="1060344"/>
        </p:xfrm>
        <a:graphic>
          <a:graphicData uri="http://schemas.openxmlformats.org/drawingml/2006/table">
            <a:tbl>
              <a:tblPr firstRow="1" firstCol="1" bandRow="1"/>
              <a:tblGrid>
                <a:gridCol w="1664981">
                  <a:extLst>
                    <a:ext uri="{9D8B030D-6E8A-4147-A177-3AD203B41FA5}">
                      <a16:colId xmlns:a16="http://schemas.microsoft.com/office/drawing/2014/main" val="635395398"/>
                    </a:ext>
                  </a:extLst>
                </a:gridCol>
                <a:gridCol w="1223235">
                  <a:extLst>
                    <a:ext uri="{9D8B030D-6E8A-4147-A177-3AD203B41FA5}">
                      <a16:colId xmlns:a16="http://schemas.microsoft.com/office/drawing/2014/main" val="2065647578"/>
                    </a:ext>
                  </a:extLst>
                </a:gridCol>
                <a:gridCol w="1111818">
                  <a:extLst>
                    <a:ext uri="{9D8B030D-6E8A-4147-A177-3AD203B41FA5}">
                      <a16:colId xmlns:a16="http://schemas.microsoft.com/office/drawing/2014/main" val="2600641847"/>
                    </a:ext>
                  </a:extLst>
                </a:gridCol>
                <a:gridCol w="1112602">
                  <a:extLst>
                    <a:ext uri="{9D8B030D-6E8A-4147-A177-3AD203B41FA5}">
                      <a16:colId xmlns:a16="http://schemas.microsoft.com/office/drawing/2014/main" val="709898118"/>
                    </a:ext>
                  </a:extLst>
                </a:gridCol>
                <a:gridCol w="1111818">
                  <a:extLst>
                    <a:ext uri="{9D8B030D-6E8A-4147-A177-3AD203B41FA5}">
                      <a16:colId xmlns:a16="http://schemas.microsoft.com/office/drawing/2014/main" val="1778543127"/>
                    </a:ext>
                  </a:extLst>
                </a:gridCol>
                <a:gridCol w="1220096">
                  <a:extLst>
                    <a:ext uri="{9D8B030D-6E8A-4147-A177-3AD203B41FA5}">
                      <a16:colId xmlns:a16="http://schemas.microsoft.com/office/drawing/2014/main" val="2973180322"/>
                    </a:ext>
                  </a:extLst>
                </a:gridCol>
              </a:tblGrid>
              <a:tr h="353448">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Năm</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2005</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2010</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2012</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2015</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2016</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1026499304"/>
                  </a:ext>
                </a:extLst>
              </a:tr>
              <a:tr h="353448">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Số dân thành thị</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22, 4</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26, 5</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28, 3</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31, 1</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31, 9</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2506388617"/>
                  </a:ext>
                </a:extLst>
              </a:tr>
              <a:tr h="353448">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Số dân nông thôn</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60, 1</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60, 4</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60, 5</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60, 6</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60,7</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381652536"/>
                  </a:ext>
                </a:extLst>
              </a:tr>
            </a:tbl>
          </a:graphicData>
        </a:graphic>
      </p:graphicFrame>
      <p:grpSp>
        <p:nvGrpSpPr>
          <p:cNvPr id="32" name="Google Shape;517;p50"/>
          <p:cNvGrpSpPr/>
          <p:nvPr/>
        </p:nvGrpSpPr>
        <p:grpSpPr>
          <a:xfrm>
            <a:off x="189253" y="3584753"/>
            <a:ext cx="670769" cy="1426066"/>
            <a:chOff x="713225" y="547605"/>
            <a:chExt cx="1692323" cy="4056383"/>
          </a:xfrm>
        </p:grpSpPr>
        <p:pic>
          <p:nvPicPr>
            <p:cNvPr id="33" name="Google Shape;518;p50"/>
            <p:cNvPicPr preferRelativeResize="0"/>
            <p:nvPr/>
          </p:nvPicPr>
          <p:blipFill>
            <a:blip r:embed="rId4">
              <a:alphaModFix/>
            </a:blip>
            <a:stretch>
              <a:fillRect/>
            </a:stretch>
          </p:blipFill>
          <p:spPr>
            <a:xfrm>
              <a:off x="713225" y="946388"/>
              <a:ext cx="1692323" cy="3657600"/>
            </a:xfrm>
            <a:prstGeom prst="rect">
              <a:avLst/>
            </a:prstGeom>
            <a:noFill/>
            <a:ln>
              <a:noFill/>
            </a:ln>
          </p:spPr>
        </p:pic>
        <p:grpSp>
          <p:nvGrpSpPr>
            <p:cNvPr id="34" name="Google Shape;519;p50"/>
            <p:cNvGrpSpPr/>
            <p:nvPr/>
          </p:nvGrpSpPr>
          <p:grpSpPr>
            <a:xfrm flipH="1">
              <a:off x="713225" y="547605"/>
              <a:ext cx="545857" cy="763327"/>
              <a:chOff x="7884893" y="2048936"/>
              <a:chExt cx="545857" cy="763327"/>
            </a:xfrm>
          </p:grpSpPr>
          <p:sp>
            <p:nvSpPr>
              <p:cNvPr id="35" name="Google Shape;520;p50"/>
              <p:cNvSpPr/>
              <p:nvPr/>
            </p:nvSpPr>
            <p:spPr>
              <a:xfrm>
                <a:off x="8202150" y="2583663"/>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21;p50"/>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7" name="Rounded Rectangle 36"/>
          <p:cNvSpPr/>
          <p:nvPr/>
        </p:nvSpPr>
        <p:spPr>
          <a:xfrm>
            <a:off x="5270711" y="4308882"/>
            <a:ext cx="2259173" cy="594209"/>
          </a:xfrm>
          <a:prstGeom prst="round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anim calcmode="lin" valueType="num">
                                      <p:cBhvr>
                                        <p:cTn id="18" dur="500" fill="hold"/>
                                        <p:tgtEl>
                                          <p:spTgt spid="25"/>
                                        </p:tgtEl>
                                        <p:attrNameLst>
                                          <p:attrName>ppt_x</p:attrName>
                                        </p:attrNameLst>
                                      </p:cBhvr>
                                      <p:tavLst>
                                        <p:tav tm="0">
                                          <p:val>
                                            <p:strVal val="#ppt_x"/>
                                          </p:val>
                                        </p:tav>
                                        <p:tav tm="100000">
                                          <p:val>
                                            <p:strVal val="#ppt_x"/>
                                          </p:val>
                                        </p:tav>
                                      </p:tavLst>
                                    </p:anim>
                                    <p:anim calcmode="lin" valueType="num">
                                      <p:cBhvr>
                                        <p:cTn id="19" dur="500" fill="hold"/>
                                        <p:tgtEl>
                                          <p:spTgt spid="2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anim calcmode="lin" valueType="num">
                                      <p:cBhvr>
                                        <p:cTn id="23" dur="500" fill="hold"/>
                                        <p:tgtEl>
                                          <p:spTgt spid="29"/>
                                        </p:tgtEl>
                                        <p:attrNameLst>
                                          <p:attrName>ppt_x</p:attrName>
                                        </p:attrNameLst>
                                      </p:cBhvr>
                                      <p:tavLst>
                                        <p:tav tm="0">
                                          <p:val>
                                            <p:strVal val="#ppt_x"/>
                                          </p:val>
                                        </p:tav>
                                        <p:tav tm="100000">
                                          <p:val>
                                            <p:strVal val="#ppt_x"/>
                                          </p:val>
                                        </p:tav>
                                      </p:tavLst>
                                    </p:anim>
                                    <p:anim calcmode="lin" valueType="num">
                                      <p:cBhvr>
                                        <p:cTn id="24" dur="500" fill="hold"/>
                                        <p:tgtEl>
                                          <p:spTgt spid="2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anim calcmode="lin" valueType="num">
                                      <p:cBhvr>
                                        <p:cTn id="28" dur="500" fill="hold"/>
                                        <p:tgtEl>
                                          <p:spTgt spid="9"/>
                                        </p:tgtEl>
                                        <p:attrNameLst>
                                          <p:attrName>ppt_x</p:attrName>
                                        </p:attrNameLst>
                                      </p:cBhvr>
                                      <p:tavLst>
                                        <p:tav tm="0">
                                          <p:val>
                                            <p:strVal val="#ppt_x"/>
                                          </p:val>
                                        </p:tav>
                                        <p:tav tm="100000">
                                          <p:val>
                                            <p:strVal val="#ppt_x"/>
                                          </p:val>
                                        </p:tav>
                                      </p:tavLst>
                                    </p:anim>
                                    <p:anim calcmode="lin" valueType="num">
                                      <p:cBhvr>
                                        <p:cTn id="29" dur="5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anim calcmode="lin" valueType="num">
                                      <p:cBhvr>
                                        <p:cTn id="33" dur="500" fill="hold"/>
                                        <p:tgtEl>
                                          <p:spTgt spid="8"/>
                                        </p:tgtEl>
                                        <p:attrNameLst>
                                          <p:attrName>ppt_x</p:attrName>
                                        </p:attrNameLst>
                                      </p:cBhvr>
                                      <p:tavLst>
                                        <p:tav tm="0">
                                          <p:val>
                                            <p:strVal val="#ppt_x"/>
                                          </p:val>
                                        </p:tav>
                                        <p:tav tm="100000">
                                          <p:val>
                                            <p:strVal val="#ppt_x"/>
                                          </p:val>
                                        </p:tav>
                                      </p:tavLst>
                                    </p:anim>
                                    <p:anim calcmode="lin" valueType="num">
                                      <p:cBhvr>
                                        <p:cTn id="3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barn(inVertical)">
                                      <p:cBhvr>
                                        <p:cTn id="3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29" grpId="0"/>
      <p:bldP spid="8" grpId="0"/>
      <p:bldP spid="3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grpSp>
        <p:nvGrpSpPr>
          <p:cNvPr id="522" name="Google Shape;522;p50"/>
          <p:cNvGrpSpPr/>
          <p:nvPr/>
        </p:nvGrpSpPr>
        <p:grpSpPr>
          <a:xfrm>
            <a:off x="8520022" y="140995"/>
            <a:ext cx="500534" cy="1197464"/>
            <a:chOff x="7052131" y="535866"/>
            <a:chExt cx="1378635" cy="4068122"/>
          </a:xfrm>
        </p:grpSpPr>
        <p:pic>
          <p:nvPicPr>
            <p:cNvPr id="523" name="Google Shape;523;p50"/>
            <p:cNvPicPr preferRelativeResize="0"/>
            <p:nvPr/>
          </p:nvPicPr>
          <p:blipFill>
            <a:blip r:embed="rId3">
              <a:alphaModFix/>
            </a:blip>
            <a:stretch>
              <a:fillRect/>
            </a:stretch>
          </p:blipFill>
          <p:spPr>
            <a:xfrm>
              <a:off x="7052131" y="946388"/>
              <a:ext cx="1378635" cy="3657600"/>
            </a:xfrm>
            <a:prstGeom prst="rect">
              <a:avLst/>
            </a:prstGeom>
            <a:noFill/>
            <a:ln>
              <a:noFill/>
            </a:ln>
          </p:spPr>
        </p:pic>
        <p:grpSp>
          <p:nvGrpSpPr>
            <p:cNvPr id="524" name="Google Shape;524;p50"/>
            <p:cNvGrpSpPr/>
            <p:nvPr/>
          </p:nvGrpSpPr>
          <p:grpSpPr>
            <a:xfrm>
              <a:off x="7135470" y="535866"/>
              <a:ext cx="1142737" cy="755822"/>
              <a:chOff x="860895" y="906191"/>
              <a:chExt cx="1142737" cy="755822"/>
            </a:xfrm>
          </p:grpSpPr>
          <p:sp>
            <p:nvSpPr>
              <p:cNvPr id="525" name="Google Shape;525;p50"/>
              <p:cNvSpPr/>
              <p:nvPr/>
            </p:nvSpPr>
            <p:spPr>
              <a:xfrm>
                <a:off x="1775033" y="906191"/>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50"/>
              <p:cNvSpPr/>
              <p:nvPr/>
            </p:nvSpPr>
            <p:spPr>
              <a:xfrm>
                <a:off x="860895" y="1433413"/>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4" name="TextBox 10"/>
          <p:cNvSpPr txBox="1"/>
          <p:nvPr/>
        </p:nvSpPr>
        <p:spPr>
          <a:xfrm>
            <a:off x="556996" y="206438"/>
            <a:ext cx="8296039" cy="546881"/>
          </a:xfrm>
          <a:prstGeom prst="rect">
            <a:avLst/>
          </a:prstGeom>
        </p:spPr>
        <p:txBody>
          <a:bodyPr wrap="square" lIns="0" tIns="0" rIns="0" bIns="0" rtlCol="0" anchor="t">
            <a:spAutoFit/>
          </a:bodyPr>
          <a:lstStyle/>
          <a:p>
            <a:pPr marL="0" marR="0" lvl="0" indent="0" algn="ctr" defTabSz="457200" rtl="0" eaLnBrk="1" fontAlgn="auto" latinLnBrk="0" hangingPunct="1">
              <a:lnSpc>
                <a:spcPts val="4686"/>
              </a:lnSpc>
              <a:spcBef>
                <a:spcPts val="0"/>
              </a:spcBef>
              <a:spcAft>
                <a:spcPts val="0"/>
              </a:spcAft>
              <a:buClrTx/>
              <a:buSzTx/>
              <a:buFont typeface="Arial"/>
              <a:buNone/>
              <a:tabLst/>
              <a:defRPr/>
            </a:pPr>
            <a:r>
              <a:rPr kumimoji="0" lang="en-US" sz="2800" b="1" i="0" u="none" strike="noStrike" kern="1200" cap="none" spc="162" normalizeH="0" baseline="0" noProof="0" smtClean="0">
                <a:ln>
                  <a:noFill/>
                </a:ln>
                <a:solidFill>
                  <a:srgbClr val="D7DFF2">
                    <a:lumMod val="25000"/>
                  </a:srgbClr>
                </a:solidFill>
                <a:effectLst/>
                <a:uLnTx/>
                <a:uFillTx/>
                <a:latin typeface="Arial" panose="020B0604020202020204" pitchFamily="34" charset="0"/>
                <a:ea typeface="+mn-ea"/>
                <a:cs typeface="Arial" panose="020B0604020202020204" pitchFamily="34" charset="0"/>
                <a:sym typeface="Arial"/>
              </a:rPr>
              <a:t>CÂU HỎI TRẮC NGHIỆM</a:t>
            </a:r>
            <a:endParaRPr kumimoji="0" lang="en-US" sz="2800" b="1" i="0" u="none" strike="noStrike" kern="1200" cap="none" spc="162" normalizeH="0" baseline="0" noProof="0" dirty="0">
              <a:ln>
                <a:noFill/>
              </a:ln>
              <a:solidFill>
                <a:srgbClr val="D7DFF2">
                  <a:lumMod val="25000"/>
                </a:srgbClr>
              </a:solidFill>
              <a:effectLst/>
              <a:uLnTx/>
              <a:uFillTx/>
              <a:latin typeface="Arial" panose="020B0604020202020204" pitchFamily="34" charset="0"/>
              <a:ea typeface="+mn-ea"/>
              <a:cs typeface="Arial" panose="020B0604020202020204" pitchFamily="34" charset="0"/>
              <a:sym typeface="Arial"/>
            </a:endParaRPr>
          </a:p>
        </p:txBody>
      </p:sp>
      <p:sp>
        <p:nvSpPr>
          <p:cNvPr id="25" name="Freeform 5"/>
          <p:cNvSpPr/>
          <p:nvPr/>
        </p:nvSpPr>
        <p:spPr>
          <a:xfrm>
            <a:off x="87464" y="895157"/>
            <a:ext cx="8961120" cy="2547758"/>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D7C4F8"/>
          </a:solidFill>
        </p:spPr>
      </p:sp>
      <p:sp>
        <p:nvSpPr>
          <p:cNvPr id="26" name="Rectangle 25"/>
          <p:cNvSpPr/>
          <p:nvPr/>
        </p:nvSpPr>
        <p:spPr>
          <a:xfrm>
            <a:off x="232193" y="919010"/>
            <a:ext cx="8538096" cy="828688"/>
          </a:xfrm>
          <a:prstGeom prst="rect">
            <a:avLst/>
          </a:prstGeom>
        </p:spPr>
        <p:txBody>
          <a:bodyPr wrap="square">
            <a:spAutoFit/>
          </a:bodyPr>
          <a:lstStyle/>
          <a:p>
            <a:pPr marL="15240" marR="15240" lvl="0" algn="just" defTabSz="457200">
              <a:lnSpc>
                <a:spcPct val="150000"/>
              </a:lnSpc>
              <a:spcAft>
                <a:spcPts val="600"/>
              </a:spcAft>
              <a:buClrTx/>
            </a:pPr>
            <a:r>
              <a:rPr lang="vi-VN" sz="1700" b="1" kern="1200">
                <a:latin typeface="Arial" panose="020B0604020202020204" pitchFamily="34" charset="0"/>
                <a:ea typeface="Times New Roman" panose="02020603050405020304" pitchFamily="18" charset="0"/>
                <a:cs typeface="Arial" panose="020B0604020202020204" pitchFamily="34" charset="0"/>
              </a:rPr>
              <a:t>Câu 2. </a:t>
            </a:r>
            <a:r>
              <a:rPr lang="vi-VN" sz="1700" kern="1200">
                <a:latin typeface="Arial" panose="020B0604020202020204" pitchFamily="34" charset="0"/>
                <a:ea typeface="Times New Roman" panose="02020603050405020304" pitchFamily="18" charset="0"/>
                <a:cs typeface="Arial" panose="020B0604020202020204" pitchFamily="34" charset="0"/>
              </a:rPr>
              <a:t>An đếm được số lượng mỗi loại cây ăn quả trong một nông trại theo bảng thống kê dưới đây </a:t>
            </a:r>
            <a:endParaRPr kumimoji="0" lang="en-US" sz="170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29" name="Rectangle 28"/>
          <p:cNvSpPr/>
          <p:nvPr/>
        </p:nvSpPr>
        <p:spPr>
          <a:xfrm>
            <a:off x="1268047" y="3442915"/>
            <a:ext cx="8005330" cy="1363450"/>
          </a:xfrm>
          <a:prstGeom prst="rect">
            <a:avLst/>
          </a:prstGeom>
        </p:spPr>
        <p:txBody>
          <a:bodyPr wrap="square">
            <a:spAutoFit/>
          </a:bodyPr>
          <a:lstStyle/>
          <a:p>
            <a:pPr marL="15240" marR="15240" lvl="0" indent="0" algn="just" defTabSz="457200" rtl="0" eaLnBrk="1" fontAlgn="auto" latinLnBrk="0" hangingPunct="1">
              <a:lnSpc>
                <a:spcPct val="250000"/>
              </a:lnSpc>
              <a:spcBef>
                <a:spcPts val="0"/>
              </a:spcBef>
              <a:spcAft>
                <a:spcPts val="600"/>
              </a:spcAft>
              <a:buClrTx/>
              <a:buSzTx/>
              <a:buFont typeface="Arial"/>
              <a:buNone/>
              <a:tabLst/>
              <a:defRPr/>
            </a:pPr>
            <a:r>
              <a:rPr kumimoji="0" lang="nl-NL" sz="17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A. Biểu đồ hình quạt </a:t>
            </a:r>
            <a:r>
              <a:rPr kumimoji="0" lang="nl-NL" sz="17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tròn				B</a:t>
            </a:r>
            <a:r>
              <a:rPr kumimoji="0" lang="nl-NL" sz="17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Biểu đồ đoạn thẳng</a:t>
            </a:r>
          </a:p>
          <a:p>
            <a:pPr marL="15240" marR="15240" lvl="0" indent="0" algn="just" defTabSz="457200" rtl="0" eaLnBrk="1" fontAlgn="auto" latinLnBrk="0" hangingPunct="1">
              <a:lnSpc>
                <a:spcPct val="250000"/>
              </a:lnSpc>
              <a:spcBef>
                <a:spcPts val="0"/>
              </a:spcBef>
              <a:spcAft>
                <a:spcPts val="600"/>
              </a:spcAft>
              <a:buClrTx/>
              <a:buSzTx/>
              <a:buFont typeface="Arial"/>
              <a:buNone/>
              <a:tabLst/>
              <a:defRPr/>
            </a:pPr>
            <a:r>
              <a:rPr kumimoji="0" lang="nl-NL" sz="17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C. Biểu đồ </a:t>
            </a:r>
            <a:r>
              <a:rPr kumimoji="0" lang="nl-NL" sz="17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cột						D</a:t>
            </a:r>
            <a:r>
              <a:rPr kumimoji="0" lang="nl-NL" sz="17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Biểu đồ cột kép</a:t>
            </a:r>
            <a:endParaRPr kumimoji="0" lang="nl-NL" sz="17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8" name="Rectangle 7"/>
          <p:cNvSpPr/>
          <p:nvPr/>
        </p:nvSpPr>
        <p:spPr>
          <a:xfrm>
            <a:off x="232193" y="2587143"/>
            <a:ext cx="8401083" cy="877163"/>
          </a:xfrm>
          <a:prstGeom prst="rect">
            <a:avLst/>
          </a:prstGeom>
        </p:spPr>
        <p:txBody>
          <a:bodyPr wrap="square">
            <a:spAutoFit/>
          </a:bodyPr>
          <a:lstStyle/>
          <a:p>
            <a:pPr lvl="0" algn="just">
              <a:lnSpc>
                <a:spcPct val="150000"/>
              </a:lnSpc>
              <a:spcBef>
                <a:spcPts val="300"/>
              </a:spcBef>
              <a:spcAft>
                <a:spcPts val="800"/>
              </a:spcAft>
            </a:pPr>
            <a:r>
              <a:rPr lang="fr-FR" sz="1700">
                <a:ea typeface="Arial" panose="020B0604020202020204" pitchFamily="34" charset="0"/>
                <a:cs typeface="Times New Roman" panose="02020603050405020304" pitchFamily="18" charset="0"/>
              </a:rPr>
              <a:t>Nếu ta muốn biểu diễn tỉ lệ số cây xoài trong tổng số loại cây ăn quả thì nên dùng biểu đồ </a:t>
            </a:r>
            <a:r>
              <a:rPr lang="fr-FR" sz="1700" smtClean="0">
                <a:ea typeface="Arial" panose="020B0604020202020204" pitchFamily="34" charset="0"/>
                <a:cs typeface="Times New Roman" panose="02020603050405020304" pitchFamily="18" charset="0"/>
              </a:rPr>
              <a:t>nào?</a:t>
            </a:r>
            <a:endParaRPr kumimoji="0" lang="en-US" sz="17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grpSp>
        <p:nvGrpSpPr>
          <p:cNvPr id="32" name="Google Shape;517;p50"/>
          <p:cNvGrpSpPr/>
          <p:nvPr/>
        </p:nvGrpSpPr>
        <p:grpSpPr>
          <a:xfrm>
            <a:off x="189253" y="3584753"/>
            <a:ext cx="670769" cy="1426066"/>
            <a:chOff x="713225" y="547605"/>
            <a:chExt cx="1692323" cy="4056383"/>
          </a:xfrm>
        </p:grpSpPr>
        <p:pic>
          <p:nvPicPr>
            <p:cNvPr id="33" name="Google Shape;518;p50"/>
            <p:cNvPicPr preferRelativeResize="0"/>
            <p:nvPr/>
          </p:nvPicPr>
          <p:blipFill>
            <a:blip r:embed="rId4">
              <a:alphaModFix/>
            </a:blip>
            <a:stretch>
              <a:fillRect/>
            </a:stretch>
          </p:blipFill>
          <p:spPr>
            <a:xfrm>
              <a:off x="713225" y="946388"/>
              <a:ext cx="1692323" cy="3657600"/>
            </a:xfrm>
            <a:prstGeom prst="rect">
              <a:avLst/>
            </a:prstGeom>
            <a:noFill/>
            <a:ln>
              <a:noFill/>
            </a:ln>
          </p:spPr>
        </p:pic>
        <p:grpSp>
          <p:nvGrpSpPr>
            <p:cNvPr id="34" name="Google Shape;519;p50"/>
            <p:cNvGrpSpPr/>
            <p:nvPr/>
          </p:nvGrpSpPr>
          <p:grpSpPr>
            <a:xfrm flipH="1">
              <a:off x="713225" y="547605"/>
              <a:ext cx="545857" cy="763327"/>
              <a:chOff x="7884893" y="2048936"/>
              <a:chExt cx="545857" cy="763327"/>
            </a:xfrm>
          </p:grpSpPr>
          <p:sp>
            <p:nvSpPr>
              <p:cNvPr id="35" name="Google Shape;520;p50"/>
              <p:cNvSpPr/>
              <p:nvPr/>
            </p:nvSpPr>
            <p:spPr>
              <a:xfrm>
                <a:off x="8202150" y="2583663"/>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521;p50"/>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aphicFrame>
        <p:nvGraphicFramePr>
          <p:cNvPr id="2" name="Table 1"/>
          <p:cNvGraphicFramePr>
            <a:graphicFrameLocks noGrp="1"/>
          </p:cNvGraphicFramePr>
          <p:nvPr>
            <p:extLst>
              <p:ext uri="{D42A27DB-BD31-4B8C-83A1-F6EECF244321}">
                <p14:modId xmlns:p14="http://schemas.microsoft.com/office/powerpoint/2010/main" val="3033509454"/>
              </p:ext>
            </p:extLst>
          </p:nvPr>
        </p:nvGraphicFramePr>
        <p:xfrm>
          <a:off x="1101933" y="1873634"/>
          <a:ext cx="7206164" cy="685800"/>
        </p:xfrm>
        <a:graphic>
          <a:graphicData uri="http://schemas.openxmlformats.org/drawingml/2006/table">
            <a:tbl>
              <a:tblPr firstRow="1" firstCol="1" bandRow="1"/>
              <a:tblGrid>
                <a:gridCol w="1611665">
                  <a:extLst>
                    <a:ext uri="{9D8B030D-6E8A-4147-A177-3AD203B41FA5}">
                      <a16:colId xmlns:a16="http://schemas.microsoft.com/office/drawing/2014/main" val="897882534"/>
                    </a:ext>
                  </a:extLst>
                </a:gridCol>
                <a:gridCol w="1184065">
                  <a:extLst>
                    <a:ext uri="{9D8B030D-6E8A-4147-A177-3AD203B41FA5}">
                      <a16:colId xmlns:a16="http://schemas.microsoft.com/office/drawing/2014/main" val="2809386487"/>
                    </a:ext>
                  </a:extLst>
                </a:gridCol>
                <a:gridCol w="1184065">
                  <a:extLst>
                    <a:ext uri="{9D8B030D-6E8A-4147-A177-3AD203B41FA5}">
                      <a16:colId xmlns:a16="http://schemas.microsoft.com/office/drawing/2014/main" val="3619874431"/>
                    </a:ext>
                  </a:extLst>
                </a:gridCol>
                <a:gridCol w="1076975">
                  <a:extLst>
                    <a:ext uri="{9D8B030D-6E8A-4147-A177-3AD203B41FA5}">
                      <a16:colId xmlns:a16="http://schemas.microsoft.com/office/drawing/2014/main" val="1442837302"/>
                    </a:ext>
                  </a:extLst>
                </a:gridCol>
                <a:gridCol w="1076216">
                  <a:extLst>
                    <a:ext uri="{9D8B030D-6E8A-4147-A177-3AD203B41FA5}">
                      <a16:colId xmlns:a16="http://schemas.microsoft.com/office/drawing/2014/main" val="3585911870"/>
                    </a:ext>
                  </a:extLst>
                </a:gridCol>
                <a:gridCol w="1073178">
                  <a:extLst>
                    <a:ext uri="{9D8B030D-6E8A-4147-A177-3AD203B41FA5}">
                      <a16:colId xmlns:a16="http://schemas.microsoft.com/office/drawing/2014/main" val="1858130457"/>
                    </a:ext>
                  </a:extLst>
                </a:gridCol>
              </a:tblGrid>
              <a:tr h="0">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Loại cây ăn quả</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Cây cam</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Cây xoài</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Cây mận</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Cây táo</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Cây chanh</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4221465189"/>
                  </a:ext>
                </a:extLst>
              </a:tr>
              <a:tr h="0">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Số cây</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50</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30</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25</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30</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20</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1448153343"/>
                  </a:ext>
                </a:extLst>
              </a:tr>
            </a:tbl>
          </a:graphicData>
        </a:graphic>
      </p:graphicFrame>
      <p:sp>
        <p:nvSpPr>
          <p:cNvPr id="20" name="Rounded Rectangle 19"/>
          <p:cNvSpPr/>
          <p:nvPr/>
        </p:nvSpPr>
        <p:spPr>
          <a:xfrm>
            <a:off x="1244193" y="3586168"/>
            <a:ext cx="2683751" cy="594209"/>
          </a:xfrm>
          <a:prstGeom prst="round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spTree>
    <p:extLst>
      <p:ext uri="{BB962C8B-B14F-4D97-AF65-F5344CB8AC3E}">
        <p14:creationId xmlns:p14="http://schemas.microsoft.com/office/powerpoint/2010/main" val="3545744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anim calcmode="lin" valueType="num">
                                      <p:cBhvr>
                                        <p:cTn id="18" dur="500" fill="hold"/>
                                        <p:tgtEl>
                                          <p:spTgt spid="25"/>
                                        </p:tgtEl>
                                        <p:attrNameLst>
                                          <p:attrName>ppt_x</p:attrName>
                                        </p:attrNameLst>
                                      </p:cBhvr>
                                      <p:tavLst>
                                        <p:tav tm="0">
                                          <p:val>
                                            <p:strVal val="#ppt_x"/>
                                          </p:val>
                                        </p:tav>
                                        <p:tav tm="100000">
                                          <p:val>
                                            <p:strVal val="#ppt_x"/>
                                          </p:val>
                                        </p:tav>
                                      </p:tavLst>
                                    </p:anim>
                                    <p:anim calcmode="lin" valueType="num">
                                      <p:cBhvr>
                                        <p:cTn id="19" dur="500" fill="hold"/>
                                        <p:tgtEl>
                                          <p:spTgt spid="2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anim calcmode="lin" valueType="num">
                                      <p:cBhvr>
                                        <p:cTn id="28" dur="500" fill="hold"/>
                                        <p:tgtEl>
                                          <p:spTgt spid="29"/>
                                        </p:tgtEl>
                                        <p:attrNameLst>
                                          <p:attrName>ppt_x</p:attrName>
                                        </p:attrNameLst>
                                      </p:cBhvr>
                                      <p:tavLst>
                                        <p:tav tm="0">
                                          <p:val>
                                            <p:strVal val="#ppt_x"/>
                                          </p:val>
                                        </p:tav>
                                        <p:tav tm="100000">
                                          <p:val>
                                            <p:strVal val="#ppt_x"/>
                                          </p:val>
                                        </p:tav>
                                      </p:tavLst>
                                    </p:anim>
                                    <p:anim calcmode="lin" valueType="num">
                                      <p:cBhvr>
                                        <p:cTn id="2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9" grpId="0"/>
      <p:bldP spid="8" grpId="0"/>
      <p:bldP spid="2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grpSp>
        <p:nvGrpSpPr>
          <p:cNvPr id="522" name="Google Shape;522;p50"/>
          <p:cNvGrpSpPr/>
          <p:nvPr/>
        </p:nvGrpSpPr>
        <p:grpSpPr>
          <a:xfrm>
            <a:off x="8520022" y="140995"/>
            <a:ext cx="500534" cy="1197464"/>
            <a:chOff x="7052131" y="535866"/>
            <a:chExt cx="1378635" cy="4068122"/>
          </a:xfrm>
        </p:grpSpPr>
        <p:pic>
          <p:nvPicPr>
            <p:cNvPr id="523" name="Google Shape;523;p50"/>
            <p:cNvPicPr preferRelativeResize="0"/>
            <p:nvPr/>
          </p:nvPicPr>
          <p:blipFill>
            <a:blip r:embed="rId3">
              <a:alphaModFix/>
            </a:blip>
            <a:stretch>
              <a:fillRect/>
            </a:stretch>
          </p:blipFill>
          <p:spPr>
            <a:xfrm>
              <a:off x="7052131" y="946388"/>
              <a:ext cx="1378635" cy="3657600"/>
            </a:xfrm>
            <a:prstGeom prst="rect">
              <a:avLst/>
            </a:prstGeom>
            <a:noFill/>
            <a:ln>
              <a:noFill/>
            </a:ln>
          </p:spPr>
        </p:pic>
        <p:grpSp>
          <p:nvGrpSpPr>
            <p:cNvPr id="524" name="Google Shape;524;p50"/>
            <p:cNvGrpSpPr/>
            <p:nvPr/>
          </p:nvGrpSpPr>
          <p:grpSpPr>
            <a:xfrm>
              <a:off x="7135470" y="535866"/>
              <a:ext cx="1142737" cy="755822"/>
              <a:chOff x="860895" y="906191"/>
              <a:chExt cx="1142737" cy="755822"/>
            </a:xfrm>
          </p:grpSpPr>
          <p:sp>
            <p:nvSpPr>
              <p:cNvPr id="525" name="Google Shape;525;p50"/>
              <p:cNvSpPr/>
              <p:nvPr/>
            </p:nvSpPr>
            <p:spPr>
              <a:xfrm>
                <a:off x="1775033" y="906191"/>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50"/>
              <p:cNvSpPr/>
              <p:nvPr/>
            </p:nvSpPr>
            <p:spPr>
              <a:xfrm>
                <a:off x="860895" y="1433413"/>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4" name="TextBox 10"/>
          <p:cNvSpPr txBox="1"/>
          <p:nvPr/>
        </p:nvSpPr>
        <p:spPr>
          <a:xfrm>
            <a:off x="556996" y="206438"/>
            <a:ext cx="8296039" cy="546881"/>
          </a:xfrm>
          <a:prstGeom prst="rect">
            <a:avLst/>
          </a:prstGeom>
        </p:spPr>
        <p:txBody>
          <a:bodyPr wrap="square" lIns="0" tIns="0" rIns="0" bIns="0" rtlCol="0" anchor="t">
            <a:spAutoFit/>
          </a:bodyPr>
          <a:lstStyle/>
          <a:p>
            <a:pPr marL="0" marR="0" lvl="0" indent="0" algn="ctr" defTabSz="457200" rtl="0" eaLnBrk="1" fontAlgn="auto" latinLnBrk="0" hangingPunct="1">
              <a:lnSpc>
                <a:spcPts val="4686"/>
              </a:lnSpc>
              <a:spcBef>
                <a:spcPts val="0"/>
              </a:spcBef>
              <a:spcAft>
                <a:spcPts val="0"/>
              </a:spcAft>
              <a:buClrTx/>
              <a:buSzTx/>
              <a:buFont typeface="Arial"/>
              <a:buNone/>
              <a:tabLst/>
              <a:defRPr/>
            </a:pPr>
            <a:r>
              <a:rPr kumimoji="0" lang="en-US" sz="2800" b="1" i="0" u="none" strike="noStrike" kern="1200" cap="none" spc="162" normalizeH="0" baseline="0" noProof="0" smtClean="0">
                <a:ln>
                  <a:noFill/>
                </a:ln>
                <a:solidFill>
                  <a:srgbClr val="D7DFF2">
                    <a:lumMod val="25000"/>
                  </a:srgbClr>
                </a:solidFill>
                <a:effectLst/>
                <a:uLnTx/>
                <a:uFillTx/>
                <a:latin typeface="Arial" panose="020B0604020202020204" pitchFamily="34" charset="0"/>
                <a:ea typeface="+mn-ea"/>
                <a:cs typeface="Arial" panose="020B0604020202020204" pitchFamily="34" charset="0"/>
                <a:sym typeface="Arial"/>
              </a:rPr>
              <a:t>CÂU HỎI TRẮC NGHIỆM</a:t>
            </a:r>
            <a:endParaRPr kumimoji="0" lang="en-US" sz="2800" b="1" i="0" u="none" strike="noStrike" kern="1200" cap="none" spc="162" normalizeH="0" baseline="0" noProof="0" dirty="0">
              <a:ln>
                <a:noFill/>
              </a:ln>
              <a:solidFill>
                <a:srgbClr val="D7DFF2">
                  <a:lumMod val="25000"/>
                </a:srgbClr>
              </a:solidFill>
              <a:effectLst/>
              <a:uLnTx/>
              <a:uFillTx/>
              <a:latin typeface="Arial" panose="020B0604020202020204" pitchFamily="34" charset="0"/>
              <a:ea typeface="+mn-ea"/>
              <a:cs typeface="Arial" panose="020B0604020202020204" pitchFamily="34" charset="0"/>
              <a:sym typeface="Arial"/>
            </a:endParaRPr>
          </a:p>
        </p:txBody>
      </p:sp>
      <p:sp>
        <p:nvSpPr>
          <p:cNvPr id="25" name="Freeform 5"/>
          <p:cNvSpPr/>
          <p:nvPr/>
        </p:nvSpPr>
        <p:spPr>
          <a:xfrm>
            <a:off x="87464" y="895157"/>
            <a:ext cx="8961120" cy="2547758"/>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D7C4F8"/>
          </a:solidFill>
        </p:spPr>
      </p:sp>
      <p:sp>
        <p:nvSpPr>
          <p:cNvPr id="26" name="Rectangle 25"/>
          <p:cNvSpPr/>
          <p:nvPr/>
        </p:nvSpPr>
        <p:spPr>
          <a:xfrm>
            <a:off x="232193" y="998520"/>
            <a:ext cx="8538096" cy="877163"/>
          </a:xfrm>
          <a:prstGeom prst="rect">
            <a:avLst/>
          </a:prstGeom>
        </p:spPr>
        <p:txBody>
          <a:bodyPr wrap="square">
            <a:spAutoFit/>
          </a:bodyPr>
          <a:lstStyle/>
          <a:p>
            <a:pPr marL="15240" marR="15240" lvl="0" algn="just" defTabSz="457200">
              <a:lnSpc>
                <a:spcPct val="150000"/>
              </a:lnSpc>
              <a:spcAft>
                <a:spcPts val="600"/>
              </a:spcAft>
              <a:buClrTx/>
            </a:pPr>
            <a:r>
              <a:rPr kumimoji="0" lang="vi-VN" sz="1700" b="1"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Câu </a:t>
            </a:r>
            <a:r>
              <a:rPr kumimoji="0" lang="en-US" sz="1700" b="1"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3</a:t>
            </a:r>
            <a:r>
              <a:rPr kumimoji="0" lang="vi-VN" sz="1700" b="1"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lang="vi-VN" sz="1700" kern="1200">
                <a:latin typeface="Arial" panose="020B0604020202020204" pitchFamily="34" charset="0"/>
                <a:ea typeface="Times New Roman" panose="02020603050405020304" pitchFamily="18" charset="0"/>
                <a:cs typeface="Arial" panose="020B0604020202020204" pitchFamily="34" charset="0"/>
              </a:rPr>
              <a:t>Điểm trung bình học kỳ I một số môn học của bạn Hoa được thống kê trong bảng sau</a:t>
            </a:r>
            <a:endParaRPr kumimoji="0" lang="en-US" sz="17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29" name="Rectangle 28"/>
          <p:cNvSpPr/>
          <p:nvPr/>
        </p:nvSpPr>
        <p:spPr>
          <a:xfrm>
            <a:off x="1268047" y="3442915"/>
            <a:ext cx="8005330" cy="1363450"/>
          </a:xfrm>
          <a:prstGeom prst="rect">
            <a:avLst/>
          </a:prstGeom>
        </p:spPr>
        <p:txBody>
          <a:bodyPr wrap="square">
            <a:spAutoFit/>
          </a:bodyPr>
          <a:lstStyle/>
          <a:p>
            <a:pPr marL="15240" marR="15240" lvl="0" indent="0" algn="just" defTabSz="457200" rtl="0" eaLnBrk="1" fontAlgn="auto" latinLnBrk="0" hangingPunct="1">
              <a:lnSpc>
                <a:spcPct val="250000"/>
              </a:lnSpc>
              <a:spcBef>
                <a:spcPts val="0"/>
              </a:spcBef>
              <a:spcAft>
                <a:spcPts val="600"/>
              </a:spcAft>
              <a:buClrTx/>
              <a:buSzTx/>
              <a:buFont typeface="Arial"/>
              <a:buNone/>
              <a:tabLst/>
              <a:defRPr/>
            </a:pPr>
            <a:r>
              <a:rPr kumimoji="0" lang="nl-NL" sz="17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A. Biểu đồ hình quạt </a:t>
            </a:r>
            <a:r>
              <a:rPr kumimoji="0" lang="nl-NL" sz="17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tròn				B</a:t>
            </a:r>
            <a:r>
              <a:rPr kumimoji="0" lang="nl-NL" sz="17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Biểu đồ đoạn thẳng</a:t>
            </a:r>
          </a:p>
          <a:p>
            <a:pPr marL="15240" marR="15240" lvl="0" indent="0" algn="just" defTabSz="457200" rtl="0" eaLnBrk="1" fontAlgn="auto" latinLnBrk="0" hangingPunct="1">
              <a:lnSpc>
                <a:spcPct val="250000"/>
              </a:lnSpc>
              <a:spcBef>
                <a:spcPts val="0"/>
              </a:spcBef>
              <a:spcAft>
                <a:spcPts val="600"/>
              </a:spcAft>
              <a:buClrTx/>
              <a:buSzTx/>
              <a:buFont typeface="Arial"/>
              <a:buNone/>
              <a:tabLst/>
              <a:defRPr/>
            </a:pPr>
            <a:r>
              <a:rPr kumimoji="0" lang="nl-NL" sz="17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C. Biểu đồ </a:t>
            </a:r>
            <a:r>
              <a:rPr kumimoji="0" lang="nl-NL" sz="17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cột						D</a:t>
            </a:r>
            <a:r>
              <a:rPr kumimoji="0" lang="nl-NL" sz="17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Biểu đồ cột kép</a:t>
            </a:r>
            <a:endParaRPr kumimoji="0" lang="nl-NL" sz="17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8" name="Rectangle 7"/>
          <p:cNvSpPr/>
          <p:nvPr/>
        </p:nvSpPr>
        <p:spPr>
          <a:xfrm>
            <a:off x="279861" y="2759164"/>
            <a:ext cx="6900167" cy="484748"/>
          </a:xfrm>
          <a:prstGeom prst="rect">
            <a:avLst/>
          </a:prstGeom>
        </p:spPr>
        <p:txBody>
          <a:bodyPr wrap="square">
            <a:spAutoFit/>
          </a:bodyPr>
          <a:lstStyle/>
          <a:p>
            <a:pPr lvl="0" algn="just">
              <a:lnSpc>
                <a:spcPct val="150000"/>
              </a:lnSpc>
              <a:spcBef>
                <a:spcPts val="300"/>
              </a:spcBef>
              <a:spcAft>
                <a:spcPts val="800"/>
              </a:spcAft>
            </a:pPr>
            <a:r>
              <a:rPr lang="fr-FR" sz="1700">
                <a:ea typeface="Arial" panose="020B0604020202020204" pitchFamily="34" charset="0"/>
                <a:cs typeface="Times New Roman" panose="02020603050405020304" pitchFamily="18" charset="0"/>
              </a:rPr>
              <a:t>Để biểu diễn số điểm trung bình học kỳ I thì nên dùng biểu đồ </a:t>
            </a:r>
            <a:r>
              <a:rPr lang="fr-FR" sz="1700" smtClean="0">
                <a:ea typeface="Arial" panose="020B0604020202020204" pitchFamily="34" charset="0"/>
                <a:cs typeface="Times New Roman" panose="02020603050405020304" pitchFamily="18" charset="0"/>
              </a:rPr>
              <a:t>nào?</a:t>
            </a:r>
            <a:endParaRPr kumimoji="0" lang="en-US" sz="17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grpSp>
        <p:nvGrpSpPr>
          <p:cNvPr id="32" name="Google Shape;517;p50"/>
          <p:cNvGrpSpPr/>
          <p:nvPr/>
        </p:nvGrpSpPr>
        <p:grpSpPr>
          <a:xfrm>
            <a:off x="189253" y="3584753"/>
            <a:ext cx="670769" cy="1426066"/>
            <a:chOff x="713225" y="547605"/>
            <a:chExt cx="1692323" cy="4056383"/>
          </a:xfrm>
        </p:grpSpPr>
        <p:pic>
          <p:nvPicPr>
            <p:cNvPr id="33" name="Google Shape;518;p50"/>
            <p:cNvPicPr preferRelativeResize="0"/>
            <p:nvPr/>
          </p:nvPicPr>
          <p:blipFill>
            <a:blip r:embed="rId4">
              <a:alphaModFix/>
            </a:blip>
            <a:stretch>
              <a:fillRect/>
            </a:stretch>
          </p:blipFill>
          <p:spPr>
            <a:xfrm>
              <a:off x="713225" y="946388"/>
              <a:ext cx="1692323" cy="3657600"/>
            </a:xfrm>
            <a:prstGeom prst="rect">
              <a:avLst/>
            </a:prstGeom>
            <a:noFill/>
            <a:ln>
              <a:noFill/>
            </a:ln>
          </p:spPr>
        </p:pic>
        <p:grpSp>
          <p:nvGrpSpPr>
            <p:cNvPr id="34" name="Google Shape;519;p50"/>
            <p:cNvGrpSpPr/>
            <p:nvPr/>
          </p:nvGrpSpPr>
          <p:grpSpPr>
            <a:xfrm flipH="1">
              <a:off x="713225" y="547605"/>
              <a:ext cx="545857" cy="763327"/>
              <a:chOff x="7884893" y="2048936"/>
              <a:chExt cx="545857" cy="763327"/>
            </a:xfrm>
          </p:grpSpPr>
          <p:sp>
            <p:nvSpPr>
              <p:cNvPr id="35" name="Google Shape;520;p50"/>
              <p:cNvSpPr/>
              <p:nvPr/>
            </p:nvSpPr>
            <p:spPr>
              <a:xfrm>
                <a:off x="8202150" y="2583663"/>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521;p50"/>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aphicFrame>
        <p:nvGraphicFramePr>
          <p:cNvPr id="3" name="Table 2"/>
          <p:cNvGraphicFramePr>
            <a:graphicFrameLocks noGrp="1"/>
          </p:cNvGraphicFramePr>
          <p:nvPr>
            <p:extLst>
              <p:ext uri="{D42A27DB-BD31-4B8C-83A1-F6EECF244321}">
                <p14:modId xmlns:p14="http://schemas.microsoft.com/office/powerpoint/2010/main" val="3025081363"/>
              </p:ext>
            </p:extLst>
          </p:nvPr>
        </p:nvGraphicFramePr>
        <p:xfrm>
          <a:off x="360305" y="1965788"/>
          <a:ext cx="8345799" cy="685800"/>
        </p:xfrm>
        <a:graphic>
          <a:graphicData uri="http://schemas.openxmlformats.org/drawingml/2006/table">
            <a:tbl>
              <a:tblPr firstRow="1" firstCol="1" bandRow="1"/>
              <a:tblGrid>
                <a:gridCol w="1722363">
                  <a:extLst>
                    <a:ext uri="{9D8B030D-6E8A-4147-A177-3AD203B41FA5}">
                      <a16:colId xmlns:a16="http://schemas.microsoft.com/office/drawing/2014/main" val="2777274993"/>
                    </a:ext>
                  </a:extLst>
                </a:gridCol>
                <a:gridCol w="1001864">
                  <a:extLst>
                    <a:ext uri="{9D8B030D-6E8A-4147-A177-3AD203B41FA5}">
                      <a16:colId xmlns:a16="http://schemas.microsoft.com/office/drawing/2014/main" val="3814521362"/>
                    </a:ext>
                  </a:extLst>
                </a:gridCol>
                <a:gridCol w="1100098">
                  <a:extLst>
                    <a:ext uri="{9D8B030D-6E8A-4147-A177-3AD203B41FA5}">
                      <a16:colId xmlns:a16="http://schemas.microsoft.com/office/drawing/2014/main" val="751861032"/>
                    </a:ext>
                  </a:extLst>
                </a:gridCol>
                <a:gridCol w="1118316">
                  <a:extLst>
                    <a:ext uri="{9D8B030D-6E8A-4147-A177-3AD203B41FA5}">
                      <a16:colId xmlns:a16="http://schemas.microsoft.com/office/drawing/2014/main" val="2692343940"/>
                    </a:ext>
                  </a:extLst>
                </a:gridCol>
                <a:gridCol w="1081377">
                  <a:extLst>
                    <a:ext uri="{9D8B030D-6E8A-4147-A177-3AD203B41FA5}">
                      <a16:colId xmlns:a16="http://schemas.microsoft.com/office/drawing/2014/main" val="2984217181"/>
                    </a:ext>
                  </a:extLst>
                </a:gridCol>
                <a:gridCol w="1168842">
                  <a:extLst>
                    <a:ext uri="{9D8B030D-6E8A-4147-A177-3AD203B41FA5}">
                      <a16:colId xmlns:a16="http://schemas.microsoft.com/office/drawing/2014/main" val="3616345151"/>
                    </a:ext>
                  </a:extLst>
                </a:gridCol>
                <a:gridCol w="1152939">
                  <a:extLst>
                    <a:ext uri="{9D8B030D-6E8A-4147-A177-3AD203B41FA5}">
                      <a16:colId xmlns:a16="http://schemas.microsoft.com/office/drawing/2014/main" val="3069933620"/>
                    </a:ext>
                  </a:extLst>
                </a:gridCol>
              </a:tblGrid>
              <a:tr h="335662">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Môn học</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Toán</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Ngữ Văn</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Tiếng Anh</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Vật lí</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Hóa học</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Sinh học</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310064530"/>
                  </a:ext>
                </a:extLst>
              </a:tr>
              <a:tr h="335662">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Điểm trung bình</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9,1 </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7,6</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8,7</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8,9</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9,2</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9,7</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4155584577"/>
                  </a:ext>
                </a:extLst>
              </a:tr>
            </a:tbl>
          </a:graphicData>
        </a:graphic>
      </p:graphicFrame>
      <p:sp>
        <p:nvSpPr>
          <p:cNvPr id="20" name="Rounded Rectangle 19"/>
          <p:cNvSpPr/>
          <p:nvPr/>
        </p:nvSpPr>
        <p:spPr>
          <a:xfrm>
            <a:off x="1268047" y="4303071"/>
            <a:ext cx="1684316" cy="594209"/>
          </a:xfrm>
          <a:prstGeom prst="round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spTree>
    <p:extLst>
      <p:ext uri="{BB962C8B-B14F-4D97-AF65-F5344CB8AC3E}">
        <p14:creationId xmlns:p14="http://schemas.microsoft.com/office/powerpoint/2010/main" val="1586217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anim calcmode="lin" valueType="num">
                                      <p:cBhvr>
                                        <p:cTn id="18" dur="500" fill="hold"/>
                                        <p:tgtEl>
                                          <p:spTgt spid="25"/>
                                        </p:tgtEl>
                                        <p:attrNameLst>
                                          <p:attrName>ppt_x</p:attrName>
                                        </p:attrNameLst>
                                      </p:cBhvr>
                                      <p:tavLst>
                                        <p:tav tm="0">
                                          <p:val>
                                            <p:strVal val="#ppt_x"/>
                                          </p:val>
                                        </p:tav>
                                        <p:tav tm="100000">
                                          <p:val>
                                            <p:strVal val="#ppt_x"/>
                                          </p:val>
                                        </p:tav>
                                      </p:tavLst>
                                    </p:anim>
                                    <p:anim calcmode="lin" valueType="num">
                                      <p:cBhvr>
                                        <p:cTn id="19" dur="500" fill="hold"/>
                                        <p:tgtEl>
                                          <p:spTgt spid="2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anim calcmode="lin" valueType="num">
                                      <p:cBhvr>
                                        <p:cTn id="28" dur="500" fill="hold"/>
                                        <p:tgtEl>
                                          <p:spTgt spid="29"/>
                                        </p:tgtEl>
                                        <p:attrNameLst>
                                          <p:attrName>ppt_x</p:attrName>
                                        </p:attrNameLst>
                                      </p:cBhvr>
                                      <p:tavLst>
                                        <p:tav tm="0">
                                          <p:val>
                                            <p:strVal val="#ppt_x"/>
                                          </p:val>
                                        </p:tav>
                                        <p:tav tm="100000">
                                          <p:val>
                                            <p:strVal val="#ppt_x"/>
                                          </p:val>
                                        </p:tav>
                                      </p:tavLst>
                                    </p:anim>
                                    <p:anim calcmode="lin" valueType="num">
                                      <p:cBhvr>
                                        <p:cTn id="2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9" grpId="0"/>
      <p:bldP spid="8" grpId="0"/>
      <p:bldP spid="2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grpSp>
        <p:nvGrpSpPr>
          <p:cNvPr id="522" name="Google Shape;522;p50"/>
          <p:cNvGrpSpPr/>
          <p:nvPr/>
        </p:nvGrpSpPr>
        <p:grpSpPr>
          <a:xfrm>
            <a:off x="8520022" y="140995"/>
            <a:ext cx="500534" cy="1197464"/>
            <a:chOff x="7052131" y="535866"/>
            <a:chExt cx="1378635" cy="4068122"/>
          </a:xfrm>
        </p:grpSpPr>
        <p:pic>
          <p:nvPicPr>
            <p:cNvPr id="523" name="Google Shape;523;p50"/>
            <p:cNvPicPr preferRelativeResize="0"/>
            <p:nvPr/>
          </p:nvPicPr>
          <p:blipFill>
            <a:blip r:embed="rId3">
              <a:alphaModFix/>
            </a:blip>
            <a:stretch>
              <a:fillRect/>
            </a:stretch>
          </p:blipFill>
          <p:spPr>
            <a:xfrm>
              <a:off x="7052131" y="946388"/>
              <a:ext cx="1378635" cy="3657600"/>
            </a:xfrm>
            <a:prstGeom prst="rect">
              <a:avLst/>
            </a:prstGeom>
            <a:noFill/>
            <a:ln>
              <a:noFill/>
            </a:ln>
          </p:spPr>
        </p:pic>
        <p:grpSp>
          <p:nvGrpSpPr>
            <p:cNvPr id="524" name="Google Shape;524;p50"/>
            <p:cNvGrpSpPr/>
            <p:nvPr/>
          </p:nvGrpSpPr>
          <p:grpSpPr>
            <a:xfrm>
              <a:off x="7135470" y="535866"/>
              <a:ext cx="1142737" cy="755822"/>
              <a:chOff x="860895" y="906191"/>
              <a:chExt cx="1142737" cy="755822"/>
            </a:xfrm>
          </p:grpSpPr>
          <p:sp>
            <p:nvSpPr>
              <p:cNvPr id="525" name="Google Shape;525;p50"/>
              <p:cNvSpPr/>
              <p:nvPr/>
            </p:nvSpPr>
            <p:spPr>
              <a:xfrm>
                <a:off x="1775033" y="906191"/>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50"/>
              <p:cNvSpPr/>
              <p:nvPr/>
            </p:nvSpPr>
            <p:spPr>
              <a:xfrm>
                <a:off x="860895" y="1433413"/>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4" name="TextBox 10"/>
          <p:cNvSpPr txBox="1"/>
          <p:nvPr/>
        </p:nvSpPr>
        <p:spPr>
          <a:xfrm>
            <a:off x="556996" y="206438"/>
            <a:ext cx="8296039" cy="546881"/>
          </a:xfrm>
          <a:prstGeom prst="rect">
            <a:avLst/>
          </a:prstGeom>
        </p:spPr>
        <p:txBody>
          <a:bodyPr wrap="square" lIns="0" tIns="0" rIns="0" bIns="0" rtlCol="0" anchor="t">
            <a:spAutoFit/>
          </a:bodyPr>
          <a:lstStyle/>
          <a:p>
            <a:pPr marL="0" marR="0" lvl="0" indent="0" algn="ctr" defTabSz="457200" rtl="0" eaLnBrk="1" fontAlgn="auto" latinLnBrk="0" hangingPunct="1">
              <a:lnSpc>
                <a:spcPts val="4686"/>
              </a:lnSpc>
              <a:spcBef>
                <a:spcPts val="0"/>
              </a:spcBef>
              <a:spcAft>
                <a:spcPts val="0"/>
              </a:spcAft>
              <a:buClrTx/>
              <a:buSzTx/>
              <a:buFont typeface="Arial"/>
              <a:buNone/>
              <a:tabLst/>
              <a:defRPr/>
            </a:pPr>
            <a:r>
              <a:rPr kumimoji="0" lang="en-US" sz="2800" b="1" i="0" u="none" strike="noStrike" kern="1200" cap="none" spc="162" normalizeH="0" baseline="0" noProof="0" smtClean="0">
                <a:ln>
                  <a:noFill/>
                </a:ln>
                <a:solidFill>
                  <a:srgbClr val="D7DFF2">
                    <a:lumMod val="25000"/>
                  </a:srgbClr>
                </a:solidFill>
                <a:effectLst/>
                <a:uLnTx/>
                <a:uFillTx/>
                <a:latin typeface="Arial" panose="020B0604020202020204" pitchFamily="34" charset="0"/>
                <a:ea typeface="+mn-ea"/>
                <a:cs typeface="Arial" panose="020B0604020202020204" pitchFamily="34" charset="0"/>
                <a:sym typeface="Arial"/>
              </a:rPr>
              <a:t>CÂU HỎI TRẮC NGHIỆM</a:t>
            </a:r>
            <a:endParaRPr kumimoji="0" lang="en-US" sz="2800" b="1" i="0" u="none" strike="noStrike" kern="1200" cap="none" spc="162" normalizeH="0" baseline="0" noProof="0" dirty="0">
              <a:ln>
                <a:noFill/>
              </a:ln>
              <a:solidFill>
                <a:srgbClr val="D7DFF2">
                  <a:lumMod val="25000"/>
                </a:srgbClr>
              </a:solidFill>
              <a:effectLst/>
              <a:uLnTx/>
              <a:uFillTx/>
              <a:latin typeface="Arial" panose="020B0604020202020204" pitchFamily="34" charset="0"/>
              <a:ea typeface="+mn-ea"/>
              <a:cs typeface="Arial" panose="020B0604020202020204" pitchFamily="34" charset="0"/>
              <a:sym typeface="Arial"/>
            </a:endParaRPr>
          </a:p>
        </p:txBody>
      </p:sp>
      <p:sp>
        <p:nvSpPr>
          <p:cNvPr id="25" name="Freeform 5"/>
          <p:cNvSpPr/>
          <p:nvPr/>
        </p:nvSpPr>
        <p:spPr>
          <a:xfrm>
            <a:off x="87464" y="895157"/>
            <a:ext cx="8961120" cy="2547758"/>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D7C4F8"/>
          </a:solidFill>
        </p:spPr>
      </p:sp>
      <p:sp>
        <p:nvSpPr>
          <p:cNvPr id="26" name="Rectangle 25"/>
          <p:cNvSpPr/>
          <p:nvPr/>
        </p:nvSpPr>
        <p:spPr>
          <a:xfrm>
            <a:off x="232193" y="998520"/>
            <a:ext cx="8538096" cy="877163"/>
          </a:xfrm>
          <a:prstGeom prst="rect">
            <a:avLst/>
          </a:prstGeom>
        </p:spPr>
        <p:txBody>
          <a:bodyPr wrap="square">
            <a:spAutoFit/>
          </a:bodyPr>
          <a:lstStyle/>
          <a:p>
            <a:pPr marL="15240" marR="15240" lvl="0" algn="just" defTabSz="457200">
              <a:lnSpc>
                <a:spcPct val="150000"/>
              </a:lnSpc>
              <a:spcAft>
                <a:spcPts val="600"/>
              </a:spcAft>
              <a:buClrTx/>
            </a:pPr>
            <a:r>
              <a:rPr kumimoji="0" lang="vi-VN" sz="1700" b="1"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Câu </a:t>
            </a:r>
            <a:r>
              <a:rPr kumimoji="0" lang="en-US" sz="1700" b="1"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4</a:t>
            </a:r>
            <a:r>
              <a:rPr kumimoji="0" lang="vi-VN" sz="1700" b="1"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lang="vi-VN" sz="1700" kern="1200">
                <a:latin typeface="Arial" panose="020B0604020202020204" pitchFamily="34" charset="0"/>
                <a:ea typeface="Times New Roman" panose="02020603050405020304" pitchFamily="18" charset="0"/>
                <a:cs typeface="Arial" panose="020B0604020202020204" pitchFamily="34" charset="0"/>
              </a:rPr>
              <a:t>Theo bảng số liệu, để thể hiện tốc độ tăng trưởng diện tích và sản lượng chè của nước ta giai đoạn 2010 - 2017, dạng biểu đồ nào sau đây ?</a:t>
            </a:r>
            <a:endParaRPr kumimoji="0" lang="en-US" sz="17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29" name="Rectangle 28"/>
          <p:cNvSpPr/>
          <p:nvPr/>
        </p:nvSpPr>
        <p:spPr>
          <a:xfrm>
            <a:off x="1268047" y="3442915"/>
            <a:ext cx="8005330" cy="1363450"/>
          </a:xfrm>
          <a:prstGeom prst="rect">
            <a:avLst/>
          </a:prstGeom>
        </p:spPr>
        <p:txBody>
          <a:bodyPr wrap="square">
            <a:spAutoFit/>
          </a:bodyPr>
          <a:lstStyle/>
          <a:p>
            <a:pPr marL="15240" marR="15240" lvl="0" indent="0" algn="just" defTabSz="457200" rtl="0" eaLnBrk="1" fontAlgn="auto" latinLnBrk="0" hangingPunct="1">
              <a:lnSpc>
                <a:spcPct val="250000"/>
              </a:lnSpc>
              <a:spcBef>
                <a:spcPts val="0"/>
              </a:spcBef>
              <a:spcAft>
                <a:spcPts val="600"/>
              </a:spcAft>
              <a:buClrTx/>
              <a:buSzTx/>
              <a:buFont typeface="Arial"/>
              <a:buNone/>
              <a:tabLst/>
              <a:defRPr/>
            </a:pPr>
            <a:r>
              <a:rPr kumimoji="0" lang="nl-NL" sz="17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A. Biểu đồ hình quạt </a:t>
            </a:r>
            <a:r>
              <a:rPr kumimoji="0" lang="nl-NL" sz="17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tròn				B</a:t>
            </a:r>
            <a:r>
              <a:rPr kumimoji="0" lang="nl-NL" sz="17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Biểu đồ đoạn thẳng</a:t>
            </a:r>
          </a:p>
          <a:p>
            <a:pPr marL="15240" marR="15240" lvl="0" indent="0" algn="just" defTabSz="457200" rtl="0" eaLnBrk="1" fontAlgn="auto" latinLnBrk="0" hangingPunct="1">
              <a:lnSpc>
                <a:spcPct val="250000"/>
              </a:lnSpc>
              <a:spcBef>
                <a:spcPts val="0"/>
              </a:spcBef>
              <a:spcAft>
                <a:spcPts val="600"/>
              </a:spcAft>
              <a:buClrTx/>
              <a:buSzTx/>
              <a:buFont typeface="Arial"/>
              <a:buNone/>
              <a:tabLst/>
              <a:defRPr/>
            </a:pPr>
            <a:r>
              <a:rPr kumimoji="0" lang="nl-NL" sz="17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C. Biểu đồ </a:t>
            </a:r>
            <a:r>
              <a:rPr kumimoji="0" lang="nl-NL" sz="17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cột						D</a:t>
            </a:r>
            <a:r>
              <a:rPr kumimoji="0" lang="nl-NL" sz="17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Biểu đồ cột kép</a:t>
            </a:r>
            <a:endParaRPr kumimoji="0" lang="nl-NL" sz="17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grpSp>
        <p:nvGrpSpPr>
          <p:cNvPr id="32" name="Google Shape;517;p50"/>
          <p:cNvGrpSpPr/>
          <p:nvPr/>
        </p:nvGrpSpPr>
        <p:grpSpPr>
          <a:xfrm>
            <a:off x="189253" y="3584753"/>
            <a:ext cx="670769" cy="1426066"/>
            <a:chOff x="713225" y="547605"/>
            <a:chExt cx="1692323" cy="4056383"/>
          </a:xfrm>
        </p:grpSpPr>
        <p:pic>
          <p:nvPicPr>
            <p:cNvPr id="33" name="Google Shape;518;p50"/>
            <p:cNvPicPr preferRelativeResize="0"/>
            <p:nvPr/>
          </p:nvPicPr>
          <p:blipFill>
            <a:blip r:embed="rId4">
              <a:alphaModFix/>
            </a:blip>
            <a:stretch>
              <a:fillRect/>
            </a:stretch>
          </p:blipFill>
          <p:spPr>
            <a:xfrm>
              <a:off x="713225" y="946388"/>
              <a:ext cx="1692323" cy="3657600"/>
            </a:xfrm>
            <a:prstGeom prst="rect">
              <a:avLst/>
            </a:prstGeom>
            <a:noFill/>
            <a:ln>
              <a:noFill/>
            </a:ln>
          </p:spPr>
        </p:pic>
        <p:grpSp>
          <p:nvGrpSpPr>
            <p:cNvPr id="34" name="Google Shape;519;p50"/>
            <p:cNvGrpSpPr/>
            <p:nvPr/>
          </p:nvGrpSpPr>
          <p:grpSpPr>
            <a:xfrm flipH="1">
              <a:off x="713225" y="547605"/>
              <a:ext cx="545857" cy="763327"/>
              <a:chOff x="7884893" y="2048936"/>
              <a:chExt cx="545857" cy="763327"/>
            </a:xfrm>
          </p:grpSpPr>
          <p:sp>
            <p:nvSpPr>
              <p:cNvPr id="35" name="Google Shape;520;p50"/>
              <p:cNvSpPr/>
              <p:nvPr/>
            </p:nvSpPr>
            <p:spPr>
              <a:xfrm>
                <a:off x="8202150" y="2583663"/>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521;p50"/>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aphicFrame>
        <p:nvGraphicFramePr>
          <p:cNvPr id="2" name="Table 1"/>
          <p:cNvGraphicFramePr>
            <a:graphicFrameLocks noGrp="1"/>
          </p:cNvGraphicFramePr>
          <p:nvPr>
            <p:extLst>
              <p:ext uri="{D42A27DB-BD31-4B8C-83A1-F6EECF244321}">
                <p14:modId xmlns:p14="http://schemas.microsoft.com/office/powerpoint/2010/main" val="3433846373"/>
              </p:ext>
            </p:extLst>
          </p:nvPr>
        </p:nvGraphicFramePr>
        <p:xfrm>
          <a:off x="340380" y="1962508"/>
          <a:ext cx="8455287" cy="1202109"/>
        </p:xfrm>
        <a:graphic>
          <a:graphicData uri="http://schemas.openxmlformats.org/drawingml/2006/table">
            <a:tbl>
              <a:tblPr firstRow="1" firstCol="1" bandRow="1"/>
              <a:tblGrid>
                <a:gridCol w="2397076">
                  <a:extLst>
                    <a:ext uri="{9D8B030D-6E8A-4147-A177-3AD203B41FA5}">
                      <a16:colId xmlns:a16="http://schemas.microsoft.com/office/drawing/2014/main" val="3481258457"/>
                    </a:ext>
                  </a:extLst>
                </a:gridCol>
                <a:gridCol w="1515444">
                  <a:extLst>
                    <a:ext uri="{9D8B030D-6E8A-4147-A177-3AD203B41FA5}">
                      <a16:colId xmlns:a16="http://schemas.microsoft.com/office/drawing/2014/main" val="1176405439"/>
                    </a:ext>
                  </a:extLst>
                </a:gridCol>
                <a:gridCol w="1515444">
                  <a:extLst>
                    <a:ext uri="{9D8B030D-6E8A-4147-A177-3AD203B41FA5}">
                      <a16:colId xmlns:a16="http://schemas.microsoft.com/office/drawing/2014/main" val="2924321313"/>
                    </a:ext>
                  </a:extLst>
                </a:gridCol>
                <a:gridCol w="1515444">
                  <a:extLst>
                    <a:ext uri="{9D8B030D-6E8A-4147-A177-3AD203B41FA5}">
                      <a16:colId xmlns:a16="http://schemas.microsoft.com/office/drawing/2014/main" val="3833633594"/>
                    </a:ext>
                  </a:extLst>
                </a:gridCol>
                <a:gridCol w="1511879">
                  <a:extLst>
                    <a:ext uri="{9D8B030D-6E8A-4147-A177-3AD203B41FA5}">
                      <a16:colId xmlns:a16="http://schemas.microsoft.com/office/drawing/2014/main" val="153961867"/>
                    </a:ext>
                  </a:extLst>
                </a:gridCol>
              </a:tblGrid>
              <a:tr h="400703">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Năm</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2010</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2014</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2015</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2017</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884793478"/>
                  </a:ext>
                </a:extLst>
              </a:tr>
              <a:tr h="400703">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Diện tích (nghìn ha)</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129,9</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132,6</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133,6</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129,3</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2972734877"/>
                  </a:ext>
                </a:extLst>
              </a:tr>
              <a:tr h="400703">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Sản lượng (nghìn tấn)</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834,6</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981,9</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1012,9</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1040,8</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1790091344"/>
                  </a:ext>
                </a:extLst>
              </a:tr>
            </a:tbl>
          </a:graphicData>
        </a:graphic>
      </p:graphicFrame>
      <p:sp>
        <p:nvSpPr>
          <p:cNvPr id="20" name="Rounded Rectangle 19"/>
          <p:cNvSpPr/>
          <p:nvPr/>
        </p:nvSpPr>
        <p:spPr>
          <a:xfrm>
            <a:off x="5270712" y="3584753"/>
            <a:ext cx="2569274" cy="594209"/>
          </a:xfrm>
          <a:prstGeom prst="round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spTree>
    <p:extLst>
      <p:ext uri="{BB962C8B-B14F-4D97-AF65-F5344CB8AC3E}">
        <p14:creationId xmlns:p14="http://schemas.microsoft.com/office/powerpoint/2010/main" val="3583606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anim calcmode="lin" valueType="num">
                                      <p:cBhvr>
                                        <p:cTn id="13" dur="500" fill="hold"/>
                                        <p:tgtEl>
                                          <p:spTgt spid="25"/>
                                        </p:tgtEl>
                                        <p:attrNameLst>
                                          <p:attrName>ppt_x</p:attrName>
                                        </p:attrNameLst>
                                      </p:cBhvr>
                                      <p:tavLst>
                                        <p:tav tm="0">
                                          <p:val>
                                            <p:strVal val="#ppt_x"/>
                                          </p:val>
                                        </p:tav>
                                        <p:tav tm="100000">
                                          <p:val>
                                            <p:strVal val="#ppt_x"/>
                                          </p:val>
                                        </p:tav>
                                      </p:tavLst>
                                    </p:anim>
                                    <p:anim calcmode="lin" valueType="num">
                                      <p:cBhvr>
                                        <p:cTn id="14" dur="5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anim calcmode="lin" valueType="num">
                                      <p:cBhvr>
                                        <p:cTn id="23" dur="500" fill="hold"/>
                                        <p:tgtEl>
                                          <p:spTgt spid="29"/>
                                        </p:tgtEl>
                                        <p:attrNameLst>
                                          <p:attrName>ppt_x</p:attrName>
                                        </p:attrNameLst>
                                      </p:cBhvr>
                                      <p:tavLst>
                                        <p:tav tm="0">
                                          <p:val>
                                            <p:strVal val="#ppt_x"/>
                                          </p:val>
                                        </p:tav>
                                        <p:tav tm="100000">
                                          <p:val>
                                            <p:strVal val="#ppt_x"/>
                                          </p:val>
                                        </p:tav>
                                      </p:tavLst>
                                    </p:anim>
                                    <p:anim calcmode="lin" valueType="num">
                                      <p:cBhvr>
                                        <p:cTn id="24"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9" grpId="0"/>
      <p:bldP spid="2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grpSp>
        <p:nvGrpSpPr>
          <p:cNvPr id="522" name="Google Shape;522;p50"/>
          <p:cNvGrpSpPr/>
          <p:nvPr/>
        </p:nvGrpSpPr>
        <p:grpSpPr>
          <a:xfrm>
            <a:off x="8520022" y="140995"/>
            <a:ext cx="500534" cy="1197464"/>
            <a:chOff x="7052131" y="535866"/>
            <a:chExt cx="1378635" cy="4068122"/>
          </a:xfrm>
        </p:grpSpPr>
        <p:pic>
          <p:nvPicPr>
            <p:cNvPr id="523" name="Google Shape;523;p50"/>
            <p:cNvPicPr preferRelativeResize="0"/>
            <p:nvPr/>
          </p:nvPicPr>
          <p:blipFill>
            <a:blip r:embed="rId3">
              <a:alphaModFix/>
            </a:blip>
            <a:stretch>
              <a:fillRect/>
            </a:stretch>
          </p:blipFill>
          <p:spPr>
            <a:xfrm>
              <a:off x="7052131" y="946388"/>
              <a:ext cx="1378635" cy="3657600"/>
            </a:xfrm>
            <a:prstGeom prst="rect">
              <a:avLst/>
            </a:prstGeom>
            <a:noFill/>
            <a:ln>
              <a:noFill/>
            </a:ln>
          </p:spPr>
        </p:pic>
        <p:grpSp>
          <p:nvGrpSpPr>
            <p:cNvPr id="524" name="Google Shape;524;p50"/>
            <p:cNvGrpSpPr/>
            <p:nvPr/>
          </p:nvGrpSpPr>
          <p:grpSpPr>
            <a:xfrm>
              <a:off x="7135470" y="535866"/>
              <a:ext cx="1142737" cy="755822"/>
              <a:chOff x="860895" y="906191"/>
              <a:chExt cx="1142737" cy="755822"/>
            </a:xfrm>
          </p:grpSpPr>
          <p:sp>
            <p:nvSpPr>
              <p:cNvPr id="525" name="Google Shape;525;p50"/>
              <p:cNvSpPr/>
              <p:nvPr/>
            </p:nvSpPr>
            <p:spPr>
              <a:xfrm>
                <a:off x="1775033" y="906191"/>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50"/>
              <p:cNvSpPr/>
              <p:nvPr/>
            </p:nvSpPr>
            <p:spPr>
              <a:xfrm>
                <a:off x="860895" y="1433413"/>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4" name="TextBox 10"/>
          <p:cNvSpPr txBox="1"/>
          <p:nvPr/>
        </p:nvSpPr>
        <p:spPr>
          <a:xfrm>
            <a:off x="556996" y="206438"/>
            <a:ext cx="8296039" cy="546881"/>
          </a:xfrm>
          <a:prstGeom prst="rect">
            <a:avLst/>
          </a:prstGeom>
        </p:spPr>
        <p:txBody>
          <a:bodyPr wrap="square" lIns="0" tIns="0" rIns="0" bIns="0" rtlCol="0" anchor="t">
            <a:spAutoFit/>
          </a:bodyPr>
          <a:lstStyle/>
          <a:p>
            <a:pPr marL="0" marR="0" lvl="0" indent="0" algn="ctr" defTabSz="457200" rtl="0" eaLnBrk="1" fontAlgn="auto" latinLnBrk="0" hangingPunct="1">
              <a:lnSpc>
                <a:spcPts val="4686"/>
              </a:lnSpc>
              <a:spcBef>
                <a:spcPts val="0"/>
              </a:spcBef>
              <a:spcAft>
                <a:spcPts val="0"/>
              </a:spcAft>
              <a:buClrTx/>
              <a:buSzTx/>
              <a:buFont typeface="Arial"/>
              <a:buNone/>
              <a:tabLst/>
              <a:defRPr/>
            </a:pPr>
            <a:r>
              <a:rPr kumimoji="0" lang="en-US" sz="2800" b="1" i="0" u="none" strike="noStrike" kern="1200" cap="none" spc="162" normalizeH="0" baseline="0" noProof="0" smtClean="0">
                <a:ln>
                  <a:noFill/>
                </a:ln>
                <a:solidFill>
                  <a:srgbClr val="D7DFF2">
                    <a:lumMod val="25000"/>
                  </a:srgbClr>
                </a:solidFill>
                <a:effectLst/>
                <a:uLnTx/>
                <a:uFillTx/>
                <a:latin typeface="Arial" panose="020B0604020202020204" pitchFamily="34" charset="0"/>
                <a:ea typeface="+mn-ea"/>
                <a:cs typeface="Arial" panose="020B0604020202020204" pitchFamily="34" charset="0"/>
                <a:sym typeface="Arial"/>
              </a:rPr>
              <a:t>CÂU HỎI TRẮC NGHIỆM</a:t>
            </a:r>
            <a:endParaRPr kumimoji="0" lang="en-US" sz="2800" b="1" i="0" u="none" strike="noStrike" kern="1200" cap="none" spc="162" normalizeH="0" baseline="0" noProof="0" dirty="0">
              <a:ln>
                <a:noFill/>
              </a:ln>
              <a:solidFill>
                <a:srgbClr val="D7DFF2">
                  <a:lumMod val="25000"/>
                </a:srgbClr>
              </a:solidFill>
              <a:effectLst/>
              <a:uLnTx/>
              <a:uFillTx/>
              <a:latin typeface="Arial" panose="020B0604020202020204" pitchFamily="34" charset="0"/>
              <a:ea typeface="+mn-ea"/>
              <a:cs typeface="Arial" panose="020B0604020202020204" pitchFamily="34" charset="0"/>
              <a:sym typeface="Arial"/>
            </a:endParaRPr>
          </a:p>
        </p:txBody>
      </p:sp>
      <p:sp>
        <p:nvSpPr>
          <p:cNvPr id="25" name="Freeform 5"/>
          <p:cNvSpPr/>
          <p:nvPr/>
        </p:nvSpPr>
        <p:spPr>
          <a:xfrm>
            <a:off x="87464" y="895157"/>
            <a:ext cx="8961120" cy="2547758"/>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D7C4F8"/>
          </a:solidFill>
        </p:spPr>
      </p:sp>
      <p:sp>
        <p:nvSpPr>
          <p:cNvPr id="26" name="Rectangle 25"/>
          <p:cNvSpPr/>
          <p:nvPr/>
        </p:nvSpPr>
        <p:spPr>
          <a:xfrm>
            <a:off x="261510" y="1006861"/>
            <a:ext cx="8538096" cy="828688"/>
          </a:xfrm>
          <a:prstGeom prst="rect">
            <a:avLst/>
          </a:prstGeom>
        </p:spPr>
        <p:txBody>
          <a:bodyPr wrap="square">
            <a:spAutoFit/>
          </a:bodyPr>
          <a:lstStyle/>
          <a:p>
            <a:pPr marL="15240" marR="15240" lvl="0" algn="just" defTabSz="457200">
              <a:lnSpc>
                <a:spcPct val="150000"/>
              </a:lnSpc>
              <a:spcAft>
                <a:spcPts val="600"/>
              </a:spcAft>
              <a:buClrTx/>
            </a:pPr>
            <a:r>
              <a:rPr lang="vi-VN" sz="1700" b="1" kern="1200">
                <a:latin typeface="Arial" panose="020B0604020202020204" pitchFamily="34" charset="0"/>
                <a:ea typeface="Times New Roman" panose="02020603050405020304" pitchFamily="18" charset="0"/>
                <a:cs typeface="Arial" panose="020B0604020202020204" pitchFamily="34" charset="0"/>
              </a:rPr>
              <a:t>Câu 5. </a:t>
            </a:r>
            <a:r>
              <a:rPr lang="vi-VN" sz="1700" kern="1200">
                <a:latin typeface="Arial" panose="020B0604020202020204" pitchFamily="34" charset="0"/>
                <a:ea typeface="Times New Roman" panose="02020603050405020304" pitchFamily="18" charset="0"/>
                <a:cs typeface="Arial" panose="020B0604020202020204" pitchFamily="34" charset="0"/>
              </a:rPr>
              <a:t>Bảng số liệu sau đây thống kê sản lượng lương thực của thế giới giai đoạn 1950 – 2014 (đơn vị: triệu tấn).</a:t>
            </a:r>
            <a:endParaRPr kumimoji="0" lang="en-US" sz="170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27" name="Rounded Rectangle 26"/>
          <p:cNvSpPr/>
          <p:nvPr/>
        </p:nvSpPr>
        <p:spPr>
          <a:xfrm>
            <a:off x="1268047" y="4303071"/>
            <a:ext cx="1684316" cy="594209"/>
          </a:xfrm>
          <a:prstGeom prst="round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29" name="Rectangle 28"/>
          <p:cNvSpPr/>
          <p:nvPr/>
        </p:nvSpPr>
        <p:spPr>
          <a:xfrm>
            <a:off x="1268047" y="3442915"/>
            <a:ext cx="8005330" cy="1363450"/>
          </a:xfrm>
          <a:prstGeom prst="rect">
            <a:avLst/>
          </a:prstGeom>
        </p:spPr>
        <p:txBody>
          <a:bodyPr wrap="square">
            <a:spAutoFit/>
          </a:bodyPr>
          <a:lstStyle/>
          <a:p>
            <a:pPr marL="15240" marR="15240" lvl="0" indent="0" algn="just" defTabSz="457200" rtl="0" eaLnBrk="1" fontAlgn="auto" latinLnBrk="0" hangingPunct="1">
              <a:lnSpc>
                <a:spcPct val="250000"/>
              </a:lnSpc>
              <a:spcBef>
                <a:spcPts val="0"/>
              </a:spcBef>
              <a:spcAft>
                <a:spcPts val="600"/>
              </a:spcAft>
              <a:buClrTx/>
              <a:buSzTx/>
              <a:buFont typeface="Arial"/>
              <a:buNone/>
              <a:tabLst/>
              <a:defRPr/>
            </a:pPr>
            <a:r>
              <a:rPr kumimoji="0" lang="nl-NL" sz="17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A. Biểu đồ hình quạt </a:t>
            </a:r>
            <a:r>
              <a:rPr kumimoji="0" lang="nl-NL" sz="17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tròn				B</a:t>
            </a:r>
            <a:r>
              <a:rPr kumimoji="0" lang="nl-NL" sz="17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Biểu đồ đoạn thẳng</a:t>
            </a:r>
          </a:p>
          <a:p>
            <a:pPr marL="15240" marR="15240" lvl="0" indent="0" algn="just" defTabSz="457200" rtl="0" eaLnBrk="1" fontAlgn="auto" latinLnBrk="0" hangingPunct="1">
              <a:lnSpc>
                <a:spcPct val="250000"/>
              </a:lnSpc>
              <a:spcBef>
                <a:spcPts val="0"/>
              </a:spcBef>
              <a:spcAft>
                <a:spcPts val="600"/>
              </a:spcAft>
              <a:buClrTx/>
              <a:buSzTx/>
              <a:buFont typeface="Arial"/>
              <a:buNone/>
              <a:tabLst/>
              <a:defRPr/>
            </a:pPr>
            <a:r>
              <a:rPr kumimoji="0" lang="nl-NL" sz="17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C. Biểu đồ </a:t>
            </a:r>
            <a:r>
              <a:rPr kumimoji="0" lang="nl-NL" sz="17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cột						D</a:t>
            </a:r>
            <a:r>
              <a:rPr kumimoji="0" lang="nl-NL" sz="17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Biểu đồ cột kép</a:t>
            </a:r>
            <a:endParaRPr kumimoji="0" lang="nl-NL" sz="17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grpSp>
        <p:nvGrpSpPr>
          <p:cNvPr id="32" name="Google Shape;517;p50"/>
          <p:cNvGrpSpPr/>
          <p:nvPr/>
        </p:nvGrpSpPr>
        <p:grpSpPr>
          <a:xfrm>
            <a:off x="189253" y="3584753"/>
            <a:ext cx="670769" cy="1426066"/>
            <a:chOff x="713225" y="547605"/>
            <a:chExt cx="1692323" cy="4056383"/>
          </a:xfrm>
        </p:grpSpPr>
        <p:pic>
          <p:nvPicPr>
            <p:cNvPr id="33" name="Google Shape;518;p50"/>
            <p:cNvPicPr preferRelativeResize="0"/>
            <p:nvPr/>
          </p:nvPicPr>
          <p:blipFill>
            <a:blip r:embed="rId4">
              <a:alphaModFix/>
            </a:blip>
            <a:stretch>
              <a:fillRect/>
            </a:stretch>
          </p:blipFill>
          <p:spPr>
            <a:xfrm>
              <a:off x="713225" y="946388"/>
              <a:ext cx="1692323" cy="3657600"/>
            </a:xfrm>
            <a:prstGeom prst="rect">
              <a:avLst/>
            </a:prstGeom>
            <a:noFill/>
            <a:ln>
              <a:noFill/>
            </a:ln>
          </p:spPr>
        </p:pic>
        <p:grpSp>
          <p:nvGrpSpPr>
            <p:cNvPr id="34" name="Google Shape;519;p50"/>
            <p:cNvGrpSpPr/>
            <p:nvPr/>
          </p:nvGrpSpPr>
          <p:grpSpPr>
            <a:xfrm flipH="1">
              <a:off x="713225" y="547605"/>
              <a:ext cx="545857" cy="763327"/>
              <a:chOff x="7884893" y="2048936"/>
              <a:chExt cx="545857" cy="763327"/>
            </a:xfrm>
          </p:grpSpPr>
          <p:sp>
            <p:nvSpPr>
              <p:cNvPr id="35" name="Google Shape;520;p50"/>
              <p:cNvSpPr/>
              <p:nvPr/>
            </p:nvSpPr>
            <p:spPr>
              <a:xfrm>
                <a:off x="8202150" y="2583663"/>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521;p50"/>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aphicFrame>
        <p:nvGraphicFramePr>
          <p:cNvPr id="3" name="Table 2"/>
          <p:cNvGraphicFramePr>
            <a:graphicFrameLocks noGrp="1"/>
          </p:cNvGraphicFramePr>
          <p:nvPr>
            <p:extLst>
              <p:ext uri="{D42A27DB-BD31-4B8C-83A1-F6EECF244321}">
                <p14:modId xmlns:p14="http://schemas.microsoft.com/office/powerpoint/2010/main" val="3658765032"/>
              </p:ext>
            </p:extLst>
          </p:nvPr>
        </p:nvGraphicFramePr>
        <p:xfrm>
          <a:off x="371422" y="2014096"/>
          <a:ext cx="8318272" cy="1036930"/>
        </p:xfrm>
        <a:graphic>
          <a:graphicData uri="http://schemas.openxmlformats.org/drawingml/2006/table">
            <a:tbl>
              <a:tblPr firstRow="1" firstCol="1" bandRow="1"/>
              <a:tblGrid>
                <a:gridCol w="1039784">
                  <a:extLst>
                    <a:ext uri="{9D8B030D-6E8A-4147-A177-3AD203B41FA5}">
                      <a16:colId xmlns:a16="http://schemas.microsoft.com/office/drawing/2014/main" val="1303460150"/>
                    </a:ext>
                  </a:extLst>
                </a:gridCol>
                <a:gridCol w="1039784">
                  <a:extLst>
                    <a:ext uri="{9D8B030D-6E8A-4147-A177-3AD203B41FA5}">
                      <a16:colId xmlns:a16="http://schemas.microsoft.com/office/drawing/2014/main" val="1705876654"/>
                    </a:ext>
                  </a:extLst>
                </a:gridCol>
                <a:gridCol w="1039784">
                  <a:extLst>
                    <a:ext uri="{9D8B030D-6E8A-4147-A177-3AD203B41FA5}">
                      <a16:colId xmlns:a16="http://schemas.microsoft.com/office/drawing/2014/main" val="2309660104"/>
                    </a:ext>
                  </a:extLst>
                </a:gridCol>
                <a:gridCol w="1039784">
                  <a:extLst>
                    <a:ext uri="{9D8B030D-6E8A-4147-A177-3AD203B41FA5}">
                      <a16:colId xmlns:a16="http://schemas.microsoft.com/office/drawing/2014/main" val="515491006"/>
                    </a:ext>
                  </a:extLst>
                </a:gridCol>
                <a:gridCol w="1039784">
                  <a:extLst>
                    <a:ext uri="{9D8B030D-6E8A-4147-A177-3AD203B41FA5}">
                      <a16:colId xmlns:a16="http://schemas.microsoft.com/office/drawing/2014/main" val="1187142057"/>
                    </a:ext>
                  </a:extLst>
                </a:gridCol>
                <a:gridCol w="1039784">
                  <a:extLst>
                    <a:ext uri="{9D8B030D-6E8A-4147-A177-3AD203B41FA5}">
                      <a16:colId xmlns:a16="http://schemas.microsoft.com/office/drawing/2014/main" val="1466800745"/>
                    </a:ext>
                  </a:extLst>
                </a:gridCol>
                <a:gridCol w="1039784">
                  <a:extLst>
                    <a:ext uri="{9D8B030D-6E8A-4147-A177-3AD203B41FA5}">
                      <a16:colId xmlns:a16="http://schemas.microsoft.com/office/drawing/2014/main" val="475872005"/>
                    </a:ext>
                  </a:extLst>
                </a:gridCol>
                <a:gridCol w="1039784">
                  <a:extLst>
                    <a:ext uri="{9D8B030D-6E8A-4147-A177-3AD203B41FA5}">
                      <a16:colId xmlns:a16="http://schemas.microsoft.com/office/drawing/2014/main" val="1907758906"/>
                    </a:ext>
                  </a:extLst>
                </a:gridCol>
              </a:tblGrid>
              <a:tr h="518465">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Năm</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1950</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1970</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1980</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1990</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2000</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2010</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2014</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extLst>
                  <a:ext uri="{0D108BD9-81ED-4DB2-BD59-A6C34878D82A}">
                    <a16:rowId xmlns:a16="http://schemas.microsoft.com/office/drawing/2014/main" val="293056390"/>
                  </a:ext>
                </a:extLst>
              </a:tr>
              <a:tr h="518465">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Sản lượng</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676</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1213</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1561</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1950</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2060</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2475</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2817,3</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extLst>
                  <a:ext uri="{0D108BD9-81ED-4DB2-BD59-A6C34878D82A}">
                    <a16:rowId xmlns:a16="http://schemas.microsoft.com/office/drawing/2014/main" val="937804044"/>
                  </a:ext>
                </a:extLst>
              </a:tr>
            </a:tbl>
          </a:graphicData>
        </a:graphic>
      </p:graphicFrame>
    </p:spTree>
    <p:extLst>
      <p:ext uri="{BB962C8B-B14F-4D97-AF65-F5344CB8AC3E}">
        <p14:creationId xmlns:p14="http://schemas.microsoft.com/office/powerpoint/2010/main" val="4201612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anim calcmode="lin" valueType="num">
                                      <p:cBhvr>
                                        <p:cTn id="13" dur="500" fill="hold"/>
                                        <p:tgtEl>
                                          <p:spTgt spid="25"/>
                                        </p:tgtEl>
                                        <p:attrNameLst>
                                          <p:attrName>ppt_x</p:attrName>
                                        </p:attrNameLst>
                                      </p:cBhvr>
                                      <p:tavLst>
                                        <p:tav tm="0">
                                          <p:val>
                                            <p:strVal val="#ppt_x"/>
                                          </p:val>
                                        </p:tav>
                                        <p:tav tm="100000">
                                          <p:val>
                                            <p:strVal val="#ppt_x"/>
                                          </p:val>
                                        </p:tav>
                                      </p:tavLst>
                                    </p:anim>
                                    <p:anim calcmode="lin" valueType="num">
                                      <p:cBhvr>
                                        <p:cTn id="14" dur="5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anim calcmode="lin" valueType="num">
                                      <p:cBhvr>
                                        <p:cTn id="23" dur="500" fill="hold"/>
                                        <p:tgtEl>
                                          <p:spTgt spid="29"/>
                                        </p:tgtEl>
                                        <p:attrNameLst>
                                          <p:attrName>ppt_x</p:attrName>
                                        </p:attrNameLst>
                                      </p:cBhvr>
                                      <p:tavLst>
                                        <p:tav tm="0">
                                          <p:val>
                                            <p:strVal val="#ppt_x"/>
                                          </p:val>
                                        </p:tav>
                                        <p:tav tm="100000">
                                          <p:val>
                                            <p:strVal val="#ppt_x"/>
                                          </p:val>
                                        </p:tav>
                                      </p:tavLst>
                                    </p:anim>
                                    <p:anim calcmode="lin" valueType="num">
                                      <p:cBhvr>
                                        <p:cTn id="24"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barn(inVertical)">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animBg="1"/>
      <p:bldP spid="2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grpSp>
        <p:nvGrpSpPr>
          <p:cNvPr id="487" name="Google Shape;487;p48"/>
          <p:cNvGrpSpPr/>
          <p:nvPr/>
        </p:nvGrpSpPr>
        <p:grpSpPr>
          <a:xfrm flipH="1">
            <a:off x="8359611" y="4245176"/>
            <a:ext cx="545857" cy="637120"/>
            <a:chOff x="7884893" y="2048936"/>
            <a:chExt cx="545857" cy="637120"/>
          </a:xfrm>
        </p:grpSpPr>
        <p:sp>
          <p:nvSpPr>
            <p:cNvPr id="488" name="Google Shape;488;p48"/>
            <p:cNvSpPr/>
            <p:nvPr/>
          </p:nvSpPr>
          <p:spPr>
            <a:xfrm>
              <a:off x="8202150" y="24574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48"/>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0" name="Google Shape;490;p48"/>
          <p:cNvGrpSpPr/>
          <p:nvPr/>
        </p:nvGrpSpPr>
        <p:grpSpPr>
          <a:xfrm rot="3601799">
            <a:off x="-161700" y="430349"/>
            <a:ext cx="849844" cy="591966"/>
            <a:chOff x="713258" y="1316731"/>
            <a:chExt cx="849844" cy="591966"/>
          </a:xfrm>
        </p:grpSpPr>
        <p:sp>
          <p:nvSpPr>
            <p:cNvPr id="491" name="Google Shape;491;p48"/>
            <p:cNvSpPr/>
            <p:nvPr/>
          </p:nvSpPr>
          <p:spPr>
            <a:xfrm>
              <a:off x="1334501" y="1680097"/>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48"/>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roup 13"/>
          <p:cNvGrpSpPr/>
          <p:nvPr/>
        </p:nvGrpSpPr>
        <p:grpSpPr>
          <a:xfrm>
            <a:off x="551487" y="313342"/>
            <a:ext cx="2547641" cy="624912"/>
            <a:chOff x="34209" y="204125"/>
            <a:chExt cx="5259760" cy="1109878"/>
          </a:xfrm>
          <a:solidFill>
            <a:schemeClr val="accent1"/>
          </a:solidFill>
        </p:grpSpPr>
        <p:sp>
          <p:nvSpPr>
            <p:cNvPr id="15" name="Pentagon 14"/>
            <p:cNvSpPr/>
            <p:nvPr/>
          </p:nvSpPr>
          <p:spPr>
            <a:xfrm>
              <a:off x="34209" y="204125"/>
              <a:ext cx="5259760" cy="1109878"/>
            </a:xfrm>
            <a:prstGeom prst="homePlate">
              <a:avLst/>
            </a:prstGeom>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1800" b="1" dirty="0">
                <a:solidFill>
                  <a:schemeClr val="tx1"/>
                </a:solidFill>
                <a:latin typeface="Arial" panose="020B0604020202020204" pitchFamily="34" charset="0"/>
                <a:cs typeface="Arial" panose="020B0604020202020204" pitchFamily="34" charset="0"/>
              </a:endParaRPr>
            </a:p>
          </p:txBody>
        </p:sp>
        <p:sp>
          <p:nvSpPr>
            <p:cNvPr id="16" name="Rectangle 15"/>
            <p:cNvSpPr/>
            <p:nvPr/>
          </p:nvSpPr>
          <p:spPr>
            <a:xfrm>
              <a:off x="109352" y="279668"/>
              <a:ext cx="4935122" cy="901935"/>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none">
              <a:spAutoFit/>
            </a:bodyPr>
            <a:lstStyle/>
            <a:p>
              <a:pPr lvl="0">
                <a:lnSpc>
                  <a:spcPct val="150000"/>
                </a:lnSpc>
              </a:pPr>
              <a:r>
                <a:rPr lang="fr-FR" sz="1800" b="1">
                  <a:solidFill>
                    <a:schemeClr val="accent6"/>
                  </a:solidFill>
                  <a:latin typeface="Arial" panose="020B0604020202020204" pitchFamily="34" charset="0"/>
                  <a:ea typeface="Calibri" panose="020F0502020204030204" pitchFamily="34" charset="0"/>
                  <a:cs typeface="Times New Roman" panose="02020603050405020304" pitchFamily="18" charset="0"/>
                </a:rPr>
                <a:t>Bài </a:t>
              </a:r>
              <a:r>
                <a:rPr lang="fr-FR" sz="1800" b="1" smtClean="0">
                  <a:solidFill>
                    <a:schemeClr val="accent6"/>
                  </a:solidFill>
                  <a:latin typeface="Arial" panose="020B0604020202020204" pitchFamily="34" charset="0"/>
                  <a:ea typeface="Calibri" panose="020F0502020204030204" pitchFamily="34" charset="0"/>
                  <a:cs typeface="Times New Roman" panose="02020603050405020304" pitchFamily="18" charset="0"/>
                </a:rPr>
                <a:t>5.4 (SGK </a:t>
              </a:r>
              <a:r>
                <a:rPr lang="fr-FR" sz="1800" b="1">
                  <a:solidFill>
                    <a:schemeClr val="accent6"/>
                  </a:solidFill>
                  <a:latin typeface="Arial" panose="020B0604020202020204" pitchFamily="34" charset="0"/>
                  <a:ea typeface="Calibri" panose="020F0502020204030204" pitchFamily="34" charset="0"/>
                  <a:cs typeface="Times New Roman" panose="02020603050405020304" pitchFamily="18" charset="0"/>
                </a:rPr>
                <a:t>– </a:t>
              </a:r>
              <a:r>
                <a:rPr lang="fr-FR" sz="1800" b="1" smtClean="0">
                  <a:solidFill>
                    <a:schemeClr val="accent6"/>
                  </a:solidFill>
                  <a:latin typeface="Arial" panose="020B0604020202020204" pitchFamily="34" charset="0"/>
                  <a:ea typeface="Calibri" panose="020F0502020204030204" pitchFamily="34" charset="0"/>
                  <a:cs typeface="Times New Roman" panose="02020603050405020304" pitchFamily="18" charset="0"/>
                </a:rPr>
                <a:t>tr.97)</a:t>
              </a:r>
              <a:endParaRPr lang="en-US" sz="1800" dirty="0">
                <a:solidFill>
                  <a:schemeClr val="accent6"/>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17" name="Rectangle 16"/>
          <p:cNvSpPr/>
          <p:nvPr/>
        </p:nvSpPr>
        <p:spPr>
          <a:xfrm>
            <a:off x="3207963" y="211571"/>
            <a:ext cx="5696773" cy="923330"/>
          </a:xfrm>
          <a:prstGeom prst="rect">
            <a:avLst/>
          </a:prstGeom>
        </p:spPr>
        <p:txBody>
          <a:bodyPr wrap="square">
            <a:spAutoFit/>
          </a:bodyPr>
          <a:lstStyle/>
          <a:p>
            <a:pPr>
              <a:lnSpc>
                <a:spcPct val="150000"/>
              </a:lnSpc>
            </a:pPr>
            <a:r>
              <a:rPr lang="vi-VN" sz="1800"/>
              <a:t>Biểu đồ Hình 5.6 biểu diễn số lượng các bạn lớp 8A tham gia các câu lạc bộ.</a:t>
            </a:r>
            <a:endParaRPr lang="en-US" sz="1800"/>
          </a:p>
        </p:txBody>
      </p:sp>
      <p:sp>
        <p:nvSpPr>
          <p:cNvPr id="5" name="Rectangle 1"/>
          <p:cNvSpPr>
            <a:spLocks noChangeArrowheads="1"/>
          </p:cNvSpPr>
          <p:nvPr/>
        </p:nvSpPr>
        <p:spPr bwMode="auto">
          <a:xfrm>
            <a:off x="504517" y="1049600"/>
            <a:ext cx="4814906"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50000"/>
              </a:lnSpc>
              <a:spcBef>
                <a:spcPct val="0"/>
              </a:spcBef>
              <a:spcAft>
                <a:spcPct val="0"/>
              </a:spcAft>
              <a:buClrTx/>
              <a:buSzTx/>
              <a:buFontTx/>
              <a:buNone/>
              <a:tabLst/>
            </a:pPr>
            <a:r>
              <a:rPr kumimoji="0" lang="en-US" altLang="en-US" sz="1800" b="0" i="0" u="none" strike="noStrike" cap="none" normalizeH="0" baseline="0" smtClean="0">
                <a:ln>
                  <a:noFill/>
                </a:ln>
                <a:solidFill>
                  <a:srgbClr val="000000"/>
                </a:solidFill>
                <a:effectLst/>
                <a:latin typeface="Arial" panose="020B0604020202020204" pitchFamily="34" charset="0"/>
                <a:ea typeface="Open Sans"/>
              </a:rPr>
              <a:t>a) Cho biết đây là biểu đồ gì? Mỗi biểu tượng ứng với bao nhiêu học sinh?</a:t>
            </a:r>
            <a:endParaRPr kumimoji="0" lang="en-US" altLang="en-US" sz="1800" b="0" i="0" u="none" strike="noStrike" cap="none" normalizeH="0" baseline="0" smtClean="0">
              <a:ln>
                <a:noFill/>
              </a:ln>
              <a:solidFill>
                <a:schemeClr val="tx1"/>
              </a:solidFill>
              <a:effectLst/>
              <a:latin typeface="Arial" panose="020B0604020202020204" pitchFamily="34" charset="0"/>
            </a:endParaRPr>
          </a:p>
          <a:p>
            <a:pPr marL="0" marR="0" lvl="0" indent="0" defTabSz="914400" rtl="0" eaLnBrk="0" fontAlgn="base" latinLnBrk="0" hangingPunct="0">
              <a:lnSpc>
                <a:spcPct val="150000"/>
              </a:lnSpc>
              <a:spcBef>
                <a:spcPct val="0"/>
              </a:spcBef>
              <a:spcAft>
                <a:spcPct val="0"/>
              </a:spcAft>
              <a:buClrTx/>
              <a:buSzTx/>
              <a:buFontTx/>
              <a:buNone/>
              <a:tabLst/>
            </a:pPr>
            <a:r>
              <a:rPr kumimoji="0" lang="en-US" altLang="en-US" sz="1800" b="0" i="0" u="none" strike="noStrike" cap="none" normalizeH="0" baseline="0" smtClean="0">
                <a:ln>
                  <a:noFill/>
                </a:ln>
                <a:solidFill>
                  <a:srgbClr val="000000"/>
                </a:solidFill>
                <a:effectLst/>
                <a:latin typeface="Arial" panose="020B0604020202020204" pitchFamily="34" charset="0"/>
                <a:ea typeface="Open Sans"/>
              </a:rPr>
              <a:t>b) Lập bảng thống kê và vẽ biểu đồ cột biểu diễn dữ liệu này.</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463440" y="1266147"/>
            <a:ext cx="3213428" cy="1537779"/>
          </a:xfrm>
          <a:prstGeom prst="rect">
            <a:avLst/>
          </a:prstGeom>
        </p:spPr>
      </p:pic>
      <p:sp>
        <p:nvSpPr>
          <p:cNvPr id="20" name="Rectangle 19"/>
          <p:cNvSpPr/>
          <p:nvPr/>
        </p:nvSpPr>
        <p:spPr>
          <a:xfrm>
            <a:off x="2563156" y="2756993"/>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7" name="Rectangle 6"/>
          <p:cNvSpPr/>
          <p:nvPr/>
        </p:nvSpPr>
        <p:spPr>
          <a:xfrm>
            <a:off x="504517" y="3126325"/>
            <a:ext cx="7962242" cy="872034"/>
          </a:xfrm>
          <a:prstGeom prst="rect">
            <a:avLst/>
          </a:prstGeom>
        </p:spPr>
        <p:txBody>
          <a:bodyPr wrap="square">
            <a:spAutoFit/>
          </a:bodyPr>
          <a:lstStyle/>
          <a:p>
            <a:pPr algn="just">
              <a:lnSpc>
                <a:spcPct val="150000"/>
              </a:lnSpc>
            </a:pPr>
            <a:r>
              <a:rPr lang="fr-FR" sz="1800">
                <a:latin typeface="+mj-lt"/>
                <a:ea typeface="Calibri" panose="020F0502020204030204" pitchFamily="34" charset="0"/>
                <a:cs typeface="Times New Roman" panose="02020603050405020304" pitchFamily="18" charset="0"/>
              </a:rPr>
              <a:t>a) </a:t>
            </a:r>
            <a:r>
              <a:rPr lang="pt-BR" sz="1800">
                <a:latin typeface="+mj-lt"/>
                <a:ea typeface="Calibri" panose="020F0502020204030204" pitchFamily="34" charset="0"/>
                <a:cs typeface="Times New Roman" panose="02020603050405020304" pitchFamily="18" charset="0"/>
              </a:rPr>
              <a:t>Biểu đồ đã cho là biểu đồ tranh. Mỗi biểu tượng ứng với 3 học sinh.</a:t>
            </a:r>
            <a:endParaRPr lang="en-US" sz="1800">
              <a:latin typeface="+mj-lt"/>
              <a:ea typeface="Arial" panose="020B0604020202020204" pitchFamily="34" charset="0"/>
              <a:cs typeface="Times New Roman" panose="02020603050405020304" pitchFamily="18" charset="0"/>
            </a:endParaRPr>
          </a:p>
          <a:p>
            <a:pPr algn="just">
              <a:lnSpc>
                <a:spcPct val="150000"/>
              </a:lnSpc>
            </a:pPr>
            <a:r>
              <a:rPr lang="fr-FR" sz="1800">
                <a:latin typeface="+mj-lt"/>
                <a:ea typeface="Calibri" panose="020F0502020204030204" pitchFamily="34" charset="0"/>
                <a:cs typeface="Times New Roman" panose="02020603050405020304" pitchFamily="18" charset="0"/>
              </a:rPr>
              <a:t>b) </a:t>
            </a:r>
            <a:r>
              <a:rPr lang="pt-BR" sz="1800">
                <a:latin typeface="+mj-lt"/>
                <a:ea typeface="Calibri" panose="020F0502020204030204" pitchFamily="34" charset="0"/>
                <a:cs typeface="Times New Roman" panose="02020603050405020304" pitchFamily="18" charset="0"/>
              </a:rPr>
              <a:t>Bảng thống kê số lượng các bạn lớp 8A tham gia các câu lạc bộ </a:t>
            </a:r>
            <a:r>
              <a:rPr lang="pt-BR" sz="1800" smtClean="0">
                <a:latin typeface="+mj-lt"/>
                <a:ea typeface="Calibri" panose="020F0502020204030204" pitchFamily="34" charset="0"/>
                <a:cs typeface="Times New Roman" panose="02020603050405020304" pitchFamily="18" charset="0"/>
              </a:rPr>
              <a:t>là:</a:t>
            </a:r>
            <a:endParaRPr lang="en-US" sz="1800">
              <a:effectLst/>
              <a:latin typeface="+mj-lt"/>
              <a:ea typeface="Arial" panose="020B0604020202020204" pitchFamily="34" charset="0"/>
              <a:cs typeface="Times New Roman" panose="020206030504050203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1906574431"/>
              </p:ext>
            </p:extLst>
          </p:nvPr>
        </p:nvGraphicFramePr>
        <p:xfrm>
          <a:off x="1202300" y="4153164"/>
          <a:ext cx="6566676" cy="777240"/>
        </p:xfrm>
        <a:graphic>
          <a:graphicData uri="http://schemas.openxmlformats.org/drawingml/2006/table">
            <a:tbl>
              <a:tblPr firstRow="1" firstCol="1" bandRow="1"/>
              <a:tblGrid>
                <a:gridCol w="1641669">
                  <a:extLst>
                    <a:ext uri="{9D8B030D-6E8A-4147-A177-3AD203B41FA5}">
                      <a16:colId xmlns:a16="http://schemas.microsoft.com/office/drawing/2014/main" val="4287867787"/>
                    </a:ext>
                  </a:extLst>
                </a:gridCol>
                <a:gridCol w="1641669">
                  <a:extLst>
                    <a:ext uri="{9D8B030D-6E8A-4147-A177-3AD203B41FA5}">
                      <a16:colId xmlns:a16="http://schemas.microsoft.com/office/drawing/2014/main" val="59471756"/>
                    </a:ext>
                  </a:extLst>
                </a:gridCol>
                <a:gridCol w="1641669">
                  <a:extLst>
                    <a:ext uri="{9D8B030D-6E8A-4147-A177-3AD203B41FA5}">
                      <a16:colId xmlns:a16="http://schemas.microsoft.com/office/drawing/2014/main" val="2032757172"/>
                    </a:ext>
                  </a:extLst>
                </a:gridCol>
                <a:gridCol w="1641669">
                  <a:extLst>
                    <a:ext uri="{9D8B030D-6E8A-4147-A177-3AD203B41FA5}">
                      <a16:colId xmlns:a16="http://schemas.microsoft.com/office/drawing/2014/main" val="2682525769"/>
                    </a:ext>
                  </a:extLst>
                </a:gridCol>
              </a:tblGrid>
              <a:tr h="358155">
                <a:tc>
                  <a:txBody>
                    <a:bodyPr/>
                    <a:lstStyle/>
                    <a:p>
                      <a:pPr algn="ctr">
                        <a:lnSpc>
                          <a:spcPct val="150000"/>
                        </a:lnSpc>
                        <a:spcBef>
                          <a:spcPts val="600"/>
                        </a:spcBef>
                        <a:spcAft>
                          <a:spcPts val="0"/>
                        </a:spcAft>
                      </a:pPr>
                      <a:r>
                        <a:rPr lang="pt-BR" sz="1700">
                          <a:solidFill>
                            <a:srgbClr val="000000"/>
                          </a:solidFill>
                          <a:effectLst/>
                          <a:latin typeface="+mj-lt"/>
                          <a:ea typeface="Calibri" panose="020F0502020204030204" pitchFamily="34" charset="0"/>
                          <a:cs typeface="Times New Roman" panose="02020603050405020304" pitchFamily="18" charset="0"/>
                        </a:rPr>
                        <a:t>Câu lạc bộ</a:t>
                      </a:r>
                      <a:endParaRPr lang="en-US" sz="17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pt-BR" sz="1700">
                          <a:solidFill>
                            <a:srgbClr val="000000"/>
                          </a:solidFill>
                          <a:effectLst/>
                          <a:latin typeface="+mj-lt"/>
                          <a:ea typeface="Calibri" panose="020F0502020204030204" pitchFamily="34" charset="0"/>
                          <a:cs typeface="Times New Roman" panose="02020603050405020304" pitchFamily="18" charset="0"/>
                        </a:rPr>
                        <a:t>Tiếng Anh</a:t>
                      </a:r>
                      <a:endParaRPr lang="en-US" sz="17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pt-BR" sz="1700">
                          <a:solidFill>
                            <a:srgbClr val="000000"/>
                          </a:solidFill>
                          <a:effectLst/>
                          <a:latin typeface="+mj-lt"/>
                          <a:ea typeface="Calibri" panose="020F0502020204030204" pitchFamily="34" charset="0"/>
                          <a:cs typeface="Times New Roman" panose="02020603050405020304" pitchFamily="18" charset="0"/>
                        </a:rPr>
                        <a:t>Võ thuật</a:t>
                      </a:r>
                      <a:endParaRPr lang="en-US" sz="17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pt-BR" sz="1700">
                          <a:solidFill>
                            <a:srgbClr val="000000"/>
                          </a:solidFill>
                          <a:effectLst/>
                          <a:latin typeface="+mj-lt"/>
                          <a:ea typeface="Calibri" panose="020F0502020204030204" pitchFamily="34" charset="0"/>
                          <a:cs typeface="Times New Roman" panose="02020603050405020304" pitchFamily="18" charset="0"/>
                        </a:rPr>
                        <a:t>Nghệ thuật</a:t>
                      </a:r>
                      <a:endParaRPr lang="en-US" sz="17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2916445"/>
                  </a:ext>
                </a:extLst>
              </a:tr>
              <a:tr h="358155">
                <a:tc>
                  <a:txBody>
                    <a:bodyPr/>
                    <a:lstStyle/>
                    <a:p>
                      <a:pPr algn="ctr">
                        <a:lnSpc>
                          <a:spcPct val="150000"/>
                        </a:lnSpc>
                        <a:spcBef>
                          <a:spcPts val="600"/>
                        </a:spcBef>
                        <a:spcAft>
                          <a:spcPts val="0"/>
                        </a:spcAft>
                      </a:pPr>
                      <a:r>
                        <a:rPr lang="pt-BR" sz="1700">
                          <a:solidFill>
                            <a:srgbClr val="000000"/>
                          </a:solidFill>
                          <a:effectLst/>
                          <a:latin typeface="+mj-lt"/>
                          <a:ea typeface="Calibri" panose="020F0502020204030204" pitchFamily="34" charset="0"/>
                          <a:cs typeface="Times New Roman" panose="02020603050405020304" pitchFamily="18" charset="0"/>
                        </a:rPr>
                        <a:t>Số bạn</a:t>
                      </a:r>
                      <a:endParaRPr lang="en-US" sz="17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pt-BR" sz="1700">
                          <a:solidFill>
                            <a:srgbClr val="000000"/>
                          </a:solidFill>
                          <a:effectLst/>
                          <a:latin typeface="+mj-lt"/>
                          <a:ea typeface="Calibri" panose="020F0502020204030204" pitchFamily="34" charset="0"/>
                          <a:cs typeface="Times New Roman" panose="02020603050405020304" pitchFamily="18" charset="0"/>
                        </a:rPr>
                        <a:t>6</a:t>
                      </a:r>
                      <a:endParaRPr lang="en-US" sz="17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pt-BR" sz="1700">
                          <a:solidFill>
                            <a:srgbClr val="000000"/>
                          </a:solidFill>
                          <a:effectLst/>
                          <a:latin typeface="+mj-lt"/>
                          <a:ea typeface="Calibri" panose="020F0502020204030204" pitchFamily="34" charset="0"/>
                          <a:cs typeface="Times New Roman" panose="02020603050405020304" pitchFamily="18" charset="0"/>
                        </a:rPr>
                        <a:t>9</a:t>
                      </a:r>
                      <a:endParaRPr lang="en-US" sz="17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pt-BR" sz="1700">
                          <a:solidFill>
                            <a:srgbClr val="000000"/>
                          </a:solidFill>
                          <a:effectLst/>
                          <a:latin typeface="+mj-lt"/>
                          <a:ea typeface="Calibri" panose="020F0502020204030204" pitchFamily="34" charset="0"/>
                          <a:cs typeface="Times New Roman" panose="02020603050405020304" pitchFamily="18" charset="0"/>
                        </a:rPr>
                        <a:t>6</a:t>
                      </a:r>
                      <a:endParaRPr lang="en-US" sz="17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148378"/>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randombar(horizontal)">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7">
                                            <p:txEl>
                                              <p:pRg st="0" end="0"/>
                                            </p:txEl>
                                          </p:spTgt>
                                        </p:tgtEl>
                                        <p:attrNameLst>
                                          <p:attrName>style.visibility</p:attrName>
                                        </p:attrNameLst>
                                      </p:cBhvr>
                                      <p:to>
                                        <p:strVal val="visible"/>
                                      </p:to>
                                    </p:set>
                                    <p:animEffect transition="in" filter="wipe(left)">
                                      <p:cBhvr>
                                        <p:cTn id="34" dur="500"/>
                                        <p:tgtEl>
                                          <p:spTgt spid="7">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7">
                                            <p:txEl>
                                              <p:pRg st="1" end="1"/>
                                            </p:txEl>
                                          </p:spTgt>
                                        </p:tgtEl>
                                        <p:attrNameLst>
                                          <p:attrName>style.visibility</p:attrName>
                                        </p:attrNameLst>
                                      </p:cBhvr>
                                      <p:to>
                                        <p:strVal val="visible"/>
                                      </p:to>
                                    </p:set>
                                    <p:animEffect transition="in" filter="randombar(horizontal)">
                                      <p:cBhvr>
                                        <p:cTn id="39" dur="500"/>
                                        <p:tgtEl>
                                          <p:spTgt spid="7">
                                            <p:txEl>
                                              <p:pRg st="1" end="1"/>
                                            </p:txEl>
                                          </p:spTgt>
                                        </p:tgtEl>
                                      </p:cBhvr>
                                    </p:animEffect>
                                  </p:childTnLst>
                                </p:cTn>
                              </p:par>
                            </p:childTnLst>
                          </p:cTn>
                        </p:par>
                        <p:par>
                          <p:cTn id="40" fill="hold">
                            <p:stCondLst>
                              <p:cond delay="500"/>
                            </p:stCondLst>
                            <p:childTnLst>
                              <p:par>
                                <p:cTn id="41" presetID="14" presetClass="entr" presetSubtype="10" fill="hold"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randombar(horizontal)">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 grpId="0"/>
      <p:bldP spid="2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20" name="Rectangle 19"/>
          <p:cNvSpPr/>
          <p:nvPr/>
        </p:nvSpPr>
        <p:spPr>
          <a:xfrm>
            <a:off x="4147649" y="328962"/>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7" name="Rectangle 6"/>
          <p:cNvSpPr/>
          <p:nvPr/>
        </p:nvSpPr>
        <p:spPr>
          <a:xfrm>
            <a:off x="853330" y="740934"/>
            <a:ext cx="7962242" cy="456535"/>
          </a:xfrm>
          <a:prstGeom prst="rect">
            <a:avLst/>
          </a:prstGeom>
        </p:spPr>
        <p:txBody>
          <a:bodyPr wrap="square">
            <a:spAutoFit/>
          </a:bodyPr>
          <a:lstStyle/>
          <a:p>
            <a:pPr lvl="0" algn="just">
              <a:lnSpc>
                <a:spcPct val="150000"/>
              </a:lnSpc>
            </a:pPr>
            <a:r>
              <a:rPr lang="vi-VN" sz="1800">
                <a:ea typeface="Calibri" panose="020F0502020204030204" pitchFamily="34" charset="0"/>
                <a:cs typeface="Times New Roman" panose="02020603050405020304" pitchFamily="18" charset="0"/>
              </a:rPr>
              <a:t>Biểu đồ cột biểu diễn số lượng các bạn lớp 8A tham gia các câu lạc bộ.</a:t>
            </a:r>
            <a:endParaRPr kumimoji="0" lang="en-US"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graphicFrame>
        <p:nvGraphicFramePr>
          <p:cNvPr id="18" name="Chart 17"/>
          <p:cNvGraphicFramePr/>
          <p:nvPr>
            <p:extLst>
              <p:ext uri="{D42A27DB-BD31-4B8C-83A1-F6EECF244321}">
                <p14:modId xmlns:p14="http://schemas.microsoft.com/office/powerpoint/2010/main" val="1083931062"/>
              </p:ext>
            </p:extLst>
          </p:nvPr>
        </p:nvGraphicFramePr>
        <p:xfrm>
          <a:off x="1327868" y="1424775"/>
          <a:ext cx="6337190" cy="3346008"/>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p:cNvPicPr>
            <a:picLocks noChangeAspect="1"/>
          </p:cNvPicPr>
          <p:nvPr/>
        </p:nvPicPr>
        <p:blipFill>
          <a:blip r:embed="rId4"/>
          <a:stretch>
            <a:fillRect/>
          </a:stretch>
        </p:blipFill>
        <p:spPr>
          <a:xfrm>
            <a:off x="245104" y="2869751"/>
            <a:ext cx="812419" cy="2119353"/>
          </a:xfrm>
          <a:prstGeom prst="rect">
            <a:avLst/>
          </a:prstGeom>
        </p:spPr>
      </p:pic>
      <p:grpSp>
        <p:nvGrpSpPr>
          <p:cNvPr id="21" name="Google Shape;487;p48"/>
          <p:cNvGrpSpPr/>
          <p:nvPr/>
        </p:nvGrpSpPr>
        <p:grpSpPr>
          <a:xfrm flipH="1">
            <a:off x="8359611" y="4245176"/>
            <a:ext cx="545857" cy="637120"/>
            <a:chOff x="7884893" y="2048936"/>
            <a:chExt cx="545857" cy="637120"/>
          </a:xfrm>
        </p:grpSpPr>
        <p:sp>
          <p:nvSpPr>
            <p:cNvPr id="22" name="Google Shape;488;p48"/>
            <p:cNvSpPr/>
            <p:nvPr/>
          </p:nvSpPr>
          <p:spPr>
            <a:xfrm>
              <a:off x="8202150" y="24574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89;p48"/>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490;p48"/>
          <p:cNvGrpSpPr/>
          <p:nvPr/>
        </p:nvGrpSpPr>
        <p:grpSpPr>
          <a:xfrm rot="3601799">
            <a:off x="-161700" y="430349"/>
            <a:ext cx="849844" cy="591966"/>
            <a:chOff x="713258" y="1316731"/>
            <a:chExt cx="849844" cy="591966"/>
          </a:xfrm>
        </p:grpSpPr>
        <p:sp>
          <p:nvSpPr>
            <p:cNvPr id="25" name="Google Shape;491;p48"/>
            <p:cNvSpPr/>
            <p:nvPr/>
          </p:nvSpPr>
          <p:spPr>
            <a:xfrm>
              <a:off x="1334501" y="1680097"/>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92;p48"/>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809905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anim calcmode="lin" valueType="num">
                                      <p:cBhvr>
                                        <p:cTn id="18" dur="500" fill="hold"/>
                                        <p:tgtEl>
                                          <p:spTgt spid="18"/>
                                        </p:tgtEl>
                                        <p:attrNameLst>
                                          <p:attrName>ppt_x</p:attrName>
                                        </p:attrNameLst>
                                      </p:cBhvr>
                                      <p:tavLst>
                                        <p:tav tm="0">
                                          <p:val>
                                            <p:strVal val="#ppt_x"/>
                                          </p:val>
                                        </p:tav>
                                        <p:tav tm="100000">
                                          <p:val>
                                            <p:strVal val="#ppt_x"/>
                                          </p:val>
                                        </p:tav>
                                      </p:tavLst>
                                    </p:anim>
                                    <p:anim calcmode="lin" valueType="num">
                                      <p:cBhvr>
                                        <p:cTn id="1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7" grpId="0"/>
      <p:bldGraphic spid="18" grpId="0">
        <p:bldAsOne/>
      </p:bldGraphic>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50" name="Google Shape;550;p51"/>
          <p:cNvSpPr/>
          <p:nvPr/>
        </p:nvSpPr>
        <p:spPr>
          <a:xfrm flipH="1">
            <a:off x="200343" y="247693"/>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51"/>
          <p:cNvSpPr/>
          <p:nvPr/>
        </p:nvSpPr>
        <p:spPr>
          <a:xfrm flipH="1">
            <a:off x="657597" y="4782303"/>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51"/>
          <p:cNvSpPr/>
          <p:nvPr/>
        </p:nvSpPr>
        <p:spPr>
          <a:xfrm>
            <a:off x="8146499" y="4896585"/>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51"/>
          <p:cNvSpPr/>
          <p:nvPr/>
        </p:nvSpPr>
        <p:spPr>
          <a:xfrm>
            <a:off x="8621902" y="423569"/>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 name="Group 34"/>
          <p:cNvGrpSpPr/>
          <p:nvPr/>
        </p:nvGrpSpPr>
        <p:grpSpPr>
          <a:xfrm>
            <a:off x="593986" y="290762"/>
            <a:ext cx="2547641" cy="624912"/>
            <a:chOff x="34209" y="204125"/>
            <a:chExt cx="5259760" cy="1109878"/>
          </a:xfrm>
          <a:solidFill>
            <a:schemeClr val="accent1"/>
          </a:solidFill>
        </p:grpSpPr>
        <p:sp>
          <p:nvSpPr>
            <p:cNvPr id="36" name="Pentagon 35"/>
            <p:cNvSpPr/>
            <p:nvPr/>
          </p:nvSpPr>
          <p:spPr>
            <a:xfrm>
              <a:off x="34209" y="204125"/>
              <a:ext cx="5259760" cy="1109878"/>
            </a:xfrm>
            <a:prstGeom prst="homePlate">
              <a:avLst/>
            </a:prstGeom>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1800" b="1" dirty="0">
                <a:solidFill>
                  <a:schemeClr val="tx1"/>
                </a:solidFill>
                <a:latin typeface="Arial" panose="020B0604020202020204" pitchFamily="34" charset="0"/>
                <a:cs typeface="Arial" panose="020B0604020202020204" pitchFamily="34" charset="0"/>
              </a:endParaRPr>
            </a:p>
          </p:txBody>
        </p:sp>
        <p:sp>
          <p:nvSpPr>
            <p:cNvPr id="37" name="Rectangle 36"/>
            <p:cNvSpPr/>
            <p:nvPr/>
          </p:nvSpPr>
          <p:spPr>
            <a:xfrm>
              <a:off x="109352" y="279668"/>
              <a:ext cx="4935122" cy="901935"/>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none">
              <a:spAutoFit/>
            </a:bodyPr>
            <a:lstStyle/>
            <a:p>
              <a:pPr lvl="0">
                <a:lnSpc>
                  <a:spcPct val="150000"/>
                </a:lnSpc>
              </a:pPr>
              <a:r>
                <a:rPr lang="fr-FR" sz="1800" b="1">
                  <a:solidFill>
                    <a:schemeClr val="accent6"/>
                  </a:solidFill>
                  <a:latin typeface="Arial" panose="020B0604020202020204" pitchFamily="34" charset="0"/>
                  <a:ea typeface="Calibri" panose="020F0502020204030204" pitchFamily="34" charset="0"/>
                  <a:cs typeface="Times New Roman" panose="02020603050405020304" pitchFamily="18" charset="0"/>
                </a:rPr>
                <a:t>Bài </a:t>
              </a:r>
              <a:r>
                <a:rPr lang="fr-FR" sz="1800" b="1" smtClean="0">
                  <a:solidFill>
                    <a:schemeClr val="accent6"/>
                  </a:solidFill>
                  <a:latin typeface="Arial" panose="020B0604020202020204" pitchFamily="34" charset="0"/>
                  <a:ea typeface="Calibri" panose="020F0502020204030204" pitchFamily="34" charset="0"/>
                  <a:cs typeface="Times New Roman" panose="02020603050405020304" pitchFamily="18" charset="0"/>
                </a:rPr>
                <a:t>5.5 (SGK </a:t>
              </a:r>
              <a:r>
                <a:rPr lang="fr-FR" sz="1800" b="1">
                  <a:solidFill>
                    <a:schemeClr val="accent6"/>
                  </a:solidFill>
                  <a:latin typeface="Arial" panose="020B0604020202020204" pitchFamily="34" charset="0"/>
                  <a:ea typeface="Calibri" panose="020F0502020204030204" pitchFamily="34" charset="0"/>
                  <a:cs typeface="Times New Roman" panose="02020603050405020304" pitchFamily="18" charset="0"/>
                </a:rPr>
                <a:t>– </a:t>
              </a:r>
              <a:r>
                <a:rPr lang="fr-FR" sz="1800" b="1" smtClean="0">
                  <a:solidFill>
                    <a:schemeClr val="accent6"/>
                  </a:solidFill>
                  <a:latin typeface="Arial" panose="020B0604020202020204" pitchFamily="34" charset="0"/>
                  <a:ea typeface="Calibri" panose="020F0502020204030204" pitchFamily="34" charset="0"/>
                  <a:cs typeface="Times New Roman" panose="02020603050405020304" pitchFamily="18" charset="0"/>
                </a:rPr>
                <a:t>tr.97)</a:t>
              </a:r>
              <a:endParaRPr lang="en-US" sz="1800" dirty="0">
                <a:solidFill>
                  <a:schemeClr val="accent6"/>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38" name="Rectangle 37"/>
          <p:cNvSpPr/>
          <p:nvPr/>
        </p:nvSpPr>
        <p:spPr>
          <a:xfrm>
            <a:off x="514920" y="1064897"/>
            <a:ext cx="8106982" cy="872034"/>
          </a:xfrm>
          <a:prstGeom prst="rect">
            <a:avLst/>
          </a:prstGeom>
        </p:spPr>
        <p:txBody>
          <a:bodyPr wrap="square">
            <a:spAutoFit/>
          </a:bodyPr>
          <a:lstStyle/>
          <a:p>
            <a:pPr algn="just">
              <a:lnSpc>
                <a:spcPct val="150000"/>
              </a:lnSpc>
            </a:pPr>
            <a:r>
              <a:rPr lang="en-US" sz="1800" smtClean="0"/>
              <a:t>B</a:t>
            </a:r>
            <a:r>
              <a:rPr lang="vi-VN" sz="1800" smtClean="0"/>
              <a:t>ảng </a:t>
            </a:r>
            <a:r>
              <a:rPr lang="vi-VN" sz="1800"/>
              <a:t>thống kê bên cho biết số lượng khách đánh giá chất lượng dịch vụ của một khách sạn.</a:t>
            </a:r>
            <a:endParaRPr lang="en-US" sz="1800"/>
          </a:p>
        </p:txBody>
      </p:sp>
      <p:sp>
        <p:nvSpPr>
          <p:cNvPr id="12" name="Rectangle 1"/>
          <p:cNvSpPr>
            <a:spLocks noChangeArrowheads="1"/>
          </p:cNvSpPr>
          <p:nvPr/>
        </p:nvSpPr>
        <p:spPr bwMode="auto">
          <a:xfrm>
            <a:off x="514920" y="3145029"/>
            <a:ext cx="8106982" cy="133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1800" b="0" i="0" u="none" strike="noStrike" cap="none" normalizeH="0" baseline="0" smtClean="0">
                <a:ln>
                  <a:noFill/>
                </a:ln>
                <a:solidFill>
                  <a:srgbClr val="000000"/>
                </a:solidFill>
                <a:effectLst/>
                <a:latin typeface="Arial" panose="020B0604020202020204" pitchFamily="34" charset="0"/>
                <a:ea typeface="Open Sans"/>
              </a:rPr>
              <a:t>a) Vẽ biểu đồ tranh, biểu đồ cột biểu diễn bảng thống kê trên.</a:t>
            </a:r>
            <a:endParaRPr kumimoji="0" lang="en-US" altLang="en-US" sz="1800" b="0" i="0" u="none" strike="noStrike" cap="none" normalizeH="0" baseline="0" smtClean="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1800" b="0" i="0" u="none" strike="noStrike" cap="none" normalizeH="0" baseline="0" smtClean="0">
                <a:ln>
                  <a:noFill/>
                </a:ln>
                <a:solidFill>
                  <a:srgbClr val="000000"/>
                </a:solidFill>
                <a:effectLst/>
                <a:latin typeface="Arial" panose="020B0604020202020204" pitchFamily="34" charset="0"/>
                <a:ea typeface="Open Sans"/>
              </a:rPr>
              <a:t>b) Nếu muốn biểu diễn tỉ lệ khách hàng đánh giá theo các mức đánh giá trên, ta cần dùng biểu đồ nào để biểu diễn?</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graphicFrame>
        <p:nvGraphicFramePr>
          <p:cNvPr id="14" name="Table 13"/>
          <p:cNvGraphicFramePr>
            <a:graphicFrameLocks noGrp="1"/>
          </p:cNvGraphicFramePr>
          <p:nvPr>
            <p:extLst>
              <p:ext uri="{D42A27DB-BD31-4B8C-83A1-F6EECF244321}">
                <p14:modId xmlns:p14="http://schemas.microsoft.com/office/powerpoint/2010/main" val="1781389761"/>
              </p:ext>
            </p:extLst>
          </p:nvPr>
        </p:nvGraphicFramePr>
        <p:xfrm>
          <a:off x="990323" y="2115197"/>
          <a:ext cx="7156175" cy="851498"/>
        </p:xfrm>
        <a:graphic>
          <a:graphicData uri="http://schemas.openxmlformats.org/drawingml/2006/table">
            <a:tbl>
              <a:tblPr firstRow="1" bandRow="1">
                <a:tableStyleId>{339702B8-75EE-4A78-BF82-F94E3A50AE9B}</a:tableStyleId>
              </a:tblPr>
              <a:tblGrid>
                <a:gridCol w="1431235">
                  <a:extLst>
                    <a:ext uri="{9D8B030D-6E8A-4147-A177-3AD203B41FA5}">
                      <a16:colId xmlns:a16="http://schemas.microsoft.com/office/drawing/2014/main" val="1316712622"/>
                    </a:ext>
                  </a:extLst>
                </a:gridCol>
                <a:gridCol w="1431235">
                  <a:extLst>
                    <a:ext uri="{9D8B030D-6E8A-4147-A177-3AD203B41FA5}">
                      <a16:colId xmlns:a16="http://schemas.microsoft.com/office/drawing/2014/main" val="1282830890"/>
                    </a:ext>
                  </a:extLst>
                </a:gridCol>
                <a:gridCol w="1431235">
                  <a:extLst>
                    <a:ext uri="{9D8B030D-6E8A-4147-A177-3AD203B41FA5}">
                      <a16:colId xmlns:a16="http://schemas.microsoft.com/office/drawing/2014/main" val="980821262"/>
                    </a:ext>
                  </a:extLst>
                </a:gridCol>
                <a:gridCol w="1431235">
                  <a:extLst>
                    <a:ext uri="{9D8B030D-6E8A-4147-A177-3AD203B41FA5}">
                      <a16:colId xmlns:a16="http://schemas.microsoft.com/office/drawing/2014/main" val="1456567177"/>
                    </a:ext>
                  </a:extLst>
                </a:gridCol>
                <a:gridCol w="1431235">
                  <a:extLst>
                    <a:ext uri="{9D8B030D-6E8A-4147-A177-3AD203B41FA5}">
                      <a16:colId xmlns:a16="http://schemas.microsoft.com/office/drawing/2014/main" val="791236622"/>
                    </a:ext>
                  </a:extLst>
                </a:gridCol>
              </a:tblGrid>
              <a:tr h="425749">
                <a:tc>
                  <a:txBody>
                    <a:bodyPr/>
                    <a:lstStyle/>
                    <a:p>
                      <a:pPr algn="ctr"/>
                      <a:r>
                        <a:rPr lang="en-US" sz="1700" smtClean="0"/>
                        <a:t>Đánh</a:t>
                      </a:r>
                      <a:r>
                        <a:rPr lang="en-US" sz="1700" baseline="0" smtClean="0"/>
                        <a:t> giá</a:t>
                      </a:r>
                      <a:endParaRPr lang="en-US" sz="1700"/>
                    </a:p>
                  </a:txBody>
                  <a:tcPr anchor="ctr">
                    <a:solidFill>
                      <a:schemeClr val="accent4">
                        <a:lumMod val="20000"/>
                        <a:lumOff val="80000"/>
                      </a:schemeClr>
                    </a:solidFill>
                  </a:tcPr>
                </a:tc>
                <a:tc>
                  <a:txBody>
                    <a:bodyPr/>
                    <a:lstStyle/>
                    <a:p>
                      <a:pPr algn="ctr"/>
                      <a:r>
                        <a:rPr lang="en-US" sz="1700" smtClean="0"/>
                        <a:t>Rất</a:t>
                      </a:r>
                      <a:r>
                        <a:rPr lang="en-US" sz="1700" baseline="0" smtClean="0"/>
                        <a:t> tốt</a:t>
                      </a:r>
                      <a:endParaRPr lang="en-US" sz="1700"/>
                    </a:p>
                  </a:txBody>
                  <a:tcPr anchor="ctr"/>
                </a:tc>
                <a:tc>
                  <a:txBody>
                    <a:bodyPr/>
                    <a:lstStyle/>
                    <a:p>
                      <a:pPr algn="ctr"/>
                      <a:r>
                        <a:rPr lang="en-US" sz="1700" smtClean="0"/>
                        <a:t>Tốt</a:t>
                      </a:r>
                      <a:endParaRPr lang="en-US" sz="1700"/>
                    </a:p>
                  </a:txBody>
                  <a:tcPr anchor="ctr"/>
                </a:tc>
                <a:tc>
                  <a:txBody>
                    <a:bodyPr/>
                    <a:lstStyle/>
                    <a:p>
                      <a:pPr algn="ctr"/>
                      <a:r>
                        <a:rPr lang="en-US" sz="1700" smtClean="0"/>
                        <a:t>Trung bình</a:t>
                      </a:r>
                      <a:endParaRPr lang="en-US" sz="1700"/>
                    </a:p>
                  </a:txBody>
                  <a:tcPr anchor="ctr"/>
                </a:tc>
                <a:tc>
                  <a:txBody>
                    <a:bodyPr/>
                    <a:lstStyle/>
                    <a:p>
                      <a:pPr algn="ctr"/>
                      <a:r>
                        <a:rPr lang="en-US" sz="1700" smtClean="0"/>
                        <a:t>Kém</a:t>
                      </a:r>
                      <a:endParaRPr lang="en-US" sz="1700"/>
                    </a:p>
                  </a:txBody>
                  <a:tcPr anchor="ctr"/>
                </a:tc>
                <a:extLst>
                  <a:ext uri="{0D108BD9-81ED-4DB2-BD59-A6C34878D82A}">
                    <a16:rowId xmlns:a16="http://schemas.microsoft.com/office/drawing/2014/main" val="3246086112"/>
                  </a:ext>
                </a:extLst>
              </a:tr>
              <a:tr h="425749">
                <a:tc>
                  <a:txBody>
                    <a:bodyPr/>
                    <a:lstStyle/>
                    <a:p>
                      <a:pPr algn="ctr"/>
                      <a:r>
                        <a:rPr lang="en-US" sz="1700" smtClean="0"/>
                        <a:t>Số</a:t>
                      </a:r>
                      <a:r>
                        <a:rPr lang="en-US" sz="1700" baseline="0" smtClean="0"/>
                        <a:t> lượng</a:t>
                      </a:r>
                      <a:endParaRPr lang="en-US" sz="1700"/>
                    </a:p>
                  </a:txBody>
                  <a:tcPr anchor="ctr">
                    <a:solidFill>
                      <a:schemeClr val="accent4">
                        <a:lumMod val="20000"/>
                        <a:lumOff val="80000"/>
                      </a:schemeClr>
                    </a:solidFill>
                  </a:tcPr>
                </a:tc>
                <a:tc>
                  <a:txBody>
                    <a:bodyPr/>
                    <a:lstStyle/>
                    <a:p>
                      <a:pPr algn="ctr"/>
                      <a:r>
                        <a:rPr lang="en-US" sz="1700" smtClean="0"/>
                        <a:t>5</a:t>
                      </a:r>
                      <a:endParaRPr lang="en-US" sz="1700"/>
                    </a:p>
                  </a:txBody>
                  <a:tcPr anchor="ctr"/>
                </a:tc>
                <a:tc>
                  <a:txBody>
                    <a:bodyPr/>
                    <a:lstStyle/>
                    <a:p>
                      <a:pPr algn="ctr"/>
                      <a:r>
                        <a:rPr lang="en-US" sz="1700" smtClean="0"/>
                        <a:t>20</a:t>
                      </a:r>
                      <a:endParaRPr lang="en-US" sz="1700"/>
                    </a:p>
                  </a:txBody>
                  <a:tcPr anchor="ctr"/>
                </a:tc>
                <a:tc>
                  <a:txBody>
                    <a:bodyPr/>
                    <a:lstStyle/>
                    <a:p>
                      <a:pPr algn="ctr"/>
                      <a:r>
                        <a:rPr lang="en-US" sz="1700" smtClean="0"/>
                        <a:t>10</a:t>
                      </a:r>
                      <a:endParaRPr lang="en-US" sz="1700"/>
                    </a:p>
                  </a:txBody>
                  <a:tcPr anchor="ctr"/>
                </a:tc>
                <a:tc>
                  <a:txBody>
                    <a:bodyPr/>
                    <a:lstStyle/>
                    <a:p>
                      <a:pPr algn="ctr"/>
                      <a:r>
                        <a:rPr lang="en-US" sz="1700" smtClean="0"/>
                        <a:t>5</a:t>
                      </a:r>
                      <a:endParaRPr lang="en-US" sz="1700"/>
                    </a:p>
                  </a:txBody>
                  <a:tcPr anchor="ctr"/>
                </a:tc>
                <a:extLst>
                  <a:ext uri="{0D108BD9-81ED-4DB2-BD59-A6C34878D82A}">
                    <a16:rowId xmlns:a16="http://schemas.microsoft.com/office/drawing/2014/main" val="4026830200"/>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anim calcmode="lin" valueType="num">
                                      <p:cBhvr>
                                        <p:cTn id="13" dur="500" fill="hold"/>
                                        <p:tgtEl>
                                          <p:spTgt spid="38"/>
                                        </p:tgtEl>
                                        <p:attrNameLst>
                                          <p:attrName>ppt_x</p:attrName>
                                        </p:attrNameLst>
                                      </p:cBhvr>
                                      <p:tavLst>
                                        <p:tav tm="0">
                                          <p:val>
                                            <p:strVal val="#ppt_x"/>
                                          </p:val>
                                        </p:tav>
                                        <p:tav tm="100000">
                                          <p:val>
                                            <p:strVal val="#ppt_x"/>
                                          </p:val>
                                        </p:tav>
                                      </p:tavLst>
                                    </p:anim>
                                    <p:anim calcmode="lin" valueType="num">
                                      <p:cBhvr>
                                        <p:cTn id="14" dur="500" fill="hold"/>
                                        <p:tgtEl>
                                          <p:spTgt spid="3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20" name="Google Shape;220;p36"/>
          <p:cNvSpPr txBox="1">
            <a:spLocks noGrp="1"/>
          </p:cNvSpPr>
          <p:nvPr>
            <p:ph type="title" idx="2"/>
          </p:nvPr>
        </p:nvSpPr>
        <p:spPr>
          <a:xfrm>
            <a:off x="1388665" y="1447502"/>
            <a:ext cx="731400" cy="731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mn-lt"/>
              </a:rPr>
              <a:t>01</a:t>
            </a:r>
            <a:endParaRPr>
              <a:latin typeface="+mn-lt"/>
            </a:endParaRPr>
          </a:p>
        </p:txBody>
      </p:sp>
      <p:sp>
        <p:nvSpPr>
          <p:cNvPr id="221" name="Google Shape;221;p36"/>
          <p:cNvSpPr txBox="1">
            <a:spLocks noGrp="1"/>
          </p:cNvSpPr>
          <p:nvPr>
            <p:ph type="subTitle" idx="3"/>
          </p:nvPr>
        </p:nvSpPr>
        <p:spPr>
          <a:xfrm>
            <a:off x="2215320" y="1353178"/>
            <a:ext cx="5409512" cy="731400"/>
          </a:xfrm>
          <a:prstGeom prst="rect">
            <a:avLst/>
          </a:prstGeom>
        </p:spPr>
        <p:txBody>
          <a:bodyPr spcFirstLastPara="1" wrap="square" lIns="91425" tIns="91425" rIns="91425" bIns="91425" anchor="b" anchorCtr="0">
            <a:noAutofit/>
          </a:bodyPr>
          <a:lstStyle/>
          <a:p>
            <a:pPr marL="0" lvl="0" indent="0"/>
            <a:r>
              <a:rPr lang="en-US" sz="2100" b="0">
                <a:latin typeface="+mn-lt"/>
              </a:rPr>
              <a:t>Lựa chọn biểu đồ tranh hay biểu đồ cột</a:t>
            </a:r>
            <a:endParaRPr sz="2100" b="0">
              <a:latin typeface="+mn-lt"/>
            </a:endParaRPr>
          </a:p>
        </p:txBody>
      </p:sp>
      <p:grpSp>
        <p:nvGrpSpPr>
          <p:cNvPr id="231" name="Google Shape;231;p36"/>
          <p:cNvGrpSpPr/>
          <p:nvPr/>
        </p:nvGrpSpPr>
        <p:grpSpPr>
          <a:xfrm>
            <a:off x="7444825" y="491739"/>
            <a:ext cx="1325843" cy="966753"/>
            <a:chOff x="7333507" y="905206"/>
            <a:chExt cx="1325843" cy="966753"/>
          </a:xfrm>
        </p:grpSpPr>
        <p:pic>
          <p:nvPicPr>
            <p:cNvPr id="232" name="Google Shape;232;p36"/>
            <p:cNvPicPr preferRelativeResize="0"/>
            <p:nvPr/>
          </p:nvPicPr>
          <p:blipFill rotWithShape="1">
            <a:blip r:embed="rId3">
              <a:alphaModFix/>
            </a:blip>
            <a:srcRect l="308" r="298"/>
            <a:stretch/>
          </p:blipFill>
          <p:spPr>
            <a:xfrm>
              <a:off x="7333507" y="1133788"/>
              <a:ext cx="1097281" cy="738171"/>
            </a:xfrm>
            <a:prstGeom prst="rect">
              <a:avLst/>
            </a:prstGeom>
            <a:noFill/>
            <a:ln>
              <a:noFill/>
            </a:ln>
          </p:spPr>
        </p:pic>
        <p:sp>
          <p:nvSpPr>
            <p:cNvPr id="233" name="Google Shape;233;p36"/>
            <p:cNvSpPr/>
            <p:nvPr/>
          </p:nvSpPr>
          <p:spPr>
            <a:xfrm>
              <a:off x="8430750" y="905206"/>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 name="Google Shape;234;p36"/>
          <p:cNvGrpSpPr/>
          <p:nvPr/>
        </p:nvGrpSpPr>
        <p:grpSpPr>
          <a:xfrm>
            <a:off x="245770" y="4377021"/>
            <a:ext cx="934960" cy="529225"/>
            <a:chOff x="598925" y="4074763"/>
            <a:chExt cx="934960" cy="529225"/>
          </a:xfrm>
        </p:grpSpPr>
        <p:sp>
          <p:nvSpPr>
            <p:cNvPr id="235" name="Google Shape;235;p36"/>
            <p:cNvSpPr/>
            <p:nvPr/>
          </p:nvSpPr>
          <p:spPr>
            <a:xfrm>
              <a:off x="598925" y="4074763"/>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6"/>
            <p:cNvSpPr/>
            <p:nvPr/>
          </p:nvSpPr>
          <p:spPr>
            <a:xfrm>
              <a:off x="868750" y="4375388"/>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6"/>
            <p:cNvSpPr/>
            <p:nvPr/>
          </p:nvSpPr>
          <p:spPr>
            <a:xfrm>
              <a:off x="1305285" y="4146806"/>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 name="Title 2"/>
          <p:cNvSpPr>
            <a:spLocks noGrp="1"/>
          </p:cNvSpPr>
          <p:nvPr>
            <p:ph type="title"/>
          </p:nvPr>
        </p:nvSpPr>
        <p:spPr>
          <a:xfrm>
            <a:off x="2649008" y="439436"/>
            <a:ext cx="4100296" cy="375900"/>
          </a:xfrm>
        </p:spPr>
        <p:txBody>
          <a:bodyPr/>
          <a:lstStyle/>
          <a:p>
            <a:r>
              <a:rPr lang="en-US" sz="3200">
                <a:latin typeface="+mn-lt"/>
              </a:rPr>
              <a:t>NỘI DUNG BÀI HỌC</a:t>
            </a:r>
            <a:endParaRPr lang="en-US" sz="3200" b="1">
              <a:latin typeface="+mn-lt"/>
            </a:endParaRPr>
          </a:p>
        </p:txBody>
      </p:sp>
      <p:sp>
        <p:nvSpPr>
          <p:cNvPr id="35" name="Google Shape;220;p36"/>
          <p:cNvSpPr txBox="1">
            <a:spLocks noGrp="1"/>
          </p:cNvSpPr>
          <p:nvPr>
            <p:ph type="title" idx="2"/>
          </p:nvPr>
        </p:nvSpPr>
        <p:spPr>
          <a:xfrm>
            <a:off x="1388665" y="2561821"/>
            <a:ext cx="731400" cy="731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mtClean="0">
                <a:latin typeface="+mn-lt"/>
              </a:rPr>
              <a:t>02</a:t>
            </a:r>
            <a:endParaRPr>
              <a:latin typeface="+mn-lt"/>
            </a:endParaRPr>
          </a:p>
        </p:txBody>
      </p:sp>
      <p:sp>
        <p:nvSpPr>
          <p:cNvPr id="36" name="Google Shape;221;p36"/>
          <p:cNvSpPr txBox="1">
            <a:spLocks noGrp="1"/>
          </p:cNvSpPr>
          <p:nvPr>
            <p:ph type="subTitle" idx="3"/>
          </p:nvPr>
        </p:nvSpPr>
        <p:spPr>
          <a:xfrm>
            <a:off x="2215320" y="2451163"/>
            <a:ext cx="6103738" cy="731400"/>
          </a:xfrm>
          <a:prstGeom prst="rect">
            <a:avLst/>
          </a:prstGeom>
        </p:spPr>
        <p:txBody>
          <a:bodyPr spcFirstLastPara="1" wrap="square" lIns="91425" tIns="91425" rIns="91425" bIns="91425" anchor="b" anchorCtr="0">
            <a:noAutofit/>
          </a:bodyPr>
          <a:lstStyle/>
          <a:p>
            <a:pPr marL="0" lvl="0" indent="0"/>
            <a:r>
              <a:rPr lang="en-US" sz="2100" b="0">
                <a:latin typeface="+mn-lt"/>
              </a:rPr>
              <a:t>Lựa chọn biểu đồ cột hay biểu đồ đoạn thẳng</a:t>
            </a:r>
            <a:endParaRPr sz="2100" b="0">
              <a:latin typeface="+mn-lt"/>
            </a:endParaRPr>
          </a:p>
        </p:txBody>
      </p:sp>
      <p:sp>
        <p:nvSpPr>
          <p:cNvPr id="37" name="Google Shape;220;p36"/>
          <p:cNvSpPr txBox="1">
            <a:spLocks noGrp="1"/>
          </p:cNvSpPr>
          <p:nvPr>
            <p:ph type="title" idx="2"/>
          </p:nvPr>
        </p:nvSpPr>
        <p:spPr>
          <a:xfrm>
            <a:off x="1388665" y="3672474"/>
            <a:ext cx="731400" cy="731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mtClean="0">
                <a:latin typeface="+mn-lt"/>
              </a:rPr>
              <a:t>03</a:t>
            </a:r>
            <a:endParaRPr>
              <a:latin typeface="+mn-lt"/>
            </a:endParaRPr>
          </a:p>
        </p:txBody>
      </p:sp>
      <p:sp>
        <p:nvSpPr>
          <p:cNvPr id="38" name="Google Shape;221;p36"/>
          <p:cNvSpPr txBox="1">
            <a:spLocks noGrp="1"/>
          </p:cNvSpPr>
          <p:nvPr>
            <p:ph type="subTitle" idx="3"/>
          </p:nvPr>
        </p:nvSpPr>
        <p:spPr>
          <a:xfrm>
            <a:off x="2215320" y="3613817"/>
            <a:ext cx="6555348" cy="731400"/>
          </a:xfrm>
          <a:prstGeom prst="rect">
            <a:avLst/>
          </a:prstGeom>
        </p:spPr>
        <p:txBody>
          <a:bodyPr spcFirstLastPara="1" wrap="square" lIns="91425" tIns="91425" rIns="91425" bIns="91425" anchor="b" anchorCtr="0">
            <a:noAutofit/>
          </a:bodyPr>
          <a:lstStyle/>
          <a:p>
            <a:pPr marL="0" lvl="0" indent="0" algn="just">
              <a:lnSpc>
                <a:spcPct val="150000"/>
              </a:lnSpc>
            </a:pPr>
            <a:r>
              <a:rPr lang="en-US" sz="2100" b="0">
                <a:latin typeface="+mn-lt"/>
              </a:rPr>
              <a:t>Lựa chọn biểu đồ cột kép hay biểu đồ hình quạt tròn</a:t>
            </a:r>
            <a:endParaRPr sz="2100" b="0">
              <a:latin typeface="+mn-lt"/>
            </a:endParaRPr>
          </a:p>
        </p:txBody>
      </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20"/>
                                        </p:tgtEl>
                                        <p:attrNameLst>
                                          <p:attrName>style.visibility</p:attrName>
                                        </p:attrNameLst>
                                      </p:cBhvr>
                                      <p:to>
                                        <p:strVal val="visible"/>
                                      </p:to>
                                    </p:set>
                                    <p:animEffect transition="in" filter="wipe(down)">
                                      <p:cBhvr>
                                        <p:cTn id="12" dur="500"/>
                                        <p:tgtEl>
                                          <p:spTgt spid="22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21">
                                            <p:txEl>
                                              <p:pRg st="0" end="0"/>
                                            </p:txEl>
                                          </p:spTgt>
                                        </p:tgtEl>
                                        <p:attrNameLst>
                                          <p:attrName>style.visibility</p:attrName>
                                        </p:attrNameLst>
                                      </p:cBhvr>
                                      <p:to>
                                        <p:strVal val="visible"/>
                                      </p:to>
                                    </p:set>
                                    <p:animEffect transition="in" filter="wipe(down)">
                                      <p:cBhvr>
                                        <p:cTn id="15" dur="500"/>
                                        <p:tgtEl>
                                          <p:spTgt spid="221">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randombar(horizontal)">
                                      <p:cBhvr>
                                        <p:cTn id="20" dur="500"/>
                                        <p:tgtEl>
                                          <p:spTgt spid="3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6">
                                            <p:txEl>
                                              <p:pRg st="0" end="0"/>
                                            </p:txEl>
                                          </p:spTgt>
                                        </p:tgtEl>
                                        <p:attrNameLst>
                                          <p:attrName>style.visibility</p:attrName>
                                        </p:attrNameLst>
                                      </p:cBhvr>
                                      <p:to>
                                        <p:strVal val="visible"/>
                                      </p:to>
                                    </p:set>
                                    <p:animEffect transition="in" filter="randombar(horizontal)">
                                      <p:cBhvr>
                                        <p:cTn id="23" dur="500"/>
                                        <p:tgtEl>
                                          <p:spTgt spid="3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500"/>
                                        <p:tgtEl>
                                          <p:spTgt spid="3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8">
                                            <p:txEl>
                                              <p:pRg st="0" end="0"/>
                                            </p:txEl>
                                          </p:spTgt>
                                        </p:tgtEl>
                                        <p:attrNameLst>
                                          <p:attrName>style.visibility</p:attrName>
                                        </p:attrNameLst>
                                      </p:cBhvr>
                                      <p:to>
                                        <p:strVal val="visible"/>
                                      </p:to>
                                    </p:set>
                                    <p:animEffect transition="in" filter="fade">
                                      <p:cBhvr>
                                        <p:cTn id="31" dur="500"/>
                                        <p:tgtEl>
                                          <p:spTgt spid="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 grpId="0" animBg="1"/>
      <p:bldP spid="221" grpId="0" build="p"/>
      <p:bldP spid="29" grpId="0"/>
      <p:bldP spid="35" grpId="0" animBg="1"/>
      <p:bldP spid="36" grpId="0" build="p"/>
      <p:bldP spid="37" grpId="0" animBg="1"/>
      <p:bldP spid="38"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50" name="Google Shape;550;p51"/>
          <p:cNvSpPr/>
          <p:nvPr/>
        </p:nvSpPr>
        <p:spPr>
          <a:xfrm flipH="1">
            <a:off x="200343" y="247693"/>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51"/>
          <p:cNvSpPr/>
          <p:nvPr/>
        </p:nvSpPr>
        <p:spPr>
          <a:xfrm flipH="1">
            <a:off x="657597" y="4782303"/>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51"/>
          <p:cNvSpPr/>
          <p:nvPr/>
        </p:nvSpPr>
        <p:spPr>
          <a:xfrm>
            <a:off x="8146499" y="4896585"/>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51"/>
          <p:cNvSpPr/>
          <p:nvPr/>
        </p:nvSpPr>
        <p:spPr>
          <a:xfrm>
            <a:off x="8621902" y="423569"/>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Rectangle 37"/>
          <p:cNvSpPr/>
          <p:nvPr/>
        </p:nvSpPr>
        <p:spPr>
          <a:xfrm>
            <a:off x="608570" y="769541"/>
            <a:ext cx="8106982" cy="1114408"/>
          </a:xfrm>
          <a:prstGeom prst="rect">
            <a:avLst/>
          </a:prstGeom>
        </p:spPr>
        <p:txBody>
          <a:bodyPr wrap="square">
            <a:spAutoFit/>
          </a:bodyPr>
          <a:lstStyle/>
          <a:p>
            <a:pPr lvl="0" algn="just">
              <a:lnSpc>
                <a:spcPct val="200000"/>
              </a:lnSpc>
            </a:pPr>
            <a:r>
              <a:rPr lang="en-US" sz="1800"/>
              <a:t>a) Dựa vào bảng thống kê trên, ta có</a:t>
            </a:r>
          </a:p>
          <a:p>
            <a:pPr marL="285750" lvl="0" indent="-285750" algn="just">
              <a:lnSpc>
                <a:spcPct val="200000"/>
              </a:lnSpc>
              <a:buFont typeface="Wingdings" panose="05000000000000000000" pitchFamily="2" charset="2"/>
              <a:buChar char="§"/>
            </a:pPr>
            <a:r>
              <a:rPr lang="en-US" sz="1800" smtClean="0"/>
              <a:t>Biểu </a:t>
            </a:r>
            <a:r>
              <a:rPr lang="en-US" sz="1800"/>
              <a:t>đồ tranh</a:t>
            </a:r>
          </a:p>
        </p:txBody>
      </p:sp>
      <p:sp>
        <p:nvSpPr>
          <p:cNvPr id="13" name="Rectangle 12"/>
          <p:cNvSpPr/>
          <p:nvPr/>
        </p:nvSpPr>
        <p:spPr>
          <a:xfrm>
            <a:off x="4313248" y="423569"/>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5" name="Picture 4"/>
          <p:cNvPicPr>
            <a:picLocks noChangeAspect="1"/>
          </p:cNvPicPr>
          <p:nvPr/>
        </p:nvPicPr>
        <p:blipFill>
          <a:blip r:embed="rId3"/>
          <a:stretch>
            <a:fillRect/>
          </a:stretch>
        </p:blipFill>
        <p:spPr>
          <a:xfrm>
            <a:off x="657597" y="2093921"/>
            <a:ext cx="5700341" cy="2342907"/>
          </a:xfrm>
          <a:prstGeom prst="rect">
            <a:avLst/>
          </a:prstGeom>
        </p:spPr>
      </p:pic>
      <p:grpSp>
        <p:nvGrpSpPr>
          <p:cNvPr id="8" name="Group 7"/>
          <p:cNvGrpSpPr/>
          <p:nvPr/>
        </p:nvGrpSpPr>
        <p:grpSpPr>
          <a:xfrm>
            <a:off x="6647157" y="2082216"/>
            <a:ext cx="1974745" cy="872034"/>
            <a:chOff x="3007051" y="3634215"/>
            <a:chExt cx="1974745" cy="872034"/>
          </a:xfrm>
        </p:grpSpPr>
        <p:sp>
          <p:nvSpPr>
            <p:cNvPr id="6" name="Rectangle 10"/>
            <p:cNvSpPr>
              <a:spLocks noChangeArrowheads="1"/>
            </p:cNvSpPr>
            <p:nvPr/>
          </p:nvSpPr>
          <p:spPr bwMode="auto">
            <a:xfrm>
              <a:off x="3007051" y="3634215"/>
              <a:ext cx="1974745" cy="872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lnSpc>
                  <a:spcPct val="150000"/>
                </a:lnSpc>
                <a:spcBef>
                  <a:spcPct val="0"/>
                </a:spcBef>
                <a:spcAft>
                  <a:spcPct val="0"/>
                </a:spcAft>
                <a:buClrTx/>
              </a:pPr>
              <a:r>
                <a:rPr kumimoji="0" lang="fr-FR" altLang="en-US" sz="1800" b="0" i="0" u="none" strike="noStrike" cap="none" normalizeH="0" baseline="0" smtClean="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(Mỗi      </a:t>
              </a:r>
              <a:r>
                <a:rPr kumimoji="0" lang="fr-FR" altLang="en-US" sz="1800" b="0" i="0" u="none" strike="noStrike" cap="none" normalizeH="0" smtClean="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altLang="en-US" sz="1800" smtClean="0">
                  <a:latin typeface="Arial" panose="020B0604020202020204" pitchFamily="34" charset="0"/>
                  <a:ea typeface="Calibri" panose="020F0502020204030204" pitchFamily="34" charset="0"/>
                  <a:cs typeface="Times New Roman" panose="02020603050405020304" pitchFamily="18" charset="0"/>
                </a:rPr>
                <a:t>ứng </a:t>
              </a:r>
              <a:r>
                <a:rPr lang="fr-FR" altLang="en-US" sz="1800">
                  <a:latin typeface="Arial" panose="020B0604020202020204" pitchFamily="34" charset="0"/>
                  <a:ea typeface="Calibri" panose="020F0502020204030204" pitchFamily="34" charset="0"/>
                  <a:cs typeface="Times New Roman" panose="02020603050405020304" pitchFamily="18" charset="0"/>
                </a:rPr>
                <a:t>với 5 khách </a:t>
              </a:r>
              <a:r>
                <a:rPr lang="fr-FR" altLang="en-US" sz="1800" smtClean="0">
                  <a:latin typeface="Arial" panose="020B0604020202020204" pitchFamily="34" charset="0"/>
                  <a:ea typeface="Calibri" panose="020F0502020204030204" pitchFamily="34" charset="0"/>
                  <a:cs typeface="Times New Roman" panose="02020603050405020304" pitchFamily="18" charset="0"/>
                </a:rPr>
                <a:t>)</a:t>
              </a:r>
              <a:r>
                <a:rPr kumimoji="0" lang="fr-FR" altLang="en-US" sz="1800" b="0" i="0" u="none" strike="noStrike" cap="none" normalizeH="0" baseline="0" smtClean="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fr-FR" altLang="en-US" sz="1800" b="0" i="0" u="none" strike="noStrike" cap="none" normalizeH="0" baseline="0" smtClean="0">
                <a:ln>
                  <a:noFill/>
                </a:ln>
                <a:solidFill>
                  <a:schemeClr val="tx1"/>
                </a:solidFill>
                <a:effectLst/>
                <a:latin typeface="Arial" panose="020B0604020202020204" pitchFamily="34" charset="0"/>
              </a:endParaRPr>
            </a:p>
          </p:txBody>
        </p:sp>
        <p:pic>
          <p:nvPicPr>
            <p:cNvPr id="19465" name="Picture 1344848771" descr="A yellow smiley face with a smile&#10;&#10;Description automatically generat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873" y="3745865"/>
              <a:ext cx="336550" cy="2794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48311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
                                            <p:txEl>
                                              <p:pRg st="0" end="0"/>
                                            </p:txEl>
                                          </p:spTgt>
                                        </p:tgtEl>
                                        <p:attrNameLst>
                                          <p:attrName>style.visibility</p:attrName>
                                        </p:attrNameLst>
                                      </p:cBhvr>
                                      <p:to>
                                        <p:strVal val="visible"/>
                                      </p:to>
                                    </p:set>
                                    <p:animEffect transition="in" filter="fade">
                                      <p:cBhvr>
                                        <p:cTn id="12" dur="500"/>
                                        <p:tgtEl>
                                          <p:spTgt spid="3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17" dur="500"/>
                                        <p:tgtEl>
                                          <p:spTgt spid="38">
                                            <p:txEl>
                                              <p:pRg st="1" end="1"/>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par>
                                <p:cTn id="21" presetID="14" presetClass="entr" presetSubtype="1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50" name="Google Shape;550;p51"/>
          <p:cNvSpPr/>
          <p:nvPr/>
        </p:nvSpPr>
        <p:spPr>
          <a:xfrm flipH="1">
            <a:off x="200343" y="247693"/>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51"/>
          <p:cNvSpPr/>
          <p:nvPr/>
        </p:nvSpPr>
        <p:spPr>
          <a:xfrm flipH="1">
            <a:off x="231721" y="3227797"/>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51"/>
          <p:cNvSpPr/>
          <p:nvPr/>
        </p:nvSpPr>
        <p:spPr>
          <a:xfrm>
            <a:off x="8813121" y="3440108"/>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51"/>
          <p:cNvSpPr/>
          <p:nvPr/>
        </p:nvSpPr>
        <p:spPr>
          <a:xfrm>
            <a:off x="8295899" y="317525"/>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Rectangle 37"/>
          <p:cNvSpPr/>
          <p:nvPr/>
        </p:nvSpPr>
        <p:spPr>
          <a:xfrm>
            <a:off x="771897" y="340687"/>
            <a:ext cx="2071021" cy="646331"/>
          </a:xfrm>
          <a:prstGeom prst="rect">
            <a:avLst/>
          </a:prstGeom>
        </p:spPr>
        <p:txBody>
          <a:bodyPr wrap="square">
            <a:spAutoFit/>
          </a:bodyPr>
          <a:lstStyle/>
          <a:p>
            <a:pPr marL="285750" lvl="0" indent="-285750" algn="just">
              <a:lnSpc>
                <a:spcPct val="200000"/>
              </a:lnSpc>
              <a:buFont typeface="Wingdings" panose="05000000000000000000" pitchFamily="2" charset="2"/>
              <a:buChar char="§"/>
            </a:pPr>
            <a:r>
              <a:rPr lang="en-US" sz="1800" smtClean="0"/>
              <a:t>Biểu đồ cột</a:t>
            </a:r>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p:sp>
        <p:nvSpPr>
          <p:cNvPr id="13" name="Rectangle 12"/>
          <p:cNvSpPr/>
          <p:nvPr/>
        </p:nvSpPr>
        <p:spPr>
          <a:xfrm>
            <a:off x="4313247" y="164663"/>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2" name="Picture 1"/>
          <p:cNvPicPr>
            <a:picLocks noChangeAspect="1"/>
          </p:cNvPicPr>
          <p:nvPr/>
        </p:nvPicPr>
        <p:blipFill>
          <a:blip r:embed="rId3"/>
          <a:stretch>
            <a:fillRect/>
          </a:stretch>
        </p:blipFill>
        <p:spPr>
          <a:xfrm>
            <a:off x="2490342" y="945038"/>
            <a:ext cx="4343436" cy="2625272"/>
          </a:xfrm>
          <a:prstGeom prst="rect">
            <a:avLst/>
          </a:prstGeom>
        </p:spPr>
      </p:pic>
      <p:sp>
        <p:nvSpPr>
          <p:cNvPr id="3" name="Rectangle 2"/>
          <p:cNvSpPr/>
          <p:nvPr/>
        </p:nvSpPr>
        <p:spPr>
          <a:xfrm>
            <a:off x="231721" y="3668708"/>
            <a:ext cx="8784631" cy="1338828"/>
          </a:xfrm>
          <a:prstGeom prst="rect">
            <a:avLst/>
          </a:prstGeom>
        </p:spPr>
        <p:txBody>
          <a:bodyPr wrap="square">
            <a:spAutoFit/>
          </a:bodyPr>
          <a:lstStyle/>
          <a:p>
            <a:pPr algn="just">
              <a:lnSpc>
                <a:spcPct val="150000"/>
              </a:lnSpc>
              <a:spcBef>
                <a:spcPts val="600"/>
              </a:spcBef>
              <a:spcAft>
                <a:spcPts val="800"/>
              </a:spcAft>
            </a:pPr>
            <a:r>
              <a:rPr lang="fr-FR" sz="1800">
                <a:latin typeface="+mj-lt"/>
                <a:ea typeface="Arial" panose="020B0604020202020204" pitchFamily="34" charset="0"/>
                <a:cs typeface="Times New Roman" panose="02020603050405020304" pitchFamily="18" charset="0"/>
              </a:rPr>
              <a:t>b) Nếu muốn biểu diễn tỉ lệ khách hàng đánh giá theo các mức đánh giá trên, ta cần dùng biểu đồ hình quạt tròn vì biểu đồ hình quạt tròn biểu thị tỉ lệ phần trăm của cùng từng loại so với toàn thể.</a:t>
            </a:r>
            <a:endParaRPr lang="en-US" sz="1800">
              <a:effectLst/>
              <a:latin typeface="+mj-lt"/>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895395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grpSp>
        <p:nvGrpSpPr>
          <p:cNvPr id="16" name="Group 15"/>
          <p:cNvGrpSpPr/>
          <p:nvPr/>
        </p:nvGrpSpPr>
        <p:grpSpPr>
          <a:xfrm>
            <a:off x="398182" y="258333"/>
            <a:ext cx="2547641" cy="624912"/>
            <a:chOff x="34209" y="204125"/>
            <a:chExt cx="5259760" cy="1109878"/>
          </a:xfrm>
          <a:solidFill>
            <a:schemeClr val="accent1"/>
          </a:solidFill>
        </p:grpSpPr>
        <p:sp>
          <p:nvSpPr>
            <p:cNvPr id="17" name="Pentagon 16"/>
            <p:cNvSpPr/>
            <p:nvPr/>
          </p:nvSpPr>
          <p:spPr>
            <a:xfrm>
              <a:off x="34209" y="204125"/>
              <a:ext cx="5259760" cy="1109878"/>
            </a:xfrm>
            <a:prstGeom prst="homePlate">
              <a:avLst/>
            </a:prstGeom>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1800" b="1" dirty="0">
                <a:solidFill>
                  <a:schemeClr val="tx1"/>
                </a:solidFill>
                <a:latin typeface="Arial" panose="020B0604020202020204" pitchFamily="34" charset="0"/>
                <a:cs typeface="Arial" panose="020B0604020202020204" pitchFamily="34" charset="0"/>
              </a:endParaRPr>
            </a:p>
          </p:txBody>
        </p:sp>
        <p:sp>
          <p:nvSpPr>
            <p:cNvPr id="18" name="Rectangle 17"/>
            <p:cNvSpPr/>
            <p:nvPr/>
          </p:nvSpPr>
          <p:spPr>
            <a:xfrm>
              <a:off x="109352" y="279668"/>
              <a:ext cx="4935122" cy="901935"/>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none">
              <a:spAutoFit/>
            </a:bodyPr>
            <a:lstStyle/>
            <a:p>
              <a:pPr lvl="0">
                <a:lnSpc>
                  <a:spcPct val="150000"/>
                </a:lnSpc>
              </a:pPr>
              <a:r>
                <a:rPr lang="fr-FR" sz="1800" b="1">
                  <a:solidFill>
                    <a:schemeClr val="accent6"/>
                  </a:solidFill>
                  <a:latin typeface="Arial" panose="020B0604020202020204" pitchFamily="34" charset="0"/>
                  <a:ea typeface="Calibri" panose="020F0502020204030204" pitchFamily="34" charset="0"/>
                  <a:cs typeface="Times New Roman" panose="02020603050405020304" pitchFamily="18" charset="0"/>
                </a:rPr>
                <a:t>Bài </a:t>
              </a:r>
              <a:r>
                <a:rPr lang="fr-FR" sz="1800" b="1" smtClean="0">
                  <a:solidFill>
                    <a:schemeClr val="accent6"/>
                  </a:solidFill>
                  <a:latin typeface="Arial" panose="020B0604020202020204" pitchFamily="34" charset="0"/>
                  <a:ea typeface="Calibri" panose="020F0502020204030204" pitchFamily="34" charset="0"/>
                  <a:cs typeface="Times New Roman" panose="02020603050405020304" pitchFamily="18" charset="0"/>
                </a:rPr>
                <a:t>5.6 (SGK </a:t>
              </a:r>
              <a:r>
                <a:rPr lang="fr-FR" sz="1800" b="1">
                  <a:solidFill>
                    <a:schemeClr val="accent6"/>
                  </a:solidFill>
                  <a:latin typeface="Arial" panose="020B0604020202020204" pitchFamily="34" charset="0"/>
                  <a:ea typeface="Calibri" panose="020F0502020204030204" pitchFamily="34" charset="0"/>
                  <a:cs typeface="Times New Roman" panose="02020603050405020304" pitchFamily="18" charset="0"/>
                </a:rPr>
                <a:t>– </a:t>
              </a:r>
              <a:r>
                <a:rPr lang="fr-FR" sz="1800" b="1" smtClean="0">
                  <a:solidFill>
                    <a:schemeClr val="accent6"/>
                  </a:solidFill>
                  <a:latin typeface="Arial" panose="020B0604020202020204" pitchFamily="34" charset="0"/>
                  <a:ea typeface="Calibri" panose="020F0502020204030204" pitchFamily="34" charset="0"/>
                  <a:cs typeface="Times New Roman" panose="02020603050405020304" pitchFamily="18" charset="0"/>
                </a:rPr>
                <a:t>tr.97)</a:t>
              </a:r>
              <a:endParaRPr lang="en-US" sz="1800" dirty="0">
                <a:solidFill>
                  <a:schemeClr val="accent6"/>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19" name="Rectangle 18"/>
          <p:cNvSpPr/>
          <p:nvPr/>
        </p:nvSpPr>
        <p:spPr>
          <a:xfrm>
            <a:off x="3157731" y="316873"/>
            <a:ext cx="2925017" cy="507831"/>
          </a:xfrm>
          <a:prstGeom prst="rect">
            <a:avLst/>
          </a:prstGeom>
        </p:spPr>
        <p:txBody>
          <a:bodyPr wrap="square">
            <a:spAutoFit/>
          </a:bodyPr>
          <a:lstStyle/>
          <a:p>
            <a:pPr algn="just">
              <a:lnSpc>
                <a:spcPct val="150000"/>
              </a:lnSpc>
            </a:pPr>
            <a:r>
              <a:rPr lang="en-US" sz="1800"/>
              <a:t>Cho biểu đồ Hình 5.7.</a:t>
            </a:r>
          </a:p>
        </p:txBody>
      </p:sp>
      <p:sp>
        <p:nvSpPr>
          <p:cNvPr id="4" name="Rectangle 3"/>
          <p:cNvSpPr/>
          <p:nvPr/>
        </p:nvSpPr>
        <p:spPr>
          <a:xfrm>
            <a:off x="398182" y="4013419"/>
            <a:ext cx="8515230" cy="923330"/>
          </a:xfrm>
          <a:prstGeom prst="rect">
            <a:avLst/>
          </a:prstGeom>
        </p:spPr>
        <p:txBody>
          <a:bodyPr wrap="square">
            <a:spAutoFit/>
          </a:bodyPr>
          <a:lstStyle/>
          <a:p>
            <a:pPr algn="just">
              <a:lnSpc>
                <a:spcPct val="150000"/>
              </a:lnSpc>
            </a:pPr>
            <a:r>
              <a:rPr lang="vi-VN" sz="1800">
                <a:latin typeface="+mn-lt"/>
              </a:rPr>
              <a:t>Hãy lập bảng thống kê biểu diễn số lượng huy chương các loại của đoàn thể thao Mỹ và vẽ biểu đồ cột biểu diễn bảng thống kê này.</a:t>
            </a:r>
            <a:endParaRPr lang="en-US" sz="1800">
              <a:latin typeface="+mn-l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1000" y="1191199"/>
            <a:ext cx="4258478" cy="2727706"/>
          </a:xfrm>
          <a:prstGeom prst="rect">
            <a:avLst/>
          </a:prstGeom>
        </p:spPr>
      </p:pic>
      <p:grpSp>
        <p:nvGrpSpPr>
          <p:cNvPr id="22" name="Google Shape;697;p56"/>
          <p:cNvGrpSpPr/>
          <p:nvPr/>
        </p:nvGrpSpPr>
        <p:grpSpPr>
          <a:xfrm flipH="1">
            <a:off x="196397" y="3295063"/>
            <a:ext cx="667594" cy="582997"/>
            <a:chOff x="7580093" y="2048936"/>
            <a:chExt cx="667594" cy="582997"/>
          </a:xfrm>
        </p:grpSpPr>
        <p:sp>
          <p:nvSpPr>
            <p:cNvPr id="23" name="Google Shape;698;p56"/>
            <p:cNvSpPr/>
            <p:nvPr/>
          </p:nvSpPr>
          <p:spPr>
            <a:xfrm>
              <a:off x="8019088" y="2403333"/>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99;p56"/>
            <p:cNvSpPr/>
            <p:nvPr/>
          </p:nvSpPr>
          <p:spPr>
            <a:xfrm>
              <a:off x="75800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 name="Picture 5"/>
          <p:cNvPicPr>
            <a:picLocks noChangeAspect="1"/>
          </p:cNvPicPr>
          <p:nvPr/>
        </p:nvPicPr>
        <p:blipFill>
          <a:blip r:embed="rId4"/>
          <a:stretch>
            <a:fillRect/>
          </a:stretch>
        </p:blipFill>
        <p:spPr>
          <a:xfrm>
            <a:off x="7720636" y="327210"/>
            <a:ext cx="1065555" cy="7103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grpSp>
        <p:nvGrpSpPr>
          <p:cNvPr id="565" name="Google Shape;565;p52"/>
          <p:cNvGrpSpPr/>
          <p:nvPr/>
        </p:nvGrpSpPr>
        <p:grpSpPr>
          <a:xfrm>
            <a:off x="8361579" y="134027"/>
            <a:ext cx="673543" cy="594291"/>
            <a:chOff x="5919233" y="539506"/>
            <a:chExt cx="673543" cy="594291"/>
          </a:xfrm>
        </p:grpSpPr>
        <p:sp>
          <p:nvSpPr>
            <p:cNvPr id="568" name="Google Shape;568;p52"/>
            <p:cNvSpPr/>
            <p:nvPr/>
          </p:nvSpPr>
          <p:spPr>
            <a:xfrm>
              <a:off x="6364176" y="905197"/>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569;p52"/>
            <p:cNvSpPr/>
            <p:nvPr/>
          </p:nvSpPr>
          <p:spPr>
            <a:xfrm>
              <a:off x="5919233" y="539506"/>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 name="Rectangle 3"/>
          <p:cNvSpPr/>
          <p:nvPr/>
        </p:nvSpPr>
        <p:spPr>
          <a:xfrm>
            <a:off x="321628" y="1959260"/>
            <a:ext cx="3367777" cy="1754326"/>
          </a:xfrm>
          <a:prstGeom prst="rect">
            <a:avLst/>
          </a:prstGeom>
        </p:spPr>
        <p:txBody>
          <a:bodyPr wrap="square">
            <a:spAutoFit/>
          </a:bodyPr>
          <a:lstStyle/>
          <a:p>
            <a:pPr marL="285750" lvl="0" indent="-285750" algn="just">
              <a:lnSpc>
                <a:spcPct val="150000"/>
              </a:lnSpc>
              <a:buFont typeface="Wingdings" panose="05000000000000000000" pitchFamily="2" charset="2"/>
              <a:buChar char="§"/>
            </a:pPr>
            <a:r>
              <a:rPr lang="vi-VN" sz="1800">
                <a:latin typeface="Arial" panose="020B0604020202020204" pitchFamily="34" charset="0"/>
              </a:rPr>
              <a:t>Biểu đồ cột biểu diễn bảng thống kê số lượng huy chương các loại của đoàn thể thao Mỹ:</a:t>
            </a:r>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p:grpSp>
        <p:nvGrpSpPr>
          <p:cNvPr id="22" name="Google Shape;697;p56"/>
          <p:cNvGrpSpPr/>
          <p:nvPr/>
        </p:nvGrpSpPr>
        <p:grpSpPr>
          <a:xfrm flipH="1">
            <a:off x="321629" y="4301061"/>
            <a:ext cx="667594" cy="582997"/>
            <a:chOff x="7580093" y="2048936"/>
            <a:chExt cx="667594" cy="582997"/>
          </a:xfrm>
        </p:grpSpPr>
        <p:sp>
          <p:nvSpPr>
            <p:cNvPr id="23" name="Google Shape;698;p56"/>
            <p:cNvSpPr/>
            <p:nvPr/>
          </p:nvSpPr>
          <p:spPr>
            <a:xfrm>
              <a:off x="8019088" y="2403333"/>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699;p56"/>
            <p:cNvSpPr/>
            <p:nvPr/>
          </p:nvSpPr>
          <p:spPr>
            <a:xfrm>
              <a:off x="75800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Rectangle 13"/>
          <p:cNvSpPr/>
          <p:nvPr/>
        </p:nvSpPr>
        <p:spPr>
          <a:xfrm>
            <a:off x="4245634" y="230605"/>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2" name="Rectangle 1"/>
          <p:cNvSpPr/>
          <p:nvPr/>
        </p:nvSpPr>
        <p:spPr>
          <a:xfrm>
            <a:off x="321629" y="588628"/>
            <a:ext cx="3367777" cy="1338828"/>
          </a:xfrm>
          <a:prstGeom prst="rect">
            <a:avLst/>
          </a:prstGeom>
        </p:spPr>
        <p:txBody>
          <a:bodyPr wrap="square">
            <a:spAutoFit/>
          </a:bodyPr>
          <a:lstStyle/>
          <a:p>
            <a:pPr marL="285750" indent="-285750" algn="just">
              <a:lnSpc>
                <a:spcPct val="150000"/>
              </a:lnSpc>
              <a:spcBef>
                <a:spcPts val="600"/>
              </a:spcBef>
              <a:spcAft>
                <a:spcPts val="800"/>
              </a:spcAft>
              <a:buFont typeface="Wingdings" panose="05000000000000000000" pitchFamily="2" charset="2"/>
              <a:buChar char="§"/>
            </a:pPr>
            <a:r>
              <a:rPr lang="fr-FR" sz="1800">
                <a:latin typeface="+mj-lt"/>
                <a:ea typeface="Arial" panose="020B0604020202020204" pitchFamily="34" charset="0"/>
                <a:cs typeface="Times New Roman" panose="02020603050405020304" pitchFamily="18" charset="0"/>
              </a:rPr>
              <a:t>Bảng thống kê biểu diễn số lượng huy chương các loại của đoàn thể thao Mỹ là:</a:t>
            </a:r>
            <a:endParaRPr lang="en-US" sz="1800">
              <a:effectLst/>
              <a:latin typeface="+mj-lt"/>
              <a:ea typeface="Arial" panose="020B0604020202020204" pitchFamily="34"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811725909"/>
              </p:ext>
            </p:extLst>
          </p:nvPr>
        </p:nvGraphicFramePr>
        <p:xfrm>
          <a:off x="3927290" y="746049"/>
          <a:ext cx="4841968" cy="1023986"/>
        </p:xfrm>
        <a:graphic>
          <a:graphicData uri="http://schemas.openxmlformats.org/drawingml/2006/table">
            <a:tbl>
              <a:tblPr firstRow="1" firstCol="1" bandRow="1"/>
              <a:tblGrid>
                <a:gridCol w="1598212">
                  <a:extLst>
                    <a:ext uri="{9D8B030D-6E8A-4147-A177-3AD203B41FA5}">
                      <a16:colId xmlns:a16="http://schemas.microsoft.com/office/drawing/2014/main" val="2264752578"/>
                    </a:ext>
                  </a:extLst>
                </a:gridCol>
                <a:gridCol w="1105231">
                  <a:extLst>
                    <a:ext uri="{9D8B030D-6E8A-4147-A177-3AD203B41FA5}">
                      <a16:colId xmlns:a16="http://schemas.microsoft.com/office/drawing/2014/main" val="290017740"/>
                    </a:ext>
                  </a:extLst>
                </a:gridCol>
                <a:gridCol w="1160891">
                  <a:extLst>
                    <a:ext uri="{9D8B030D-6E8A-4147-A177-3AD203B41FA5}">
                      <a16:colId xmlns:a16="http://schemas.microsoft.com/office/drawing/2014/main" val="1190504960"/>
                    </a:ext>
                  </a:extLst>
                </a:gridCol>
                <a:gridCol w="977634">
                  <a:extLst>
                    <a:ext uri="{9D8B030D-6E8A-4147-A177-3AD203B41FA5}">
                      <a16:colId xmlns:a16="http://schemas.microsoft.com/office/drawing/2014/main" val="2294824800"/>
                    </a:ext>
                  </a:extLst>
                </a:gridCol>
              </a:tblGrid>
              <a:tr h="511993">
                <a:tc>
                  <a:txBody>
                    <a:bodyPr/>
                    <a:lstStyle/>
                    <a:p>
                      <a:pPr algn="ctr">
                        <a:lnSpc>
                          <a:spcPct val="150000"/>
                        </a:lnSpc>
                        <a:spcBef>
                          <a:spcPts val="600"/>
                        </a:spcBef>
                        <a:spcAft>
                          <a:spcPts val="0"/>
                        </a:spcAft>
                      </a:pPr>
                      <a:r>
                        <a:rPr lang="fr-FR" sz="1800">
                          <a:effectLst/>
                          <a:latin typeface="+mj-lt"/>
                          <a:ea typeface="Arial" panose="020B0604020202020204" pitchFamily="34" charset="0"/>
                          <a:cs typeface="Times New Roman" panose="02020603050405020304" pitchFamily="18" charset="0"/>
                        </a:rPr>
                        <a:t>Huy chương</a:t>
                      </a:r>
                      <a:endParaRPr lang="en-US" sz="18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50000"/>
                        </a:lnSpc>
                        <a:spcBef>
                          <a:spcPts val="600"/>
                        </a:spcBef>
                        <a:spcAft>
                          <a:spcPts val="0"/>
                        </a:spcAft>
                      </a:pPr>
                      <a:r>
                        <a:rPr lang="fr-FR" sz="1800">
                          <a:effectLst/>
                          <a:latin typeface="+mj-lt"/>
                          <a:ea typeface="Arial" panose="020B0604020202020204" pitchFamily="34" charset="0"/>
                          <a:cs typeface="Times New Roman" panose="02020603050405020304" pitchFamily="18" charset="0"/>
                        </a:rPr>
                        <a:t>Vàng</a:t>
                      </a:r>
                      <a:endParaRPr lang="en-US" sz="18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fr-FR" sz="1800">
                          <a:effectLst/>
                          <a:latin typeface="+mj-lt"/>
                          <a:ea typeface="Arial" panose="020B0604020202020204" pitchFamily="34" charset="0"/>
                          <a:cs typeface="Times New Roman" panose="02020603050405020304" pitchFamily="18" charset="0"/>
                        </a:rPr>
                        <a:t>Bạc</a:t>
                      </a:r>
                      <a:endParaRPr lang="en-US" sz="18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fr-FR" sz="1800">
                          <a:effectLst/>
                          <a:latin typeface="+mj-lt"/>
                          <a:ea typeface="Arial" panose="020B0604020202020204" pitchFamily="34" charset="0"/>
                          <a:cs typeface="Times New Roman" panose="02020603050405020304" pitchFamily="18" charset="0"/>
                        </a:rPr>
                        <a:t>Đồng</a:t>
                      </a:r>
                      <a:endParaRPr lang="en-US" sz="18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7679975"/>
                  </a:ext>
                </a:extLst>
              </a:tr>
              <a:tr h="511993">
                <a:tc>
                  <a:txBody>
                    <a:bodyPr/>
                    <a:lstStyle/>
                    <a:p>
                      <a:pPr algn="ctr">
                        <a:lnSpc>
                          <a:spcPct val="150000"/>
                        </a:lnSpc>
                        <a:spcBef>
                          <a:spcPts val="600"/>
                        </a:spcBef>
                        <a:spcAft>
                          <a:spcPts val="0"/>
                        </a:spcAft>
                      </a:pPr>
                      <a:r>
                        <a:rPr lang="fr-FR" sz="1800">
                          <a:effectLst/>
                          <a:latin typeface="+mj-lt"/>
                          <a:ea typeface="Arial" panose="020B0604020202020204" pitchFamily="34" charset="0"/>
                          <a:cs typeface="Times New Roman" panose="02020603050405020304" pitchFamily="18" charset="0"/>
                        </a:rPr>
                        <a:t>Số lượng</a:t>
                      </a:r>
                      <a:endParaRPr lang="en-US" sz="18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50000"/>
                        </a:lnSpc>
                        <a:spcBef>
                          <a:spcPts val="600"/>
                        </a:spcBef>
                        <a:spcAft>
                          <a:spcPts val="0"/>
                        </a:spcAft>
                      </a:pPr>
                      <a:r>
                        <a:rPr lang="fr-FR" sz="1800">
                          <a:effectLst/>
                          <a:latin typeface="+mj-lt"/>
                          <a:ea typeface="Arial" panose="020B0604020202020204" pitchFamily="34" charset="0"/>
                          <a:cs typeface="Times New Roman" panose="02020603050405020304" pitchFamily="18" charset="0"/>
                        </a:rPr>
                        <a:t>39</a:t>
                      </a:r>
                      <a:endParaRPr lang="en-US" sz="18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fr-FR" sz="1800">
                          <a:effectLst/>
                          <a:latin typeface="+mj-lt"/>
                          <a:ea typeface="Arial" panose="020B0604020202020204" pitchFamily="34" charset="0"/>
                          <a:cs typeface="Times New Roman" panose="02020603050405020304" pitchFamily="18" charset="0"/>
                        </a:rPr>
                        <a:t>41</a:t>
                      </a:r>
                      <a:endParaRPr lang="en-US" sz="18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fr-FR" sz="1800">
                          <a:effectLst/>
                          <a:latin typeface="+mj-lt"/>
                          <a:ea typeface="Arial" panose="020B0604020202020204" pitchFamily="34" charset="0"/>
                          <a:cs typeface="Times New Roman" panose="02020603050405020304" pitchFamily="18" charset="0"/>
                        </a:rPr>
                        <a:t>33</a:t>
                      </a:r>
                      <a:endParaRPr lang="en-US" sz="18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6761149"/>
                  </a:ext>
                </a:extLst>
              </a:tr>
            </a:tbl>
          </a:graphicData>
        </a:graphic>
      </p:graphicFrame>
      <p:pic>
        <p:nvPicPr>
          <p:cNvPr id="7" name="Picture 6"/>
          <p:cNvPicPr>
            <a:picLocks noChangeAspect="1"/>
          </p:cNvPicPr>
          <p:nvPr/>
        </p:nvPicPr>
        <p:blipFill>
          <a:blip r:embed="rId3"/>
          <a:stretch>
            <a:fillRect/>
          </a:stretch>
        </p:blipFill>
        <p:spPr>
          <a:xfrm>
            <a:off x="3927288" y="2130005"/>
            <a:ext cx="4841969" cy="2805618"/>
          </a:xfrm>
          <a:prstGeom prst="rect">
            <a:avLst/>
          </a:prstGeom>
        </p:spPr>
      </p:pic>
    </p:spTree>
    <p:extLst>
      <p:ext uri="{BB962C8B-B14F-4D97-AF65-F5344CB8AC3E}">
        <p14:creationId xmlns:p14="http://schemas.microsoft.com/office/powerpoint/2010/main" val="3770772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horizontal)">
                                      <p:cBhvr>
                                        <p:cTn id="20" dur="500"/>
                                        <p:tgtEl>
                                          <p:spTgt spid="4"/>
                                        </p:tgtEl>
                                      </p:cBhvr>
                                    </p:animEffect>
                                  </p:childTnLst>
                                </p:cTn>
                              </p:par>
                              <p:par>
                                <p:cTn id="21" presetID="14" presetClass="entr" presetSubtype="1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grpSp>
        <p:nvGrpSpPr>
          <p:cNvPr id="5" name="Group 4"/>
          <p:cNvGrpSpPr/>
          <p:nvPr/>
        </p:nvGrpSpPr>
        <p:grpSpPr>
          <a:xfrm>
            <a:off x="5041127" y="834888"/>
            <a:ext cx="3512397" cy="3872486"/>
            <a:chOff x="4578619" y="539506"/>
            <a:chExt cx="3664803" cy="4064502"/>
          </a:xfrm>
        </p:grpSpPr>
        <p:pic>
          <p:nvPicPr>
            <p:cNvPr id="1026" name="Google Shape;1026;p68"/>
            <p:cNvPicPr preferRelativeResize="0"/>
            <p:nvPr/>
          </p:nvPicPr>
          <p:blipFill>
            <a:blip r:embed="rId3">
              <a:alphaModFix/>
            </a:blip>
            <a:stretch>
              <a:fillRect/>
            </a:stretch>
          </p:blipFill>
          <p:spPr>
            <a:xfrm>
              <a:off x="5006056" y="539506"/>
              <a:ext cx="3173443" cy="4064502"/>
            </a:xfrm>
            <a:prstGeom prst="rect">
              <a:avLst/>
            </a:prstGeom>
            <a:noFill/>
            <a:ln>
              <a:noFill/>
            </a:ln>
          </p:spPr>
        </p:pic>
        <p:grpSp>
          <p:nvGrpSpPr>
            <p:cNvPr id="1027" name="Google Shape;1027;p68"/>
            <p:cNvGrpSpPr/>
            <p:nvPr/>
          </p:nvGrpSpPr>
          <p:grpSpPr>
            <a:xfrm>
              <a:off x="4937386" y="547254"/>
              <a:ext cx="3306036" cy="1718436"/>
              <a:chOff x="-1925205" y="1138554"/>
              <a:chExt cx="3306036" cy="1718436"/>
            </a:xfrm>
          </p:grpSpPr>
          <p:sp>
            <p:nvSpPr>
              <p:cNvPr id="1028" name="Google Shape;1028;p68"/>
              <p:cNvSpPr/>
              <p:nvPr/>
            </p:nvSpPr>
            <p:spPr>
              <a:xfrm flipH="1">
                <a:off x="789437" y="2628390"/>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68"/>
              <p:cNvSpPr/>
              <p:nvPr/>
            </p:nvSpPr>
            <p:spPr>
              <a:xfrm flipH="1">
                <a:off x="1152231" y="1435792"/>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68"/>
              <p:cNvSpPr/>
              <p:nvPr/>
            </p:nvSpPr>
            <p:spPr>
              <a:xfrm>
                <a:off x="598913" y="113855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68"/>
              <p:cNvSpPr/>
              <p:nvPr/>
            </p:nvSpPr>
            <p:spPr>
              <a:xfrm>
                <a:off x="-1925205" y="1923263"/>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32" name="Google Shape;1032;p68"/>
            <p:cNvPicPr preferRelativeResize="0"/>
            <p:nvPr/>
          </p:nvPicPr>
          <p:blipFill>
            <a:blip r:embed="rId4">
              <a:alphaModFix/>
            </a:blip>
            <a:stretch>
              <a:fillRect/>
            </a:stretch>
          </p:blipFill>
          <p:spPr>
            <a:xfrm>
              <a:off x="4578619" y="3381900"/>
              <a:ext cx="1828800" cy="1222099"/>
            </a:xfrm>
            <a:prstGeom prst="rect">
              <a:avLst/>
            </a:prstGeom>
            <a:noFill/>
            <a:ln>
              <a:noFill/>
            </a:ln>
          </p:spPr>
        </p:pic>
      </p:grpSp>
      <p:pic>
        <p:nvPicPr>
          <p:cNvPr id="4" name="Picture 3"/>
          <p:cNvPicPr>
            <a:picLocks noChangeAspect="1"/>
          </p:cNvPicPr>
          <p:nvPr/>
        </p:nvPicPr>
        <p:blipFill>
          <a:blip r:embed="rId5"/>
          <a:stretch>
            <a:fillRect/>
          </a:stretch>
        </p:blipFill>
        <p:spPr>
          <a:xfrm>
            <a:off x="571488" y="3445354"/>
            <a:ext cx="3814108" cy="967619"/>
          </a:xfrm>
          <a:prstGeom prst="rect">
            <a:avLst/>
          </a:prstGeom>
        </p:spPr>
      </p:pic>
      <p:sp>
        <p:nvSpPr>
          <p:cNvPr id="24" name="Google Shape;453;p45"/>
          <p:cNvSpPr txBox="1">
            <a:spLocks noGrp="1"/>
          </p:cNvSpPr>
          <p:nvPr>
            <p:ph type="title"/>
          </p:nvPr>
        </p:nvSpPr>
        <p:spPr>
          <a:xfrm>
            <a:off x="96782" y="467723"/>
            <a:ext cx="5023200" cy="201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000" b="1" smtClean="0">
                <a:latin typeface="+mj-lt"/>
              </a:rPr>
              <a:t>VẬN DỤNG</a:t>
            </a:r>
            <a:endParaRPr sz="5000" b="1">
              <a:latin typeface="+mj-lt"/>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grpSp>
        <p:nvGrpSpPr>
          <p:cNvPr id="5" name="Group 4"/>
          <p:cNvGrpSpPr/>
          <p:nvPr/>
        </p:nvGrpSpPr>
        <p:grpSpPr>
          <a:xfrm>
            <a:off x="411756" y="225411"/>
            <a:ext cx="2547641" cy="624912"/>
            <a:chOff x="398182" y="258333"/>
            <a:chExt cx="2547641" cy="624912"/>
          </a:xfrm>
        </p:grpSpPr>
        <p:sp>
          <p:nvSpPr>
            <p:cNvPr id="17" name="Pentagon 16"/>
            <p:cNvSpPr/>
            <p:nvPr/>
          </p:nvSpPr>
          <p:spPr>
            <a:xfrm>
              <a:off x="398182" y="258333"/>
              <a:ext cx="2547641" cy="624912"/>
            </a:xfrm>
            <a:prstGeom prst="homePlate">
              <a:avLst/>
            </a:prstGeom>
            <a:solidFill>
              <a:schemeClr val="accent4">
                <a:lumMod val="40000"/>
                <a:lumOff val="60000"/>
              </a:schemeClr>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1800" b="1" dirty="0">
                <a:solidFill>
                  <a:schemeClr val="tx1"/>
                </a:solidFill>
                <a:latin typeface="Arial" panose="020B0604020202020204" pitchFamily="34" charset="0"/>
                <a:cs typeface="Arial" panose="020B0604020202020204" pitchFamily="34" charset="0"/>
              </a:endParaRPr>
            </a:p>
          </p:txBody>
        </p:sp>
        <p:sp>
          <p:nvSpPr>
            <p:cNvPr id="4" name="Rectangle 3"/>
            <p:cNvSpPr/>
            <p:nvPr/>
          </p:nvSpPr>
          <p:spPr>
            <a:xfrm>
              <a:off x="398182" y="316873"/>
              <a:ext cx="2390398" cy="507831"/>
            </a:xfrm>
            <a:prstGeom prst="rect">
              <a:avLst/>
            </a:prstGeom>
          </p:spPr>
          <p:txBody>
            <a:bodyPr wrap="none">
              <a:spAutoFit/>
            </a:bodyPr>
            <a:lstStyle/>
            <a:p>
              <a:pPr lvl="0">
                <a:lnSpc>
                  <a:spcPct val="150000"/>
                </a:lnSpc>
              </a:pPr>
              <a:r>
                <a:rPr lang="fr-FR" sz="1800" b="1">
                  <a:solidFill>
                    <a:srgbClr val="D7DFF2">
                      <a:lumMod val="25000"/>
                    </a:srgbClr>
                  </a:solidFill>
                  <a:latin typeface="Arial" panose="020B0604020202020204" pitchFamily="34" charset="0"/>
                  <a:ea typeface="Calibri" panose="020F0502020204030204" pitchFamily="34" charset="0"/>
                  <a:cs typeface="Times New Roman" panose="02020603050405020304" pitchFamily="18" charset="0"/>
                </a:rPr>
                <a:t>Bài </a:t>
              </a:r>
              <a:r>
                <a:rPr lang="fr-FR" sz="1800" b="1" smtClean="0">
                  <a:solidFill>
                    <a:srgbClr val="D7DFF2">
                      <a:lumMod val="25000"/>
                    </a:srgbClr>
                  </a:solidFill>
                  <a:latin typeface="Arial" panose="020B0604020202020204" pitchFamily="34" charset="0"/>
                  <a:ea typeface="Calibri" panose="020F0502020204030204" pitchFamily="34" charset="0"/>
                  <a:cs typeface="Times New Roman" panose="02020603050405020304" pitchFamily="18" charset="0"/>
                </a:rPr>
                <a:t>5.7 </a:t>
              </a:r>
              <a:r>
                <a:rPr lang="fr-FR" sz="1800" b="1">
                  <a:solidFill>
                    <a:srgbClr val="D7DFF2">
                      <a:lumMod val="25000"/>
                    </a:srgbClr>
                  </a:solidFill>
                  <a:latin typeface="Arial" panose="020B0604020202020204" pitchFamily="34" charset="0"/>
                  <a:ea typeface="Calibri" panose="020F0502020204030204" pitchFamily="34" charset="0"/>
                  <a:cs typeface="Times New Roman" panose="02020603050405020304" pitchFamily="18" charset="0"/>
                </a:rPr>
                <a:t>(SGK – </a:t>
              </a:r>
              <a:r>
                <a:rPr lang="fr-FR" sz="1800" b="1" smtClean="0">
                  <a:solidFill>
                    <a:srgbClr val="D7DFF2">
                      <a:lumMod val="25000"/>
                    </a:srgbClr>
                  </a:solidFill>
                  <a:latin typeface="Arial" panose="020B0604020202020204" pitchFamily="34" charset="0"/>
                  <a:ea typeface="Calibri" panose="020F0502020204030204" pitchFamily="34" charset="0"/>
                  <a:cs typeface="Times New Roman" panose="02020603050405020304" pitchFamily="18" charset="0"/>
                </a:rPr>
                <a:t>tr.98)</a:t>
              </a:r>
              <a:endParaRPr lang="en-US" sz="1800" dirty="0">
                <a:solidFill>
                  <a:srgbClr val="D7DFF2">
                    <a:lumMod val="25000"/>
                  </a:srgbClr>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6" name="Rectangle 5"/>
          <p:cNvSpPr/>
          <p:nvPr/>
        </p:nvSpPr>
        <p:spPr>
          <a:xfrm>
            <a:off x="3043882" y="78202"/>
            <a:ext cx="5623040" cy="923330"/>
          </a:xfrm>
          <a:prstGeom prst="rect">
            <a:avLst/>
          </a:prstGeom>
        </p:spPr>
        <p:txBody>
          <a:bodyPr wrap="square">
            <a:spAutoFit/>
          </a:bodyPr>
          <a:lstStyle/>
          <a:p>
            <a:pPr>
              <a:lnSpc>
                <a:spcPct val="150000"/>
              </a:lnSpc>
            </a:pPr>
            <a:r>
              <a:rPr lang="vi-VN" sz="1800">
                <a:latin typeface="+mn-lt"/>
              </a:rPr>
              <a:t>Bảng sau cho biết khối lượng giấy vụn các lớp khối 8 đã thu gom được.</a:t>
            </a:r>
            <a:endParaRPr lang="en-US" sz="1800">
              <a:latin typeface="+mn-lt"/>
            </a:endParaRPr>
          </a:p>
        </p:txBody>
      </p:sp>
      <p:sp>
        <p:nvSpPr>
          <p:cNvPr id="7" name="Rectangle 6"/>
          <p:cNvSpPr/>
          <p:nvPr/>
        </p:nvSpPr>
        <p:spPr>
          <a:xfrm>
            <a:off x="358833" y="1970326"/>
            <a:ext cx="8316446" cy="507831"/>
          </a:xfrm>
          <a:prstGeom prst="rect">
            <a:avLst/>
          </a:prstGeom>
        </p:spPr>
        <p:txBody>
          <a:bodyPr wrap="square">
            <a:spAutoFit/>
          </a:bodyPr>
          <a:lstStyle/>
          <a:p>
            <a:pPr>
              <a:lnSpc>
                <a:spcPct val="150000"/>
              </a:lnSpc>
            </a:pPr>
            <a:r>
              <a:rPr lang="en-US" sz="1800">
                <a:latin typeface="+mj-lt"/>
              </a:rPr>
              <a:t>Lựa chọn biểu đồ phù hợp biểu diễn bảng thống kê này. Vẽ biểu đồ đó.</a:t>
            </a:r>
          </a:p>
        </p:txBody>
      </p:sp>
      <p:graphicFrame>
        <p:nvGraphicFramePr>
          <p:cNvPr id="9" name="Table 8"/>
          <p:cNvGraphicFramePr>
            <a:graphicFrameLocks noGrp="1"/>
          </p:cNvGraphicFramePr>
          <p:nvPr>
            <p:extLst>
              <p:ext uri="{D42A27DB-BD31-4B8C-83A1-F6EECF244321}">
                <p14:modId xmlns:p14="http://schemas.microsoft.com/office/powerpoint/2010/main" val="1086355269"/>
              </p:ext>
            </p:extLst>
          </p:nvPr>
        </p:nvGraphicFramePr>
        <p:xfrm>
          <a:off x="411755" y="1138825"/>
          <a:ext cx="8210601" cy="741680"/>
        </p:xfrm>
        <a:graphic>
          <a:graphicData uri="http://schemas.openxmlformats.org/drawingml/2006/table">
            <a:tbl>
              <a:tblPr firstRow="1" bandRow="1">
                <a:tableStyleId>{339702B8-75EE-4A78-BF82-F94E3A50AE9B}</a:tableStyleId>
              </a:tblPr>
              <a:tblGrid>
                <a:gridCol w="2344530">
                  <a:extLst>
                    <a:ext uri="{9D8B030D-6E8A-4147-A177-3AD203B41FA5}">
                      <a16:colId xmlns:a16="http://schemas.microsoft.com/office/drawing/2014/main" val="3718299906"/>
                    </a:ext>
                  </a:extLst>
                </a:gridCol>
                <a:gridCol w="1465570">
                  <a:extLst>
                    <a:ext uri="{9D8B030D-6E8A-4147-A177-3AD203B41FA5}">
                      <a16:colId xmlns:a16="http://schemas.microsoft.com/office/drawing/2014/main" val="394412923"/>
                    </a:ext>
                  </a:extLst>
                </a:gridCol>
                <a:gridCol w="1505435">
                  <a:extLst>
                    <a:ext uri="{9D8B030D-6E8A-4147-A177-3AD203B41FA5}">
                      <a16:colId xmlns:a16="http://schemas.microsoft.com/office/drawing/2014/main" val="694539401"/>
                    </a:ext>
                  </a:extLst>
                </a:gridCol>
                <a:gridCol w="1480755">
                  <a:extLst>
                    <a:ext uri="{9D8B030D-6E8A-4147-A177-3AD203B41FA5}">
                      <a16:colId xmlns:a16="http://schemas.microsoft.com/office/drawing/2014/main" val="2660804596"/>
                    </a:ext>
                  </a:extLst>
                </a:gridCol>
                <a:gridCol w="1414311">
                  <a:extLst>
                    <a:ext uri="{9D8B030D-6E8A-4147-A177-3AD203B41FA5}">
                      <a16:colId xmlns:a16="http://schemas.microsoft.com/office/drawing/2014/main" val="1153770202"/>
                    </a:ext>
                  </a:extLst>
                </a:gridCol>
              </a:tblGrid>
              <a:tr h="370840">
                <a:tc>
                  <a:txBody>
                    <a:bodyPr/>
                    <a:lstStyle/>
                    <a:p>
                      <a:pPr algn="ctr"/>
                      <a:r>
                        <a:rPr lang="en-US" sz="1700" smtClean="0"/>
                        <a:t>Lớp</a:t>
                      </a:r>
                      <a:endParaRPr lang="en-US" sz="1700"/>
                    </a:p>
                  </a:txBody>
                  <a:tcPr anchor="ctr">
                    <a:solidFill>
                      <a:schemeClr val="accent1">
                        <a:lumMod val="20000"/>
                        <a:lumOff val="80000"/>
                      </a:schemeClr>
                    </a:solidFill>
                  </a:tcPr>
                </a:tc>
                <a:tc>
                  <a:txBody>
                    <a:bodyPr/>
                    <a:lstStyle/>
                    <a:p>
                      <a:pPr algn="ctr"/>
                      <a:r>
                        <a:rPr lang="en-US" sz="1700" smtClean="0"/>
                        <a:t>8A</a:t>
                      </a:r>
                      <a:endParaRPr lang="en-US" sz="1700"/>
                    </a:p>
                  </a:txBody>
                  <a:tcPr anchor="ctr"/>
                </a:tc>
                <a:tc>
                  <a:txBody>
                    <a:bodyPr/>
                    <a:lstStyle/>
                    <a:p>
                      <a:pPr algn="ctr"/>
                      <a:r>
                        <a:rPr lang="en-US" sz="1700" smtClean="0"/>
                        <a:t>8B</a:t>
                      </a:r>
                      <a:endParaRPr lang="en-US" sz="1700"/>
                    </a:p>
                  </a:txBody>
                  <a:tcPr anchor="ctr"/>
                </a:tc>
                <a:tc>
                  <a:txBody>
                    <a:bodyPr/>
                    <a:lstStyle/>
                    <a:p>
                      <a:pPr algn="ctr"/>
                      <a:r>
                        <a:rPr lang="en-US" sz="1700" smtClean="0"/>
                        <a:t>8C</a:t>
                      </a:r>
                      <a:endParaRPr lang="en-US" sz="1700"/>
                    </a:p>
                  </a:txBody>
                  <a:tcPr anchor="ctr"/>
                </a:tc>
                <a:tc>
                  <a:txBody>
                    <a:bodyPr/>
                    <a:lstStyle/>
                    <a:p>
                      <a:pPr algn="ctr"/>
                      <a:r>
                        <a:rPr lang="en-US" sz="1700" smtClean="0"/>
                        <a:t>8D</a:t>
                      </a:r>
                      <a:endParaRPr lang="en-US" sz="1700"/>
                    </a:p>
                  </a:txBody>
                  <a:tcPr anchor="ctr"/>
                </a:tc>
                <a:extLst>
                  <a:ext uri="{0D108BD9-81ED-4DB2-BD59-A6C34878D82A}">
                    <a16:rowId xmlns:a16="http://schemas.microsoft.com/office/drawing/2014/main" val="811919785"/>
                  </a:ext>
                </a:extLst>
              </a:tr>
              <a:tr h="370840">
                <a:tc>
                  <a:txBody>
                    <a:bodyPr/>
                    <a:lstStyle/>
                    <a:p>
                      <a:pPr algn="ctr"/>
                      <a:r>
                        <a:rPr lang="en-US" sz="1700" smtClean="0"/>
                        <a:t>Khối</a:t>
                      </a:r>
                      <a:r>
                        <a:rPr lang="en-US" sz="1700" baseline="0" smtClean="0"/>
                        <a:t> lượng (kg)</a:t>
                      </a:r>
                      <a:endParaRPr lang="en-US" sz="1700"/>
                    </a:p>
                  </a:txBody>
                  <a:tcPr anchor="ctr">
                    <a:solidFill>
                      <a:schemeClr val="accent1">
                        <a:lumMod val="20000"/>
                        <a:lumOff val="80000"/>
                      </a:schemeClr>
                    </a:solidFill>
                  </a:tcPr>
                </a:tc>
                <a:tc>
                  <a:txBody>
                    <a:bodyPr/>
                    <a:lstStyle/>
                    <a:p>
                      <a:pPr algn="ctr"/>
                      <a:r>
                        <a:rPr lang="en-US" sz="1700" smtClean="0"/>
                        <a:t>12,7</a:t>
                      </a:r>
                      <a:endParaRPr lang="en-US" sz="1700"/>
                    </a:p>
                  </a:txBody>
                  <a:tcPr anchor="ctr"/>
                </a:tc>
                <a:tc>
                  <a:txBody>
                    <a:bodyPr/>
                    <a:lstStyle/>
                    <a:p>
                      <a:pPr algn="ctr"/>
                      <a:r>
                        <a:rPr lang="en-US" sz="1700" smtClean="0"/>
                        <a:t>16,8</a:t>
                      </a:r>
                      <a:endParaRPr lang="en-US" sz="1700"/>
                    </a:p>
                  </a:txBody>
                  <a:tcPr anchor="ctr"/>
                </a:tc>
                <a:tc>
                  <a:txBody>
                    <a:bodyPr/>
                    <a:lstStyle/>
                    <a:p>
                      <a:pPr algn="ctr"/>
                      <a:r>
                        <a:rPr lang="en-US" sz="1700" smtClean="0"/>
                        <a:t>15,5</a:t>
                      </a:r>
                      <a:endParaRPr lang="en-US" sz="1700"/>
                    </a:p>
                  </a:txBody>
                  <a:tcPr anchor="ctr"/>
                </a:tc>
                <a:tc>
                  <a:txBody>
                    <a:bodyPr/>
                    <a:lstStyle/>
                    <a:p>
                      <a:pPr algn="ctr"/>
                      <a:r>
                        <a:rPr lang="en-US" sz="1700" smtClean="0"/>
                        <a:t>14,3</a:t>
                      </a:r>
                      <a:endParaRPr lang="en-US" sz="1700"/>
                    </a:p>
                  </a:txBody>
                  <a:tcPr anchor="ctr"/>
                </a:tc>
                <a:extLst>
                  <a:ext uri="{0D108BD9-81ED-4DB2-BD59-A6C34878D82A}">
                    <a16:rowId xmlns:a16="http://schemas.microsoft.com/office/drawing/2014/main" val="256879171"/>
                  </a:ext>
                </a:extLst>
              </a:tr>
            </a:tbl>
          </a:graphicData>
        </a:graphic>
      </p:graphicFrame>
      <p:grpSp>
        <p:nvGrpSpPr>
          <p:cNvPr id="26" name="Google Shape;565;p52"/>
          <p:cNvGrpSpPr/>
          <p:nvPr/>
        </p:nvGrpSpPr>
        <p:grpSpPr>
          <a:xfrm>
            <a:off x="8393758" y="682490"/>
            <a:ext cx="673543" cy="594291"/>
            <a:chOff x="5919233" y="539506"/>
            <a:chExt cx="673543" cy="594291"/>
          </a:xfrm>
        </p:grpSpPr>
        <p:sp>
          <p:nvSpPr>
            <p:cNvPr id="27" name="Google Shape;568;p52"/>
            <p:cNvSpPr/>
            <p:nvPr/>
          </p:nvSpPr>
          <p:spPr>
            <a:xfrm>
              <a:off x="6364176" y="905197"/>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569;p52"/>
            <p:cNvSpPr/>
            <p:nvPr/>
          </p:nvSpPr>
          <p:spPr>
            <a:xfrm>
              <a:off x="5919233" y="539506"/>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9" name="Rectangle 28"/>
          <p:cNvSpPr/>
          <p:nvPr/>
        </p:nvSpPr>
        <p:spPr>
          <a:xfrm>
            <a:off x="358833" y="2567978"/>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11" name="Rectangle 10"/>
          <p:cNvSpPr/>
          <p:nvPr/>
        </p:nvSpPr>
        <p:spPr>
          <a:xfrm>
            <a:off x="358833" y="3006669"/>
            <a:ext cx="4483511" cy="1856919"/>
          </a:xfrm>
          <a:prstGeom prst="rect">
            <a:avLst/>
          </a:prstGeom>
        </p:spPr>
        <p:txBody>
          <a:bodyPr wrap="square">
            <a:spAutoFit/>
          </a:bodyPr>
          <a:lstStyle/>
          <a:p>
            <a:pPr marL="285750" indent="-285750" algn="just">
              <a:lnSpc>
                <a:spcPct val="150000"/>
              </a:lnSpc>
              <a:spcBef>
                <a:spcPts val="600"/>
              </a:spcBef>
              <a:spcAft>
                <a:spcPts val="600"/>
              </a:spcAft>
              <a:buFont typeface="Arial" panose="020B0604020202020204" pitchFamily="34" charset="0"/>
              <a:buChar char="•"/>
            </a:pPr>
            <a:r>
              <a:rPr lang="fr-FR" sz="1800">
                <a:latin typeface="+mj-lt"/>
                <a:ea typeface="Arial" panose="020B0604020202020204" pitchFamily="34" charset="0"/>
                <a:cs typeface="Times New Roman" panose="02020603050405020304" pitchFamily="18" charset="0"/>
              </a:rPr>
              <a:t>Để khối lượng giấy vụn các lớp khối 8 đã thu gom được, ta chọn biểu đồ cột.</a:t>
            </a:r>
            <a:endParaRPr lang="en-US" sz="1800">
              <a:latin typeface="+mj-lt"/>
              <a:ea typeface="Arial" panose="020B0604020202020204" pitchFamily="34" charset="0"/>
              <a:cs typeface="Times New Roman" panose="02020603050405020304" pitchFamily="18" charset="0"/>
            </a:endParaRPr>
          </a:p>
          <a:p>
            <a:pPr marL="285750" indent="-285750" algn="just">
              <a:lnSpc>
                <a:spcPct val="150000"/>
              </a:lnSpc>
              <a:spcBef>
                <a:spcPts val="600"/>
              </a:spcBef>
              <a:spcAft>
                <a:spcPts val="600"/>
              </a:spcAft>
              <a:buFont typeface="Arial" panose="020B0604020202020204" pitchFamily="34" charset="0"/>
              <a:buChar char="•"/>
            </a:pPr>
            <a:r>
              <a:rPr lang="fr-FR" sz="1800">
                <a:latin typeface="+mj-lt"/>
                <a:ea typeface="Arial" panose="020B0604020202020204" pitchFamily="34" charset="0"/>
                <a:cs typeface="Times New Roman" panose="02020603050405020304" pitchFamily="18" charset="0"/>
              </a:rPr>
              <a:t>Biểu đồ cột biểu diễn khối lượng giấy vụn các lớp khối 8 đã thu gom được:</a:t>
            </a:r>
            <a:endParaRPr lang="en-US" sz="1800">
              <a:effectLst/>
              <a:latin typeface="+mj-lt"/>
              <a:ea typeface="Arial" panose="020B0604020202020204" pitchFamily="34" charset="0"/>
              <a:cs typeface="Times New Roman" panose="02020603050405020304" pitchFamily="18" charset="0"/>
            </a:endParaRPr>
          </a:p>
        </p:txBody>
      </p:sp>
      <p:pic>
        <p:nvPicPr>
          <p:cNvPr id="12" name="Picture 11"/>
          <p:cNvPicPr>
            <a:picLocks noChangeAspect="1"/>
          </p:cNvPicPr>
          <p:nvPr/>
        </p:nvPicPr>
        <p:blipFill>
          <a:blip r:embed="rId3"/>
          <a:stretch>
            <a:fillRect/>
          </a:stretch>
        </p:blipFill>
        <p:spPr>
          <a:xfrm>
            <a:off x="5224008" y="2567978"/>
            <a:ext cx="3451272" cy="232207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randombar(horizontal)">
                                      <p:cBhvr>
                                        <p:cTn id="29" dur="500"/>
                                        <p:tgtEl>
                                          <p:spTgt spid="2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1">
                                            <p:txEl>
                                              <p:pRg st="0" end="0"/>
                                            </p:txEl>
                                          </p:spTgt>
                                        </p:tgtEl>
                                        <p:attrNameLst>
                                          <p:attrName>style.visibility</p:attrName>
                                        </p:attrNameLst>
                                      </p:cBhvr>
                                      <p:to>
                                        <p:strVal val="visible"/>
                                      </p:to>
                                    </p:set>
                                    <p:animEffect transition="in" filter="fade">
                                      <p:cBhvr>
                                        <p:cTn id="34" dur="500"/>
                                        <p:tgtEl>
                                          <p:spTgt spid="11">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39" dur="500"/>
                                        <p:tgtEl>
                                          <p:spTgt spid="11">
                                            <p:txEl>
                                              <p:pRg st="1" end="1"/>
                                            </p:txEl>
                                          </p:spTgt>
                                        </p:tgtEl>
                                      </p:cBhvr>
                                    </p:animEffect>
                                  </p:childTnLst>
                                </p:cTn>
                              </p:par>
                            </p:childTnLst>
                          </p:cTn>
                        </p:par>
                        <p:par>
                          <p:cTn id="40" fill="hold">
                            <p:stCondLst>
                              <p:cond delay="500"/>
                            </p:stCondLst>
                            <p:childTnLst>
                              <p:par>
                                <p:cTn id="41" presetID="14" presetClass="entr" presetSubtype="10" fill="hold"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randombar(horizontal)">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grpSp>
        <p:nvGrpSpPr>
          <p:cNvPr id="15" name="Group 14"/>
          <p:cNvGrpSpPr/>
          <p:nvPr/>
        </p:nvGrpSpPr>
        <p:grpSpPr>
          <a:xfrm>
            <a:off x="3166249" y="217461"/>
            <a:ext cx="2547641" cy="624912"/>
            <a:chOff x="398182" y="258333"/>
            <a:chExt cx="2547641" cy="624912"/>
          </a:xfrm>
        </p:grpSpPr>
        <p:sp>
          <p:nvSpPr>
            <p:cNvPr id="16" name="Pentagon 15"/>
            <p:cNvSpPr/>
            <p:nvPr/>
          </p:nvSpPr>
          <p:spPr>
            <a:xfrm>
              <a:off x="398182" y="258333"/>
              <a:ext cx="2547641" cy="624912"/>
            </a:xfrm>
            <a:prstGeom prst="homePlate">
              <a:avLst/>
            </a:prstGeom>
            <a:solidFill>
              <a:schemeClr val="accent4">
                <a:lumMod val="40000"/>
                <a:lumOff val="60000"/>
              </a:schemeClr>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1800" b="1" dirty="0">
                <a:solidFill>
                  <a:schemeClr val="tx1"/>
                </a:solidFill>
                <a:latin typeface="Arial" panose="020B0604020202020204" pitchFamily="34" charset="0"/>
                <a:cs typeface="Arial" panose="020B0604020202020204" pitchFamily="34" charset="0"/>
              </a:endParaRPr>
            </a:p>
          </p:txBody>
        </p:sp>
        <p:sp>
          <p:nvSpPr>
            <p:cNvPr id="17" name="Rectangle 16"/>
            <p:cNvSpPr/>
            <p:nvPr/>
          </p:nvSpPr>
          <p:spPr>
            <a:xfrm>
              <a:off x="398182" y="316873"/>
              <a:ext cx="2390398" cy="507831"/>
            </a:xfrm>
            <a:prstGeom prst="rect">
              <a:avLst/>
            </a:prstGeom>
          </p:spPr>
          <p:txBody>
            <a:bodyPr wrap="none">
              <a:spAutoFit/>
            </a:bodyPr>
            <a:lstStyle/>
            <a:p>
              <a:pPr lvl="0">
                <a:lnSpc>
                  <a:spcPct val="150000"/>
                </a:lnSpc>
              </a:pPr>
              <a:r>
                <a:rPr lang="fr-FR" sz="1800" b="1">
                  <a:solidFill>
                    <a:srgbClr val="D7DFF2">
                      <a:lumMod val="25000"/>
                    </a:srgbClr>
                  </a:solidFill>
                  <a:latin typeface="Arial" panose="020B0604020202020204" pitchFamily="34" charset="0"/>
                  <a:ea typeface="Calibri" panose="020F0502020204030204" pitchFamily="34" charset="0"/>
                  <a:cs typeface="Times New Roman" panose="02020603050405020304" pitchFamily="18" charset="0"/>
                </a:rPr>
                <a:t>Bài </a:t>
              </a:r>
              <a:r>
                <a:rPr lang="fr-FR" sz="1800" b="1" smtClean="0">
                  <a:solidFill>
                    <a:srgbClr val="D7DFF2">
                      <a:lumMod val="25000"/>
                    </a:srgbClr>
                  </a:solidFill>
                  <a:latin typeface="Arial" panose="020B0604020202020204" pitchFamily="34" charset="0"/>
                  <a:ea typeface="Calibri" panose="020F0502020204030204" pitchFamily="34" charset="0"/>
                  <a:cs typeface="Times New Roman" panose="02020603050405020304" pitchFamily="18" charset="0"/>
                </a:rPr>
                <a:t>5.8 (SGK </a:t>
              </a:r>
              <a:r>
                <a:rPr lang="fr-FR" sz="1800" b="1">
                  <a:solidFill>
                    <a:srgbClr val="D7DFF2">
                      <a:lumMod val="25000"/>
                    </a:srgbClr>
                  </a:solidFill>
                  <a:latin typeface="Arial" panose="020B0604020202020204" pitchFamily="34" charset="0"/>
                  <a:ea typeface="Calibri" panose="020F0502020204030204" pitchFamily="34" charset="0"/>
                  <a:cs typeface="Times New Roman" panose="02020603050405020304" pitchFamily="18" charset="0"/>
                </a:rPr>
                <a:t>– </a:t>
              </a:r>
              <a:r>
                <a:rPr lang="fr-FR" sz="1800" b="1" smtClean="0">
                  <a:solidFill>
                    <a:srgbClr val="D7DFF2">
                      <a:lumMod val="25000"/>
                    </a:srgbClr>
                  </a:solidFill>
                  <a:latin typeface="Arial" panose="020B0604020202020204" pitchFamily="34" charset="0"/>
                  <a:ea typeface="Calibri" panose="020F0502020204030204" pitchFamily="34" charset="0"/>
                  <a:cs typeface="Times New Roman" panose="02020603050405020304" pitchFamily="18" charset="0"/>
                </a:rPr>
                <a:t>tr.98)</a:t>
              </a:r>
              <a:endParaRPr lang="en-US" sz="1800" dirty="0">
                <a:solidFill>
                  <a:srgbClr val="D7DFF2">
                    <a:lumMod val="25000"/>
                  </a:srgbClr>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18" name="Rectangle 17"/>
          <p:cNvSpPr/>
          <p:nvPr/>
        </p:nvSpPr>
        <p:spPr>
          <a:xfrm>
            <a:off x="635527" y="879907"/>
            <a:ext cx="7769000" cy="923330"/>
          </a:xfrm>
          <a:prstGeom prst="rect">
            <a:avLst/>
          </a:prstGeom>
        </p:spPr>
        <p:txBody>
          <a:bodyPr wrap="square">
            <a:spAutoFit/>
          </a:bodyPr>
          <a:lstStyle/>
          <a:p>
            <a:pPr algn="just">
              <a:lnSpc>
                <a:spcPct val="150000"/>
              </a:lnSpc>
            </a:pPr>
            <a:r>
              <a:rPr lang="vi-VN" sz="1800">
                <a:latin typeface="+mn-lt"/>
              </a:rPr>
              <a:t>Bảng thống kê sau biểu diễn số huy chương vàng trong hai kì SEA Games năm 2017 và 2019 của đoàn thể thao Việt Nam, Thái Lan.</a:t>
            </a:r>
            <a:endParaRPr lang="en-US" sz="1800">
              <a:latin typeface="+mn-lt"/>
            </a:endParaRPr>
          </a:p>
        </p:txBody>
      </p:sp>
      <p:sp>
        <p:nvSpPr>
          <p:cNvPr id="4" name="Rectangle 3"/>
          <p:cNvSpPr/>
          <p:nvPr/>
        </p:nvSpPr>
        <p:spPr>
          <a:xfrm>
            <a:off x="635527" y="3349419"/>
            <a:ext cx="7769000" cy="1754326"/>
          </a:xfrm>
          <a:prstGeom prst="rect">
            <a:avLst/>
          </a:prstGeom>
        </p:spPr>
        <p:txBody>
          <a:bodyPr wrap="square">
            <a:spAutoFit/>
          </a:bodyPr>
          <a:lstStyle/>
          <a:p>
            <a:pPr algn="just">
              <a:lnSpc>
                <a:spcPct val="150000"/>
              </a:lnSpc>
            </a:pPr>
            <a:r>
              <a:rPr lang="vi-VN" sz="1800">
                <a:latin typeface="+mn-lt"/>
              </a:rPr>
              <a:t>a) Vẽ biểu đồ để so sánh số huy chương của mỗi quốc gia đạt được qua hai kì SEA Games.</a:t>
            </a:r>
          </a:p>
          <a:p>
            <a:pPr algn="just">
              <a:lnSpc>
                <a:spcPct val="150000"/>
              </a:lnSpc>
            </a:pPr>
            <a:r>
              <a:rPr lang="vi-VN" sz="1800">
                <a:latin typeface="+mn-lt"/>
              </a:rPr>
              <a:t>b) Vẽ biểu đồ so sánh số huy chương của Việt Nam và Thái Lan trong mỗi kì SEA Games.</a:t>
            </a:r>
          </a:p>
        </p:txBody>
      </p:sp>
      <p:graphicFrame>
        <p:nvGraphicFramePr>
          <p:cNvPr id="20" name="Table 19"/>
          <p:cNvGraphicFramePr>
            <a:graphicFrameLocks noGrp="1"/>
          </p:cNvGraphicFramePr>
          <p:nvPr>
            <p:extLst>
              <p:ext uri="{D42A27DB-BD31-4B8C-83A1-F6EECF244321}">
                <p14:modId xmlns:p14="http://schemas.microsoft.com/office/powerpoint/2010/main" val="2385583431"/>
              </p:ext>
            </p:extLst>
          </p:nvPr>
        </p:nvGraphicFramePr>
        <p:xfrm>
          <a:off x="1470702" y="1880963"/>
          <a:ext cx="6098649" cy="1112520"/>
        </p:xfrm>
        <a:graphic>
          <a:graphicData uri="http://schemas.openxmlformats.org/drawingml/2006/table">
            <a:tbl>
              <a:tblPr firstRow="1" bandRow="1">
                <a:tableStyleId>{339702B8-75EE-4A78-BF82-F94E3A50AE9B}</a:tableStyleId>
              </a:tblPr>
              <a:tblGrid>
                <a:gridCol w="2146787">
                  <a:extLst>
                    <a:ext uri="{9D8B030D-6E8A-4147-A177-3AD203B41FA5}">
                      <a16:colId xmlns:a16="http://schemas.microsoft.com/office/drawing/2014/main" val="3718299906"/>
                    </a:ext>
                  </a:extLst>
                </a:gridCol>
                <a:gridCol w="1949418">
                  <a:extLst>
                    <a:ext uri="{9D8B030D-6E8A-4147-A177-3AD203B41FA5}">
                      <a16:colId xmlns:a16="http://schemas.microsoft.com/office/drawing/2014/main" val="394412923"/>
                    </a:ext>
                  </a:extLst>
                </a:gridCol>
                <a:gridCol w="2002444">
                  <a:extLst>
                    <a:ext uri="{9D8B030D-6E8A-4147-A177-3AD203B41FA5}">
                      <a16:colId xmlns:a16="http://schemas.microsoft.com/office/drawing/2014/main" val="694539401"/>
                    </a:ext>
                  </a:extLst>
                </a:gridCol>
              </a:tblGrid>
              <a:tr h="370840">
                <a:tc>
                  <a:txBody>
                    <a:bodyPr/>
                    <a:lstStyle/>
                    <a:p>
                      <a:pPr algn="ctr"/>
                      <a:endParaRPr lang="en-US" sz="1700"/>
                    </a:p>
                  </a:txBody>
                  <a:tcPr anchor="ctr">
                    <a:solidFill>
                      <a:schemeClr val="accent1">
                        <a:lumMod val="20000"/>
                        <a:lumOff val="80000"/>
                      </a:schemeClr>
                    </a:solidFill>
                  </a:tcPr>
                </a:tc>
                <a:tc>
                  <a:txBody>
                    <a:bodyPr/>
                    <a:lstStyle/>
                    <a:p>
                      <a:pPr algn="ctr"/>
                      <a:r>
                        <a:rPr lang="en-US" sz="1700" smtClean="0"/>
                        <a:t>SEA Games 2019</a:t>
                      </a:r>
                      <a:endParaRPr lang="en-US" sz="1700"/>
                    </a:p>
                  </a:txBody>
                  <a:tcPr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700" smtClean="0"/>
                        <a:t>SEA Games 2017</a:t>
                      </a:r>
                    </a:p>
                  </a:txBody>
                  <a:tcPr anchor="ctr">
                    <a:solidFill>
                      <a:schemeClr val="accent1">
                        <a:lumMod val="20000"/>
                        <a:lumOff val="80000"/>
                      </a:schemeClr>
                    </a:solidFill>
                  </a:tcPr>
                </a:tc>
                <a:extLst>
                  <a:ext uri="{0D108BD9-81ED-4DB2-BD59-A6C34878D82A}">
                    <a16:rowId xmlns:a16="http://schemas.microsoft.com/office/drawing/2014/main" val="3986239288"/>
                  </a:ext>
                </a:extLst>
              </a:tr>
              <a:tr h="370840">
                <a:tc>
                  <a:txBody>
                    <a:bodyPr/>
                    <a:lstStyle/>
                    <a:p>
                      <a:pPr algn="ctr"/>
                      <a:r>
                        <a:rPr lang="en-US" sz="1700" smtClean="0"/>
                        <a:t>Việt</a:t>
                      </a:r>
                      <a:r>
                        <a:rPr lang="en-US" sz="1700" baseline="0" smtClean="0"/>
                        <a:t> Nam</a:t>
                      </a:r>
                      <a:endParaRPr lang="en-US" sz="1700"/>
                    </a:p>
                  </a:txBody>
                  <a:tcPr anchor="ctr">
                    <a:solidFill>
                      <a:schemeClr val="accent1">
                        <a:lumMod val="20000"/>
                        <a:lumOff val="80000"/>
                      </a:schemeClr>
                    </a:solidFill>
                  </a:tcPr>
                </a:tc>
                <a:tc>
                  <a:txBody>
                    <a:bodyPr/>
                    <a:lstStyle/>
                    <a:p>
                      <a:pPr algn="ctr"/>
                      <a:r>
                        <a:rPr lang="en-US" sz="1700" smtClean="0"/>
                        <a:t>98</a:t>
                      </a:r>
                      <a:endParaRPr lang="en-US" sz="1700"/>
                    </a:p>
                  </a:txBody>
                  <a:tcPr anchor="ctr"/>
                </a:tc>
                <a:tc>
                  <a:txBody>
                    <a:bodyPr/>
                    <a:lstStyle/>
                    <a:p>
                      <a:pPr algn="ctr"/>
                      <a:r>
                        <a:rPr lang="en-US" sz="1700" smtClean="0"/>
                        <a:t>58</a:t>
                      </a:r>
                      <a:endParaRPr lang="en-US" sz="1700"/>
                    </a:p>
                  </a:txBody>
                  <a:tcPr anchor="ctr"/>
                </a:tc>
                <a:extLst>
                  <a:ext uri="{0D108BD9-81ED-4DB2-BD59-A6C34878D82A}">
                    <a16:rowId xmlns:a16="http://schemas.microsoft.com/office/drawing/2014/main" val="811919785"/>
                  </a:ext>
                </a:extLst>
              </a:tr>
              <a:tr h="370840">
                <a:tc>
                  <a:txBody>
                    <a:bodyPr/>
                    <a:lstStyle/>
                    <a:p>
                      <a:pPr algn="ctr"/>
                      <a:r>
                        <a:rPr lang="en-US" sz="1700" smtClean="0"/>
                        <a:t>Thái</a:t>
                      </a:r>
                      <a:r>
                        <a:rPr lang="en-US" sz="1700" baseline="0" smtClean="0"/>
                        <a:t> Lan</a:t>
                      </a:r>
                      <a:endParaRPr lang="en-US" sz="1700"/>
                    </a:p>
                  </a:txBody>
                  <a:tcPr anchor="ctr">
                    <a:solidFill>
                      <a:schemeClr val="accent1">
                        <a:lumMod val="20000"/>
                        <a:lumOff val="80000"/>
                      </a:schemeClr>
                    </a:solidFill>
                  </a:tcPr>
                </a:tc>
                <a:tc>
                  <a:txBody>
                    <a:bodyPr/>
                    <a:lstStyle/>
                    <a:p>
                      <a:pPr algn="ctr"/>
                      <a:r>
                        <a:rPr lang="en-US" sz="1700" smtClean="0"/>
                        <a:t>92</a:t>
                      </a:r>
                      <a:endParaRPr lang="en-US" sz="1700"/>
                    </a:p>
                  </a:txBody>
                  <a:tcPr anchor="ctr"/>
                </a:tc>
                <a:tc>
                  <a:txBody>
                    <a:bodyPr/>
                    <a:lstStyle/>
                    <a:p>
                      <a:pPr algn="ctr"/>
                      <a:r>
                        <a:rPr lang="en-US" sz="1700" smtClean="0"/>
                        <a:t>72</a:t>
                      </a:r>
                      <a:endParaRPr lang="en-US" sz="1700"/>
                    </a:p>
                  </a:txBody>
                  <a:tcPr anchor="ctr"/>
                </a:tc>
                <a:extLst>
                  <a:ext uri="{0D108BD9-81ED-4DB2-BD59-A6C34878D82A}">
                    <a16:rowId xmlns:a16="http://schemas.microsoft.com/office/drawing/2014/main" val="256879171"/>
                  </a:ext>
                </a:extLst>
              </a:tr>
            </a:tbl>
          </a:graphicData>
        </a:graphic>
      </p:graphicFrame>
      <p:sp>
        <p:nvSpPr>
          <p:cNvPr id="8" name="Rectangle 7"/>
          <p:cNvSpPr/>
          <p:nvPr/>
        </p:nvSpPr>
        <p:spPr>
          <a:xfrm>
            <a:off x="2993663" y="3049080"/>
            <a:ext cx="5702202" cy="292388"/>
          </a:xfrm>
          <a:prstGeom prst="rect">
            <a:avLst/>
          </a:prstGeom>
        </p:spPr>
        <p:txBody>
          <a:bodyPr wrap="none">
            <a:spAutoFit/>
          </a:bodyPr>
          <a:lstStyle/>
          <a:p>
            <a:r>
              <a:rPr lang="en-US" sz="1300" i="1" smtClean="0">
                <a:latin typeface="Arial" panose="020B0604020202020204" pitchFamily="34" charset="0"/>
              </a:rPr>
              <a:t>Theo Website chính thức các Đại hội thể thao Đông Nam Á lần thứ 29, 30.</a:t>
            </a:r>
            <a:endParaRPr lang="en-US" sz="1300" i="1"/>
          </a:p>
        </p:txBody>
      </p:sp>
      <p:grpSp>
        <p:nvGrpSpPr>
          <p:cNvPr id="25" name="Google Shape;700;p56"/>
          <p:cNvGrpSpPr/>
          <p:nvPr/>
        </p:nvGrpSpPr>
        <p:grpSpPr>
          <a:xfrm>
            <a:off x="8388334" y="16549"/>
            <a:ext cx="733068" cy="572922"/>
            <a:chOff x="1089495" y="1089091"/>
            <a:chExt cx="733068" cy="572922"/>
          </a:xfrm>
        </p:grpSpPr>
        <p:sp>
          <p:nvSpPr>
            <p:cNvPr id="26" name="Google Shape;701;p56"/>
            <p:cNvSpPr/>
            <p:nvPr/>
          </p:nvSpPr>
          <p:spPr>
            <a:xfrm>
              <a:off x="1593963" y="1089091"/>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02;p56"/>
            <p:cNvSpPr/>
            <p:nvPr/>
          </p:nvSpPr>
          <p:spPr>
            <a:xfrm>
              <a:off x="1089495" y="1433413"/>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oogle Shape;697;p56"/>
          <p:cNvGrpSpPr/>
          <p:nvPr/>
        </p:nvGrpSpPr>
        <p:grpSpPr>
          <a:xfrm flipH="1">
            <a:off x="0" y="3057920"/>
            <a:ext cx="667594" cy="582997"/>
            <a:chOff x="7580093" y="2048936"/>
            <a:chExt cx="667594" cy="582997"/>
          </a:xfrm>
        </p:grpSpPr>
        <p:sp>
          <p:nvSpPr>
            <p:cNvPr id="29" name="Google Shape;698;p56"/>
            <p:cNvSpPr/>
            <p:nvPr/>
          </p:nvSpPr>
          <p:spPr>
            <a:xfrm>
              <a:off x="8019088" y="2403333"/>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99;p56"/>
            <p:cNvSpPr/>
            <p:nvPr/>
          </p:nvSpPr>
          <p:spPr>
            <a:xfrm>
              <a:off x="75800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anim calcmode="lin" valueType="num">
                                      <p:cBhvr>
                                        <p:cTn id="13" dur="500" fill="hold"/>
                                        <p:tgtEl>
                                          <p:spTgt spid="18"/>
                                        </p:tgtEl>
                                        <p:attrNameLst>
                                          <p:attrName>ppt_x</p:attrName>
                                        </p:attrNameLst>
                                      </p:cBhvr>
                                      <p:tavLst>
                                        <p:tav tm="0">
                                          <p:val>
                                            <p:strVal val="#ppt_x"/>
                                          </p:val>
                                        </p:tav>
                                        <p:tav tm="100000">
                                          <p:val>
                                            <p:strVal val="#ppt_x"/>
                                          </p:val>
                                        </p:tav>
                                      </p:tavLst>
                                    </p:anim>
                                    <p:anim calcmode="lin" valueType="num">
                                      <p:cBhvr>
                                        <p:cTn id="14" dur="5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anim calcmode="lin" valueType="num">
                                      <p:cBhvr>
                                        <p:cTn id="18" dur="500" fill="hold"/>
                                        <p:tgtEl>
                                          <p:spTgt spid="20"/>
                                        </p:tgtEl>
                                        <p:attrNameLst>
                                          <p:attrName>ppt_x</p:attrName>
                                        </p:attrNameLst>
                                      </p:cBhvr>
                                      <p:tavLst>
                                        <p:tav tm="0">
                                          <p:val>
                                            <p:strVal val="#ppt_x"/>
                                          </p:val>
                                        </p:tav>
                                        <p:tav tm="100000">
                                          <p:val>
                                            <p:strVal val="#ppt_x"/>
                                          </p:val>
                                        </p:tav>
                                      </p:tavLst>
                                    </p:anim>
                                    <p:anim calcmode="lin" valueType="num">
                                      <p:cBhvr>
                                        <p:cTn id="19" dur="5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anim calcmode="lin" valueType="num">
                                      <p:cBhvr>
                                        <p:cTn id="28" dur="500" fill="hold"/>
                                        <p:tgtEl>
                                          <p:spTgt spid="8"/>
                                        </p:tgtEl>
                                        <p:attrNameLst>
                                          <p:attrName>ppt_x</p:attrName>
                                        </p:attrNameLst>
                                      </p:cBhvr>
                                      <p:tavLst>
                                        <p:tav tm="0">
                                          <p:val>
                                            <p:strVal val="#ppt_x"/>
                                          </p:val>
                                        </p:tav>
                                        <p:tav tm="100000">
                                          <p:val>
                                            <p:strVal val="#ppt_x"/>
                                          </p:val>
                                        </p:tav>
                                      </p:tavLst>
                                    </p:anim>
                                    <p:anim calcmode="lin" valueType="num">
                                      <p:cBhvr>
                                        <p:cTn id="2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 grpId="0"/>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grpSp>
        <p:nvGrpSpPr>
          <p:cNvPr id="25" name="Google Shape;700;p56"/>
          <p:cNvGrpSpPr/>
          <p:nvPr/>
        </p:nvGrpSpPr>
        <p:grpSpPr>
          <a:xfrm>
            <a:off x="8165697" y="4302302"/>
            <a:ext cx="733068" cy="572922"/>
            <a:chOff x="1089495" y="1089091"/>
            <a:chExt cx="733068" cy="572922"/>
          </a:xfrm>
        </p:grpSpPr>
        <p:sp>
          <p:nvSpPr>
            <p:cNvPr id="26" name="Google Shape;701;p56"/>
            <p:cNvSpPr/>
            <p:nvPr/>
          </p:nvSpPr>
          <p:spPr>
            <a:xfrm>
              <a:off x="1593963" y="1089091"/>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702;p56"/>
            <p:cNvSpPr/>
            <p:nvPr/>
          </p:nvSpPr>
          <p:spPr>
            <a:xfrm>
              <a:off x="1089495" y="1433413"/>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8" name="Google Shape;697;p56"/>
          <p:cNvGrpSpPr/>
          <p:nvPr/>
        </p:nvGrpSpPr>
        <p:grpSpPr>
          <a:xfrm flipH="1">
            <a:off x="0" y="3057920"/>
            <a:ext cx="667594" cy="582997"/>
            <a:chOff x="7580093" y="2048936"/>
            <a:chExt cx="667594" cy="582997"/>
          </a:xfrm>
        </p:grpSpPr>
        <p:sp>
          <p:nvSpPr>
            <p:cNvPr id="29" name="Google Shape;698;p56"/>
            <p:cNvSpPr/>
            <p:nvPr/>
          </p:nvSpPr>
          <p:spPr>
            <a:xfrm>
              <a:off x="8019088" y="2403333"/>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699;p56"/>
            <p:cNvSpPr/>
            <p:nvPr/>
          </p:nvSpPr>
          <p:spPr>
            <a:xfrm>
              <a:off x="75800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9" name="Rectangle 18"/>
          <p:cNvSpPr/>
          <p:nvPr/>
        </p:nvSpPr>
        <p:spPr>
          <a:xfrm>
            <a:off x="438994" y="245149"/>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2" name="Rectangle 1"/>
          <p:cNvSpPr/>
          <p:nvPr/>
        </p:nvSpPr>
        <p:spPr>
          <a:xfrm>
            <a:off x="438994" y="614481"/>
            <a:ext cx="8177940" cy="923330"/>
          </a:xfrm>
          <a:prstGeom prst="rect">
            <a:avLst/>
          </a:prstGeom>
        </p:spPr>
        <p:txBody>
          <a:bodyPr wrap="square">
            <a:spAutoFit/>
          </a:bodyPr>
          <a:lstStyle/>
          <a:p>
            <a:pPr algn="just">
              <a:lnSpc>
                <a:spcPct val="150000"/>
              </a:lnSpc>
              <a:spcAft>
                <a:spcPts val="800"/>
              </a:spcAft>
            </a:pPr>
            <a:r>
              <a:rPr lang="fr-FR" sz="1800">
                <a:latin typeface="+mj-lt"/>
                <a:ea typeface="Arial" panose="020B0604020202020204" pitchFamily="34" charset="0"/>
                <a:cs typeface="Times New Roman" panose="02020603050405020304" pitchFamily="18" charset="0"/>
              </a:rPr>
              <a:t>a) Biểu đồ để so sánh số huy chương của mỗi quốc gia đạt được qua hai kì SEA Games, ta vẽ biểu đồ cột kép như sau:</a:t>
            </a:r>
            <a:endParaRPr lang="en-US" sz="1800">
              <a:effectLst/>
              <a:latin typeface="+mj-lt"/>
              <a:ea typeface="Arial" panose="020B0604020202020204" pitchFamily="34"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2249497" y="1697467"/>
            <a:ext cx="4556933" cy="3269860"/>
          </a:xfrm>
          <a:prstGeom prst="rect">
            <a:avLst/>
          </a:prstGeom>
        </p:spPr>
      </p:pic>
    </p:spTree>
    <p:extLst>
      <p:ext uri="{BB962C8B-B14F-4D97-AF65-F5344CB8AC3E}">
        <p14:creationId xmlns:p14="http://schemas.microsoft.com/office/powerpoint/2010/main" val="2832050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grpSp>
        <p:nvGrpSpPr>
          <p:cNvPr id="25" name="Google Shape;700;p56"/>
          <p:cNvGrpSpPr/>
          <p:nvPr/>
        </p:nvGrpSpPr>
        <p:grpSpPr>
          <a:xfrm>
            <a:off x="8165697" y="4302302"/>
            <a:ext cx="733068" cy="572922"/>
            <a:chOff x="1089495" y="1089091"/>
            <a:chExt cx="733068" cy="572922"/>
          </a:xfrm>
        </p:grpSpPr>
        <p:sp>
          <p:nvSpPr>
            <p:cNvPr id="26" name="Google Shape;701;p56"/>
            <p:cNvSpPr/>
            <p:nvPr/>
          </p:nvSpPr>
          <p:spPr>
            <a:xfrm>
              <a:off x="1593963" y="1089091"/>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702;p56"/>
            <p:cNvSpPr/>
            <p:nvPr/>
          </p:nvSpPr>
          <p:spPr>
            <a:xfrm>
              <a:off x="1089495" y="1433413"/>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8" name="Google Shape;697;p56"/>
          <p:cNvGrpSpPr/>
          <p:nvPr/>
        </p:nvGrpSpPr>
        <p:grpSpPr>
          <a:xfrm flipH="1">
            <a:off x="0" y="3057920"/>
            <a:ext cx="667594" cy="582997"/>
            <a:chOff x="7580093" y="2048936"/>
            <a:chExt cx="667594" cy="582997"/>
          </a:xfrm>
        </p:grpSpPr>
        <p:sp>
          <p:nvSpPr>
            <p:cNvPr id="29" name="Google Shape;698;p56"/>
            <p:cNvSpPr/>
            <p:nvPr/>
          </p:nvSpPr>
          <p:spPr>
            <a:xfrm>
              <a:off x="8019088" y="2403333"/>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699;p56"/>
            <p:cNvSpPr/>
            <p:nvPr/>
          </p:nvSpPr>
          <p:spPr>
            <a:xfrm>
              <a:off x="75800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9" name="Rectangle 18"/>
          <p:cNvSpPr/>
          <p:nvPr/>
        </p:nvSpPr>
        <p:spPr>
          <a:xfrm>
            <a:off x="438994" y="245149"/>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2" name="Rectangle 1"/>
          <p:cNvSpPr/>
          <p:nvPr/>
        </p:nvSpPr>
        <p:spPr>
          <a:xfrm>
            <a:off x="438994" y="614481"/>
            <a:ext cx="8177940" cy="872034"/>
          </a:xfrm>
          <a:prstGeom prst="rect">
            <a:avLst/>
          </a:prstGeom>
        </p:spPr>
        <p:txBody>
          <a:bodyPr wrap="square">
            <a:spAutoFit/>
          </a:bodyPr>
          <a:lstStyle/>
          <a:p>
            <a:pPr lvl="0" algn="just">
              <a:lnSpc>
                <a:spcPct val="150000"/>
              </a:lnSpc>
              <a:spcAft>
                <a:spcPts val="800"/>
              </a:spcAft>
            </a:pPr>
            <a:r>
              <a:rPr lang="vi-VN" sz="1800">
                <a:ea typeface="Arial" panose="020B0604020202020204" pitchFamily="34" charset="0"/>
                <a:cs typeface="Times New Roman" panose="02020603050405020304" pitchFamily="18" charset="0"/>
              </a:rPr>
              <a:t>b) Vẽ biểu đồ so sánh số huy chương của Việt Nam và Thái Lan trong mỗi kì SEA Games.</a:t>
            </a:r>
            <a:endParaRPr kumimoji="0" lang="en-US"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pic>
        <p:nvPicPr>
          <p:cNvPr id="5" name="Picture 4"/>
          <p:cNvPicPr>
            <a:picLocks noChangeAspect="1"/>
          </p:cNvPicPr>
          <p:nvPr/>
        </p:nvPicPr>
        <p:blipFill>
          <a:blip r:embed="rId3"/>
          <a:stretch>
            <a:fillRect/>
          </a:stretch>
        </p:blipFill>
        <p:spPr>
          <a:xfrm>
            <a:off x="2330493" y="1681864"/>
            <a:ext cx="4467871" cy="3193360"/>
          </a:xfrm>
          <a:prstGeom prst="rect">
            <a:avLst/>
          </a:prstGeom>
        </p:spPr>
      </p:pic>
    </p:spTree>
    <p:extLst>
      <p:ext uri="{BB962C8B-B14F-4D97-AF65-F5344CB8AC3E}">
        <p14:creationId xmlns:p14="http://schemas.microsoft.com/office/powerpoint/2010/main" val="3147622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grpSp>
        <p:nvGrpSpPr>
          <p:cNvPr id="736" name="Google Shape;736;p58"/>
          <p:cNvGrpSpPr/>
          <p:nvPr/>
        </p:nvGrpSpPr>
        <p:grpSpPr>
          <a:xfrm flipH="1">
            <a:off x="8096987" y="4173405"/>
            <a:ext cx="667594" cy="582997"/>
            <a:chOff x="7580093" y="2048936"/>
            <a:chExt cx="667594" cy="582997"/>
          </a:xfrm>
        </p:grpSpPr>
        <p:sp>
          <p:nvSpPr>
            <p:cNvPr id="737" name="Google Shape;737;p58"/>
            <p:cNvSpPr/>
            <p:nvPr/>
          </p:nvSpPr>
          <p:spPr>
            <a:xfrm>
              <a:off x="8019088" y="2403333"/>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58"/>
            <p:cNvSpPr/>
            <p:nvPr/>
          </p:nvSpPr>
          <p:spPr>
            <a:xfrm>
              <a:off x="75800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roup 7"/>
          <p:cNvGrpSpPr/>
          <p:nvPr/>
        </p:nvGrpSpPr>
        <p:grpSpPr>
          <a:xfrm>
            <a:off x="3166249" y="217461"/>
            <a:ext cx="2547641" cy="624912"/>
            <a:chOff x="398182" y="258333"/>
            <a:chExt cx="2547641" cy="624912"/>
          </a:xfrm>
        </p:grpSpPr>
        <p:sp>
          <p:nvSpPr>
            <p:cNvPr id="9" name="Pentagon 8"/>
            <p:cNvSpPr/>
            <p:nvPr/>
          </p:nvSpPr>
          <p:spPr>
            <a:xfrm>
              <a:off x="398182" y="258333"/>
              <a:ext cx="2547641" cy="624912"/>
            </a:xfrm>
            <a:prstGeom prst="homePlate">
              <a:avLst/>
            </a:prstGeom>
            <a:solidFill>
              <a:schemeClr val="accent4">
                <a:lumMod val="40000"/>
                <a:lumOff val="60000"/>
              </a:schemeClr>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1800" b="1" dirty="0">
                <a:solidFill>
                  <a:schemeClr val="tx1"/>
                </a:solidFill>
                <a:latin typeface="Arial" panose="020B0604020202020204" pitchFamily="34" charset="0"/>
                <a:cs typeface="Arial" panose="020B0604020202020204" pitchFamily="34" charset="0"/>
              </a:endParaRPr>
            </a:p>
          </p:txBody>
        </p:sp>
        <p:sp>
          <p:nvSpPr>
            <p:cNvPr id="10" name="Rectangle 9"/>
            <p:cNvSpPr/>
            <p:nvPr/>
          </p:nvSpPr>
          <p:spPr>
            <a:xfrm>
              <a:off x="398182" y="316873"/>
              <a:ext cx="2390398" cy="507831"/>
            </a:xfrm>
            <a:prstGeom prst="rect">
              <a:avLst/>
            </a:prstGeom>
          </p:spPr>
          <p:txBody>
            <a:bodyPr wrap="none">
              <a:spAutoFit/>
            </a:bodyPr>
            <a:lstStyle/>
            <a:p>
              <a:pPr lvl="0">
                <a:lnSpc>
                  <a:spcPct val="150000"/>
                </a:lnSpc>
              </a:pPr>
              <a:r>
                <a:rPr lang="fr-FR" sz="1800" b="1">
                  <a:solidFill>
                    <a:srgbClr val="D7DFF2">
                      <a:lumMod val="25000"/>
                    </a:srgbClr>
                  </a:solidFill>
                  <a:latin typeface="Arial" panose="020B0604020202020204" pitchFamily="34" charset="0"/>
                  <a:ea typeface="Calibri" panose="020F0502020204030204" pitchFamily="34" charset="0"/>
                  <a:cs typeface="Times New Roman" panose="02020603050405020304" pitchFamily="18" charset="0"/>
                </a:rPr>
                <a:t>Bài </a:t>
              </a:r>
              <a:r>
                <a:rPr lang="fr-FR" sz="1800" b="1" smtClean="0">
                  <a:solidFill>
                    <a:srgbClr val="D7DFF2">
                      <a:lumMod val="25000"/>
                    </a:srgbClr>
                  </a:solidFill>
                  <a:latin typeface="Arial" panose="020B0604020202020204" pitchFamily="34" charset="0"/>
                  <a:ea typeface="Calibri" panose="020F0502020204030204" pitchFamily="34" charset="0"/>
                  <a:cs typeface="Times New Roman" panose="02020603050405020304" pitchFamily="18" charset="0"/>
                </a:rPr>
                <a:t>5.9 (SGK </a:t>
              </a:r>
              <a:r>
                <a:rPr lang="fr-FR" sz="1800" b="1">
                  <a:solidFill>
                    <a:srgbClr val="D7DFF2">
                      <a:lumMod val="25000"/>
                    </a:srgbClr>
                  </a:solidFill>
                  <a:latin typeface="Arial" panose="020B0604020202020204" pitchFamily="34" charset="0"/>
                  <a:ea typeface="Calibri" panose="020F0502020204030204" pitchFamily="34" charset="0"/>
                  <a:cs typeface="Times New Roman" panose="02020603050405020304" pitchFamily="18" charset="0"/>
                </a:rPr>
                <a:t>– </a:t>
              </a:r>
              <a:r>
                <a:rPr lang="fr-FR" sz="1800" b="1" smtClean="0">
                  <a:solidFill>
                    <a:srgbClr val="D7DFF2">
                      <a:lumMod val="25000"/>
                    </a:srgbClr>
                  </a:solidFill>
                  <a:latin typeface="Arial" panose="020B0604020202020204" pitchFamily="34" charset="0"/>
                  <a:ea typeface="Calibri" panose="020F0502020204030204" pitchFamily="34" charset="0"/>
                  <a:cs typeface="Times New Roman" panose="02020603050405020304" pitchFamily="18" charset="0"/>
                </a:rPr>
                <a:t>tr.98)</a:t>
              </a:r>
              <a:endParaRPr lang="en-US" sz="1800" dirty="0">
                <a:solidFill>
                  <a:srgbClr val="D7DFF2">
                    <a:lumMod val="25000"/>
                  </a:srgbClr>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11" name="Rectangle 10"/>
          <p:cNvSpPr/>
          <p:nvPr/>
        </p:nvSpPr>
        <p:spPr>
          <a:xfrm>
            <a:off x="415134" y="908830"/>
            <a:ext cx="8349447" cy="1338828"/>
          </a:xfrm>
          <a:prstGeom prst="rect">
            <a:avLst/>
          </a:prstGeom>
        </p:spPr>
        <p:txBody>
          <a:bodyPr wrap="square">
            <a:spAutoFit/>
          </a:bodyPr>
          <a:lstStyle/>
          <a:p>
            <a:pPr algn="just">
              <a:lnSpc>
                <a:spcPct val="150000"/>
              </a:lnSpc>
            </a:pPr>
            <a:r>
              <a:rPr lang="vi-VN" sz="1800">
                <a:latin typeface="+mn-lt"/>
              </a:rPr>
              <a:t>Biểu đồ Hình 5.8 cho biết tỉ lệ mỗi loại quả bán được của một cửa hàng. Giả sử cửa hàng bán được 200 kg quả các loại. Lập bảng thống kê cho biết số lượng mỗi loại quả cửa hàng bán được. Vẽ biểu đồ cột biểu diễn bảng thống kê này.</a:t>
            </a:r>
            <a:endParaRPr lang="en-US" sz="1800">
              <a:latin typeface="+mn-lt"/>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965838" y="2306199"/>
            <a:ext cx="3236180" cy="2708223"/>
          </a:xfrm>
          <a:prstGeom prst="rect">
            <a:avLst/>
          </a:prstGeom>
        </p:spPr>
      </p:pic>
      <p:pic>
        <p:nvPicPr>
          <p:cNvPr id="4" name="Picture 3"/>
          <p:cNvPicPr>
            <a:picLocks noChangeAspect="1"/>
          </p:cNvPicPr>
          <p:nvPr/>
        </p:nvPicPr>
        <p:blipFill>
          <a:blip r:embed="rId5"/>
          <a:stretch>
            <a:fillRect/>
          </a:stretch>
        </p:blipFill>
        <p:spPr>
          <a:xfrm rot="19593146">
            <a:off x="395550" y="144797"/>
            <a:ext cx="640135" cy="725487"/>
          </a:xfrm>
          <a:prstGeom prst="rect">
            <a:avLst/>
          </a:prstGeom>
        </p:spPr>
      </p:pic>
      <p:pic>
        <p:nvPicPr>
          <p:cNvPr id="5" name="Picture 4"/>
          <p:cNvPicPr>
            <a:picLocks noChangeAspect="1"/>
          </p:cNvPicPr>
          <p:nvPr/>
        </p:nvPicPr>
        <p:blipFill>
          <a:blip r:embed="rId6"/>
          <a:stretch>
            <a:fillRect/>
          </a:stretch>
        </p:blipFill>
        <p:spPr>
          <a:xfrm flipH="1">
            <a:off x="631875" y="2909350"/>
            <a:ext cx="703820" cy="194604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8"/>
          <p:cNvSpPr txBox="1">
            <a:spLocks noGrp="1"/>
          </p:cNvSpPr>
          <p:nvPr>
            <p:ph type="title"/>
          </p:nvPr>
        </p:nvSpPr>
        <p:spPr>
          <a:xfrm>
            <a:off x="2836781" y="2865031"/>
            <a:ext cx="7032364" cy="1645800"/>
          </a:xfrm>
          <a:prstGeom prst="rect">
            <a:avLst/>
          </a:prstGeom>
        </p:spPr>
        <p:txBody>
          <a:bodyPr spcFirstLastPara="1" wrap="square" lIns="91425" tIns="91425" rIns="91425" bIns="91425" anchor="b" anchorCtr="0">
            <a:noAutofit/>
          </a:bodyPr>
          <a:lstStyle/>
          <a:p>
            <a:pPr lvl="0">
              <a:lnSpc>
                <a:spcPct val="150000"/>
              </a:lnSpc>
            </a:pPr>
            <a:r>
              <a:rPr lang="en-US" sz="3800" b="1">
                <a:latin typeface="+mj-lt"/>
              </a:rPr>
              <a:t>LỰA CHỌN </a:t>
            </a:r>
            <a:r>
              <a:rPr lang="en-US" sz="3800" b="1" smtClean="0">
                <a:latin typeface="+mj-lt"/>
              </a:rPr>
              <a:t/>
            </a:r>
            <a:br>
              <a:rPr lang="en-US" sz="3800" b="1" smtClean="0">
                <a:latin typeface="+mj-lt"/>
              </a:rPr>
            </a:br>
            <a:r>
              <a:rPr lang="en-US" sz="3800" b="1" smtClean="0">
                <a:latin typeface="+mj-lt"/>
              </a:rPr>
              <a:t>BIỂU </a:t>
            </a:r>
            <a:r>
              <a:rPr lang="en-US" sz="3800" b="1">
                <a:latin typeface="+mj-lt"/>
              </a:rPr>
              <a:t>ĐỒ </a:t>
            </a:r>
            <a:r>
              <a:rPr lang="en-US" sz="3800" b="1" smtClean="0">
                <a:latin typeface="+mj-lt"/>
              </a:rPr>
              <a:t>TRANH </a:t>
            </a:r>
            <a:br>
              <a:rPr lang="en-US" sz="3800" b="1" smtClean="0">
                <a:latin typeface="+mj-lt"/>
              </a:rPr>
            </a:br>
            <a:r>
              <a:rPr lang="en-US" sz="3800" b="1" smtClean="0">
                <a:latin typeface="+mj-lt"/>
              </a:rPr>
              <a:t>HAY BIỂU </a:t>
            </a:r>
            <a:r>
              <a:rPr lang="en-US" sz="3800" b="1">
                <a:latin typeface="+mj-lt"/>
              </a:rPr>
              <a:t>ĐỒ CỘT</a:t>
            </a:r>
            <a:endParaRPr sz="3800" b="1">
              <a:latin typeface="+mj-lt"/>
            </a:endParaRPr>
          </a:p>
        </p:txBody>
      </p:sp>
      <p:sp>
        <p:nvSpPr>
          <p:cNvPr id="256" name="Google Shape;256;p38"/>
          <p:cNvSpPr txBox="1">
            <a:spLocks noGrp="1"/>
          </p:cNvSpPr>
          <p:nvPr>
            <p:ph type="title" idx="2"/>
          </p:nvPr>
        </p:nvSpPr>
        <p:spPr>
          <a:xfrm>
            <a:off x="5831220" y="818984"/>
            <a:ext cx="1062006" cy="81767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200" b="1">
                <a:latin typeface="+mj-lt"/>
              </a:rPr>
              <a:t>01</a:t>
            </a:r>
            <a:endParaRPr sz="4200" b="1">
              <a:latin typeface="+mj-lt"/>
            </a:endParaRPr>
          </a:p>
        </p:txBody>
      </p:sp>
      <p:pic>
        <p:nvPicPr>
          <p:cNvPr id="13" name="Google Shape;1026;p68"/>
          <p:cNvPicPr preferRelativeResize="0"/>
          <p:nvPr/>
        </p:nvPicPr>
        <p:blipFill>
          <a:blip r:embed="rId3">
            <a:alphaModFix/>
          </a:blip>
          <a:stretch>
            <a:fillRect/>
          </a:stretch>
        </p:blipFill>
        <p:spPr>
          <a:xfrm flipH="1">
            <a:off x="721176" y="930303"/>
            <a:ext cx="3015937" cy="3707970"/>
          </a:xfrm>
          <a:prstGeom prst="rect">
            <a:avLst/>
          </a:prstGeom>
          <a:noFill/>
          <a:ln>
            <a:no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grpSp>
        <p:nvGrpSpPr>
          <p:cNvPr id="736" name="Google Shape;736;p58"/>
          <p:cNvGrpSpPr/>
          <p:nvPr/>
        </p:nvGrpSpPr>
        <p:grpSpPr>
          <a:xfrm flipH="1">
            <a:off x="8218499" y="208090"/>
            <a:ext cx="667594" cy="582997"/>
            <a:chOff x="7580093" y="2048936"/>
            <a:chExt cx="667594" cy="582997"/>
          </a:xfrm>
        </p:grpSpPr>
        <p:sp>
          <p:nvSpPr>
            <p:cNvPr id="737" name="Google Shape;737;p58"/>
            <p:cNvSpPr/>
            <p:nvPr/>
          </p:nvSpPr>
          <p:spPr>
            <a:xfrm>
              <a:off x="8019088" y="2403333"/>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58"/>
            <p:cNvSpPr/>
            <p:nvPr/>
          </p:nvSpPr>
          <p:spPr>
            <a:xfrm>
              <a:off x="75800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5" name="Picture 4"/>
          <p:cNvPicPr>
            <a:picLocks noChangeAspect="1"/>
          </p:cNvPicPr>
          <p:nvPr/>
        </p:nvPicPr>
        <p:blipFill>
          <a:blip r:embed="rId3"/>
          <a:stretch>
            <a:fillRect/>
          </a:stretch>
        </p:blipFill>
        <p:spPr>
          <a:xfrm flipH="1">
            <a:off x="245000" y="3212324"/>
            <a:ext cx="623001" cy="1722583"/>
          </a:xfrm>
          <a:prstGeom prst="rect">
            <a:avLst/>
          </a:prstGeom>
        </p:spPr>
      </p:pic>
      <p:sp>
        <p:nvSpPr>
          <p:cNvPr id="12" name="Rectangle 11"/>
          <p:cNvSpPr/>
          <p:nvPr/>
        </p:nvSpPr>
        <p:spPr>
          <a:xfrm>
            <a:off x="4374124" y="299508"/>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1223769" y="716546"/>
                <a:ext cx="7168101" cy="2918748"/>
              </a:xfrm>
              <a:prstGeom prst="rect">
                <a:avLst/>
              </a:prstGeom>
            </p:spPr>
            <p:txBody>
              <a:bodyPr wrap="square">
                <a:spAutoFit/>
              </a:bodyPr>
              <a:lstStyle/>
              <a:p>
                <a:pPr algn="just">
                  <a:lnSpc>
                    <a:spcPct val="150000"/>
                  </a:lnSpc>
                  <a:spcBef>
                    <a:spcPts val="300"/>
                  </a:spcBef>
                  <a:spcAft>
                    <a:spcPts val="300"/>
                  </a:spcAft>
                </a:pPr>
                <a:r>
                  <a:rPr lang="fr-FR" sz="1800">
                    <a:latin typeface="+mj-lt"/>
                    <a:ea typeface="Arial" panose="020B0604020202020204" pitchFamily="34" charset="0"/>
                    <a:cs typeface="Times New Roman" panose="02020603050405020304" pitchFamily="18" charset="0"/>
                  </a:rPr>
                  <a:t>Theo đề bài, cửa hàng bán được 200 kg quả các loại. Khi đó:</a:t>
                </a:r>
                <a:endParaRPr lang="en-US" sz="1800">
                  <a:effectLst/>
                  <a:latin typeface="+mj-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fr-FR" sz="1800">
                    <a:effectLst/>
                    <a:latin typeface="+mj-lt"/>
                    <a:ea typeface="Arial" panose="020B0604020202020204" pitchFamily="34" charset="0"/>
                    <a:cs typeface="Times New Roman" panose="02020603050405020304" pitchFamily="18" charset="0"/>
                  </a:rPr>
                  <a:t>• Số quả lê cửa hàng đó bán được là: 200</a:t>
                </a:r>
                <a:r>
                  <a:rPr lang="fr-FR" sz="1800">
                    <a:effectLst/>
                    <a:latin typeface="+mj-lt"/>
                    <a:ea typeface="Dotum" panose="020B0600000101010101" pitchFamily="34" charset="-127"/>
                    <a:cs typeface="Times New Roman" panose="02020603050405020304" pitchFamily="18" charset="0"/>
                  </a:rPr>
                  <a:t> </a:t>
                </a:r>
                <a14:m>
                  <m:oMath xmlns:m="http://schemas.openxmlformats.org/officeDocument/2006/math">
                    <m:r>
                      <a:rPr lang="fr-FR" sz="1800" i="1">
                        <a:effectLst/>
                        <a:latin typeface="Cambria Math" panose="02040503050406030204" pitchFamily="18" charset="0"/>
                        <a:ea typeface="Arial" panose="020B0604020202020204" pitchFamily="34" charset="0"/>
                        <a:cs typeface="Times New Roman" panose="02020603050405020304" pitchFamily="18" charset="0"/>
                      </a:rPr>
                      <m:t>×</m:t>
                    </m:r>
                  </m:oMath>
                </a14:m>
                <a:r>
                  <a:rPr lang="fr-FR" sz="1800">
                    <a:effectLst/>
                    <a:latin typeface="+mj-lt"/>
                    <a:ea typeface="Dotum" panose="020B0600000101010101" pitchFamily="34" charset="-127"/>
                    <a:cs typeface="Times New Roman" panose="02020603050405020304" pitchFamily="18" charset="0"/>
                  </a:rPr>
                  <a:t> </a:t>
                </a:r>
                <a:r>
                  <a:rPr lang="fr-FR" sz="1800">
                    <a:effectLst/>
                    <a:latin typeface="+mj-lt"/>
                    <a:ea typeface="Arial" panose="020B0604020202020204" pitchFamily="34" charset="0"/>
                    <a:cs typeface="Times New Roman" panose="02020603050405020304" pitchFamily="18" charset="0"/>
                  </a:rPr>
                  <a:t>20% = 40 (quả);</a:t>
                </a:r>
                <a:endParaRPr lang="en-US" sz="1800">
                  <a:effectLst/>
                  <a:latin typeface="+mj-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fr-FR" sz="1800">
                    <a:effectLst/>
                    <a:latin typeface="+mj-lt"/>
                    <a:ea typeface="Arial" panose="020B0604020202020204" pitchFamily="34" charset="0"/>
                    <a:cs typeface="Times New Roman" panose="02020603050405020304" pitchFamily="18" charset="0"/>
                  </a:rPr>
                  <a:t>• Số quả táo cửa hàng đó bán được là: 200 </a:t>
                </a:r>
                <a14:m>
                  <m:oMath xmlns:m="http://schemas.openxmlformats.org/officeDocument/2006/math">
                    <m:r>
                      <a:rPr lang="fr-FR" sz="1800" i="1">
                        <a:effectLst/>
                        <a:latin typeface="Cambria Math" panose="02040503050406030204" pitchFamily="18" charset="0"/>
                        <a:ea typeface="Arial" panose="020B0604020202020204" pitchFamily="34" charset="0"/>
                        <a:cs typeface="Times New Roman" panose="02020603050405020304" pitchFamily="18" charset="0"/>
                      </a:rPr>
                      <m:t>×</m:t>
                    </m:r>
                  </m:oMath>
                </a14:m>
                <a:r>
                  <a:rPr lang="fr-FR" sz="1800">
                    <a:effectLst/>
                    <a:latin typeface="+mj-lt"/>
                    <a:ea typeface="Arial" panose="020B0604020202020204" pitchFamily="34" charset="0"/>
                    <a:cs typeface="Times New Roman" panose="02020603050405020304" pitchFamily="18" charset="0"/>
                  </a:rPr>
                  <a:t> 30% = 60 (quả);</a:t>
                </a:r>
                <a:endParaRPr lang="en-US" sz="1800">
                  <a:effectLst/>
                  <a:latin typeface="+mj-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fr-FR" sz="1800">
                    <a:effectLst/>
                    <a:latin typeface="+mj-lt"/>
                    <a:ea typeface="Arial" panose="020B0604020202020204" pitchFamily="34" charset="0"/>
                    <a:cs typeface="Times New Roman" panose="02020603050405020304" pitchFamily="18" charset="0"/>
                  </a:rPr>
                  <a:t>• Số quả nhãn cửa hàng đó bán được là: 200 </a:t>
                </a:r>
                <a14:m>
                  <m:oMath xmlns:m="http://schemas.openxmlformats.org/officeDocument/2006/math">
                    <m:r>
                      <a:rPr lang="fr-FR" sz="1800" i="1">
                        <a:effectLst/>
                        <a:latin typeface="Cambria Math" panose="02040503050406030204" pitchFamily="18" charset="0"/>
                        <a:ea typeface="Arial" panose="020B0604020202020204" pitchFamily="34" charset="0"/>
                        <a:cs typeface="Times New Roman" panose="02020603050405020304" pitchFamily="18" charset="0"/>
                      </a:rPr>
                      <m:t>×</m:t>
                    </m:r>
                  </m:oMath>
                </a14:m>
                <a:r>
                  <a:rPr lang="fr-FR" sz="1800">
                    <a:effectLst/>
                    <a:latin typeface="+mj-lt"/>
                    <a:ea typeface="Arial" panose="020B0604020202020204" pitchFamily="34" charset="0"/>
                    <a:cs typeface="Times New Roman" panose="02020603050405020304" pitchFamily="18" charset="0"/>
                  </a:rPr>
                  <a:t> 40% = 80 (quả);</a:t>
                </a:r>
                <a:endParaRPr lang="en-US" sz="1800">
                  <a:effectLst/>
                  <a:latin typeface="+mj-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fr-FR" sz="1800">
                    <a:effectLst/>
                    <a:latin typeface="+mj-lt"/>
                    <a:ea typeface="Arial" panose="020B0604020202020204" pitchFamily="34" charset="0"/>
                    <a:cs typeface="Times New Roman" panose="02020603050405020304" pitchFamily="18" charset="0"/>
                  </a:rPr>
                  <a:t>• Số quả nho cửa hàng đó bán được là: 200 </a:t>
                </a:r>
                <a14:m>
                  <m:oMath xmlns:m="http://schemas.openxmlformats.org/officeDocument/2006/math">
                    <m:r>
                      <a:rPr lang="fr-FR" sz="1800" i="1">
                        <a:effectLst/>
                        <a:latin typeface="Cambria Math" panose="02040503050406030204" pitchFamily="18" charset="0"/>
                        <a:ea typeface="Arial" panose="020B0604020202020204" pitchFamily="34" charset="0"/>
                        <a:cs typeface="Times New Roman" panose="02020603050405020304" pitchFamily="18" charset="0"/>
                      </a:rPr>
                      <m:t>×</m:t>
                    </m:r>
                  </m:oMath>
                </a14:m>
                <a:r>
                  <a:rPr lang="fr-FR" sz="1800">
                    <a:effectLst/>
                    <a:latin typeface="+mj-lt"/>
                    <a:ea typeface="Arial" panose="020B0604020202020204" pitchFamily="34" charset="0"/>
                    <a:cs typeface="Times New Roman" panose="02020603050405020304" pitchFamily="18" charset="0"/>
                  </a:rPr>
                  <a:t> 10% = 20 (quả);</a:t>
                </a:r>
                <a:endParaRPr lang="en-US" sz="1800">
                  <a:effectLst/>
                  <a:latin typeface="+mj-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fr-FR" sz="1800">
                    <a:effectLst/>
                    <a:latin typeface="+mj-lt"/>
                    <a:ea typeface="Arial" panose="020B0604020202020204" pitchFamily="34" charset="0"/>
                    <a:cs typeface="Times New Roman" panose="02020603050405020304" pitchFamily="18" charset="0"/>
                  </a:rPr>
                  <a:t>Bảng thống kê số lượng mỗi loại quả cửa hàng bán được:</a:t>
                </a:r>
                <a:endParaRPr lang="en-US" sz="1800">
                  <a:effectLst/>
                  <a:latin typeface="+mj-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223769" y="716546"/>
                <a:ext cx="7168101" cy="2918748"/>
              </a:xfrm>
              <a:prstGeom prst="rect">
                <a:avLst/>
              </a:prstGeom>
              <a:blipFill>
                <a:blip r:embed="rId4"/>
                <a:stretch>
                  <a:fillRect l="-765" b="-2720"/>
                </a:stretch>
              </a:blipFill>
            </p:spPr>
            <p:txBody>
              <a:bodyPr/>
              <a:lstStyle/>
              <a:p>
                <a:r>
                  <a:rPr lang="en-US">
                    <a:noFill/>
                  </a:rPr>
                  <a:t> </a:t>
                </a:r>
              </a:p>
            </p:txBody>
          </p:sp>
        </mc:Fallback>
      </mc:AlternateContent>
      <p:graphicFrame>
        <p:nvGraphicFramePr>
          <p:cNvPr id="6" name="Table 5"/>
          <p:cNvGraphicFramePr>
            <a:graphicFrameLocks noGrp="1"/>
          </p:cNvGraphicFramePr>
          <p:nvPr>
            <p:extLst>
              <p:ext uri="{D42A27DB-BD31-4B8C-83A1-F6EECF244321}">
                <p14:modId xmlns:p14="http://schemas.microsoft.com/office/powerpoint/2010/main" val="402502737"/>
              </p:ext>
            </p:extLst>
          </p:nvPr>
        </p:nvGraphicFramePr>
        <p:xfrm>
          <a:off x="1223769" y="3906623"/>
          <a:ext cx="6846073" cy="834360"/>
        </p:xfrm>
        <a:graphic>
          <a:graphicData uri="http://schemas.openxmlformats.org/drawingml/2006/table">
            <a:tbl>
              <a:tblPr firstRow="1" firstCol="1" bandRow="1"/>
              <a:tblGrid>
                <a:gridCol w="2011680">
                  <a:extLst>
                    <a:ext uri="{9D8B030D-6E8A-4147-A177-3AD203B41FA5}">
                      <a16:colId xmlns:a16="http://schemas.microsoft.com/office/drawing/2014/main" val="3004430612"/>
                    </a:ext>
                  </a:extLst>
                </a:gridCol>
                <a:gridCol w="1117192">
                  <a:extLst>
                    <a:ext uri="{9D8B030D-6E8A-4147-A177-3AD203B41FA5}">
                      <a16:colId xmlns:a16="http://schemas.microsoft.com/office/drawing/2014/main" val="2389324361"/>
                    </a:ext>
                  </a:extLst>
                </a:gridCol>
                <a:gridCol w="1244346">
                  <a:extLst>
                    <a:ext uri="{9D8B030D-6E8A-4147-A177-3AD203B41FA5}">
                      <a16:colId xmlns:a16="http://schemas.microsoft.com/office/drawing/2014/main" val="3470170874"/>
                    </a:ext>
                  </a:extLst>
                </a:gridCol>
                <a:gridCol w="1240403">
                  <a:extLst>
                    <a:ext uri="{9D8B030D-6E8A-4147-A177-3AD203B41FA5}">
                      <a16:colId xmlns:a16="http://schemas.microsoft.com/office/drawing/2014/main" val="1511945552"/>
                    </a:ext>
                  </a:extLst>
                </a:gridCol>
                <a:gridCol w="1232452">
                  <a:extLst>
                    <a:ext uri="{9D8B030D-6E8A-4147-A177-3AD203B41FA5}">
                      <a16:colId xmlns:a16="http://schemas.microsoft.com/office/drawing/2014/main" val="75925459"/>
                    </a:ext>
                  </a:extLst>
                </a:gridCol>
              </a:tblGrid>
              <a:tr h="417180">
                <a:tc>
                  <a:txBody>
                    <a:bodyPr/>
                    <a:lstStyle/>
                    <a:p>
                      <a:pPr algn="ctr">
                        <a:lnSpc>
                          <a:spcPct val="150000"/>
                        </a:lnSpc>
                        <a:spcBef>
                          <a:spcPts val="600"/>
                        </a:spcBef>
                        <a:spcAft>
                          <a:spcPts val="0"/>
                        </a:spcAft>
                      </a:pPr>
                      <a:r>
                        <a:rPr lang="fr-FR" sz="1700">
                          <a:effectLst/>
                          <a:latin typeface="+mj-lt"/>
                          <a:ea typeface="Arial" panose="020B0604020202020204" pitchFamily="34" charset="0"/>
                          <a:cs typeface="Times New Roman" panose="02020603050405020304" pitchFamily="18" charset="0"/>
                        </a:rPr>
                        <a:t>Loại quả</a:t>
                      </a:r>
                      <a:endParaRPr lang="en-US" sz="17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Bef>
                          <a:spcPts val="600"/>
                        </a:spcBef>
                        <a:spcAft>
                          <a:spcPts val="0"/>
                        </a:spcAft>
                      </a:pPr>
                      <a:r>
                        <a:rPr lang="fr-FR" sz="1700">
                          <a:effectLst/>
                          <a:latin typeface="+mj-lt"/>
                          <a:ea typeface="Arial" panose="020B0604020202020204" pitchFamily="34" charset="0"/>
                          <a:cs typeface="Times New Roman" panose="02020603050405020304" pitchFamily="18" charset="0"/>
                        </a:rPr>
                        <a:t>Lê</a:t>
                      </a:r>
                      <a:endParaRPr lang="en-US" sz="17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fr-FR" sz="1700">
                          <a:effectLst/>
                          <a:latin typeface="+mj-lt"/>
                          <a:ea typeface="Arial" panose="020B0604020202020204" pitchFamily="34" charset="0"/>
                          <a:cs typeface="Times New Roman" panose="02020603050405020304" pitchFamily="18" charset="0"/>
                        </a:rPr>
                        <a:t>Táo</a:t>
                      </a:r>
                      <a:endParaRPr lang="en-US" sz="17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fr-FR" sz="1700">
                          <a:effectLst/>
                          <a:latin typeface="+mj-lt"/>
                          <a:ea typeface="Arial" panose="020B0604020202020204" pitchFamily="34" charset="0"/>
                          <a:cs typeface="Times New Roman" panose="02020603050405020304" pitchFamily="18" charset="0"/>
                        </a:rPr>
                        <a:t>Nhãn</a:t>
                      </a:r>
                      <a:endParaRPr lang="en-US" sz="17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fr-FR" sz="1700">
                          <a:effectLst/>
                          <a:latin typeface="+mj-lt"/>
                          <a:ea typeface="Arial" panose="020B0604020202020204" pitchFamily="34" charset="0"/>
                          <a:cs typeface="Times New Roman" panose="02020603050405020304" pitchFamily="18" charset="0"/>
                        </a:rPr>
                        <a:t>Nho</a:t>
                      </a:r>
                      <a:endParaRPr lang="en-US" sz="17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9063026"/>
                  </a:ext>
                </a:extLst>
              </a:tr>
              <a:tr h="417180">
                <a:tc>
                  <a:txBody>
                    <a:bodyPr/>
                    <a:lstStyle/>
                    <a:p>
                      <a:pPr algn="ctr">
                        <a:lnSpc>
                          <a:spcPct val="150000"/>
                        </a:lnSpc>
                        <a:spcBef>
                          <a:spcPts val="600"/>
                        </a:spcBef>
                        <a:spcAft>
                          <a:spcPts val="0"/>
                        </a:spcAft>
                      </a:pPr>
                      <a:r>
                        <a:rPr lang="fr-FR" sz="1700">
                          <a:effectLst/>
                          <a:latin typeface="+mj-lt"/>
                          <a:ea typeface="Arial" panose="020B0604020202020204" pitchFamily="34" charset="0"/>
                          <a:cs typeface="Times New Roman" panose="02020603050405020304" pitchFamily="18" charset="0"/>
                        </a:rPr>
                        <a:t>Số lượng (quả)</a:t>
                      </a:r>
                      <a:endParaRPr lang="en-US" sz="17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Bef>
                          <a:spcPts val="600"/>
                        </a:spcBef>
                        <a:spcAft>
                          <a:spcPts val="0"/>
                        </a:spcAft>
                      </a:pPr>
                      <a:r>
                        <a:rPr lang="fr-FR" sz="1700">
                          <a:effectLst/>
                          <a:latin typeface="+mj-lt"/>
                          <a:ea typeface="Arial" panose="020B0604020202020204" pitchFamily="34" charset="0"/>
                          <a:cs typeface="Times New Roman" panose="02020603050405020304" pitchFamily="18" charset="0"/>
                        </a:rPr>
                        <a:t>40</a:t>
                      </a:r>
                      <a:endParaRPr lang="en-US" sz="17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fr-FR" sz="1700">
                          <a:effectLst/>
                          <a:latin typeface="+mj-lt"/>
                          <a:ea typeface="Arial" panose="020B0604020202020204" pitchFamily="34" charset="0"/>
                          <a:cs typeface="Times New Roman" panose="02020603050405020304" pitchFamily="18" charset="0"/>
                        </a:rPr>
                        <a:t>60</a:t>
                      </a:r>
                      <a:endParaRPr lang="en-US" sz="17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fr-FR" sz="1700">
                          <a:effectLst/>
                          <a:latin typeface="+mj-lt"/>
                          <a:ea typeface="Arial" panose="020B0604020202020204" pitchFamily="34" charset="0"/>
                          <a:cs typeface="Times New Roman" panose="02020603050405020304" pitchFamily="18" charset="0"/>
                        </a:rPr>
                        <a:t>80</a:t>
                      </a:r>
                      <a:endParaRPr lang="en-US" sz="17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fr-FR" sz="1700">
                          <a:effectLst/>
                          <a:latin typeface="+mj-lt"/>
                          <a:ea typeface="Arial" panose="020B0604020202020204" pitchFamily="34" charset="0"/>
                          <a:cs typeface="Times New Roman" panose="02020603050405020304" pitchFamily="18" charset="0"/>
                        </a:rPr>
                        <a:t>20</a:t>
                      </a:r>
                      <a:endParaRPr lang="en-US" sz="17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2240133"/>
                  </a:ext>
                </a:extLst>
              </a:tr>
            </a:tbl>
          </a:graphicData>
        </a:graphic>
      </p:graphicFrame>
    </p:spTree>
    <p:extLst>
      <p:ext uri="{BB962C8B-B14F-4D97-AF65-F5344CB8AC3E}">
        <p14:creationId xmlns:p14="http://schemas.microsoft.com/office/powerpoint/2010/main" val="3283855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fade">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barn(inVertical)">
                                      <p:cBhvr>
                                        <p:cTn id="37" dur="500"/>
                                        <p:tgtEl>
                                          <p:spTgt spid="2">
                                            <p:txEl>
                                              <p:pRg st="5" end="5"/>
                                            </p:txEl>
                                          </p:spTgt>
                                        </p:tgtEl>
                                      </p:cBhvr>
                                    </p:animEffect>
                                  </p:childTnLst>
                                </p:cTn>
                              </p:par>
                            </p:childTnLst>
                          </p:cTn>
                        </p:par>
                        <p:par>
                          <p:cTn id="38" fill="hold">
                            <p:stCondLst>
                              <p:cond delay="500"/>
                            </p:stCondLst>
                            <p:childTnLst>
                              <p:par>
                                <p:cTn id="39" presetID="16" presetClass="entr" presetSubtype="21" fill="hold"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barn(inVertical)">
                                      <p:cBhvr>
                                        <p:cTn id="4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grpSp>
        <p:nvGrpSpPr>
          <p:cNvPr id="736" name="Google Shape;736;p58"/>
          <p:cNvGrpSpPr/>
          <p:nvPr/>
        </p:nvGrpSpPr>
        <p:grpSpPr>
          <a:xfrm flipH="1">
            <a:off x="8218499" y="208090"/>
            <a:ext cx="667594" cy="582997"/>
            <a:chOff x="7580093" y="2048936"/>
            <a:chExt cx="667594" cy="582997"/>
          </a:xfrm>
        </p:grpSpPr>
        <p:sp>
          <p:nvSpPr>
            <p:cNvPr id="737" name="Google Shape;737;p58"/>
            <p:cNvSpPr/>
            <p:nvPr/>
          </p:nvSpPr>
          <p:spPr>
            <a:xfrm>
              <a:off x="8019088" y="2403333"/>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58"/>
            <p:cNvSpPr/>
            <p:nvPr/>
          </p:nvSpPr>
          <p:spPr>
            <a:xfrm>
              <a:off x="75800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5" name="Picture 4"/>
          <p:cNvPicPr>
            <a:picLocks noChangeAspect="1"/>
          </p:cNvPicPr>
          <p:nvPr/>
        </p:nvPicPr>
        <p:blipFill>
          <a:blip r:embed="rId3"/>
          <a:stretch>
            <a:fillRect/>
          </a:stretch>
        </p:blipFill>
        <p:spPr>
          <a:xfrm flipH="1">
            <a:off x="245000" y="3212324"/>
            <a:ext cx="623001" cy="1722583"/>
          </a:xfrm>
          <a:prstGeom prst="rect">
            <a:avLst/>
          </a:prstGeom>
        </p:spPr>
      </p:pic>
      <p:sp>
        <p:nvSpPr>
          <p:cNvPr id="12" name="Rectangle 11"/>
          <p:cNvSpPr/>
          <p:nvPr/>
        </p:nvSpPr>
        <p:spPr>
          <a:xfrm>
            <a:off x="4374124" y="299508"/>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2" name="Rectangle 1"/>
          <p:cNvSpPr/>
          <p:nvPr/>
        </p:nvSpPr>
        <p:spPr>
          <a:xfrm>
            <a:off x="1859873" y="787375"/>
            <a:ext cx="7168101" cy="456535"/>
          </a:xfrm>
          <a:prstGeom prst="rect">
            <a:avLst/>
          </a:prstGeom>
        </p:spPr>
        <p:txBody>
          <a:bodyPr wrap="square">
            <a:spAutoFit/>
          </a:bodyPr>
          <a:lstStyle/>
          <a:p>
            <a:pPr lvl="0" algn="just">
              <a:lnSpc>
                <a:spcPct val="150000"/>
              </a:lnSpc>
              <a:spcBef>
                <a:spcPts val="300"/>
              </a:spcBef>
              <a:spcAft>
                <a:spcPts val="300"/>
              </a:spcAft>
            </a:pPr>
            <a:r>
              <a:rPr lang="vi-VN" sz="1800">
                <a:ea typeface="Arial" panose="020B0604020202020204" pitchFamily="34" charset="0"/>
                <a:cs typeface="Times New Roman" panose="02020603050405020304" pitchFamily="18" charset="0"/>
              </a:rPr>
              <a:t>Biểu đồ cột số lượng mỗi loại quả cửa hàng bán được:</a:t>
            </a:r>
            <a:endParaRPr kumimoji="0" lang="en-US"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pic>
        <p:nvPicPr>
          <p:cNvPr id="3" name="Picture 2"/>
          <p:cNvPicPr>
            <a:picLocks noChangeAspect="1"/>
          </p:cNvPicPr>
          <p:nvPr/>
        </p:nvPicPr>
        <p:blipFill>
          <a:blip r:embed="rId4"/>
          <a:stretch>
            <a:fillRect/>
          </a:stretch>
        </p:blipFill>
        <p:spPr>
          <a:xfrm>
            <a:off x="2220705" y="1530984"/>
            <a:ext cx="5004464" cy="3200184"/>
          </a:xfrm>
          <a:prstGeom prst="rect">
            <a:avLst/>
          </a:prstGeom>
        </p:spPr>
      </p:pic>
    </p:spTree>
    <p:extLst>
      <p:ext uri="{BB962C8B-B14F-4D97-AF65-F5344CB8AC3E}">
        <p14:creationId xmlns:p14="http://schemas.microsoft.com/office/powerpoint/2010/main" val="1567410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par>
                                <p:cTn id="8" presetID="18" presetClass="entr" presetSubtype="1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strips(downLef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grpSp>
        <p:nvGrpSpPr>
          <p:cNvPr id="993" name="Google Shape;993;p67"/>
          <p:cNvGrpSpPr/>
          <p:nvPr/>
        </p:nvGrpSpPr>
        <p:grpSpPr>
          <a:xfrm rot="5400000">
            <a:off x="1278724" y="3201734"/>
            <a:ext cx="661955" cy="2692761"/>
            <a:chOff x="484632" y="2025542"/>
            <a:chExt cx="661955" cy="2692761"/>
          </a:xfrm>
        </p:grpSpPr>
        <p:sp>
          <p:nvSpPr>
            <p:cNvPr id="994" name="Google Shape;994;p67"/>
            <p:cNvSpPr/>
            <p:nvPr/>
          </p:nvSpPr>
          <p:spPr>
            <a:xfrm flipH="1">
              <a:off x="598925" y="2025542"/>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67"/>
            <p:cNvSpPr/>
            <p:nvPr/>
          </p:nvSpPr>
          <p:spPr>
            <a:xfrm>
              <a:off x="484632" y="448970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67"/>
            <p:cNvSpPr/>
            <p:nvPr/>
          </p:nvSpPr>
          <p:spPr>
            <a:xfrm flipH="1">
              <a:off x="917987" y="4197133"/>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67"/>
            <p:cNvSpPr/>
            <p:nvPr/>
          </p:nvSpPr>
          <p:spPr>
            <a:xfrm>
              <a:off x="598920" y="3793625"/>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 name="Title 2"/>
          <p:cNvSpPr>
            <a:spLocks noGrp="1"/>
          </p:cNvSpPr>
          <p:nvPr>
            <p:ph type="title"/>
          </p:nvPr>
        </p:nvSpPr>
        <p:spPr>
          <a:xfrm>
            <a:off x="2135220" y="495816"/>
            <a:ext cx="4911329" cy="375900"/>
          </a:xfrm>
        </p:spPr>
        <p:txBody>
          <a:bodyPr/>
          <a:lstStyle/>
          <a:p>
            <a:r>
              <a:rPr lang="vi-VN" sz="3200" b="1">
                <a:latin typeface="+mn-lt"/>
              </a:rPr>
              <a:t>HƯỚNG DẪN VỀ NHÀ</a:t>
            </a:r>
          </a:p>
        </p:txBody>
      </p:sp>
      <p:grpSp>
        <p:nvGrpSpPr>
          <p:cNvPr id="80" name="Group 79"/>
          <p:cNvGrpSpPr/>
          <p:nvPr/>
        </p:nvGrpSpPr>
        <p:grpSpPr>
          <a:xfrm>
            <a:off x="555891" y="1515933"/>
            <a:ext cx="2068860" cy="1995173"/>
            <a:chOff x="918432" y="3568797"/>
            <a:chExt cx="5422223" cy="4239967"/>
          </a:xfrm>
          <a:solidFill>
            <a:schemeClr val="accent4">
              <a:lumMod val="40000"/>
              <a:lumOff val="60000"/>
            </a:schemeClr>
          </a:solidFill>
        </p:grpSpPr>
        <p:grpSp>
          <p:nvGrpSpPr>
            <p:cNvPr id="81" name="Group 3"/>
            <p:cNvGrpSpPr/>
            <p:nvPr/>
          </p:nvGrpSpPr>
          <p:grpSpPr>
            <a:xfrm>
              <a:off x="918432" y="3568797"/>
              <a:ext cx="5422223" cy="4239967"/>
              <a:chOff x="-3810" y="0"/>
              <a:chExt cx="3189543" cy="3100688"/>
            </a:xfrm>
            <a:grpFill/>
          </p:grpSpPr>
          <p:sp>
            <p:nvSpPr>
              <p:cNvPr id="83" name="Freeform 4"/>
              <p:cNvSpPr/>
              <p:nvPr/>
            </p:nvSpPr>
            <p:spPr>
              <a:xfrm>
                <a:off x="10160" y="16510"/>
                <a:ext cx="3160333"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a:ln/>
            </p:spPr>
            <p:style>
              <a:lnRef idx="2">
                <a:schemeClr val="accent4">
                  <a:shade val="50000"/>
                </a:schemeClr>
              </a:lnRef>
              <a:fillRef idx="1">
                <a:schemeClr val="accent4"/>
              </a:fillRef>
              <a:effectRef idx="0">
                <a:schemeClr val="accent4"/>
              </a:effectRef>
              <a:fontRef idx="minor">
                <a:schemeClr val="lt1"/>
              </a:fontRef>
            </p:style>
          </p:sp>
          <p:sp>
            <p:nvSpPr>
              <p:cNvPr id="84"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a:ln/>
            </p:spPr>
            <p:style>
              <a:lnRef idx="2">
                <a:schemeClr val="accent4">
                  <a:shade val="50000"/>
                </a:schemeClr>
              </a:lnRef>
              <a:fillRef idx="1">
                <a:schemeClr val="accent4"/>
              </a:fillRef>
              <a:effectRef idx="0">
                <a:schemeClr val="accent4"/>
              </a:effectRef>
              <a:fontRef idx="minor">
                <a:schemeClr val="lt1"/>
              </a:fontRef>
            </p:style>
          </p:sp>
        </p:grpSp>
        <p:sp>
          <p:nvSpPr>
            <p:cNvPr id="82" name="Rectangle 81"/>
            <p:cNvSpPr/>
            <p:nvPr/>
          </p:nvSpPr>
          <p:spPr>
            <a:xfrm>
              <a:off x="1320047" y="4075088"/>
              <a:ext cx="4616826" cy="3139488"/>
            </a:xfrm>
            <a:prstGeom prst="rect">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defTabSz="457200">
                <a:lnSpc>
                  <a:spcPct val="150000"/>
                </a:lnSpc>
                <a:defRPr/>
              </a:pPr>
              <a:r>
                <a:rPr lang="pt-BR" sz="2000">
                  <a:solidFill>
                    <a:prstClr val="black"/>
                  </a:solidFill>
                  <a:ea typeface="Calibri" panose="020F0502020204030204" pitchFamily="34" charset="0"/>
                  <a:cs typeface="Times New Roman" panose="02020603050405020304" pitchFamily="18" charset="0"/>
                </a:rPr>
                <a:t>Ghi </a:t>
              </a:r>
              <a:r>
                <a:rPr lang="pt-BR" sz="2000" dirty="0">
                  <a:solidFill>
                    <a:prstClr val="black"/>
                  </a:solidFill>
                  <a:ea typeface="Calibri" panose="020F0502020204030204" pitchFamily="34" charset="0"/>
                  <a:cs typeface="Times New Roman" panose="02020603050405020304" pitchFamily="18" charset="0"/>
                </a:rPr>
                <a:t>nhớ </a:t>
              </a:r>
            </a:p>
            <a:p>
              <a:pPr algn="ctr" defTabSz="457200">
                <a:lnSpc>
                  <a:spcPct val="150000"/>
                </a:lnSpc>
                <a:defRPr/>
              </a:pPr>
              <a:r>
                <a:rPr lang="pt-BR" sz="2000" dirty="0">
                  <a:solidFill>
                    <a:prstClr val="black"/>
                  </a:solidFill>
                  <a:ea typeface="Calibri" panose="020F0502020204030204" pitchFamily="34" charset="0"/>
                  <a:cs typeface="Times New Roman" panose="02020603050405020304" pitchFamily="18" charset="0"/>
                </a:rPr>
                <a:t>kiến thức trong bài. </a:t>
              </a:r>
            </a:p>
          </p:txBody>
        </p:sp>
      </p:grpSp>
      <p:grpSp>
        <p:nvGrpSpPr>
          <p:cNvPr id="85" name="Group 84"/>
          <p:cNvGrpSpPr/>
          <p:nvPr/>
        </p:nvGrpSpPr>
        <p:grpSpPr>
          <a:xfrm>
            <a:off x="3014166" y="1496850"/>
            <a:ext cx="2290174" cy="2103134"/>
            <a:chOff x="6840639" y="3553166"/>
            <a:chExt cx="5422223" cy="5222564"/>
          </a:xfrm>
          <a:solidFill>
            <a:schemeClr val="accent4">
              <a:lumMod val="40000"/>
              <a:lumOff val="60000"/>
            </a:schemeClr>
          </a:solidFill>
        </p:grpSpPr>
        <p:grpSp>
          <p:nvGrpSpPr>
            <p:cNvPr id="86" name="Group 3"/>
            <p:cNvGrpSpPr/>
            <p:nvPr/>
          </p:nvGrpSpPr>
          <p:grpSpPr>
            <a:xfrm>
              <a:off x="6840639" y="3553166"/>
              <a:ext cx="5422223" cy="5001862"/>
              <a:chOff x="-3810" y="-1"/>
              <a:chExt cx="3189543" cy="3657863"/>
            </a:xfrm>
            <a:grpFill/>
          </p:grpSpPr>
          <p:sp>
            <p:nvSpPr>
              <p:cNvPr id="88"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a:ln/>
            </p:spPr>
            <p:style>
              <a:lnRef idx="2">
                <a:schemeClr val="accent4">
                  <a:shade val="50000"/>
                </a:schemeClr>
              </a:lnRef>
              <a:fillRef idx="1">
                <a:schemeClr val="accent4"/>
              </a:fillRef>
              <a:effectRef idx="0">
                <a:schemeClr val="accent4"/>
              </a:effectRef>
              <a:fontRef idx="minor">
                <a:schemeClr val="lt1"/>
              </a:fontRef>
            </p:style>
          </p:sp>
          <p:sp>
            <p:nvSpPr>
              <p:cNvPr id="89"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a:ln/>
            </p:spPr>
            <p:style>
              <a:lnRef idx="2">
                <a:schemeClr val="accent4">
                  <a:shade val="50000"/>
                </a:schemeClr>
              </a:lnRef>
              <a:fillRef idx="1">
                <a:schemeClr val="accent4"/>
              </a:fillRef>
              <a:effectRef idx="0">
                <a:schemeClr val="accent4"/>
              </a:effectRef>
              <a:fontRef idx="minor">
                <a:schemeClr val="lt1"/>
              </a:fontRef>
            </p:style>
          </p:sp>
        </p:grpSp>
        <p:sp>
          <p:nvSpPr>
            <p:cNvPr id="87" name="Rectangle 86"/>
            <p:cNvSpPr/>
            <p:nvPr/>
          </p:nvSpPr>
          <p:spPr>
            <a:xfrm>
              <a:off x="7370565" y="4192163"/>
              <a:ext cx="4360209" cy="4583567"/>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defTabSz="457200">
                <a:lnSpc>
                  <a:spcPct val="150000"/>
                </a:lnSpc>
                <a:spcBef>
                  <a:spcPts val="300"/>
                </a:spcBef>
                <a:spcAft>
                  <a:spcPts val="300"/>
                </a:spcAft>
                <a:defRPr/>
              </a:pPr>
              <a:r>
                <a:rPr lang="pt-BR" sz="2000">
                  <a:solidFill>
                    <a:prstClr val="black"/>
                  </a:solidFill>
                  <a:ea typeface="Calibri" panose="020F0502020204030204" pitchFamily="34" charset="0"/>
                  <a:cs typeface="Times New Roman" panose="02020603050405020304" pitchFamily="18" charset="0"/>
                </a:rPr>
                <a:t>Hoàn thành các bài tập trong SBT. </a:t>
              </a:r>
            </a:p>
          </p:txBody>
        </p:sp>
      </p:grpSp>
      <p:grpSp>
        <p:nvGrpSpPr>
          <p:cNvPr id="90" name="Group 89"/>
          <p:cNvGrpSpPr/>
          <p:nvPr/>
        </p:nvGrpSpPr>
        <p:grpSpPr>
          <a:xfrm>
            <a:off x="5693754" y="1496850"/>
            <a:ext cx="2950133" cy="2014257"/>
            <a:chOff x="12644694" y="3479846"/>
            <a:chExt cx="5422223" cy="4709752"/>
          </a:xfrm>
          <a:solidFill>
            <a:schemeClr val="accent4">
              <a:lumMod val="40000"/>
              <a:lumOff val="60000"/>
            </a:schemeClr>
          </a:solidFill>
        </p:grpSpPr>
        <p:grpSp>
          <p:nvGrpSpPr>
            <p:cNvPr id="91" name="Group 3"/>
            <p:cNvGrpSpPr/>
            <p:nvPr/>
          </p:nvGrpSpPr>
          <p:grpSpPr>
            <a:xfrm>
              <a:off x="12644694" y="3479846"/>
              <a:ext cx="5422223" cy="4709752"/>
              <a:chOff x="-3810" y="0"/>
              <a:chExt cx="3189543" cy="3444242"/>
            </a:xfrm>
            <a:grpFill/>
          </p:grpSpPr>
          <p:sp>
            <p:nvSpPr>
              <p:cNvPr id="93"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a:ln/>
            </p:spPr>
            <p:style>
              <a:lnRef idx="2">
                <a:schemeClr val="accent4">
                  <a:shade val="50000"/>
                </a:schemeClr>
              </a:lnRef>
              <a:fillRef idx="1">
                <a:schemeClr val="accent4"/>
              </a:fillRef>
              <a:effectRef idx="0">
                <a:schemeClr val="accent4"/>
              </a:effectRef>
              <a:fontRef idx="minor">
                <a:schemeClr val="lt1"/>
              </a:fontRef>
            </p:style>
          </p:sp>
          <p:sp>
            <p:nvSpPr>
              <p:cNvPr id="94"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a:ln/>
            </p:spPr>
            <p:style>
              <a:lnRef idx="2">
                <a:schemeClr val="accent4">
                  <a:shade val="50000"/>
                </a:schemeClr>
              </a:lnRef>
              <a:fillRef idx="1">
                <a:schemeClr val="accent4"/>
              </a:fillRef>
              <a:effectRef idx="0">
                <a:schemeClr val="accent4"/>
              </a:effectRef>
              <a:fontRef idx="minor">
                <a:schemeClr val="lt1"/>
              </a:fontRef>
            </p:style>
          </p:sp>
        </p:grpSp>
        <p:sp>
          <p:nvSpPr>
            <p:cNvPr id="92" name="Rectangle 91"/>
            <p:cNvSpPr/>
            <p:nvPr/>
          </p:nvSpPr>
          <p:spPr>
            <a:xfrm>
              <a:off x="12756289" y="3549307"/>
              <a:ext cx="5196871" cy="4533768"/>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defTabSz="457200">
                <a:lnSpc>
                  <a:spcPct val="150000"/>
                </a:lnSpc>
                <a:defRPr/>
              </a:pPr>
              <a:r>
                <a:rPr lang="vi-VN" sz="2000">
                  <a:solidFill>
                    <a:prstClr val="black"/>
                  </a:solidFill>
                  <a:ea typeface="Calibri" panose="020F0502020204030204" pitchFamily="34" charset="0"/>
                  <a:cs typeface="Times New Roman" panose="02020603050405020304" pitchFamily="18" charset="0"/>
                </a:rPr>
                <a:t>Chuẩn </a:t>
              </a:r>
              <a:r>
                <a:rPr lang="vi-VN" sz="2000" dirty="0">
                  <a:solidFill>
                    <a:prstClr val="black"/>
                  </a:solidFill>
                  <a:ea typeface="Calibri" panose="020F0502020204030204" pitchFamily="34" charset="0"/>
                  <a:cs typeface="Times New Roman" panose="02020603050405020304" pitchFamily="18" charset="0"/>
                </a:rPr>
                <a:t>bị trước </a:t>
              </a:r>
              <a:endParaRPr lang="en-US" sz="2000" dirty="0">
                <a:solidFill>
                  <a:prstClr val="black"/>
                </a:solidFill>
                <a:ea typeface="Calibri" panose="020F0502020204030204" pitchFamily="34" charset="0"/>
                <a:cs typeface="Times New Roman" panose="02020603050405020304" pitchFamily="18" charset="0"/>
              </a:endParaRPr>
            </a:p>
            <a:p>
              <a:pPr algn="ctr" defTabSz="457200">
                <a:lnSpc>
                  <a:spcPct val="150000"/>
                </a:lnSpc>
              </a:pPr>
              <a:r>
                <a:rPr lang="vi-VN" sz="2000" b="1" i="1">
                  <a:solidFill>
                    <a:prstClr val="black"/>
                  </a:solidFill>
                  <a:ea typeface="Calibri" panose="020F0502020204030204" pitchFamily="34" charset="0"/>
                  <a:cs typeface="Times New Roman" panose="02020603050405020304" pitchFamily="18" charset="0"/>
                </a:rPr>
                <a:t>Bài 20. Phân tích số liệu thống kê dựa vào biểu đồ</a:t>
              </a:r>
              <a:endParaRPr lang="pt-BR" sz="2000" b="1" i="1" dirty="0">
                <a:solidFill>
                  <a:prstClr val="black"/>
                </a:solidFill>
                <a:ea typeface="Calibri" panose="020F0502020204030204" pitchFamily="34" charset="0"/>
                <a:cs typeface="Times New Roman" panose="02020603050405020304" pitchFamily="18" charset="0"/>
              </a:endParaRPr>
            </a:p>
          </p:txBody>
        </p:sp>
      </p:grpSp>
      <p:pic>
        <p:nvPicPr>
          <p:cNvPr id="95" name="Picture 94"/>
          <p:cNvPicPr>
            <a:picLocks noChangeAspect="1"/>
          </p:cNvPicPr>
          <p:nvPr/>
        </p:nvPicPr>
        <p:blipFill>
          <a:blip r:embed="rId3"/>
          <a:stretch>
            <a:fillRect/>
          </a:stretch>
        </p:blipFill>
        <p:spPr>
          <a:xfrm>
            <a:off x="7752441" y="4204840"/>
            <a:ext cx="1065555" cy="7103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barn(inVertical)">
                                      <p:cBhvr>
                                        <p:cTn id="7" dur="500"/>
                                        <p:tgtEl>
                                          <p:spTgt spid="7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0"/>
                                        </p:tgtEl>
                                        <p:attrNameLst>
                                          <p:attrName>style.visibility</p:attrName>
                                        </p:attrNameLst>
                                      </p:cBhvr>
                                      <p:to>
                                        <p:strVal val="visible"/>
                                      </p:to>
                                    </p:set>
                                    <p:animEffect transition="in" filter="fade">
                                      <p:cBhvr>
                                        <p:cTn id="11" dur="500"/>
                                        <p:tgtEl>
                                          <p:spTgt spid="80"/>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85"/>
                                        </p:tgtEl>
                                        <p:attrNameLst>
                                          <p:attrName>style.visibility</p:attrName>
                                        </p:attrNameLst>
                                      </p:cBhvr>
                                      <p:to>
                                        <p:strVal val="visible"/>
                                      </p:to>
                                    </p:set>
                                    <p:animEffect transition="in" filter="barn(inVertical)">
                                      <p:cBhvr>
                                        <p:cTn id="15" dur="500"/>
                                        <p:tgtEl>
                                          <p:spTgt spid="85"/>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90"/>
                                        </p:tgtEl>
                                        <p:attrNameLst>
                                          <p:attrName>style.visibility</p:attrName>
                                        </p:attrNameLst>
                                      </p:cBhvr>
                                      <p:to>
                                        <p:strVal val="visible"/>
                                      </p:to>
                                    </p:set>
                                    <p:animEffect transition="in" filter="randombar(horizontal)">
                                      <p:cBhvr>
                                        <p:cTn id="19"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930"/>
        <p:cNvGrpSpPr/>
        <p:nvPr/>
      </p:nvGrpSpPr>
      <p:grpSpPr>
        <a:xfrm>
          <a:off x="0" y="0"/>
          <a:ext cx="0" cy="0"/>
          <a:chOff x="0" y="0"/>
          <a:chExt cx="0" cy="0"/>
        </a:xfrm>
      </p:grpSpPr>
      <p:pic>
        <p:nvPicPr>
          <p:cNvPr id="1933" name="Google Shape;1933;p70"/>
          <p:cNvPicPr preferRelativeResize="0"/>
          <p:nvPr/>
        </p:nvPicPr>
        <p:blipFill>
          <a:blip r:embed="rId3">
            <a:alphaModFix/>
          </a:blip>
          <a:stretch>
            <a:fillRect/>
          </a:stretch>
        </p:blipFill>
        <p:spPr>
          <a:xfrm>
            <a:off x="6165907" y="1571167"/>
            <a:ext cx="2694477" cy="1751402"/>
          </a:xfrm>
          <a:prstGeom prst="rect">
            <a:avLst/>
          </a:prstGeom>
          <a:noFill/>
          <a:ln>
            <a:noFill/>
          </a:ln>
        </p:spPr>
      </p:pic>
      <p:pic>
        <p:nvPicPr>
          <p:cNvPr id="1934" name="Google Shape;1934;p70"/>
          <p:cNvPicPr preferRelativeResize="0"/>
          <p:nvPr/>
        </p:nvPicPr>
        <p:blipFill>
          <a:blip r:embed="rId4">
            <a:alphaModFix/>
          </a:blip>
          <a:stretch>
            <a:fillRect/>
          </a:stretch>
        </p:blipFill>
        <p:spPr>
          <a:xfrm>
            <a:off x="7046696" y="3664523"/>
            <a:ext cx="1813688" cy="1097281"/>
          </a:xfrm>
          <a:prstGeom prst="rect">
            <a:avLst/>
          </a:prstGeom>
          <a:noFill/>
          <a:ln>
            <a:noFill/>
          </a:ln>
        </p:spPr>
      </p:pic>
      <p:pic>
        <p:nvPicPr>
          <p:cNvPr id="1935" name="Google Shape;1935;p70"/>
          <p:cNvPicPr preferRelativeResize="0"/>
          <p:nvPr/>
        </p:nvPicPr>
        <p:blipFill>
          <a:blip r:embed="rId5">
            <a:alphaModFix/>
          </a:blip>
          <a:stretch>
            <a:fillRect/>
          </a:stretch>
        </p:blipFill>
        <p:spPr>
          <a:xfrm>
            <a:off x="5184186" y="3664523"/>
            <a:ext cx="1828797" cy="1356542"/>
          </a:xfrm>
          <a:prstGeom prst="rect">
            <a:avLst/>
          </a:prstGeom>
          <a:noFill/>
          <a:ln>
            <a:noFill/>
          </a:ln>
        </p:spPr>
      </p:pic>
      <p:pic>
        <p:nvPicPr>
          <p:cNvPr id="1936" name="Google Shape;1936;p70"/>
          <p:cNvPicPr preferRelativeResize="0"/>
          <p:nvPr/>
        </p:nvPicPr>
        <p:blipFill>
          <a:blip r:embed="rId6">
            <a:alphaModFix/>
          </a:blip>
          <a:stretch>
            <a:fillRect/>
          </a:stretch>
        </p:blipFill>
        <p:spPr>
          <a:xfrm>
            <a:off x="5251509" y="1787867"/>
            <a:ext cx="914400" cy="1376173"/>
          </a:xfrm>
          <a:prstGeom prst="rect">
            <a:avLst/>
          </a:prstGeom>
          <a:noFill/>
          <a:ln>
            <a:noFill/>
          </a:ln>
        </p:spPr>
      </p:pic>
      <p:sp>
        <p:nvSpPr>
          <p:cNvPr id="10" name="Rectangle 9"/>
          <p:cNvSpPr/>
          <p:nvPr/>
        </p:nvSpPr>
        <p:spPr>
          <a:xfrm>
            <a:off x="234908" y="388906"/>
            <a:ext cx="4852159" cy="3000821"/>
          </a:xfrm>
          <a:prstGeom prst="rect">
            <a:avLst/>
          </a:prstGeom>
        </p:spPr>
        <p:txBody>
          <a:bodyPr wrap="square">
            <a:spAutoFit/>
          </a:bodyPr>
          <a:lstStyle/>
          <a:p>
            <a:pPr lvl="0" algn="ctr">
              <a:lnSpc>
                <a:spcPct val="150000"/>
              </a:lnSpc>
              <a:buClrTx/>
              <a:defRPr/>
            </a:pPr>
            <a:r>
              <a:rPr lang="vi-VN" sz="4200" b="1">
                <a:solidFill>
                  <a:schemeClr val="bg1">
                    <a:lumMod val="10000"/>
                  </a:schemeClr>
                </a:solidFill>
                <a:sym typeface="Pangolin"/>
              </a:rPr>
              <a:t>CẢM ƠN CÁC EM </a:t>
            </a:r>
          </a:p>
          <a:p>
            <a:pPr lvl="0" algn="ctr">
              <a:lnSpc>
                <a:spcPct val="150000"/>
              </a:lnSpc>
              <a:buClrTx/>
              <a:defRPr/>
            </a:pPr>
            <a:r>
              <a:rPr lang="vi-VN" sz="4200" b="1">
                <a:solidFill>
                  <a:schemeClr val="bg1">
                    <a:lumMod val="10000"/>
                  </a:schemeClr>
                </a:solidFill>
                <a:sym typeface="Pangolin"/>
              </a:rPr>
              <a:t>ĐÃ THEO DÕI </a:t>
            </a:r>
            <a:r>
              <a:rPr lang="en-US" sz="4200" b="1" smtClean="0">
                <a:solidFill>
                  <a:schemeClr val="bg1">
                    <a:lumMod val="10000"/>
                  </a:schemeClr>
                </a:solidFill>
                <a:sym typeface="Pangolin"/>
              </a:rPr>
              <a:t>TIẾT</a:t>
            </a:r>
            <a:r>
              <a:rPr lang="vi-VN" sz="4200" b="1" smtClean="0">
                <a:solidFill>
                  <a:schemeClr val="bg1">
                    <a:lumMod val="10000"/>
                  </a:schemeClr>
                </a:solidFill>
                <a:sym typeface="Pangolin"/>
              </a:rPr>
              <a:t> </a:t>
            </a:r>
            <a:r>
              <a:rPr lang="vi-VN" sz="4200" b="1">
                <a:solidFill>
                  <a:schemeClr val="bg1">
                    <a:lumMod val="10000"/>
                  </a:schemeClr>
                </a:solidFill>
                <a:sym typeface="Pangolin"/>
              </a:rPr>
              <a:t>HỌC!</a:t>
            </a: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grpSp>
        <p:nvGrpSpPr>
          <p:cNvPr id="323" name="Google Shape;323;p41"/>
          <p:cNvGrpSpPr/>
          <p:nvPr/>
        </p:nvGrpSpPr>
        <p:grpSpPr>
          <a:xfrm>
            <a:off x="8204050" y="339483"/>
            <a:ext cx="640088" cy="622281"/>
            <a:chOff x="2629513" y="1631923"/>
            <a:chExt cx="656097" cy="640075"/>
          </a:xfrm>
        </p:grpSpPr>
        <p:sp>
          <p:nvSpPr>
            <p:cNvPr id="324" name="Google Shape;324;p41"/>
            <p:cNvSpPr/>
            <p:nvPr/>
          </p:nvSpPr>
          <p:spPr>
            <a:xfrm>
              <a:off x="2961843" y="1947599"/>
              <a:ext cx="133112" cy="133559"/>
            </a:xfrm>
            <a:custGeom>
              <a:avLst/>
              <a:gdLst/>
              <a:ahLst/>
              <a:cxnLst/>
              <a:rect l="l" t="t" r="r" b="b"/>
              <a:pathLst>
                <a:path w="3109" h="3108" extrusionOk="0">
                  <a:moveTo>
                    <a:pt x="1287" y="0"/>
                  </a:moveTo>
                  <a:lnTo>
                    <a:pt x="1" y="1286"/>
                  </a:lnTo>
                  <a:lnTo>
                    <a:pt x="1811" y="3108"/>
                  </a:lnTo>
                  <a:lnTo>
                    <a:pt x="3108" y="1822"/>
                  </a:lnTo>
                  <a:lnTo>
                    <a:pt x="12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1"/>
            <p:cNvSpPr/>
            <p:nvPr/>
          </p:nvSpPr>
          <p:spPr>
            <a:xfrm>
              <a:off x="2961843" y="1947599"/>
              <a:ext cx="85202" cy="85472"/>
            </a:xfrm>
            <a:custGeom>
              <a:avLst/>
              <a:gdLst/>
              <a:ahLst/>
              <a:cxnLst/>
              <a:rect l="l" t="t" r="r" b="b"/>
              <a:pathLst>
                <a:path w="1990" h="1989" extrusionOk="0">
                  <a:moveTo>
                    <a:pt x="1287" y="0"/>
                  </a:moveTo>
                  <a:lnTo>
                    <a:pt x="1" y="1286"/>
                  </a:lnTo>
                  <a:lnTo>
                    <a:pt x="703" y="1988"/>
                  </a:lnTo>
                  <a:cubicBezTo>
                    <a:pt x="1203" y="1631"/>
                    <a:pt x="1632" y="1191"/>
                    <a:pt x="1989" y="691"/>
                  </a:cubicBezTo>
                  <a:lnTo>
                    <a:pt x="1287" y="0"/>
                  </a:lnTo>
                  <a:close/>
                </a:path>
              </a:pathLst>
            </a:custGeom>
            <a:solidFill>
              <a:srgbClr val="2D1549">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41"/>
            <p:cNvSpPr/>
            <p:nvPr/>
          </p:nvSpPr>
          <p:spPr>
            <a:xfrm>
              <a:off x="3033730" y="2020609"/>
              <a:ext cx="251881" cy="250873"/>
            </a:xfrm>
            <a:custGeom>
              <a:avLst/>
              <a:gdLst/>
              <a:ahLst/>
              <a:cxnLst/>
              <a:rect l="l" t="t" r="r" b="b"/>
              <a:pathLst>
                <a:path w="5883" h="5838" extrusionOk="0">
                  <a:moveTo>
                    <a:pt x="1644" y="1"/>
                  </a:moveTo>
                  <a:cubicBezTo>
                    <a:pt x="1584" y="1"/>
                    <a:pt x="1525" y="22"/>
                    <a:pt x="1477" y="63"/>
                  </a:cubicBezTo>
                  <a:lnTo>
                    <a:pt x="84" y="1456"/>
                  </a:lnTo>
                  <a:cubicBezTo>
                    <a:pt x="1" y="1552"/>
                    <a:pt x="1" y="1706"/>
                    <a:pt x="84" y="1790"/>
                  </a:cubicBezTo>
                  <a:lnTo>
                    <a:pt x="4073" y="5766"/>
                  </a:lnTo>
                  <a:cubicBezTo>
                    <a:pt x="4114" y="5814"/>
                    <a:pt x="4174" y="5838"/>
                    <a:pt x="4233" y="5838"/>
                  </a:cubicBezTo>
                  <a:cubicBezTo>
                    <a:pt x="4293" y="5838"/>
                    <a:pt x="4352" y="5814"/>
                    <a:pt x="4394" y="5766"/>
                  </a:cubicBezTo>
                  <a:lnTo>
                    <a:pt x="5787" y="4373"/>
                  </a:lnTo>
                  <a:lnTo>
                    <a:pt x="5787" y="4385"/>
                  </a:lnTo>
                  <a:cubicBezTo>
                    <a:pt x="5882" y="4290"/>
                    <a:pt x="5882" y="4147"/>
                    <a:pt x="5787" y="4052"/>
                  </a:cubicBezTo>
                  <a:lnTo>
                    <a:pt x="1810" y="63"/>
                  </a:lnTo>
                  <a:cubicBezTo>
                    <a:pt x="1763" y="22"/>
                    <a:pt x="1703" y="1"/>
                    <a:pt x="16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41"/>
            <p:cNvSpPr/>
            <p:nvPr/>
          </p:nvSpPr>
          <p:spPr>
            <a:xfrm>
              <a:off x="3087762" y="2020738"/>
              <a:ext cx="197848" cy="251260"/>
            </a:xfrm>
            <a:custGeom>
              <a:avLst/>
              <a:gdLst/>
              <a:ahLst/>
              <a:cxnLst/>
              <a:rect l="l" t="t" r="r" b="b"/>
              <a:pathLst>
                <a:path w="4621" h="5847" extrusionOk="0">
                  <a:moveTo>
                    <a:pt x="382" y="1"/>
                  </a:moveTo>
                  <a:cubicBezTo>
                    <a:pt x="322" y="1"/>
                    <a:pt x="263" y="25"/>
                    <a:pt x="215" y="72"/>
                  </a:cubicBezTo>
                  <a:lnTo>
                    <a:pt x="215" y="60"/>
                  </a:lnTo>
                  <a:lnTo>
                    <a:pt x="1" y="286"/>
                  </a:lnTo>
                  <a:lnTo>
                    <a:pt x="3716" y="4001"/>
                  </a:lnTo>
                  <a:cubicBezTo>
                    <a:pt x="3835" y="4120"/>
                    <a:pt x="3835" y="4311"/>
                    <a:pt x="3716" y="4430"/>
                  </a:cubicBezTo>
                  <a:lnTo>
                    <a:pt x="2584" y="5561"/>
                  </a:lnTo>
                  <a:lnTo>
                    <a:pt x="2811" y="5775"/>
                  </a:lnTo>
                  <a:cubicBezTo>
                    <a:pt x="2852" y="5823"/>
                    <a:pt x="2912" y="5847"/>
                    <a:pt x="2971" y="5847"/>
                  </a:cubicBezTo>
                  <a:cubicBezTo>
                    <a:pt x="3031" y="5847"/>
                    <a:pt x="3090" y="5823"/>
                    <a:pt x="3132" y="5775"/>
                  </a:cubicBezTo>
                  <a:lnTo>
                    <a:pt x="4525" y="4382"/>
                  </a:lnTo>
                  <a:cubicBezTo>
                    <a:pt x="4620" y="4287"/>
                    <a:pt x="4620" y="4144"/>
                    <a:pt x="4525" y="4049"/>
                  </a:cubicBezTo>
                  <a:lnTo>
                    <a:pt x="548" y="72"/>
                  </a:lnTo>
                  <a:cubicBezTo>
                    <a:pt x="501" y="25"/>
                    <a:pt x="441" y="1"/>
                    <a:pt x="382" y="1"/>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41"/>
            <p:cNvSpPr/>
            <p:nvPr/>
          </p:nvSpPr>
          <p:spPr>
            <a:xfrm>
              <a:off x="2631012" y="1631923"/>
              <a:ext cx="433373" cy="418509"/>
            </a:xfrm>
            <a:custGeom>
              <a:avLst/>
              <a:gdLst/>
              <a:ahLst/>
              <a:cxnLst/>
              <a:rect l="l" t="t" r="r" b="b"/>
              <a:pathLst>
                <a:path w="10122" h="9739" extrusionOk="0">
                  <a:moveTo>
                    <a:pt x="5251" y="0"/>
                  </a:moveTo>
                  <a:cubicBezTo>
                    <a:pt x="3275" y="0"/>
                    <a:pt x="1501" y="1191"/>
                    <a:pt x="751" y="3012"/>
                  </a:cubicBezTo>
                  <a:cubicBezTo>
                    <a:pt x="1" y="4834"/>
                    <a:pt x="418" y="6929"/>
                    <a:pt x="1811" y="8322"/>
                  </a:cubicBezTo>
                  <a:cubicBezTo>
                    <a:pt x="2743" y="9247"/>
                    <a:pt x="3989" y="9739"/>
                    <a:pt x="5258" y="9739"/>
                  </a:cubicBezTo>
                  <a:cubicBezTo>
                    <a:pt x="5885" y="9739"/>
                    <a:pt x="6518" y="9618"/>
                    <a:pt x="7121" y="9370"/>
                  </a:cubicBezTo>
                  <a:cubicBezTo>
                    <a:pt x="8930" y="8620"/>
                    <a:pt x="10121" y="6846"/>
                    <a:pt x="10121" y="4870"/>
                  </a:cubicBezTo>
                  <a:cubicBezTo>
                    <a:pt x="10121" y="2179"/>
                    <a:pt x="7930" y="0"/>
                    <a:pt x="52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41"/>
            <p:cNvSpPr/>
            <p:nvPr/>
          </p:nvSpPr>
          <p:spPr>
            <a:xfrm>
              <a:off x="2688641" y="1673348"/>
              <a:ext cx="404259" cy="377342"/>
            </a:xfrm>
            <a:custGeom>
              <a:avLst/>
              <a:gdLst/>
              <a:ahLst/>
              <a:cxnLst/>
              <a:rect l="l" t="t" r="r" b="b"/>
              <a:pathLst>
                <a:path w="9442" h="8781" extrusionOk="0">
                  <a:moveTo>
                    <a:pt x="6822" y="0"/>
                  </a:moveTo>
                  <a:cubicBezTo>
                    <a:pt x="8263" y="1941"/>
                    <a:pt x="8073" y="4656"/>
                    <a:pt x="6358" y="6358"/>
                  </a:cubicBezTo>
                  <a:cubicBezTo>
                    <a:pt x="5417" y="7306"/>
                    <a:pt x="4168" y="7791"/>
                    <a:pt x="2910" y="7791"/>
                  </a:cubicBezTo>
                  <a:cubicBezTo>
                    <a:pt x="1892" y="7791"/>
                    <a:pt x="869" y="7473"/>
                    <a:pt x="0" y="6823"/>
                  </a:cubicBezTo>
                  <a:lnTo>
                    <a:pt x="0" y="6823"/>
                  </a:lnTo>
                  <a:cubicBezTo>
                    <a:pt x="964" y="8116"/>
                    <a:pt x="2429" y="8780"/>
                    <a:pt x="3902" y="8780"/>
                  </a:cubicBezTo>
                  <a:cubicBezTo>
                    <a:pt x="5143" y="8780"/>
                    <a:pt x="6389" y="8310"/>
                    <a:pt x="7346" y="7347"/>
                  </a:cubicBezTo>
                  <a:cubicBezTo>
                    <a:pt x="9442" y="5251"/>
                    <a:pt x="9192" y="1774"/>
                    <a:pt x="6822" y="0"/>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1"/>
            <p:cNvSpPr/>
            <p:nvPr/>
          </p:nvSpPr>
          <p:spPr>
            <a:xfrm>
              <a:off x="2629513" y="1671286"/>
              <a:ext cx="396124" cy="340213"/>
            </a:xfrm>
            <a:custGeom>
              <a:avLst/>
              <a:gdLst/>
              <a:ahLst/>
              <a:cxnLst/>
              <a:rect l="l" t="t" r="r" b="b"/>
              <a:pathLst>
                <a:path w="9252" h="7917" extrusionOk="0">
                  <a:moveTo>
                    <a:pt x="5286" y="1"/>
                  </a:moveTo>
                  <a:cubicBezTo>
                    <a:pt x="1750" y="1"/>
                    <a:pt x="0" y="4263"/>
                    <a:pt x="2488" y="6764"/>
                  </a:cubicBezTo>
                  <a:cubicBezTo>
                    <a:pt x="3242" y="7517"/>
                    <a:pt x="4248" y="7916"/>
                    <a:pt x="5273" y="7916"/>
                  </a:cubicBezTo>
                  <a:cubicBezTo>
                    <a:pt x="5787" y="7916"/>
                    <a:pt x="6305" y="7816"/>
                    <a:pt x="6799" y="7609"/>
                  </a:cubicBezTo>
                  <a:cubicBezTo>
                    <a:pt x="8287" y="7002"/>
                    <a:pt x="9251" y="5561"/>
                    <a:pt x="9251" y="3954"/>
                  </a:cubicBezTo>
                  <a:lnTo>
                    <a:pt x="9239" y="3954"/>
                  </a:lnTo>
                  <a:cubicBezTo>
                    <a:pt x="9239" y="1775"/>
                    <a:pt x="7465" y="1"/>
                    <a:pt x="52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1"/>
            <p:cNvSpPr/>
            <p:nvPr/>
          </p:nvSpPr>
          <p:spPr>
            <a:xfrm>
              <a:off x="2774785" y="1758778"/>
              <a:ext cx="161627" cy="164800"/>
            </a:xfrm>
            <a:custGeom>
              <a:avLst/>
              <a:gdLst/>
              <a:ahLst/>
              <a:cxnLst/>
              <a:rect l="l" t="t" r="r" b="b"/>
              <a:pathLst>
                <a:path w="3775" h="3835" extrusionOk="0">
                  <a:moveTo>
                    <a:pt x="310" y="1"/>
                  </a:moveTo>
                  <a:cubicBezTo>
                    <a:pt x="119" y="13"/>
                    <a:pt x="0" y="227"/>
                    <a:pt x="108" y="382"/>
                  </a:cubicBezTo>
                  <a:lnTo>
                    <a:pt x="1155" y="1918"/>
                  </a:lnTo>
                  <a:lnTo>
                    <a:pt x="108" y="3454"/>
                  </a:lnTo>
                  <a:cubicBezTo>
                    <a:pt x="0" y="3620"/>
                    <a:pt x="119" y="3835"/>
                    <a:pt x="310" y="3835"/>
                  </a:cubicBezTo>
                  <a:lnTo>
                    <a:pt x="1203" y="3835"/>
                  </a:lnTo>
                  <a:cubicBezTo>
                    <a:pt x="1286" y="3835"/>
                    <a:pt x="1358" y="3787"/>
                    <a:pt x="1405" y="3727"/>
                  </a:cubicBezTo>
                  <a:lnTo>
                    <a:pt x="1893" y="3001"/>
                  </a:lnTo>
                  <a:lnTo>
                    <a:pt x="2370" y="3715"/>
                  </a:lnTo>
                  <a:cubicBezTo>
                    <a:pt x="2417" y="3787"/>
                    <a:pt x="2489" y="3823"/>
                    <a:pt x="2572" y="3823"/>
                  </a:cubicBezTo>
                  <a:lnTo>
                    <a:pt x="3465" y="3823"/>
                  </a:lnTo>
                  <a:cubicBezTo>
                    <a:pt x="3656" y="3823"/>
                    <a:pt x="3775" y="3608"/>
                    <a:pt x="3667" y="3454"/>
                  </a:cubicBezTo>
                  <a:lnTo>
                    <a:pt x="2620" y="1918"/>
                  </a:lnTo>
                  <a:lnTo>
                    <a:pt x="3667" y="382"/>
                  </a:lnTo>
                  <a:cubicBezTo>
                    <a:pt x="3775" y="215"/>
                    <a:pt x="3656" y="1"/>
                    <a:pt x="3465" y="1"/>
                  </a:cubicBezTo>
                  <a:lnTo>
                    <a:pt x="2572" y="1"/>
                  </a:lnTo>
                  <a:cubicBezTo>
                    <a:pt x="2489" y="1"/>
                    <a:pt x="2417" y="36"/>
                    <a:pt x="2370" y="108"/>
                  </a:cubicBezTo>
                  <a:lnTo>
                    <a:pt x="1893" y="834"/>
                  </a:lnTo>
                  <a:lnTo>
                    <a:pt x="1405" y="108"/>
                  </a:lnTo>
                  <a:cubicBezTo>
                    <a:pt x="1358" y="48"/>
                    <a:pt x="1286" y="13"/>
                    <a:pt x="12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41"/>
            <p:cNvSpPr/>
            <p:nvPr/>
          </p:nvSpPr>
          <p:spPr>
            <a:xfrm>
              <a:off x="2863968" y="1759293"/>
              <a:ext cx="72443" cy="164284"/>
            </a:xfrm>
            <a:custGeom>
              <a:avLst/>
              <a:gdLst/>
              <a:ahLst/>
              <a:cxnLst/>
              <a:rect l="l" t="t" r="r" b="b"/>
              <a:pathLst>
                <a:path w="1692" h="3823" extrusionOk="0">
                  <a:moveTo>
                    <a:pt x="1251" y="1"/>
                  </a:moveTo>
                  <a:lnTo>
                    <a:pt x="84" y="1739"/>
                  </a:lnTo>
                  <a:cubicBezTo>
                    <a:pt x="1" y="1834"/>
                    <a:pt x="1" y="1977"/>
                    <a:pt x="84" y="2084"/>
                  </a:cubicBezTo>
                  <a:lnTo>
                    <a:pt x="1251" y="3823"/>
                  </a:lnTo>
                  <a:lnTo>
                    <a:pt x="1382" y="3823"/>
                  </a:lnTo>
                  <a:cubicBezTo>
                    <a:pt x="1573" y="3823"/>
                    <a:pt x="1692" y="3608"/>
                    <a:pt x="1584" y="3442"/>
                  </a:cubicBezTo>
                  <a:lnTo>
                    <a:pt x="537" y="1906"/>
                  </a:lnTo>
                  <a:lnTo>
                    <a:pt x="1584" y="370"/>
                  </a:lnTo>
                  <a:cubicBezTo>
                    <a:pt x="1692" y="215"/>
                    <a:pt x="1573" y="1"/>
                    <a:pt x="1382" y="1"/>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3" name="Google Shape;333;p41"/>
          <p:cNvGrpSpPr/>
          <p:nvPr/>
        </p:nvGrpSpPr>
        <p:grpSpPr>
          <a:xfrm>
            <a:off x="8409794" y="4346863"/>
            <a:ext cx="545857" cy="637120"/>
            <a:chOff x="7884893" y="2048936"/>
            <a:chExt cx="545857" cy="637120"/>
          </a:xfrm>
        </p:grpSpPr>
        <p:sp>
          <p:nvSpPr>
            <p:cNvPr id="334" name="Google Shape;334;p41"/>
            <p:cNvSpPr/>
            <p:nvPr/>
          </p:nvSpPr>
          <p:spPr>
            <a:xfrm>
              <a:off x="8202150" y="24574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41"/>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 name="Google Shape;336;p41"/>
          <p:cNvGrpSpPr/>
          <p:nvPr/>
        </p:nvGrpSpPr>
        <p:grpSpPr>
          <a:xfrm>
            <a:off x="306126" y="4384946"/>
            <a:ext cx="545044" cy="644353"/>
            <a:chOff x="713258" y="1316731"/>
            <a:chExt cx="545044" cy="644353"/>
          </a:xfrm>
        </p:grpSpPr>
        <p:sp>
          <p:nvSpPr>
            <p:cNvPr id="337" name="Google Shape;337;p41"/>
            <p:cNvSpPr/>
            <p:nvPr/>
          </p:nvSpPr>
          <p:spPr>
            <a:xfrm>
              <a:off x="1029701" y="173248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41"/>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 name="Title 21"/>
          <p:cNvSpPr>
            <a:spLocks noGrp="1"/>
          </p:cNvSpPr>
          <p:nvPr>
            <p:ph type="title" idx="4294967295"/>
          </p:nvPr>
        </p:nvSpPr>
        <p:spPr>
          <a:xfrm>
            <a:off x="4635910" y="1048229"/>
            <a:ext cx="946206" cy="447600"/>
          </a:xfrm>
          <a:prstGeom prst="rect">
            <a:avLst/>
          </a:prstGeom>
        </p:spPr>
        <p:style>
          <a:lnRef idx="3">
            <a:schemeClr val="lt1"/>
          </a:lnRef>
          <a:fillRef idx="1">
            <a:schemeClr val="accent4"/>
          </a:fillRef>
          <a:effectRef idx="1">
            <a:schemeClr val="accent4"/>
          </a:effectRef>
          <a:fontRef idx="minor">
            <a:schemeClr val="lt1"/>
          </a:fontRef>
        </p:style>
        <p:txBody>
          <a:bodyPr/>
          <a:lstStyle/>
          <a:p>
            <a:pPr lvl="0" algn="ctr" defTabSz="457200"/>
            <a:r>
              <a:rPr lang="nl-NL" sz="2100" b="1" kern="1200">
                <a:solidFill>
                  <a:srgbClr val="000000"/>
                </a:solidFill>
                <a:latin typeface="Arial" panose="020B0604020202020204" pitchFamily="34" charset="0"/>
                <a:ea typeface="+mn-ea"/>
                <a:cs typeface="Arial" panose="020B0604020202020204" pitchFamily="34" charset="0"/>
                <a:sym typeface="Arial"/>
              </a:rPr>
              <a:t>HĐ 1:</a:t>
            </a:r>
            <a:endParaRPr lang="en-US" sz="2100" b="1" kern="1200" dirty="0">
              <a:solidFill>
                <a:srgbClr val="000000"/>
              </a:solidFill>
              <a:latin typeface="Arial" panose="020B0604020202020204" pitchFamily="34" charset="0"/>
              <a:ea typeface="+mn-ea"/>
              <a:cs typeface="Arial" panose="020B0604020202020204" pitchFamily="34" charset="0"/>
              <a:sym typeface="Arial"/>
            </a:endParaRPr>
          </a:p>
        </p:txBody>
      </p:sp>
      <p:sp>
        <p:nvSpPr>
          <p:cNvPr id="54" name="Rectangle 53"/>
          <p:cNvSpPr/>
          <p:nvPr/>
        </p:nvSpPr>
        <p:spPr>
          <a:xfrm>
            <a:off x="428521" y="346030"/>
            <a:ext cx="3224254" cy="553998"/>
          </a:xfrm>
          <a:prstGeom prst="rect">
            <a:avLst/>
          </a:prstGeom>
        </p:spPr>
        <p:txBody>
          <a:bodyPr wrap="square">
            <a:spAutoFit/>
          </a:bodyPr>
          <a:lstStyle/>
          <a:p>
            <a:pPr marL="342900" indent="-342900">
              <a:lnSpc>
                <a:spcPct val="150000"/>
              </a:lnSpc>
              <a:buFont typeface="Wingdings" panose="05000000000000000000" pitchFamily="2" charset="2"/>
              <a:buChar char="Ø"/>
            </a:pPr>
            <a:r>
              <a:rPr lang="vi-VN" sz="2000">
                <a:latin typeface="+mn-lt"/>
              </a:rPr>
              <a:t>Cho biểu đồ Hình 5.1. </a:t>
            </a:r>
            <a:endParaRPr lang="en-US" sz="2000">
              <a:latin typeface="+mn-lt"/>
            </a:endParaRPr>
          </a:p>
        </p:txBody>
      </p:sp>
      <p:sp>
        <p:nvSpPr>
          <p:cNvPr id="12" name="Rectangle 11"/>
          <p:cNvSpPr/>
          <p:nvPr/>
        </p:nvSpPr>
        <p:spPr>
          <a:xfrm>
            <a:off x="4635910" y="1779767"/>
            <a:ext cx="4144620" cy="2169825"/>
          </a:xfrm>
          <a:prstGeom prst="rect">
            <a:avLst/>
          </a:prstGeom>
        </p:spPr>
        <p:txBody>
          <a:bodyPr wrap="square">
            <a:spAutoFit/>
          </a:bodyPr>
          <a:lstStyle/>
          <a:p>
            <a:pPr algn="just">
              <a:lnSpc>
                <a:spcPct val="150000"/>
              </a:lnSpc>
            </a:pPr>
            <a:r>
              <a:rPr lang="en-US" sz="1800">
                <a:ea typeface="Arial" panose="020B0604020202020204" pitchFamily="34" charset="0"/>
                <a:cs typeface="Times New Roman" panose="02020603050405020304" pitchFamily="18" charset="0"/>
              </a:rPr>
              <a:t>L</a:t>
            </a:r>
            <a:r>
              <a:rPr lang="vi-VN" sz="1800" smtClean="0">
                <a:ea typeface="Arial" panose="020B0604020202020204" pitchFamily="34" charset="0"/>
                <a:cs typeface="Times New Roman" panose="02020603050405020304" pitchFamily="18" charset="0"/>
              </a:rPr>
              <a:t>ập </a:t>
            </a:r>
            <a:r>
              <a:rPr lang="vi-VN" sz="1800">
                <a:ea typeface="Arial" panose="020B0604020202020204" pitchFamily="34" charset="0"/>
                <a:cs typeface="Times New Roman" panose="02020603050405020304" pitchFamily="18" charset="0"/>
              </a:rPr>
              <a:t>bảng thống kê cho dữ liệu được biểu diễn trong biểu đồ. Nếu biểu diễn dữ liệu này bằng biểu đồ tranh thì nên chọn mỗi biểu tượng biểu diễn cho bao nhiêu vé?</a:t>
            </a:r>
            <a:endParaRPr lang="en-US" sz="180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230" y="1048229"/>
            <a:ext cx="3825977" cy="29014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500"/>
                                        <p:tgtEl>
                                          <p:spTgt spid="54"/>
                                        </p:tgtEl>
                                      </p:cBhvr>
                                    </p:animEffect>
                                  </p:childTnLst>
                                </p:cTn>
                              </p:par>
                              <p:par>
                                <p:cTn id="8" presetID="22" presetClass="entr" presetSubtype="8"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barn(inVertical)">
                                      <p:cBhvr>
                                        <p:cTn id="15" dur="500"/>
                                        <p:tgtEl>
                                          <p:spTgt spid="5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grpSp>
        <p:nvGrpSpPr>
          <p:cNvPr id="323" name="Google Shape;323;p41"/>
          <p:cNvGrpSpPr/>
          <p:nvPr/>
        </p:nvGrpSpPr>
        <p:grpSpPr>
          <a:xfrm>
            <a:off x="8204050" y="339483"/>
            <a:ext cx="640088" cy="622281"/>
            <a:chOff x="2629513" y="1631923"/>
            <a:chExt cx="656097" cy="640075"/>
          </a:xfrm>
        </p:grpSpPr>
        <p:sp>
          <p:nvSpPr>
            <p:cNvPr id="324" name="Google Shape;324;p41"/>
            <p:cNvSpPr/>
            <p:nvPr/>
          </p:nvSpPr>
          <p:spPr>
            <a:xfrm>
              <a:off x="2961843" y="1947599"/>
              <a:ext cx="133112" cy="133559"/>
            </a:xfrm>
            <a:custGeom>
              <a:avLst/>
              <a:gdLst/>
              <a:ahLst/>
              <a:cxnLst/>
              <a:rect l="l" t="t" r="r" b="b"/>
              <a:pathLst>
                <a:path w="3109" h="3108" extrusionOk="0">
                  <a:moveTo>
                    <a:pt x="1287" y="0"/>
                  </a:moveTo>
                  <a:lnTo>
                    <a:pt x="1" y="1286"/>
                  </a:lnTo>
                  <a:lnTo>
                    <a:pt x="1811" y="3108"/>
                  </a:lnTo>
                  <a:lnTo>
                    <a:pt x="3108" y="1822"/>
                  </a:lnTo>
                  <a:lnTo>
                    <a:pt x="128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41"/>
            <p:cNvSpPr/>
            <p:nvPr/>
          </p:nvSpPr>
          <p:spPr>
            <a:xfrm>
              <a:off x="2961843" y="1947599"/>
              <a:ext cx="85202" cy="85472"/>
            </a:xfrm>
            <a:custGeom>
              <a:avLst/>
              <a:gdLst/>
              <a:ahLst/>
              <a:cxnLst/>
              <a:rect l="l" t="t" r="r" b="b"/>
              <a:pathLst>
                <a:path w="1990" h="1989" extrusionOk="0">
                  <a:moveTo>
                    <a:pt x="1287" y="0"/>
                  </a:moveTo>
                  <a:lnTo>
                    <a:pt x="1" y="1286"/>
                  </a:lnTo>
                  <a:lnTo>
                    <a:pt x="703" y="1988"/>
                  </a:lnTo>
                  <a:cubicBezTo>
                    <a:pt x="1203" y="1631"/>
                    <a:pt x="1632" y="1191"/>
                    <a:pt x="1989" y="691"/>
                  </a:cubicBezTo>
                  <a:lnTo>
                    <a:pt x="1287" y="0"/>
                  </a:lnTo>
                  <a:close/>
                </a:path>
              </a:pathLst>
            </a:custGeom>
            <a:solidFill>
              <a:srgbClr val="2D1549">
                <a:alpha val="2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41"/>
            <p:cNvSpPr/>
            <p:nvPr/>
          </p:nvSpPr>
          <p:spPr>
            <a:xfrm>
              <a:off x="3033730" y="2020609"/>
              <a:ext cx="251881" cy="250873"/>
            </a:xfrm>
            <a:custGeom>
              <a:avLst/>
              <a:gdLst/>
              <a:ahLst/>
              <a:cxnLst/>
              <a:rect l="l" t="t" r="r" b="b"/>
              <a:pathLst>
                <a:path w="5883" h="5838" extrusionOk="0">
                  <a:moveTo>
                    <a:pt x="1644" y="1"/>
                  </a:moveTo>
                  <a:cubicBezTo>
                    <a:pt x="1584" y="1"/>
                    <a:pt x="1525" y="22"/>
                    <a:pt x="1477" y="63"/>
                  </a:cubicBezTo>
                  <a:lnTo>
                    <a:pt x="84" y="1456"/>
                  </a:lnTo>
                  <a:cubicBezTo>
                    <a:pt x="1" y="1552"/>
                    <a:pt x="1" y="1706"/>
                    <a:pt x="84" y="1790"/>
                  </a:cubicBezTo>
                  <a:lnTo>
                    <a:pt x="4073" y="5766"/>
                  </a:lnTo>
                  <a:cubicBezTo>
                    <a:pt x="4114" y="5814"/>
                    <a:pt x="4174" y="5838"/>
                    <a:pt x="4233" y="5838"/>
                  </a:cubicBezTo>
                  <a:cubicBezTo>
                    <a:pt x="4293" y="5838"/>
                    <a:pt x="4352" y="5814"/>
                    <a:pt x="4394" y="5766"/>
                  </a:cubicBezTo>
                  <a:lnTo>
                    <a:pt x="5787" y="4373"/>
                  </a:lnTo>
                  <a:lnTo>
                    <a:pt x="5787" y="4385"/>
                  </a:lnTo>
                  <a:cubicBezTo>
                    <a:pt x="5882" y="4290"/>
                    <a:pt x="5882" y="4147"/>
                    <a:pt x="5787" y="4052"/>
                  </a:cubicBezTo>
                  <a:lnTo>
                    <a:pt x="1810" y="63"/>
                  </a:lnTo>
                  <a:cubicBezTo>
                    <a:pt x="1763" y="22"/>
                    <a:pt x="1703" y="1"/>
                    <a:pt x="16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41"/>
            <p:cNvSpPr/>
            <p:nvPr/>
          </p:nvSpPr>
          <p:spPr>
            <a:xfrm>
              <a:off x="3087762" y="2020738"/>
              <a:ext cx="197848" cy="251260"/>
            </a:xfrm>
            <a:custGeom>
              <a:avLst/>
              <a:gdLst/>
              <a:ahLst/>
              <a:cxnLst/>
              <a:rect l="l" t="t" r="r" b="b"/>
              <a:pathLst>
                <a:path w="4621" h="5847" extrusionOk="0">
                  <a:moveTo>
                    <a:pt x="382" y="1"/>
                  </a:moveTo>
                  <a:cubicBezTo>
                    <a:pt x="322" y="1"/>
                    <a:pt x="263" y="25"/>
                    <a:pt x="215" y="72"/>
                  </a:cubicBezTo>
                  <a:lnTo>
                    <a:pt x="215" y="60"/>
                  </a:lnTo>
                  <a:lnTo>
                    <a:pt x="1" y="286"/>
                  </a:lnTo>
                  <a:lnTo>
                    <a:pt x="3716" y="4001"/>
                  </a:lnTo>
                  <a:cubicBezTo>
                    <a:pt x="3835" y="4120"/>
                    <a:pt x="3835" y="4311"/>
                    <a:pt x="3716" y="4430"/>
                  </a:cubicBezTo>
                  <a:lnTo>
                    <a:pt x="2584" y="5561"/>
                  </a:lnTo>
                  <a:lnTo>
                    <a:pt x="2811" y="5775"/>
                  </a:lnTo>
                  <a:cubicBezTo>
                    <a:pt x="2852" y="5823"/>
                    <a:pt x="2912" y="5847"/>
                    <a:pt x="2971" y="5847"/>
                  </a:cubicBezTo>
                  <a:cubicBezTo>
                    <a:pt x="3031" y="5847"/>
                    <a:pt x="3090" y="5823"/>
                    <a:pt x="3132" y="5775"/>
                  </a:cubicBezTo>
                  <a:lnTo>
                    <a:pt x="4525" y="4382"/>
                  </a:lnTo>
                  <a:cubicBezTo>
                    <a:pt x="4620" y="4287"/>
                    <a:pt x="4620" y="4144"/>
                    <a:pt x="4525" y="4049"/>
                  </a:cubicBezTo>
                  <a:lnTo>
                    <a:pt x="548" y="72"/>
                  </a:lnTo>
                  <a:cubicBezTo>
                    <a:pt x="501" y="25"/>
                    <a:pt x="441" y="1"/>
                    <a:pt x="382" y="1"/>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41"/>
            <p:cNvSpPr/>
            <p:nvPr/>
          </p:nvSpPr>
          <p:spPr>
            <a:xfrm>
              <a:off x="2631012" y="1631923"/>
              <a:ext cx="433373" cy="418509"/>
            </a:xfrm>
            <a:custGeom>
              <a:avLst/>
              <a:gdLst/>
              <a:ahLst/>
              <a:cxnLst/>
              <a:rect l="l" t="t" r="r" b="b"/>
              <a:pathLst>
                <a:path w="10122" h="9739" extrusionOk="0">
                  <a:moveTo>
                    <a:pt x="5251" y="0"/>
                  </a:moveTo>
                  <a:cubicBezTo>
                    <a:pt x="3275" y="0"/>
                    <a:pt x="1501" y="1191"/>
                    <a:pt x="751" y="3012"/>
                  </a:cubicBezTo>
                  <a:cubicBezTo>
                    <a:pt x="1" y="4834"/>
                    <a:pt x="418" y="6929"/>
                    <a:pt x="1811" y="8322"/>
                  </a:cubicBezTo>
                  <a:cubicBezTo>
                    <a:pt x="2743" y="9247"/>
                    <a:pt x="3989" y="9739"/>
                    <a:pt x="5258" y="9739"/>
                  </a:cubicBezTo>
                  <a:cubicBezTo>
                    <a:pt x="5885" y="9739"/>
                    <a:pt x="6518" y="9618"/>
                    <a:pt x="7121" y="9370"/>
                  </a:cubicBezTo>
                  <a:cubicBezTo>
                    <a:pt x="8930" y="8620"/>
                    <a:pt x="10121" y="6846"/>
                    <a:pt x="10121" y="4870"/>
                  </a:cubicBezTo>
                  <a:cubicBezTo>
                    <a:pt x="10121" y="2179"/>
                    <a:pt x="7930" y="0"/>
                    <a:pt x="525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41"/>
            <p:cNvSpPr/>
            <p:nvPr/>
          </p:nvSpPr>
          <p:spPr>
            <a:xfrm>
              <a:off x="2688641" y="1673348"/>
              <a:ext cx="404259" cy="377342"/>
            </a:xfrm>
            <a:custGeom>
              <a:avLst/>
              <a:gdLst/>
              <a:ahLst/>
              <a:cxnLst/>
              <a:rect l="l" t="t" r="r" b="b"/>
              <a:pathLst>
                <a:path w="9442" h="8781" extrusionOk="0">
                  <a:moveTo>
                    <a:pt x="6822" y="0"/>
                  </a:moveTo>
                  <a:cubicBezTo>
                    <a:pt x="8263" y="1941"/>
                    <a:pt x="8073" y="4656"/>
                    <a:pt x="6358" y="6358"/>
                  </a:cubicBezTo>
                  <a:cubicBezTo>
                    <a:pt x="5417" y="7306"/>
                    <a:pt x="4168" y="7791"/>
                    <a:pt x="2910" y="7791"/>
                  </a:cubicBezTo>
                  <a:cubicBezTo>
                    <a:pt x="1892" y="7791"/>
                    <a:pt x="869" y="7473"/>
                    <a:pt x="0" y="6823"/>
                  </a:cubicBezTo>
                  <a:lnTo>
                    <a:pt x="0" y="6823"/>
                  </a:lnTo>
                  <a:cubicBezTo>
                    <a:pt x="964" y="8116"/>
                    <a:pt x="2429" y="8780"/>
                    <a:pt x="3902" y="8780"/>
                  </a:cubicBezTo>
                  <a:cubicBezTo>
                    <a:pt x="5143" y="8780"/>
                    <a:pt x="6389" y="8310"/>
                    <a:pt x="7346" y="7347"/>
                  </a:cubicBezTo>
                  <a:cubicBezTo>
                    <a:pt x="9442" y="5251"/>
                    <a:pt x="9192" y="1774"/>
                    <a:pt x="6822" y="0"/>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41"/>
            <p:cNvSpPr/>
            <p:nvPr/>
          </p:nvSpPr>
          <p:spPr>
            <a:xfrm>
              <a:off x="2629513" y="1671286"/>
              <a:ext cx="396124" cy="340213"/>
            </a:xfrm>
            <a:custGeom>
              <a:avLst/>
              <a:gdLst/>
              <a:ahLst/>
              <a:cxnLst/>
              <a:rect l="l" t="t" r="r" b="b"/>
              <a:pathLst>
                <a:path w="9252" h="7917" extrusionOk="0">
                  <a:moveTo>
                    <a:pt x="5286" y="1"/>
                  </a:moveTo>
                  <a:cubicBezTo>
                    <a:pt x="1750" y="1"/>
                    <a:pt x="0" y="4263"/>
                    <a:pt x="2488" y="6764"/>
                  </a:cubicBezTo>
                  <a:cubicBezTo>
                    <a:pt x="3242" y="7517"/>
                    <a:pt x="4248" y="7916"/>
                    <a:pt x="5273" y="7916"/>
                  </a:cubicBezTo>
                  <a:cubicBezTo>
                    <a:pt x="5787" y="7916"/>
                    <a:pt x="6305" y="7816"/>
                    <a:pt x="6799" y="7609"/>
                  </a:cubicBezTo>
                  <a:cubicBezTo>
                    <a:pt x="8287" y="7002"/>
                    <a:pt x="9251" y="5561"/>
                    <a:pt x="9251" y="3954"/>
                  </a:cubicBezTo>
                  <a:lnTo>
                    <a:pt x="9239" y="3954"/>
                  </a:lnTo>
                  <a:cubicBezTo>
                    <a:pt x="9239" y="1775"/>
                    <a:pt x="7465" y="1"/>
                    <a:pt x="528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41"/>
            <p:cNvSpPr/>
            <p:nvPr/>
          </p:nvSpPr>
          <p:spPr>
            <a:xfrm>
              <a:off x="2774785" y="1758778"/>
              <a:ext cx="161627" cy="164800"/>
            </a:xfrm>
            <a:custGeom>
              <a:avLst/>
              <a:gdLst/>
              <a:ahLst/>
              <a:cxnLst/>
              <a:rect l="l" t="t" r="r" b="b"/>
              <a:pathLst>
                <a:path w="3775" h="3835" extrusionOk="0">
                  <a:moveTo>
                    <a:pt x="310" y="1"/>
                  </a:moveTo>
                  <a:cubicBezTo>
                    <a:pt x="119" y="13"/>
                    <a:pt x="0" y="227"/>
                    <a:pt x="108" y="382"/>
                  </a:cubicBezTo>
                  <a:lnTo>
                    <a:pt x="1155" y="1918"/>
                  </a:lnTo>
                  <a:lnTo>
                    <a:pt x="108" y="3454"/>
                  </a:lnTo>
                  <a:cubicBezTo>
                    <a:pt x="0" y="3620"/>
                    <a:pt x="119" y="3835"/>
                    <a:pt x="310" y="3835"/>
                  </a:cubicBezTo>
                  <a:lnTo>
                    <a:pt x="1203" y="3835"/>
                  </a:lnTo>
                  <a:cubicBezTo>
                    <a:pt x="1286" y="3835"/>
                    <a:pt x="1358" y="3787"/>
                    <a:pt x="1405" y="3727"/>
                  </a:cubicBezTo>
                  <a:lnTo>
                    <a:pt x="1893" y="3001"/>
                  </a:lnTo>
                  <a:lnTo>
                    <a:pt x="2370" y="3715"/>
                  </a:lnTo>
                  <a:cubicBezTo>
                    <a:pt x="2417" y="3787"/>
                    <a:pt x="2489" y="3823"/>
                    <a:pt x="2572" y="3823"/>
                  </a:cubicBezTo>
                  <a:lnTo>
                    <a:pt x="3465" y="3823"/>
                  </a:lnTo>
                  <a:cubicBezTo>
                    <a:pt x="3656" y="3823"/>
                    <a:pt x="3775" y="3608"/>
                    <a:pt x="3667" y="3454"/>
                  </a:cubicBezTo>
                  <a:lnTo>
                    <a:pt x="2620" y="1918"/>
                  </a:lnTo>
                  <a:lnTo>
                    <a:pt x="3667" y="382"/>
                  </a:lnTo>
                  <a:cubicBezTo>
                    <a:pt x="3775" y="215"/>
                    <a:pt x="3656" y="1"/>
                    <a:pt x="3465" y="1"/>
                  </a:cubicBezTo>
                  <a:lnTo>
                    <a:pt x="2572" y="1"/>
                  </a:lnTo>
                  <a:cubicBezTo>
                    <a:pt x="2489" y="1"/>
                    <a:pt x="2417" y="36"/>
                    <a:pt x="2370" y="108"/>
                  </a:cubicBezTo>
                  <a:lnTo>
                    <a:pt x="1893" y="834"/>
                  </a:lnTo>
                  <a:lnTo>
                    <a:pt x="1405" y="108"/>
                  </a:lnTo>
                  <a:cubicBezTo>
                    <a:pt x="1358" y="48"/>
                    <a:pt x="1286" y="13"/>
                    <a:pt x="120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41"/>
            <p:cNvSpPr/>
            <p:nvPr/>
          </p:nvSpPr>
          <p:spPr>
            <a:xfrm>
              <a:off x="2863968" y="1759293"/>
              <a:ext cx="72443" cy="164284"/>
            </a:xfrm>
            <a:custGeom>
              <a:avLst/>
              <a:gdLst/>
              <a:ahLst/>
              <a:cxnLst/>
              <a:rect l="l" t="t" r="r" b="b"/>
              <a:pathLst>
                <a:path w="1692" h="3823" extrusionOk="0">
                  <a:moveTo>
                    <a:pt x="1251" y="1"/>
                  </a:moveTo>
                  <a:lnTo>
                    <a:pt x="84" y="1739"/>
                  </a:lnTo>
                  <a:cubicBezTo>
                    <a:pt x="1" y="1834"/>
                    <a:pt x="1" y="1977"/>
                    <a:pt x="84" y="2084"/>
                  </a:cubicBezTo>
                  <a:lnTo>
                    <a:pt x="1251" y="3823"/>
                  </a:lnTo>
                  <a:lnTo>
                    <a:pt x="1382" y="3823"/>
                  </a:lnTo>
                  <a:cubicBezTo>
                    <a:pt x="1573" y="3823"/>
                    <a:pt x="1692" y="3608"/>
                    <a:pt x="1584" y="3442"/>
                  </a:cubicBezTo>
                  <a:lnTo>
                    <a:pt x="537" y="1906"/>
                  </a:lnTo>
                  <a:lnTo>
                    <a:pt x="1584" y="370"/>
                  </a:lnTo>
                  <a:cubicBezTo>
                    <a:pt x="1692" y="215"/>
                    <a:pt x="1573" y="1"/>
                    <a:pt x="1382" y="1"/>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6" name="Google Shape;336;p41"/>
          <p:cNvGrpSpPr/>
          <p:nvPr/>
        </p:nvGrpSpPr>
        <p:grpSpPr>
          <a:xfrm>
            <a:off x="237546" y="241005"/>
            <a:ext cx="545044" cy="644353"/>
            <a:chOff x="713258" y="1316731"/>
            <a:chExt cx="545044" cy="644353"/>
          </a:xfrm>
        </p:grpSpPr>
        <p:sp>
          <p:nvSpPr>
            <p:cNvPr id="337" name="Google Shape;337;p41"/>
            <p:cNvSpPr/>
            <p:nvPr/>
          </p:nvSpPr>
          <p:spPr>
            <a:xfrm>
              <a:off x="1029701" y="173248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41"/>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203" y="1186546"/>
            <a:ext cx="2961182" cy="22097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p:cNvSpPr/>
          <p:nvPr/>
        </p:nvSpPr>
        <p:spPr>
          <a:xfrm>
            <a:off x="3354979" y="1040080"/>
            <a:ext cx="5456257" cy="872034"/>
          </a:xfrm>
          <a:prstGeom prst="rect">
            <a:avLst/>
          </a:prstGeom>
        </p:spPr>
        <p:txBody>
          <a:bodyPr wrap="square">
            <a:spAutoFit/>
          </a:bodyPr>
          <a:lstStyle/>
          <a:p>
            <a:pPr marL="285750" indent="-285750" algn="just">
              <a:lnSpc>
                <a:spcPct val="150000"/>
              </a:lnSpc>
              <a:spcBef>
                <a:spcPts val="600"/>
              </a:spcBef>
              <a:spcAft>
                <a:spcPts val="800"/>
              </a:spcAft>
              <a:buFont typeface="Wingdings" panose="05000000000000000000" pitchFamily="2" charset="2"/>
              <a:buChar char="§"/>
            </a:pPr>
            <a:r>
              <a:rPr lang="en-US" sz="1800">
                <a:latin typeface="+mj-lt"/>
                <a:ea typeface="Arial" panose="020B0604020202020204" pitchFamily="34" charset="0"/>
                <a:cs typeface="Times New Roman" panose="02020603050405020304" pitchFamily="18" charset="0"/>
              </a:rPr>
              <a:t>Ta lập bảng thống kê cho dữ liệu được biểu diễn trong biểu đồ trên như sau:</a:t>
            </a:r>
            <a:endParaRPr lang="en-US" sz="1800">
              <a:effectLst/>
              <a:latin typeface="+mj-lt"/>
              <a:ea typeface="Arial" panose="020B0604020202020204" pitchFamily="34" charset="0"/>
              <a:cs typeface="Times New Roman" panose="02020603050405020304" pitchFamily="18" charset="0"/>
            </a:endParaRPr>
          </a:p>
        </p:txBody>
      </p:sp>
      <p:sp>
        <p:nvSpPr>
          <p:cNvPr id="23" name="Rectangle 22"/>
          <p:cNvSpPr/>
          <p:nvPr/>
        </p:nvSpPr>
        <p:spPr>
          <a:xfrm>
            <a:off x="4111651" y="329369"/>
            <a:ext cx="105189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1" u="sng" strike="noStrike" kern="0" cap="none" spc="0" normalizeH="0" baseline="0" noProof="0" smtClean="0">
                <a:ln>
                  <a:noFill/>
                </a:ln>
                <a:solidFill>
                  <a:srgbClr val="4C2E8C">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Trả lời:</a:t>
            </a:r>
            <a:endParaRPr kumimoji="0" lang="en-US" sz="2000" b="1" i="1" u="sng" strike="noStrike" kern="0" cap="none" spc="0" normalizeH="0" baseline="0" noProof="0">
              <a:ln>
                <a:noFill/>
              </a:ln>
              <a:solidFill>
                <a:srgbClr val="4C2E8C">
                  <a:lumMod val="75000"/>
                </a:srgbClr>
              </a:solidFill>
              <a:effectLst/>
              <a:uLnTx/>
              <a:uFillTx/>
              <a:latin typeface="Arial"/>
              <a:cs typeface="Arial"/>
              <a:sym typeface="Arial"/>
            </a:endParaRPr>
          </a:p>
        </p:txBody>
      </p:sp>
      <p:graphicFrame>
        <p:nvGraphicFramePr>
          <p:cNvPr id="3" name="Table 2"/>
          <p:cNvGraphicFramePr>
            <a:graphicFrameLocks noGrp="1"/>
          </p:cNvGraphicFramePr>
          <p:nvPr>
            <p:extLst>
              <p:ext uri="{D42A27DB-BD31-4B8C-83A1-F6EECF244321}">
                <p14:modId xmlns:p14="http://schemas.microsoft.com/office/powerpoint/2010/main" val="1765453868"/>
              </p:ext>
            </p:extLst>
          </p:nvPr>
        </p:nvGraphicFramePr>
        <p:xfrm>
          <a:off x="3465985" y="2137819"/>
          <a:ext cx="5345251" cy="1258456"/>
        </p:xfrm>
        <a:graphic>
          <a:graphicData uri="http://schemas.openxmlformats.org/drawingml/2006/table">
            <a:tbl>
              <a:tblPr firstRow="1" firstCol="1" bandRow="1"/>
              <a:tblGrid>
                <a:gridCol w="1212203">
                  <a:extLst>
                    <a:ext uri="{9D8B030D-6E8A-4147-A177-3AD203B41FA5}">
                      <a16:colId xmlns:a16="http://schemas.microsoft.com/office/drawing/2014/main" val="3151174563"/>
                    </a:ext>
                  </a:extLst>
                </a:gridCol>
                <a:gridCol w="1459895">
                  <a:extLst>
                    <a:ext uri="{9D8B030D-6E8A-4147-A177-3AD203B41FA5}">
                      <a16:colId xmlns:a16="http://schemas.microsoft.com/office/drawing/2014/main" val="3657101550"/>
                    </a:ext>
                  </a:extLst>
                </a:gridCol>
                <a:gridCol w="1336049">
                  <a:extLst>
                    <a:ext uri="{9D8B030D-6E8A-4147-A177-3AD203B41FA5}">
                      <a16:colId xmlns:a16="http://schemas.microsoft.com/office/drawing/2014/main" val="1479547746"/>
                    </a:ext>
                  </a:extLst>
                </a:gridCol>
                <a:gridCol w="1337104">
                  <a:extLst>
                    <a:ext uri="{9D8B030D-6E8A-4147-A177-3AD203B41FA5}">
                      <a16:colId xmlns:a16="http://schemas.microsoft.com/office/drawing/2014/main" val="3510757981"/>
                    </a:ext>
                  </a:extLst>
                </a:gridCol>
              </a:tblGrid>
              <a:tr h="379911">
                <a:tc>
                  <a:txBody>
                    <a:bodyPr/>
                    <a:lstStyle/>
                    <a:p>
                      <a:pPr algn="ctr">
                        <a:lnSpc>
                          <a:spcPct val="100000"/>
                        </a:lnSpc>
                        <a:spcBef>
                          <a:spcPts val="600"/>
                        </a:spcBef>
                        <a:spcAft>
                          <a:spcPts val="0"/>
                        </a:spcAft>
                      </a:pPr>
                      <a:r>
                        <a:rPr lang="en-US" sz="1600">
                          <a:effectLst/>
                          <a:latin typeface="+mj-lt"/>
                          <a:ea typeface="Arial" panose="020B0604020202020204" pitchFamily="34" charset="0"/>
                          <a:cs typeface="Times New Roman" panose="02020603050405020304" pitchFamily="18" charset="0"/>
                        </a:rPr>
                        <a:t>Loại vé</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a:lnSpc>
                          <a:spcPct val="100000"/>
                        </a:lnSpc>
                        <a:spcBef>
                          <a:spcPts val="600"/>
                        </a:spcBef>
                        <a:spcAft>
                          <a:spcPts val="0"/>
                        </a:spcAft>
                      </a:pPr>
                      <a:r>
                        <a:rPr lang="en-US" sz="1600" smtClean="0">
                          <a:effectLst/>
                          <a:latin typeface="+mj-lt"/>
                          <a:ea typeface="Arial" panose="020B0604020202020204" pitchFamily="34" charset="0"/>
                          <a:cs typeface="Times New Roman" panose="02020603050405020304" pitchFamily="18" charset="0"/>
                        </a:rPr>
                        <a:t>100000 </a:t>
                      </a:r>
                      <a:r>
                        <a:rPr lang="en-US" sz="1600">
                          <a:effectLst/>
                          <a:latin typeface="+mj-lt"/>
                          <a:ea typeface="Arial" panose="020B0604020202020204" pitchFamily="34" charset="0"/>
                          <a:cs typeface="Times New Roman" panose="02020603050405020304" pitchFamily="18" charset="0"/>
                        </a:rPr>
                        <a:t>đồng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0"/>
                        </a:spcAft>
                      </a:pPr>
                      <a:r>
                        <a:rPr lang="en-US" sz="1600" smtClean="0">
                          <a:effectLst/>
                          <a:latin typeface="+mj-lt"/>
                          <a:ea typeface="Arial" panose="020B0604020202020204" pitchFamily="34" charset="0"/>
                          <a:cs typeface="Times New Roman" panose="02020603050405020304" pitchFamily="18" charset="0"/>
                        </a:rPr>
                        <a:t>150000 </a:t>
                      </a:r>
                      <a:r>
                        <a:rPr lang="en-US" sz="1600">
                          <a:effectLst/>
                          <a:latin typeface="+mj-lt"/>
                          <a:ea typeface="Arial" panose="020B0604020202020204" pitchFamily="34" charset="0"/>
                          <a:cs typeface="Times New Roman" panose="02020603050405020304" pitchFamily="18" charset="0"/>
                        </a:rPr>
                        <a:t>đồng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0"/>
                        </a:spcAft>
                      </a:pPr>
                      <a:r>
                        <a:rPr lang="en-US" sz="1600" smtClean="0">
                          <a:effectLst/>
                          <a:latin typeface="+mj-lt"/>
                          <a:ea typeface="Arial" panose="020B0604020202020204" pitchFamily="34" charset="0"/>
                          <a:cs typeface="Times New Roman" panose="02020603050405020304" pitchFamily="18" charset="0"/>
                        </a:rPr>
                        <a:t>200000 </a:t>
                      </a:r>
                      <a:r>
                        <a:rPr lang="en-US" sz="1600">
                          <a:effectLst/>
                          <a:latin typeface="+mj-lt"/>
                          <a:ea typeface="Arial" panose="020B0604020202020204" pitchFamily="34" charset="0"/>
                          <a:cs typeface="Times New Roman" panose="02020603050405020304" pitchFamily="18" charset="0"/>
                        </a:rPr>
                        <a:t>đồng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46514286"/>
                  </a:ext>
                </a:extLst>
              </a:tr>
              <a:tr h="878545">
                <a:tc>
                  <a:txBody>
                    <a:bodyPr/>
                    <a:lstStyle/>
                    <a:p>
                      <a:pPr algn="ctr">
                        <a:lnSpc>
                          <a:spcPct val="100000"/>
                        </a:lnSpc>
                        <a:spcBef>
                          <a:spcPts val="600"/>
                        </a:spcBef>
                        <a:spcAft>
                          <a:spcPts val="0"/>
                        </a:spcAft>
                      </a:pPr>
                      <a:r>
                        <a:rPr lang="en-US" sz="1600">
                          <a:effectLst/>
                          <a:latin typeface="+mj-lt"/>
                          <a:ea typeface="Arial" panose="020B0604020202020204" pitchFamily="34" charset="0"/>
                          <a:cs typeface="Times New Roman" panose="02020603050405020304" pitchFamily="18" charset="0"/>
                        </a:rPr>
                        <a:t>Số lượng</a:t>
                      </a:r>
                    </a:p>
                    <a:p>
                      <a:pPr algn="ctr">
                        <a:lnSpc>
                          <a:spcPct val="100000"/>
                        </a:lnSpc>
                        <a:spcBef>
                          <a:spcPts val="600"/>
                        </a:spcBef>
                        <a:spcAft>
                          <a:spcPts val="0"/>
                        </a:spcAft>
                      </a:pPr>
                      <a:r>
                        <a:rPr lang="en-US" sz="1600">
                          <a:effectLst/>
                          <a:latin typeface="+mj-lt"/>
                          <a:ea typeface="Arial" panose="020B0604020202020204" pitchFamily="34" charset="0"/>
                          <a:cs typeface="Times New Roman" panose="02020603050405020304" pitchFamily="18" charset="0"/>
                        </a:rPr>
                        <a:t>(nghìn vé)</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a:lnSpc>
                          <a:spcPct val="100000"/>
                        </a:lnSpc>
                        <a:spcBef>
                          <a:spcPts val="600"/>
                        </a:spcBef>
                        <a:spcAft>
                          <a:spcPts val="0"/>
                        </a:spcAft>
                      </a:pPr>
                      <a:r>
                        <a:rPr lang="en-US" sz="1600">
                          <a:effectLst/>
                          <a:latin typeface="+mj-lt"/>
                          <a:ea typeface="Arial" panose="020B0604020202020204" pitchFamily="34" charset="0"/>
                          <a:cs typeface="Times New Roman" panose="02020603050405020304" pitchFamily="18" charset="0"/>
                        </a:rPr>
                        <a:t>10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0"/>
                        </a:spcAft>
                      </a:pPr>
                      <a:r>
                        <a:rPr lang="en-US" sz="1600">
                          <a:effectLst/>
                          <a:latin typeface="+mj-lt"/>
                          <a:ea typeface="Arial" panose="020B0604020202020204" pitchFamily="34" charset="0"/>
                          <a:cs typeface="Times New Roman" panose="02020603050405020304" pitchFamily="18" charset="0"/>
                        </a:rPr>
                        <a:t>20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0"/>
                        </a:spcAft>
                      </a:pPr>
                      <a:r>
                        <a:rPr lang="en-US" sz="1600">
                          <a:effectLst/>
                          <a:latin typeface="+mj-lt"/>
                          <a:ea typeface="Arial" panose="020B0604020202020204" pitchFamily="34" charset="0"/>
                          <a:cs typeface="Times New Roman" panose="02020603050405020304" pitchFamily="18" charset="0"/>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5499623"/>
                  </a:ext>
                </a:extLst>
              </a:tr>
            </a:tbl>
          </a:graphicData>
        </a:graphic>
      </p:graphicFrame>
      <mc:AlternateContent xmlns:mc="http://schemas.openxmlformats.org/markup-compatibility/2006" xmlns:a14="http://schemas.microsoft.com/office/drawing/2010/main">
        <mc:Choice Requires="a14">
          <p:sp>
            <p:nvSpPr>
              <p:cNvPr id="4" name="Rectangle 3"/>
              <p:cNvSpPr/>
              <p:nvPr/>
            </p:nvSpPr>
            <p:spPr>
              <a:xfrm>
                <a:off x="351846" y="3618978"/>
                <a:ext cx="8465652" cy="1338828"/>
              </a:xfrm>
              <a:prstGeom prst="rect">
                <a:avLst/>
              </a:prstGeom>
            </p:spPr>
            <p:txBody>
              <a:bodyPr wrap="square">
                <a:spAutoFit/>
              </a:bodyPr>
              <a:lstStyle/>
              <a:p>
                <a:pPr marL="285750" indent="-285750" algn="just">
                  <a:lnSpc>
                    <a:spcPct val="150000"/>
                  </a:lnSpc>
                  <a:spcBef>
                    <a:spcPts val="600"/>
                  </a:spcBef>
                  <a:spcAft>
                    <a:spcPts val="800"/>
                  </a:spcAft>
                  <a:buFont typeface="Wingdings" panose="05000000000000000000" pitchFamily="2" charset="2"/>
                  <a:buChar char="§"/>
                </a:pPr>
                <a:r>
                  <a:rPr lang="en-US" sz="1800">
                    <a:latin typeface="+mn-lt"/>
                    <a:ea typeface="Arial" panose="020B0604020202020204" pitchFamily="34" charset="0"/>
                    <a:cs typeface="Times New Roman" panose="02020603050405020304" pitchFamily="18" charset="0"/>
                  </a:rPr>
                  <a:t>Nếu biểu diễn dữ liệu này bằng biểu đồ tranh thì nên chọn mỗi biểu tượng biểu diễn cho 5 nghìn vé vì số liệu 5 nghìn nhỏ nhất trong bảng trên và 10 </a:t>
                </a: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1800">
                    <a:effectLst/>
                    <a:latin typeface="+mn-lt"/>
                    <a:ea typeface="Arial" panose="020B0604020202020204" pitchFamily="34" charset="0"/>
                    <a:cs typeface="Times New Roman" panose="02020603050405020304" pitchFamily="18" charset="0"/>
                  </a:rPr>
                  <a:t> 5; 20 </a:t>
                </a: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1800">
                    <a:effectLst/>
                    <a:latin typeface="+mn-lt"/>
                    <a:ea typeface="Dotum" panose="020B0600000101010101" pitchFamily="34" charset="-127"/>
                    <a:cs typeface="Times New Roman" panose="02020603050405020304" pitchFamily="18" charset="0"/>
                  </a:rPr>
                  <a:t> </a:t>
                </a:r>
                <a:r>
                  <a:rPr lang="en-US" sz="1800">
                    <a:effectLst/>
                    <a:latin typeface="+mn-lt"/>
                    <a:ea typeface="Arial" panose="020B0604020202020204" pitchFamily="34" charset="0"/>
                    <a:cs typeface="Times New Roman" panose="02020603050405020304" pitchFamily="18" charset="0"/>
                  </a:rPr>
                  <a:t>5.</a:t>
                </a:r>
              </a:p>
            </p:txBody>
          </p:sp>
        </mc:Choice>
        <mc:Fallback xmlns="">
          <p:sp>
            <p:nvSpPr>
              <p:cNvPr id="4" name="Rectangle 3"/>
              <p:cNvSpPr>
                <a:spLocks noRot="1" noChangeAspect="1" noMove="1" noResize="1" noEditPoints="1" noAdjustHandles="1" noChangeArrowheads="1" noChangeShapeType="1" noTextEdit="1"/>
              </p:cNvSpPr>
              <p:nvPr/>
            </p:nvSpPr>
            <p:spPr>
              <a:xfrm>
                <a:off x="351846" y="3618978"/>
                <a:ext cx="8465652" cy="1338828"/>
              </a:xfrm>
              <a:prstGeom prst="rect">
                <a:avLst/>
              </a:prstGeom>
              <a:blipFill>
                <a:blip r:embed="rId4"/>
                <a:stretch>
                  <a:fillRect l="-504" r="-648" b="-3196"/>
                </a:stretch>
              </a:blipFill>
            </p:spPr>
            <p:txBody>
              <a:bodyPr/>
              <a:lstStyle/>
              <a:p>
                <a:r>
                  <a:rPr lang="en-US">
                    <a:noFill/>
                  </a:rPr>
                  <a:t> </a:t>
                </a:r>
              </a:p>
            </p:txBody>
          </p:sp>
        </mc:Fallback>
      </mc:AlternateContent>
    </p:spTree>
    <p:extLst>
      <p:ext uri="{BB962C8B-B14F-4D97-AF65-F5344CB8AC3E}">
        <p14:creationId xmlns:p14="http://schemas.microsoft.com/office/powerpoint/2010/main" val="962350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randombar(horizontal)">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grpSp>
        <p:nvGrpSpPr>
          <p:cNvPr id="323" name="Google Shape;323;p41"/>
          <p:cNvGrpSpPr/>
          <p:nvPr/>
        </p:nvGrpSpPr>
        <p:grpSpPr>
          <a:xfrm>
            <a:off x="8204050" y="339483"/>
            <a:ext cx="640088" cy="622281"/>
            <a:chOff x="2629513" y="1631923"/>
            <a:chExt cx="656097" cy="640075"/>
          </a:xfrm>
        </p:grpSpPr>
        <p:sp>
          <p:nvSpPr>
            <p:cNvPr id="324" name="Google Shape;324;p41"/>
            <p:cNvSpPr/>
            <p:nvPr/>
          </p:nvSpPr>
          <p:spPr>
            <a:xfrm>
              <a:off x="2961843" y="1947599"/>
              <a:ext cx="133112" cy="133559"/>
            </a:xfrm>
            <a:custGeom>
              <a:avLst/>
              <a:gdLst/>
              <a:ahLst/>
              <a:cxnLst/>
              <a:rect l="l" t="t" r="r" b="b"/>
              <a:pathLst>
                <a:path w="3109" h="3108" extrusionOk="0">
                  <a:moveTo>
                    <a:pt x="1287" y="0"/>
                  </a:moveTo>
                  <a:lnTo>
                    <a:pt x="1" y="1286"/>
                  </a:lnTo>
                  <a:lnTo>
                    <a:pt x="1811" y="3108"/>
                  </a:lnTo>
                  <a:lnTo>
                    <a:pt x="3108" y="1822"/>
                  </a:lnTo>
                  <a:lnTo>
                    <a:pt x="128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41"/>
            <p:cNvSpPr/>
            <p:nvPr/>
          </p:nvSpPr>
          <p:spPr>
            <a:xfrm>
              <a:off x="2961843" y="1947599"/>
              <a:ext cx="85202" cy="85472"/>
            </a:xfrm>
            <a:custGeom>
              <a:avLst/>
              <a:gdLst/>
              <a:ahLst/>
              <a:cxnLst/>
              <a:rect l="l" t="t" r="r" b="b"/>
              <a:pathLst>
                <a:path w="1990" h="1989" extrusionOk="0">
                  <a:moveTo>
                    <a:pt x="1287" y="0"/>
                  </a:moveTo>
                  <a:lnTo>
                    <a:pt x="1" y="1286"/>
                  </a:lnTo>
                  <a:lnTo>
                    <a:pt x="703" y="1988"/>
                  </a:lnTo>
                  <a:cubicBezTo>
                    <a:pt x="1203" y="1631"/>
                    <a:pt x="1632" y="1191"/>
                    <a:pt x="1989" y="691"/>
                  </a:cubicBezTo>
                  <a:lnTo>
                    <a:pt x="1287" y="0"/>
                  </a:lnTo>
                  <a:close/>
                </a:path>
              </a:pathLst>
            </a:custGeom>
            <a:solidFill>
              <a:srgbClr val="2D1549">
                <a:alpha val="2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41"/>
            <p:cNvSpPr/>
            <p:nvPr/>
          </p:nvSpPr>
          <p:spPr>
            <a:xfrm>
              <a:off x="3033730" y="2020609"/>
              <a:ext cx="251881" cy="250873"/>
            </a:xfrm>
            <a:custGeom>
              <a:avLst/>
              <a:gdLst/>
              <a:ahLst/>
              <a:cxnLst/>
              <a:rect l="l" t="t" r="r" b="b"/>
              <a:pathLst>
                <a:path w="5883" h="5838" extrusionOk="0">
                  <a:moveTo>
                    <a:pt x="1644" y="1"/>
                  </a:moveTo>
                  <a:cubicBezTo>
                    <a:pt x="1584" y="1"/>
                    <a:pt x="1525" y="22"/>
                    <a:pt x="1477" y="63"/>
                  </a:cubicBezTo>
                  <a:lnTo>
                    <a:pt x="84" y="1456"/>
                  </a:lnTo>
                  <a:cubicBezTo>
                    <a:pt x="1" y="1552"/>
                    <a:pt x="1" y="1706"/>
                    <a:pt x="84" y="1790"/>
                  </a:cubicBezTo>
                  <a:lnTo>
                    <a:pt x="4073" y="5766"/>
                  </a:lnTo>
                  <a:cubicBezTo>
                    <a:pt x="4114" y="5814"/>
                    <a:pt x="4174" y="5838"/>
                    <a:pt x="4233" y="5838"/>
                  </a:cubicBezTo>
                  <a:cubicBezTo>
                    <a:pt x="4293" y="5838"/>
                    <a:pt x="4352" y="5814"/>
                    <a:pt x="4394" y="5766"/>
                  </a:cubicBezTo>
                  <a:lnTo>
                    <a:pt x="5787" y="4373"/>
                  </a:lnTo>
                  <a:lnTo>
                    <a:pt x="5787" y="4385"/>
                  </a:lnTo>
                  <a:cubicBezTo>
                    <a:pt x="5882" y="4290"/>
                    <a:pt x="5882" y="4147"/>
                    <a:pt x="5787" y="4052"/>
                  </a:cubicBezTo>
                  <a:lnTo>
                    <a:pt x="1810" y="63"/>
                  </a:lnTo>
                  <a:cubicBezTo>
                    <a:pt x="1763" y="22"/>
                    <a:pt x="1703" y="1"/>
                    <a:pt x="16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41"/>
            <p:cNvSpPr/>
            <p:nvPr/>
          </p:nvSpPr>
          <p:spPr>
            <a:xfrm>
              <a:off x="3087762" y="2020738"/>
              <a:ext cx="197848" cy="251260"/>
            </a:xfrm>
            <a:custGeom>
              <a:avLst/>
              <a:gdLst/>
              <a:ahLst/>
              <a:cxnLst/>
              <a:rect l="l" t="t" r="r" b="b"/>
              <a:pathLst>
                <a:path w="4621" h="5847" extrusionOk="0">
                  <a:moveTo>
                    <a:pt x="382" y="1"/>
                  </a:moveTo>
                  <a:cubicBezTo>
                    <a:pt x="322" y="1"/>
                    <a:pt x="263" y="25"/>
                    <a:pt x="215" y="72"/>
                  </a:cubicBezTo>
                  <a:lnTo>
                    <a:pt x="215" y="60"/>
                  </a:lnTo>
                  <a:lnTo>
                    <a:pt x="1" y="286"/>
                  </a:lnTo>
                  <a:lnTo>
                    <a:pt x="3716" y="4001"/>
                  </a:lnTo>
                  <a:cubicBezTo>
                    <a:pt x="3835" y="4120"/>
                    <a:pt x="3835" y="4311"/>
                    <a:pt x="3716" y="4430"/>
                  </a:cubicBezTo>
                  <a:lnTo>
                    <a:pt x="2584" y="5561"/>
                  </a:lnTo>
                  <a:lnTo>
                    <a:pt x="2811" y="5775"/>
                  </a:lnTo>
                  <a:cubicBezTo>
                    <a:pt x="2852" y="5823"/>
                    <a:pt x="2912" y="5847"/>
                    <a:pt x="2971" y="5847"/>
                  </a:cubicBezTo>
                  <a:cubicBezTo>
                    <a:pt x="3031" y="5847"/>
                    <a:pt x="3090" y="5823"/>
                    <a:pt x="3132" y="5775"/>
                  </a:cubicBezTo>
                  <a:lnTo>
                    <a:pt x="4525" y="4382"/>
                  </a:lnTo>
                  <a:cubicBezTo>
                    <a:pt x="4620" y="4287"/>
                    <a:pt x="4620" y="4144"/>
                    <a:pt x="4525" y="4049"/>
                  </a:cubicBezTo>
                  <a:lnTo>
                    <a:pt x="548" y="72"/>
                  </a:lnTo>
                  <a:cubicBezTo>
                    <a:pt x="501" y="25"/>
                    <a:pt x="441" y="1"/>
                    <a:pt x="382" y="1"/>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41"/>
            <p:cNvSpPr/>
            <p:nvPr/>
          </p:nvSpPr>
          <p:spPr>
            <a:xfrm>
              <a:off x="2631012" y="1631923"/>
              <a:ext cx="433373" cy="418509"/>
            </a:xfrm>
            <a:custGeom>
              <a:avLst/>
              <a:gdLst/>
              <a:ahLst/>
              <a:cxnLst/>
              <a:rect l="l" t="t" r="r" b="b"/>
              <a:pathLst>
                <a:path w="10122" h="9739" extrusionOk="0">
                  <a:moveTo>
                    <a:pt x="5251" y="0"/>
                  </a:moveTo>
                  <a:cubicBezTo>
                    <a:pt x="3275" y="0"/>
                    <a:pt x="1501" y="1191"/>
                    <a:pt x="751" y="3012"/>
                  </a:cubicBezTo>
                  <a:cubicBezTo>
                    <a:pt x="1" y="4834"/>
                    <a:pt x="418" y="6929"/>
                    <a:pt x="1811" y="8322"/>
                  </a:cubicBezTo>
                  <a:cubicBezTo>
                    <a:pt x="2743" y="9247"/>
                    <a:pt x="3989" y="9739"/>
                    <a:pt x="5258" y="9739"/>
                  </a:cubicBezTo>
                  <a:cubicBezTo>
                    <a:pt x="5885" y="9739"/>
                    <a:pt x="6518" y="9618"/>
                    <a:pt x="7121" y="9370"/>
                  </a:cubicBezTo>
                  <a:cubicBezTo>
                    <a:pt x="8930" y="8620"/>
                    <a:pt x="10121" y="6846"/>
                    <a:pt x="10121" y="4870"/>
                  </a:cubicBezTo>
                  <a:cubicBezTo>
                    <a:pt x="10121" y="2179"/>
                    <a:pt x="7930" y="0"/>
                    <a:pt x="525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41"/>
            <p:cNvSpPr/>
            <p:nvPr/>
          </p:nvSpPr>
          <p:spPr>
            <a:xfrm>
              <a:off x="2688641" y="1673348"/>
              <a:ext cx="404259" cy="377342"/>
            </a:xfrm>
            <a:custGeom>
              <a:avLst/>
              <a:gdLst/>
              <a:ahLst/>
              <a:cxnLst/>
              <a:rect l="l" t="t" r="r" b="b"/>
              <a:pathLst>
                <a:path w="9442" h="8781" extrusionOk="0">
                  <a:moveTo>
                    <a:pt x="6822" y="0"/>
                  </a:moveTo>
                  <a:cubicBezTo>
                    <a:pt x="8263" y="1941"/>
                    <a:pt x="8073" y="4656"/>
                    <a:pt x="6358" y="6358"/>
                  </a:cubicBezTo>
                  <a:cubicBezTo>
                    <a:pt x="5417" y="7306"/>
                    <a:pt x="4168" y="7791"/>
                    <a:pt x="2910" y="7791"/>
                  </a:cubicBezTo>
                  <a:cubicBezTo>
                    <a:pt x="1892" y="7791"/>
                    <a:pt x="869" y="7473"/>
                    <a:pt x="0" y="6823"/>
                  </a:cubicBezTo>
                  <a:lnTo>
                    <a:pt x="0" y="6823"/>
                  </a:lnTo>
                  <a:cubicBezTo>
                    <a:pt x="964" y="8116"/>
                    <a:pt x="2429" y="8780"/>
                    <a:pt x="3902" y="8780"/>
                  </a:cubicBezTo>
                  <a:cubicBezTo>
                    <a:pt x="5143" y="8780"/>
                    <a:pt x="6389" y="8310"/>
                    <a:pt x="7346" y="7347"/>
                  </a:cubicBezTo>
                  <a:cubicBezTo>
                    <a:pt x="9442" y="5251"/>
                    <a:pt x="9192" y="1774"/>
                    <a:pt x="6822" y="0"/>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41"/>
            <p:cNvSpPr/>
            <p:nvPr/>
          </p:nvSpPr>
          <p:spPr>
            <a:xfrm>
              <a:off x="2629513" y="1671286"/>
              <a:ext cx="396124" cy="340213"/>
            </a:xfrm>
            <a:custGeom>
              <a:avLst/>
              <a:gdLst/>
              <a:ahLst/>
              <a:cxnLst/>
              <a:rect l="l" t="t" r="r" b="b"/>
              <a:pathLst>
                <a:path w="9252" h="7917" extrusionOk="0">
                  <a:moveTo>
                    <a:pt x="5286" y="1"/>
                  </a:moveTo>
                  <a:cubicBezTo>
                    <a:pt x="1750" y="1"/>
                    <a:pt x="0" y="4263"/>
                    <a:pt x="2488" y="6764"/>
                  </a:cubicBezTo>
                  <a:cubicBezTo>
                    <a:pt x="3242" y="7517"/>
                    <a:pt x="4248" y="7916"/>
                    <a:pt x="5273" y="7916"/>
                  </a:cubicBezTo>
                  <a:cubicBezTo>
                    <a:pt x="5787" y="7916"/>
                    <a:pt x="6305" y="7816"/>
                    <a:pt x="6799" y="7609"/>
                  </a:cubicBezTo>
                  <a:cubicBezTo>
                    <a:pt x="8287" y="7002"/>
                    <a:pt x="9251" y="5561"/>
                    <a:pt x="9251" y="3954"/>
                  </a:cubicBezTo>
                  <a:lnTo>
                    <a:pt x="9239" y="3954"/>
                  </a:lnTo>
                  <a:cubicBezTo>
                    <a:pt x="9239" y="1775"/>
                    <a:pt x="7465" y="1"/>
                    <a:pt x="528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41"/>
            <p:cNvSpPr/>
            <p:nvPr/>
          </p:nvSpPr>
          <p:spPr>
            <a:xfrm>
              <a:off x="2774785" y="1758778"/>
              <a:ext cx="161627" cy="164800"/>
            </a:xfrm>
            <a:custGeom>
              <a:avLst/>
              <a:gdLst/>
              <a:ahLst/>
              <a:cxnLst/>
              <a:rect l="l" t="t" r="r" b="b"/>
              <a:pathLst>
                <a:path w="3775" h="3835" extrusionOk="0">
                  <a:moveTo>
                    <a:pt x="310" y="1"/>
                  </a:moveTo>
                  <a:cubicBezTo>
                    <a:pt x="119" y="13"/>
                    <a:pt x="0" y="227"/>
                    <a:pt x="108" y="382"/>
                  </a:cubicBezTo>
                  <a:lnTo>
                    <a:pt x="1155" y="1918"/>
                  </a:lnTo>
                  <a:lnTo>
                    <a:pt x="108" y="3454"/>
                  </a:lnTo>
                  <a:cubicBezTo>
                    <a:pt x="0" y="3620"/>
                    <a:pt x="119" y="3835"/>
                    <a:pt x="310" y="3835"/>
                  </a:cubicBezTo>
                  <a:lnTo>
                    <a:pt x="1203" y="3835"/>
                  </a:lnTo>
                  <a:cubicBezTo>
                    <a:pt x="1286" y="3835"/>
                    <a:pt x="1358" y="3787"/>
                    <a:pt x="1405" y="3727"/>
                  </a:cubicBezTo>
                  <a:lnTo>
                    <a:pt x="1893" y="3001"/>
                  </a:lnTo>
                  <a:lnTo>
                    <a:pt x="2370" y="3715"/>
                  </a:lnTo>
                  <a:cubicBezTo>
                    <a:pt x="2417" y="3787"/>
                    <a:pt x="2489" y="3823"/>
                    <a:pt x="2572" y="3823"/>
                  </a:cubicBezTo>
                  <a:lnTo>
                    <a:pt x="3465" y="3823"/>
                  </a:lnTo>
                  <a:cubicBezTo>
                    <a:pt x="3656" y="3823"/>
                    <a:pt x="3775" y="3608"/>
                    <a:pt x="3667" y="3454"/>
                  </a:cubicBezTo>
                  <a:lnTo>
                    <a:pt x="2620" y="1918"/>
                  </a:lnTo>
                  <a:lnTo>
                    <a:pt x="3667" y="382"/>
                  </a:lnTo>
                  <a:cubicBezTo>
                    <a:pt x="3775" y="215"/>
                    <a:pt x="3656" y="1"/>
                    <a:pt x="3465" y="1"/>
                  </a:cubicBezTo>
                  <a:lnTo>
                    <a:pt x="2572" y="1"/>
                  </a:lnTo>
                  <a:cubicBezTo>
                    <a:pt x="2489" y="1"/>
                    <a:pt x="2417" y="36"/>
                    <a:pt x="2370" y="108"/>
                  </a:cubicBezTo>
                  <a:lnTo>
                    <a:pt x="1893" y="834"/>
                  </a:lnTo>
                  <a:lnTo>
                    <a:pt x="1405" y="108"/>
                  </a:lnTo>
                  <a:cubicBezTo>
                    <a:pt x="1358" y="48"/>
                    <a:pt x="1286" y="13"/>
                    <a:pt x="120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41"/>
            <p:cNvSpPr/>
            <p:nvPr/>
          </p:nvSpPr>
          <p:spPr>
            <a:xfrm>
              <a:off x="2863968" y="1759293"/>
              <a:ext cx="72443" cy="164284"/>
            </a:xfrm>
            <a:custGeom>
              <a:avLst/>
              <a:gdLst/>
              <a:ahLst/>
              <a:cxnLst/>
              <a:rect l="l" t="t" r="r" b="b"/>
              <a:pathLst>
                <a:path w="1692" h="3823" extrusionOk="0">
                  <a:moveTo>
                    <a:pt x="1251" y="1"/>
                  </a:moveTo>
                  <a:lnTo>
                    <a:pt x="84" y="1739"/>
                  </a:lnTo>
                  <a:cubicBezTo>
                    <a:pt x="1" y="1834"/>
                    <a:pt x="1" y="1977"/>
                    <a:pt x="84" y="2084"/>
                  </a:cubicBezTo>
                  <a:lnTo>
                    <a:pt x="1251" y="3823"/>
                  </a:lnTo>
                  <a:lnTo>
                    <a:pt x="1382" y="3823"/>
                  </a:lnTo>
                  <a:cubicBezTo>
                    <a:pt x="1573" y="3823"/>
                    <a:pt x="1692" y="3608"/>
                    <a:pt x="1584" y="3442"/>
                  </a:cubicBezTo>
                  <a:lnTo>
                    <a:pt x="537" y="1906"/>
                  </a:lnTo>
                  <a:lnTo>
                    <a:pt x="1584" y="370"/>
                  </a:lnTo>
                  <a:cubicBezTo>
                    <a:pt x="1692" y="215"/>
                    <a:pt x="1573" y="1"/>
                    <a:pt x="1382" y="1"/>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3" name="Google Shape;333;p41"/>
          <p:cNvGrpSpPr/>
          <p:nvPr/>
        </p:nvGrpSpPr>
        <p:grpSpPr>
          <a:xfrm>
            <a:off x="8409794" y="4346863"/>
            <a:ext cx="545857" cy="637120"/>
            <a:chOff x="7884893" y="2048936"/>
            <a:chExt cx="545857" cy="637120"/>
          </a:xfrm>
        </p:grpSpPr>
        <p:sp>
          <p:nvSpPr>
            <p:cNvPr id="334" name="Google Shape;334;p41"/>
            <p:cNvSpPr/>
            <p:nvPr/>
          </p:nvSpPr>
          <p:spPr>
            <a:xfrm>
              <a:off x="8202150" y="24574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41"/>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6" name="Google Shape;336;p41"/>
          <p:cNvGrpSpPr/>
          <p:nvPr/>
        </p:nvGrpSpPr>
        <p:grpSpPr>
          <a:xfrm>
            <a:off x="306126" y="4384946"/>
            <a:ext cx="545044" cy="644353"/>
            <a:chOff x="713258" y="1316731"/>
            <a:chExt cx="545044" cy="644353"/>
          </a:xfrm>
        </p:grpSpPr>
        <p:sp>
          <p:nvSpPr>
            <p:cNvPr id="337" name="Google Shape;337;p41"/>
            <p:cNvSpPr/>
            <p:nvPr/>
          </p:nvSpPr>
          <p:spPr>
            <a:xfrm>
              <a:off x="1029701" y="173248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41"/>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3" name="Title 21"/>
          <p:cNvSpPr>
            <a:spLocks noGrp="1"/>
          </p:cNvSpPr>
          <p:nvPr>
            <p:ph type="title" idx="4294967295"/>
          </p:nvPr>
        </p:nvSpPr>
        <p:spPr>
          <a:xfrm>
            <a:off x="4325808" y="1028261"/>
            <a:ext cx="946206" cy="447600"/>
          </a:xfrm>
          <a:prstGeom prst="rect">
            <a:avLst/>
          </a:prstGeom>
        </p:spPr>
        <p:style>
          <a:lnRef idx="3">
            <a:schemeClr val="lt1"/>
          </a:lnRef>
          <a:fillRef idx="1">
            <a:schemeClr val="accent4"/>
          </a:fillRef>
          <a:effectRef idx="1">
            <a:schemeClr val="accent4"/>
          </a:effectRef>
          <a:fontRef idx="minor">
            <a:schemeClr val="lt1"/>
          </a:fontRef>
        </p:style>
        <p:txBody>
          <a:bodyPr/>
          <a:lstStyle/>
          <a:p>
            <a:pPr lvl="0" algn="ctr" defTabSz="457200"/>
            <a:r>
              <a:rPr lang="nl-NL" sz="2100" b="1" kern="1200">
                <a:solidFill>
                  <a:srgbClr val="000000"/>
                </a:solidFill>
                <a:latin typeface="Arial" panose="020B0604020202020204" pitchFamily="34" charset="0"/>
                <a:ea typeface="+mn-ea"/>
                <a:cs typeface="Arial" panose="020B0604020202020204" pitchFamily="34" charset="0"/>
                <a:sym typeface="Arial"/>
              </a:rPr>
              <a:t>HĐ </a:t>
            </a:r>
            <a:r>
              <a:rPr lang="nl-NL" sz="2100" b="1" kern="1200" smtClean="0">
                <a:solidFill>
                  <a:srgbClr val="000000"/>
                </a:solidFill>
                <a:latin typeface="Arial" panose="020B0604020202020204" pitchFamily="34" charset="0"/>
                <a:ea typeface="+mn-ea"/>
                <a:cs typeface="Arial" panose="020B0604020202020204" pitchFamily="34" charset="0"/>
                <a:sym typeface="Arial"/>
              </a:rPr>
              <a:t>2:</a:t>
            </a:r>
            <a:endParaRPr lang="en-US" sz="2100" b="1" kern="1200" dirty="0">
              <a:solidFill>
                <a:srgbClr val="000000"/>
              </a:solidFill>
              <a:latin typeface="Arial" panose="020B0604020202020204" pitchFamily="34" charset="0"/>
              <a:ea typeface="+mn-ea"/>
              <a:cs typeface="Arial" panose="020B0604020202020204" pitchFamily="34" charset="0"/>
              <a:sym typeface="Arial"/>
            </a:endParaRPr>
          </a:p>
        </p:txBody>
      </p:sp>
      <p:sp>
        <p:nvSpPr>
          <p:cNvPr id="54" name="Rectangle 53"/>
          <p:cNvSpPr/>
          <p:nvPr/>
        </p:nvSpPr>
        <p:spPr>
          <a:xfrm>
            <a:off x="428521" y="346030"/>
            <a:ext cx="3224254" cy="553998"/>
          </a:xfrm>
          <a:prstGeom prst="rect">
            <a:avLst/>
          </a:prstGeom>
        </p:spPr>
        <p:txBody>
          <a:bodyPr wrap="square">
            <a:spAutoFit/>
          </a:bodyPr>
          <a:lstStyle/>
          <a:p>
            <a:pPr marL="342900" marR="0" lvl="0" indent="-342900" algn="l" defTabSz="914400" rtl="0" eaLnBrk="1" fontAlgn="auto" latinLnBrk="0" hangingPunct="1">
              <a:lnSpc>
                <a:spcPct val="150000"/>
              </a:lnSpc>
              <a:spcBef>
                <a:spcPts val="0"/>
              </a:spcBef>
              <a:spcAft>
                <a:spcPts val="0"/>
              </a:spcAft>
              <a:buClr>
                <a:srgbClr val="000000"/>
              </a:buClr>
              <a:buSzTx/>
              <a:buFont typeface="Wingdings" panose="05000000000000000000" pitchFamily="2" charset="2"/>
              <a:buChar char="Ø"/>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a:sym typeface="Arial"/>
              </a:rPr>
              <a:t>Cho biểu đồ Hình 5.1. </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sp>
        <p:nvSpPr>
          <p:cNvPr id="12" name="Rectangle 11"/>
          <p:cNvSpPr/>
          <p:nvPr/>
        </p:nvSpPr>
        <p:spPr>
          <a:xfrm>
            <a:off x="4221643" y="1533607"/>
            <a:ext cx="4734008" cy="2585323"/>
          </a:xfrm>
          <a:prstGeom prst="rect">
            <a:avLst/>
          </a:prstGeom>
        </p:spPr>
        <p:txBody>
          <a:bodyPr wrap="square">
            <a:spAutoFit/>
          </a:bodyPr>
          <a:lstStyle/>
          <a:p>
            <a:pPr lvl="0" algn="just">
              <a:lnSpc>
                <a:spcPct val="150000"/>
              </a:lnSpc>
            </a:pPr>
            <a:r>
              <a:rPr lang="vi-VN" sz="1800">
                <a:ea typeface="Arial" panose="020B0604020202020204" pitchFamily="34" charset="0"/>
                <a:cs typeface="Times New Roman" panose="02020603050405020304" pitchFamily="18" charset="0"/>
              </a:rPr>
              <a:t>Trong một trận bóng đá khác, số vé 100 000 đồng, 150 000 đồng, 200 000 đồng bán được lần lượt là 10 300, 22 300, 4 100 vé. Nếu dùng biểu đồ tranh để biểu diễn thì nên chọn mỗi biểu tượng biểu diễn bao nhiêu vé? Phải vẽ bao nhiêu biểu tượng?</a:t>
            </a:r>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175" y="1055648"/>
            <a:ext cx="3825977" cy="29014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62269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500"/>
                                        <p:tgtEl>
                                          <p:spTgt spid="54"/>
                                        </p:tgtEl>
                                      </p:cBhvr>
                                    </p:animEffect>
                                  </p:childTnLst>
                                </p:cTn>
                              </p:par>
                              <p:par>
                                <p:cTn id="8" presetID="22" presetClass="entr" presetSubtype="8"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barn(inVertical)">
                                      <p:cBhvr>
                                        <p:cTn id="15" dur="500"/>
                                        <p:tgtEl>
                                          <p:spTgt spid="5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grpSp>
        <p:nvGrpSpPr>
          <p:cNvPr id="323" name="Google Shape;323;p41"/>
          <p:cNvGrpSpPr/>
          <p:nvPr/>
        </p:nvGrpSpPr>
        <p:grpSpPr>
          <a:xfrm>
            <a:off x="8227904" y="4219719"/>
            <a:ext cx="640088" cy="622281"/>
            <a:chOff x="2629513" y="1631923"/>
            <a:chExt cx="656097" cy="640075"/>
          </a:xfrm>
        </p:grpSpPr>
        <p:sp>
          <p:nvSpPr>
            <p:cNvPr id="324" name="Google Shape;324;p41"/>
            <p:cNvSpPr/>
            <p:nvPr/>
          </p:nvSpPr>
          <p:spPr>
            <a:xfrm>
              <a:off x="2961843" y="1947599"/>
              <a:ext cx="133112" cy="133559"/>
            </a:xfrm>
            <a:custGeom>
              <a:avLst/>
              <a:gdLst/>
              <a:ahLst/>
              <a:cxnLst/>
              <a:rect l="l" t="t" r="r" b="b"/>
              <a:pathLst>
                <a:path w="3109" h="3108" extrusionOk="0">
                  <a:moveTo>
                    <a:pt x="1287" y="0"/>
                  </a:moveTo>
                  <a:lnTo>
                    <a:pt x="1" y="1286"/>
                  </a:lnTo>
                  <a:lnTo>
                    <a:pt x="1811" y="3108"/>
                  </a:lnTo>
                  <a:lnTo>
                    <a:pt x="3108" y="1822"/>
                  </a:lnTo>
                  <a:lnTo>
                    <a:pt x="128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41"/>
            <p:cNvSpPr/>
            <p:nvPr/>
          </p:nvSpPr>
          <p:spPr>
            <a:xfrm>
              <a:off x="2961843" y="1947599"/>
              <a:ext cx="85202" cy="85472"/>
            </a:xfrm>
            <a:custGeom>
              <a:avLst/>
              <a:gdLst/>
              <a:ahLst/>
              <a:cxnLst/>
              <a:rect l="l" t="t" r="r" b="b"/>
              <a:pathLst>
                <a:path w="1990" h="1989" extrusionOk="0">
                  <a:moveTo>
                    <a:pt x="1287" y="0"/>
                  </a:moveTo>
                  <a:lnTo>
                    <a:pt x="1" y="1286"/>
                  </a:lnTo>
                  <a:lnTo>
                    <a:pt x="703" y="1988"/>
                  </a:lnTo>
                  <a:cubicBezTo>
                    <a:pt x="1203" y="1631"/>
                    <a:pt x="1632" y="1191"/>
                    <a:pt x="1989" y="691"/>
                  </a:cubicBezTo>
                  <a:lnTo>
                    <a:pt x="1287" y="0"/>
                  </a:lnTo>
                  <a:close/>
                </a:path>
              </a:pathLst>
            </a:custGeom>
            <a:solidFill>
              <a:srgbClr val="2D1549">
                <a:alpha val="2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41"/>
            <p:cNvSpPr/>
            <p:nvPr/>
          </p:nvSpPr>
          <p:spPr>
            <a:xfrm>
              <a:off x="3033730" y="2020609"/>
              <a:ext cx="251881" cy="250873"/>
            </a:xfrm>
            <a:custGeom>
              <a:avLst/>
              <a:gdLst/>
              <a:ahLst/>
              <a:cxnLst/>
              <a:rect l="l" t="t" r="r" b="b"/>
              <a:pathLst>
                <a:path w="5883" h="5838" extrusionOk="0">
                  <a:moveTo>
                    <a:pt x="1644" y="1"/>
                  </a:moveTo>
                  <a:cubicBezTo>
                    <a:pt x="1584" y="1"/>
                    <a:pt x="1525" y="22"/>
                    <a:pt x="1477" y="63"/>
                  </a:cubicBezTo>
                  <a:lnTo>
                    <a:pt x="84" y="1456"/>
                  </a:lnTo>
                  <a:cubicBezTo>
                    <a:pt x="1" y="1552"/>
                    <a:pt x="1" y="1706"/>
                    <a:pt x="84" y="1790"/>
                  </a:cubicBezTo>
                  <a:lnTo>
                    <a:pt x="4073" y="5766"/>
                  </a:lnTo>
                  <a:cubicBezTo>
                    <a:pt x="4114" y="5814"/>
                    <a:pt x="4174" y="5838"/>
                    <a:pt x="4233" y="5838"/>
                  </a:cubicBezTo>
                  <a:cubicBezTo>
                    <a:pt x="4293" y="5838"/>
                    <a:pt x="4352" y="5814"/>
                    <a:pt x="4394" y="5766"/>
                  </a:cubicBezTo>
                  <a:lnTo>
                    <a:pt x="5787" y="4373"/>
                  </a:lnTo>
                  <a:lnTo>
                    <a:pt x="5787" y="4385"/>
                  </a:lnTo>
                  <a:cubicBezTo>
                    <a:pt x="5882" y="4290"/>
                    <a:pt x="5882" y="4147"/>
                    <a:pt x="5787" y="4052"/>
                  </a:cubicBezTo>
                  <a:lnTo>
                    <a:pt x="1810" y="63"/>
                  </a:lnTo>
                  <a:cubicBezTo>
                    <a:pt x="1763" y="22"/>
                    <a:pt x="1703" y="1"/>
                    <a:pt x="16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41"/>
            <p:cNvSpPr/>
            <p:nvPr/>
          </p:nvSpPr>
          <p:spPr>
            <a:xfrm>
              <a:off x="3087762" y="2020738"/>
              <a:ext cx="197848" cy="251260"/>
            </a:xfrm>
            <a:custGeom>
              <a:avLst/>
              <a:gdLst/>
              <a:ahLst/>
              <a:cxnLst/>
              <a:rect l="l" t="t" r="r" b="b"/>
              <a:pathLst>
                <a:path w="4621" h="5847" extrusionOk="0">
                  <a:moveTo>
                    <a:pt x="382" y="1"/>
                  </a:moveTo>
                  <a:cubicBezTo>
                    <a:pt x="322" y="1"/>
                    <a:pt x="263" y="25"/>
                    <a:pt x="215" y="72"/>
                  </a:cubicBezTo>
                  <a:lnTo>
                    <a:pt x="215" y="60"/>
                  </a:lnTo>
                  <a:lnTo>
                    <a:pt x="1" y="286"/>
                  </a:lnTo>
                  <a:lnTo>
                    <a:pt x="3716" y="4001"/>
                  </a:lnTo>
                  <a:cubicBezTo>
                    <a:pt x="3835" y="4120"/>
                    <a:pt x="3835" y="4311"/>
                    <a:pt x="3716" y="4430"/>
                  </a:cubicBezTo>
                  <a:lnTo>
                    <a:pt x="2584" y="5561"/>
                  </a:lnTo>
                  <a:lnTo>
                    <a:pt x="2811" y="5775"/>
                  </a:lnTo>
                  <a:cubicBezTo>
                    <a:pt x="2852" y="5823"/>
                    <a:pt x="2912" y="5847"/>
                    <a:pt x="2971" y="5847"/>
                  </a:cubicBezTo>
                  <a:cubicBezTo>
                    <a:pt x="3031" y="5847"/>
                    <a:pt x="3090" y="5823"/>
                    <a:pt x="3132" y="5775"/>
                  </a:cubicBezTo>
                  <a:lnTo>
                    <a:pt x="4525" y="4382"/>
                  </a:lnTo>
                  <a:cubicBezTo>
                    <a:pt x="4620" y="4287"/>
                    <a:pt x="4620" y="4144"/>
                    <a:pt x="4525" y="4049"/>
                  </a:cubicBezTo>
                  <a:lnTo>
                    <a:pt x="548" y="72"/>
                  </a:lnTo>
                  <a:cubicBezTo>
                    <a:pt x="501" y="25"/>
                    <a:pt x="441" y="1"/>
                    <a:pt x="382" y="1"/>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41"/>
            <p:cNvSpPr/>
            <p:nvPr/>
          </p:nvSpPr>
          <p:spPr>
            <a:xfrm>
              <a:off x="2631012" y="1631923"/>
              <a:ext cx="433373" cy="418509"/>
            </a:xfrm>
            <a:custGeom>
              <a:avLst/>
              <a:gdLst/>
              <a:ahLst/>
              <a:cxnLst/>
              <a:rect l="l" t="t" r="r" b="b"/>
              <a:pathLst>
                <a:path w="10122" h="9739" extrusionOk="0">
                  <a:moveTo>
                    <a:pt x="5251" y="0"/>
                  </a:moveTo>
                  <a:cubicBezTo>
                    <a:pt x="3275" y="0"/>
                    <a:pt x="1501" y="1191"/>
                    <a:pt x="751" y="3012"/>
                  </a:cubicBezTo>
                  <a:cubicBezTo>
                    <a:pt x="1" y="4834"/>
                    <a:pt x="418" y="6929"/>
                    <a:pt x="1811" y="8322"/>
                  </a:cubicBezTo>
                  <a:cubicBezTo>
                    <a:pt x="2743" y="9247"/>
                    <a:pt x="3989" y="9739"/>
                    <a:pt x="5258" y="9739"/>
                  </a:cubicBezTo>
                  <a:cubicBezTo>
                    <a:pt x="5885" y="9739"/>
                    <a:pt x="6518" y="9618"/>
                    <a:pt x="7121" y="9370"/>
                  </a:cubicBezTo>
                  <a:cubicBezTo>
                    <a:pt x="8930" y="8620"/>
                    <a:pt x="10121" y="6846"/>
                    <a:pt x="10121" y="4870"/>
                  </a:cubicBezTo>
                  <a:cubicBezTo>
                    <a:pt x="10121" y="2179"/>
                    <a:pt x="7930" y="0"/>
                    <a:pt x="525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41"/>
            <p:cNvSpPr/>
            <p:nvPr/>
          </p:nvSpPr>
          <p:spPr>
            <a:xfrm>
              <a:off x="2688641" y="1673348"/>
              <a:ext cx="404259" cy="377342"/>
            </a:xfrm>
            <a:custGeom>
              <a:avLst/>
              <a:gdLst/>
              <a:ahLst/>
              <a:cxnLst/>
              <a:rect l="l" t="t" r="r" b="b"/>
              <a:pathLst>
                <a:path w="9442" h="8781" extrusionOk="0">
                  <a:moveTo>
                    <a:pt x="6822" y="0"/>
                  </a:moveTo>
                  <a:cubicBezTo>
                    <a:pt x="8263" y="1941"/>
                    <a:pt x="8073" y="4656"/>
                    <a:pt x="6358" y="6358"/>
                  </a:cubicBezTo>
                  <a:cubicBezTo>
                    <a:pt x="5417" y="7306"/>
                    <a:pt x="4168" y="7791"/>
                    <a:pt x="2910" y="7791"/>
                  </a:cubicBezTo>
                  <a:cubicBezTo>
                    <a:pt x="1892" y="7791"/>
                    <a:pt x="869" y="7473"/>
                    <a:pt x="0" y="6823"/>
                  </a:cubicBezTo>
                  <a:lnTo>
                    <a:pt x="0" y="6823"/>
                  </a:lnTo>
                  <a:cubicBezTo>
                    <a:pt x="964" y="8116"/>
                    <a:pt x="2429" y="8780"/>
                    <a:pt x="3902" y="8780"/>
                  </a:cubicBezTo>
                  <a:cubicBezTo>
                    <a:pt x="5143" y="8780"/>
                    <a:pt x="6389" y="8310"/>
                    <a:pt x="7346" y="7347"/>
                  </a:cubicBezTo>
                  <a:cubicBezTo>
                    <a:pt x="9442" y="5251"/>
                    <a:pt x="9192" y="1774"/>
                    <a:pt x="6822" y="0"/>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41"/>
            <p:cNvSpPr/>
            <p:nvPr/>
          </p:nvSpPr>
          <p:spPr>
            <a:xfrm>
              <a:off x="2629513" y="1671286"/>
              <a:ext cx="396124" cy="340213"/>
            </a:xfrm>
            <a:custGeom>
              <a:avLst/>
              <a:gdLst/>
              <a:ahLst/>
              <a:cxnLst/>
              <a:rect l="l" t="t" r="r" b="b"/>
              <a:pathLst>
                <a:path w="9252" h="7917" extrusionOk="0">
                  <a:moveTo>
                    <a:pt x="5286" y="1"/>
                  </a:moveTo>
                  <a:cubicBezTo>
                    <a:pt x="1750" y="1"/>
                    <a:pt x="0" y="4263"/>
                    <a:pt x="2488" y="6764"/>
                  </a:cubicBezTo>
                  <a:cubicBezTo>
                    <a:pt x="3242" y="7517"/>
                    <a:pt x="4248" y="7916"/>
                    <a:pt x="5273" y="7916"/>
                  </a:cubicBezTo>
                  <a:cubicBezTo>
                    <a:pt x="5787" y="7916"/>
                    <a:pt x="6305" y="7816"/>
                    <a:pt x="6799" y="7609"/>
                  </a:cubicBezTo>
                  <a:cubicBezTo>
                    <a:pt x="8287" y="7002"/>
                    <a:pt x="9251" y="5561"/>
                    <a:pt x="9251" y="3954"/>
                  </a:cubicBezTo>
                  <a:lnTo>
                    <a:pt x="9239" y="3954"/>
                  </a:lnTo>
                  <a:cubicBezTo>
                    <a:pt x="9239" y="1775"/>
                    <a:pt x="7465" y="1"/>
                    <a:pt x="528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41"/>
            <p:cNvSpPr/>
            <p:nvPr/>
          </p:nvSpPr>
          <p:spPr>
            <a:xfrm>
              <a:off x="2774785" y="1758778"/>
              <a:ext cx="161627" cy="164800"/>
            </a:xfrm>
            <a:custGeom>
              <a:avLst/>
              <a:gdLst/>
              <a:ahLst/>
              <a:cxnLst/>
              <a:rect l="l" t="t" r="r" b="b"/>
              <a:pathLst>
                <a:path w="3775" h="3835" extrusionOk="0">
                  <a:moveTo>
                    <a:pt x="310" y="1"/>
                  </a:moveTo>
                  <a:cubicBezTo>
                    <a:pt x="119" y="13"/>
                    <a:pt x="0" y="227"/>
                    <a:pt x="108" y="382"/>
                  </a:cubicBezTo>
                  <a:lnTo>
                    <a:pt x="1155" y="1918"/>
                  </a:lnTo>
                  <a:lnTo>
                    <a:pt x="108" y="3454"/>
                  </a:lnTo>
                  <a:cubicBezTo>
                    <a:pt x="0" y="3620"/>
                    <a:pt x="119" y="3835"/>
                    <a:pt x="310" y="3835"/>
                  </a:cubicBezTo>
                  <a:lnTo>
                    <a:pt x="1203" y="3835"/>
                  </a:lnTo>
                  <a:cubicBezTo>
                    <a:pt x="1286" y="3835"/>
                    <a:pt x="1358" y="3787"/>
                    <a:pt x="1405" y="3727"/>
                  </a:cubicBezTo>
                  <a:lnTo>
                    <a:pt x="1893" y="3001"/>
                  </a:lnTo>
                  <a:lnTo>
                    <a:pt x="2370" y="3715"/>
                  </a:lnTo>
                  <a:cubicBezTo>
                    <a:pt x="2417" y="3787"/>
                    <a:pt x="2489" y="3823"/>
                    <a:pt x="2572" y="3823"/>
                  </a:cubicBezTo>
                  <a:lnTo>
                    <a:pt x="3465" y="3823"/>
                  </a:lnTo>
                  <a:cubicBezTo>
                    <a:pt x="3656" y="3823"/>
                    <a:pt x="3775" y="3608"/>
                    <a:pt x="3667" y="3454"/>
                  </a:cubicBezTo>
                  <a:lnTo>
                    <a:pt x="2620" y="1918"/>
                  </a:lnTo>
                  <a:lnTo>
                    <a:pt x="3667" y="382"/>
                  </a:lnTo>
                  <a:cubicBezTo>
                    <a:pt x="3775" y="215"/>
                    <a:pt x="3656" y="1"/>
                    <a:pt x="3465" y="1"/>
                  </a:cubicBezTo>
                  <a:lnTo>
                    <a:pt x="2572" y="1"/>
                  </a:lnTo>
                  <a:cubicBezTo>
                    <a:pt x="2489" y="1"/>
                    <a:pt x="2417" y="36"/>
                    <a:pt x="2370" y="108"/>
                  </a:cubicBezTo>
                  <a:lnTo>
                    <a:pt x="1893" y="834"/>
                  </a:lnTo>
                  <a:lnTo>
                    <a:pt x="1405" y="108"/>
                  </a:lnTo>
                  <a:cubicBezTo>
                    <a:pt x="1358" y="48"/>
                    <a:pt x="1286" y="13"/>
                    <a:pt x="120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41"/>
            <p:cNvSpPr/>
            <p:nvPr/>
          </p:nvSpPr>
          <p:spPr>
            <a:xfrm>
              <a:off x="2863968" y="1759293"/>
              <a:ext cx="72443" cy="164284"/>
            </a:xfrm>
            <a:custGeom>
              <a:avLst/>
              <a:gdLst/>
              <a:ahLst/>
              <a:cxnLst/>
              <a:rect l="l" t="t" r="r" b="b"/>
              <a:pathLst>
                <a:path w="1692" h="3823" extrusionOk="0">
                  <a:moveTo>
                    <a:pt x="1251" y="1"/>
                  </a:moveTo>
                  <a:lnTo>
                    <a:pt x="84" y="1739"/>
                  </a:lnTo>
                  <a:cubicBezTo>
                    <a:pt x="1" y="1834"/>
                    <a:pt x="1" y="1977"/>
                    <a:pt x="84" y="2084"/>
                  </a:cubicBezTo>
                  <a:lnTo>
                    <a:pt x="1251" y="3823"/>
                  </a:lnTo>
                  <a:lnTo>
                    <a:pt x="1382" y="3823"/>
                  </a:lnTo>
                  <a:cubicBezTo>
                    <a:pt x="1573" y="3823"/>
                    <a:pt x="1692" y="3608"/>
                    <a:pt x="1584" y="3442"/>
                  </a:cubicBezTo>
                  <a:lnTo>
                    <a:pt x="537" y="1906"/>
                  </a:lnTo>
                  <a:lnTo>
                    <a:pt x="1584" y="370"/>
                  </a:lnTo>
                  <a:cubicBezTo>
                    <a:pt x="1692" y="215"/>
                    <a:pt x="1573" y="1"/>
                    <a:pt x="1382" y="1"/>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6" name="Google Shape;336;p41"/>
          <p:cNvGrpSpPr/>
          <p:nvPr/>
        </p:nvGrpSpPr>
        <p:grpSpPr>
          <a:xfrm rot="3152010">
            <a:off x="-34146" y="192632"/>
            <a:ext cx="545044" cy="644353"/>
            <a:chOff x="713258" y="1316731"/>
            <a:chExt cx="545044" cy="644353"/>
          </a:xfrm>
        </p:grpSpPr>
        <p:sp>
          <p:nvSpPr>
            <p:cNvPr id="337" name="Google Shape;337;p41"/>
            <p:cNvSpPr/>
            <p:nvPr/>
          </p:nvSpPr>
          <p:spPr>
            <a:xfrm>
              <a:off x="1029701" y="173248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41"/>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Rectangle 1"/>
          <p:cNvSpPr/>
          <p:nvPr/>
        </p:nvSpPr>
        <p:spPr>
          <a:xfrm>
            <a:off x="468155" y="523786"/>
            <a:ext cx="8330952" cy="4662815"/>
          </a:xfrm>
          <a:prstGeom prst="rect">
            <a:avLst/>
          </a:prstGeom>
        </p:spPr>
        <p:txBody>
          <a:bodyPr wrap="square">
            <a:spAutoFit/>
          </a:bodyPr>
          <a:lstStyle/>
          <a:p>
            <a:pPr lvl="0" algn="just">
              <a:lnSpc>
                <a:spcPct val="150000"/>
              </a:lnSpc>
            </a:pPr>
            <a:r>
              <a:rPr lang="vi-VN" sz="1750">
                <a:ea typeface="Arial" panose="020B0604020202020204" pitchFamily="34" charset="0"/>
                <a:cs typeface="Times New Roman" panose="02020603050405020304" pitchFamily="18" charset="0"/>
              </a:rPr>
              <a:t>Số vé biểu diễn cho mỗi biểu tượng là số mà cả ba số: 10 300, 22 300, 4 100 đều chia hết và nên chọn số lớn nhất có thể.</a:t>
            </a:r>
          </a:p>
          <a:p>
            <a:pPr lvl="0" algn="just">
              <a:lnSpc>
                <a:spcPct val="150000"/>
              </a:lnSpc>
            </a:pPr>
            <a:r>
              <a:rPr lang="vi-VN" sz="1750">
                <a:ea typeface="Arial" panose="020B0604020202020204" pitchFamily="34" charset="0"/>
                <a:cs typeface="Times New Roman" panose="02020603050405020304" pitchFamily="18" charset="0"/>
              </a:rPr>
              <a:t>Do đó, số vé biểu diễn cho mỗi biểu tượng </a:t>
            </a:r>
            <a:r>
              <a:rPr lang="vi-VN" sz="1750" smtClean="0">
                <a:ea typeface="Arial" panose="020B0604020202020204" pitchFamily="34" charset="0"/>
                <a:cs typeface="Times New Roman" panose="02020603050405020304" pitchFamily="18" charset="0"/>
              </a:rPr>
              <a:t>là:</a:t>
            </a:r>
          </a:p>
          <a:p>
            <a:pPr lvl="0" algn="ctr">
              <a:lnSpc>
                <a:spcPct val="150000"/>
              </a:lnSpc>
            </a:pPr>
            <a:r>
              <a:rPr lang="vi-VN" sz="1750" smtClean="0">
                <a:ea typeface="Arial" panose="020B0604020202020204" pitchFamily="34" charset="0"/>
                <a:cs typeface="Times New Roman" panose="02020603050405020304" pitchFamily="18" charset="0"/>
              </a:rPr>
              <a:t>ƯCLN (10 300, 22 300, 4 100) = 100.</a:t>
            </a:r>
          </a:p>
          <a:p>
            <a:pPr lvl="0" algn="just">
              <a:lnSpc>
                <a:spcPct val="150000"/>
              </a:lnSpc>
            </a:pPr>
            <a:r>
              <a:rPr lang="vi-VN" sz="1750" smtClean="0">
                <a:ea typeface="Arial" panose="020B0604020202020204" pitchFamily="34" charset="0"/>
                <a:cs typeface="Times New Roman" panose="02020603050405020304" pitchFamily="18" charset="0"/>
              </a:rPr>
              <a:t>Khi </a:t>
            </a:r>
            <a:r>
              <a:rPr lang="vi-VN" sz="1750">
                <a:ea typeface="Arial" panose="020B0604020202020204" pitchFamily="34" charset="0"/>
                <a:cs typeface="Times New Roman" panose="02020603050405020304" pitchFamily="18" charset="0"/>
              </a:rPr>
              <a:t>đó:</a:t>
            </a:r>
          </a:p>
          <a:p>
            <a:pPr lvl="0" algn="just">
              <a:lnSpc>
                <a:spcPct val="150000"/>
              </a:lnSpc>
            </a:pPr>
            <a:r>
              <a:rPr lang="vi-VN" sz="1750">
                <a:ea typeface="Arial" panose="020B0604020202020204" pitchFamily="34" charset="0"/>
                <a:cs typeface="Times New Roman" panose="02020603050405020304" pitchFamily="18" charset="0"/>
              </a:rPr>
              <a:t>Số biểu tượng cần phải vẽ cho số vé 100 000 đồng là:</a:t>
            </a:r>
          </a:p>
          <a:p>
            <a:pPr lvl="0" algn="ctr">
              <a:lnSpc>
                <a:spcPct val="150000"/>
              </a:lnSpc>
            </a:pPr>
            <a:r>
              <a:rPr lang="vi-VN" sz="1750">
                <a:ea typeface="Arial" panose="020B0604020202020204" pitchFamily="34" charset="0"/>
                <a:cs typeface="Times New Roman" panose="02020603050405020304" pitchFamily="18" charset="0"/>
              </a:rPr>
              <a:t>10 300 : 100 = 103 (biểu tượng).</a:t>
            </a:r>
          </a:p>
          <a:p>
            <a:pPr lvl="0" algn="just">
              <a:lnSpc>
                <a:spcPct val="150000"/>
              </a:lnSpc>
            </a:pPr>
            <a:r>
              <a:rPr lang="vi-VN" sz="1750">
                <a:ea typeface="Arial" panose="020B0604020202020204" pitchFamily="34" charset="0"/>
                <a:cs typeface="Times New Roman" panose="02020603050405020304" pitchFamily="18" charset="0"/>
              </a:rPr>
              <a:t>Số biểu tượng cần phải vẽ cho số vé 150 000 đồng là:</a:t>
            </a:r>
          </a:p>
          <a:p>
            <a:pPr lvl="0" algn="ctr">
              <a:lnSpc>
                <a:spcPct val="150000"/>
              </a:lnSpc>
            </a:pPr>
            <a:r>
              <a:rPr lang="vi-VN" sz="1750">
                <a:ea typeface="Arial" panose="020B0604020202020204" pitchFamily="34" charset="0"/>
                <a:cs typeface="Times New Roman" panose="02020603050405020304" pitchFamily="18" charset="0"/>
              </a:rPr>
              <a:t>22 300 : 100 = 223 (biểu tượng).</a:t>
            </a:r>
          </a:p>
          <a:p>
            <a:pPr lvl="0" algn="just">
              <a:lnSpc>
                <a:spcPct val="150000"/>
              </a:lnSpc>
            </a:pPr>
            <a:r>
              <a:rPr lang="vi-VN" sz="1750">
                <a:ea typeface="Arial" panose="020B0604020202020204" pitchFamily="34" charset="0"/>
                <a:cs typeface="Times New Roman" panose="02020603050405020304" pitchFamily="18" charset="0"/>
              </a:rPr>
              <a:t>Số biểu tượng cần phải vẽ cho số vé 200 000 đồng là:</a:t>
            </a:r>
          </a:p>
          <a:p>
            <a:pPr lvl="0" algn="ctr">
              <a:lnSpc>
                <a:spcPct val="150000"/>
              </a:lnSpc>
            </a:pPr>
            <a:r>
              <a:rPr lang="vi-VN" sz="1750">
                <a:ea typeface="Arial" panose="020B0604020202020204" pitchFamily="34" charset="0"/>
                <a:cs typeface="Times New Roman" panose="02020603050405020304" pitchFamily="18" charset="0"/>
              </a:rPr>
              <a:t>4 100 : 100 = 41 (biểu tượng)</a:t>
            </a:r>
          </a:p>
        </p:txBody>
      </p:sp>
      <p:sp>
        <p:nvSpPr>
          <p:cNvPr id="23" name="Rectangle 22"/>
          <p:cNvSpPr/>
          <p:nvPr/>
        </p:nvSpPr>
        <p:spPr>
          <a:xfrm>
            <a:off x="4062964" y="154454"/>
            <a:ext cx="96853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smtClean="0">
                <a:ln>
                  <a:noFill/>
                </a:ln>
                <a:solidFill>
                  <a:srgbClr val="4C2E8C">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Trả lời:</a:t>
            </a:r>
            <a:endParaRPr kumimoji="0" lang="en-US" sz="1800" b="1" i="1" u="sng" strike="noStrike" kern="0" cap="none" spc="0" normalizeH="0" baseline="0" noProof="0">
              <a:ln>
                <a:noFill/>
              </a:ln>
              <a:solidFill>
                <a:srgbClr val="4C2E8C">
                  <a:lumMod val="75000"/>
                </a:srgbClr>
              </a:solidFill>
              <a:effectLst/>
              <a:uLnTx/>
              <a:uFillTx/>
              <a:sym typeface="Arial"/>
            </a:endParaRPr>
          </a:p>
        </p:txBody>
      </p:sp>
    </p:spTree>
    <p:extLst>
      <p:ext uri="{BB962C8B-B14F-4D97-AF65-F5344CB8AC3E}">
        <p14:creationId xmlns:p14="http://schemas.microsoft.com/office/powerpoint/2010/main" val="2027015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7" dur="500"/>
                                        <p:tgtEl>
                                          <p:spTgt spid="2">
                                            <p:txEl>
                                              <p:pRg st="1" end="1"/>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0" dur="500"/>
                                        <p:tgtEl>
                                          <p:spTgt spid="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anim calcmode="lin" valueType="num">
                                      <p:cBhvr>
                                        <p:cTn id="26"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7" dur="500" fill="hold"/>
                                        <p:tgtEl>
                                          <p:spTgt spid="2">
                                            <p:txEl>
                                              <p:pRg st="3" end="3"/>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fade">
                                      <p:cBhvr>
                                        <p:cTn id="30" dur="500"/>
                                        <p:tgtEl>
                                          <p:spTgt spid="2">
                                            <p:txEl>
                                              <p:pRg st="4" end="4"/>
                                            </p:txEl>
                                          </p:spTgt>
                                        </p:tgtEl>
                                      </p:cBhvr>
                                    </p:animEffect>
                                    <p:anim calcmode="lin" valueType="num">
                                      <p:cBhvr>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2" dur="500" fill="hold"/>
                                        <p:tgtEl>
                                          <p:spTgt spid="2">
                                            <p:txEl>
                                              <p:pRg st="4" end="4"/>
                                            </p:txEl>
                                          </p:spTgt>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Effect transition="in" filter="fade">
                                      <p:cBhvr>
                                        <p:cTn id="35" dur="500"/>
                                        <p:tgtEl>
                                          <p:spTgt spid="2">
                                            <p:txEl>
                                              <p:pRg st="5" end="5"/>
                                            </p:txEl>
                                          </p:spTgt>
                                        </p:tgtEl>
                                      </p:cBhvr>
                                    </p:animEffect>
                                    <p:anim calcmode="lin" valueType="num">
                                      <p:cBhvr>
                                        <p:cTn id="36"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7" dur="5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fade">
                                      <p:cBhvr>
                                        <p:cTn id="42" dur="500"/>
                                        <p:tgtEl>
                                          <p:spTgt spid="2">
                                            <p:txEl>
                                              <p:pRg st="6" end="6"/>
                                            </p:txEl>
                                          </p:spTgt>
                                        </p:tgtEl>
                                      </p:cBhvr>
                                    </p:animEffect>
                                    <p:anim calcmode="lin" valueType="num">
                                      <p:cBhvr>
                                        <p:cTn id="4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44" dur="500" fill="hold"/>
                                        <p:tgtEl>
                                          <p:spTgt spid="2">
                                            <p:txEl>
                                              <p:pRg st="6" end="6"/>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
                                            <p:txEl>
                                              <p:pRg st="7" end="7"/>
                                            </p:txEl>
                                          </p:spTgt>
                                        </p:tgtEl>
                                        <p:attrNameLst>
                                          <p:attrName>style.visibility</p:attrName>
                                        </p:attrNameLst>
                                      </p:cBhvr>
                                      <p:to>
                                        <p:strVal val="visible"/>
                                      </p:to>
                                    </p:set>
                                    <p:animEffect transition="in" filter="fade">
                                      <p:cBhvr>
                                        <p:cTn id="47" dur="500"/>
                                        <p:tgtEl>
                                          <p:spTgt spid="2">
                                            <p:txEl>
                                              <p:pRg st="7" end="7"/>
                                            </p:txEl>
                                          </p:spTgt>
                                        </p:tgtEl>
                                      </p:cBhvr>
                                    </p:animEffect>
                                    <p:anim calcmode="lin" valueType="num">
                                      <p:cBhvr>
                                        <p:cTn id="48"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49" dur="5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2">
                                            <p:txEl>
                                              <p:pRg st="8" end="8"/>
                                            </p:txEl>
                                          </p:spTgt>
                                        </p:tgtEl>
                                        <p:attrNameLst>
                                          <p:attrName>style.visibility</p:attrName>
                                        </p:attrNameLst>
                                      </p:cBhvr>
                                      <p:to>
                                        <p:strVal val="visible"/>
                                      </p:to>
                                    </p:set>
                                    <p:animEffect transition="in" filter="fade">
                                      <p:cBhvr>
                                        <p:cTn id="54" dur="500"/>
                                        <p:tgtEl>
                                          <p:spTgt spid="2">
                                            <p:txEl>
                                              <p:pRg st="8" end="8"/>
                                            </p:txEl>
                                          </p:spTgt>
                                        </p:tgtEl>
                                      </p:cBhvr>
                                    </p:animEffect>
                                    <p:anim calcmode="lin" valueType="num">
                                      <p:cBhvr>
                                        <p:cTn id="55"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56" dur="500" fill="hold"/>
                                        <p:tgtEl>
                                          <p:spTgt spid="2">
                                            <p:txEl>
                                              <p:pRg st="8" end="8"/>
                                            </p:txEl>
                                          </p:spTgt>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2">
                                            <p:txEl>
                                              <p:pRg st="9" end="9"/>
                                            </p:txEl>
                                          </p:spTgt>
                                        </p:tgtEl>
                                        <p:attrNameLst>
                                          <p:attrName>style.visibility</p:attrName>
                                        </p:attrNameLst>
                                      </p:cBhvr>
                                      <p:to>
                                        <p:strVal val="visible"/>
                                      </p:to>
                                    </p:set>
                                    <p:animEffect transition="in" filter="fade">
                                      <p:cBhvr>
                                        <p:cTn id="59" dur="500"/>
                                        <p:tgtEl>
                                          <p:spTgt spid="2">
                                            <p:txEl>
                                              <p:pRg st="9" end="9"/>
                                            </p:txEl>
                                          </p:spTgt>
                                        </p:tgtEl>
                                      </p:cBhvr>
                                    </p:animEffect>
                                    <p:anim calcmode="lin" valueType="num">
                                      <p:cBhvr>
                                        <p:cTn id="60"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61" dur="5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theme/theme1.xml><?xml version="1.0" encoding="utf-8"?>
<a:theme xmlns:a="http://schemas.openxmlformats.org/drawingml/2006/main" name="Pre-Calculus Lesson for High School: Algebra and equations by Slidesgo">
  <a:themeElements>
    <a:clrScheme name="Simple Light">
      <a:dk1>
        <a:srgbClr val="2D1549"/>
      </a:dk1>
      <a:lt1>
        <a:srgbClr val="D7DFF2"/>
      </a:lt1>
      <a:dk2>
        <a:srgbClr val="844EEA"/>
      </a:dk2>
      <a:lt2>
        <a:srgbClr val="4C2E8C"/>
      </a:lt2>
      <a:accent1>
        <a:srgbClr val="CE4D8E"/>
      </a:accent1>
      <a:accent2>
        <a:srgbClr val="D25A2C"/>
      </a:accent2>
      <a:accent3>
        <a:srgbClr val="D19670"/>
      </a:accent3>
      <a:accent4>
        <a:srgbClr val="FCDA23"/>
      </a:accent4>
      <a:accent5>
        <a:srgbClr val="FFFFFF"/>
      </a:accent5>
      <a:accent6>
        <a:srgbClr val="FFFFFF"/>
      </a:accent6>
      <a:hlink>
        <a:srgbClr val="2D15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425</TotalTime>
  <Words>3025</Words>
  <Application>Microsoft Office PowerPoint</Application>
  <PresentationFormat>On-screen Show (16:9)</PresentationFormat>
  <Paragraphs>419</Paragraphs>
  <Slides>53</Slides>
  <Notes>53</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53</vt:i4>
      </vt:variant>
    </vt:vector>
  </HeadingPairs>
  <TitlesOfParts>
    <vt:vector size="70" baseType="lpstr">
      <vt:lpstr>PT Sans</vt:lpstr>
      <vt:lpstr>Nunito Light</vt:lpstr>
      <vt:lpstr>Lato</vt:lpstr>
      <vt:lpstr>Poppins SemiBold</vt:lpstr>
      <vt:lpstr>Mukta</vt:lpstr>
      <vt:lpstr>Lato Black</vt:lpstr>
      <vt:lpstr>Open Sans</vt:lpstr>
      <vt:lpstr>Calibri</vt:lpstr>
      <vt:lpstr>Wingdings</vt:lpstr>
      <vt:lpstr>Pangolin</vt:lpstr>
      <vt:lpstr>Dotum</vt:lpstr>
      <vt:lpstr>Poppins</vt:lpstr>
      <vt:lpstr>Arial</vt:lpstr>
      <vt:lpstr>Anaheim</vt:lpstr>
      <vt:lpstr>Cambria Math</vt:lpstr>
      <vt:lpstr>Times New Roman</vt:lpstr>
      <vt:lpstr>Pre-Calculus Lesson for High School: Algebra and equations by Slidesgo</vt:lpstr>
      <vt:lpstr>PowerPoint Presentation</vt:lpstr>
      <vt:lpstr>KHỞI ĐỘNG</vt:lpstr>
      <vt:lpstr>PowerPoint Presentation</vt:lpstr>
      <vt:lpstr>01</vt:lpstr>
      <vt:lpstr>LỰA CHỌN  BIỂU ĐỒ TRANH  HAY BIỂU ĐỒ CỘT</vt:lpstr>
      <vt:lpstr>HĐ 1:</vt:lpstr>
      <vt:lpstr>PowerPoint Presentation</vt:lpstr>
      <vt:lpstr>HĐ 2:</vt:lpstr>
      <vt:lpstr>PowerPoint Presentation</vt:lpstr>
      <vt:lpstr>PowerPoint Presentation</vt:lpstr>
      <vt:lpstr>PowerPoint Presentation</vt:lpstr>
      <vt:lpstr>PowerPoint Presentation</vt:lpstr>
      <vt:lpstr>LỰA CHỌN  BIỂU ĐỒ CỘT HAY  BIỂU ĐỒ ĐOẠN THẲNG</vt:lpstr>
      <vt:lpstr>HĐ 3:</vt:lpstr>
      <vt:lpstr>PowerPoint Presentation</vt:lpstr>
      <vt:lpstr>HĐ 4:</vt:lpstr>
      <vt:lpstr>PowerPoint Presentation</vt:lpstr>
      <vt:lpstr>Ví dụ 1:</vt:lpstr>
      <vt:lpstr>PowerPoint Presentation</vt:lpstr>
      <vt:lpstr>PowerPoint Presentation</vt:lpstr>
      <vt:lpstr>LỰA CHỌN  BIỂU ĐỒ CỘT KÉP  HAY BIỂU ĐỒ HÌNH QUẠT TRÒN</vt:lpstr>
      <vt:lpstr>HĐ 5:</vt:lpstr>
      <vt:lpstr>PowerPoint Presentation</vt:lpstr>
      <vt:lpstr>Ví dụ 2:</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dinhm</dc:creator>
  <cp:lastModifiedBy>Admin</cp:lastModifiedBy>
  <cp:revision>42</cp:revision>
  <dcterms:modified xsi:type="dcterms:W3CDTF">2024-12-18T15:03:56Z</dcterms:modified>
</cp:coreProperties>
</file>