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1"/>
  </p:notesMasterIdLst>
  <p:sldIdLst>
    <p:sldId id="267" r:id="rId2"/>
    <p:sldId id="266" r:id="rId3"/>
    <p:sldId id="268" r:id="rId4"/>
    <p:sldId id="269" r:id="rId5"/>
    <p:sldId id="270" r:id="rId6"/>
    <p:sldId id="271" r:id="rId7"/>
    <p:sldId id="272" r:id="rId8"/>
    <p:sldId id="273" r:id="rId9"/>
    <p:sldId id="275" r:id="rId10"/>
    <p:sldId id="278" r:id="rId11"/>
    <p:sldId id="276" r:id="rId12"/>
    <p:sldId id="258" r:id="rId13"/>
    <p:sldId id="308" r:id="rId14"/>
    <p:sldId id="280" r:id="rId15"/>
    <p:sldId id="281" r:id="rId16"/>
    <p:sldId id="282" r:id="rId17"/>
    <p:sldId id="309" r:id="rId18"/>
    <p:sldId id="284" r:id="rId19"/>
    <p:sldId id="285" r:id="rId20"/>
    <p:sldId id="287" r:id="rId21"/>
    <p:sldId id="288" r:id="rId22"/>
    <p:sldId id="286" r:id="rId23"/>
    <p:sldId id="260" r:id="rId24"/>
    <p:sldId id="257" r:id="rId25"/>
    <p:sldId id="289" r:id="rId26"/>
    <p:sldId id="291" r:id="rId27"/>
    <p:sldId id="297" r:id="rId28"/>
    <p:sldId id="298" r:id="rId29"/>
    <p:sldId id="299" r:id="rId30"/>
    <p:sldId id="300" r:id="rId31"/>
    <p:sldId id="301" r:id="rId32"/>
    <p:sldId id="302" r:id="rId33"/>
    <p:sldId id="303" r:id="rId34"/>
    <p:sldId id="304" r:id="rId35"/>
    <p:sldId id="306" r:id="rId36"/>
    <p:sldId id="305" r:id="rId37"/>
    <p:sldId id="307" r:id="rId38"/>
    <p:sldId id="259" r:id="rId39"/>
    <p:sldId id="265" r:id="rId40"/>
  </p:sldIdLst>
  <p:sldSz cx="18288000" cy="10287000"/>
  <p:notesSz cx="6858000" cy="9144000"/>
  <p:embeddedFontLst>
    <p:embeddedFont>
      <p:font typeface="Cambria Math" panose="02040503050406030204" pitchFamily="18" charset="0"/>
      <p:regular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740"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9</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70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38</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8328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201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1.png"/><Relationship Id="rId21" Type="http://schemas.openxmlformats.org/officeDocument/2006/relationships/image" Target="../media/image320.png"/><Relationship Id="rId7" Type="http://schemas.openxmlformats.org/officeDocument/2006/relationships/image" Target="../media/image33.png"/><Relationship Id="rId25"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6.png"/><Relationship Id="rId5" Type="http://schemas.openxmlformats.org/officeDocument/2006/relationships/image" Target="../media/image35.png"/><Relationship Id="rId23" Type="http://schemas.openxmlformats.org/officeDocument/2006/relationships/image" Target="../media/image37.svg"/><Relationship Id="rId4" Type="http://schemas.openxmlformats.org/officeDocument/2006/relationships/image" Target="../media/image33.svg"/><Relationship Id="rId22"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390.png"/><Relationship Id="rId18"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39.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20.png"/><Relationship Id="rId15" Type="http://schemas.openxmlformats.org/officeDocument/2006/relationships/image" Target="../media/image41.png"/><Relationship Id="rId19" Type="http://schemas.openxmlformats.org/officeDocument/2006/relationships/image" Target="../media/image27.png"/><Relationship Id="rId4" Type="http://schemas.openxmlformats.org/officeDocument/2006/relationships/image" Target="../media/image39.svg"/><Relationship Id="rId14" Type="http://schemas.openxmlformats.org/officeDocument/2006/relationships/image" Target="../media/image400.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5.png"/><Relationship Id="rId7" Type="http://schemas.openxmlformats.org/officeDocument/2006/relationships/image" Target="../media/image8.svg"/><Relationship Id="rId12" Type="http://schemas.openxmlformats.org/officeDocument/2006/relationships/image" Target="../media/image5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47.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13" Type="http://schemas.openxmlformats.org/officeDocument/2006/relationships/image" Target="../media/image56.png"/><Relationship Id="rId3" Type="http://schemas.openxmlformats.org/officeDocument/2006/relationships/image" Target="../media/image16.svg"/><Relationship Id="rId12"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7.xml"/><Relationship Id="rId11" Type="http://schemas.openxmlformats.org/officeDocument/2006/relationships/image" Target="../media/image54.png"/><Relationship Id="rId10"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520.png"/><Relationship Id="rId1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0.png"/><Relationship Id="rId5" Type="http://schemas.openxmlformats.org/officeDocument/2006/relationships/image" Target="../media/image33.png"/><Relationship Id="rId10" Type="http://schemas.openxmlformats.org/officeDocument/2006/relationships/image" Target="../media/image59.png"/><Relationship Id="rId4" Type="http://schemas.openxmlformats.org/officeDocument/2006/relationships/image" Target="../media/image33.svg"/><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10.png"/><Relationship Id="rId13" Type="http://schemas.openxmlformats.org/officeDocument/2006/relationships/image" Target="../media/image66.png"/><Relationship Id="rId3" Type="http://schemas.openxmlformats.org/officeDocument/2006/relationships/image" Target="../media/image38.pn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64.png"/><Relationship Id="rId5" Type="http://schemas.openxmlformats.org/officeDocument/2006/relationships/image" Target="../media/image61.png"/><Relationship Id="rId10" Type="http://schemas.openxmlformats.org/officeDocument/2006/relationships/image" Target="../media/image63.png"/><Relationship Id="rId4" Type="http://schemas.openxmlformats.org/officeDocument/2006/relationships/image" Target="../media/image39.sv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4.wdp"/><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90.png"/><Relationship Id="rId13" Type="http://schemas.openxmlformats.org/officeDocument/2006/relationships/image" Target="../media/image74.png"/><Relationship Id="rId3" Type="http://schemas.openxmlformats.org/officeDocument/2006/relationships/image" Target="../media/image31.png"/><Relationship Id="rId12"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72.png"/><Relationship Id="rId5" Type="http://schemas.openxmlformats.org/officeDocument/2006/relationships/image" Target="../media/image33.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33.svg"/><Relationship Id="rId9" Type="http://schemas.openxmlformats.org/officeDocument/2006/relationships/image" Target="../media/image70.png"/><Relationship Id="rId14"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6.svg"/><Relationship Id="rId63" Type="http://schemas.openxmlformats.org/officeDocument/2006/relationships/image" Target="../media/image79.png"/><Relationship Id="rId7" Type="http://schemas.microsoft.com/office/2007/relationships/hdphoto" Target="../media/hdphoto4.wdp"/><Relationship Id="rId2" Type="http://schemas.openxmlformats.org/officeDocument/2006/relationships/image" Target="../media/image77.png"/><Relationship Id="rId62" Type="http://schemas.openxmlformats.org/officeDocument/2006/relationships/image" Target="../media/image770.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8.svg"/><Relationship Id="rId4" Type="http://schemas.openxmlformats.org/officeDocument/2006/relationships/image" Target="../media/image69.png"/><Relationship Id="rId64" Type="http://schemas.openxmlformats.org/officeDocument/2006/relationships/image" Target="../media/image79.svg"/></Relationships>
</file>

<file path=ppt/slides/_rels/slide21.xml.rels><?xml version="1.0" encoding="UTF-8" standalone="yes"?>
<Relationships xmlns="http://schemas.openxmlformats.org/package/2006/relationships"><Relationship Id="rId8" Type="http://schemas.openxmlformats.org/officeDocument/2006/relationships/image" Target="../media/image790.png"/><Relationship Id="rId3" Type="http://schemas.openxmlformats.org/officeDocument/2006/relationships/image" Target="../media/image31.png"/><Relationship Id="rId12"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81.png"/><Relationship Id="rId5" Type="http://schemas.openxmlformats.org/officeDocument/2006/relationships/image" Target="../media/image33.png"/><Relationship Id="rId10" Type="http://schemas.openxmlformats.org/officeDocument/2006/relationships/image" Target="../media/image80.png"/><Relationship Id="rId4" Type="http://schemas.openxmlformats.org/officeDocument/2006/relationships/image" Target="../media/image33.sv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830.png"/><Relationship Id="rId18" Type="http://schemas.openxmlformats.org/officeDocument/2006/relationships/image" Target="../media/image86.png"/><Relationship Id="rId3" Type="http://schemas.openxmlformats.org/officeDocument/2006/relationships/image" Target="../media/image38.png"/><Relationship Id="rId21" Type="http://schemas.openxmlformats.org/officeDocument/2006/relationships/image" Target="../media/image89.png"/><Relationship Id="rId7" Type="http://schemas.openxmlformats.org/officeDocument/2006/relationships/image" Target="../media/image83.png"/><Relationship Id="rId17" Type="http://schemas.openxmlformats.org/officeDocument/2006/relationships/image" Target="../media/image85.png"/><Relationship Id="rId2" Type="http://schemas.openxmlformats.org/officeDocument/2006/relationships/notesSlide" Target="../notesSlides/notesSlide8.xml"/><Relationship Id="rId16" Type="http://schemas.openxmlformats.org/officeDocument/2006/relationships/image" Target="../media/image20.sv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61.png"/><Relationship Id="rId15" Type="http://schemas.openxmlformats.org/officeDocument/2006/relationships/image" Target="../media/image12.png"/><Relationship Id="rId19" Type="http://schemas.openxmlformats.org/officeDocument/2006/relationships/image" Target="../media/image87.png"/><Relationship Id="rId4" Type="http://schemas.openxmlformats.org/officeDocument/2006/relationships/image" Target="../media/image39.svg"/><Relationship Id="rId14" Type="http://schemas.openxmlformats.org/officeDocument/2006/relationships/image" Target="../media/image84.png"/><Relationship Id="rId22"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92.png"/><Relationship Id="rId4" Type="http://schemas.openxmlformats.org/officeDocument/2006/relationships/image" Target="../media/image91.png"/></Relationships>
</file>

<file path=ppt/slides/_rels/slide24.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8.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6.svg"/><Relationship Id="rId15" Type="http://schemas.openxmlformats.org/officeDocument/2006/relationships/image" Target="../media/image940.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26.xml.rels><?xml version="1.0" encoding="UTF-8" standalone="yes"?>
<Relationships xmlns="http://schemas.openxmlformats.org/package/2006/relationships"><Relationship Id="rId3" Type="http://schemas.openxmlformats.org/officeDocument/2006/relationships/image" Target="../media/image92.svg"/><Relationship Id="rId7"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0.png"/><Relationship Id="rId5" Type="http://schemas.openxmlformats.org/officeDocument/2006/relationships/image" Target="../media/image98.pn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8.png"/><Relationship Id="rId4"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2.svg"/><Relationship Id="rId7" Type="http://schemas.openxmlformats.org/officeDocument/2006/relationships/image" Target="../media/image103.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6.svg"/><Relationship Id="rId4" Type="http://schemas.openxmlformats.org/officeDocument/2006/relationships/image" Target="../media/image9.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39.svg"/><Relationship Id="rId7" Type="http://schemas.openxmlformats.org/officeDocument/2006/relationships/image" Target="../media/image110.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10" Type="http://schemas.openxmlformats.org/officeDocument/2006/relationships/image" Target="../media/image16.svg"/><Relationship Id="rId4" Type="http://schemas.openxmlformats.org/officeDocument/2006/relationships/image" Target="../media/image107.png"/><Relationship Id="rId9" Type="http://schemas.openxmlformats.org/officeDocument/2006/relationships/image" Target="../media/image77.png"/></Relationships>
</file>

<file path=ppt/slides/_rels/slide32.xml.rels><?xml version="1.0" encoding="UTF-8" standalone="yes"?>
<Relationships xmlns="http://schemas.openxmlformats.org/package/2006/relationships"><Relationship Id="rId8" Type="http://schemas.openxmlformats.org/officeDocument/2006/relationships/image" Target="../media/image1090.png"/><Relationship Id="rId13" Type="http://schemas.openxmlformats.org/officeDocument/2006/relationships/image" Target="../media/image114.png"/><Relationship Id="rId3" Type="http://schemas.openxmlformats.org/officeDocument/2006/relationships/image" Target="../media/image33.png"/><Relationship Id="rId12" Type="http://schemas.openxmlformats.org/officeDocument/2006/relationships/image" Target="../media/image113.png"/><Relationship Id="rId17" Type="http://schemas.openxmlformats.org/officeDocument/2006/relationships/image" Target="../media/image39.svg"/><Relationship Id="rId2" Type="http://schemas.openxmlformats.org/officeDocument/2006/relationships/notesSlide" Target="../notesSlides/notesSlide9.xml"/><Relationship Id="rId16" Type="http://schemas.openxmlformats.org/officeDocument/2006/relationships/image" Target="../media/image38.png"/><Relationship Id="rId1" Type="http://schemas.openxmlformats.org/officeDocument/2006/relationships/slideLayout" Target="../slideLayouts/slideLayout7.xml"/><Relationship Id="rId11" Type="http://schemas.openxmlformats.org/officeDocument/2006/relationships/image" Target="../media/image112.png"/><Relationship Id="rId15" Type="http://schemas.openxmlformats.org/officeDocument/2006/relationships/image" Target="../media/image115.png"/><Relationship Id="rId10" Type="http://schemas.openxmlformats.org/officeDocument/2006/relationships/image" Target="../media/image111.png"/><Relationship Id="rId4" Type="http://schemas.openxmlformats.org/officeDocument/2006/relationships/image" Target="../media/image16.svg"/><Relationship Id="rId9" Type="http://schemas.openxmlformats.org/officeDocument/2006/relationships/image" Target="../media/image1100.png"/><Relationship Id="rId14" Type="http://schemas.openxmlformats.org/officeDocument/2006/relationships/image" Target="../media/image27.png"/></Relationships>
</file>

<file path=ppt/slides/_rels/slide33.xml.rels><?xml version="1.0" encoding="UTF-8" standalone="yes"?>
<Relationships xmlns="http://schemas.openxmlformats.org/package/2006/relationships"><Relationship Id="rId13" Type="http://schemas.openxmlformats.org/officeDocument/2006/relationships/image" Target="../media/image118.png"/><Relationship Id="rId3" Type="http://schemas.openxmlformats.org/officeDocument/2006/relationships/image" Target="../media/image8.svg"/><Relationship Id="rId42" Type="http://schemas.openxmlformats.org/officeDocument/2006/relationships/image" Target="../media/image122.png"/><Relationship Id="rId12" Type="http://schemas.openxmlformats.org/officeDocument/2006/relationships/image" Target="../media/image117.png"/><Relationship Id="rId17" Type="http://schemas.openxmlformats.org/officeDocument/2006/relationships/image" Target="../media/image120.svg"/><Relationship Id="rId2" Type="http://schemas.openxmlformats.org/officeDocument/2006/relationships/image" Target="../media/image92.png"/><Relationship Id="rId16" Type="http://schemas.openxmlformats.org/officeDocument/2006/relationships/image" Target="../media/image120.png"/><Relationship Id="rId41" Type="http://schemas.openxmlformats.org/officeDocument/2006/relationships/image" Target="../media/image121.png"/><Relationship Id="rId1" Type="http://schemas.openxmlformats.org/officeDocument/2006/relationships/slideLayout" Target="../slideLayouts/slideLayout7.xml"/><Relationship Id="rId11" Type="http://schemas.openxmlformats.org/officeDocument/2006/relationships/image" Target="../media/image116.png"/><Relationship Id="rId5" Type="http://schemas.openxmlformats.org/officeDocument/2006/relationships/image" Target="../media/image39.svg"/><Relationship Id="rId15" Type="http://schemas.openxmlformats.org/officeDocument/2006/relationships/image" Target="../media/image116.svg"/><Relationship Id="rId44" Type="http://schemas.openxmlformats.org/officeDocument/2006/relationships/image" Target="../media/image124.png"/><Relationship Id="rId4" Type="http://schemas.openxmlformats.org/officeDocument/2006/relationships/image" Target="../media/image38.png"/><Relationship Id="rId14" Type="http://schemas.openxmlformats.org/officeDocument/2006/relationships/image" Target="../media/image119.png"/><Relationship Id="rId43"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35.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82.png"/><Relationship Id="rId3" Type="http://schemas.openxmlformats.org/officeDocument/2006/relationships/image" Target="../media/image33.png"/><Relationship Id="rId12" Type="http://schemas.openxmlformats.org/officeDocument/2006/relationships/image" Target="../media/image39.svg"/><Relationship Id="rId2" Type="http://schemas.openxmlformats.org/officeDocument/2006/relationships/notesSlide" Target="../notesSlides/notesSlide10.xml"/><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115.png"/><Relationship Id="rId4" Type="http://schemas.openxmlformats.org/officeDocument/2006/relationships/image" Target="../media/image16.svg"/><Relationship Id="rId9" Type="http://schemas.openxmlformats.org/officeDocument/2006/relationships/image" Target="../media/image126.png"/><Relationship Id="rId14" Type="http://schemas.openxmlformats.org/officeDocument/2006/relationships/image" Target="../media/image127.png"/></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39.svg"/><Relationship Id="rId7" Type="http://schemas.openxmlformats.org/officeDocument/2006/relationships/image" Target="../media/image129.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image" Target="../media/image38.png"/><Relationship Id="rId16"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30.png"/><Relationship Id="rId5" Type="http://schemas.openxmlformats.org/officeDocument/2006/relationships/image" Target="../media/image128.png"/><Relationship Id="rId15" Type="http://schemas.openxmlformats.org/officeDocument/2006/relationships/image" Target="../media/image134.png"/><Relationship Id="rId10" Type="http://schemas.openxmlformats.org/officeDocument/2006/relationships/image" Target="../media/image1290.png"/><Relationship Id="rId4" Type="http://schemas.openxmlformats.org/officeDocument/2006/relationships/image" Target="../media/image107.png"/><Relationship Id="rId9" Type="http://schemas.openxmlformats.org/officeDocument/2006/relationships/image" Target="../media/image1280.png"/><Relationship Id="rId14"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39.png"/><Relationship Id="rId12" Type="http://schemas.openxmlformats.org/officeDocument/2006/relationships/image" Target="../media/image1390.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380.png"/><Relationship Id="rId5" Type="http://schemas.openxmlformats.org/officeDocument/2006/relationships/image" Target="../media/image39.svg"/><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40.png"/><Relationship Id="rId7" Type="http://schemas.openxmlformats.org/officeDocument/2006/relationships/image" Target="../media/image14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2.png"/><Relationship Id="rId10" Type="http://schemas.openxmlformats.org/officeDocument/2006/relationships/image" Target="../media/image141.svg"/><Relationship Id="rId4" Type="http://schemas.openxmlformats.org/officeDocument/2006/relationships/image" Target="../media/image11.svg"/><Relationship Id="rId9" Type="http://schemas.openxmlformats.org/officeDocument/2006/relationships/image" Target="../media/image142.png"/></Relationships>
</file>

<file path=ppt/slides/_rels/slide3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3.svg"/><Relationship Id="rId7" Type="http://schemas.openxmlformats.org/officeDocument/2006/relationships/image" Target="../media/image16.svg"/><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146.png"/><Relationship Id="rId4" Type="http://schemas.openxmlformats.org/officeDocument/2006/relationships/image" Target="../media/image2.png"/><Relationship Id="rId9"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svg"/><Relationship Id="rId3" Type="http://schemas.openxmlformats.org/officeDocument/2006/relationships/image" Target="../media/image11.svg"/><Relationship Id="rId7" Type="http://schemas.openxmlformats.org/officeDocument/2006/relationships/image" Target="../media/image24.svg"/><Relationship Id="rId12"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6.svg"/><Relationship Id="rId5" Type="http://schemas.openxmlformats.org/officeDocument/2006/relationships/image" Target="../media/image4.svg"/><Relationship Id="rId10" Type="http://schemas.openxmlformats.org/officeDocument/2006/relationships/image" Target="../media/image19.png"/><Relationship Id="rId4" Type="http://schemas.openxmlformats.org/officeDocument/2006/relationships/image" Target="../media/image2.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13" Type="http://schemas.openxmlformats.org/officeDocument/2006/relationships/image" Target="../media/image22.png"/><Relationship Id="rId3" Type="http://schemas.openxmlformats.org/officeDocument/2006/relationships/image" Target="../media/image16.svg"/><Relationship Id="rId12" Type="http://schemas.openxmlformats.org/officeDocument/2006/relationships/image" Target="../media/image220.png"/><Relationship Id="rId2"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210.png"/><Relationship Id="rId5" Type="http://schemas.microsoft.com/office/2007/relationships/hdphoto" Target="../media/hdphoto2.wdp"/><Relationship Id="rId10" Type="http://schemas.openxmlformats.org/officeDocument/2006/relationships/image" Target="../media/image200.png"/><Relationship Id="rId4" Type="http://schemas.openxmlformats.org/officeDocument/2006/relationships/image" Target="../media/image21.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svg"/><Relationship Id="rId7" Type="http://schemas.microsoft.com/office/2007/relationships/hdphoto" Target="../media/hdphoto2.wdp"/><Relationship Id="rId17" Type="http://schemas.openxmlformats.org/officeDocument/2006/relationships/image" Target="../media/image27.png"/><Relationship Id="rId2" Type="http://schemas.openxmlformats.org/officeDocument/2006/relationships/image" Target="../media/image20.pn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15" Type="http://schemas.openxmlformats.org/officeDocument/2006/relationships/image" Target="../media/image22.png"/><Relationship Id="rId4" Type="http://schemas.openxmlformats.org/officeDocument/2006/relationships/image" Target="../media/image24.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image" Target="../media/image280.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29.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1.png"/><Relationship Id="rId21" Type="http://schemas.openxmlformats.org/officeDocument/2006/relationships/image" Target="../media/image320.png"/><Relationship Id="rId7"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5.svg"/><Relationship Id="rId24" Type="http://schemas.openxmlformats.org/officeDocument/2006/relationships/image" Target="../media/image37.svg"/><Relationship Id="rId5" Type="http://schemas.openxmlformats.org/officeDocument/2006/relationships/image" Target="../media/image32.png"/><Relationship Id="rId23" Type="http://schemas.openxmlformats.org/officeDocument/2006/relationships/image" Target="../media/image34.png"/><Relationship Id="rId4" Type="http://schemas.openxmlformats.org/officeDocument/2006/relationships/image" Target="../media/image33.svg"/><Relationship Id="rId22" Type="http://schemas.openxmlformats.org/officeDocument/2006/relationships/image" Target="../media/image3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1160" y="9238139"/>
            <a:ext cx="943714" cy="938286"/>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15182695">
            <a:off x="16120670" y="8365342"/>
            <a:ext cx="1919556" cy="1884655"/>
          </a:xfrm>
          <a:prstGeom prst="rect">
            <a:avLst/>
          </a:prstGeom>
        </p:spPr>
      </p:pic>
      <p:grpSp>
        <p:nvGrpSpPr>
          <p:cNvPr id="17" name="Group 16"/>
          <p:cNvGrpSpPr/>
          <p:nvPr/>
        </p:nvGrpSpPr>
        <p:grpSpPr>
          <a:xfrm>
            <a:off x="1023827" y="6972300"/>
            <a:ext cx="15544800" cy="2090672"/>
            <a:chOff x="1008164" y="8038616"/>
            <a:chExt cx="15544800" cy="2090672"/>
          </a:xfrm>
        </p:grpSpPr>
        <p:grpSp>
          <p:nvGrpSpPr>
            <p:cNvPr id="18" name="Group 17"/>
            <p:cNvGrpSpPr/>
            <p:nvPr/>
          </p:nvGrpSpPr>
          <p:grpSpPr>
            <a:xfrm>
              <a:off x="1008164" y="8038616"/>
              <a:ext cx="15544800" cy="2090672"/>
              <a:chOff x="1008164" y="8038616"/>
              <a:chExt cx="15544800" cy="2090672"/>
            </a:xfrm>
          </p:grpSpPr>
          <p:sp>
            <p:nvSpPr>
              <p:cNvPr id="29" name="Rectangle 28"/>
              <p:cNvSpPr/>
              <p:nvPr/>
            </p:nvSpPr>
            <p:spPr>
              <a:xfrm>
                <a:off x="1008164" y="8190296"/>
                <a:ext cx="15544800"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30" name="Rectangle 29"/>
                  <p:cNvSpPr/>
                  <p:nvPr/>
                </p:nvSpPr>
                <p:spPr>
                  <a:xfrm>
                    <a:off x="5172756" y="8038616"/>
                    <a:ext cx="7784823" cy="1337867"/>
                  </a:xfrm>
                  <a:prstGeom prst="rect">
                    <a:avLst/>
                  </a:prstGeom>
                </p:spPr>
                <p:txBody>
                  <a:bodyPr wrap="none">
                    <a:spAutoFit/>
                  </a:bodyPr>
                  <a:lstStyle/>
                  <a:p>
                    <a:pPr lvl="0">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6</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𝑧</m:t>
                              </m:r>
                            </m:num>
                            <m:den>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f>
                            <m:fPr>
                              <m:ctrlPr>
                                <a:rPr lang="en-US" sz="4000" i="1">
                                  <a:solidFill>
                                    <a:prstClr val="black"/>
                                  </a:solidFill>
                                  <a:latin typeface="Cambria Math" panose="02040503050406030204" pitchFamily="18" charset="0"/>
                                </a:rPr>
                              </m:ctrlPr>
                            </m:fPr>
                            <m:num>
                              <m:r>
                                <a:rPr lang="en-US" sz="4000">
                                  <a:solidFill>
                                    <a:prstClr val="black"/>
                                  </a:solidFill>
                                  <a:latin typeface="Cambria Math" panose="02040503050406030204" pitchFamily="18" charset="0"/>
                                </a:rPr>
                                <m:t>0</m:t>
                              </m:r>
                            </m:num>
                            <m:den>
                              <m:r>
                                <a:rPr lang="en-US" sz="4000" i="1">
                                  <a:solidFill>
                                    <a:prstClr val="black"/>
                                  </a:solidFill>
                                  <a:latin typeface="Cambria Math" panose="02040503050406030204" pitchFamily="18" charset="0"/>
                                </a:rPr>
                                <m:t>𝑥</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1</m:t>
                              </m:r>
                            </m:den>
                          </m:f>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p>
                          </m:sSup>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𝑥𝑦</m:t>
                          </m:r>
                        </m:oMath>
                      </m:oMathPara>
                    </a14:m>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30" name="Rectangle 29"/>
                  <p:cNvSpPr>
                    <a:spLocks noRot="1" noChangeAspect="1" noMove="1" noResize="1" noEditPoints="1" noAdjustHandles="1" noChangeArrowheads="1" noChangeShapeType="1" noTextEdit="1"/>
                  </p:cNvSpPr>
                  <p:nvPr/>
                </p:nvSpPr>
                <p:spPr>
                  <a:xfrm>
                    <a:off x="5172756" y="8038616"/>
                    <a:ext cx="7784823" cy="1337867"/>
                  </a:xfrm>
                  <a:prstGeom prst="rect">
                    <a:avLst/>
                  </a:prstGeom>
                  <a:blipFill>
                    <a:blip r:embed="rId24"/>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Rectangle 19"/>
                <p:cNvSpPr/>
                <p:nvPr/>
              </p:nvSpPr>
              <p:spPr>
                <a:xfrm>
                  <a:off x="2743200" y="9307671"/>
                  <a:ext cx="4062266"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2743200" y="9307671"/>
                  <a:ext cx="4062266" cy="707886"/>
                </a:xfrm>
                <a:prstGeom prst="rect">
                  <a:avLst/>
                </a:prstGeom>
                <a:blipFill>
                  <a:blip r:embed="rId25"/>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2940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0" name="Rounded Rectangle 9"/>
          <p:cNvSpPr/>
          <p:nvPr/>
        </p:nvSpPr>
        <p:spPr>
          <a:xfrm>
            <a:off x="2496548" y="7411163"/>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457200" y="782663"/>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dirty="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321635" y="2263144"/>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18861">
            <a:off x="-631028" y="8994100"/>
            <a:ext cx="1622492" cy="1615159"/>
          </a:xfrm>
          <a:prstGeom prst="rect">
            <a:avLst/>
          </a:prstGeom>
        </p:spPr>
      </p:pic>
      <p:pic>
        <p:nvPicPr>
          <p:cNvPr id="40" name="Picture 3"/>
          <p:cNvPicPr>
            <a:picLocks noChangeAspect="1"/>
          </p:cNvPicPr>
          <p:nvPr/>
        </p:nvPicPr>
        <p:blipFill>
          <a:blip r:embed="rId7"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301462" flipH="1">
            <a:off x="17133512" y="-337045"/>
            <a:ext cx="1767106" cy="1928350"/>
          </a:xfrm>
          <a:prstGeom prst="rect">
            <a:avLst/>
          </a:prstGeom>
        </p:spPr>
      </p:pic>
      <p:grpSp>
        <p:nvGrpSpPr>
          <p:cNvPr id="9" name="Group 8"/>
          <p:cNvGrpSpPr/>
          <p:nvPr/>
        </p:nvGrpSpPr>
        <p:grpSpPr>
          <a:xfrm>
            <a:off x="2836351" y="3771900"/>
            <a:ext cx="4519321" cy="1432765"/>
            <a:chOff x="2286000" y="3484375"/>
            <a:chExt cx="4519321" cy="1432765"/>
          </a:xfrm>
        </p:grpSpPr>
        <mc:AlternateContent xmlns:mc="http://schemas.openxmlformats.org/markup-compatibility/2006" xmlns:a14="http://schemas.microsoft.com/office/drawing/2010/main">
          <mc:Choice Requires="a14">
            <p:sp>
              <p:nvSpPr>
                <p:cNvPr id="4" name="Rectangle 3"/>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4" name="Rectangle 3"/>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13"/>
                  <a:stretch>
                    <a:fillRect/>
                  </a:stretch>
                </a:blipFill>
              </p:spPr>
              <p:txBody>
                <a:bodyPr/>
                <a:lstStyle/>
                <a:p>
                  <a:r>
                    <a:rPr lang="en-US">
                      <a:noFill/>
                    </a:rPr>
                    <a:t> </a:t>
                  </a:r>
                </a:p>
              </p:txBody>
            </p:sp>
          </mc:Fallback>
        </mc:AlternateContent>
        <p:grpSp>
          <p:nvGrpSpPr>
            <p:cNvPr id="8" name="Group 7"/>
            <p:cNvGrpSpPr/>
            <p:nvPr/>
          </p:nvGrpSpPr>
          <p:grpSpPr>
            <a:xfrm>
              <a:off x="2286000" y="3484375"/>
              <a:ext cx="4519321" cy="1432765"/>
              <a:chOff x="2286000" y="3484375"/>
              <a:chExt cx="4519321" cy="1432765"/>
            </a:xfrm>
          </p:grpSpPr>
          <p:sp>
            <p:nvSpPr>
              <p:cNvPr id="6" name="TextBox 5"/>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Rectangle 6"/>
                  <p:cNvSpPr/>
                  <p:nvPr/>
                </p:nvSpPr>
                <p:spPr>
                  <a:xfrm>
                    <a:off x="5366722" y="3484375"/>
                    <a:ext cx="1438599" cy="14327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4</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7" name="Rectangle 6"/>
                  <p:cNvSpPr>
                    <a:spLocks noRot="1" noChangeAspect="1" noMove="1" noResize="1" noEditPoints="1" noAdjustHandles="1" noChangeArrowheads="1" noChangeShapeType="1" noTextEdit="1"/>
                  </p:cNvSpPr>
                  <p:nvPr/>
                </p:nvSpPr>
                <p:spPr>
                  <a:xfrm>
                    <a:off x="5366722" y="3484375"/>
                    <a:ext cx="1438599" cy="1432765"/>
                  </a:xfrm>
                  <a:prstGeom prst="rect">
                    <a:avLst/>
                  </a:prstGeom>
                  <a:blipFill>
                    <a:blip r:embed="rId14"/>
                    <a:stretch>
                      <a:fillRect/>
                    </a:stretch>
                  </a:blipFill>
                </p:spPr>
                <p:txBody>
                  <a:bodyPr/>
                  <a:lstStyle/>
                  <a:p>
                    <a:r>
                      <a:rPr lang="en-US">
                        <a:noFill/>
                      </a:rPr>
                      <a:t> </a:t>
                    </a:r>
                  </a:p>
                </p:txBody>
              </p:sp>
            </mc:Fallback>
          </mc:AlternateContent>
        </p:grpSp>
      </p:grpSp>
      <p:grpSp>
        <p:nvGrpSpPr>
          <p:cNvPr id="41" name="Group 40"/>
          <p:cNvGrpSpPr/>
          <p:nvPr/>
        </p:nvGrpSpPr>
        <p:grpSpPr>
          <a:xfrm>
            <a:off x="2864424" y="5721418"/>
            <a:ext cx="6304434" cy="1266827"/>
            <a:chOff x="2285999" y="3534268"/>
            <a:chExt cx="6304434" cy="1266827"/>
          </a:xfrm>
        </p:grpSpPr>
        <mc:AlternateContent xmlns:mc="http://schemas.openxmlformats.org/markup-compatibility/2006" xmlns:a14="http://schemas.microsoft.com/office/drawing/2010/main">
          <mc:Choice Requires="a14">
            <p:sp>
              <p:nvSpPr>
                <p:cNvPr id="42" name="Rectangle 41"/>
                <p:cNvSpPr/>
                <p:nvPr/>
              </p:nvSpPr>
              <p:spPr>
                <a:xfrm>
                  <a:off x="2987842" y="3539788"/>
                  <a:ext cx="2333075"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42" name="Rectangle 41"/>
                <p:cNvSpPr>
                  <a:spLocks noRot="1" noChangeAspect="1" noMove="1" noResize="1" noEditPoints="1" noAdjustHandles="1" noChangeArrowheads="1" noChangeShapeType="1" noTextEdit="1"/>
                </p:cNvSpPr>
                <p:nvPr/>
              </p:nvSpPr>
              <p:spPr>
                <a:xfrm>
                  <a:off x="2987842" y="3539788"/>
                  <a:ext cx="2333075" cy="1261307"/>
                </a:xfrm>
                <a:prstGeom prst="rect">
                  <a:avLst/>
                </a:prstGeom>
                <a:blipFill>
                  <a:blip r:embed="rId15"/>
                  <a:stretch>
                    <a:fillRect/>
                  </a:stretch>
                </a:blipFill>
              </p:spPr>
              <p:txBody>
                <a:bodyPr/>
                <a:lstStyle/>
                <a:p>
                  <a:r>
                    <a:rPr lang="en-US">
                      <a:noFill/>
                    </a:rPr>
                    <a:t> </a:t>
                  </a:r>
                </a:p>
              </p:txBody>
            </p:sp>
          </mc:Fallback>
        </mc:AlternateContent>
        <p:grpSp>
          <p:nvGrpSpPr>
            <p:cNvPr id="43" name="Group 42"/>
            <p:cNvGrpSpPr/>
            <p:nvPr/>
          </p:nvGrpSpPr>
          <p:grpSpPr>
            <a:xfrm>
              <a:off x="2285999" y="3534268"/>
              <a:ext cx="6304434" cy="1261307"/>
              <a:chOff x="2285999" y="3534268"/>
              <a:chExt cx="6304434" cy="1261307"/>
            </a:xfrm>
          </p:grpSpPr>
          <p:sp>
            <p:nvSpPr>
              <p:cNvPr id="44" name="TextBox 43"/>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5" name="Rectangle 44"/>
                  <p:cNvSpPr/>
                  <p:nvPr/>
                </p:nvSpPr>
                <p:spPr>
                  <a:xfrm>
                    <a:off x="6122706" y="3534268"/>
                    <a:ext cx="246772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r>
                                <a:rPr lang="en-US" sz="4000" b="0" i="1" smtClean="0">
                                  <a:latin typeface="Cambria Math" panose="02040503050406030204" pitchFamily="18" charset="0"/>
                                </a:rPr>
                                <m:t>𝑥</m:t>
                              </m:r>
                              <m:r>
                                <a:rPr lang="en-US" sz="4000" b="0" i="1" smtClean="0">
                                  <a:latin typeface="Cambria Math" panose="02040503050406030204" pitchFamily="18" charset="0"/>
                                </a:rPr>
                                <m:t> −10</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 −1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45" name="Rectangle 44"/>
                  <p:cNvSpPr>
                    <a:spLocks noRot="1" noChangeAspect="1" noMove="1" noResize="1" noEditPoints="1" noAdjustHandles="1" noChangeArrowheads="1" noChangeShapeType="1" noTextEdit="1"/>
                  </p:cNvSpPr>
                  <p:nvPr/>
                </p:nvSpPr>
                <p:spPr>
                  <a:xfrm>
                    <a:off x="6122706" y="3534268"/>
                    <a:ext cx="2467727" cy="1261307"/>
                  </a:xfrm>
                  <a:prstGeom prst="rect">
                    <a:avLst/>
                  </a:prstGeom>
                  <a:blipFill>
                    <a:blip r:embed="rId16"/>
                    <a:stretch>
                      <a:fillRect/>
                    </a:stretch>
                  </a:blipFill>
                </p:spPr>
                <p:txBody>
                  <a:bodyPr/>
                  <a:lstStyle/>
                  <a:p>
                    <a:r>
                      <a:rPr lang="en-US">
                        <a:noFill/>
                      </a:rPr>
                      <a:t> </a:t>
                    </a:r>
                  </a:p>
                </p:txBody>
              </p:sp>
            </mc:Fallback>
          </mc:AlternateContent>
        </p:grpSp>
      </p:grpSp>
      <p:grpSp>
        <p:nvGrpSpPr>
          <p:cNvPr id="46" name="Group 45"/>
          <p:cNvGrpSpPr/>
          <p:nvPr/>
        </p:nvGrpSpPr>
        <p:grpSpPr>
          <a:xfrm>
            <a:off x="2864424" y="7727490"/>
            <a:ext cx="6418247" cy="1358000"/>
            <a:chOff x="2285999" y="3534268"/>
            <a:chExt cx="6418247" cy="1358000"/>
          </a:xfrm>
        </p:grpSpPr>
        <mc:AlternateContent xmlns:mc="http://schemas.openxmlformats.org/markup-compatibility/2006" xmlns:a14="http://schemas.microsoft.com/office/drawing/2010/main">
          <mc:Choice Requires="a14">
            <p:sp>
              <p:nvSpPr>
                <p:cNvPr id="47" name="Rectangle 46"/>
                <p:cNvSpPr/>
                <p:nvPr/>
              </p:nvSpPr>
              <p:spPr>
                <a:xfrm>
                  <a:off x="2987842" y="3539788"/>
                  <a:ext cx="2220864"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5</m:t>
                            </m:r>
                            <m:r>
                              <a:rPr lang="en-US" sz="4000" i="1">
                                <a:latin typeface="Cambria Math" panose="02040503050406030204" pitchFamily="18" charset="0"/>
                              </a:rPr>
                              <m:t>𝑥</m:t>
                            </m:r>
                            <m:r>
                              <a:rPr lang="en-US" sz="4000" b="0" i="1" smtClean="0">
                                <a:latin typeface="Cambria Math" panose="02040503050406030204" pitchFamily="18" charset="0"/>
                              </a:rPr>
                              <m:t>+10</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−8</m:t>
                            </m:r>
                          </m:den>
                        </m:f>
                        <m:r>
                          <m:rPr>
                            <m:nor/>
                          </m:rPr>
                          <a:rPr lang="en-US" sz="4000" i="1">
                            <a:latin typeface="Cambria Math" panose="02040503050406030204" pitchFamily="18" charset="0"/>
                          </a:rPr>
                          <m:t> </m:t>
                        </m:r>
                      </m:oMath>
                    </m:oMathPara>
                  </a14:m>
                  <a:endParaRPr lang="en-US" sz="4000" dirty="0"/>
                </a:p>
              </p:txBody>
            </p:sp>
          </mc:Choice>
          <mc:Fallback xmlns="">
            <p:sp>
              <p:nvSpPr>
                <p:cNvPr id="47" name="Rectangle 46"/>
                <p:cNvSpPr>
                  <a:spLocks noRot="1" noChangeAspect="1" noMove="1" noResize="1" noEditPoints="1" noAdjustHandles="1" noChangeArrowheads="1" noChangeShapeType="1" noTextEdit="1"/>
                </p:cNvSpPr>
                <p:nvPr/>
              </p:nvSpPr>
              <p:spPr>
                <a:xfrm>
                  <a:off x="2987842" y="3539788"/>
                  <a:ext cx="2220864" cy="1261307"/>
                </a:xfrm>
                <a:prstGeom prst="rect">
                  <a:avLst/>
                </a:prstGeom>
                <a:blipFill>
                  <a:blip r:embed="rId17"/>
                  <a:stretch>
                    <a:fillRect/>
                  </a:stretch>
                </a:blipFill>
              </p:spPr>
              <p:txBody>
                <a:bodyPr/>
                <a:lstStyle/>
                <a:p>
                  <a:r>
                    <a:rPr lang="en-US">
                      <a:noFill/>
                    </a:rPr>
                    <a:t> </a:t>
                  </a:r>
                </a:p>
              </p:txBody>
            </p:sp>
          </mc:Fallback>
        </mc:AlternateContent>
        <p:grpSp>
          <p:nvGrpSpPr>
            <p:cNvPr id="48" name="Group 47"/>
            <p:cNvGrpSpPr/>
            <p:nvPr/>
          </p:nvGrpSpPr>
          <p:grpSpPr>
            <a:xfrm>
              <a:off x="2285999" y="3534268"/>
              <a:ext cx="6418247" cy="1358000"/>
              <a:chOff x="2285999" y="3534268"/>
              <a:chExt cx="6418247" cy="1358000"/>
            </a:xfrm>
          </p:grpSpPr>
          <p:sp>
            <p:nvSpPr>
              <p:cNvPr id="49" name="TextBox 48"/>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50" name="Rectangle 49"/>
                  <p:cNvSpPr/>
                  <p:nvPr/>
                </p:nvSpPr>
                <p:spPr>
                  <a:xfrm>
                    <a:off x="6122706" y="3534268"/>
                    <a:ext cx="258154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4 −2</m:t>
                              </m:r>
                              <m:r>
                                <a:rPr lang="en-US" sz="4000" b="0" i="1" smtClean="0">
                                  <a:latin typeface="Cambria Math" panose="02040503050406030204" pitchFamily="18" charset="0"/>
                                </a:rPr>
                                <m:t>𝑥</m:t>
                              </m:r>
                            </m:num>
                            <m:den>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 −2)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50" name="Rectangle 49"/>
                  <p:cNvSpPr>
                    <a:spLocks noRot="1" noChangeAspect="1" noMove="1" noResize="1" noEditPoints="1" noAdjustHandles="1" noChangeArrowheads="1" noChangeShapeType="1" noTextEdit="1"/>
                  </p:cNvSpPr>
                  <p:nvPr/>
                </p:nvSpPr>
                <p:spPr>
                  <a:xfrm>
                    <a:off x="6122706" y="3534268"/>
                    <a:ext cx="2581540" cy="1358000"/>
                  </a:xfrm>
                  <a:prstGeom prst="rect">
                    <a:avLst/>
                  </a:prstGeom>
                  <a:blipFill>
                    <a:blip r:embed="rId18"/>
                    <a:stretch>
                      <a:fillRect/>
                    </a:stretch>
                  </a:blipFill>
                </p:spPr>
                <p:txBody>
                  <a:bodyPr/>
                  <a:lstStyle/>
                  <a:p>
                    <a:r>
                      <a:rPr lang="en-US">
                        <a:noFill/>
                      </a:rPr>
                      <a:t> </a:t>
                    </a:r>
                  </a:p>
                </p:txBody>
              </p:sp>
            </mc:Fallback>
          </mc:AlternateContent>
        </p:grpSp>
      </p:grpSp>
      <p:pic>
        <p:nvPicPr>
          <p:cNvPr id="51" name="Picture 50"/>
          <p:cNvPicPr>
            <a:picLocks noChangeAspect="1"/>
          </p:cNvPicPr>
          <p:nvPr/>
        </p:nvPicPr>
        <p:blipFill>
          <a:blip r:embed="rId19"/>
          <a:stretch>
            <a:fillRect/>
          </a:stretch>
        </p:blipFill>
        <p:spPr>
          <a:xfrm>
            <a:off x="13129293" y="5021660"/>
            <a:ext cx="3214472" cy="3534638"/>
          </a:xfrm>
          <a:prstGeom prst="rect">
            <a:avLst/>
          </a:prstGeom>
        </p:spPr>
      </p:pic>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anim calcmode="lin" valueType="num">
                                      <p:cBhvr>
                                        <p:cTn id="23" dur="500" fill="hold"/>
                                        <p:tgtEl>
                                          <p:spTgt spid="41"/>
                                        </p:tgtEl>
                                        <p:attrNameLst>
                                          <p:attrName>ppt_x</p:attrName>
                                        </p:attrNameLst>
                                      </p:cBhvr>
                                      <p:tavLst>
                                        <p:tav tm="0">
                                          <p:val>
                                            <p:strVal val="#ppt_x"/>
                                          </p:val>
                                        </p:tav>
                                        <p:tav tm="100000">
                                          <p:val>
                                            <p:strVal val="#ppt_x"/>
                                          </p:val>
                                        </p:tav>
                                      </p:tavLst>
                                    </p:anim>
                                    <p:anim calcmode="lin" valueType="num">
                                      <p:cBhvr>
                                        <p:cTn id="24" dur="500" fill="hold"/>
                                        <p:tgtEl>
                                          <p:spTgt spid="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anim calcmode="lin" valueType="num">
                                      <p:cBhvr>
                                        <p:cTn id="28" dur="500" fill="hold"/>
                                        <p:tgtEl>
                                          <p:spTgt spid="51"/>
                                        </p:tgtEl>
                                        <p:attrNameLst>
                                          <p:attrName>ppt_x</p:attrName>
                                        </p:attrNameLst>
                                      </p:cBhvr>
                                      <p:tavLst>
                                        <p:tav tm="0">
                                          <p:val>
                                            <p:strVal val="#ppt_x"/>
                                          </p:val>
                                        </p:tav>
                                        <p:tav tm="100000">
                                          <p:val>
                                            <p:strVal val="#ppt_x"/>
                                          </p:val>
                                        </p:tav>
                                      </p:tavLst>
                                    </p:anim>
                                    <p:anim calcmode="lin" valueType="num">
                                      <p:cBhvr>
                                        <p:cTn id="29" dur="500" fill="hold"/>
                                        <p:tgtEl>
                                          <p:spTgt spid="5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500"/>
                                        <p:tgtEl>
                                          <p:spTgt spid="46"/>
                                        </p:tgtEl>
                                      </p:cBhvr>
                                    </p:animEffect>
                                    <p:anim calcmode="lin" valueType="num">
                                      <p:cBhvr>
                                        <p:cTn id="33" dur="500" fill="hold"/>
                                        <p:tgtEl>
                                          <p:spTgt spid="46"/>
                                        </p:tgtEl>
                                        <p:attrNameLst>
                                          <p:attrName>ppt_x</p:attrName>
                                        </p:attrNameLst>
                                      </p:cBhvr>
                                      <p:tavLst>
                                        <p:tav tm="0">
                                          <p:val>
                                            <p:strVal val="#ppt_x"/>
                                          </p:val>
                                        </p:tav>
                                        <p:tav tm="100000">
                                          <p:val>
                                            <p:strVal val="#ppt_x"/>
                                          </p:val>
                                        </p:tav>
                                      </p:tavLst>
                                    </p:anim>
                                    <p:anim calcmode="lin" valueType="num">
                                      <p:cBhvr>
                                        <p:cTn id="3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5715000" y="694519"/>
            <a:ext cx="70866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671839" y="440391"/>
              <a:ext cx="3717684"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TRANH LUẬN</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82800" y="5730096"/>
            <a:ext cx="3276600" cy="383300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368" y="2980416"/>
            <a:ext cx="3285676" cy="3667732"/>
          </a:xfrm>
          <a:prstGeom prst="rect">
            <a:avLst/>
          </a:prstGeom>
        </p:spPr>
      </p:pic>
      <p:grpSp>
        <p:nvGrpSpPr>
          <p:cNvPr id="21" name="Group 20"/>
          <p:cNvGrpSpPr/>
          <p:nvPr/>
        </p:nvGrpSpPr>
        <p:grpSpPr>
          <a:xfrm>
            <a:off x="7888971" y="5898823"/>
            <a:ext cx="7064630" cy="2265464"/>
            <a:chOff x="1102147" y="952500"/>
            <a:chExt cx="7064630" cy="2265464"/>
          </a:xfrm>
        </p:grpSpPr>
        <p:sp>
          <p:nvSpPr>
            <p:cNvPr id="18" name="Google Shape;136;p4"/>
            <p:cNvSpPr/>
            <p:nvPr/>
          </p:nvSpPr>
          <p:spPr>
            <a:xfrm>
              <a:off x="1102147" y="952500"/>
              <a:ext cx="6975053" cy="2265464"/>
            </a:xfrm>
            <a:prstGeom prst="wedgeRoundRectCallout">
              <a:avLst>
                <a:gd name="adj1" fmla="val 54073"/>
                <a:gd name="adj2" fmla="val -28340"/>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19" name="Rectangle 18"/>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19" name="Rectangle 18"/>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4"/>
                  <a:stretch>
                    <a:fillRect/>
                  </a:stretch>
                </a:blipFill>
              </p:spPr>
              <p:txBody>
                <a:bodyPr/>
                <a:lstStyle/>
                <a:p>
                  <a:r>
                    <a:rPr lang="en-US">
                      <a:noFill/>
                    </a:rPr>
                    <a:t> </a:t>
                  </a:r>
                </a:p>
              </p:txBody>
            </p:sp>
          </mc:Fallback>
        </mc:AlternateContent>
        <p:sp>
          <p:nvSpPr>
            <p:cNvPr id="20" name="TextBox 19"/>
            <p:cNvSpPr txBox="1"/>
            <p:nvPr/>
          </p:nvSpPr>
          <p:spPr>
            <a:xfrm>
              <a:off x="3372802" y="1558204"/>
              <a:ext cx="479397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a:t>
              </a:r>
              <a:r>
                <a:rPr lang="en-US" sz="4000" dirty="0">
                  <a:latin typeface="Arial" panose="020B0604020202020204" pitchFamily="34" charset="0"/>
                  <a:cs typeface="Arial" panose="020B0604020202020204" pitchFamily="34" charset="0"/>
                </a:rPr>
                <a:t>!</a:t>
              </a:r>
            </a:p>
          </p:txBody>
        </p:sp>
      </p:grpSp>
      <p:grpSp>
        <p:nvGrpSpPr>
          <p:cNvPr id="22" name="Group 21"/>
          <p:cNvGrpSpPr/>
          <p:nvPr/>
        </p:nvGrpSpPr>
        <p:grpSpPr>
          <a:xfrm>
            <a:off x="4437295" y="2781300"/>
            <a:ext cx="8331121" cy="2032982"/>
            <a:chOff x="1134381" y="1058936"/>
            <a:chExt cx="8331121" cy="2032982"/>
          </a:xfrm>
        </p:grpSpPr>
        <p:sp>
          <p:nvSpPr>
            <p:cNvPr id="23" name="Google Shape;136;p4"/>
            <p:cNvSpPr/>
            <p:nvPr/>
          </p:nvSpPr>
          <p:spPr>
            <a:xfrm>
              <a:off x="1134381" y="1058936"/>
              <a:ext cx="8331121" cy="2032982"/>
            </a:xfrm>
            <a:prstGeom prst="wedgeRoundRectCallout">
              <a:avLst>
                <a:gd name="adj1" fmla="val -55189"/>
                <a:gd name="adj2" fmla="val -9221"/>
                <a:gd name="adj3" fmla="val 16667"/>
              </a:avLst>
            </a:prstGeom>
            <a:solidFill>
              <a:srgbClr val="FFFF99"/>
            </a:solidFill>
            <a:ln w="38100" cap="flat" cmpd="sng">
              <a:solidFill>
                <a:srgbClr val="395E89"/>
              </a:solidFill>
              <a:prstDash val="dash"/>
              <a:round/>
              <a:headEnd type="none" w="sm" len="sm"/>
              <a:tailEnd type="none" w="sm" len="sm"/>
            </a:ln>
          </p:spPr>
          <p:txBody>
            <a:bodyPr spcFirstLastPara="1" wrap="square" lIns="91425" tIns="45700" rIns="91425" bIns="45700" anchor="ctr" anchorCtr="0">
              <a:noAutofit/>
            </a:bodyPr>
            <a:lstStyle/>
            <a:p>
              <a:pPr lvl="0" algn="ctr">
                <a:lnSpc>
                  <a:spcPct val="150000"/>
                </a:lnSpc>
              </a:pPr>
              <a:endParaRPr sz="4200" b="0" i="0" u="none" strike="noStrike" cap="none" dirty="0">
                <a:solidFill>
                  <a:schemeClr val="dk1"/>
                </a:solidFill>
                <a:latin typeface="+mn-lt"/>
                <a:ea typeface="Calibri"/>
                <a:cs typeface="Calibri"/>
                <a:sym typeface="Calibri"/>
              </a:endParaRPr>
            </a:p>
          </p:txBody>
        </p:sp>
        <mc:AlternateContent xmlns:mc="http://schemas.openxmlformats.org/markup-compatibility/2006" xmlns:a14="http://schemas.microsoft.com/office/drawing/2010/main">
          <mc:Choice Requires="a14">
            <p:sp>
              <p:nvSpPr>
                <p:cNvPr id="24" name="Rectangle 23"/>
                <p:cNvSpPr/>
                <p:nvPr/>
              </p:nvSpPr>
              <p:spPr>
                <a:xfrm>
                  <a:off x="1514244" y="1240068"/>
                  <a:ext cx="1937133" cy="174541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m:t>
                            </m:r>
                            <m:r>
                              <a:rPr lang="en-US" sz="4000" i="0">
                                <a:latin typeface="Cambria Math" panose="02040503050406030204" pitchFamily="18" charset="0"/>
                              </a:rPr>
                              <m:t>−2</m:t>
                            </m:r>
                            <m:r>
                              <a:rPr lang="en-US" sz="4000" i="1">
                                <a:latin typeface="Cambria Math" panose="02040503050406030204" pitchFamily="18" charset="0"/>
                              </a:rPr>
                              <m:t>𝑥</m:t>
                            </m:r>
                          </m:num>
                          <m:den>
                            <m:r>
                              <a:rPr lang="en-US" sz="4000" i="0">
                                <a:latin typeface="Cambria Math" panose="02040503050406030204" pitchFamily="18" charset="0"/>
                              </a:rPr>
                              <m:t>3+</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num>
                              <m:den>
                                <m:r>
                                  <a:rPr lang="en-US" sz="4000" i="1">
                                    <a:latin typeface="Cambria Math" panose="02040503050406030204" pitchFamily="18" charset="0"/>
                                  </a:rPr>
                                  <m:t>𝑥</m:t>
                                </m:r>
                              </m:den>
                            </m:f>
                          </m:den>
                        </m:f>
                        <m:r>
                          <m:rPr>
                            <m:nor/>
                          </m:rPr>
                          <a:rPr lang="en-US" sz="4000" i="1">
                            <a:latin typeface="Cambria Math" panose="02040503050406030204" pitchFamily="18" charset="0"/>
                          </a:rPr>
                          <m:t> </m:t>
                        </m:r>
                      </m:oMath>
                    </m:oMathPara>
                  </a14:m>
                  <a:endParaRPr lang="en-US" sz="4000" dirty="0"/>
                </a:p>
              </p:txBody>
            </p:sp>
          </mc:Choice>
          <mc:Fallback xmlns="">
            <p:sp>
              <p:nvSpPr>
                <p:cNvPr id="24" name="Rectangle 23"/>
                <p:cNvSpPr>
                  <a:spLocks noRot="1" noChangeAspect="1" noMove="1" noResize="1" noEditPoints="1" noAdjustHandles="1" noChangeArrowheads="1" noChangeShapeType="1" noTextEdit="1"/>
                </p:cNvSpPr>
                <p:nvPr/>
              </p:nvSpPr>
              <p:spPr>
                <a:xfrm>
                  <a:off x="1514244" y="1240068"/>
                  <a:ext cx="1937133" cy="1745414"/>
                </a:xfrm>
                <a:prstGeom prst="rect">
                  <a:avLst/>
                </a:prstGeom>
                <a:blipFill>
                  <a:blip r:embed="rId5"/>
                  <a:stretch>
                    <a:fillRect/>
                  </a:stretch>
                </a:blipFill>
              </p:spPr>
              <p:txBody>
                <a:bodyPr/>
                <a:lstStyle/>
                <a:p>
                  <a:r>
                    <a:rPr lang="en-US">
                      <a:noFill/>
                    </a:rPr>
                    <a:t> </a:t>
                  </a:r>
                </a:p>
              </p:txBody>
            </p:sp>
          </mc:Fallback>
        </mc:AlternateContent>
        <p:sp>
          <p:nvSpPr>
            <p:cNvPr id="25" name="TextBox 24"/>
            <p:cNvSpPr txBox="1"/>
            <p:nvPr/>
          </p:nvSpPr>
          <p:spPr>
            <a:xfrm>
              <a:off x="3372802" y="1558204"/>
              <a:ext cx="6060466"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a:t>
              </a:r>
            </a:p>
          </p:txBody>
        </p:sp>
      </p:grpSp>
      <p:sp>
        <p:nvSpPr>
          <p:cNvPr id="26" name="Rectangle 25"/>
          <p:cNvSpPr/>
          <p:nvPr/>
        </p:nvSpPr>
        <p:spPr>
          <a:xfrm>
            <a:off x="3572642" y="8927453"/>
            <a:ext cx="5918608" cy="707886"/>
          </a:xfrm>
          <a:prstGeom prst="rect">
            <a:avLst/>
          </a:prstGeom>
        </p:spPr>
        <p:txBody>
          <a:bodyPr wrap="none">
            <a:spAutoFit/>
          </a:bodyPr>
          <a:lstStyle/>
          <a:p>
            <a:r>
              <a:rPr lang="nl-NL" sz="4000" dirty="0">
                <a:latin typeface="Arial" panose="020B0604020202020204" pitchFamily="34" charset="0"/>
                <a:ea typeface="Times New Roman" panose="02020603050405020304" pitchFamily="18" charset="0"/>
                <a:cs typeface="Arial" panose="020B0604020202020204" pitchFamily="34" charset="0"/>
              </a:rPr>
              <a:t>Theo em, bạn </a:t>
            </a:r>
            <a:r>
              <a:rPr lang="en-US" sz="4000" dirty="0" err="1">
                <a:latin typeface="Arial" panose="020B0604020202020204" pitchFamily="34" charset="0"/>
                <a:ea typeface="Times New Roman" panose="02020603050405020304" pitchFamily="18" charset="0"/>
                <a:cs typeface="Arial" panose="020B0604020202020204" pitchFamily="34" charset="0"/>
              </a:rPr>
              <a:t>nào</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đúng</a:t>
            </a:r>
            <a:r>
              <a:rPr lang="en-US" sz="4000" dirty="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16458191" y="118246"/>
            <a:ext cx="1411259" cy="1926036"/>
          </a:xfrm>
          <a:prstGeom prst="rect">
            <a:avLst/>
          </a:prstGeom>
        </p:spPr>
      </p:pic>
      <p:pic>
        <p:nvPicPr>
          <p:cNvPr id="29"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7595833">
            <a:off x="-526694" y="-349228"/>
            <a:ext cx="1622492" cy="1615159"/>
          </a:xfrm>
          <a:prstGeom prst="rect">
            <a:avLst/>
          </a:prstGeom>
        </p:spPr>
      </p:pic>
      <p:pic>
        <p:nvPicPr>
          <p:cNvPr id="32" name="Picture 31"/>
          <p:cNvPicPr>
            <a:picLocks noChangeAspect="1"/>
          </p:cNvPicPr>
          <p:nvPr/>
        </p:nvPicPr>
        <p:blipFill>
          <a:blip r:embed="rId10"/>
          <a:stretch>
            <a:fillRect/>
          </a:stretch>
        </p:blipFill>
        <p:spPr>
          <a:xfrm>
            <a:off x="13411200" y="3162300"/>
            <a:ext cx="1302959" cy="1239097"/>
          </a:xfrm>
          <a:prstGeom prst="rect">
            <a:avLst/>
          </a:prstGeom>
        </p:spPr>
      </p:pic>
      <p:pic>
        <p:nvPicPr>
          <p:cNvPr id="33" name="Picture 32"/>
          <p:cNvPicPr>
            <a:picLocks noChangeAspect="1"/>
          </p:cNvPicPr>
          <p:nvPr/>
        </p:nvPicPr>
        <p:blipFill>
          <a:blip r:embed="rId11"/>
          <a:stretch>
            <a:fillRect/>
          </a:stretch>
        </p:blipFill>
        <p:spPr>
          <a:xfrm>
            <a:off x="5791200" y="6376159"/>
            <a:ext cx="1418589" cy="1298143"/>
          </a:xfrm>
          <a:prstGeom prst="rect">
            <a:avLst/>
          </a:prstGeom>
        </p:spPr>
      </p:pic>
      <p:pic>
        <p:nvPicPr>
          <p:cNvPr id="34" name="Picture 33"/>
          <p:cNvPicPr>
            <a:picLocks noChangeAspect="1"/>
          </p:cNvPicPr>
          <p:nvPr/>
        </p:nvPicPr>
        <p:blipFill>
          <a:blip r:embed="rId12"/>
          <a:stretch>
            <a:fillRect/>
          </a:stretch>
        </p:blipFill>
        <p:spPr>
          <a:xfrm>
            <a:off x="2146054" y="8752262"/>
            <a:ext cx="1426588" cy="8108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p:cTn id="49" dur="500" fill="hold"/>
                                        <p:tgtEl>
                                          <p:spTgt spid="33"/>
                                        </p:tgtEl>
                                        <p:attrNameLst>
                                          <p:attrName>ppt_w</p:attrName>
                                        </p:attrNameLst>
                                      </p:cBhvr>
                                      <p:tavLst>
                                        <p:tav tm="0">
                                          <p:val>
                                            <p:fltVal val="0"/>
                                          </p:val>
                                        </p:tav>
                                        <p:tav tm="100000">
                                          <p:val>
                                            <p:strVal val="#ppt_w"/>
                                          </p:val>
                                        </p:tav>
                                      </p:tavLst>
                                    </p:anim>
                                    <p:anim calcmode="lin" valueType="num">
                                      <p:cBhvr>
                                        <p:cTn id="50" dur="500" fill="hold"/>
                                        <p:tgtEl>
                                          <p:spTgt spid="33"/>
                                        </p:tgtEl>
                                        <p:attrNameLst>
                                          <p:attrName>ppt_h</p:attrName>
                                        </p:attrNameLst>
                                      </p:cBhvr>
                                      <p:tavLst>
                                        <p:tav tm="0">
                                          <p:val>
                                            <p:fltVal val="0"/>
                                          </p:val>
                                        </p:tav>
                                        <p:tav tm="100000">
                                          <p:val>
                                            <p:strVal val="#ppt_h"/>
                                          </p:val>
                                        </p:tav>
                                      </p:tavLst>
                                    </p:anim>
                                    <p:animEffect transition="in" filter="fade">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2390112"/>
            <a:ext cx="11963400" cy="3593464"/>
            <a:chOff x="3241087" y="2713311"/>
            <a:chExt cx="13002857" cy="3593464"/>
          </a:xfrm>
        </p:grpSpPr>
        <p:sp>
          <p:nvSpPr>
            <p:cNvPr id="3" name="Freeform 3"/>
            <p:cNvSpPr/>
            <p:nvPr/>
          </p:nvSpPr>
          <p:spPr>
            <a:xfrm>
              <a:off x="3241087" y="2713311"/>
              <a:ext cx="13002857"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2.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HAI PHÂN THỨC BẰNG NHAU</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19138733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695499" y="8375972"/>
            <a:ext cx="2009052" cy="1999972"/>
          </a:xfrm>
          <a:prstGeom prst="rect">
            <a:avLst/>
          </a:prstGeom>
        </p:spPr>
      </p:pic>
      <p:pic>
        <p:nvPicPr>
          <p:cNvPr id="32" name="Picture 34"/>
          <p:cNvPicPr>
            <a:picLocks noChangeAspect="1"/>
          </p:cNvPicPr>
          <p:nvPr/>
        </p:nvPicPr>
        <p:blipFill>
          <a:blip r:embed="rId4"/>
          <a:srcRect/>
          <a:stretch>
            <a:fillRect/>
          </a:stretch>
        </p:blipFill>
        <p:spPr>
          <a:xfrm>
            <a:off x="912409" y="627243"/>
            <a:ext cx="1485264" cy="1163457"/>
          </a:xfrm>
          <a:prstGeom prst="rect">
            <a:avLst/>
          </a:prstGeom>
        </p:spPr>
      </p:pic>
      <p:sp>
        <p:nvSpPr>
          <p:cNvPr id="33" name="Rectangle 1"/>
          <p:cNvSpPr>
            <a:spLocks noChangeArrowheads="1"/>
          </p:cNvSpPr>
          <p:nvPr/>
        </p:nvSpPr>
        <p:spPr bwMode="auto">
          <a:xfrm>
            <a:off x="2446746" y="777244"/>
            <a:ext cx="1469825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4000" dirty="0" err="1">
                <a:solidFill>
                  <a:prstClr val="black"/>
                </a:solidFill>
                <a:latin typeface="Arial" panose="020B0604020202020204" pitchFamily="34" charset="0"/>
              </a:rPr>
              <a:t>Các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em</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hãy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nhớ</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và</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lại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quy</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tắc</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bằng</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nhau</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của</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hai</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phân</a:t>
            </a:r>
            <a:r>
              <a:rPr lang="en-US" altLang="en-US" sz="4000" dirty="0">
                <a:solidFill>
                  <a:prstClr val="black"/>
                </a:solidFill>
                <a:latin typeface="Arial" panose="020B0604020202020204" pitchFamily="34" charset="0"/>
              </a:rPr>
              <a:t> </a:t>
            </a:r>
            <a:r>
              <a:rPr lang="en-US" altLang="en-US" sz="4000" dirty="0" err="1">
                <a:solidFill>
                  <a:prstClr val="black"/>
                </a:solidFill>
                <a:latin typeface="Arial" panose="020B0604020202020204" pitchFamily="34" charset="0"/>
              </a:rPr>
              <a:t>số</a:t>
            </a:r>
            <a:r>
              <a:rPr lang="en-US" altLang="en-US" sz="4000" dirty="0">
                <a:solidFill>
                  <a:prstClr val="black"/>
                </a:solidFill>
                <a:latin typeface="Arial" panose="020B0604020202020204" pitchFamily="34" charset="0"/>
              </a:rPr>
              <a:t>.</a:t>
            </a:r>
            <a:endParaRPr kumimoji="0" lang="en-US" alt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4" name="Rectangle 23"/>
          <p:cNvSpPr/>
          <p:nvPr/>
        </p:nvSpPr>
        <p:spPr>
          <a:xfrm>
            <a:off x="7306426" y="215954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7" name="Group 6"/>
          <p:cNvGrpSpPr/>
          <p:nvPr/>
        </p:nvGrpSpPr>
        <p:grpSpPr>
          <a:xfrm>
            <a:off x="1066800" y="3619500"/>
            <a:ext cx="16493591" cy="4800600"/>
            <a:chOff x="1066801" y="3270586"/>
            <a:chExt cx="16493591" cy="4800600"/>
          </a:xfrm>
        </p:grpSpPr>
        <p:grpSp>
          <p:nvGrpSpPr>
            <p:cNvPr id="36" name="Group 35"/>
            <p:cNvGrpSpPr/>
            <p:nvPr/>
          </p:nvGrpSpPr>
          <p:grpSpPr>
            <a:xfrm>
              <a:off x="1066801" y="3270586"/>
              <a:ext cx="16383000" cy="4800600"/>
              <a:chOff x="990600" y="2139616"/>
              <a:chExt cx="16383000" cy="4800600"/>
            </a:xfrm>
          </p:grpSpPr>
          <p:sp>
            <p:nvSpPr>
              <p:cNvPr id="40" name="Freeform 6"/>
              <p:cNvSpPr/>
              <p:nvPr/>
            </p:nvSpPr>
            <p:spPr>
              <a:xfrm>
                <a:off x="990600" y="2139616"/>
                <a:ext cx="16383000"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396290"/>
                <a:ext cx="15773401"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5" name="Group 4"/>
            <p:cNvGrpSpPr/>
            <p:nvPr/>
          </p:nvGrpSpPr>
          <p:grpSpPr>
            <a:xfrm>
              <a:off x="2031353" y="3929634"/>
              <a:ext cx="15529039" cy="2145232"/>
              <a:chOff x="1295400" y="3924300"/>
              <a:chExt cx="15529039" cy="2145232"/>
            </a:xfrm>
          </p:grpSpPr>
          <mc:AlternateContent xmlns:mc="http://schemas.openxmlformats.org/markup-compatibility/2006" xmlns:a14="http://schemas.microsoft.com/office/drawing/2010/main">
            <mc:Choice Requires="a14">
              <p:sp>
                <p:nvSpPr>
                  <p:cNvPr id="2" name="Rectangle 1"/>
                  <p:cNvSpPr/>
                  <p:nvPr/>
                </p:nvSpPr>
                <p:spPr>
                  <a:xfrm>
                    <a:off x="1295400" y="3992040"/>
                    <a:ext cx="15529039" cy="2077492"/>
                  </a:xfrm>
                  <a:prstGeom prst="rect">
                    <a:avLst/>
                  </a:prstGeom>
                </p:spPr>
                <p:txBody>
                  <a:bodyPr wrap="square">
                    <a:spAutoFit/>
                  </a:bodyPr>
                  <a:lstStyle/>
                  <a:p>
                    <a:pPr algn="just">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Hai phân thức      </a:t>
                    </a: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gọi là bằng nhau nếu </a:t>
                    </a:r>
                    <a14:m>
                      <m:oMath xmlns:m="http://schemas.openxmlformats.org/officeDocument/2006/math">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600"/>
                      </a:spcAft>
                    </a:pPr>
                    <a:r>
                      <a:rPr lang="nl-NL" sz="4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viết:</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1295400" y="3992040"/>
                    <a:ext cx="15529039" cy="2077492"/>
                  </a:xfrm>
                  <a:prstGeom prst="rect">
                    <a:avLst/>
                  </a:prstGeom>
                  <a:blipFill>
                    <a:blip r:embed="rId9"/>
                    <a:stretch>
                      <a:fillRect l="-1531" b="-108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4912894" y="39243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2" name="Rectangle 41"/>
                  <p:cNvSpPr>
                    <a:spLocks noRot="1" noChangeAspect="1" noMove="1" noResize="1" noEditPoints="1" noAdjustHandles="1" noChangeArrowheads="1" noChangeShapeType="1" noTextEdit="1"/>
                  </p:cNvSpPr>
                  <p:nvPr/>
                </p:nvSpPr>
                <p:spPr>
                  <a:xfrm>
                    <a:off x="4912894" y="3924300"/>
                    <a:ext cx="677750" cy="1244828"/>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348662" y="3946798"/>
                    <a:ext cx="69820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6348662" y="3946798"/>
                    <a:ext cx="698203" cy="1244828"/>
                  </a:xfrm>
                  <a:prstGeom prst="rect">
                    <a:avLst/>
                  </a:prstGeom>
                  <a:blipFill>
                    <a:blip r:embed="rId11"/>
                    <a:stretch>
                      <a:fillRect/>
                    </a:stretch>
                  </a:blipFill>
                </p:spPr>
                <p:txBody>
                  <a:bodyPr/>
                  <a:lstStyle/>
                  <a:p>
                    <a:r>
                      <a:rPr lang="en-US">
                        <a:noFill/>
                      </a:rPr>
                      <a:t> </a:t>
                    </a:r>
                  </a:p>
                </p:txBody>
              </p:sp>
            </mc:Fallback>
          </mc:AlternateContent>
        </p:grpSp>
        <p:grpSp>
          <p:nvGrpSpPr>
            <p:cNvPr id="6" name="Group 5"/>
            <p:cNvGrpSpPr/>
            <p:nvPr/>
          </p:nvGrpSpPr>
          <p:grpSpPr>
            <a:xfrm>
              <a:off x="6588257" y="6058325"/>
              <a:ext cx="5340084" cy="1244828"/>
              <a:chOff x="5586291" y="6114397"/>
              <a:chExt cx="5340084" cy="1244828"/>
            </a:xfrm>
          </p:grpSpPr>
          <mc:AlternateContent xmlns:mc="http://schemas.openxmlformats.org/markup-compatibility/2006" xmlns:a14="http://schemas.microsoft.com/office/drawing/2010/main">
            <mc:Choice Requires="a14">
              <p:sp>
                <p:nvSpPr>
                  <p:cNvPr id="44" name="Rectangle 43"/>
                  <p:cNvSpPr/>
                  <p:nvPr/>
                </p:nvSpPr>
                <p:spPr>
                  <a:xfrm>
                    <a:off x="5586291" y="6114397"/>
                    <a:ext cx="1716687"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𝐴</m:t>
                              </m:r>
                            </m:num>
                            <m:den>
                              <m:r>
                                <a:rPr lang="en-US" sz="4000" b="0" i="1" smtClean="0">
                                  <a:latin typeface="Cambria Math" panose="02040503050406030204" pitchFamily="18" charset="0"/>
                                </a:rPr>
                                <m:t>𝐵</m:t>
                              </m:r>
                            </m:den>
                          </m:f>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m:t>
                          </m:r>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𝐶</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𝐷</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5586291" y="6114397"/>
                    <a:ext cx="1716687" cy="124482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245046" y="6164435"/>
                    <a:ext cx="3681329" cy="1084912"/>
                  </a:xfrm>
                  <a:prstGeom prst="rect">
                    <a:avLst/>
                  </a:prstGeom>
                </p:spPr>
                <p:txBody>
                  <a:bodyPr wrap="none">
                    <a:spAutoFit/>
                  </a:bodyPr>
                  <a:lstStyle/>
                  <a:p>
                    <a:pPr lvl="0" algn="ctr">
                      <a:lnSpc>
                        <a:spcPct val="150000"/>
                      </a:lnSpc>
                      <a:spcAft>
                        <a:spcPts val="600"/>
                      </a:spcAft>
                    </a:pPr>
                    <a:r>
                      <a:rPr lang="nl-NL" sz="43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𝐴𝐷</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m:t>
                        </m:r>
                        <m:r>
                          <a:rPr lang="nl-NL" sz="43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𝐵𝐶</m:t>
                        </m:r>
                      </m:oMath>
                    </a14:m>
                    <a:endPar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245046" y="6164435"/>
                    <a:ext cx="3681329" cy="1084912"/>
                  </a:xfrm>
                  <a:prstGeom prst="rect">
                    <a:avLst/>
                  </a:prstGeom>
                  <a:blipFill>
                    <a:blip r:embed="rId13"/>
                    <a:stretch>
                      <a:fillRect l="-6126" b="-14607"/>
                    </a:stretch>
                  </a:blipFill>
                </p:spPr>
                <p:txBody>
                  <a:bodyPr/>
                  <a:lstStyle/>
                  <a:p>
                    <a:r>
                      <a:rPr lang="en-US">
                        <a:noFill/>
                      </a:rPr>
                      <a:t> </a:t>
                    </a:r>
                  </a:p>
                </p:txBody>
              </p:sp>
            </mc:Fallback>
          </mc:AlternateContent>
        </p:grpSp>
      </p:grpSp>
      <p:pic>
        <p:nvPicPr>
          <p:cNvPr id="45" name="Picture 44"/>
          <p:cNvPicPr>
            <a:picLocks noChangeAspect="1"/>
          </p:cNvPicPr>
          <p:nvPr/>
        </p:nvPicPr>
        <p:blipFill>
          <a:blip r:embed="rId14"/>
          <a:stretch>
            <a:fillRect/>
          </a:stretch>
        </p:blipFill>
        <p:spPr>
          <a:xfrm>
            <a:off x="14706600" y="7309377"/>
            <a:ext cx="2743197" cy="2831281"/>
          </a:xfrm>
          <a:prstGeom prst="rect">
            <a:avLst/>
          </a:prstGeom>
        </p:spPr>
      </p:pic>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anim calcmode="lin" valueType="num">
                                      <p:cBhvr>
                                        <p:cTn id="16" dur="500" fill="hold"/>
                                        <p:tgtEl>
                                          <p:spTgt spid="24"/>
                                        </p:tgtEl>
                                        <p:attrNameLst>
                                          <p:attrName>ppt_x</p:attrName>
                                        </p:attrNameLst>
                                      </p:cBhvr>
                                      <p:tavLst>
                                        <p:tav tm="0">
                                          <p:val>
                                            <p:strVal val="#ppt_x"/>
                                          </p:val>
                                        </p:tav>
                                        <p:tav tm="100000">
                                          <p:val>
                                            <p:strVal val="#ppt_x"/>
                                          </p:val>
                                        </p:tav>
                                      </p:tavLst>
                                    </p:anim>
                                    <p:anim calcmode="lin" valueType="num">
                                      <p:cBhvr>
                                        <p:cTn id="17" dur="500" fill="hold"/>
                                        <p:tgtEl>
                                          <p:spTgt spid="2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anim calcmode="lin" valueType="num">
                                      <p:cBhvr>
                                        <p:cTn id="21" dur="500" fill="hold"/>
                                        <p:tgtEl>
                                          <p:spTgt spid="7"/>
                                        </p:tgtEl>
                                        <p:attrNameLst>
                                          <p:attrName>ppt_x</p:attrName>
                                        </p:attrNameLst>
                                      </p:cBhvr>
                                      <p:tavLst>
                                        <p:tav tm="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fade">
                                      <p:cBhvr>
                                        <p:cTn id="25" dur="500"/>
                                        <p:tgtEl>
                                          <p:spTgt spid="45"/>
                                        </p:tgtEl>
                                      </p:cBhvr>
                                    </p:animEffect>
                                    <p:anim calcmode="lin" valueType="num">
                                      <p:cBhvr>
                                        <p:cTn id="26" dur="500" fill="hold"/>
                                        <p:tgtEl>
                                          <p:spTgt spid="45"/>
                                        </p:tgtEl>
                                        <p:attrNameLst>
                                          <p:attrName>ppt_x</p:attrName>
                                        </p:attrNameLst>
                                      </p:cBhvr>
                                      <p:tavLst>
                                        <p:tav tm="0">
                                          <p:val>
                                            <p:strVal val="#ppt_x"/>
                                          </p:val>
                                        </p:tav>
                                        <p:tav tm="100000">
                                          <p:val>
                                            <p:strVal val="#ppt_x"/>
                                          </p:val>
                                        </p:tav>
                                      </p:tavLst>
                                    </p:anim>
                                    <p:anim calcmode="lin" valueType="num">
                                      <p:cBhvr>
                                        <p:cTn id="27"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854044" y="723900"/>
            <a:ext cx="3861128" cy="1279214"/>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719899" y="8103477"/>
            <a:ext cx="2189832" cy="2179935"/>
          </a:xfrm>
          <a:prstGeom prst="rect">
            <a:avLst/>
          </a:prstGeom>
        </p:spPr>
      </p:pic>
      <p:pic>
        <p:nvPicPr>
          <p:cNvPr id="5" name="Picture 4"/>
          <p:cNvPicPr>
            <a:picLocks noChangeAspect="1"/>
          </p:cNvPicPr>
          <p:nvPr/>
        </p:nvPicPr>
        <p:blipFill>
          <a:blip r:embed="rId7"/>
          <a:stretch>
            <a:fillRect/>
          </a:stretch>
        </p:blipFill>
        <p:spPr>
          <a:xfrm>
            <a:off x="-25810" y="363534"/>
            <a:ext cx="18301778" cy="9949534"/>
          </a:xfrm>
          <a:prstGeom prst="rect">
            <a:avLst/>
          </a:prstGeom>
        </p:spPr>
      </p:pic>
      <p:grpSp>
        <p:nvGrpSpPr>
          <p:cNvPr id="46" name="Group 45"/>
          <p:cNvGrpSpPr/>
          <p:nvPr/>
        </p:nvGrpSpPr>
        <p:grpSpPr>
          <a:xfrm>
            <a:off x="4848061" y="2247900"/>
            <a:ext cx="7678946" cy="1248803"/>
            <a:chOff x="4848061" y="2013951"/>
            <a:chExt cx="7678946" cy="1248803"/>
          </a:xfrm>
        </p:grpSpPr>
        <p:sp>
          <p:nvSpPr>
            <p:cNvPr id="47" name="Rectangle 46"/>
            <p:cNvSpPr/>
            <p:nvPr/>
          </p:nvSpPr>
          <p:spPr>
            <a:xfrm>
              <a:off x="4848061" y="2118349"/>
              <a:ext cx="4483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thích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48" name="Rectangle 47"/>
                <p:cNvSpPr/>
                <p:nvPr/>
              </p:nvSpPr>
              <p:spPr>
                <a:xfrm>
                  <a:off x="8942884" y="2013951"/>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48" name="Rectangle 47"/>
                <p:cNvSpPr>
                  <a:spLocks noRot="1" noChangeAspect="1" noMove="1" noResize="1" noEditPoints="1" noAdjustHandles="1" noChangeArrowheads="1" noChangeShapeType="1" noTextEdit="1"/>
                </p:cNvSpPr>
                <p:nvPr/>
              </p:nvSpPr>
              <p:spPr>
                <a:xfrm>
                  <a:off x="8942884" y="2013951"/>
                  <a:ext cx="3584123" cy="1248803"/>
                </a:xfrm>
                <a:prstGeom prst="rect">
                  <a:avLst/>
                </a:prstGeom>
                <a:blipFill>
                  <a:blip r:embed="rId9"/>
                  <a:stretch>
                    <a:fillRect/>
                  </a:stretch>
                </a:blipFill>
              </p:spPr>
              <p:txBody>
                <a:bodyPr/>
                <a:lstStyle/>
                <a:p>
                  <a:r>
                    <a:rPr lang="en-US">
                      <a:noFill/>
                    </a:rPr>
                    <a:t> </a:t>
                  </a:r>
                </a:p>
              </p:txBody>
            </p:sp>
          </mc:Fallback>
        </mc:AlternateContent>
      </p:grpSp>
      <p:sp>
        <p:nvSpPr>
          <p:cNvPr id="49" name="Rectangle 48"/>
          <p:cNvSpPr/>
          <p:nvPr/>
        </p:nvSpPr>
        <p:spPr>
          <a:xfrm>
            <a:off x="4864103" y="5900976"/>
            <a:ext cx="103039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0" name="Oval Callout 49"/>
          <p:cNvSpPr/>
          <p:nvPr/>
        </p:nvSpPr>
        <p:spPr>
          <a:xfrm>
            <a:off x="8445773" y="440278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1" name="Rectangle 50"/>
              <p:cNvSpPr/>
              <p:nvPr/>
            </p:nvSpPr>
            <p:spPr>
              <a:xfrm>
                <a:off x="5646846" y="6054864"/>
                <a:ext cx="7198445"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sz="4000" i="1">
                              <a:latin typeface="Cambria Math" panose="02040503050406030204" pitchFamily="18" charset="0"/>
                            </a:rPr>
                          </m:ctrlPr>
                        </m:dPr>
                        <m:e>
                          <m:r>
                            <a:rPr lang="en-US" sz="400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e>
                      </m:d>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e>
                      </m:d>
                      <m:r>
                        <m:rPr>
                          <m:nor/>
                        </m:rPr>
                        <a:rPr lang="en-US" sz="4000" i="1">
                          <a:latin typeface="Cambria Math" panose="02040503050406030204" pitchFamily="18" charset="0"/>
                        </a:rPr>
                        <m:t> </m:t>
                      </m:r>
                      <m:r>
                        <a:rPr lang="en-US" sz="4000" i="0">
                          <a:latin typeface="Cambria Math" panose="02040503050406030204" pitchFamily="18" charset="0"/>
                        </a:rPr>
                        <m:t>.1</m:t>
                      </m:r>
                    </m:oMath>
                  </m:oMathPara>
                </a14:m>
                <a:endParaRPr lang="en-US" sz="4000" dirty="0"/>
              </a:p>
            </p:txBody>
          </p:sp>
        </mc:Choice>
        <mc:Fallback xmlns="">
          <p:sp>
            <p:nvSpPr>
              <p:cNvPr id="51" name="Rectangle 50"/>
              <p:cNvSpPr>
                <a:spLocks noRot="1" noChangeAspect="1" noMove="1" noResize="1" noEditPoints="1" noAdjustHandles="1" noChangeArrowheads="1" noChangeShapeType="1" noTextEdit="1"/>
              </p:cNvSpPr>
              <p:nvPr/>
            </p:nvSpPr>
            <p:spPr>
              <a:xfrm>
                <a:off x="5646846" y="6054864"/>
                <a:ext cx="7198445" cy="707886"/>
              </a:xfrm>
              <a:prstGeom prst="rect">
                <a:avLst/>
              </a:prstGeom>
              <a:blipFill>
                <a:blip r:embed="rId10"/>
                <a:stretch>
                  <a:fillRect/>
                </a:stretch>
              </a:blipFill>
            </p:spPr>
            <p:txBody>
              <a:bodyPr/>
              <a:lstStyle/>
              <a:p>
                <a:r>
                  <a:rPr lang="en-US">
                    <a:noFill/>
                  </a:rPr>
                  <a:t> </a:t>
                </a:r>
              </a:p>
            </p:txBody>
          </p:sp>
        </mc:Fallback>
      </mc:AlternateContent>
      <p:sp>
        <p:nvSpPr>
          <p:cNvPr id="52" name="Rectangle 51"/>
          <p:cNvSpPr/>
          <p:nvPr/>
        </p:nvSpPr>
        <p:spPr>
          <a:xfrm>
            <a:off x="4905217" y="7448344"/>
            <a:ext cx="1350615"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Nên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3" name="Rectangle 52"/>
              <p:cNvSpPr/>
              <p:nvPr/>
            </p:nvSpPr>
            <p:spPr>
              <a:xfrm>
                <a:off x="6023280" y="7323697"/>
                <a:ext cx="3584123" cy="1248803"/>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num>
                        <m:den>
                          <m:sSup>
                            <m:sSupPr>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e>
                            <m:sup>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up>
                          </m:sSup>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1</m:t>
                          </m:r>
                        </m:num>
                        <m:den>
                          <m:r>
                            <a:rPr lang="en-US" sz="4000" b="0" i="1" smtClean="0">
                              <a:solidFill>
                                <a:prstClr val="black"/>
                              </a:solidFill>
                              <a:latin typeface="Cambria Math" panose="02040503050406030204" pitchFamily="18" charset="0"/>
                            </a:rPr>
                            <m:t>1−</m:t>
                          </m:r>
                          <m:r>
                            <a:rPr lang="en-US" sz="4000" b="0" i="1" smtClean="0">
                              <a:solidFill>
                                <a:prstClr val="black"/>
                              </a:solidFill>
                              <a:latin typeface="Cambria Math" panose="02040503050406030204" pitchFamily="18" charset="0"/>
                            </a:rPr>
                            <m:t>𝑥</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3" name="Rectangle 52"/>
              <p:cNvSpPr>
                <a:spLocks noRot="1" noChangeAspect="1" noMove="1" noResize="1" noEditPoints="1" noAdjustHandles="1" noChangeArrowheads="1" noChangeShapeType="1" noTextEdit="1"/>
              </p:cNvSpPr>
              <p:nvPr/>
            </p:nvSpPr>
            <p:spPr>
              <a:xfrm>
                <a:off x="6023280" y="7323697"/>
                <a:ext cx="3584123" cy="1248803"/>
              </a:xfrm>
              <a:prstGeom prst="rect">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wipe(down)">
                                      <p:cBhvr>
                                        <p:cTn id="25" dur="500"/>
                                        <p:tgtEl>
                                          <p:spTgt spid="5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52"/>
                                        </p:tgtEl>
                                        <p:attrNameLst>
                                          <p:attrName>style.visibility</p:attrName>
                                        </p:attrNameLst>
                                      </p:cBhvr>
                                      <p:to>
                                        <p:strVal val="visible"/>
                                      </p:to>
                                    </p:set>
                                    <p:animEffect transition="in" filter="randombar(horizontal)">
                                      <p:cBhvr>
                                        <p:cTn id="30" dur="500"/>
                                        <p:tgtEl>
                                          <p:spTgt spid="5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p:bldP spid="52" grpId="0"/>
      <p:bldP spid="5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566924"/>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4648200" y="1939447"/>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Khẳng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đúng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hay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Vì</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43033">
            <a:off x="-665312" y="8357311"/>
            <a:ext cx="1888178" cy="1879644"/>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6396790" y="3503373"/>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6396790" y="3503373"/>
                <a:ext cx="5823454" cy="125912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561326" y="6302427"/>
                <a:ext cx="11884556" cy="901593"/>
              </a:xfrm>
              <a:prstGeom prst="rect">
                <a:avLst/>
              </a:prstGeom>
            </p:spPr>
            <p:txBody>
              <a:bodyPr wrap="square">
                <a:spAutoFit/>
              </a:bodyPr>
              <a:lstStyle/>
              <a:p>
                <a:pPr algn="just">
                  <a:lnSpc>
                    <a:spcPct val="150000"/>
                  </a:lnSpc>
                  <a:spcBef>
                    <a:spcPts val="1200"/>
                  </a:spcBef>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rPr>
                      <m:t>1.(1−</m:t>
                    </m:r>
                    <m:r>
                      <a:rPr lang="nl-NL" sz="4000" i="1" dirty="0" smtClean="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r>
                      <a:rPr lang="nl-NL" sz="4000" i="1" dirty="0">
                        <a:effectLst/>
                        <a:latin typeface="Cambria Math" panose="02040503050406030204" pitchFamily="18" charset="0"/>
                        <a:ea typeface="Times New Roman" panose="02020603050405020304" pitchFamily="18" charset="0"/>
                      </a:rPr>
                      <m:t>)</m:t>
                    </m:r>
                    <m:r>
                      <a:rPr lang="nl-NL" sz="4000" i="1" baseline="30000" dirty="0">
                        <a:effectLst/>
                        <a:latin typeface="Cambria Math" panose="02040503050406030204" pitchFamily="18" charset="0"/>
                        <a:ea typeface="Times New Roman" panose="02020603050405020304" pitchFamily="18" charset="0"/>
                      </a:rPr>
                      <m:t>  </m:t>
                    </m:r>
                    <m:r>
                      <a:rPr lang="nl-NL" sz="4000" i="1" dirty="0">
                        <a:effectLst/>
                        <a:latin typeface="Cambria Math" panose="02040503050406030204" pitchFamily="18" charset="0"/>
                        <a:ea typeface="Times New Roman" panose="02020603050405020304" pitchFamily="18" charset="0"/>
                      </a:rPr>
                      <m:t>= (1−</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2</m:t>
                    </m:r>
                    <m:r>
                      <a:rPr lang="nl-NL" sz="4000" i="1" dirty="0">
                        <a:effectLst/>
                        <a:latin typeface="Cambria Math" panose="02040503050406030204" pitchFamily="18" charset="0"/>
                        <a:ea typeface="Times New Roman" panose="02020603050405020304" pitchFamily="18" charset="0"/>
                      </a:rPr>
                      <m:t> + </m:t>
                    </m:r>
                    <m:r>
                      <a:rPr lang="nl-NL" sz="4000" i="1" dirty="0">
                        <a:effectLst/>
                        <a:latin typeface="Cambria Math" panose="02040503050406030204" pitchFamily="18" charset="0"/>
                        <a:ea typeface="Times New Roman" panose="02020603050405020304" pitchFamily="18" charset="0"/>
                      </a:rPr>
                      <m:t>𝑥</m:t>
                    </m:r>
                    <m:r>
                      <a:rPr lang="nl-NL" sz="4000" i="1" dirty="0">
                        <a:effectLst/>
                        <a:latin typeface="Cambria Math" panose="02040503050406030204" pitchFamily="18" charset="0"/>
                        <a:ea typeface="Times New Roman" panose="02020603050405020304" pitchFamily="18" charset="0"/>
                      </a:rPr>
                      <m:t> + 1) = 1 – </m:t>
                    </m:r>
                    <m:r>
                      <a:rPr lang="nl-NL" sz="4000" i="1" dirty="0">
                        <a:effectLst/>
                        <a:latin typeface="Cambria Math" panose="02040503050406030204" pitchFamily="18" charset="0"/>
                        <a:ea typeface="Times New Roman" panose="02020603050405020304" pitchFamily="18" charset="0"/>
                      </a:rPr>
                      <m:t>𝑥</m:t>
                    </m:r>
                    <m:r>
                      <a:rPr lang="nl-NL" sz="4000" i="1" baseline="30000" dirty="0">
                        <a:effectLst/>
                        <a:latin typeface="Cambria Math" panose="02040503050406030204" pitchFamily="18" charset="0"/>
                        <a:ea typeface="Times New Roman" panose="02020603050405020304" pitchFamily="18" charset="0"/>
                      </a:rPr>
                      <m:t>3</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561326" y="6302427"/>
                <a:ext cx="11884556" cy="901593"/>
              </a:xfrm>
              <a:prstGeom prst="rect">
                <a:avLst/>
              </a:prstGeom>
              <a:blipFill>
                <a:blip r:embed="rId9"/>
                <a:stretch>
                  <a:fillRect l="-1795" b="-28378"/>
                </a:stretch>
              </a:blipFill>
            </p:spPr>
            <p:txBody>
              <a:bodyPr/>
              <a:lstStyle/>
              <a:p>
                <a:r>
                  <a:rPr lang="en-US">
                    <a:noFill/>
                  </a:rPr>
                  <a:t> </a:t>
                </a:r>
              </a:p>
            </p:txBody>
          </p:sp>
        </mc:Fallback>
      </mc:AlternateContent>
      <p:grpSp>
        <p:nvGrpSpPr>
          <p:cNvPr id="29" name="Group 28"/>
          <p:cNvGrpSpPr/>
          <p:nvPr/>
        </p:nvGrpSpPr>
        <p:grpSpPr>
          <a:xfrm>
            <a:off x="1984339" y="5050026"/>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TextBox 30"/>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grpSp>
        <p:nvGrpSpPr>
          <p:cNvPr id="12" name="Group 11"/>
          <p:cNvGrpSpPr/>
          <p:nvPr/>
        </p:nvGrpSpPr>
        <p:grpSpPr>
          <a:xfrm>
            <a:off x="3561326" y="7865760"/>
            <a:ext cx="11612474" cy="1259127"/>
            <a:chOff x="3237440" y="7766355"/>
            <a:chExt cx="11612474" cy="1259127"/>
          </a:xfrm>
        </p:grpSpPr>
        <mc:AlternateContent xmlns:mc="http://schemas.openxmlformats.org/markup-compatibility/2006" xmlns:a14="http://schemas.microsoft.com/office/drawing/2010/main">
          <mc:Choice Requires="a14">
            <p:sp>
              <p:nvSpPr>
                <p:cNvPr id="32" name="Rectangle 31"/>
                <p:cNvSpPr/>
                <p:nvPr/>
              </p:nvSpPr>
              <p:spPr>
                <a:xfrm>
                  <a:off x="6610314" y="7766355"/>
                  <a:ext cx="582345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num>
                          <m:den>
                            <m:r>
                              <a:rPr lang="en-US" sz="4000" i="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den>
                        </m:f>
                      </m:oMath>
                    </m:oMathPara>
                  </a14:m>
                  <a:endParaRPr lang="en-US" sz="4000" dirty="0"/>
                </a:p>
              </p:txBody>
            </p:sp>
          </mc:Choice>
          <mc:Fallback xmlns="">
            <p:sp>
              <p:nvSpPr>
                <p:cNvPr id="32" name="Rectangle 31"/>
                <p:cNvSpPr>
                  <a:spLocks noRot="1" noChangeAspect="1" noMove="1" noResize="1" noEditPoints="1" noAdjustHandles="1" noChangeArrowheads="1" noChangeShapeType="1" noTextEdit="1"/>
                </p:cNvSpPr>
                <p:nvPr/>
              </p:nvSpPr>
              <p:spPr>
                <a:xfrm>
                  <a:off x="6610314" y="7766355"/>
                  <a:ext cx="5823454" cy="125912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3237440" y="7880955"/>
                  <a:ext cx="11612474" cy="1015663"/>
                </a:xfrm>
                <a:prstGeom prst="rect">
                  <a:avLst/>
                </a:prstGeom>
              </p:spPr>
              <p:txBody>
                <a:bodyPr wrap="none">
                  <a:spAutoFit/>
                </a:bodyPr>
                <a:lstStyle/>
                <a:p>
                  <a:pPr lvl="0" algn="just">
                    <a:lnSpc>
                      <a:spcPct val="150000"/>
                    </a:lnSpc>
                    <a:spcBef>
                      <a:spcPts val="1200"/>
                    </a:spcBef>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Khẳng </a:t>
                  </a:r>
                  <a:r>
                    <a:rPr lang="nl-NL" sz="4000">
                      <a:solidFill>
                        <a:srgbClr val="000000"/>
                      </a:solidFill>
                      <a:latin typeface="Arial" panose="020B0604020202020204" pitchFamily="34" charset="0"/>
                      <a:ea typeface="Times New Roman" panose="02020603050405020304" pitchFamily="18" charset="0"/>
                      <a:cs typeface="Arial" panose="020B0604020202020204" pitchFamily="34" charset="0"/>
                    </a:rPr>
                    <a:t>định                                            </a:t>
                  </a:r>
                  <a:r>
                    <a:rPr lang="nl-NL" sz="4000" smtClean="0">
                      <a:solidFill>
                        <a:srgbClr val="000000"/>
                      </a:solidFill>
                      <a:latin typeface="Arial" panose="020B0604020202020204" pitchFamily="34" charset="0"/>
                      <a:ea typeface="Times New Roman" panose="02020603050405020304" pitchFamily="18" charset="0"/>
                      <a:cs typeface="Arial" panose="020B0604020202020204" pitchFamily="34" charset="0"/>
                    </a:rPr>
                    <a:t>là </a:t>
                  </a: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đúng.</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3237440" y="7880955"/>
                  <a:ext cx="11612474" cy="1015663"/>
                </a:xfrm>
                <a:prstGeom prst="rect">
                  <a:avLst/>
                </a:prstGeom>
                <a:blipFill>
                  <a:blip r:embed="rId11"/>
                  <a:stretch>
                    <a:fillRect b="-13772"/>
                  </a:stretch>
                </a:blipFill>
              </p:spPr>
              <p:txBody>
                <a:bodyPr/>
                <a:lstStyle/>
                <a:p>
                  <a:r>
                    <a:rPr lang="en-US">
                      <a:noFill/>
                    </a:rPr>
                    <a:t> </a:t>
                  </a:r>
                </a:p>
              </p:txBody>
            </p:sp>
          </mc:Fallback>
        </mc:AlternateContent>
      </p:grpSp>
      <p:pic>
        <p:nvPicPr>
          <p:cNvPr id="13" name="Picture 12"/>
          <p:cNvPicPr>
            <a:picLocks noChangeAspect="1"/>
          </p:cNvPicPr>
          <p:nvPr/>
        </p:nvPicPr>
        <p:blipFill>
          <a:blip r:embed="rId12"/>
          <a:stretch>
            <a:fillRect/>
          </a:stretch>
        </p:blipFill>
        <p:spPr>
          <a:xfrm>
            <a:off x="14790682" y="1132463"/>
            <a:ext cx="2322777" cy="2219136"/>
          </a:xfrm>
          <a:prstGeom prst="rect">
            <a:avLst/>
          </a:prstGeom>
        </p:spPr>
      </p:pic>
      <p:pic>
        <p:nvPicPr>
          <p:cNvPr id="14" name="Picture 13"/>
          <p:cNvPicPr>
            <a:picLocks noChangeAspect="1"/>
          </p:cNvPicPr>
          <p:nvPr/>
        </p:nvPicPr>
        <p:blipFill>
          <a:blip r:embed="rId13"/>
          <a:stretch>
            <a:fillRect/>
          </a:stretch>
        </p:blipFill>
        <p:spPr>
          <a:xfrm>
            <a:off x="15953259" y="7730325"/>
            <a:ext cx="2962913" cy="3133616"/>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162300" y="1326834"/>
            <a:ext cx="11963400" cy="4810788"/>
            <a:chOff x="3241087" y="2713311"/>
            <a:chExt cx="13002857" cy="4810788"/>
          </a:xfrm>
        </p:grpSpPr>
        <p:sp>
          <p:nvSpPr>
            <p:cNvPr id="3" name="Freeform 3"/>
            <p:cNvSpPr/>
            <p:nvPr/>
          </p:nvSpPr>
          <p:spPr>
            <a:xfrm>
              <a:off x="3241087" y="2713311"/>
              <a:ext cx="13002857" cy="4810788"/>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3572369" y="3135586"/>
              <a:ext cx="12340291" cy="4076244"/>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3.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ĐIỀU KIỆN XÁC ĐỊNH GIÁ TRỊ CỦA PHÂN THỨC</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5997800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726577" y="8125449"/>
            <a:ext cx="2314026" cy="2303568"/>
          </a:xfrm>
          <a:prstGeom prst="rect">
            <a:avLst/>
          </a:prstGeom>
        </p:spPr>
      </p:pic>
      <p:grpSp>
        <p:nvGrpSpPr>
          <p:cNvPr id="9" name="Group 8"/>
          <p:cNvGrpSpPr/>
          <p:nvPr/>
        </p:nvGrpSpPr>
        <p:grpSpPr>
          <a:xfrm>
            <a:off x="2743201" y="800100"/>
            <a:ext cx="12801600" cy="1172381"/>
            <a:chOff x="2895600" y="424349"/>
            <a:chExt cx="12801600" cy="1172381"/>
          </a:xfrm>
        </p:grpSpPr>
        <p:grpSp>
          <p:nvGrpSpPr>
            <p:cNvPr id="19" name="Group 2"/>
            <p:cNvGrpSpPr/>
            <p:nvPr/>
          </p:nvGrpSpPr>
          <p:grpSpPr>
            <a:xfrm>
              <a:off x="2895600" y="424349"/>
              <a:ext cx="128016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0" name="Rectangle 19"/>
            <p:cNvSpPr/>
            <p:nvPr/>
          </p:nvSpPr>
          <p:spPr>
            <a:xfrm>
              <a:off x="3275487" y="440391"/>
              <a:ext cx="12205585" cy="942053"/>
            </a:xfrm>
            <a:prstGeom prst="rect">
              <a:avLst/>
            </a:prstGeom>
          </p:spPr>
          <p:txBody>
            <a:bodyPr wrap="none">
              <a:spAutoFit/>
            </a:bodyPr>
            <a:lstStyle/>
            <a:p>
              <a:pPr algn="just">
                <a:lnSpc>
                  <a:spcPct val="150000"/>
                </a:lnSpc>
                <a:spcAft>
                  <a:spcPts val="600"/>
                </a:spcAft>
              </a:pPr>
              <a:r>
                <a:rPr lang="nl-NL" sz="4200" b="1">
                  <a:solidFill>
                    <a:schemeClr val="bg1"/>
                  </a:solidFill>
                  <a:latin typeface="Arial" panose="020B0604020202020204" pitchFamily="34" charset="0"/>
                  <a:ea typeface="Times New Roman" panose="02020603050405020304" pitchFamily="18" charset="0"/>
                  <a:cs typeface="Arial" panose="020B0604020202020204" pitchFamily="34" charset="0"/>
                </a:rPr>
                <a:t>Giá trị của phân thức tại giá trị đã cho của biến</a:t>
              </a:r>
              <a:endPar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1" name="Group 10"/>
          <p:cNvGrpSpPr/>
          <p:nvPr/>
        </p:nvGrpSpPr>
        <p:grpSpPr>
          <a:xfrm>
            <a:off x="2057401" y="2576561"/>
            <a:ext cx="14173200" cy="6953364"/>
            <a:chOff x="2242222" y="2514460"/>
            <a:chExt cx="14173200" cy="6953364"/>
          </a:xfrm>
        </p:grpSpPr>
        <p:sp>
          <p:nvSpPr>
            <p:cNvPr id="26" name="Rounded Rectangle 25"/>
            <p:cNvSpPr/>
            <p:nvPr/>
          </p:nvSpPr>
          <p:spPr>
            <a:xfrm>
              <a:off x="2242222" y="2514460"/>
              <a:ext cx="14173200" cy="69533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699422" y="2820410"/>
              <a:ext cx="13258800" cy="6201057"/>
            </a:xfrm>
            <a:prstGeom prst="rect">
              <a:avLst/>
            </a:prstGeom>
          </p:spPr>
          <p:txBody>
            <a:bodyPr wrap="square">
              <a:spAutoFit/>
            </a:bodyPr>
            <a:lstStyle/>
            <a:p>
              <a:pPr algn="just">
                <a:lnSpc>
                  <a:spcPct val="150000"/>
                </a:lnSpc>
                <a:spcAft>
                  <a:spcPts val="600"/>
                </a:spcAft>
              </a:pP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Khi thay các biến trong một phân thức đại số bằng các số, ta được một biểu thức số (nếu mẫu số nhận được là số khác 0). Giá trị của biểu thức số đó gọi là </a:t>
              </a:r>
              <a:r>
                <a:rPr lang="nl-NL" sz="38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giá trị của phân thức</a:t>
              </a:r>
              <a:r>
                <a:rPr lang="nl-NL" sz="3800" dirty="0">
                  <a:solidFill>
                    <a:srgbClr val="000000"/>
                  </a:solidFill>
                  <a:latin typeface="Arial" panose="020B0604020202020204" pitchFamily="34" charset="0"/>
                  <a:ea typeface="Times New Roman" panose="02020603050405020304" pitchFamily="18" charset="0"/>
                  <a:cs typeface="Arial" panose="020B0604020202020204" pitchFamily="34" charset="0"/>
                </a:rPr>
                <a:t> tại các giá trị đã cho của </a:t>
              </a:r>
              <a:r>
                <a:rPr lang="nl-NL" sz="3800">
                  <a:solidFill>
                    <a:srgbClr val="000000"/>
                  </a:solidFill>
                  <a:latin typeface="Arial" panose="020B0604020202020204" pitchFamily="34" charset="0"/>
                  <a:ea typeface="Times New Roman" panose="02020603050405020304" pitchFamily="18" charset="0"/>
                  <a:cs typeface="Arial" panose="020B0604020202020204" pitchFamily="34" charset="0"/>
                </a:rPr>
                <a:t>biến</a:t>
              </a:r>
              <a:r>
                <a:rPr lang="nl-NL" sz="380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600"/>
                </a:spcAft>
              </a:pPr>
              <a:r>
                <a:rPr lang="vi-VN" sz="3800">
                  <a:ea typeface="Times New Roman" panose="02020603050405020304" pitchFamily="18" charset="0"/>
                  <a:cs typeface="Arial" panose="020B0604020202020204" pitchFamily="34" charset="0"/>
                </a:rPr>
                <a:t>Như vậy, để tính giá trị của phân thức tại những giá trị cho trước của biến ta thay các giá trị cho trước của biến vào phân thức đó rồi tính giá trị của biểu thức số nhận được.</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27" name="Picture 2"/>
          <p:cNvPicPr>
            <a:picLocks noChangeAspect="1"/>
          </p:cNvPicPr>
          <p:nvPr/>
        </p:nvPicPr>
        <p:blipFill>
          <a:blip r:embed="rId4" cstate="print">
            <a:duotone>
              <a:prstClr val="black"/>
              <a:schemeClr val="accent5">
                <a:tint val="45000"/>
                <a:satMod val="400000"/>
              </a:scheme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508791" y="3061086"/>
            <a:ext cx="889505" cy="770426"/>
          </a:xfrm>
          <a:prstGeom prst="rect">
            <a:avLst/>
          </a:prstGeom>
        </p:spPr>
      </p:pic>
      <p:pic>
        <p:nvPicPr>
          <p:cNvPr id="29"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16312074" y="-310952"/>
            <a:ext cx="1552211" cy="2683051"/>
          </a:xfrm>
          <a:prstGeom prst="rect">
            <a:avLst/>
          </a:prstGeom>
        </p:spPr>
      </p:pic>
    </p:spTree>
    <p:extLst>
      <p:ext uri="{BB962C8B-B14F-4D97-AF65-F5344CB8AC3E}">
        <p14:creationId xmlns:p14="http://schemas.microsoft.com/office/powerpoint/2010/main" val="166543736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719899" y="8103477"/>
            <a:ext cx="2189832" cy="2179935"/>
          </a:xfrm>
          <a:prstGeom prst="rect">
            <a:avLst/>
          </a:prstGeom>
        </p:spPr>
      </p:pic>
      <p:sp>
        <p:nvSpPr>
          <p:cNvPr id="25" name="Oval Callout 24"/>
          <p:cNvSpPr/>
          <p:nvPr/>
        </p:nvSpPr>
        <p:spPr>
          <a:xfrm>
            <a:off x="8324027" y="4217595"/>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2243208" y="2324100"/>
            <a:ext cx="13758792" cy="1337867"/>
            <a:chOff x="2243208" y="2191195"/>
            <a:chExt cx="13758792" cy="1337867"/>
          </a:xfrm>
        </p:grpSpPr>
        <mc:AlternateContent xmlns:mc="http://schemas.openxmlformats.org/markup-compatibility/2006" xmlns:a14="http://schemas.microsoft.com/office/drawing/2010/main">
          <mc:Choice Requires="a14">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2;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 = 1.</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19" name="Rectangle 18"/>
                <p:cNvSpPr>
                  <a:spLocks noRot="1" noChangeAspect="1" noMove="1" noResize="1" noEditPoints="1" noAdjustHandles="1" noChangeArrowheads="1" noChangeShapeType="1" noTextEdit="1"/>
                </p:cNvSpPr>
                <p:nvPr/>
              </p:nvSpPr>
              <p:spPr>
                <a:xfrm>
                  <a:off x="2243208" y="2352298"/>
                  <a:ext cx="13758792" cy="904415"/>
                </a:xfrm>
                <a:prstGeom prst="rect">
                  <a:avLst/>
                </a:prstGeom>
                <a:blipFill>
                  <a:blip r:embed="rId8"/>
                  <a:stretch>
                    <a:fillRect l="-1595" b="-283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277726" y="2191195"/>
                  <a:ext cx="321152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i="1">
                                <a:latin typeface="Cambria Math" panose="02040503050406030204" pitchFamily="18" charset="0"/>
                              </a:rPr>
                              <m:t>𝑥</m:t>
                            </m:r>
                            <m:r>
                              <m:rPr>
                                <m:nor/>
                              </m:rPr>
                              <a:rPr lang="en-US" sz="4000" i="1">
                                <a:latin typeface="Cambria Math" panose="02040503050406030204" pitchFamily="18" charset="0"/>
                              </a:rPr>
                              <m:t> </m:t>
                            </m:r>
                          </m:den>
                        </m:f>
                      </m:oMath>
                    </m:oMathPara>
                  </a14:m>
                  <a:endParaRPr lang="en-US" sz="4000" dirty="0"/>
                </a:p>
              </p:txBody>
            </p:sp>
          </mc:Choice>
          <mc:Fallback xmlns="">
            <p:sp>
              <p:nvSpPr>
                <p:cNvPr id="5" name="Rectangle 4"/>
                <p:cNvSpPr>
                  <a:spLocks noRot="1" noChangeAspect="1" noMove="1" noResize="1" noEditPoints="1" noAdjustHandles="1" noChangeArrowheads="1" noChangeShapeType="1" noTextEdit="1"/>
                </p:cNvSpPr>
                <p:nvPr/>
              </p:nvSpPr>
              <p:spPr>
                <a:xfrm>
                  <a:off x="8277726" y="2191195"/>
                  <a:ext cx="3211520" cy="1337867"/>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 name="Rectangle 6"/>
              <p:cNvSpPr/>
              <p:nvPr/>
            </p:nvSpPr>
            <p:spPr>
              <a:xfrm>
                <a:off x="3048000" y="5684610"/>
                <a:ext cx="2503314"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Tại</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3048000" y="5684610"/>
                <a:ext cx="2503314" cy="707886"/>
              </a:xfrm>
              <a:prstGeom prst="rect">
                <a:avLst/>
              </a:prstGeom>
              <a:blipFill>
                <a:blip r:embed="rId10"/>
                <a:stretch>
                  <a:fillRect l="-8516" t="-17241" b="-34483"/>
                </a:stretch>
              </a:blipFill>
            </p:spPr>
            <p:txBody>
              <a:bodyPr/>
              <a:lstStyle/>
              <a:p>
                <a:r>
                  <a:rPr lang="en-US">
                    <a:noFill/>
                  </a:rPr>
                  <a:t> </a:t>
                </a:r>
              </a:p>
            </p:txBody>
          </p:sp>
        </mc:Fallback>
      </mc:AlternateContent>
      <p:sp>
        <p:nvSpPr>
          <p:cNvPr id="8" name="Rectangle 7"/>
          <p:cNvSpPr/>
          <p:nvPr/>
        </p:nvSpPr>
        <p:spPr>
          <a:xfrm>
            <a:off x="5481221" y="5676900"/>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26" name="Rectangle 25"/>
              <p:cNvSpPr/>
              <p:nvPr/>
            </p:nvSpPr>
            <p:spPr>
              <a:xfrm>
                <a:off x="10591800" y="5295900"/>
                <a:ext cx="4356514"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2</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2</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m:rPr>
                              <m:nor/>
                            </m:rPr>
                            <a:rPr lang="en-US" sz="4000" i="1">
                              <a:latin typeface="Cambria Math" panose="02040503050406030204" pitchFamily="18" charset="0"/>
                            </a:rPr>
                            <m:t> </m:t>
                          </m:r>
                          <m:r>
                            <a:rPr lang="en-US" sz="4000">
                              <a:latin typeface="Cambria Math" panose="02040503050406030204" pitchFamily="18" charset="0"/>
                            </a:rPr>
                            <m:t>1</m:t>
                          </m:r>
                        </m:num>
                        <m:den>
                          <m:r>
                            <a:rPr lang="en-US" sz="4000" b="0" i="1" smtClean="0">
                              <a:latin typeface="Cambria Math" panose="02040503050406030204" pitchFamily="18" charset="0"/>
                            </a:rPr>
                            <m:t>10</m:t>
                          </m:r>
                          <m:r>
                            <m:rPr>
                              <m:nor/>
                            </m:rPr>
                            <a:rPr lang="en-US" sz="4000" i="1">
                              <a:latin typeface="Cambria Math" panose="02040503050406030204" pitchFamily="18" charset="0"/>
                            </a:rPr>
                            <m:t> </m:t>
                          </m:r>
                        </m:den>
                      </m:f>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10591800" y="5295900"/>
                <a:ext cx="4356514" cy="133786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3048000" y="7479977"/>
                <a:ext cx="2391104" cy="707886"/>
              </a:xfrm>
              <a:prstGeom prst="rect">
                <a:avLst/>
              </a:prstGeom>
            </p:spPr>
            <p:txBody>
              <a:bodyPr wrap="none">
                <a:spAutoFit/>
              </a:bodyPr>
              <a:lstStyle/>
              <a:p>
                <a:r>
                  <a:rPr lang="en-US" sz="4000" dirty="0">
                    <a:solidFill>
                      <a:prstClr val="black"/>
                    </a:solidFill>
                    <a:latin typeface="Arial" panose="020B0604020202020204" pitchFamily="34" charset="0"/>
                    <a:ea typeface="Times New Roman" panose="02020603050405020304" pitchFamily="18" charset="0"/>
                  </a:rPr>
                  <a:t>Tại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=1</m:t>
                    </m:r>
                  </m:oMath>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3048000" y="7479977"/>
                <a:ext cx="2391104" cy="707886"/>
              </a:xfrm>
              <a:prstGeom prst="rect">
                <a:avLst/>
              </a:prstGeom>
              <a:blipFill>
                <a:blip r:embed="rId12"/>
                <a:stretch>
                  <a:fillRect l="-8929" t="-17241" b="-34483"/>
                </a:stretch>
              </a:blipFill>
            </p:spPr>
            <p:txBody>
              <a:bodyPr/>
              <a:lstStyle/>
              <a:p>
                <a:r>
                  <a:rPr lang="en-US">
                    <a:noFill/>
                  </a:rPr>
                  <a:t> </a:t>
                </a:r>
              </a:p>
            </p:txBody>
          </p:sp>
        </mc:Fallback>
      </mc:AlternateContent>
      <p:sp>
        <p:nvSpPr>
          <p:cNvPr id="28" name="Rectangle 27"/>
          <p:cNvSpPr/>
          <p:nvPr/>
        </p:nvSpPr>
        <p:spPr>
          <a:xfrm>
            <a:off x="5409464" y="7483614"/>
            <a:ext cx="5262979" cy="707886"/>
          </a:xfrm>
          <a:prstGeom prst="rect">
            <a:avLst/>
          </a:prstGeom>
        </p:spPr>
        <p:txBody>
          <a:bodyPr wrap="none">
            <a:spAutoFit/>
          </a:bodyPr>
          <a:lstStyle/>
          <a:p>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giá</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endParaRPr lang="en-US" dirty="0"/>
          </a:p>
        </p:txBody>
      </p:sp>
      <mc:AlternateContent xmlns:mc="http://schemas.openxmlformats.org/markup-compatibility/2006" xmlns:a14="http://schemas.microsoft.com/office/drawing/2010/main">
        <mc:Choice Requires="a14">
          <p:sp>
            <p:nvSpPr>
              <p:cNvPr id="30" name="Rectangle 29"/>
              <p:cNvSpPr/>
              <p:nvPr/>
            </p:nvSpPr>
            <p:spPr>
              <a:xfrm>
                <a:off x="10515600" y="7082233"/>
                <a:ext cx="437094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b="0" i="0" smtClean="0">
                              <a:latin typeface="Cambria Math" panose="02040503050406030204" pitchFamily="18" charset="0"/>
                            </a:rPr>
                            <m:t>−1</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1</m:t>
                              </m:r>
                            </m:e>
                            <m:sup>
                              <m:r>
                                <a:rPr lang="en-US" sz="4000" i="0">
                                  <a:latin typeface="Cambria Math" panose="02040503050406030204" pitchFamily="18" charset="0"/>
                                </a:rPr>
                                <m:t>2</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3</m:t>
                          </m:r>
                          <m:r>
                            <a:rPr lang="en-US" sz="4000" b="0" i="0" smtClean="0">
                              <a:latin typeface="Cambria Math" panose="02040503050406030204" pitchFamily="18" charset="0"/>
                            </a:rPr>
                            <m:t> . 1</m:t>
                          </m:r>
                          <m:r>
                            <m:rPr>
                              <m:nor/>
                            </m:rPr>
                            <a:rPr lang="en-US" sz="4000" i="1">
                              <a:latin typeface="Cambria Math" panose="02040503050406030204" pitchFamily="18" charset="0"/>
                            </a:rPr>
                            <m:t> </m:t>
                          </m:r>
                        </m:den>
                      </m:f>
                      <m:r>
                        <a:rPr lang="en-US" sz="4000" b="0" i="1" smtClean="0">
                          <a:latin typeface="Cambria Math" panose="02040503050406030204" pitchFamily="18" charset="0"/>
                        </a:rPr>
                        <m:t>=</m:t>
                      </m:r>
                      <m:f>
                        <m:fPr>
                          <m:ctrlPr>
                            <a:rPr lang="en-US" sz="4000" i="1">
                              <a:latin typeface="Cambria Math" panose="02040503050406030204" pitchFamily="18" charset="0"/>
                            </a:rPr>
                          </m:ctrlPr>
                        </m:fPr>
                        <m:num>
                          <m:r>
                            <a:rPr lang="en-US" sz="4000" b="0" i="0" smtClean="0">
                              <a:latin typeface="Cambria Math" panose="02040503050406030204" pitchFamily="18" charset="0"/>
                            </a:rPr>
                            <m:t>−</m:t>
                          </m:r>
                          <m:r>
                            <a:rPr lang="en-US" sz="4000">
                              <a:latin typeface="Cambria Math" panose="02040503050406030204" pitchFamily="18" charset="0"/>
                            </a:rPr>
                            <m:t>1</m:t>
                          </m:r>
                        </m:num>
                        <m:den>
                          <m:r>
                            <a:rPr lang="en-US" sz="4000" b="0" i="1" smtClean="0">
                              <a:latin typeface="Cambria Math" panose="02040503050406030204" pitchFamily="18" charset="0"/>
                            </a:rPr>
                            <m:t>4</m:t>
                          </m:r>
                          <m:r>
                            <m:rPr>
                              <m:nor/>
                            </m:rPr>
                            <a:rPr lang="en-US" sz="4000" i="1">
                              <a:latin typeface="Cambria Math" panose="02040503050406030204" pitchFamily="18" charset="0"/>
                            </a:rPr>
                            <m:t> </m:t>
                          </m:r>
                        </m:den>
                      </m:f>
                    </m:oMath>
                  </m:oMathPara>
                </a14:m>
                <a:endParaRPr lang="en-US" sz="4000" dirty="0"/>
              </a:p>
            </p:txBody>
          </p:sp>
        </mc:Choice>
        <mc:Fallback xmlns="">
          <p:sp>
            <p:nvSpPr>
              <p:cNvPr id="30" name="Rectangle 29"/>
              <p:cNvSpPr>
                <a:spLocks noRot="1" noChangeAspect="1" noMove="1" noResize="1" noEditPoints="1" noAdjustHandles="1" noChangeArrowheads="1" noChangeShapeType="1" noTextEdit="1"/>
              </p:cNvSpPr>
              <p:nvPr/>
            </p:nvSpPr>
            <p:spPr>
              <a:xfrm>
                <a:off x="10515600" y="7082233"/>
                <a:ext cx="4370940" cy="1337867"/>
              </a:xfrm>
              <a:prstGeom prst="rect">
                <a:avLst/>
              </a:prstGeom>
              <a:blipFill>
                <a:blip r:embed="rId13"/>
                <a:stretch>
                  <a:fillRect/>
                </a:stretch>
              </a:blipFill>
            </p:spPr>
            <p:txBody>
              <a:bodyPr/>
              <a:lstStyle/>
              <a:p>
                <a:r>
                  <a:rPr lang="en-US">
                    <a:noFill/>
                  </a:rPr>
                  <a:t> </a:t>
                </a:r>
              </a:p>
            </p:txBody>
          </p:sp>
        </mc:Fallback>
      </mc:AlternateContent>
      <p:pic>
        <p:nvPicPr>
          <p:cNvPr id="10" name="Picture 9"/>
          <p:cNvPicPr>
            <a:picLocks noChangeAspect="1"/>
          </p:cNvPicPr>
          <p:nvPr/>
        </p:nvPicPr>
        <p:blipFill>
          <a:blip r:embed="rId14"/>
          <a:stretch>
            <a:fillRect/>
          </a:stretch>
        </p:blipFill>
        <p:spPr>
          <a:xfrm>
            <a:off x="0" y="7589910"/>
            <a:ext cx="2651990" cy="2651990"/>
          </a:xfrm>
          <a:prstGeom prst="rect">
            <a:avLst/>
          </a:prstGeom>
        </p:spPr>
      </p:pic>
      <p:pic>
        <p:nvPicPr>
          <p:cNvPr id="11" name="Picture 10"/>
          <p:cNvPicPr>
            <a:picLocks noChangeAspect="1"/>
          </p:cNvPicPr>
          <p:nvPr/>
        </p:nvPicPr>
        <p:blipFill>
          <a:blip r:embed="rId15"/>
          <a:stretch>
            <a:fillRect/>
          </a:stretch>
        </p:blipFill>
        <p:spPr>
          <a:xfrm>
            <a:off x="15712437" y="362314"/>
            <a:ext cx="2188654" cy="2042337"/>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p:bldP spid="8" grpId="0"/>
      <p:bldP spid="26" grpId="0"/>
      <p:bldP spid="27" grpId="0"/>
      <p:bldP spid="28"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4022037" y="94754"/>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800" b="1" kern="0" dirty="0">
                  <a:solidFill>
                    <a:srgbClr val="FFFF00"/>
                  </a:solidFill>
                  <a:latin typeface="Arial" panose="020B0604020202020204" pitchFamily="34" charset="0"/>
                </a:rPr>
                <a:t>KHỞI ĐỘNG</a:t>
              </a:r>
            </a:p>
          </p:txBody>
        </p:sp>
      </p:grpSp>
      <p:sp>
        <p:nvSpPr>
          <p:cNvPr id="19" name="Rectangle 18"/>
          <p:cNvSpPr/>
          <p:nvPr/>
        </p:nvSpPr>
        <p:spPr>
          <a:xfrm>
            <a:off x="685800" y="1754267"/>
            <a:ext cx="9448800" cy="5632311"/>
          </a:xfrm>
          <a:prstGeom prst="rect">
            <a:avLst/>
          </a:prstGeom>
        </p:spPr>
        <p:txBody>
          <a:bodyPr wrap="square">
            <a:spAutoFit/>
          </a:bodyPr>
          <a:lstStyle/>
          <a:p>
            <a:pPr algn="just">
              <a:lnSpc>
                <a:spcPct val="150000"/>
              </a:lnSpc>
            </a:pPr>
            <a:r>
              <a:rPr lang="vi-VN" sz="4000" dirty="0"/>
              <a:t>“Trong một cuộc đua xe đạp, các vận động viên phải hoàn thành ba chặng đua bao gồm 9 km leo dốc; 5 km xuống dốc và 36 km đường bằng phẳng. Vận tốc của một vận động viên trên chặng đường bằng phẳng hơn vận tốc leo dốc</a:t>
            </a:r>
            <a:endParaRPr lang="en-US" sz="4000" dirty="0"/>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3349" y="2107949"/>
            <a:ext cx="7068851" cy="5084474"/>
          </a:xfrm>
          <a:prstGeom prst="rect">
            <a:avLst/>
          </a:prstGeom>
          <a:ln>
            <a:noFill/>
          </a:ln>
          <a:effectLst>
            <a:outerShdw blurRad="292100" dist="139700" dir="2700000" algn="tl" rotWithShape="0">
              <a:srgbClr val="333333">
                <a:alpha val="65000"/>
              </a:srgbClr>
            </a:outerShdw>
          </a:effectLst>
        </p:spPr>
      </p:pic>
      <p:sp>
        <p:nvSpPr>
          <p:cNvPr id="21" name="Rectangle 20"/>
          <p:cNvSpPr/>
          <p:nvPr/>
        </p:nvSpPr>
        <p:spPr>
          <a:xfrm>
            <a:off x="713874" y="7234178"/>
            <a:ext cx="16888326" cy="2862322"/>
          </a:xfrm>
          <a:prstGeom prst="rect">
            <a:avLst/>
          </a:prstGeom>
        </p:spPr>
        <p:txBody>
          <a:bodyPr wrap="square">
            <a:spAutoFit/>
          </a:bodyPr>
          <a:lstStyle/>
          <a:p>
            <a:pPr lvl="0" algn="just">
              <a:lnSpc>
                <a:spcPct val="150000"/>
              </a:lnSpc>
            </a:pPr>
            <a:r>
              <a:rPr lang="vi-VN" sz="4000" dirty="0">
                <a:solidFill>
                  <a:prstClr val="black"/>
                </a:solidFill>
              </a:rPr>
              <a:t>5km/h và kém vận tốc xuống dốc 10km/h. Nếu biết vận tốc của vận động viên trên chặng đường bằng phẳng thì có tính được thời gian hoàn thành cuộc đua của vận động viên đó không?”</a:t>
            </a:r>
            <a:endParaRPr lang="en-US" sz="4000" dirty="0">
              <a:solidFill>
                <a:prstClr val="black"/>
              </a:solidFill>
            </a:endParaRPr>
          </a:p>
        </p:txBody>
      </p:sp>
      <p:pic>
        <p:nvPicPr>
          <p:cNvPr id="22" name="Picture 3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6733154">
            <a:off x="137200" y="-343222"/>
            <a:ext cx="1422964" cy="2490758"/>
          </a:xfrm>
          <a:prstGeom prst="rect">
            <a:avLst/>
          </a:prstGeom>
        </p:spPr>
      </p:pic>
      <p:pic>
        <p:nvPicPr>
          <p:cNvPr id="23" name="Picture 18">
            <a:extLst>
              <a:ext uri="{FF2B5EF4-FFF2-40B4-BE49-F238E27FC236}">
                <a16:creationId xmlns:a16="http://schemas.microsoft.com/office/drawing/2014/main" id="{DD4F2F3D-F518-46CE-A579-47E14EF1E470}"/>
              </a:ext>
            </a:extLst>
          </p:cNvPr>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20749711">
            <a:off x="16625422" y="253436"/>
            <a:ext cx="1371600" cy="1528388"/>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595043" y="8439560"/>
            <a:ext cx="1947712" cy="1938910"/>
          </a:xfrm>
          <a:prstGeom prst="rect">
            <a:avLst/>
          </a:prstGeom>
        </p:spPr>
      </p:pic>
      <p:grpSp>
        <p:nvGrpSpPr>
          <p:cNvPr id="2" name="Group 1"/>
          <p:cNvGrpSpPr/>
          <p:nvPr/>
        </p:nvGrpSpPr>
        <p:grpSpPr>
          <a:xfrm>
            <a:off x="4229100" y="846919"/>
            <a:ext cx="9829800" cy="1172381"/>
            <a:chOff x="4114800" y="800100"/>
            <a:chExt cx="9829800" cy="1172381"/>
          </a:xfrm>
        </p:grpSpPr>
        <p:grpSp>
          <p:nvGrpSpPr>
            <p:cNvPr id="19" name="Group 2"/>
            <p:cNvGrpSpPr/>
            <p:nvPr/>
          </p:nvGrpSpPr>
          <p:grpSpPr>
            <a:xfrm>
              <a:off x="4114800" y="800100"/>
              <a:ext cx="9829800" cy="1172381"/>
              <a:chOff x="0" y="0"/>
              <a:chExt cx="2645030" cy="330991"/>
            </a:xfrm>
          </p:grpSpPr>
          <p:sp>
            <p:nvSpPr>
              <p:cNvPr id="2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Rectangle 19"/>
            <p:cNvSpPr/>
            <p:nvPr/>
          </p:nvSpPr>
          <p:spPr>
            <a:xfrm>
              <a:off x="4707960" y="816142"/>
              <a:ext cx="8948283" cy="1061829"/>
            </a:xfrm>
            <a:prstGeom prst="rect">
              <a:avLst/>
            </a:prstGeom>
          </p:spPr>
          <p:txBody>
            <a:bodyPr wrap="none">
              <a:spAutoFit/>
            </a:bodyPr>
            <a:lstStyle/>
            <a:p>
              <a:pPr lvl="0" algn="just">
                <a:lnSpc>
                  <a:spcPct val="150000"/>
                </a:lnSpc>
                <a:spcAft>
                  <a:spcPts val="600"/>
                </a:spcAft>
              </a:pPr>
              <a:r>
                <a:rPr lang="nl-NL" sz="4200" b="1" dirty="0">
                  <a:solidFill>
                    <a:prstClr val="white"/>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a:t>
              </a:r>
              <a:endPar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45737">
            <a:off x="16312074" y="-310952"/>
            <a:ext cx="1552211" cy="2683051"/>
          </a:xfrm>
          <a:prstGeom prst="rect">
            <a:avLst/>
          </a:prstGeom>
        </p:spPr>
      </p:pic>
      <p:grpSp>
        <p:nvGrpSpPr>
          <p:cNvPr id="5" name="Group 4"/>
          <p:cNvGrpSpPr/>
          <p:nvPr/>
        </p:nvGrpSpPr>
        <p:grpSpPr>
          <a:xfrm>
            <a:off x="1447800" y="2705100"/>
            <a:ext cx="14782800" cy="2533764"/>
            <a:chOff x="1371600" y="2685936"/>
            <a:chExt cx="14782800" cy="2533764"/>
          </a:xfrm>
        </p:grpSpPr>
        <p:sp>
          <p:nvSpPr>
            <p:cNvPr id="26" name="Rounded Rectangle 25"/>
            <p:cNvSpPr/>
            <p:nvPr/>
          </p:nvSpPr>
          <p:spPr>
            <a:xfrm>
              <a:off x="1981200" y="2685936"/>
              <a:ext cx="14173200" cy="2533764"/>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
            <p:cNvPicPr>
              <a:picLocks noChangeAspect="1"/>
            </p:cNvPicPr>
            <p:nvPr/>
          </p:nvPicPr>
          <p:blipFill>
            <a:blip r:embed="rId6" cstate="print">
              <a:duotone>
                <a:prstClr val="black"/>
                <a:schemeClr val="accent5">
                  <a:tint val="45000"/>
                  <a:satMod val="400000"/>
                </a:schemeClr>
              </a:duotone>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a:xfrm>
              <a:off x="1371600" y="3134710"/>
              <a:ext cx="889505" cy="770426"/>
            </a:xfrm>
            <a:prstGeom prst="rect">
              <a:avLst/>
            </a:prstGeom>
          </p:spPr>
        </p:pic>
        <p:grpSp>
          <p:nvGrpSpPr>
            <p:cNvPr id="3" name="Group 2"/>
            <p:cNvGrpSpPr/>
            <p:nvPr/>
          </p:nvGrpSpPr>
          <p:grpSpPr>
            <a:xfrm>
              <a:off x="2470822" y="2867218"/>
              <a:ext cx="13258800" cy="2025420"/>
              <a:chOff x="2470822" y="2867218"/>
              <a:chExt cx="13258800" cy="2025420"/>
            </a:xfrm>
          </p:grpSpPr>
          <mc:AlternateContent xmlns:mc="http://schemas.openxmlformats.org/markup-compatibility/2006" xmlns:a14="http://schemas.microsoft.com/office/drawing/2010/main">
            <mc:Choice Requires="a14">
              <p:sp>
                <p:nvSpPr>
                  <p:cNvPr id="10" name="Rectangle 9"/>
                  <p:cNvSpPr/>
                  <p:nvPr/>
                </p:nvSpPr>
                <p:spPr>
                  <a:xfrm>
                    <a:off x="2470822" y="2953646"/>
                    <a:ext cx="13258800" cy="1938992"/>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Điều kiện xác định của phân thức      là điều kiện của biến để giá trị của 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𝐵</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khác 0</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2470822" y="2953646"/>
                    <a:ext cx="13258800" cy="1938992"/>
                  </a:xfrm>
                  <a:prstGeom prst="rect">
                    <a:avLst/>
                  </a:prstGeom>
                  <a:blipFill>
                    <a:blip r:embed="rId8"/>
                    <a:stretch>
                      <a:fillRect l="-1655" r="-160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10218850" y="2867218"/>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10218850" y="2867218"/>
                    <a:ext cx="677750" cy="1244828"/>
                  </a:xfrm>
                  <a:prstGeom prst="rect">
                    <a:avLst/>
                  </a:prstGeom>
                  <a:blipFill>
                    <a:blip r:embed="rId62"/>
                    <a:stretch>
                      <a:fillRect/>
                    </a:stretch>
                  </a:blipFill>
                </p:spPr>
                <p:txBody>
                  <a:bodyPr/>
                  <a:lstStyle/>
                  <a:p>
                    <a:r>
                      <a:rPr lang="en-US">
                        <a:noFill/>
                      </a:rPr>
                      <a:t> </a:t>
                    </a:r>
                  </a:p>
                </p:txBody>
              </p:sp>
            </mc:Fallback>
          </mc:AlternateContent>
        </p:grpSp>
      </p:grpSp>
      <p:sp>
        <p:nvSpPr>
          <p:cNvPr id="6" name="Rectangle 5"/>
          <p:cNvSpPr/>
          <p:nvPr/>
        </p:nvSpPr>
        <p:spPr>
          <a:xfrm>
            <a:off x="2159253" y="5861834"/>
            <a:ext cx="12394947" cy="2939266"/>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Chú ý:</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chỉ cần quan tâm đến điều kiện xác định khi tính </a:t>
            </a: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giá trị của phân thức.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23" name="Picture 2"/>
          <p:cNvPicPr>
            <a:picLocks noChangeAspect="1"/>
          </p:cNvPicPr>
          <p:nvPr/>
        </p:nvPicPr>
        <p:blipFill>
          <a:blip r:embed="rId63" cstate="print">
            <a:extLst>
              <a:ext uri="{28A0092B-C50C-407E-A947-70E740481C1C}">
                <a14:useLocalDpi xmlns:a14="http://schemas.microsoft.com/office/drawing/2010/main" val="0"/>
              </a:ext>
              <a:ext uri="{96DAC541-7B7A-43D3-8B79-37D633B846F1}">
                <asvg:svgBlip xmlns:asvg="http://schemas.microsoft.com/office/drawing/2016/SVG/main" xmlns="" r:embed="rId64"/>
              </a:ext>
            </a:extLst>
          </a:blip>
          <a:srcRect/>
          <a:stretch>
            <a:fillRect/>
          </a:stretch>
        </p:blipFill>
        <p:spPr>
          <a:xfrm>
            <a:off x="15163557" y="6667500"/>
            <a:ext cx="2134086" cy="3161611"/>
          </a:xfrm>
          <a:prstGeom prst="rect">
            <a:avLst/>
          </a:prstGeom>
        </p:spPr>
      </p:pic>
    </p:spTree>
    <p:extLst>
      <p:ext uri="{BB962C8B-B14F-4D97-AF65-F5344CB8AC3E}">
        <p14:creationId xmlns:p14="http://schemas.microsoft.com/office/powerpoint/2010/main" val="64212153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1176248"/>
            <a:ext cx="16202700" cy="7929652"/>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86500" y="1104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2"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5635692">
            <a:off x="16468699" y="761267"/>
            <a:ext cx="2189832" cy="2179935"/>
          </a:xfrm>
          <a:prstGeom prst="rect">
            <a:avLst/>
          </a:prstGeom>
        </p:spPr>
      </p:pic>
      <p:sp>
        <p:nvSpPr>
          <p:cNvPr id="25" name="Oval Callout 24"/>
          <p:cNvSpPr/>
          <p:nvPr/>
        </p:nvSpPr>
        <p:spPr>
          <a:xfrm>
            <a:off x="8382000" y="4610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6" name="Group 5"/>
          <p:cNvGrpSpPr/>
          <p:nvPr/>
        </p:nvGrpSpPr>
        <p:grpSpPr>
          <a:xfrm>
            <a:off x="3843408" y="2852648"/>
            <a:ext cx="13758792" cy="1259127"/>
            <a:chOff x="2243208" y="2251353"/>
            <a:chExt cx="13758792" cy="1259127"/>
          </a:xfrm>
        </p:grpSpPr>
        <p:sp>
          <p:nvSpPr>
            <p:cNvPr id="19" name="Rectangle 18"/>
            <p:cNvSpPr/>
            <p:nvPr/>
          </p:nvSpPr>
          <p:spPr>
            <a:xfrm>
              <a:off x="2243208" y="2352298"/>
              <a:ext cx="13758792"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5" name="Rectangle 4"/>
                <p:cNvSpPr/>
                <p:nvPr/>
              </p:nvSpPr>
              <p:spPr>
                <a:xfrm>
                  <a:off x="10956758" y="2251353"/>
                  <a:ext cx="1567929" cy="125912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5" name="Rectangle 4"/>
                <p:cNvSpPr>
                  <a:spLocks noRot="1" noChangeAspect="1" noMove="1" noResize="1" noEditPoints="1" noAdjustHandles="1" noChangeArrowheads="1" noChangeShapeType="1" noTextEdit="1"/>
                </p:cNvSpPr>
                <p:nvPr/>
              </p:nvSpPr>
              <p:spPr>
                <a:xfrm>
                  <a:off x="10956758" y="2251353"/>
                  <a:ext cx="1567929" cy="1259127"/>
                </a:xfrm>
                <a:prstGeom prst="rect">
                  <a:avLst/>
                </a:prstGeom>
                <a:blipFill>
                  <a:blip r:embed="rId8"/>
                  <a:stretch>
                    <a:fillRect/>
                  </a:stretch>
                </a:blipFill>
              </p:spPr>
              <p:txBody>
                <a:bodyPr/>
                <a:lstStyle/>
                <a:p>
                  <a:r>
                    <a:rPr lang="en-US">
                      <a:noFill/>
                    </a:rPr>
                    <a:t> </a:t>
                  </a:r>
                </a:p>
              </p:txBody>
            </p:sp>
          </mc:Fallback>
        </mc:AlternateContent>
      </p:grpSp>
      <p:pic>
        <p:nvPicPr>
          <p:cNvPr id="10" name="Picture 9"/>
          <p:cNvPicPr>
            <a:picLocks noChangeAspect="1"/>
          </p:cNvPicPr>
          <p:nvPr/>
        </p:nvPicPr>
        <p:blipFill>
          <a:blip r:embed="rId9"/>
          <a:stretch>
            <a:fillRect/>
          </a:stretch>
        </p:blipFill>
        <p:spPr>
          <a:xfrm>
            <a:off x="175245" y="7429500"/>
            <a:ext cx="2651990" cy="2651990"/>
          </a:xfrm>
          <a:prstGeom prst="rect">
            <a:avLst/>
          </a:prstGeom>
        </p:spPr>
      </p:pic>
      <p:sp>
        <p:nvSpPr>
          <p:cNvPr id="21" name="Rectangle 20"/>
          <p:cNvSpPr/>
          <p:nvPr/>
        </p:nvSpPr>
        <p:spPr>
          <a:xfrm>
            <a:off x="3843408" y="5906778"/>
            <a:ext cx="13758792"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a:solidFill>
                  <a:prstClr val="black"/>
                </a:solidFill>
                <a:latin typeface="Arial" panose="020B0604020202020204" pitchFamily="34" charset="0"/>
                <a:ea typeface="Times New Roman" panose="02020603050405020304" pitchFamily="18" charset="0"/>
              </a:rPr>
              <a:t>Đ</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6603106" y="7246091"/>
            <a:ext cx="6274694" cy="716809"/>
            <a:chOff x="7066228" y="6712691"/>
            <a:chExt cx="6274694" cy="716809"/>
          </a:xfrm>
        </p:grpSpPr>
        <mc:AlternateContent xmlns:mc="http://schemas.openxmlformats.org/markup-compatibility/2006" xmlns:a14="http://schemas.microsoft.com/office/drawing/2010/main">
          <mc:Choice Requires="a14">
            <p:sp>
              <p:nvSpPr>
                <p:cNvPr id="3" name="Rectangle 2"/>
                <p:cNvSpPr/>
                <p:nvPr/>
              </p:nvSpPr>
              <p:spPr>
                <a:xfrm>
                  <a:off x="7066228" y="6721614"/>
                  <a:ext cx="2759089"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0</m:t>
                        </m:r>
                      </m:oMath>
                    </m:oMathPara>
                  </a14:m>
                  <a:endParaRPr lang="en-US" sz="4000" dirty="0"/>
                </a:p>
              </p:txBody>
            </p:sp>
          </mc:Choice>
          <mc:Fallback xmlns="">
            <p:sp>
              <p:nvSpPr>
                <p:cNvPr id="3" name="Rectangle 2"/>
                <p:cNvSpPr>
                  <a:spLocks noRot="1" noChangeAspect="1" noMove="1" noResize="1" noEditPoints="1" noAdjustHandles="1" noChangeArrowheads="1" noChangeShapeType="1" noTextEdit="1"/>
                </p:cNvSpPr>
                <p:nvPr/>
              </p:nvSpPr>
              <p:spPr>
                <a:xfrm>
                  <a:off x="7066228" y="6721614"/>
                  <a:ext cx="2759089" cy="707886"/>
                </a:xfrm>
                <a:prstGeom prst="rect">
                  <a:avLst/>
                </a:prstGeom>
                <a:blipFill>
                  <a:blip r:embed="rId10"/>
                  <a:stretch>
                    <a:fillRect/>
                  </a:stretch>
                </a:blipFill>
              </p:spPr>
              <p:txBody>
                <a:bodyPr/>
                <a:lstStyle/>
                <a:p>
                  <a:r>
                    <a:rPr lang="en-US">
                      <a:noFill/>
                    </a:rPr>
                    <a:t> </a:t>
                  </a:r>
                </a:p>
              </p:txBody>
            </p:sp>
          </mc:Fallback>
        </mc:AlternateContent>
        <p:sp>
          <p:nvSpPr>
            <p:cNvPr id="4" name="Rectangle 3"/>
            <p:cNvSpPr/>
            <p:nvPr/>
          </p:nvSpPr>
          <p:spPr>
            <a:xfrm>
              <a:off x="9817296" y="6721614"/>
              <a:ext cx="1011815" cy="707886"/>
            </a:xfrm>
            <a:prstGeom prst="rect">
              <a:avLst/>
            </a:prstGeom>
          </p:spPr>
          <p:txBody>
            <a:bodyPr wrap="none">
              <a:spAutoFit/>
            </a:bodyPr>
            <a:lstStyle/>
            <a:p>
              <a:r>
                <a:rPr lang="en-US" sz="4000" dirty="0">
                  <a:solidFill>
                    <a:prstClr val="black"/>
                  </a:solidFill>
                  <a:latin typeface="Arial" panose="020B0604020202020204" pitchFamily="34" charset="0"/>
                </a:rPr>
                <a:t>hay</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0902306" y="6712691"/>
                  <a:ext cx="243861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2</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oMath>
                    </m:oMathPara>
                  </a14:m>
                  <a:endParaRPr lang="en-US" sz="4000" dirty="0"/>
                </a:p>
              </p:txBody>
            </p:sp>
          </mc:Choice>
          <mc:Fallback xmlns="">
            <p:sp>
              <p:nvSpPr>
                <p:cNvPr id="9" name="Rectangle 8"/>
                <p:cNvSpPr>
                  <a:spLocks noRot="1" noChangeAspect="1" noMove="1" noResize="1" noEditPoints="1" noAdjustHandles="1" noChangeArrowheads="1" noChangeShapeType="1" noTextEdit="1"/>
                </p:cNvSpPr>
                <p:nvPr/>
              </p:nvSpPr>
              <p:spPr>
                <a:xfrm>
                  <a:off x="10902306" y="6712691"/>
                  <a:ext cx="2438616" cy="707886"/>
                </a:xfrm>
                <a:prstGeom prst="rect">
                  <a:avLst/>
                </a:prstGeom>
                <a:blipFill>
                  <a:blip r:embed="rId11"/>
                  <a:stretch>
                    <a:fillRect/>
                  </a:stretch>
                </a:blipFill>
              </p:spPr>
              <p:txBody>
                <a:bodyPr/>
                <a:lstStyle/>
                <a:p>
                  <a:r>
                    <a:rPr lang="en-US">
                      <a:noFill/>
                    </a:rPr>
                    <a:t> </a:t>
                  </a:r>
                </a:p>
              </p:txBody>
            </p:sp>
          </mc:Fallback>
        </mc:AlternateContent>
      </p:grpSp>
      <p:pic>
        <p:nvPicPr>
          <p:cNvPr id="17" name="Picture 16"/>
          <p:cNvPicPr>
            <a:picLocks noChangeAspect="1"/>
          </p:cNvPicPr>
          <p:nvPr/>
        </p:nvPicPr>
        <p:blipFill>
          <a:blip r:embed="rId12"/>
          <a:stretch>
            <a:fillRect/>
          </a:stretch>
        </p:blipFill>
        <p:spPr>
          <a:xfrm>
            <a:off x="14606028" y="6012955"/>
            <a:ext cx="3735501" cy="3735501"/>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6324600" y="652919"/>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3</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39"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343033">
            <a:off x="-665312" y="8357311"/>
            <a:ext cx="1888178" cy="1879644"/>
          </a:xfrm>
          <a:prstGeom prst="rect">
            <a:avLst/>
          </a:prstGeom>
        </p:spPr>
      </p:pic>
      <p:pic>
        <p:nvPicPr>
          <p:cNvPr id="40" name="Picture 3"/>
          <p:cNvPicPr>
            <a:picLocks noChangeAspect="1"/>
          </p:cNvPicPr>
          <p:nvPr/>
        </p:nvPicPr>
        <p:blipFill>
          <a:blip r:embed="rId7"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0823857" flipH="1">
            <a:off x="16452369" y="7972430"/>
            <a:ext cx="2427870" cy="2649407"/>
          </a:xfrm>
          <a:prstGeom prst="rect">
            <a:avLst/>
          </a:prstGeom>
        </p:spPr>
      </p:pic>
      <p:grpSp>
        <p:nvGrpSpPr>
          <p:cNvPr id="29" name="Group 28"/>
          <p:cNvGrpSpPr/>
          <p:nvPr/>
        </p:nvGrpSpPr>
        <p:grpSpPr>
          <a:xfrm>
            <a:off x="2648495" y="4783252"/>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6" name="Group 5"/>
          <p:cNvGrpSpPr/>
          <p:nvPr/>
        </p:nvGrpSpPr>
        <p:grpSpPr>
          <a:xfrm>
            <a:off x="1905000" y="2260181"/>
            <a:ext cx="13758792" cy="2039937"/>
            <a:chOff x="838200" y="2097286"/>
            <a:chExt cx="13758792" cy="2039937"/>
          </a:xfrm>
        </p:grpSpPr>
        <p:grpSp>
          <p:nvGrpSpPr>
            <p:cNvPr id="18" name="Group 17"/>
            <p:cNvGrpSpPr/>
            <p:nvPr/>
          </p:nvGrpSpPr>
          <p:grpSpPr>
            <a:xfrm>
              <a:off x="838200" y="2097286"/>
              <a:ext cx="13758792" cy="2039937"/>
              <a:chOff x="2243208" y="2251353"/>
              <a:chExt cx="13758792" cy="2039937"/>
            </a:xfrm>
          </p:grpSpPr>
          <p:sp>
            <p:nvSpPr>
              <p:cNvPr id="19" name="Rectangle 18"/>
              <p:cNvSpPr/>
              <p:nvPr/>
            </p:nvSpPr>
            <p:spPr>
              <a:xfrm>
                <a:off x="2243208" y="2352298"/>
                <a:ext cx="13758792"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lang="en-US" sz="4000" dirty="0" err="1">
                    <a:solidFill>
                      <a:prstClr val="black"/>
                    </a:solidFill>
                    <a:latin typeface="Arial" panose="020B0604020202020204" pitchFamily="34" charset="0"/>
                    <a:ea typeface="Times New Roman" panose="02020603050405020304" pitchFamily="18" charset="0"/>
                  </a:rPr>
                  <a:t>xác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định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0" name="Rectangle 19"/>
                  <p:cNvSpPr/>
                  <p:nvPr/>
                </p:nvSpPr>
                <p:spPr>
                  <a:xfrm>
                    <a:off x="11165304" y="2251353"/>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1165304" y="2251353"/>
                    <a:ext cx="1567930" cy="1248803"/>
                  </a:xfrm>
                  <a:prstGeom prst="rect">
                    <a:avLst/>
                  </a:prstGeom>
                  <a:blipFill>
                    <a:blip r:embed="rId13"/>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 name="Rectangle 3"/>
                <p:cNvSpPr/>
                <p:nvPr/>
              </p:nvSpPr>
              <p:spPr>
                <a:xfrm>
                  <a:off x="4976962" y="3315301"/>
                  <a:ext cx="1870127"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 2.</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976962" y="3315301"/>
                  <a:ext cx="1870127" cy="707886"/>
                </a:xfrm>
                <a:prstGeom prst="rect">
                  <a:avLst/>
                </a:prstGeom>
                <a:blipFill>
                  <a:blip r:embed="rId14"/>
                  <a:stretch>
                    <a:fillRect/>
                  </a:stretch>
                </a:blipFill>
              </p:spPr>
              <p:txBody>
                <a:bodyPr/>
                <a:lstStyle/>
                <a:p>
                  <a:r>
                    <a:rPr lang="en-US">
                      <a:noFill/>
                    </a:rPr>
                    <a:t> </a:t>
                  </a:r>
                </a:p>
              </p:txBody>
            </p:sp>
          </mc:Fallback>
        </mc:AlternateContent>
      </p:grpSp>
      <p:pic>
        <p:nvPicPr>
          <p:cNvPr id="22" name="Picture 6"/>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5023261">
            <a:off x="-34727" y="48989"/>
            <a:ext cx="1990256" cy="1624773"/>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974219" y="6416883"/>
                <a:ext cx="10363200" cy="1092607"/>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ĐKXĐ:</a:t>
                </a:r>
                <a:r>
                  <a:rPr lang="nl-NL" sz="4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1 ≠0</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a:effectLst/>
                        <a:latin typeface="Cambria Math" panose="02040503050406030204" pitchFamily="18" charset="0"/>
                        <a:ea typeface="Times New Roman" panose="02020603050405020304" pitchFamily="18" charset="0"/>
                      </a:rPr>
                      <m:t>≠</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74219" y="6416883"/>
                <a:ext cx="10363200" cy="1092607"/>
              </a:xfrm>
              <a:prstGeom prst="rect">
                <a:avLst/>
              </a:prstGeom>
              <a:blipFill>
                <a:blip r:embed="rId17"/>
                <a:stretch>
                  <a:fillRect l="-2118" b="-6145"/>
                </a:stretch>
              </a:blipFill>
            </p:spPr>
            <p:txBody>
              <a:bodyPr/>
              <a:lstStyle/>
              <a:p>
                <a:r>
                  <a:rPr lang="en-US">
                    <a:noFill/>
                  </a:rPr>
                  <a:t> </a:t>
                </a:r>
              </a:p>
            </p:txBody>
          </p:sp>
        </mc:Fallback>
      </mc:AlternateContent>
      <p:grpSp>
        <p:nvGrpSpPr>
          <p:cNvPr id="9" name="Group 8"/>
          <p:cNvGrpSpPr/>
          <p:nvPr/>
        </p:nvGrpSpPr>
        <p:grpSpPr>
          <a:xfrm>
            <a:off x="2950156" y="7619590"/>
            <a:ext cx="11125200" cy="1248803"/>
            <a:chOff x="3733800" y="7200900"/>
            <a:chExt cx="11125200" cy="1248803"/>
          </a:xfrm>
        </p:grpSpPr>
        <mc:AlternateContent xmlns:mc="http://schemas.openxmlformats.org/markup-compatibility/2006" xmlns:a14="http://schemas.microsoft.com/office/drawing/2010/main">
          <mc:Choice Requires="a14">
            <p:sp>
              <p:nvSpPr>
                <p:cNvPr id="25" name="Rectangle 24"/>
                <p:cNvSpPr/>
                <p:nvPr/>
              </p:nvSpPr>
              <p:spPr>
                <a:xfrm>
                  <a:off x="10067194" y="7200900"/>
                  <a:ext cx="1567930" cy="124880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Rectangle 24"/>
                <p:cNvSpPr>
                  <a:spLocks noRot="1" noChangeAspect="1" noMove="1" noResize="1" noEditPoints="1" noAdjustHandles="1" noChangeArrowheads="1" noChangeShapeType="1" noTextEdit="1"/>
                </p:cNvSpPr>
                <p:nvPr/>
              </p:nvSpPr>
              <p:spPr>
                <a:xfrm>
                  <a:off x="10067194" y="7200900"/>
                  <a:ext cx="1567930" cy="1248803"/>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3733800" y="7328237"/>
                  <a:ext cx="11125200" cy="1015663"/>
                </a:xfrm>
                <a:prstGeom prst="rect">
                  <a:avLst/>
                </a:prstGeom>
              </p:spPr>
              <p:txBody>
                <a:bodyPr wrap="squar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Thay </a:t>
                  </a:r>
                  <a14:m>
                    <m:oMath xmlns:m="http://schemas.openxmlformats.org/officeDocument/2006/math">
                      <m:r>
                        <a:rPr lang="en-US" sz="4000" i="1" dirty="0">
                          <a:solidFill>
                            <a:prstClr val="black"/>
                          </a:solidFill>
                          <a:latin typeface="Cambria Math" panose="02040503050406030204" pitchFamily="18" charset="0"/>
                          <a:ea typeface="Times New Roman" panose="02020603050405020304" pitchFamily="18" charset="0"/>
                        </a:rPr>
                        <m:t>𝑥</m:t>
                      </m:r>
                      <m:r>
                        <a:rPr lang="en-US" sz="4000" i="1" dirty="0">
                          <a:solidFill>
                            <a:prstClr val="black"/>
                          </a:solidFill>
                          <a:latin typeface="Cambria Math" panose="02040503050406030204" pitchFamily="18" charset="0"/>
                          <a:ea typeface="Times New Roman" panose="02020603050405020304" pitchFamily="18" charset="0"/>
                        </a:rPr>
                        <m:t> = 2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vào phân thức             ta được:</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733800" y="7328237"/>
                  <a:ext cx="11125200" cy="1015663"/>
                </a:xfrm>
                <a:prstGeom prst="rect">
                  <a:avLst/>
                </a:prstGeom>
                <a:blipFill>
                  <a:blip r:embed="rId19"/>
                  <a:stretch>
                    <a:fillRect l="-1973" b="-1445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Rectangle 27"/>
              <p:cNvSpPr/>
              <p:nvPr/>
            </p:nvSpPr>
            <p:spPr>
              <a:xfrm>
                <a:off x="13030200" y="7632216"/>
                <a:ext cx="2627642" cy="124508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2−1</m:t>
                          </m:r>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3030200" y="7632216"/>
                <a:ext cx="2627642" cy="1245084"/>
              </a:xfrm>
              <a:prstGeom prst="rect">
                <a:avLst/>
              </a:prstGeom>
              <a:blipFill>
                <a:blip r:embed="rId20"/>
                <a:stretch>
                  <a:fillRect/>
                </a:stretch>
              </a:blipFill>
            </p:spPr>
            <p:txBody>
              <a:bodyPr/>
              <a:lstStyle/>
              <a:p>
                <a:r>
                  <a:rPr lang="en-US">
                    <a:noFill/>
                  </a:rPr>
                  <a:t> </a:t>
                </a:r>
              </a:p>
            </p:txBody>
          </p:sp>
        </mc:Fallback>
      </mc:AlternateContent>
      <p:pic>
        <p:nvPicPr>
          <p:cNvPr id="33" name="Picture 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15925800" y="617299"/>
            <a:ext cx="2042686" cy="1396455"/>
          </a:xfrm>
          <a:prstGeom prst="rect">
            <a:avLst/>
          </a:prstGeom>
        </p:spPr>
      </p:pic>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anim calcmode="lin" valueType="num">
                                      <p:cBhvr>
                                        <p:cTn id="33" dur="500" fill="hold"/>
                                        <p:tgtEl>
                                          <p:spTgt spid="28"/>
                                        </p:tgtEl>
                                        <p:attrNameLst>
                                          <p:attrName>ppt_x</p:attrName>
                                        </p:attrNameLst>
                                      </p:cBhvr>
                                      <p:tavLst>
                                        <p:tav tm="0">
                                          <p:val>
                                            <p:strVal val="#ppt_x"/>
                                          </p:val>
                                        </p:tav>
                                        <p:tav tm="100000">
                                          <p:val>
                                            <p:strVal val="#ppt_x"/>
                                          </p:val>
                                        </p:tav>
                                      </p:tavLst>
                                    </p:anim>
                                    <p:anim calcmode="lin" valueType="num">
                                      <p:cBhvr>
                                        <p:cTn id="3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flipH="1">
            <a:off x="16557229" y="800100"/>
            <a:ext cx="1121171" cy="1437398"/>
          </a:xfrm>
          <a:prstGeom prst="rect">
            <a:avLst/>
          </a:prstGeom>
        </p:spPr>
      </p:pic>
      <p:grpSp>
        <p:nvGrpSpPr>
          <p:cNvPr id="16" name="Group 15"/>
          <p:cNvGrpSpPr/>
          <p:nvPr/>
        </p:nvGrpSpPr>
        <p:grpSpPr>
          <a:xfrm>
            <a:off x="-9144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848856" y="440391"/>
              <a:ext cx="3058851"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VẬN DỤNG</a:t>
              </a:r>
            </a:p>
          </p:txBody>
        </p:sp>
      </p:grpSp>
      <p:sp>
        <p:nvSpPr>
          <p:cNvPr id="22" name="TextBox 21"/>
          <p:cNvSpPr txBox="1"/>
          <p:nvPr/>
        </p:nvSpPr>
        <p:spPr>
          <a:xfrm>
            <a:off x="685800" y="2517773"/>
            <a:ext cx="10624221" cy="470898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err="1">
                <a:latin typeface="Arial" panose="020B0604020202020204" pitchFamily="34" charset="0"/>
                <a:cs typeface="Arial" panose="020B0604020202020204" pitchFamily="34" charset="0"/>
              </a:rPr>
              <a:t>Nếu</a:t>
            </a:r>
            <a:r>
              <a:rPr lang="en-US" sz="4000">
                <a:latin typeface="Arial" panose="020B0604020202020204" pitchFamily="34" charset="0"/>
                <a:cs typeface="Arial" panose="020B0604020202020204" pitchFamily="34" charset="0"/>
              </a:rPr>
              <a:t> </a:t>
            </a:r>
            <a:r>
              <a:rPr lang="en-US" sz="4000" smtClean="0">
                <a:latin typeface="Arial" panose="020B0604020202020204" pitchFamily="34" charset="0"/>
                <a:cs typeface="Arial" panose="020B0604020202020204" pitchFamily="34" charset="0"/>
              </a:rPr>
              <a:t>biết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30 km/h,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chặng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đua</a:t>
            </a:r>
            <a:r>
              <a:rPr lang="en-US" sz="4000" dirty="0">
                <a:latin typeface="Arial" panose="020B0604020202020204" pitchFamily="34" charset="0"/>
                <a:cs typeface="Arial" panose="020B0604020202020204" pitchFamily="34" charset="0"/>
              </a:rPr>
              <a:t>.</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63515" y="2864862"/>
            <a:ext cx="5814885" cy="4285691"/>
          </a:xfrm>
          <a:prstGeom prst="rect">
            <a:avLst/>
          </a:prstGeom>
          <a:ln>
            <a:noFill/>
          </a:ln>
          <a:effectLst>
            <a:outerShdw blurRad="292100" dist="139700" dir="2700000" algn="tl" rotWithShape="0">
              <a:srgbClr val="333333">
                <a:alpha val="65000"/>
              </a:srgbClr>
            </a:outerShdw>
          </a:effectLst>
        </p:spPr>
      </p:pic>
      <p:grpSp>
        <p:nvGrpSpPr>
          <p:cNvPr id="28" name="Group 2"/>
          <p:cNvGrpSpPr/>
          <p:nvPr/>
        </p:nvGrpSpPr>
        <p:grpSpPr>
          <a:xfrm>
            <a:off x="0" y="9474514"/>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1"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45737">
            <a:off x="134703" y="8292762"/>
            <a:ext cx="1189750" cy="2011105"/>
          </a:xfrm>
          <a:prstGeom prst="rect">
            <a:avLst/>
          </a:prstGeom>
        </p:spPr>
      </p:pic>
      <p:pic>
        <p:nvPicPr>
          <p:cNvPr id="32" name="Picture 31"/>
          <p:cNvPicPr>
            <a:picLocks noChangeAspect="1"/>
          </p:cNvPicPr>
          <p:nvPr/>
        </p:nvPicPr>
        <p:blipFill>
          <a:blip r:embed="rId7"/>
          <a:stretch>
            <a:fillRect/>
          </a:stretch>
        </p:blipFill>
        <p:spPr>
          <a:xfrm>
            <a:off x="8479509" y="8044531"/>
            <a:ext cx="1772131" cy="1303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9218185"/>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9" name="Rectangle 18"/>
          <p:cNvSpPr/>
          <p:nvPr/>
        </p:nvSpPr>
        <p:spPr>
          <a:xfrm>
            <a:off x="3733800" y="3159385"/>
            <a:ext cx="12344400" cy="4862870"/>
          </a:xfrm>
          <a:prstGeom prst="rect">
            <a:avLst/>
          </a:prstGeom>
        </p:spPr>
        <p:txBody>
          <a:bodyPr wrap="square">
            <a:spAutoFit/>
          </a:bodyPr>
          <a:lstStyle/>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bằng phẳng:</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leo dốc: </a:t>
            </a:r>
          </a:p>
          <a:p>
            <a:pPr marL="571500" indent="-571500" algn="just">
              <a:lnSpc>
                <a:spcPct val="250000"/>
              </a:lnSpc>
              <a:spcAft>
                <a:spcPts val="600"/>
              </a:spcAft>
              <a:buFontTx/>
              <a:buChar char="-"/>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Chặng xuống dốc: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20" name="Group 19"/>
          <p:cNvGrpSpPr/>
          <p:nvPr/>
        </p:nvGrpSpPr>
        <p:grpSpPr>
          <a:xfrm>
            <a:off x="1565239" y="1215283"/>
            <a:ext cx="1825661" cy="967947"/>
            <a:chOff x="1219200" y="4746458"/>
            <a:chExt cx="1825661" cy="967947"/>
          </a:xfrm>
        </p:grpSpPr>
        <p:sp>
          <p:nvSpPr>
            <p:cNvPr id="21" name="Oval Callout 20"/>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grpSp>
        <p:nvGrpSpPr>
          <p:cNvPr id="25" name="Group 24"/>
          <p:cNvGrpSpPr/>
          <p:nvPr/>
        </p:nvGrpSpPr>
        <p:grpSpPr>
          <a:xfrm>
            <a:off x="8915400" y="3501878"/>
            <a:ext cx="3727751" cy="1248803"/>
            <a:chOff x="12420600" y="4533900"/>
            <a:chExt cx="3727751" cy="1248803"/>
          </a:xfrm>
        </p:grpSpPr>
        <mc:AlternateContent xmlns:mc="http://schemas.openxmlformats.org/markup-compatibility/2006" xmlns:a14="http://schemas.microsoft.com/office/drawing/2010/main">
          <mc:Choice Requires="a14">
            <p:sp>
              <p:nvSpPr>
                <p:cNvPr id="23" name="Rectangle 22"/>
                <p:cNvSpPr/>
                <p:nvPr/>
              </p:nvSpPr>
              <p:spPr>
                <a:xfrm>
                  <a:off x="12420600" y="4533900"/>
                  <a:ext cx="2464264"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36</m:t>
                            </m:r>
                          </m:num>
                          <m:den>
                            <m:r>
                              <a:rPr lang="en-US" sz="4000" i="0">
                                <a:latin typeface="Cambria Math" panose="02040503050406030204" pitchFamily="18" charset="0"/>
                              </a:rPr>
                              <m:t>30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1,2</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12420600" y="4533900"/>
                  <a:ext cx="2464264" cy="1248803"/>
                </a:xfrm>
                <a:prstGeom prst="rect">
                  <a:avLst/>
                </a:prstGeom>
                <a:blipFill>
                  <a:blip r:embed="rId2"/>
                  <a:stretch>
                    <a:fillRect/>
                  </a:stretch>
                </a:blipFill>
              </p:spPr>
              <p:txBody>
                <a:bodyPr/>
                <a:lstStyle/>
                <a:p>
                  <a:r>
                    <a:rPr lang="en-US">
                      <a:noFill/>
                    </a:rPr>
                    <a:t> </a:t>
                  </a:r>
                </a:p>
              </p:txBody>
            </p:sp>
          </mc:Fallback>
        </mc:AlternateContent>
        <p:sp>
          <p:nvSpPr>
            <p:cNvPr id="24" name="Rectangle 23"/>
            <p:cNvSpPr/>
            <p:nvPr/>
          </p:nvSpPr>
          <p:spPr>
            <a:xfrm>
              <a:off x="14884864" y="4634427"/>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grpSp>
        <p:nvGrpSpPr>
          <p:cNvPr id="26" name="Group 25"/>
          <p:cNvGrpSpPr/>
          <p:nvPr/>
        </p:nvGrpSpPr>
        <p:grpSpPr>
          <a:xfrm>
            <a:off x="7924800" y="5074505"/>
            <a:ext cx="4944165" cy="1248803"/>
            <a:chOff x="12420600" y="4533900"/>
            <a:chExt cx="4944165" cy="1248803"/>
          </a:xfrm>
        </p:grpSpPr>
        <mc:AlternateContent xmlns:mc="http://schemas.openxmlformats.org/markup-compatibility/2006" xmlns:a14="http://schemas.microsoft.com/office/drawing/2010/main">
          <mc:Choice Requires="a14">
            <p:sp>
              <p:nvSpPr>
                <p:cNvPr id="27" name="Rectangle 26"/>
                <p:cNvSpPr/>
                <p:nvPr/>
              </p:nvSpPr>
              <p:spPr>
                <a:xfrm>
                  <a:off x="12420600" y="4533900"/>
                  <a:ext cx="3748655"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9</m:t>
                            </m:r>
                          </m:num>
                          <m:den>
                            <m:r>
                              <a:rPr lang="en-US" sz="4000" i="0">
                                <a:latin typeface="Cambria Math" panose="02040503050406030204" pitchFamily="18" charset="0"/>
                              </a:rPr>
                              <m:t>30</m:t>
                            </m:r>
                            <m:r>
                              <a:rPr lang="en-US" sz="4000" b="0" i="0" smtClean="0">
                                <a:latin typeface="Cambria Math" panose="02040503050406030204" pitchFamily="18" charset="0"/>
                              </a:rPr>
                              <m:t>−5</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0,36</m:t>
                        </m:r>
                      </m:oMath>
                    </m:oMathPara>
                  </a14:m>
                  <a:endParaRPr lang="en-US" sz="4000" dirty="0"/>
                </a:p>
              </p:txBody>
            </p:sp>
          </mc:Choice>
          <mc:Fallback xmlns="">
            <p:sp>
              <p:nvSpPr>
                <p:cNvPr id="27" name="Rectangle 26"/>
                <p:cNvSpPr>
                  <a:spLocks noRot="1" noChangeAspect="1" noMove="1" noResize="1" noEditPoints="1" noAdjustHandles="1" noChangeArrowheads="1" noChangeShapeType="1" noTextEdit="1"/>
                </p:cNvSpPr>
                <p:nvPr/>
              </p:nvSpPr>
              <p:spPr>
                <a:xfrm>
                  <a:off x="12420600" y="4533900"/>
                  <a:ext cx="3748655" cy="1248803"/>
                </a:xfrm>
                <a:prstGeom prst="rect">
                  <a:avLst/>
                </a:prstGeom>
                <a:blipFill>
                  <a:blip r:embed="rId3"/>
                  <a:stretch>
                    <a:fillRect/>
                  </a:stretch>
                </a:blipFill>
              </p:spPr>
              <p:txBody>
                <a:bodyPr/>
                <a:lstStyle/>
                <a:p>
                  <a:r>
                    <a:rPr lang="en-US">
                      <a:noFill/>
                    </a:rPr>
                    <a:t> </a:t>
                  </a:r>
                </a:p>
              </p:txBody>
            </p:sp>
          </mc:Fallback>
        </mc:AlternateContent>
        <p:sp>
          <p:nvSpPr>
            <p:cNvPr id="28" name="Rectangle 27"/>
            <p:cNvSpPr/>
            <p:nvPr/>
          </p:nvSpPr>
          <p:spPr>
            <a:xfrm>
              <a:off x="16101278" y="4617463"/>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9" name="Rectangle 28"/>
          <p:cNvSpPr/>
          <p:nvPr/>
        </p:nvSpPr>
        <p:spPr>
          <a:xfrm>
            <a:off x="3733800" y="1498090"/>
            <a:ext cx="11658600" cy="1631216"/>
          </a:xfrm>
          <a:prstGeom prst="rect">
            <a:avLst/>
          </a:prstGeom>
        </p:spPr>
        <p:txBody>
          <a:bodyPr wrap="square">
            <a:spAutoFit/>
          </a:bodyPr>
          <a:lstStyle/>
          <a:p>
            <a:pPr marL="571500" lvl="0" indent="-571500">
              <a:lnSpc>
                <a:spcPct val="250000"/>
              </a:lnSpc>
              <a:spcAft>
                <a:spcPts val="800"/>
              </a:spcAft>
              <a:buFont typeface="Arial" panose="020B0604020202020204" pitchFamily="34" charset="0"/>
              <a:buChar char="•"/>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Thời gian vận động viên đó hoàn thành:</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5925800" y="876300"/>
            <a:ext cx="1121171" cy="1437398"/>
          </a:xfrm>
          <a:prstGeom prst="rect">
            <a:avLst/>
          </a:prstGeom>
        </p:spPr>
      </p:pic>
      <p:pic>
        <p:nvPicPr>
          <p:cNvPr id="3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045737">
            <a:off x="461431" y="7698300"/>
            <a:ext cx="1189750" cy="2011105"/>
          </a:xfrm>
          <a:prstGeom prst="rect">
            <a:avLst/>
          </a:prstGeom>
        </p:spPr>
      </p:pic>
      <p:grpSp>
        <p:nvGrpSpPr>
          <p:cNvPr id="32" name="Group 31"/>
          <p:cNvGrpSpPr/>
          <p:nvPr/>
        </p:nvGrpSpPr>
        <p:grpSpPr>
          <a:xfrm>
            <a:off x="8658726" y="6654782"/>
            <a:ext cx="5477004" cy="1271630"/>
            <a:chOff x="12420600" y="4533900"/>
            <a:chExt cx="5477004" cy="1271630"/>
          </a:xfrm>
        </p:grpSpPr>
        <mc:AlternateContent xmlns:mc="http://schemas.openxmlformats.org/markup-compatibility/2006" xmlns:a14="http://schemas.microsoft.com/office/drawing/2010/main">
          <mc:Choice Requires="a14">
            <p:sp>
              <p:nvSpPr>
                <p:cNvPr id="33" name="Rectangle 32"/>
                <p:cNvSpPr/>
                <p:nvPr/>
              </p:nvSpPr>
              <p:spPr>
                <a:xfrm>
                  <a:off x="12420600" y="4533900"/>
                  <a:ext cx="4210320"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0" smtClean="0">
                                <a:latin typeface="Cambria Math" panose="02040503050406030204" pitchFamily="18" charset="0"/>
                              </a:rPr>
                              <m:t>5</m:t>
                            </m:r>
                          </m:num>
                          <m:den>
                            <m:r>
                              <a:rPr lang="en-US" sz="4000" i="0">
                                <a:latin typeface="Cambria Math" panose="02040503050406030204" pitchFamily="18" charset="0"/>
                              </a:rPr>
                              <m:t>30</m:t>
                            </m:r>
                            <m:r>
                              <a:rPr lang="en-US" sz="4000" b="0" i="0" smtClean="0">
                                <a:latin typeface="Cambria Math" panose="02040503050406030204" pitchFamily="18" charset="0"/>
                              </a:rPr>
                              <m:t>+10</m:t>
                            </m:r>
                          </m:den>
                        </m:f>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b="0" i="0" smtClean="0">
                            <a:latin typeface="Cambria Math" panose="02040503050406030204" pitchFamily="18" charset="0"/>
                          </a:rPr>
                          <m:t>0,125</m:t>
                        </m:r>
                      </m:oMath>
                    </m:oMathPara>
                  </a14:m>
                  <a:endParaRPr lang="en-US" sz="4000" dirty="0"/>
                </a:p>
              </p:txBody>
            </p:sp>
          </mc:Choice>
          <mc:Fallback xmlns="">
            <p:sp>
              <p:nvSpPr>
                <p:cNvPr id="33" name="Rectangle 32"/>
                <p:cNvSpPr>
                  <a:spLocks noRot="1" noChangeAspect="1" noMove="1" noResize="1" noEditPoints="1" noAdjustHandles="1" noChangeArrowheads="1" noChangeShapeType="1" noTextEdit="1"/>
                </p:cNvSpPr>
                <p:nvPr/>
              </p:nvSpPr>
              <p:spPr>
                <a:xfrm>
                  <a:off x="12420600" y="4533900"/>
                  <a:ext cx="4210320" cy="1271630"/>
                </a:xfrm>
                <a:prstGeom prst="rect">
                  <a:avLst/>
                </a:prstGeom>
                <a:blipFill>
                  <a:blip r:embed="rId15"/>
                  <a:stretch>
                    <a:fillRect/>
                  </a:stretch>
                </a:blipFill>
              </p:spPr>
              <p:txBody>
                <a:bodyPr/>
                <a:lstStyle/>
                <a:p>
                  <a:r>
                    <a:rPr lang="en-US">
                      <a:noFill/>
                    </a:rPr>
                    <a:t> </a:t>
                  </a:r>
                </a:p>
              </p:txBody>
            </p:sp>
          </mc:Fallback>
        </mc:AlternateContent>
        <p:sp>
          <p:nvSpPr>
            <p:cNvPr id="34" name="Rectangle 33"/>
            <p:cNvSpPr/>
            <p:nvPr/>
          </p:nvSpPr>
          <p:spPr>
            <a:xfrm>
              <a:off x="16634117" y="4616591"/>
              <a:ext cx="1263487" cy="1015663"/>
            </a:xfrm>
            <a:prstGeom prst="rect">
              <a:avLst/>
            </a:prstGeom>
          </p:spPr>
          <p:txBody>
            <a:bodyPr wrap="none">
              <a:spAutoFit/>
            </a:bodyPr>
            <a:lstStyle/>
            <a:p>
              <a:pPr lvl="0"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fade">
                                      <p:cBhvr>
                                        <p:cTn id="23" dur="500"/>
                                        <p:tgtEl>
                                          <p:spTgt spid="19">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down)">
                                      <p:cBhvr>
                                        <p:cTn id="31" dur="500"/>
                                        <p:tgtEl>
                                          <p:spTgt spid="19">
                                            <p:txEl>
                                              <p:pRg st="1" end="1"/>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randombar(horizontal)">
                                      <p:cBhvr>
                                        <p:cTn id="39" dur="500"/>
                                        <p:tgtEl>
                                          <p:spTgt spid="19">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randombar(horizontal)">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1219200" y="2963486"/>
            <a:ext cx="16078200" cy="1061829"/>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 điều kiện nào của x thì phân thức                có nghĩa?</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2" name="Rounded Rectangle 31"/>
          <p:cNvSpPr/>
          <p:nvPr/>
        </p:nvSpPr>
        <p:spPr>
          <a:xfrm>
            <a:off x="1219200" y="5707683"/>
            <a:ext cx="27432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mc:AlternateContent xmlns:mc="http://schemas.openxmlformats.org/markup-compatibility/2006" xmlns:a14="http://schemas.microsoft.com/office/drawing/2010/main">
        <mc:Choice Requires="a14">
          <p:sp>
            <p:nvSpPr>
              <p:cNvPr id="12" name="Rectangle 11"/>
              <p:cNvSpPr/>
              <p:nvPr/>
            </p:nvSpPr>
            <p:spPr>
              <a:xfrm>
                <a:off x="12039600" y="2819499"/>
                <a:ext cx="2145972" cy="13172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−3</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6</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+24</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12039600" y="2819499"/>
                <a:ext cx="2145972" cy="131728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1404701" y="5728037"/>
                <a:ext cx="16010660" cy="1015663"/>
              </a:xfrm>
              <a:prstGeom prst="rect">
                <a:avLst/>
              </a:prstGeom>
            </p:spPr>
            <p:txBody>
              <a:bodyPr wrap="square">
                <a:spAutoFit/>
              </a:bodyPr>
              <a:lstStyle/>
              <a:p>
                <a:pPr marL="30480" marR="30480" algn="just">
                  <a:lnSpc>
                    <a:spcPct val="150000"/>
                  </a:lnSpc>
                  <a:spcAft>
                    <a:spcPts val="12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B.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3.			C.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4.			D. x </a:t>
                </a:r>
                <a14:m>
                  <m:oMath xmlns:m="http://schemas.openxmlformats.org/officeDocument/2006/math">
                    <m:r>
                      <a:rPr lang="nl-NL" sz="4000" i="1">
                        <a:effectLst/>
                        <a:latin typeface="Cambria Math" panose="02040503050406030204" pitchFamily="18" charset="0"/>
                        <a:ea typeface="Times New Roman" panose="02020603050405020304" pitchFamily="18" charset="0"/>
                      </a:rPr>
                      <m:t>≠</m:t>
                    </m:r>
                  </m:oMath>
                </a14:m>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404701" y="5728037"/>
                <a:ext cx="16010660" cy="1015663"/>
              </a:xfrm>
              <a:prstGeom prst="rect">
                <a:avLst/>
              </a:prstGeom>
              <a:blipFill>
                <a:blip r:embed="rId7"/>
                <a:stretch>
                  <a:fillRect l="-1142" r="-571" b="-14458"/>
                </a:stretch>
              </a:blipFill>
            </p:spPr>
            <p:txBody>
              <a:bodyPr/>
              <a:lstStyle/>
              <a:p>
                <a:r>
                  <a:rPr lang="en-US">
                    <a:noFill/>
                  </a:rPr>
                  <a:t> </a:t>
                </a:r>
              </a:p>
            </p:txBody>
          </p:sp>
        </mc:Fallback>
      </mc:AlternateContent>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790752" y="5732416"/>
            <a:ext cx="2772848"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5" name="Group 14"/>
          <p:cNvGrpSpPr/>
          <p:nvPr/>
        </p:nvGrpSpPr>
        <p:grpSpPr>
          <a:xfrm>
            <a:off x="3810000" y="2929667"/>
            <a:ext cx="16078200" cy="1375633"/>
            <a:chOff x="1219200" y="2839510"/>
            <a:chExt cx="16078200" cy="1375633"/>
          </a:xfrm>
        </p:grpSpPr>
        <p:sp>
          <p:nvSpPr>
            <p:cNvPr id="28" name="Rectangle 27"/>
            <p:cNvSpPr/>
            <p:nvPr/>
          </p:nvSpPr>
          <p:spPr>
            <a:xfrm>
              <a:off x="1219200" y="2963486"/>
              <a:ext cx="16078200"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2</a:t>
              </a:r>
              <a:r>
                <a:rPr lang="nl-NL" sz="4200" dirty="0">
                  <a:effectLst/>
                  <a:latin typeface="Arial" panose="020B0604020202020204" pitchFamily="34" charset="0"/>
                  <a:ea typeface="Times New Roman" panose="02020603050405020304" pitchFamily="18" charset="0"/>
                  <a:cs typeface="Arial" panose="020B0604020202020204" pitchFamily="34" charset="0"/>
                </a:rPr>
                <a:t>. Phân thức                 xác định khi?</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Rectangle 13"/>
                <p:cNvSpPr/>
                <p:nvPr/>
              </p:nvSpPr>
              <p:spPr>
                <a:xfrm>
                  <a:off x="5617986" y="2839510"/>
                  <a:ext cx="2239908" cy="13756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13−4</m:t>
                            </m:r>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num>
                          <m:den>
                            <m:sSup>
                              <m:sSupPr>
                                <m:ctrlPr>
                                  <a:rPr lang="en-US"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sup>
                            </m:sSup>
                            <m:r>
                              <a:rPr lang="nl-NL" sz="44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+64</m:t>
                            </m:r>
                          </m:den>
                        </m:f>
                      </m:oMath>
                    </m:oMathPara>
                  </a14:m>
                  <a:endParaRPr lang="en-US" dirty="0"/>
                </a:p>
              </p:txBody>
            </p:sp>
          </mc:Choice>
          <mc:Fallback xmlns="">
            <p:sp>
              <p:nvSpPr>
                <p:cNvPr id="14" name="Rectangle 13"/>
                <p:cNvSpPr>
                  <a:spLocks noRot="1" noChangeAspect="1" noMove="1" noResize="1" noEditPoints="1" noAdjustHandles="1" noChangeArrowheads="1" noChangeShapeType="1" noTextEdit="1"/>
                </p:cNvSpPr>
                <p:nvPr/>
              </p:nvSpPr>
              <p:spPr>
                <a:xfrm>
                  <a:off x="5617986" y="2839510"/>
                  <a:ext cx="2239908" cy="1375633"/>
                </a:xfrm>
                <a:prstGeom prst="rect">
                  <a:avLst/>
                </a:prstGeom>
                <a:blipFill>
                  <a:blip r:embed="rId6"/>
                  <a:stretch>
                    <a:fillRect/>
                  </a:stretch>
                </a:blipFill>
              </p:spPr>
              <p:txBody>
                <a:bodyPr/>
                <a:lstStyle/>
                <a:p>
                  <a:r>
                    <a:rPr lang="en-US">
                      <a:noFill/>
                    </a:rPr>
                    <a:t> </a:t>
                  </a:r>
                </a:p>
              </p:txBody>
            </p:sp>
          </mc:Fallback>
        </mc:AlternateContent>
      </p:grpSp>
      <p:sp>
        <p:nvSpPr>
          <p:cNvPr id="16" name="Rectangle 15"/>
          <p:cNvSpPr/>
          <p:nvPr/>
        </p:nvSpPr>
        <p:spPr>
          <a:xfrm>
            <a:off x="1905000" y="5776259"/>
            <a:ext cx="162306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8.		B. x ≠ 4 và x ≠ -4.		C. x ≠ -4.		D. x ≠ 4.</a:t>
            </a:r>
            <a:endParaRPr lang="en-US" sz="4000"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534652" y="5575138"/>
            <a:ext cx="1981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16" name="Rectangle 15"/>
          <p:cNvSpPr/>
          <p:nvPr/>
        </p:nvSpPr>
        <p:spPr>
          <a:xfrm>
            <a:off x="2895600" y="5627576"/>
            <a:ext cx="13641138" cy="1015663"/>
          </a:xfrm>
          <a:prstGeom prst="rect">
            <a:avLst/>
          </a:prstGeom>
        </p:spPr>
        <p:txBody>
          <a:bodyPr wrap="square">
            <a:spAutoFit/>
          </a:bodyPr>
          <a:lstStyle/>
          <a:p>
            <a:pPr lvl="0">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A. 1.			B. 2.			C. 3.			D. -1</a:t>
            </a:r>
          </a:p>
        </p:txBody>
      </p:sp>
      <p:grpSp>
        <p:nvGrpSpPr>
          <p:cNvPr id="13" name="Group 12"/>
          <p:cNvGrpSpPr/>
          <p:nvPr/>
        </p:nvGrpSpPr>
        <p:grpSpPr>
          <a:xfrm>
            <a:off x="2550694" y="3018599"/>
            <a:ext cx="16078200" cy="1389098"/>
            <a:chOff x="2107782" y="4057420"/>
            <a:chExt cx="16078200" cy="1389098"/>
          </a:xfrm>
        </p:grpSpPr>
        <p:sp>
          <p:nvSpPr>
            <p:cNvPr id="28" name="Rectangle 27"/>
            <p:cNvSpPr/>
            <p:nvPr/>
          </p:nvSpPr>
          <p:spPr>
            <a:xfrm>
              <a:off x="2107782" y="4197627"/>
              <a:ext cx="16078200" cy="942053"/>
            </a:xfrm>
            <a:prstGeom prst="rect">
              <a:avLst/>
            </a:prstGeom>
          </p:spPr>
          <p:txBody>
            <a:bodyPr wrap="square">
              <a:spAutoFit/>
            </a:bodyPr>
            <a:lstStyle/>
            <a:p>
              <a:pPr marL="30480" marR="30480" algn="just">
                <a:lnSpc>
                  <a:spcPct val="150000"/>
                </a:lnSpc>
                <a:spcAft>
                  <a:spcPts val="1200"/>
                </a:spcAft>
              </a:pPr>
              <a:r>
                <a:rPr lang="nl-NL"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3. </a:t>
              </a:r>
              <a:r>
                <a:rPr lang="nl-NL" sz="4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Phân thức             có giá trị bằng 1 khi x bằng?</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6511294" y="4057420"/>
                  <a:ext cx="1812804" cy="13890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srgbClr val="000000"/>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sz="4200" dirty="0"/>
                </a:p>
              </p:txBody>
            </p:sp>
          </mc:Choice>
          <mc:Fallback xmlns="">
            <p:sp>
              <p:nvSpPr>
                <p:cNvPr id="12" name="Rectangle 11"/>
                <p:cNvSpPr>
                  <a:spLocks noRot="1" noChangeAspect="1" noMove="1" noResize="1" noEditPoints="1" noAdjustHandles="1" noChangeArrowheads="1" noChangeShapeType="1" noTextEdit="1"/>
                </p:cNvSpPr>
                <p:nvPr/>
              </p:nvSpPr>
              <p:spPr>
                <a:xfrm>
                  <a:off x="6511294" y="4057420"/>
                  <a:ext cx="1812804" cy="1389098"/>
                </a:xfrm>
                <a:prstGeom prst="rect">
                  <a:avLst/>
                </a:prstGeom>
                <a:blipFill>
                  <a:blip r:embed="rId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10132688" y="6810788"/>
            <a:ext cx="4345311" cy="1617334"/>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2209800" y="3087171"/>
            <a:ext cx="6629400" cy="1061829"/>
          </a:xfrm>
          <a:prstGeom prst="rect">
            <a:avLst/>
          </a:prstGeom>
        </p:spPr>
        <p:txBody>
          <a:bodyPr wrap="square">
            <a:spAutoFit/>
          </a:bodyPr>
          <a:lstStyle/>
          <a:p>
            <a:pPr marL="30480" marR="30480" lvl="0" algn="just">
              <a:lnSpc>
                <a:spcPct val="150000"/>
              </a:lnSpc>
              <a:spcAft>
                <a:spcPts val="1200"/>
              </a:spcAft>
            </a:pPr>
            <a:r>
              <a:rPr lang="fi-FI" sz="4200" b="1" dirty="0">
                <a:solidFill>
                  <a:srgbClr val="000000"/>
                </a:solidFill>
                <a:latin typeface="Arial" panose="020B0604020202020204" pitchFamily="34" charset="0"/>
                <a:ea typeface="Times New Roman" panose="02020603050405020304" pitchFamily="18" charset="0"/>
                <a:cs typeface="Arial" panose="020B0604020202020204" pitchFamily="34" charset="0"/>
              </a:rPr>
              <a:t>Câu 4. </a:t>
            </a:r>
            <a:r>
              <a:rPr lang="fi-FI" sz="4200" dirty="0">
                <a:solidFill>
                  <a:srgbClr val="000000"/>
                </a:solidFill>
                <a:latin typeface="Arial" panose="020B0604020202020204" pitchFamily="34" charset="0"/>
                <a:ea typeface="Times New Roman" panose="02020603050405020304" pitchFamily="18" charset="0"/>
                <a:cs typeface="Arial" panose="020B0604020202020204" pitchFamily="34" charset="0"/>
              </a:rPr>
              <a:t>Chọn câu sai.</a:t>
            </a:r>
            <a:endParaRPr kumimoji="0" lang="en-US" sz="420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nvGrpSpPr>
          <p:cNvPr id="22" name="Group 21"/>
          <p:cNvGrpSpPr/>
          <p:nvPr/>
        </p:nvGrpSpPr>
        <p:grpSpPr>
          <a:xfrm>
            <a:off x="3124200" y="5005578"/>
            <a:ext cx="16916400" cy="3219722"/>
            <a:chOff x="911369" y="5129958"/>
            <a:chExt cx="16916400" cy="3219722"/>
          </a:xfrm>
        </p:grpSpPr>
        <p:sp>
          <p:nvSpPr>
            <p:cNvPr id="15" name="Rectangle 14"/>
            <p:cNvSpPr/>
            <p:nvPr/>
          </p:nvSpPr>
          <p:spPr>
            <a:xfrm>
              <a:off x="911369" y="5129958"/>
              <a:ext cx="16916400" cy="3004733"/>
            </a:xfrm>
            <a:prstGeom prst="rect">
              <a:avLst/>
            </a:prstGeom>
          </p:spPr>
          <p:txBody>
            <a:bodyPr wrap="square">
              <a:spAutoFit/>
            </a:bodyPr>
            <a:lstStyle/>
            <a:p>
              <a:pPr>
                <a:lnSpc>
                  <a:spcPct val="250000"/>
                </a:lnSpc>
                <a:spcAft>
                  <a:spcPts val="8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 	</a:t>
              </a:r>
              <a:r>
                <a:rPr lang="nl-NL" sz="4000" dirty="0">
                  <a:effectLst/>
                  <a:latin typeface="Arial" panose="020B0604020202020204" pitchFamily="34" charset="0"/>
                  <a:ea typeface="Times New Roman" panose="02020603050405020304" pitchFamily="18" charset="0"/>
                  <a:cs typeface="Arial" panose="020B0604020202020204" pitchFamily="34" charset="0"/>
                </a:rPr>
                <a:t>							B. 	</a:t>
              </a:r>
            </a:p>
            <a:p>
              <a:pPr>
                <a:lnSpc>
                  <a:spcPct val="2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D.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7" name="Rectangle 16"/>
                <p:cNvSpPr/>
                <p:nvPr/>
              </p:nvSpPr>
              <p:spPr>
                <a:xfrm>
                  <a:off x="1596190" y="5432728"/>
                  <a:ext cx="3617657"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7" name="Rectangle 16"/>
                <p:cNvSpPr>
                  <a:spLocks noRot="1" noChangeAspect="1" noMove="1" noResize="1" noEditPoints="1" noAdjustHandles="1" noChangeArrowheads="1" noChangeShapeType="1" noTextEdit="1"/>
                </p:cNvSpPr>
                <p:nvPr/>
              </p:nvSpPr>
              <p:spPr>
                <a:xfrm>
                  <a:off x="1596190" y="5432728"/>
                  <a:ext cx="3617657" cy="126130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8878374" y="5437515"/>
                  <a:ext cx="3584123"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en-US" sz="4000" b="0" i="1" smtClean="0">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oMath>
                    </m:oMathPara>
                  </a14:m>
                  <a:endParaRPr lang="en-US" dirty="0"/>
                </a:p>
              </p:txBody>
            </p:sp>
          </mc:Choice>
          <mc:Fallback xmlns="">
            <p:sp>
              <p:nvSpPr>
                <p:cNvPr id="19" name="Rectangle 18"/>
                <p:cNvSpPr>
                  <a:spLocks noRot="1" noChangeAspect="1" noMove="1" noResize="1" noEditPoints="1" noAdjustHandles="1" noChangeArrowheads="1" noChangeShapeType="1" noTextEdit="1"/>
                </p:cNvSpPr>
                <p:nvPr/>
              </p:nvSpPr>
              <p:spPr>
                <a:xfrm>
                  <a:off x="8878374" y="5437515"/>
                  <a:ext cx="3584123" cy="133786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676400" y="7100877"/>
                  <a:ext cx="3584122"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num>
                          <m:den>
                            <m:sSup>
                              <m:sSup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−9</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−3</m:t>
                            </m:r>
                          </m:den>
                        </m:f>
                      </m:oMath>
                    </m:oMathPara>
                  </a14:m>
                  <a:endParaRPr lang="en-US" dirty="0"/>
                </a:p>
              </p:txBody>
            </p:sp>
          </mc:Choice>
          <mc:Fallback xmlns="">
            <p:sp>
              <p:nvSpPr>
                <p:cNvPr id="20" name="Rectangle 19"/>
                <p:cNvSpPr>
                  <a:spLocks noRot="1" noChangeAspect="1" noMove="1" noResize="1" noEditPoints="1" noAdjustHandles="1" noChangeArrowheads="1" noChangeShapeType="1" noTextEdit="1"/>
                </p:cNvSpPr>
                <p:nvPr/>
              </p:nvSpPr>
              <p:spPr>
                <a:xfrm>
                  <a:off x="1676400" y="7100877"/>
                  <a:ext cx="3584122" cy="124880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a:xfrm>
                  <a:off x="8910458" y="7079546"/>
                  <a:ext cx="2718500"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=5</m:t>
                        </m:r>
                      </m:oMath>
                    </m:oMathPara>
                  </a14:m>
                  <a:endParaRPr lang="en-US" dirty="0"/>
                </a:p>
              </p:txBody>
            </p:sp>
          </mc:Choice>
          <mc:Fallback xmlns="">
            <p:sp>
              <p:nvSpPr>
                <p:cNvPr id="21" name="Rectangle 20"/>
                <p:cNvSpPr>
                  <a:spLocks noRot="1" noChangeAspect="1" noMove="1" noResize="1" noEditPoints="1" noAdjustHandles="1" noChangeArrowheads="1" noChangeShapeType="1" noTextEdit="1"/>
                </p:cNvSpPr>
                <p:nvPr/>
              </p:nvSpPr>
              <p:spPr>
                <a:xfrm>
                  <a:off x="8910458" y="7079546"/>
                  <a:ext cx="2718500" cy="1261307"/>
                </a:xfrm>
                <a:prstGeom prst="rect">
                  <a:avLst/>
                </a:prstGeom>
                <a:blipFill>
                  <a:blip r:embed="rId9"/>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45424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5" name="Picture 3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048500"/>
            <a:ext cx="2885580" cy="2748254"/>
          </a:xfrm>
          <a:prstGeom prst="rect">
            <a:avLst/>
          </a:prstGeom>
        </p:spPr>
      </p:pic>
      <p:pic>
        <p:nvPicPr>
          <p:cNvPr id="36" name="Picture 3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733154">
            <a:off x="335160" y="-516317"/>
            <a:ext cx="2215260" cy="3632579"/>
          </a:xfrm>
          <a:prstGeom prst="rect">
            <a:avLst/>
          </a:prstGeom>
        </p:spPr>
      </p:pic>
      <p:sp>
        <p:nvSpPr>
          <p:cNvPr id="38" name="Rectangle 37"/>
          <p:cNvSpPr/>
          <p:nvPr/>
        </p:nvSpPr>
        <p:spPr>
          <a:xfrm>
            <a:off x="4419600" y="1197142"/>
            <a:ext cx="9656811" cy="3384260"/>
          </a:xfrm>
          <a:prstGeom prst="rect">
            <a:avLst/>
          </a:prstGeom>
        </p:spPr>
        <p:txBody>
          <a:bodyPr wrap="none">
            <a:spAutoFit/>
          </a:bodyPr>
          <a:lstStyle/>
          <a:p>
            <a:pPr lvl="0" algn="ctr">
              <a:lnSpc>
                <a:spcPct val="150000"/>
              </a:lnSpc>
              <a:defRPr/>
            </a:pPr>
            <a:r>
              <a:rPr lang="nn-NO" sz="7600" b="1" kern="0" dirty="0">
                <a:latin typeface="Arial" panose="020B0604020202020204" pitchFamily="34" charset="0"/>
                <a:cs typeface="Arial" panose="020B0604020202020204" pitchFamily="34" charset="0"/>
              </a:rPr>
              <a:t>CHƯƠNG VI: </a:t>
            </a:r>
          </a:p>
          <a:p>
            <a:pPr lvl="0" algn="ctr">
              <a:lnSpc>
                <a:spcPct val="150000"/>
              </a:lnSpc>
              <a:defRPr/>
            </a:pPr>
            <a:r>
              <a:rPr lang="en-US" sz="7600" b="1" kern="0" dirty="0">
                <a:latin typeface="Arial" panose="020B0604020202020204" pitchFamily="34" charset="0"/>
                <a:cs typeface="Arial" panose="020B0604020202020204" pitchFamily="34" charset="0"/>
              </a:rPr>
              <a:t>PHÂN THỨC ĐẠI SỐ</a:t>
            </a:r>
          </a:p>
        </p:txBody>
      </p:sp>
      <p:sp>
        <p:nvSpPr>
          <p:cNvPr id="39" name="Rectangle 38"/>
          <p:cNvSpPr/>
          <p:nvPr/>
        </p:nvSpPr>
        <p:spPr>
          <a:xfrm>
            <a:off x="2286000" y="4838700"/>
            <a:ext cx="13487400" cy="1629933"/>
          </a:xfrm>
          <a:prstGeom prst="rect">
            <a:avLst/>
          </a:prstGeom>
        </p:spPr>
        <p:txBody>
          <a:bodyPr wrap="square">
            <a:spAutoFit/>
          </a:bodyPr>
          <a:lstStyle/>
          <a:p>
            <a:pPr lvl="0" algn="ctr">
              <a:lnSpc>
                <a:spcPct val="150000"/>
              </a:lnSpc>
              <a:defRPr/>
            </a:pPr>
            <a:r>
              <a:rPr lang="vi-VN" sz="7600" b="1" kern="0" dirty="0">
                <a:solidFill>
                  <a:srgbClr val="FFFF00"/>
                </a:solidFill>
                <a:ea typeface="Calibri" panose="020F0502020204030204" pitchFamily="34" charset="0"/>
                <a:cs typeface="Arial" panose="020B0604020202020204" pitchFamily="34" charset="0"/>
              </a:rPr>
              <a:t>BÀI 2</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1</a:t>
            </a:r>
            <a:r>
              <a:rPr lang="vi-VN"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 </a:t>
            </a:r>
            <a:r>
              <a:rPr lang="en-US" sz="7600" b="1" kern="0" dirty="0">
                <a:solidFill>
                  <a:srgbClr val="FFFF00"/>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en-US" sz="76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41"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4732594" y="363875"/>
            <a:ext cx="3238095" cy="2213680"/>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911369" y="2460383"/>
            <a:ext cx="16614631" cy="237831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5498657"/>
            <a:ext cx="23622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grpSp>
        <p:nvGrpSpPr>
          <p:cNvPr id="13" name="Group 12"/>
          <p:cNvGrpSpPr/>
          <p:nvPr/>
        </p:nvGrpSpPr>
        <p:grpSpPr>
          <a:xfrm>
            <a:off x="1295400" y="2849391"/>
            <a:ext cx="15940087" cy="1399935"/>
            <a:chOff x="2209799" y="2893652"/>
            <a:chExt cx="15940087" cy="1399935"/>
          </a:xfrm>
        </p:grpSpPr>
        <p:sp>
          <p:nvSpPr>
            <p:cNvPr id="28" name="Rectangle 27"/>
            <p:cNvSpPr/>
            <p:nvPr/>
          </p:nvSpPr>
          <p:spPr>
            <a:xfrm>
              <a:off x="2209799" y="3087171"/>
              <a:ext cx="15940087" cy="1061829"/>
            </a:xfrm>
            <a:prstGeom prst="rect">
              <a:avLst/>
            </a:prstGeom>
          </p:spPr>
          <p:txBody>
            <a:bodyPr wrap="square">
              <a:spAutoFit/>
            </a:bodyPr>
            <a:lstStyle/>
            <a:p>
              <a:pPr>
                <a:lnSpc>
                  <a:spcPct val="150000"/>
                </a:lnSpc>
                <a:spcAft>
                  <a:spcPts val="800"/>
                </a:spcAft>
              </a:pPr>
              <a:r>
                <a:rPr lang="nl-NL" sz="4200" b="1" dirty="0">
                  <a:latin typeface="Arial" panose="020B0604020202020204" pitchFamily="34" charset="0"/>
                  <a:ea typeface="Times New Roman" panose="02020603050405020304" pitchFamily="18" charset="0"/>
                  <a:cs typeface="Arial" panose="020B0604020202020204" pitchFamily="34" charset="0"/>
                </a:rPr>
                <a:t>Câu 5. </a:t>
              </a:r>
              <a:r>
                <a:rPr lang="nl-NL" sz="4200" dirty="0">
                  <a:effectLst/>
                  <a:latin typeface="Arial" panose="020B0604020202020204" pitchFamily="34" charset="0"/>
                  <a:ea typeface="Times New Roman" panose="02020603050405020304" pitchFamily="18" charset="0"/>
                  <a:cs typeface="Arial" panose="020B0604020202020204" pitchFamily="34" charset="0"/>
                </a:rPr>
                <a:t>Giá trị của x để phân thức                     có giá trị bằng 0 là?</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0279035" y="2893652"/>
                  <a:ext cx="3055965" cy="13999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num>
                          <m:den>
                            <m:sSup>
                              <m:sSupPr>
                                <m:ctrlPr>
                                  <a:rPr lang="en-US"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sSupPr>
                              <m:e>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e>
                              <m: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sup>
                            </m:sSup>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r>
                              <a:rPr lang="nl-NL" sz="42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m:t>
                            </m:r>
                          </m:den>
                        </m:f>
                      </m:oMath>
                    </m:oMathPara>
                  </a14:m>
                  <a:endParaRPr lang="en-US" sz="42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10279035" y="2893652"/>
                  <a:ext cx="3055965" cy="1399935"/>
                </a:xfrm>
                <a:prstGeom prst="rect">
                  <a:avLst/>
                </a:prstGeom>
                <a:blipFill>
                  <a:blip r:embed="rId6"/>
                  <a:stretch>
                    <a:fillRect/>
                  </a:stretch>
                </a:blipFill>
              </p:spPr>
              <p:txBody>
                <a:bodyPr/>
                <a:lstStyle/>
                <a:p>
                  <a:r>
                    <a:rPr lang="en-US">
                      <a:noFill/>
                    </a:rPr>
                    <a:t> </a:t>
                  </a:r>
                </a:p>
              </p:txBody>
            </p:sp>
          </mc:Fallback>
        </mc:AlternateContent>
      </p:grpSp>
      <p:sp>
        <p:nvSpPr>
          <p:cNvPr id="14" name="Rectangle 13"/>
          <p:cNvSpPr/>
          <p:nvPr/>
        </p:nvSpPr>
        <p:spPr>
          <a:xfrm>
            <a:off x="1676400" y="5498657"/>
            <a:ext cx="16154400" cy="1015663"/>
          </a:xfrm>
          <a:prstGeom prst="rect">
            <a:avLst/>
          </a:prstGeom>
        </p:spPr>
        <p:txBody>
          <a:bodyPr wrap="square">
            <a:spAutoFit/>
          </a:bodyPr>
          <a:lstStyle/>
          <a:p>
            <a:pPr>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A. x = 1.             B. x = -1.			C. x = -1; x = 1.		  D. x = 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32311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6.1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230600" y="-419100"/>
            <a:ext cx="2450804" cy="2450804"/>
          </a:xfrm>
          <a:prstGeom prst="rect">
            <a:avLst/>
          </a:prstGeom>
        </p:spPr>
      </p:pic>
      <p:grpSp>
        <p:nvGrpSpPr>
          <p:cNvPr id="21" name="Group 20"/>
          <p:cNvGrpSpPr/>
          <p:nvPr/>
        </p:nvGrpSpPr>
        <p:grpSpPr>
          <a:xfrm>
            <a:off x="3818020" y="2160040"/>
            <a:ext cx="10972800" cy="1261307"/>
            <a:chOff x="5257800" y="2199789"/>
            <a:chExt cx="10972800" cy="1261307"/>
          </a:xfrm>
        </p:grpSpPr>
        <p:sp>
          <p:nvSpPr>
            <p:cNvPr id="19" name="TextBox 18"/>
            <p:cNvSpPr txBox="1"/>
            <p:nvPr/>
          </p:nvSpPr>
          <p:spPr>
            <a:xfrm>
              <a:off x="5257800" y="2476500"/>
              <a:ext cx="10439400"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mẫu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0" name="Rectangle 19"/>
                <p:cNvSpPr/>
                <p:nvPr/>
              </p:nvSpPr>
              <p:spPr>
                <a:xfrm>
                  <a:off x="14463898" y="2199789"/>
                  <a:ext cx="1766702" cy="12613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5</m:t>
                            </m:r>
                            <m:r>
                              <a:rPr lang="en-US" sz="4000" i="1">
                                <a:latin typeface="Cambria Math" panose="02040503050406030204" pitchFamily="18" charset="0"/>
                              </a:rPr>
                              <m:t>𝑥</m:t>
                            </m:r>
                            <m:r>
                              <a:rPr lang="en-US" sz="4000" i="0">
                                <a:latin typeface="Cambria Math" panose="02040503050406030204" pitchFamily="18" charset="0"/>
                              </a:rPr>
                              <m:t>−2</m:t>
                            </m:r>
                          </m:num>
                          <m:den>
                            <m:r>
                              <a:rPr lang="en-US" sz="4000" i="0">
                                <a:latin typeface="Cambria Math" panose="02040503050406030204" pitchFamily="18" charset="0"/>
                              </a:rPr>
                              <m:t>3</m:t>
                            </m:r>
                          </m:den>
                        </m:f>
                      </m:oMath>
                    </m:oMathPara>
                  </a14:m>
                  <a:endParaRPr lang="en-US" sz="4000" dirty="0"/>
                </a:p>
              </p:txBody>
            </p:sp>
          </mc:Choice>
          <mc:Fallback xmlns="">
            <p:sp>
              <p:nvSpPr>
                <p:cNvPr id="20" name="Rectangle 19"/>
                <p:cNvSpPr>
                  <a:spLocks noRot="1" noChangeAspect="1" noMove="1" noResize="1" noEditPoints="1" noAdjustHandles="1" noChangeArrowheads="1" noChangeShapeType="1" noTextEdit="1"/>
                </p:cNvSpPr>
                <p:nvPr/>
              </p:nvSpPr>
              <p:spPr>
                <a:xfrm>
                  <a:off x="14463898" y="2199789"/>
                  <a:ext cx="1766702" cy="1261307"/>
                </a:xfrm>
                <a:prstGeom prst="rect">
                  <a:avLst/>
                </a:prstGeom>
                <a:blipFill>
                  <a:blip r:embed="rId5"/>
                  <a:stretch>
                    <a:fillRect/>
                  </a:stretch>
                </a:blipFill>
              </p:spPr>
              <p:txBody>
                <a:bodyPr/>
                <a:lstStyle/>
                <a:p>
                  <a:r>
                    <a:rPr lang="en-US">
                      <a:noFill/>
                    </a:rPr>
                    <a:t> </a:t>
                  </a:r>
                </a:p>
              </p:txBody>
            </p:sp>
          </mc:Fallback>
        </mc:AlternateContent>
      </p:grpSp>
      <p:grpSp>
        <p:nvGrpSpPr>
          <p:cNvPr id="22" name="Group 21"/>
          <p:cNvGrpSpPr/>
          <p:nvPr/>
        </p:nvGrpSpPr>
        <p:grpSpPr>
          <a:xfrm>
            <a:off x="2905189" y="3773596"/>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25" name="Rectangle 24"/>
              <p:cNvSpPr/>
              <p:nvPr/>
            </p:nvSpPr>
            <p:spPr>
              <a:xfrm>
                <a:off x="5113420" y="5043236"/>
                <a:ext cx="9144000" cy="2092881"/>
              </a:xfrm>
              <a:prstGeom prst="rect">
                <a:avLst/>
              </a:prstGeom>
            </p:spPr>
            <p:txBody>
              <a:bodyPr>
                <a:spAutoFit/>
              </a:bodyPr>
              <a:lstStyle/>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Tử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 2</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spcBef>
                    <a:spcPts val="600"/>
                  </a:spcBef>
                  <a:spcAft>
                    <a:spcPts val="600"/>
                  </a:spcAft>
                  <a:buFontTx/>
                  <a:buChar char="-"/>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Mẫu thức: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5113420" y="5043236"/>
                <a:ext cx="9144000" cy="2092881"/>
              </a:xfrm>
              <a:prstGeom prst="rect">
                <a:avLst/>
              </a:prstGeom>
              <a:blipFill>
                <a:blip r:embed="rId6"/>
                <a:stretch>
                  <a:fillRect l="-2133" b="-6105"/>
                </a:stretch>
              </a:blipFill>
            </p:spPr>
            <p:txBody>
              <a:bodyPr/>
              <a:lstStyle/>
              <a:p>
                <a:r>
                  <a:rPr lang="en-US">
                    <a:noFill/>
                  </a:rPr>
                  <a:t> </a:t>
                </a:r>
              </a:p>
            </p:txBody>
          </p:sp>
        </mc:Fallback>
      </mc:AlternateContent>
      <p:pic>
        <p:nvPicPr>
          <p:cNvPr id="26"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516100" y="8496300"/>
            <a:ext cx="3429000" cy="1483822"/>
          </a:xfrm>
          <a:prstGeom prst="rect">
            <a:avLst/>
          </a:prstGeom>
        </p:spPr>
      </p:pic>
      <p:pic>
        <p:nvPicPr>
          <p:cNvPr id="27" name="Picture 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977186">
            <a:off x="-595043" y="8439560"/>
            <a:ext cx="1947712" cy="193891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xEl>
                                              <p:pRg st="1" end="1"/>
                                            </p:txEl>
                                          </p:spTgt>
                                        </p:tgtEl>
                                        <p:attrNameLst>
                                          <p:attrName>style.visibility</p:attrName>
                                        </p:attrNameLst>
                                      </p:cBhvr>
                                      <p:to>
                                        <p:strVal val="visible"/>
                                      </p:to>
                                    </p:set>
                                    <p:animEffect transition="in" filter="wipe(down)">
                                      <p:cBhvr>
                                        <p:cTn id="2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5635692">
            <a:off x="16719899" y="8103477"/>
            <a:ext cx="2189832" cy="2179935"/>
          </a:xfrm>
          <a:prstGeom prst="rect">
            <a:avLst/>
          </a:prstGeom>
        </p:spPr>
      </p:pic>
      <p:sp>
        <p:nvSpPr>
          <p:cNvPr id="20" name="Rounded Rectangle 19"/>
          <p:cNvSpPr/>
          <p:nvPr/>
        </p:nvSpPr>
        <p:spPr>
          <a:xfrm>
            <a:off x="2394113" y="6862519"/>
            <a:ext cx="7104652" cy="1905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31494" y="1714500"/>
            <a:ext cx="16294768"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cặp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phân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nào</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có</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cùng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mẫu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22" name="Group 21"/>
          <p:cNvGrpSpPr/>
          <p:nvPr/>
        </p:nvGrpSpPr>
        <p:grpSpPr>
          <a:xfrm>
            <a:off x="2733916" y="3223256"/>
            <a:ext cx="4519321" cy="1393396"/>
            <a:chOff x="2286000" y="3484375"/>
            <a:chExt cx="4519321" cy="1393396"/>
          </a:xfrm>
        </p:grpSpPr>
        <mc:AlternateContent xmlns:mc="http://schemas.openxmlformats.org/markup-compatibility/2006" xmlns:a14="http://schemas.microsoft.com/office/drawing/2010/main">
          <mc:Choice Requires="a14">
            <p:sp>
              <p:nvSpPr>
                <p:cNvPr id="23" name="Rectangle 22"/>
                <p:cNvSpPr/>
                <p:nvPr/>
              </p:nvSpPr>
              <p:spPr>
                <a:xfrm>
                  <a:off x="2987842" y="3523746"/>
                  <a:ext cx="1709122"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m:t>
                            </m:r>
                            <m:r>
                              <a:rPr lang="en-US" sz="4000" i="0">
                                <a:latin typeface="Cambria Math" panose="02040503050406030204" pitchFamily="18" charset="0"/>
                              </a:rPr>
                              <m:t>20</m:t>
                            </m:r>
                            <m:r>
                              <a:rPr lang="en-US" sz="4000" i="1">
                                <a:latin typeface="Cambria Math" panose="02040503050406030204" pitchFamily="18" charset="0"/>
                              </a:rPr>
                              <m:t>𝑥</m:t>
                            </m:r>
                          </m:num>
                          <m:den>
                            <m:r>
                              <a:rPr lang="en-US" sz="4000" i="0">
                                <a:latin typeface="Cambria Math" panose="02040503050406030204" pitchFamily="18" charset="0"/>
                              </a:rPr>
                              <m:t>3</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2987842" y="3523746"/>
                  <a:ext cx="1709122" cy="1354025"/>
                </a:xfrm>
                <a:prstGeom prst="rect">
                  <a:avLst/>
                </a:prstGeom>
                <a:blipFill>
                  <a:blip r:embed="rId8"/>
                  <a:stretch>
                    <a:fillRect/>
                  </a:stretch>
                </a:blipFill>
              </p:spPr>
              <p:txBody>
                <a:bodyPr/>
                <a:lstStyle/>
                <a:p>
                  <a:r>
                    <a:rPr lang="en-US">
                      <a:noFill/>
                    </a:rPr>
                    <a:t> </a:t>
                  </a:r>
                </a:p>
              </p:txBody>
            </p:sp>
          </mc:Fallback>
        </mc:AlternateContent>
        <p:grpSp>
          <p:nvGrpSpPr>
            <p:cNvPr id="24" name="Group 23"/>
            <p:cNvGrpSpPr/>
            <p:nvPr/>
          </p:nvGrpSpPr>
          <p:grpSpPr>
            <a:xfrm>
              <a:off x="2286000" y="3484375"/>
              <a:ext cx="4519321" cy="1351717"/>
              <a:chOff x="2286000" y="3484375"/>
              <a:chExt cx="4519321" cy="1351717"/>
            </a:xfrm>
          </p:grpSpPr>
          <p:sp>
            <p:nvSpPr>
              <p:cNvPr id="25" name="TextBox 24"/>
              <p:cNvSpPr txBox="1"/>
              <p:nvPr/>
            </p:nvSpPr>
            <p:spPr>
              <a:xfrm>
                <a:off x="2286000" y="3861119"/>
                <a:ext cx="342900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26" name="Rectangle 25"/>
                  <p:cNvSpPr/>
                  <p:nvPr/>
                </p:nvSpPr>
                <p:spPr>
                  <a:xfrm>
                    <a:off x="5366722" y="3484375"/>
                    <a:ext cx="1438599" cy="1351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4</m:t>
                              </m:r>
                              <m:r>
                                <a:rPr lang="en-US" sz="4000" b="0" i="1" smtClean="0">
                                  <a:latin typeface="Cambria Math" panose="02040503050406030204" pitchFamily="18" charset="0"/>
                                </a:rPr>
                                <m:t>𝑥</m:t>
                              </m:r>
                            </m:num>
                            <m:den>
                              <m:r>
                                <a:rPr lang="en-US" sz="4000" i="0">
                                  <a:latin typeface="Cambria Math" panose="02040503050406030204" pitchFamily="18" charset="0"/>
                                </a:rPr>
                                <m:t>5</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2</m:t>
                                  </m:r>
                                </m:sup>
                              </m:sSup>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26" name="Rectangle 25"/>
                  <p:cNvSpPr>
                    <a:spLocks noRot="1" noChangeAspect="1" noMove="1" noResize="1" noEditPoints="1" noAdjustHandles="1" noChangeArrowheads="1" noChangeShapeType="1" noTextEdit="1"/>
                  </p:cNvSpPr>
                  <p:nvPr/>
                </p:nvSpPr>
                <p:spPr>
                  <a:xfrm>
                    <a:off x="5366722" y="3484375"/>
                    <a:ext cx="1438599" cy="1351717"/>
                  </a:xfrm>
                  <a:prstGeom prst="rect">
                    <a:avLst/>
                  </a:prstGeom>
                  <a:blipFill>
                    <a:blip r:embed="rId9"/>
                    <a:stretch>
                      <a:fillRect/>
                    </a:stretch>
                  </a:blipFill>
                </p:spPr>
                <p:txBody>
                  <a:bodyPr/>
                  <a:lstStyle/>
                  <a:p>
                    <a:r>
                      <a:rPr lang="en-US">
                        <a:noFill/>
                      </a:rPr>
                      <a:t> </a:t>
                    </a:r>
                  </a:p>
                </p:txBody>
              </p:sp>
            </mc:Fallback>
          </mc:AlternateContent>
        </p:grpSp>
      </p:grpSp>
      <p:grpSp>
        <p:nvGrpSpPr>
          <p:cNvPr id="27" name="Group 26"/>
          <p:cNvGrpSpPr/>
          <p:nvPr/>
        </p:nvGrpSpPr>
        <p:grpSpPr>
          <a:xfrm>
            <a:off x="2761989" y="5172774"/>
            <a:ext cx="6020702" cy="1264647"/>
            <a:chOff x="2285999" y="3534268"/>
            <a:chExt cx="6020702" cy="1264647"/>
          </a:xfrm>
        </p:grpSpPr>
        <mc:AlternateContent xmlns:mc="http://schemas.openxmlformats.org/markup-compatibility/2006" xmlns:a14="http://schemas.microsoft.com/office/drawing/2010/main">
          <mc:Choice Requires="a14">
            <p:sp>
              <p:nvSpPr>
                <p:cNvPr id="28" name="Rectangle 27"/>
                <p:cNvSpPr/>
                <p:nvPr/>
              </p:nvSpPr>
              <p:spPr>
                <a:xfrm>
                  <a:off x="2987842" y="3539788"/>
                  <a:ext cx="2049344"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r>
                              <a:rPr lang="en-US" sz="4000" b="0" i="1" smtClean="0">
                                <a:latin typeface="Cambria Math" panose="02040503050406030204" pitchFamily="18" charset="0"/>
                              </a:rPr>
                              <m:t> −1</m:t>
                            </m:r>
                          </m:num>
                          <m:den>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i="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oMath>
                    </m:oMathPara>
                  </a14:m>
                  <a:endParaRPr lang="en-US" sz="4000" dirty="0"/>
                </a:p>
              </p:txBody>
            </p:sp>
          </mc:Choice>
          <mc:Fallback xmlns="">
            <p:sp>
              <p:nvSpPr>
                <p:cNvPr id="28" name="Rectangle 27"/>
                <p:cNvSpPr>
                  <a:spLocks noRot="1" noChangeAspect="1" noMove="1" noResize="1" noEditPoints="1" noAdjustHandles="1" noChangeArrowheads="1" noChangeShapeType="1" noTextEdit="1"/>
                </p:cNvSpPr>
                <p:nvPr/>
              </p:nvSpPr>
              <p:spPr>
                <a:xfrm>
                  <a:off x="2987842" y="3539788"/>
                  <a:ext cx="2049344" cy="1259127"/>
                </a:xfrm>
                <a:prstGeom prst="rect">
                  <a:avLst/>
                </a:prstGeom>
                <a:blipFill>
                  <a:blip r:embed="rId10"/>
                  <a:stretch>
                    <a:fillRect/>
                  </a:stretch>
                </a:blipFill>
              </p:spPr>
              <p:txBody>
                <a:bodyPr/>
                <a:lstStyle/>
                <a:p>
                  <a:r>
                    <a:rPr lang="en-US">
                      <a:noFill/>
                    </a:rPr>
                    <a:t> </a:t>
                  </a:r>
                </a:p>
              </p:txBody>
            </p:sp>
          </mc:Fallback>
        </mc:AlternateContent>
        <p:grpSp>
          <p:nvGrpSpPr>
            <p:cNvPr id="29" name="Group 28"/>
            <p:cNvGrpSpPr/>
            <p:nvPr/>
          </p:nvGrpSpPr>
          <p:grpSpPr>
            <a:xfrm>
              <a:off x="2285999" y="3534268"/>
              <a:ext cx="6020702" cy="1259127"/>
              <a:chOff x="2285999" y="3534268"/>
              <a:chExt cx="6020702" cy="1259127"/>
            </a:xfrm>
          </p:grpSpPr>
          <p:sp>
            <p:nvSpPr>
              <p:cNvPr id="30" name="TextBox 2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1" name="Rectangle 30"/>
                  <p:cNvSpPr/>
                  <p:nvPr/>
                </p:nvSpPr>
                <p:spPr>
                  <a:xfrm>
                    <a:off x="6122706" y="3534268"/>
                    <a:ext cx="2183995"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 −1</m:t>
                              </m:r>
                            </m:num>
                            <m:den>
                              <m:r>
                                <a:rPr lang="en-US" sz="4000" b="0" i="1" smtClean="0">
                                  <a:latin typeface="Cambria Math" panose="02040503050406030204" pitchFamily="18" charset="0"/>
                                </a:rPr>
                                <m:t> </m:t>
                              </m:r>
                              <m:r>
                                <a:rPr lang="en-US" sz="4000" b="0" i="1" smtClean="0">
                                  <a:latin typeface="Cambria Math" panose="02040503050406030204" pitchFamily="18" charset="0"/>
                                </a:rPr>
                                <m:t>𝑥</m:t>
                              </m:r>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en-US" sz="4000" i="0">
                              <a:latin typeface="Cambria Math" panose="02040503050406030204" pitchFamily="18" charset="0"/>
                            </a:rPr>
                            <m:t>;</m:t>
                          </m:r>
                        </m:oMath>
                      </m:oMathPara>
                    </a14:m>
                    <a:endParaRPr lang="en-US" sz="4000" dirty="0"/>
                  </a:p>
                </p:txBody>
              </p:sp>
            </mc:Choice>
            <mc:Fallback xmlns="">
              <p:sp>
                <p:nvSpPr>
                  <p:cNvPr id="31" name="Rectangle 30"/>
                  <p:cNvSpPr>
                    <a:spLocks noRot="1" noChangeAspect="1" noMove="1" noResize="1" noEditPoints="1" noAdjustHandles="1" noChangeArrowheads="1" noChangeShapeType="1" noTextEdit="1"/>
                  </p:cNvSpPr>
                  <p:nvPr/>
                </p:nvSpPr>
                <p:spPr>
                  <a:xfrm>
                    <a:off x="6122706" y="3534268"/>
                    <a:ext cx="2183995" cy="1259127"/>
                  </a:xfrm>
                  <a:prstGeom prst="rect">
                    <a:avLst/>
                  </a:prstGeom>
                  <a:blipFill>
                    <a:blip r:embed="rId11"/>
                    <a:stretch>
                      <a:fillRect/>
                    </a:stretch>
                  </a:blipFill>
                </p:spPr>
                <p:txBody>
                  <a:bodyPr/>
                  <a:lstStyle/>
                  <a:p>
                    <a:r>
                      <a:rPr lang="en-US">
                        <a:noFill/>
                      </a:rPr>
                      <a:t> </a:t>
                    </a:r>
                  </a:p>
                </p:txBody>
              </p:sp>
            </mc:Fallback>
          </mc:AlternateContent>
        </p:grpSp>
      </p:grpSp>
      <p:grpSp>
        <p:nvGrpSpPr>
          <p:cNvPr id="34" name="Group 33"/>
          <p:cNvGrpSpPr/>
          <p:nvPr/>
        </p:nvGrpSpPr>
        <p:grpSpPr>
          <a:xfrm>
            <a:off x="2761989" y="7178846"/>
            <a:ext cx="6306037" cy="1358000"/>
            <a:chOff x="2285999" y="3534268"/>
            <a:chExt cx="6306037" cy="1358000"/>
          </a:xfrm>
        </p:grpSpPr>
        <mc:AlternateContent xmlns:mc="http://schemas.openxmlformats.org/markup-compatibility/2006" xmlns:a14="http://schemas.microsoft.com/office/drawing/2010/main">
          <mc:Choice Requires="a14">
            <p:sp>
              <p:nvSpPr>
                <p:cNvPr id="38" name="Rectangle 37"/>
                <p:cNvSpPr/>
                <p:nvPr/>
              </p:nvSpPr>
              <p:spPr>
                <a:xfrm>
                  <a:off x="2987842" y="3539788"/>
                  <a:ext cx="1937133" cy="12591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+6</m:t>
                            </m:r>
                          </m:den>
                        </m:f>
                        <m:r>
                          <m:rPr>
                            <m:nor/>
                          </m:rPr>
                          <a:rPr lang="en-US" sz="4000" i="1">
                            <a:latin typeface="Cambria Math" panose="02040503050406030204" pitchFamily="18" charset="0"/>
                          </a:rPr>
                          <m:t> </m:t>
                        </m:r>
                      </m:oMath>
                    </m:oMathPara>
                  </a14:m>
                  <a:endParaRPr lang="en-US" sz="4000" dirty="0"/>
                </a:p>
              </p:txBody>
            </p:sp>
          </mc:Choice>
          <mc:Fallback xmlns="">
            <p:sp>
              <p:nvSpPr>
                <p:cNvPr id="38" name="Rectangle 37"/>
                <p:cNvSpPr>
                  <a:spLocks noRot="1" noChangeAspect="1" noMove="1" noResize="1" noEditPoints="1" noAdjustHandles="1" noChangeArrowheads="1" noChangeShapeType="1" noTextEdit="1"/>
                </p:cNvSpPr>
                <p:nvPr/>
              </p:nvSpPr>
              <p:spPr>
                <a:xfrm>
                  <a:off x="2987842" y="3539788"/>
                  <a:ext cx="1937133" cy="1259127"/>
                </a:xfrm>
                <a:prstGeom prst="rect">
                  <a:avLst/>
                </a:prstGeom>
                <a:blipFill>
                  <a:blip r:embed="rId12"/>
                  <a:stretch>
                    <a:fillRect/>
                  </a:stretch>
                </a:blipFill>
              </p:spPr>
              <p:txBody>
                <a:bodyPr/>
                <a:lstStyle/>
                <a:p>
                  <a:r>
                    <a:rPr lang="en-US">
                      <a:noFill/>
                    </a:rPr>
                    <a:t> </a:t>
                  </a:r>
                </a:p>
              </p:txBody>
            </p:sp>
          </mc:Fallback>
        </mc:AlternateContent>
        <p:grpSp>
          <p:nvGrpSpPr>
            <p:cNvPr id="39" name="Group 38"/>
            <p:cNvGrpSpPr/>
            <p:nvPr/>
          </p:nvGrpSpPr>
          <p:grpSpPr>
            <a:xfrm>
              <a:off x="2285999" y="3534268"/>
              <a:ext cx="6306037" cy="1358000"/>
              <a:chOff x="2285999" y="3534268"/>
              <a:chExt cx="6306037" cy="1358000"/>
            </a:xfrm>
          </p:grpSpPr>
          <p:sp>
            <p:nvSpPr>
              <p:cNvPr id="40" name="TextBox 39"/>
              <p:cNvSpPr txBox="1"/>
              <p:nvPr/>
            </p:nvSpPr>
            <p:spPr>
              <a:xfrm>
                <a:off x="2285999" y="3861119"/>
                <a:ext cx="449124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41" name="Rectangle 40"/>
                  <p:cNvSpPr/>
                  <p:nvPr/>
                </p:nvSpPr>
                <p:spPr>
                  <a:xfrm>
                    <a:off x="6122706" y="3534268"/>
                    <a:ext cx="2469330" cy="135800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𝑥</m:t>
                              </m:r>
                              <m:r>
                                <a:rPr lang="en-US" sz="4000" b="0" i="1" smtClean="0">
                                  <a:latin typeface="Cambria Math" panose="02040503050406030204" pitchFamily="18" charset="0"/>
                                </a:rPr>
                                <m:t>+1</m:t>
                              </m:r>
                            </m:num>
                            <m:den>
                              <m:r>
                                <a:rPr lang="en-US" sz="4000" b="0" i="1" smtClean="0">
                                  <a:latin typeface="Cambria Math" panose="02040503050406030204" pitchFamily="18" charset="0"/>
                                </a:rPr>
                                <m:t>3(</m:t>
                              </m:r>
                              <m:r>
                                <a:rPr lang="en-US" sz="4000" b="0" i="1" smtClean="0">
                                  <a:latin typeface="Cambria Math" panose="02040503050406030204" pitchFamily="18" charset="0"/>
                                </a:rPr>
                                <m:t>𝑥</m:t>
                              </m:r>
                              <m:r>
                                <a:rPr lang="en-US" sz="4000" b="0" i="1" smtClean="0">
                                  <a:latin typeface="Cambria Math" panose="02040503050406030204" pitchFamily="18" charset="0"/>
                                </a:rPr>
                                <m:t>+2)</m:t>
                              </m:r>
                            </m:den>
                          </m:f>
                          <m:r>
                            <m:rPr>
                              <m:nor/>
                            </m:rPr>
                            <a:rPr lang="en-US" sz="4000" i="1">
                              <a:latin typeface="Cambria Math" panose="02040503050406030204" pitchFamily="18" charset="0"/>
                            </a:rPr>
                            <m:t> </m:t>
                          </m:r>
                          <m:r>
                            <a:rPr lang="en-US" sz="4000" b="0" i="0" smtClean="0">
                              <a:latin typeface="Cambria Math" panose="02040503050406030204" pitchFamily="18" charset="0"/>
                            </a:rPr>
                            <m:t>.</m:t>
                          </m:r>
                        </m:oMath>
                      </m:oMathPara>
                    </a14:m>
                    <a:endParaRPr lang="en-US" sz="4000" dirty="0"/>
                  </a:p>
                </p:txBody>
              </p:sp>
            </mc:Choice>
            <mc:Fallback xmlns="">
              <p:sp>
                <p:nvSpPr>
                  <p:cNvPr id="41" name="Rectangle 40"/>
                  <p:cNvSpPr>
                    <a:spLocks noRot="1" noChangeAspect="1" noMove="1" noResize="1" noEditPoints="1" noAdjustHandles="1" noChangeArrowheads="1" noChangeShapeType="1" noTextEdit="1"/>
                  </p:cNvSpPr>
                  <p:nvPr/>
                </p:nvSpPr>
                <p:spPr>
                  <a:xfrm>
                    <a:off x="6122706" y="3534268"/>
                    <a:ext cx="2469330" cy="1358000"/>
                  </a:xfrm>
                  <a:prstGeom prst="rect">
                    <a:avLst/>
                  </a:prstGeom>
                  <a:blipFill>
                    <a:blip r:embed="rId13"/>
                    <a:stretch>
                      <a:fillRect/>
                    </a:stretch>
                  </a:blipFill>
                </p:spPr>
                <p:txBody>
                  <a:bodyPr/>
                  <a:lstStyle/>
                  <a:p>
                    <a:r>
                      <a:rPr lang="en-US">
                        <a:noFill/>
                      </a:rPr>
                      <a:t> </a:t>
                    </a:r>
                  </a:p>
                </p:txBody>
              </p:sp>
            </mc:Fallback>
          </mc:AlternateContent>
        </p:grpSp>
      </p:grpSp>
      <p:pic>
        <p:nvPicPr>
          <p:cNvPr id="42" name="Picture 41"/>
          <p:cNvPicPr>
            <a:picLocks noChangeAspect="1"/>
          </p:cNvPicPr>
          <p:nvPr/>
        </p:nvPicPr>
        <p:blipFill>
          <a:blip r:embed="rId14"/>
          <a:stretch>
            <a:fillRect/>
          </a:stretch>
        </p:blipFill>
        <p:spPr>
          <a:xfrm>
            <a:off x="12325303" y="4323207"/>
            <a:ext cx="3214472" cy="3534638"/>
          </a:xfrm>
          <a:prstGeom prst="rect">
            <a:avLst/>
          </a:prstGeom>
        </p:spPr>
      </p:pic>
      <p:pic>
        <p:nvPicPr>
          <p:cNvPr id="3" name="Picture 2"/>
          <p:cNvPicPr>
            <a:picLocks noChangeAspect="1"/>
          </p:cNvPicPr>
          <p:nvPr/>
        </p:nvPicPr>
        <p:blipFill>
          <a:blip r:embed="rId15"/>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6.2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192131925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anim calcmode="lin" valueType="num">
                                      <p:cBhvr>
                                        <p:cTn id="18" dur="500" fill="hold"/>
                                        <p:tgtEl>
                                          <p:spTgt spid="22"/>
                                        </p:tgtEl>
                                        <p:attrNameLst>
                                          <p:attrName>ppt_x</p:attrName>
                                        </p:attrNameLst>
                                      </p:cBhvr>
                                      <p:tavLst>
                                        <p:tav tm="0">
                                          <p:val>
                                            <p:strVal val="#ppt_x"/>
                                          </p:val>
                                        </p:tav>
                                        <p:tav tm="100000">
                                          <p:val>
                                            <p:strVal val="#ppt_x"/>
                                          </p:val>
                                        </p:tav>
                                      </p:tavLst>
                                    </p:anim>
                                    <p:anim calcmode="lin" valueType="num">
                                      <p:cBhvr>
                                        <p:cTn id="19" dur="50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anim calcmode="lin" valueType="num">
                                      <p:cBhvr>
                                        <p:cTn id="28" dur="500" fill="hold"/>
                                        <p:tgtEl>
                                          <p:spTgt spid="34"/>
                                        </p:tgtEl>
                                        <p:attrNameLst>
                                          <p:attrName>ppt_x</p:attrName>
                                        </p:attrNameLst>
                                      </p:cBhvr>
                                      <p:tavLst>
                                        <p:tav tm="0">
                                          <p:val>
                                            <p:strVal val="#ppt_x"/>
                                          </p:val>
                                        </p:tav>
                                        <p:tav tm="100000">
                                          <p:val>
                                            <p:strVal val="#ppt_x"/>
                                          </p:val>
                                        </p:tav>
                                      </p:tavLst>
                                    </p:anim>
                                    <p:anim calcmode="lin" valueType="num">
                                      <p:cBhvr>
                                        <p:cTn id="29" dur="500" fill="hold"/>
                                        <p:tgtEl>
                                          <p:spTgt spid="3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anim calcmode="lin" valueType="num">
                                      <p:cBhvr>
                                        <p:cTn id="33" dur="500" fill="hold"/>
                                        <p:tgtEl>
                                          <p:spTgt spid="42"/>
                                        </p:tgtEl>
                                        <p:attrNameLst>
                                          <p:attrName>ppt_x</p:attrName>
                                        </p:attrNameLst>
                                      </p:cBhvr>
                                      <p:tavLst>
                                        <p:tav tm="0">
                                          <p:val>
                                            <p:strVal val="#ppt_x"/>
                                          </p:val>
                                        </p:tav>
                                        <p:tav tm="100000">
                                          <p:val>
                                            <p:strVal val="#ppt_x"/>
                                          </p:val>
                                        </p:tav>
                                      </p:tavLst>
                                    </p:anim>
                                    <p:anim calcmode="lin" valueType="num">
                                      <p:cBhvr>
                                        <p:cTn id="3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95607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5737">
            <a:off x="232832" y="8500558"/>
            <a:ext cx="1189750" cy="2011105"/>
          </a:xfrm>
          <a:prstGeom prst="rect">
            <a:avLst/>
          </a:prstGeom>
        </p:spPr>
      </p:pic>
      <p:grpSp>
        <p:nvGrpSpPr>
          <p:cNvPr id="38" name="Group 37"/>
          <p:cNvGrpSpPr/>
          <p:nvPr/>
        </p:nvGrpSpPr>
        <p:grpSpPr>
          <a:xfrm>
            <a:off x="1056306" y="554791"/>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6.3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55032" y="1826354"/>
            <a:ext cx="16294768"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lang="en-US" sz="4000" dirty="0" err="1">
                <a:solidFill>
                  <a:prstClr val="black"/>
                </a:solidFill>
                <a:latin typeface="Arial" panose="020B0604020202020204" pitchFamily="34" charset="0"/>
                <a:ea typeface="Times New Roman" panose="02020603050405020304" pitchFamily="18" charset="0"/>
              </a:rPr>
              <a:t>Các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kết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luận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đây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đúng</a:t>
            </a:r>
            <a:r>
              <a:rPr lang="en-US" sz="4000" dirty="0">
                <a:solidFill>
                  <a:prstClr val="black"/>
                </a:solidFill>
                <a:latin typeface="Arial" panose="020B0604020202020204" pitchFamily="34" charset="0"/>
                <a:ea typeface="Times New Roman" panose="02020603050405020304" pitchFamily="18" charset="0"/>
              </a:rPr>
              <a:t> hay </a:t>
            </a:r>
            <a:r>
              <a:rPr lang="en-US" sz="4000" dirty="0" err="1">
                <a:solidFill>
                  <a:prstClr val="black"/>
                </a:solidFill>
                <a:latin typeface="Arial" panose="020B0604020202020204" pitchFamily="34" charset="0"/>
                <a:ea typeface="Times New Roman" panose="02020603050405020304" pitchFamily="18" charset="0"/>
              </a:rPr>
              <a:t>sai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Vì</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sao</a:t>
            </a:r>
            <a:r>
              <a:rPr lang="en-US" sz="4000" dirty="0">
                <a:solidFill>
                  <a:prstClr val="black"/>
                </a:solidFill>
                <a:latin typeface="Arial" panose="020B0604020202020204" pitchFamily="34" charset="0"/>
                <a:ea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42" name="Group 41"/>
          <p:cNvGrpSpPr/>
          <p:nvPr/>
        </p:nvGrpSpPr>
        <p:grpSpPr>
          <a:xfrm>
            <a:off x="1233513" y="3297606"/>
            <a:ext cx="3465996" cy="1354025"/>
            <a:chOff x="2286000" y="3523746"/>
            <a:chExt cx="3465996" cy="1354025"/>
          </a:xfrm>
        </p:grpSpPr>
        <mc:AlternateContent xmlns:mc="http://schemas.openxmlformats.org/markup-compatibility/2006" xmlns:a14="http://schemas.microsoft.com/office/drawing/2010/main">
          <mc:Choice Requires="a14">
            <p:sp>
              <p:nvSpPr>
                <p:cNvPr id="43" name="Rectangle 42"/>
                <p:cNvSpPr/>
                <p:nvPr/>
              </p:nvSpPr>
              <p:spPr>
                <a:xfrm>
                  <a:off x="2987842" y="3523746"/>
                  <a:ext cx="2764154" cy="13540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a:latin typeface="Cambria Math" panose="02040503050406030204" pitchFamily="18" charset="0"/>
                              </a:rPr>
                              <m:t>−</m:t>
                            </m:r>
                            <m:r>
                              <a:rPr lang="en-US" sz="4000" b="0" i="0" smtClean="0">
                                <a:latin typeface="Cambria Math" panose="02040503050406030204" pitchFamily="18" charset="0"/>
                              </a:rPr>
                              <m:t>6</m:t>
                            </m:r>
                          </m:num>
                          <m:den>
                            <m:r>
                              <a:rPr lang="en-US" sz="4000" b="0" i="1" smtClean="0">
                                <a:latin typeface="Cambria Math" panose="02040503050406030204" pitchFamily="18" charset="0"/>
                              </a:rPr>
                              <m:t>−4</m:t>
                            </m:r>
                            <m:r>
                              <a:rPr lang="en-US" sz="4000" b="0" i="1" smtClean="0">
                                <a:latin typeface="Cambria Math" panose="02040503050406030204" pitchFamily="18" charset="0"/>
                              </a:rPr>
                              <m:t>𝑦</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3</m:t>
                            </m:r>
                            <m:r>
                              <a:rPr lang="en-US" sz="4000" b="0" i="1" smtClean="0">
                                <a:latin typeface="Cambria Math" panose="02040503050406030204" pitchFamily="18" charset="0"/>
                              </a:rPr>
                              <m:t>𝑦</m:t>
                            </m:r>
                          </m:num>
                          <m:den>
                            <m:r>
                              <a:rPr lang="en-US" sz="4000" b="0" i="0" smtClean="0">
                                <a:latin typeface="Cambria Math" panose="02040503050406030204" pitchFamily="18" charset="0"/>
                              </a:rPr>
                              <m:t>2</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a:latin typeface="Cambria Math" panose="02040503050406030204" pitchFamily="18" charset="0"/>
                                  </a:rPr>
                                  <m:t>2</m:t>
                                </m:r>
                              </m:sup>
                            </m:sSup>
                          </m:den>
                        </m:f>
                      </m:oMath>
                    </m:oMathPara>
                  </a14:m>
                  <a:endParaRPr lang="en-US" sz="4000" dirty="0"/>
                </a:p>
              </p:txBody>
            </p:sp>
          </mc:Choice>
          <mc:Fallback xmlns="">
            <p:sp>
              <p:nvSpPr>
                <p:cNvPr id="43" name="Rectangle 42"/>
                <p:cNvSpPr>
                  <a:spLocks noRot="1" noChangeAspect="1" noMove="1" noResize="1" noEditPoints="1" noAdjustHandles="1" noChangeArrowheads="1" noChangeShapeType="1" noTextEdit="1"/>
                </p:cNvSpPr>
                <p:nvPr/>
              </p:nvSpPr>
              <p:spPr>
                <a:xfrm>
                  <a:off x="2987842" y="3523746"/>
                  <a:ext cx="2764154" cy="1354025"/>
                </a:xfrm>
                <a:prstGeom prst="rect">
                  <a:avLst/>
                </a:prstGeom>
                <a:blipFill>
                  <a:blip r:embed="rId11"/>
                  <a:stretch>
                    <a:fillRect/>
                  </a:stretch>
                </a:blipFill>
              </p:spPr>
              <p:txBody>
                <a:bodyPr/>
                <a:lstStyle/>
                <a:p>
                  <a:r>
                    <a:rPr lang="en-US">
                      <a:noFill/>
                    </a:rPr>
                    <a:t> </a:t>
                  </a:r>
                </a:p>
              </p:txBody>
            </p:sp>
          </mc:Fallback>
        </mc:AlternateContent>
        <p:sp>
          <p:nvSpPr>
            <p:cNvPr id="45" name="TextBox 44"/>
            <p:cNvSpPr txBox="1"/>
            <p:nvPr/>
          </p:nvSpPr>
          <p:spPr>
            <a:xfrm>
              <a:off x="2286000" y="3861119"/>
              <a:ext cx="701842"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a:t>
              </a:r>
            </a:p>
          </p:txBody>
        </p:sp>
      </p:grpSp>
      <p:grpSp>
        <p:nvGrpSpPr>
          <p:cNvPr id="47" name="Group 46"/>
          <p:cNvGrpSpPr/>
          <p:nvPr/>
        </p:nvGrpSpPr>
        <p:grpSpPr>
          <a:xfrm>
            <a:off x="1261586" y="5213273"/>
            <a:ext cx="4744425" cy="1364989"/>
            <a:chOff x="2285999" y="3539788"/>
            <a:chExt cx="4744425" cy="1364989"/>
          </a:xfrm>
        </p:grpSpPr>
        <mc:AlternateContent xmlns:mc="http://schemas.openxmlformats.org/markup-compatibility/2006" xmlns:a14="http://schemas.microsoft.com/office/drawing/2010/main">
          <mc:Choice Requires="a14">
            <p:sp>
              <p:nvSpPr>
                <p:cNvPr id="48" name="Rectangle 47"/>
                <p:cNvSpPr/>
                <p:nvPr/>
              </p:nvSpPr>
              <p:spPr>
                <a:xfrm>
                  <a:off x="2987842" y="3539788"/>
                  <a:ext cx="4042582" cy="13649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i="1">
                                <a:latin typeface="Cambria Math" panose="02040503050406030204" pitchFamily="18" charset="0"/>
                              </a:rPr>
                              <m:t>𝑥</m:t>
                            </m:r>
                            <m:r>
                              <a:rPr lang="en-US" sz="4000" b="0" i="1" smtClean="0">
                                <a:latin typeface="Cambria Math" panose="02040503050406030204" pitchFamily="18" charset="0"/>
                              </a:rPr>
                              <m:t>+3</m:t>
                            </m:r>
                          </m:num>
                          <m:den>
                            <m:r>
                              <a:rPr lang="en-US" sz="4000" i="1" smtClean="0">
                                <a:latin typeface="Cambria Math" panose="02040503050406030204" pitchFamily="18" charset="0"/>
                              </a:rPr>
                              <m:t>5</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sSup>
                              <m:sSupPr>
                                <m:ctrlPr>
                                  <a:rPr lang="en-US" sz="4000" i="1">
                                    <a:latin typeface="Cambria Math" panose="02040503050406030204" pitchFamily="18" charset="0"/>
                                  </a:rPr>
                                </m:ctrlPr>
                              </m:sSupPr>
                              <m:e>
                                <m:r>
                                  <a:rPr lang="en-US" sz="4000" b="0" i="1" smtClean="0">
                                    <a:latin typeface="Cambria Math" panose="02040503050406030204" pitchFamily="18" charset="0"/>
                                  </a:rPr>
                                  <m:t>𝑥</m:t>
                                </m:r>
                              </m:e>
                              <m:sup>
                                <m:r>
                                  <a:rPr lang="en-US" sz="4000">
                                    <a:latin typeface="Cambria Math" panose="02040503050406030204" pitchFamily="18" charset="0"/>
                                  </a:rPr>
                                  <m:t>2</m:t>
                                </m:r>
                              </m:sup>
                            </m:sSup>
                            <m:r>
                              <a:rPr lang="en-US" sz="4000" b="0" i="1" smtClean="0">
                                <a:latin typeface="Cambria Math" panose="02040503050406030204" pitchFamily="18" charset="0"/>
                              </a:rPr>
                              <m:t>+3</m:t>
                            </m:r>
                            <m:r>
                              <a:rPr lang="en-US" sz="4000" b="0" i="1" smtClean="0">
                                <a:latin typeface="Cambria Math" panose="02040503050406030204" pitchFamily="18" charset="0"/>
                              </a:rPr>
                              <m:t>𝑥</m:t>
                            </m:r>
                          </m:num>
                          <m:den>
                            <m:r>
                              <a:rPr lang="en-US" sz="4000" b="0" i="1" smtClean="0">
                                <a:latin typeface="Cambria Math" panose="02040503050406030204" pitchFamily="18" charset="0"/>
                              </a:rPr>
                              <m:t>5</m:t>
                            </m:r>
                            <m:r>
                              <a:rPr lang="en-US" sz="4000" b="0" i="1" smtClean="0">
                                <a:latin typeface="Cambria Math" panose="02040503050406030204" pitchFamily="18" charset="0"/>
                              </a:rPr>
                              <m:t>𝑥</m:t>
                            </m:r>
                          </m:den>
                        </m:f>
                      </m:oMath>
                    </m:oMathPara>
                  </a14:m>
                  <a:endParaRPr lang="en-US" sz="4000" dirty="0"/>
                </a:p>
              </p:txBody>
            </p:sp>
          </mc:Choice>
          <mc:Fallback xmlns="">
            <p:sp>
              <p:nvSpPr>
                <p:cNvPr id="48" name="Rectangle 47"/>
                <p:cNvSpPr>
                  <a:spLocks noRot="1" noChangeAspect="1" noMove="1" noResize="1" noEditPoints="1" noAdjustHandles="1" noChangeArrowheads="1" noChangeShapeType="1" noTextEdit="1"/>
                </p:cNvSpPr>
                <p:nvPr/>
              </p:nvSpPr>
              <p:spPr>
                <a:xfrm>
                  <a:off x="2987842" y="3539788"/>
                  <a:ext cx="4042582" cy="1364989"/>
                </a:xfrm>
                <a:prstGeom prst="rect">
                  <a:avLst/>
                </a:prstGeom>
                <a:blipFill>
                  <a:blip r:embed="rId12"/>
                  <a:stretch>
                    <a:fillRect/>
                  </a:stretch>
                </a:blipFill>
              </p:spPr>
              <p:txBody>
                <a:bodyPr/>
                <a:lstStyle/>
                <a:p>
                  <a:r>
                    <a:rPr lang="en-US">
                      <a:noFill/>
                    </a:rPr>
                    <a:t> </a:t>
                  </a:r>
                </a:p>
              </p:txBody>
            </p:sp>
          </mc:Fallback>
        </mc:AlternateContent>
        <p:sp>
          <p:nvSpPr>
            <p:cNvPr id="50" name="TextBox 49"/>
            <p:cNvSpPr txBox="1"/>
            <p:nvPr/>
          </p:nvSpPr>
          <p:spPr>
            <a:xfrm>
              <a:off x="2285999" y="3861119"/>
              <a:ext cx="1453073"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b)            </a:t>
              </a:r>
            </a:p>
          </p:txBody>
        </p:sp>
      </p:grpSp>
      <p:grpSp>
        <p:nvGrpSpPr>
          <p:cNvPr id="52" name="Group 51"/>
          <p:cNvGrpSpPr/>
          <p:nvPr/>
        </p:nvGrpSpPr>
        <p:grpSpPr>
          <a:xfrm>
            <a:off x="1261586" y="7219345"/>
            <a:ext cx="5771179" cy="1286955"/>
            <a:chOff x="2285999" y="3539788"/>
            <a:chExt cx="5771179" cy="1286955"/>
          </a:xfrm>
        </p:grpSpPr>
        <mc:AlternateContent xmlns:mc="http://schemas.openxmlformats.org/markup-compatibility/2006" xmlns:a14="http://schemas.microsoft.com/office/drawing/2010/main">
          <mc:Choice Requires="a14">
            <p:sp>
              <p:nvSpPr>
                <p:cNvPr id="53" name="Rectangle 52"/>
                <p:cNvSpPr/>
                <p:nvPr/>
              </p:nvSpPr>
              <p:spPr>
                <a:xfrm>
                  <a:off x="2987842" y="3539788"/>
                  <a:ext cx="5069336" cy="128695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3</m:t>
                            </m:r>
                            <m:r>
                              <a:rPr lang="en-US" sz="4000" i="1">
                                <a:latin typeface="Cambria Math" panose="02040503050406030204" pitchFamily="18" charset="0"/>
                              </a:rPr>
                              <m:t>𝑥</m:t>
                            </m:r>
                            <m:d>
                              <m:dPr>
                                <m:ctrlPr>
                                  <a:rPr lang="en-US" sz="4000" i="1" smtClean="0">
                                    <a:latin typeface="Cambria Math" panose="02040503050406030204" pitchFamily="18" charset="0"/>
                                  </a:rPr>
                                </m:ctrlPr>
                              </m:dPr>
                              <m:e>
                                <m:r>
                                  <a:rPr lang="en-US" sz="4000" b="0" i="1" smtClean="0">
                                    <a:latin typeface="Cambria Math" panose="02040503050406030204" pitchFamily="18" charset="0"/>
                                  </a:rPr>
                                  <m:t>4</m:t>
                                </m:r>
                                <m:r>
                                  <a:rPr lang="en-US" sz="4000" b="0" i="1" smtClean="0">
                                    <a:latin typeface="Cambria Math" panose="02040503050406030204" pitchFamily="18" charset="0"/>
                                  </a:rPr>
                                  <m:t>𝑥</m:t>
                                </m:r>
                                <m:r>
                                  <a:rPr lang="en-US" sz="4000" b="0" i="1" smtClean="0">
                                    <a:latin typeface="Cambria Math" panose="02040503050406030204" pitchFamily="18" charset="0"/>
                                  </a:rPr>
                                  <m:t>+1</m:t>
                                </m:r>
                              </m:e>
                            </m:d>
                          </m:num>
                          <m:den>
                            <m:r>
                              <a:rPr lang="en-US" sz="4000" b="0" i="1" smtClean="0">
                                <a:latin typeface="Cambria Math" panose="02040503050406030204" pitchFamily="18" charset="0"/>
                              </a:rPr>
                              <m:t>16</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𝑥</m:t>
                                </m:r>
                              </m:e>
                              <m:sup>
                                <m:r>
                                  <a:rPr lang="en-US" sz="4000" b="0" i="1" smtClean="0">
                                    <a:latin typeface="Cambria Math" panose="02040503050406030204" pitchFamily="18" charset="0"/>
                                  </a:rPr>
                                  <m:t>2</m:t>
                                </m:r>
                              </m:sup>
                            </m:sSup>
                            <m:r>
                              <a:rPr lang="en-US" sz="4000" b="0" i="1" smtClean="0">
                                <a:latin typeface="Cambria Math" panose="02040503050406030204" pitchFamily="18" charset="0"/>
                              </a:rPr>
                              <m:t>−1</m:t>
                            </m:r>
                          </m:den>
                        </m:f>
                        <m:r>
                          <m:rPr>
                            <m:nor/>
                          </m:rPr>
                          <a:rPr lang="en-US" sz="4000" i="1">
                            <a:latin typeface="Cambria Math" panose="02040503050406030204" pitchFamily="18" charset="0"/>
                          </a:rPr>
                          <m:t> </m:t>
                        </m:r>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m:t>
                        </m:r>
                        <m:f>
                          <m:fPr>
                            <m:ctrlPr>
                              <a:rPr lang="en-US" sz="4000" i="1">
                                <a:latin typeface="Cambria Math" panose="02040503050406030204" pitchFamily="18" charset="0"/>
                              </a:rPr>
                            </m:ctrlPr>
                          </m:fPr>
                          <m:num>
                            <m:r>
                              <a:rPr lang="en-US" sz="4000" b="0" i="1" smtClean="0">
                                <a:latin typeface="Cambria Math" panose="02040503050406030204" pitchFamily="18" charset="0"/>
                              </a:rPr>
                              <m:t>−</m:t>
                            </m:r>
                            <m:r>
                              <a:rPr lang="en-US" sz="4000" i="1">
                                <a:latin typeface="Cambria Math" panose="02040503050406030204" pitchFamily="18" charset="0"/>
                              </a:rPr>
                              <m:t>3</m:t>
                            </m:r>
                            <m:r>
                              <a:rPr lang="en-US" sz="4000" i="1">
                                <a:latin typeface="Cambria Math" panose="02040503050406030204" pitchFamily="18" charset="0"/>
                              </a:rPr>
                              <m:t>𝑥</m:t>
                            </m:r>
                          </m:num>
                          <m:den>
                            <m:r>
                              <a:rPr lang="en-US" sz="4000" b="0" i="1" smtClean="0">
                                <a:latin typeface="Cambria Math" panose="02040503050406030204" pitchFamily="18" charset="0"/>
                              </a:rPr>
                              <m:t>1−4</m:t>
                            </m:r>
                            <m:r>
                              <a:rPr lang="en-US" sz="4000" i="1">
                                <a:latin typeface="Cambria Math" panose="02040503050406030204" pitchFamily="18" charset="0"/>
                              </a:rPr>
                              <m:t>𝑥</m:t>
                            </m:r>
                          </m:den>
                        </m:f>
                      </m:oMath>
                    </m:oMathPara>
                  </a14:m>
                  <a:endParaRPr lang="en-US" sz="4000" dirty="0"/>
                </a:p>
              </p:txBody>
            </p:sp>
          </mc:Choice>
          <mc:Fallback xmlns="">
            <p:sp>
              <p:nvSpPr>
                <p:cNvPr id="53" name="Rectangle 52"/>
                <p:cNvSpPr>
                  <a:spLocks noRot="1" noChangeAspect="1" noMove="1" noResize="1" noEditPoints="1" noAdjustHandles="1" noChangeArrowheads="1" noChangeShapeType="1" noTextEdit="1"/>
                </p:cNvSpPr>
                <p:nvPr/>
              </p:nvSpPr>
              <p:spPr>
                <a:xfrm>
                  <a:off x="2987842" y="3539788"/>
                  <a:ext cx="5069336" cy="1286955"/>
                </a:xfrm>
                <a:prstGeom prst="rect">
                  <a:avLst/>
                </a:prstGeom>
                <a:blipFill>
                  <a:blip r:embed="rId13"/>
                  <a:stretch>
                    <a:fillRect/>
                  </a:stretch>
                </a:blipFill>
              </p:spPr>
              <p:txBody>
                <a:bodyPr/>
                <a:lstStyle/>
                <a:p>
                  <a:r>
                    <a:rPr lang="en-US">
                      <a:noFill/>
                    </a:rPr>
                    <a:t> </a:t>
                  </a:r>
                </a:p>
              </p:txBody>
            </p:sp>
          </mc:Fallback>
        </mc:AlternateContent>
        <p:sp>
          <p:nvSpPr>
            <p:cNvPr id="55" name="TextBox 54"/>
            <p:cNvSpPr txBox="1"/>
            <p:nvPr/>
          </p:nvSpPr>
          <p:spPr>
            <a:xfrm>
              <a:off x="2285999" y="3861119"/>
              <a:ext cx="724817"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c)</a:t>
              </a:r>
            </a:p>
          </p:txBody>
        </p:sp>
      </p:grpSp>
      <p:pic>
        <p:nvPicPr>
          <p:cNvPr id="57"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43800" y="3470252"/>
            <a:ext cx="1116185" cy="1037340"/>
          </a:xfrm>
          <a:prstGeom prst="rect">
            <a:avLst/>
          </a:prstGeom>
        </p:spPr>
      </p:pic>
      <p:pic>
        <p:nvPicPr>
          <p:cNvPr id="58"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543800" y="5329417"/>
            <a:ext cx="1116185" cy="1037340"/>
          </a:xfrm>
          <a:prstGeom prst="rect">
            <a:avLst/>
          </a:prstGeom>
        </p:spPr>
      </p:pic>
      <p:pic>
        <p:nvPicPr>
          <p:cNvPr id="59"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7568330" y="7371375"/>
            <a:ext cx="984584" cy="98458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8991600" y="3449557"/>
                <a:ext cx="7777642"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−6</m:t>
                        </m:r>
                      </m:e>
                    </m:d>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2</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en-US" sz="4000" b="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𝑦</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991600" y="3449557"/>
                <a:ext cx="7777642" cy="1015663"/>
              </a:xfrm>
              <a:prstGeom prst="rect">
                <a:avLst/>
              </a:prstGeom>
              <a:blipFill>
                <a:blip r:embed="rId41"/>
                <a:stretch>
                  <a:fillRect l="-2743"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991600" y="5235388"/>
                <a:ext cx="8814016" cy="1015663"/>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=5.(</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+3)=5</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baseline="30000"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2</m:t>
                    </m:r>
                    <m:r>
                      <a:rPr lang="nl-NL" sz="4000" i="1" dirty="0">
                        <a:solidFill>
                          <a:srgbClr val="000000"/>
                        </a:solidFill>
                        <a:latin typeface="Cambria Math" panose="02040503050406030204" pitchFamily="18" charset="0"/>
                        <a:ea typeface="Times New Roman" panose="02020603050405020304" pitchFamily="18" charset="0"/>
                        <a:cs typeface="Arial" panose="020B0604020202020204" pitchFamily="34" charset="0"/>
                      </a:rPr>
                      <m:t>+15</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991600" y="5235388"/>
                <a:ext cx="8814016" cy="1015663"/>
              </a:xfrm>
              <a:prstGeom prst="rect">
                <a:avLst/>
              </a:prstGeom>
              <a:blipFill>
                <a:blip r:embed="rId42"/>
                <a:stretch>
                  <a:fillRect l="-2420"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8991600" y="7241619"/>
                <a:ext cx="6925294" cy="2092881"/>
              </a:xfrm>
              <a:prstGeom prst="rect">
                <a:avLst/>
              </a:prstGeom>
            </p:spPr>
            <p:txBody>
              <a:bodyPr wrap="non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m:t>
                        </m:r>
                      </m:e>
                    </m:d>
                    <m:d>
                      <m:dPr>
                        <m:ctrlP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ctrlPr>
                      </m:dPr>
                      <m:e>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1−4</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𝑥</m:t>
                        </m:r>
                      </m:e>
                    </m:d>
                    <m:r>
                      <a:rPr lang="nl-NL" sz="4000" i="1">
                        <a:effectLst/>
                        <a:latin typeface="Cambria Math" panose="02040503050406030204" pitchFamily="18" charset="0"/>
                        <a:ea typeface="Times New Roman" panose="02020603050405020304" pitchFamily="18" charset="0"/>
                      </a:rPr>
                      <m:t>≠</m:t>
                    </m:r>
                  </m:oMath>
                </a14:m>
                <a:endParaRPr lang="en-US" sz="4000" i="1" dirty="0">
                  <a:effectLst/>
                  <a:latin typeface="Cambria Math" panose="02040503050406030204" pitchFamily="18" charset="0"/>
                  <a:ea typeface="Times New Roman" panose="02020603050405020304" pitchFamily="18" charset="0"/>
                </a:endParaRPr>
              </a:p>
              <a:p>
                <a:pPr algn="just">
                  <a:lnSpc>
                    <a:spcPct val="150000"/>
                  </a:lnSpc>
                  <a:spcAft>
                    <a:spcPts val="600"/>
                  </a:spcAft>
                </a:pPr>
                <a14:m>
                  <m:oMathPara xmlns:m="http://schemas.openxmlformats.org/officeDocument/2006/math">
                    <m:oMathParaPr>
                      <m:jc m:val="centerGroup"/>
                    </m:oMathParaPr>
                    <m:oMath xmlns:m="http://schemas.openxmlformats.org/officeDocument/2006/math">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−3</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.(16</m:t>
                      </m:r>
                      <m:sSup>
                        <m:sSupPr>
                          <m:ctrlPr>
                            <a:rPr lang="en-US"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ctrlPr>
                        </m:sSupPr>
                        <m:e>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𝑥</m:t>
                          </m:r>
                        </m:e>
                        <m: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2</m:t>
                          </m:r>
                        </m:sup>
                      </m:sSup>
                      <m:r>
                        <a:rPr lang="nl-NL" sz="4000" i="1">
                          <a:solidFill>
                            <a:srgbClr val="000000"/>
                          </a:solidFill>
                          <a:effectLst/>
                          <a:latin typeface="Cambria Math" panose="02040503050406030204" pitchFamily="18" charset="0"/>
                          <a:ea typeface="Cambria Math" panose="02040503050406030204" pitchFamily="18" charset="0"/>
                          <a:cs typeface="Cambria Math" panose="02040503050406030204" pitchFamily="18" charset="0"/>
                        </a:rPr>
                        <m:t>−1)</m:t>
                      </m:r>
                    </m:oMath>
                  </m:oMathPara>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991600" y="7241619"/>
                <a:ext cx="6925294" cy="2092881"/>
              </a:xfrm>
              <a:prstGeom prst="rect">
                <a:avLst/>
              </a:prstGeom>
              <a:blipFill>
                <a:blip r:embed="rId43"/>
                <a:stretch>
                  <a:fillRect l="-3081"/>
                </a:stretch>
              </a:blipFill>
            </p:spPr>
            <p:txBody>
              <a:bodyPr/>
              <a:lstStyle/>
              <a:p>
                <a:r>
                  <a:rPr lang="en-US">
                    <a:noFill/>
                  </a:rPr>
                  <a:t> </a:t>
                </a:r>
              </a:p>
            </p:txBody>
          </p:sp>
        </mc:Fallback>
      </mc:AlternateContent>
      <p:pic>
        <p:nvPicPr>
          <p:cNvPr id="60" name="Picture 28"/>
          <p:cNvPicPr>
            <a:picLocks noChangeAspect="1"/>
          </p:cNvPicPr>
          <p:nvPr/>
        </p:nvPicPr>
        <p:blipFill>
          <a:blip r:embed="rId44"/>
          <a:srcRect/>
          <a:stretch>
            <a:fillRect/>
          </a:stretch>
        </p:blipFill>
        <p:spPr>
          <a:xfrm>
            <a:off x="15316200" y="701812"/>
            <a:ext cx="1923192" cy="1737283"/>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cTn>
                              </p:par>
                              <p:par>
                                <p:cTn id="16" presetID="10" presetClass="entr" presetSubtype="0" fill="hold"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 calcmode="lin" valueType="num">
                                      <p:cBhvr>
                                        <p:cTn id="26" dur="500" fill="hold"/>
                                        <p:tgtEl>
                                          <p:spTgt spid="57"/>
                                        </p:tgtEl>
                                        <p:attrNameLst>
                                          <p:attrName>ppt_w</p:attrName>
                                        </p:attrNameLst>
                                      </p:cBhvr>
                                      <p:tavLst>
                                        <p:tav tm="0">
                                          <p:val>
                                            <p:fltVal val="0"/>
                                          </p:val>
                                        </p:tav>
                                        <p:tav tm="100000">
                                          <p:val>
                                            <p:strVal val="#ppt_w"/>
                                          </p:val>
                                        </p:tav>
                                      </p:tavLst>
                                    </p:anim>
                                    <p:anim calcmode="lin" valueType="num">
                                      <p:cBhvr>
                                        <p:cTn id="27" dur="500" fill="hold"/>
                                        <p:tgtEl>
                                          <p:spTgt spid="57"/>
                                        </p:tgtEl>
                                        <p:attrNameLst>
                                          <p:attrName>ppt_h</p:attrName>
                                        </p:attrNameLst>
                                      </p:cBhvr>
                                      <p:tavLst>
                                        <p:tav tm="0">
                                          <p:val>
                                            <p:fltVal val="0"/>
                                          </p:val>
                                        </p:tav>
                                        <p:tav tm="100000">
                                          <p:val>
                                            <p:strVal val="#ppt_h"/>
                                          </p:val>
                                        </p:tav>
                                      </p:tavLst>
                                    </p:anim>
                                    <p:animEffect transition="in" filter="fade">
                                      <p:cBhvr>
                                        <p:cTn id="28" dur="500"/>
                                        <p:tgtEl>
                                          <p:spTgt spid="5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8"/>
                                        </p:tgtEl>
                                        <p:attrNameLst>
                                          <p:attrName>style.visibility</p:attrName>
                                        </p:attrNameLst>
                                      </p:cBhvr>
                                      <p:to>
                                        <p:strVal val="visible"/>
                                      </p:to>
                                    </p:set>
                                    <p:anim calcmode="lin" valueType="num">
                                      <p:cBhvr>
                                        <p:cTn id="38" dur="500" fill="hold"/>
                                        <p:tgtEl>
                                          <p:spTgt spid="58"/>
                                        </p:tgtEl>
                                        <p:attrNameLst>
                                          <p:attrName>ppt_w</p:attrName>
                                        </p:attrNameLst>
                                      </p:cBhvr>
                                      <p:tavLst>
                                        <p:tav tm="0">
                                          <p:val>
                                            <p:fltVal val="0"/>
                                          </p:val>
                                        </p:tav>
                                        <p:tav tm="100000">
                                          <p:val>
                                            <p:strVal val="#ppt_w"/>
                                          </p:val>
                                        </p:tav>
                                      </p:tavLst>
                                    </p:anim>
                                    <p:anim calcmode="lin" valueType="num">
                                      <p:cBhvr>
                                        <p:cTn id="39" dur="500" fill="hold"/>
                                        <p:tgtEl>
                                          <p:spTgt spid="58"/>
                                        </p:tgtEl>
                                        <p:attrNameLst>
                                          <p:attrName>ppt_h</p:attrName>
                                        </p:attrNameLst>
                                      </p:cBhvr>
                                      <p:tavLst>
                                        <p:tav tm="0">
                                          <p:val>
                                            <p:fltVal val="0"/>
                                          </p:val>
                                        </p:tav>
                                        <p:tav tm="100000">
                                          <p:val>
                                            <p:strVal val="#ppt_h"/>
                                          </p:val>
                                        </p:tav>
                                      </p:tavLst>
                                    </p:anim>
                                    <p:animEffect transition="in" filter="fade">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59"/>
                                        </p:tgtEl>
                                        <p:attrNameLst>
                                          <p:attrName>style.visibility</p:attrName>
                                        </p:attrNameLst>
                                      </p:cBhvr>
                                      <p:to>
                                        <p:strVal val="visible"/>
                                      </p:to>
                                    </p:set>
                                    <p:anim calcmode="lin" valueType="num">
                                      <p:cBhvr>
                                        <p:cTn id="50" dur="500" fill="hold"/>
                                        <p:tgtEl>
                                          <p:spTgt spid="59"/>
                                        </p:tgtEl>
                                        <p:attrNameLst>
                                          <p:attrName>ppt_w</p:attrName>
                                        </p:attrNameLst>
                                      </p:cBhvr>
                                      <p:tavLst>
                                        <p:tav tm="0">
                                          <p:val>
                                            <p:fltVal val="0"/>
                                          </p:val>
                                        </p:tav>
                                        <p:tav tm="100000">
                                          <p:val>
                                            <p:strVal val="#ppt_w"/>
                                          </p:val>
                                        </p:tav>
                                      </p:tavLst>
                                    </p:anim>
                                    <p:anim calcmode="lin" valueType="num">
                                      <p:cBhvr>
                                        <p:cTn id="51" dur="500" fill="hold"/>
                                        <p:tgtEl>
                                          <p:spTgt spid="59"/>
                                        </p:tgtEl>
                                        <p:attrNameLst>
                                          <p:attrName>ppt_h</p:attrName>
                                        </p:attrNameLst>
                                      </p:cBhvr>
                                      <p:tavLst>
                                        <p:tav tm="0">
                                          <p:val>
                                            <p:fltVal val="0"/>
                                          </p:val>
                                        </p:tav>
                                        <p:tav tm="100000">
                                          <p:val>
                                            <p:strVal val="#ppt_h"/>
                                          </p:val>
                                        </p:tav>
                                      </p:tavLst>
                                    </p:anim>
                                    <p:animEffect transition="in" filter="fade">
                                      <p:cBhvr>
                                        <p:cTn id="52" dur="500"/>
                                        <p:tgtEl>
                                          <p:spTgt spid="59"/>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randombar(horizont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143000" y="876299"/>
            <a:ext cx="16202700" cy="84582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321444">
            <a:off x="-908936" y="8077974"/>
            <a:ext cx="2189832" cy="2179935"/>
          </a:xfrm>
          <a:prstGeom prst="rect">
            <a:avLst/>
          </a:prstGeom>
        </p:spPr>
      </p:pic>
      <p:grpSp>
        <p:nvGrpSpPr>
          <p:cNvPr id="4" name="Group 3"/>
          <p:cNvGrpSpPr/>
          <p:nvPr/>
        </p:nvGrpSpPr>
        <p:grpSpPr>
          <a:xfrm>
            <a:off x="2054710" y="1718772"/>
            <a:ext cx="14348740" cy="2069611"/>
            <a:chOff x="1331494" y="1583881"/>
            <a:chExt cx="15225627" cy="2069611"/>
          </a:xfrm>
        </p:grpSpPr>
        <mc:AlternateContent xmlns:mc="http://schemas.openxmlformats.org/markup-compatibility/2006" xmlns:a14="http://schemas.microsoft.com/office/drawing/2010/main">
          <mc:Choice Requires="a14">
            <p:sp>
              <p:nvSpPr>
                <p:cNvPr id="21" name="Rectangle 20"/>
                <p:cNvSpPr/>
                <p:nvPr/>
              </p:nvSpPr>
              <p:spPr>
                <a:xfrm>
                  <a:off x="1331494" y="1714500"/>
                  <a:ext cx="15225627"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kiện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Tính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giá</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lần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lượt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tại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=0;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=1; </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𝑥</m:t>
                      </m:r>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Times New Roman" panose="02020603050405020304" pitchFamily="18" charset="0"/>
                          <a:cs typeface="+mn-cs"/>
                        </a:rPr>
                        <m:t>=2.</m:t>
                      </m:r>
                    </m:oMath>
                  </a14:m>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Choice>
          <mc:Fallback xmlns="">
            <p:sp>
              <p:nvSpPr>
                <p:cNvPr id="21" name="Rectangle 20"/>
                <p:cNvSpPr>
                  <a:spLocks noRot="1" noChangeAspect="1" noMove="1" noResize="1" noEditPoints="1" noAdjustHandles="1" noChangeArrowheads="1" noChangeShapeType="1" noTextEdit="1"/>
                </p:cNvSpPr>
                <p:nvPr/>
              </p:nvSpPr>
              <p:spPr>
                <a:xfrm>
                  <a:off x="1331494" y="1714500"/>
                  <a:ext cx="15225627" cy="1938992"/>
                </a:xfrm>
                <a:prstGeom prst="rect">
                  <a:avLst/>
                </a:prstGeom>
                <a:blipFill>
                  <a:blip r:embed="rId8"/>
                  <a:stretch>
                    <a:fillRect l="-1487" r="-1529"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10755228" y="1583881"/>
                  <a:ext cx="2974038" cy="133786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sSup>
                              <m:sSup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e>
                              <m:sup>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p>
                            </m:sSup>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num>
                          <m:den>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𝑥</m:t>
                            </m:r>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den>
                        </m:f>
                        <m:r>
                          <m:rPr>
                            <m:nor/>
                          </m:r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3" name="Rectangle 22"/>
                <p:cNvSpPr>
                  <a:spLocks noRot="1" noChangeAspect="1" noMove="1" noResize="1" noEditPoints="1" noAdjustHandles="1" noChangeArrowheads="1" noChangeShapeType="1" noTextEdit="1"/>
                </p:cNvSpPr>
                <p:nvPr/>
              </p:nvSpPr>
              <p:spPr>
                <a:xfrm>
                  <a:off x="10755228" y="1583881"/>
                  <a:ext cx="2974038" cy="1337867"/>
                </a:xfrm>
                <a:prstGeom prst="rect">
                  <a:avLst/>
                </a:prstGeom>
                <a:blipFill>
                  <a:blip r:embed="rId9"/>
                  <a:stretch>
                    <a:fillRect/>
                  </a:stretch>
                </a:blipFill>
              </p:spPr>
              <p:txBody>
                <a:bodyPr/>
                <a:lstStyle/>
                <a:p>
                  <a:r>
                    <a:rPr lang="en-US">
                      <a:noFill/>
                    </a:rPr>
                    <a:t> </a:t>
                  </a:r>
                </a:p>
              </p:txBody>
            </p:sp>
          </mc:Fallback>
        </mc:AlternateContent>
      </p:grpSp>
      <p:pic>
        <p:nvPicPr>
          <p:cNvPr id="3" name="Picture 2"/>
          <p:cNvPicPr>
            <a:picLocks noChangeAspect="1"/>
          </p:cNvPicPr>
          <p:nvPr/>
        </p:nvPicPr>
        <p:blipFill>
          <a:blip r:embed="rId10"/>
          <a:stretch>
            <a:fillRect/>
          </a:stretch>
        </p:blipFill>
        <p:spPr>
          <a:xfrm rot="20151823">
            <a:off x="15698081" y="38233"/>
            <a:ext cx="1724984" cy="1714236"/>
          </a:xfrm>
          <a:prstGeom prst="rect">
            <a:avLst/>
          </a:prstGeom>
        </p:spPr>
      </p:pic>
      <p:grpSp>
        <p:nvGrpSpPr>
          <p:cNvPr id="43" name="Group 42"/>
          <p:cNvGrpSpPr/>
          <p:nvPr/>
        </p:nvGrpSpPr>
        <p:grpSpPr>
          <a:xfrm>
            <a:off x="717127" y="478427"/>
            <a:ext cx="10891577" cy="1107956"/>
            <a:chOff x="3620862" y="869613"/>
            <a:chExt cx="10891577" cy="1107956"/>
          </a:xfrm>
        </p:grpSpPr>
        <p:pic>
          <p:nvPicPr>
            <p:cNvPr id="4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20862" y="869613"/>
              <a:ext cx="6926180" cy="1107956"/>
            </a:xfrm>
            <a:prstGeom prst="rect">
              <a:avLst/>
            </a:prstGeom>
          </p:spPr>
        </p:pic>
        <p:sp>
          <p:nvSpPr>
            <p:cNvPr id="45" name="Rectangle 4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6.4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3" name="Oval Callout 32"/>
          <p:cNvSpPr/>
          <p:nvPr/>
        </p:nvSpPr>
        <p:spPr>
          <a:xfrm>
            <a:off x="8371490" y="42291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5" name="Picture 34"/>
          <p:cNvPicPr>
            <a:picLocks noChangeAspect="1"/>
          </p:cNvPicPr>
          <p:nvPr/>
        </p:nvPicPr>
        <p:blipFill>
          <a:blip r:embed="rId13"/>
          <a:stretch>
            <a:fillRect/>
          </a:stretch>
        </p:blipFill>
        <p:spPr>
          <a:xfrm>
            <a:off x="15163800" y="7029496"/>
            <a:ext cx="3217399" cy="321739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974295" y="5238091"/>
                <a:ext cx="13866359" cy="3067506"/>
              </a:xfrm>
              <a:prstGeom prst="rect">
                <a:avLst/>
              </a:prstGeom>
            </p:spPr>
            <p:txBody>
              <a:bodyPr wrap="square">
                <a:spAutoFit/>
              </a:bodyPr>
              <a:lstStyle/>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Điều kiện xác định: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+2≠0 </m:t>
                    </m:r>
                  </m:oMath>
                </a14:m>
                <a:r>
                  <a:rPr lang="nl-NL" sz="4000" dirty="0">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a:latin typeface="Cambria Math" panose="02040503050406030204" pitchFamily="18" charset="0"/>
                        <a:ea typeface="Times New Roman" panose="02020603050405020304" pitchFamily="18" charset="0"/>
                      </a:rPr>
                      <m:t>≠</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m:t>
                    </m:r>
                  </m:oMath>
                </a14:m>
                <a:r>
                  <a:rPr lang="nl-NL" sz="4000" dirty="0">
                    <a:latin typeface="Arial" panose="020B0604020202020204" pitchFamily="34" charset="0"/>
                    <a:ea typeface="Times New Roman" panose="02020603050405020304" pitchFamily="18" charset="0"/>
                    <a:cs typeface="Arial" panose="020B0604020202020204" pitchFamily="34" charset="0"/>
                  </a:rPr>
                  <a:t>. </a:t>
                </a:r>
              </a:p>
              <a:p>
                <a:pPr marL="571500" indent="-571500">
                  <a:lnSpc>
                    <a:spcPct val="150000"/>
                  </a:lnSpc>
                  <a:spcAft>
                    <a:spcPts val="800"/>
                  </a:spcAft>
                  <a:buFontTx/>
                  <a:buChar char="-"/>
                </a:pPr>
                <a:r>
                  <a:rPr lang="nl-NL" sz="4000" dirty="0">
                    <a:latin typeface="Arial" panose="020B0604020202020204" pitchFamily="34" charset="0"/>
                    <a:ea typeface="Times New Roman" panose="02020603050405020304" pitchFamily="18" charset="0"/>
                    <a:cs typeface="Arial" panose="020B0604020202020204" pitchFamily="34" charset="0"/>
                  </a:rPr>
                  <a:t>Giá trị của phân thức tại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=0;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=1; </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latin typeface="Cambria Math" panose="02040503050406030204" pitchFamily="18" charset="0"/>
                        <a:ea typeface="Times New Roman" panose="02020603050405020304" pitchFamily="18" charset="0"/>
                        <a:cs typeface="Arial" panose="020B0604020202020204" pitchFamily="34" charset="0"/>
                      </a:rPr>
                      <m:t>=2 </m:t>
                    </m:r>
                  </m:oMath>
                </a14:m>
                <a:r>
                  <a:rPr lang="nl-NL" sz="4000" dirty="0">
                    <a:latin typeface="Arial" panose="020B0604020202020204" pitchFamily="34" charset="0"/>
                    <a:ea typeface="Times New Roman" panose="02020603050405020304" pitchFamily="18" charset="0"/>
                    <a:cs typeface="Arial" panose="020B0604020202020204" pitchFamily="34" charset="0"/>
                  </a:rPr>
                  <a:t>lần lượt   bằng </a:t>
                </a:r>
                <a14:m>
                  <m:oMath xmlns:m="http://schemas.openxmlformats.org/officeDocument/2006/math">
                    <m:r>
                      <a:rPr lang="nl-NL" sz="4000" i="1" dirty="0" smtClean="0">
                        <a:latin typeface="Cambria Math" panose="02040503050406030204" pitchFamily="18" charset="0"/>
                        <a:ea typeface="Times New Roman" panose="02020603050405020304" pitchFamily="18" charset="0"/>
                        <a:cs typeface="Arial" panose="020B0604020202020204" pitchFamily="34" charset="0"/>
                      </a:rPr>
                      <m:t>−1; 0; 1.</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974295" y="5238091"/>
                <a:ext cx="13866359" cy="3067506"/>
              </a:xfrm>
              <a:prstGeom prst="rect">
                <a:avLst/>
              </a:prstGeom>
              <a:blipFill>
                <a:blip r:embed="rId14"/>
                <a:stretch>
                  <a:fillRect l="-1407" b="-596"/>
                </a:stretch>
              </a:blipFill>
            </p:spPr>
            <p:txBody>
              <a:bodyPr/>
              <a:lstStyle/>
              <a:p>
                <a:r>
                  <a:rPr lang="en-US">
                    <a:noFill/>
                  </a:rPr>
                  <a:t> </a:t>
                </a:r>
              </a:p>
            </p:txBody>
          </p:sp>
        </mc:Fallback>
      </mc:AlternateContent>
    </p:spTree>
    <p:extLst>
      <p:ext uri="{BB962C8B-B14F-4D97-AF65-F5344CB8AC3E}">
        <p14:creationId xmlns:p14="http://schemas.microsoft.com/office/powerpoint/2010/main" val="1785579141"/>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lef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fade">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93820" y="699836"/>
            <a:ext cx="10891577" cy="1107956"/>
            <a:chOff x="3620862" y="869613"/>
            <a:chExt cx="10891577"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620862" y="869613"/>
              <a:ext cx="6926180" cy="1107956"/>
            </a:xfrm>
            <a:prstGeom prst="rect">
              <a:avLst/>
            </a:prstGeom>
          </p:spPr>
        </p:pic>
        <p:sp>
          <p:nvSpPr>
            <p:cNvPr id="15" name="Rectangle 14"/>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6.5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632275" y="8352694"/>
            <a:ext cx="2450804" cy="2450804"/>
          </a:xfrm>
          <a:prstGeom prst="rect">
            <a:avLst/>
          </a:prstGeom>
        </p:spPr>
      </p:pic>
      <p:grpSp>
        <p:nvGrpSpPr>
          <p:cNvPr id="22" name="Group 21"/>
          <p:cNvGrpSpPr/>
          <p:nvPr/>
        </p:nvGrpSpPr>
        <p:grpSpPr>
          <a:xfrm>
            <a:off x="8307369" y="3502175"/>
            <a:ext cx="1825661" cy="967947"/>
            <a:chOff x="1219200" y="4746458"/>
            <a:chExt cx="1825661" cy="967947"/>
          </a:xfrm>
        </p:grpSpPr>
        <p:sp>
          <p:nvSpPr>
            <p:cNvPr id="23" name="Oval Callout 22"/>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26"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316200" y="346897"/>
            <a:ext cx="2632151" cy="1139003"/>
          </a:xfrm>
          <a:prstGeom prst="rect">
            <a:avLst/>
          </a:prstGeom>
        </p:spPr>
      </p:pic>
      <p:pic>
        <p:nvPicPr>
          <p:cNvPr id="27"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977186">
            <a:off x="-548830" y="3584538"/>
            <a:ext cx="1424845" cy="1418406"/>
          </a:xfrm>
          <a:prstGeom prst="rect">
            <a:avLst/>
          </a:prstGeom>
        </p:spPr>
      </p:pic>
      <p:grpSp>
        <p:nvGrpSpPr>
          <p:cNvPr id="2" name="Group 1"/>
          <p:cNvGrpSpPr/>
          <p:nvPr/>
        </p:nvGrpSpPr>
        <p:grpSpPr>
          <a:xfrm>
            <a:off x="914400" y="2071735"/>
            <a:ext cx="16338261" cy="1252630"/>
            <a:chOff x="693820" y="2152238"/>
            <a:chExt cx="16338261" cy="1252630"/>
          </a:xfrm>
        </p:grpSpPr>
        <p:grpSp>
          <p:nvGrpSpPr>
            <p:cNvPr id="21" name="Group 20"/>
            <p:cNvGrpSpPr/>
            <p:nvPr/>
          </p:nvGrpSpPr>
          <p:grpSpPr>
            <a:xfrm>
              <a:off x="693820" y="2160040"/>
              <a:ext cx="15536780" cy="1244828"/>
              <a:chOff x="2133600" y="2199789"/>
              <a:chExt cx="15536780" cy="1244828"/>
            </a:xfrm>
          </p:grpSpPr>
          <p:sp>
            <p:nvSpPr>
              <p:cNvPr id="19" name="TextBox 18"/>
              <p:cNvSpPr txBox="1"/>
              <p:nvPr/>
            </p:nvSpPr>
            <p:spPr>
              <a:xfrm>
                <a:off x="2133600" y="2476500"/>
                <a:ext cx="155367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0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tuỳ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ý. </a:t>
                </a:r>
                <a:r>
                  <a:rPr lang="en-US" sz="4000" dirty="0" err="1">
                    <a:solidFill>
                      <a:prstClr val="black"/>
                    </a:solidFill>
                    <a:latin typeface="Arial" panose="020B0604020202020204" pitchFamily="34" charset="0"/>
                    <a:cs typeface="Arial" panose="020B0604020202020204" pitchFamily="34" charset="0"/>
                  </a:rPr>
                  <a:t>Hãy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giải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thích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vì</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20" name="Rectangle 19"/>
                  <p:cNvSpPr/>
                  <p:nvPr/>
                </p:nvSpPr>
                <p:spPr>
                  <a:xfrm>
                    <a:off x="14686548" y="2199789"/>
                    <a:ext cx="1570879"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0" name="Rectangle 19"/>
                  <p:cNvSpPr>
                    <a:spLocks noRot="1" noChangeAspect="1" noMove="1" noResize="1" noEditPoints="1" noAdjustHandles="1" noChangeArrowheads="1" noChangeShapeType="1" noTextEdit="1"/>
                  </p:cNvSpPr>
                  <p:nvPr/>
                </p:nvSpPr>
                <p:spPr>
                  <a:xfrm>
                    <a:off x="14686548" y="2199789"/>
                    <a:ext cx="1570879" cy="1244828"/>
                  </a:xfrm>
                  <a:prstGeom prst="rect">
                    <a:avLst/>
                  </a:prstGeom>
                  <a:blipFill>
                    <a:blip r:embed="rId9"/>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8" name="Rectangle 17"/>
                <p:cNvSpPr/>
                <p:nvPr/>
              </p:nvSpPr>
              <p:spPr>
                <a:xfrm>
                  <a:off x="15461202" y="2152238"/>
                  <a:ext cx="1570879" cy="124482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m:rPr>
                                <m:sty m:val="p"/>
                              </m:rPr>
                              <a:rPr lang="en-US" sz="4000">
                                <a:solidFill>
                                  <a:prstClr val="black"/>
                                </a:solidFill>
                                <a:latin typeface="Cambria Math" panose="02040503050406030204" pitchFamily="18" charset="0"/>
                              </a:rPr>
                              <m:t>A</m:t>
                            </m:r>
                          </m:num>
                          <m:den>
                            <m:r>
                              <m:rPr>
                                <m:sty m:val="p"/>
                              </m:rP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den>
                        </m:f>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18" name="Rectangle 17"/>
                <p:cNvSpPr>
                  <a:spLocks noRot="1" noChangeAspect="1" noMove="1" noResize="1" noEditPoints="1" noAdjustHandles="1" noChangeArrowheads="1" noChangeShapeType="1" noTextEdit="1"/>
                </p:cNvSpPr>
                <p:nvPr/>
              </p:nvSpPr>
              <p:spPr>
                <a:xfrm>
                  <a:off x="15461202" y="2152238"/>
                  <a:ext cx="1570879" cy="1244828"/>
                </a:xfrm>
                <a:prstGeom prst="rect">
                  <a:avLst/>
                </a:prstGeom>
                <a:blipFill>
                  <a:blip r:embed="rId10"/>
                  <a:stretch>
                    <a:fillRect/>
                  </a:stretch>
                </a:blipFill>
              </p:spPr>
              <p:txBody>
                <a:bodyPr/>
                <a:lstStyle/>
                <a:p>
                  <a:r>
                    <a:rPr lang="en-US">
                      <a:noFill/>
                    </a:rPr>
                    <a:t> </a:t>
                  </a:r>
                </a:p>
              </p:txBody>
            </p:sp>
          </mc:Fallback>
        </mc:AlternateContent>
      </p:grpSp>
      <p:grpSp>
        <p:nvGrpSpPr>
          <p:cNvPr id="8" name="Group 7"/>
          <p:cNvGrpSpPr/>
          <p:nvPr/>
        </p:nvGrpSpPr>
        <p:grpSpPr>
          <a:xfrm>
            <a:off x="930442" y="4610100"/>
            <a:ext cx="15938530" cy="2939266"/>
            <a:chOff x="930442" y="4999335"/>
            <a:chExt cx="15938530" cy="2939266"/>
          </a:xfrm>
        </p:grpSpPr>
        <p:sp>
          <p:nvSpPr>
            <p:cNvPr id="3" name="Rectangle 2"/>
            <p:cNvSpPr/>
            <p:nvPr/>
          </p:nvSpPr>
          <p:spPr>
            <a:xfrm>
              <a:off x="930442" y="4999335"/>
              <a:ext cx="15938530" cy="2939266"/>
            </a:xfrm>
            <a:prstGeom prst="rect">
              <a:avLst/>
            </a:prstGeom>
          </p:spPr>
          <p:txBody>
            <a:bodyPr wrap="square">
              <a:spAutoFit/>
            </a:bodyPr>
            <a:lstStyle/>
            <a:p>
              <a:pPr algn="just">
                <a:lnSpc>
                  <a:spcPct val="150000"/>
                </a:lnSpc>
                <a:spcAft>
                  <a:spcPts val="600"/>
                </a:spcAft>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Vì mỗi đa thức được coi là phân thức với mẫu bằng 1, đặc biệt số 0 và số 1 cũng là phân thức bằng cách coi             </a:t>
              </a: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      </a:t>
              </a:r>
            </a:p>
            <a:p>
              <a:pPr algn="just">
                <a:lnSpc>
                  <a:spcPct val="150000"/>
                </a:lnSpc>
                <a:spcAft>
                  <a:spcPts val="600"/>
                </a:spcAft>
              </a:pP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8" name="Rectangle 27"/>
                <p:cNvSpPr/>
                <p:nvPr/>
              </p:nvSpPr>
              <p:spPr>
                <a:xfrm>
                  <a:off x="10245287" y="5810017"/>
                  <a:ext cx="1535612"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8" name="Rectangle 27"/>
                <p:cNvSpPr>
                  <a:spLocks noRot="1" noChangeAspect="1" noMove="1" noResize="1" noEditPoints="1" noAdjustHandles="1" noChangeArrowheads="1" noChangeShapeType="1" noTextEdit="1"/>
                </p:cNvSpPr>
                <p:nvPr/>
              </p:nvSpPr>
              <p:spPr>
                <a:xfrm>
                  <a:off x="10245287" y="5810017"/>
                  <a:ext cx="1535612" cy="124482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12528884" y="5798870"/>
                  <a:ext cx="1535613"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f>
                          <m:fPr>
                            <m:ctrlP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num>
                          <m:den>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den>
                        </m:f>
                      </m:oMath>
                    </m:oMathPara>
                  </a14:m>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9" name="Rectangle 28"/>
                <p:cNvSpPr>
                  <a:spLocks noRot="1" noChangeAspect="1" noMove="1" noResize="1" noEditPoints="1" noAdjustHandles="1" noChangeArrowheads="1" noChangeShapeType="1" noTextEdit="1"/>
                </p:cNvSpPr>
                <p:nvPr/>
              </p:nvSpPr>
              <p:spPr>
                <a:xfrm>
                  <a:off x="12528884" y="5798870"/>
                  <a:ext cx="1535613" cy="1244828"/>
                </a:xfrm>
                <a:prstGeom prst="rect">
                  <a:avLst/>
                </a:prstGeom>
                <a:blipFill>
                  <a:blip r:embed="rId12"/>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 name="Rectangle 4"/>
              <p:cNvSpPr/>
              <p:nvPr/>
            </p:nvSpPr>
            <p:spPr>
              <a:xfrm>
                <a:off x="914400" y="8903239"/>
                <a:ext cx="16611600" cy="707886"/>
              </a:xfrm>
              <a:prstGeom prst="rect">
                <a:avLst/>
              </a:prstGeom>
            </p:spPr>
            <p:txBody>
              <a:bodyPr wrap="square">
                <a:spAutoFit/>
              </a:bodyPr>
              <a:lstStyle/>
              <a:p>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.0 = 0 = 0.1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            . Tương tự, </a:t>
                </a:r>
                <a14:m>
                  <m:oMath xmlns:m="http://schemas.openxmlformats.org/officeDocument/2006/math">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.1 = 1.</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𝐴</m:t>
                    </m:r>
                    <m:r>
                      <a:rPr lang="nl-NL" sz="4000" i="1" dirty="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 </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nên</a:t>
                </a:r>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914400" y="8903239"/>
                <a:ext cx="16611600" cy="707886"/>
              </a:xfrm>
              <a:prstGeom prst="rect">
                <a:avLst/>
              </a:prstGeom>
              <a:blipFill>
                <a:blip r:embed="rId13"/>
                <a:stretch>
                  <a:fillRect l="-1284" t="-17241" b="-34483"/>
                </a:stretch>
              </a:blipFill>
            </p:spPr>
            <p:txBody>
              <a:bodyPr/>
              <a:lstStyle/>
              <a:p>
                <a:r>
                  <a:rPr lang="en-US">
                    <a:noFill/>
                  </a:rPr>
                  <a:t> </a:t>
                </a:r>
              </a:p>
            </p:txBody>
          </p:sp>
        </mc:Fallback>
      </mc:AlternateContent>
      <p:grpSp>
        <p:nvGrpSpPr>
          <p:cNvPr id="7" name="Group 6"/>
          <p:cNvGrpSpPr/>
          <p:nvPr/>
        </p:nvGrpSpPr>
        <p:grpSpPr>
          <a:xfrm>
            <a:off x="969074" y="6923522"/>
            <a:ext cx="7794055" cy="1267978"/>
            <a:chOff x="969074" y="7107866"/>
            <a:chExt cx="7794055" cy="1267978"/>
          </a:xfrm>
        </p:grpSpPr>
        <mc:AlternateContent xmlns:mc="http://schemas.openxmlformats.org/markup-compatibility/2006" xmlns:a14="http://schemas.microsoft.com/office/drawing/2010/main">
          <mc:Choice Requires="a14">
            <p:sp>
              <p:nvSpPr>
                <p:cNvPr id="4" name="Rectangle 3"/>
                <p:cNvSpPr/>
                <p:nvPr/>
              </p:nvSpPr>
              <p:spPr>
                <a:xfrm>
                  <a:off x="4834510" y="7107866"/>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4834510" y="7107866"/>
                  <a:ext cx="1570878" cy="124482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7192250" y="713101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7192250" y="7131016"/>
                  <a:ext cx="1570879" cy="1244828"/>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969074" y="7213515"/>
                  <a:ext cx="6420347" cy="1015663"/>
                </a:xfrm>
                <a:prstGeom prst="rect">
                  <a:avLst/>
                </a:prstGeom>
              </p:spPr>
              <p:txBody>
                <a:bodyPr wrap="none">
                  <a:spAutoFit/>
                </a:bodyPr>
                <a:lstStyle/>
                <a:p>
                  <a:pPr lvl="0" algn="just">
                    <a:lnSpc>
                      <a:spcPct val="150000"/>
                    </a:lnSpc>
                    <a:spcAft>
                      <a:spcPts val="600"/>
                    </a:spcAft>
                  </a:pPr>
                  <a14:m>
                    <m:oMath xmlns:m="http://schemas.openxmlformats.org/officeDocument/2006/math">
                      <m:r>
                        <a:rPr lang="nl-NL" sz="4000" i="1">
                          <a:solidFill>
                            <a:prstClr val="black"/>
                          </a:solidFill>
                          <a:latin typeface="Cambria Math" panose="02040503050406030204" pitchFamily="18" charset="0"/>
                          <a:ea typeface="Times New Roman" panose="02020603050405020304" pitchFamily="18" charset="0"/>
                        </a:rPr>
                        <m:t>⇒</m:t>
                      </m:r>
                    </m:oMath>
                  </a14:m>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Cần chứng tỏ             và </a:t>
                  </a:r>
                </a:p>
              </p:txBody>
            </p:sp>
          </mc:Choice>
          <mc:Fallback xmlns="">
            <p:sp>
              <p:nvSpPr>
                <p:cNvPr id="6" name="Rectangle 5"/>
                <p:cNvSpPr>
                  <a:spLocks noRot="1" noChangeAspect="1" noMove="1" noResize="1" noEditPoints="1" noAdjustHandles="1" noChangeArrowheads="1" noChangeShapeType="1" noTextEdit="1"/>
                </p:cNvSpPr>
                <p:nvPr/>
              </p:nvSpPr>
              <p:spPr>
                <a:xfrm>
                  <a:off x="969074" y="7213515"/>
                  <a:ext cx="6420347" cy="1015663"/>
                </a:xfrm>
                <a:prstGeom prst="rect">
                  <a:avLst/>
                </a:prstGeom>
                <a:blipFill>
                  <a:blip r:embed="rId16"/>
                  <a:stretch>
                    <a:fillRect r="-95" b="-13772"/>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1" name="Rectangle 30"/>
              <p:cNvSpPr/>
              <p:nvPr/>
            </p:nvSpPr>
            <p:spPr>
              <a:xfrm>
                <a:off x="7023680" y="8611388"/>
                <a:ext cx="1570878"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0</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7023680" y="8611388"/>
                <a:ext cx="1570878" cy="1244828"/>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14880301" y="8588666"/>
                <a:ext cx="1570879" cy="1244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smtClean="0">
                              <a:solidFill>
                                <a:prstClr val="black"/>
                              </a:solidFill>
                              <a:latin typeface="Cambria Math" panose="02040503050406030204" pitchFamily="18" charset="0"/>
                            </a:rPr>
                          </m:ctrlPr>
                        </m:fPr>
                        <m:num>
                          <m:r>
                            <m:rPr>
                              <m:sty m:val="p"/>
                            </m:rPr>
                            <a:rPr lang="en-US" sz="4000">
                              <a:solidFill>
                                <a:prstClr val="black"/>
                              </a:solidFill>
                              <a:latin typeface="Cambria Math" panose="02040503050406030204" pitchFamily="18" charset="0"/>
                            </a:rPr>
                            <m:t>A</m:t>
                          </m:r>
                        </m:num>
                        <m:den>
                          <m:r>
                            <m:rPr>
                              <m:sty m:val="p"/>
                            </m:rPr>
                            <a:rPr lang="en-US" sz="4000">
                              <a:solidFill>
                                <a:prstClr val="black"/>
                              </a:solidFill>
                              <a:latin typeface="Cambria Math" panose="02040503050406030204" pitchFamily="18" charset="0"/>
                            </a:rPr>
                            <m:t>A</m:t>
                          </m:r>
                        </m:den>
                      </m:f>
                      <m:r>
                        <a:rPr lang="en-US" sz="4000" i="1">
                          <a:solidFill>
                            <a:prstClr val="black"/>
                          </a:solidFill>
                          <a:latin typeface="Cambria Math" panose="02040503050406030204" pitchFamily="18" charset="0"/>
                        </a:rPr>
                        <m:t>=</m:t>
                      </m:r>
                      <m:f>
                        <m:fPr>
                          <m:ctrlPr>
                            <a:rPr lang="en-US" sz="4000" i="1">
                              <a:solidFill>
                                <a:prstClr val="black"/>
                              </a:solidFill>
                              <a:latin typeface="Cambria Math" panose="02040503050406030204" pitchFamily="18" charset="0"/>
                            </a:rPr>
                          </m:ctrlPr>
                        </m:fPr>
                        <m:num>
                          <m:r>
                            <a:rPr lang="en-US" sz="4000" b="0" i="1" smtClean="0">
                              <a:solidFill>
                                <a:prstClr val="black"/>
                              </a:solidFill>
                              <a:latin typeface="Cambria Math" panose="02040503050406030204" pitchFamily="18" charset="0"/>
                            </a:rPr>
                            <m:t>1</m:t>
                          </m:r>
                        </m:num>
                        <m:den>
                          <m:r>
                            <a:rPr lang="en-US" sz="4000" b="0" i="0" smtClean="0">
                              <a:solidFill>
                                <a:prstClr val="black"/>
                              </a:solidFill>
                              <a:latin typeface="Cambria Math" panose="02040503050406030204" pitchFamily="18" charset="0"/>
                            </a:rPr>
                            <m:t>1</m:t>
                          </m:r>
                        </m:den>
                      </m:f>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14880301" y="8588666"/>
                <a:ext cx="1570879" cy="1244828"/>
              </a:xfrm>
              <a:prstGeom prst="rect">
                <a:avLst/>
              </a:prstGeom>
              <a:blipFill>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45737">
            <a:off x="17178801" y="-304827"/>
            <a:ext cx="1189750" cy="2011105"/>
          </a:xfrm>
          <a:prstGeom prst="rect">
            <a:avLst/>
          </a:prstGeom>
        </p:spPr>
      </p:pic>
      <p:grpSp>
        <p:nvGrpSpPr>
          <p:cNvPr id="38" name="Group 37"/>
          <p:cNvGrpSpPr/>
          <p:nvPr/>
        </p:nvGrpSpPr>
        <p:grpSpPr>
          <a:xfrm>
            <a:off x="820663" y="266700"/>
            <a:ext cx="10891577" cy="1107956"/>
            <a:chOff x="3620862" y="869613"/>
            <a:chExt cx="10891577" cy="1107956"/>
          </a:xfrm>
        </p:grpSpPr>
        <p:pic>
          <p:nvPicPr>
            <p:cNvPr id="39"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620862" y="869613"/>
              <a:ext cx="6926180" cy="1107956"/>
            </a:xfrm>
            <a:prstGeom prst="rect">
              <a:avLst/>
            </a:prstGeom>
          </p:spPr>
        </p:pic>
        <p:sp>
          <p:nvSpPr>
            <p:cNvPr id="40" name="Rectangle 39"/>
            <p:cNvSpPr/>
            <p:nvPr/>
          </p:nvSpPr>
          <p:spPr>
            <a:xfrm>
              <a:off x="4958445" y="869613"/>
              <a:ext cx="9553994"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tập 6.6 (SGK-tr7)</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41" name="Rectangle 40"/>
          <p:cNvSpPr/>
          <p:nvPr/>
        </p:nvSpPr>
        <p:spPr>
          <a:xfrm>
            <a:off x="1143000" y="1540207"/>
            <a:ext cx="15861632" cy="3785652"/>
          </a:xfrm>
          <a:prstGeom prst="rect">
            <a:avLst/>
          </a:prstGeom>
        </p:spPr>
        <p:txBody>
          <a:bodyPr wrap="square">
            <a:spAutoFit/>
          </a:bodyPr>
          <a:lstStyle/>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Viết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thức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biểu</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thị</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bằng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giờ</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hết</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quãng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đường</a:t>
            </a:r>
            <a:r>
              <a:rPr lang="en-US" sz="4000" dirty="0">
                <a:solidFill>
                  <a:prstClr val="black"/>
                </a:solidFill>
                <a:latin typeface="Arial" panose="020B0604020202020204" pitchFamily="34" charset="0"/>
                <a:ea typeface="Times New Roman" panose="02020603050405020304" pitchFamily="18" charset="0"/>
              </a:rPr>
              <a:t> 120 km.</a:t>
            </a:r>
          </a:p>
          <a:p>
            <a:pPr marL="742950" marR="0" lvl="0" indent="-742950" algn="just" defTabSz="914400" rtl="0" eaLnBrk="1" fontAlgn="auto" latinLnBrk="0" hangingPunct="1">
              <a:lnSpc>
                <a:spcPct val="150000"/>
              </a:lnSpc>
              <a:spcBef>
                <a:spcPts val="0"/>
              </a:spcBef>
              <a:buClrTx/>
              <a:buSzTx/>
              <a:buFontTx/>
              <a:buAutoNum type="alphaLcParenR"/>
              <a:tabLst/>
              <a:defRPr/>
            </a:pPr>
            <a:r>
              <a:rPr lang="en-US" sz="4000" dirty="0" err="1">
                <a:solidFill>
                  <a:prstClr val="black"/>
                </a:solidFill>
                <a:latin typeface="Arial" panose="020B0604020202020204" pitchFamily="34" charset="0"/>
                <a:ea typeface="Times New Roman" panose="02020603050405020304" pitchFamily="18" charset="0"/>
              </a:rPr>
              <a:t>Tính</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thời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gian</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được</a:t>
            </a:r>
            <a:r>
              <a:rPr lang="en-US" sz="4000" dirty="0">
                <a:solidFill>
                  <a:prstClr val="black"/>
                </a:solidFill>
                <a:latin typeface="Arial" panose="020B0604020202020204" pitchFamily="34" charset="0"/>
                <a:ea typeface="Times New Roman" panose="02020603050405020304" pitchFamily="18" charset="0"/>
              </a:rPr>
              <a:t> 120 km </a:t>
            </a:r>
            <a:r>
              <a:rPr lang="en-US" sz="4000" dirty="0" err="1">
                <a:solidFill>
                  <a:prstClr val="black"/>
                </a:solidFill>
                <a:latin typeface="Arial" panose="020B0604020202020204" pitchFamily="34" charset="0"/>
                <a:ea typeface="Times New Roman" panose="02020603050405020304" pitchFamily="18" charset="0"/>
              </a:rPr>
              <a:t>trong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trường</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hợp</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của</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err="1">
                <a:solidFill>
                  <a:prstClr val="black"/>
                </a:solidFill>
                <a:latin typeface="Arial" panose="020B0604020202020204" pitchFamily="34" charset="0"/>
                <a:ea typeface="Times New Roman" panose="02020603050405020304" pitchFamily="18" charset="0"/>
              </a:rPr>
              <a:t>là</a:t>
            </a:r>
            <a:r>
              <a:rPr lang="en-US" sz="4000">
                <a:solidFill>
                  <a:prstClr val="black"/>
                </a:solidFill>
                <a:latin typeface="Arial" panose="020B0604020202020204" pitchFamily="34" charset="0"/>
                <a:ea typeface="Times New Roman" panose="02020603050405020304" pitchFamily="18" charset="0"/>
              </a:rPr>
              <a:t> </a:t>
            </a:r>
            <a:r>
              <a:rPr lang="en-US" sz="4000" smtClean="0">
                <a:solidFill>
                  <a:prstClr val="black"/>
                </a:solidFill>
                <a:latin typeface="Arial" panose="020B0604020202020204" pitchFamily="34" charset="0"/>
                <a:ea typeface="Times New Roman" panose="02020603050405020304" pitchFamily="18" charset="0"/>
              </a:rPr>
              <a:t> 60 </a:t>
            </a:r>
            <a:r>
              <a:rPr lang="en-US" sz="4000" dirty="0">
                <a:solidFill>
                  <a:prstClr val="black"/>
                </a:solidFill>
                <a:latin typeface="Arial" panose="020B0604020202020204" pitchFamily="34" charset="0"/>
                <a:ea typeface="Times New Roman" panose="02020603050405020304" pitchFamily="18" charset="0"/>
              </a:rPr>
              <a:t>km/h.</a:t>
            </a:r>
          </a:p>
        </p:txBody>
      </p:sp>
      <mc:AlternateContent xmlns:mc="http://schemas.openxmlformats.org/markup-compatibility/2006" xmlns:a14="http://schemas.microsoft.com/office/drawing/2010/main">
        <mc:Choice Requires="a14">
          <p:sp>
            <p:nvSpPr>
              <p:cNvPr id="5" name="Rectangle 4"/>
              <p:cNvSpPr/>
              <p:nvPr/>
            </p:nvSpPr>
            <p:spPr>
              <a:xfrm>
                <a:off x="224911" y="6418846"/>
                <a:ext cx="17882617" cy="2964914"/>
              </a:xfrm>
              <a:prstGeom prst="rect">
                <a:avLst/>
              </a:prstGeom>
            </p:spPr>
            <p:txBody>
              <a:bodyPr wrap="square">
                <a:spAutoFit/>
              </a:bodyPr>
              <a:lstStyle/>
              <a:p>
                <a:pPr marL="742950" indent="-742950">
                  <a:lnSpc>
                    <a:spcPct val="150000"/>
                  </a:lnSpc>
                  <a:spcAft>
                    <a:spcPts val="800"/>
                  </a:spcAft>
                  <a:buAutoNum type="alphaLcParenR"/>
                </a:pPr>
                <a:r>
                  <a:rPr lang="nl-NL" sz="4000" dirty="0">
                    <a:latin typeface="Arial" panose="020B0604020202020204" pitchFamily="34" charset="0"/>
                    <a:ea typeface="Times New Roman" panose="02020603050405020304" pitchFamily="18" charset="0"/>
                    <a:cs typeface="Arial" panose="020B0604020202020204" pitchFamily="34" charset="0"/>
                  </a:rPr>
                  <a:t>Với vận tốc là x (km/h), ô tô chạy hết quãng đường 120 km trong        </a:t>
                </a:r>
                <a:r>
                  <a:rPr lang="nl-NL" sz="4000" dirty="0">
                    <a:effectLst/>
                    <a:latin typeface="Arial" panose="020B0604020202020204" pitchFamily="34" charset="0"/>
                    <a:ea typeface="Times New Roman" panose="02020603050405020304" pitchFamily="18" charset="0"/>
                    <a:cs typeface="Arial" panose="020B0604020202020204" pitchFamily="34" charset="0"/>
                  </a:rPr>
                  <a:t>(giờ).</a:t>
                </a:r>
              </a:p>
              <a:p>
                <a:pPr marL="742950" indent="-742950">
                  <a:lnSpc>
                    <a:spcPct val="150000"/>
                  </a:lnSpc>
                  <a:spcAft>
                    <a:spcPts val="800"/>
                  </a:spcAft>
                  <a:buAutoNum type="alphaLcParenR"/>
                </a:pPr>
                <a:r>
                  <a:rPr lang="nl-NL" sz="4000" dirty="0">
                    <a:effectLst/>
                    <a:latin typeface="Arial" panose="020B0604020202020204" pitchFamily="34" charset="0"/>
                    <a:ea typeface="Times New Roman" panose="02020603050405020304" pitchFamily="18" charset="0"/>
                    <a:cs typeface="Arial" panose="020B0604020202020204" pitchFamily="34" charset="0"/>
                  </a:rPr>
                  <a:t>Vận tốc của ô tô là 60 km/h, nghĩa là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𝑥</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=60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thì thời gian ô tô đi được 120 km là: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4911" y="6418846"/>
                <a:ext cx="17882617" cy="2964914"/>
              </a:xfrm>
              <a:prstGeom prst="rect">
                <a:avLst/>
              </a:prstGeom>
              <a:blipFill>
                <a:blip r:embed="rId6"/>
                <a:stretch>
                  <a:fillRect l="-1091" r="-1057" b="-4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011860" y="266700"/>
                <a:ext cx="8451353" cy="1015663"/>
              </a:xfrm>
              <a:prstGeom prst="rect">
                <a:avLst/>
              </a:prstGeom>
            </p:spPr>
            <p:txBody>
              <a:bodyPr wrap="none">
                <a:spAutoFit/>
              </a:bodyPr>
              <a:lstStyle/>
              <a:p>
                <a:pPr lvl="0" algn="just">
                  <a:lnSpc>
                    <a:spcPct val="150000"/>
                  </a:lnSpc>
                  <a:defRPr/>
                </a:pPr>
                <a:r>
                  <a:rPr lang="en-US" sz="4000" dirty="0" err="1">
                    <a:solidFill>
                      <a:prstClr val="black"/>
                    </a:solidFill>
                    <a:latin typeface="Arial" panose="020B0604020202020204" pitchFamily="34" charset="0"/>
                    <a:ea typeface="Times New Roman" panose="02020603050405020304" pitchFamily="18" charset="0"/>
                  </a:rPr>
                  <a:t>Một</a:t>
                </a:r>
                <a:r>
                  <a:rPr lang="en-US" sz="4000" dirty="0">
                    <a:solidFill>
                      <a:prstClr val="black"/>
                    </a:solidFill>
                    <a:latin typeface="Arial" panose="020B0604020202020204" pitchFamily="34" charset="0"/>
                    <a:ea typeface="Times New Roman" panose="02020603050405020304" pitchFamily="18" charset="0"/>
                  </a:rPr>
                  <a:t> ô </a:t>
                </a:r>
                <a:r>
                  <a:rPr lang="en-US" sz="4000" dirty="0" err="1">
                    <a:solidFill>
                      <a:prstClr val="black"/>
                    </a:solidFill>
                    <a:latin typeface="Arial" panose="020B0604020202020204" pitchFamily="34" charset="0"/>
                    <a:ea typeface="Times New Roman" panose="02020603050405020304" pitchFamily="18" charset="0"/>
                  </a:rPr>
                  <a:t>tô</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chạy</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với</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vận</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tốc</a:t>
                </a:r>
                <a:r>
                  <a:rPr lang="en-US" sz="4000" dirty="0">
                    <a:solidFill>
                      <a:prstClr val="black"/>
                    </a:solidFill>
                    <a:latin typeface="Arial" panose="020B0604020202020204" pitchFamily="34" charset="0"/>
                    <a:ea typeface="Times New Roman" panose="02020603050405020304" pitchFamily="18" charset="0"/>
                  </a:rPr>
                  <a:t> </a:t>
                </a:r>
                <a:r>
                  <a:rPr lang="en-US" sz="4000" dirty="0" err="1">
                    <a:solidFill>
                      <a:prstClr val="black"/>
                    </a:solidFill>
                    <a:latin typeface="Arial" panose="020B0604020202020204" pitchFamily="34" charset="0"/>
                    <a:ea typeface="Times New Roman" panose="02020603050405020304" pitchFamily="18" charset="0"/>
                  </a:rPr>
                  <a:t>là</a:t>
                </a:r>
                <a:r>
                  <a:rPr lang="en-US" sz="4000" dirty="0">
                    <a:solidFill>
                      <a:prstClr val="black"/>
                    </a:solidFill>
                    <a:latin typeface="Arial" panose="020B0604020202020204" pitchFamily="34" charset="0"/>
                    <a:ea typeface="Times New Roman" panose="02020603050405020304" pitchFamily="18" charset="0"/>
                  </a:rPr>
                  <a:t> </a:t>
                </a:r>
                <a14:m>
                  <m:oMath xmlns:m="http://schemas.openxmlformats.org/officeDocument/2006/math">
                    <m:r>
                      <a:rPr lang="en-US" sz="4000" i="1" dirty="0" smtClean="0">
                        <a:solidFill>
                          <a:prstClr val="black"/>
                        </a:solidFill>
                        <a:latin typeface="Cambria Math" panose="02040503050406030204" pitchFamily="18" charset="0"/>
                        <a:ea typeface="Times New Roman" panose="02020603050405020304" pitchFamily="18" charset="0"/>
                      </a:rPr>
                      <m:t>𝑥</m:t>
                    </m:r>
                    <m:r>
                      <a:rPr lang="en-US" sz="4000" i="1" dirty="0" smtClean="0">
                        <a:solidFill>
                          <a:prstClr val="black"/>
                        </a:solidFill>
                        <a:latin typeface="Cambria Math" panose="02040503050406030204" pitchFamily="18" charset="0"/>
                        <a:ea typeface="Times New Roman" panose="02020603050405020304" pitchFamily="18" charset="0"/>
                      </a:rPr>
                      <m:t> </m:t>
                    </m:r>
                  </m:oMath>
                </a14:m>
                <a:r>
                  <a:rPr lang="en-US" sz="4000" dirty="0">
                    <a:solidFill>
                      <a:prstClr val="black"/>
                    </a:solidFill>
                    <a:latin typeface="Arial" panose="020B0604020202020204" pitchFamily="34" charset="0"/>
                    <a:ea typeface="Times New Roman" panose="02020603050405020304" pitchFamily="18" charset="0"/>
                  </a:rPr>
                  <a:t>(km/h)</a:t>
                </a:r>
              </a:p>
            </p:txBody>
          </p:sp>
        </mc:Choice>
        <mc:Fallback xmlns="">
          <p:sp>
            <p:nvSpPr>
              <p:cNvPr id="9" name="Rectangle 8"/>
              <p:cNvSpPr>
                <a:spLocks noRot="1" noChangeAspect="1" noMove="1" noResize="1" noEditPoints="1" noAdjustHandles="1" noChangeArrowheads="1" noChangeShapeType="1" noTextEdit="1"/>
              </p:cNvSpPr>
              <p:nvPr/>
            </p:nvSpPr>
            <p:spPr>
              <a:xfrm>
                <a:off x="8011860" y="266700"/>
                <a:ext cx="8451353" cy="1015663"/>
              </a:xfrm>
              <a:prstGeom prst="rect">
                <a:avLst/>
              </a:prstGeom>
              <a:blipFill>
                <a:blip r:embed="rId7"/>
                <a:stretch>
                  <a:fillRect l="-2523" r="-1802" b="-14458"/>
                </a:stretch>
              </a:blipFill>
            </p:spPr>
            <p:txBody>
              <a:bodyPr/>
              <a:lstStyle/>
              <a:p>
                <a:r>
                  <a:rPr lang="en-US">
                    <a:noFill/>
                  </a:rPr>
                  <a:t> </a:t>
                </a:r>
              </a:p>
            </p:txBody>
          </p:sp>
        </mc:Fallback>
      </mc:AlternateContent>
      <p:grpSp>
        <p:nvGrpSpPr>
          <p:cNvPr id="29" name="Group 28"/>
          <p:cNvGrpSpPr/>
          <p:nvPr/>
        </p:nvGrpSpPr>
        <p:grpSpPr>
          <a:xfrm>
            <a:off x="8253388" y="5283934"/>
            <a:ext cx="1825661" cy="967947"/>
            <a:chOff x="1219200" y="4746458"/>
            <a:chExt cx="1825661" cy="967947"/>
          </a:xfrm>
        </p:grpSpPr>
        <p:sp>
          <p:nvSpPr>
            <p:cNvPr id="30" name="Oval Callout 29"/>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1520861" y="4836509"/>
              <a:ext cx="1524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mc:AlternateContent xmlns:mc="http://schemas.openxmlformats.org/markup-compatibility/2006" xmlns:a14="http://schemas.microsoft.com/office/drawing/2010/main">
        <mc:Choice Requires="a14">
          <p:sp>
            <p:nvSpPr>
              <p:cNvPr id="10" name="Rectangle 9"/>
              <p:cNvSpPr/>
              <p:nvPr/>
            </p:nvSpPr>
            <p:spPr>
              <a:xfrm>
                <a:off x="15641054" y="6322594"/>
                <a:ext cx="1151277"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𝑥</m:t>
                          </m:r>
                        </m:den>
                      </m:f>
                    </m:oMath>
                  </m:oMathPara>
                </a14:m>
                <a:endParaRPr lang="en-US" dirty="0"/>
              </a:p>
            </p:txBody>
          </p:sp>
        </mc:Choice>
        <mc:Fallback xmlns="">
          <p:sp>
            <p:nvSpPr>
              <p:cNvPr id="10" name="Rectangle 9"/>
              <p:cNvSpPr>
                <a:spLocks noRot="1" noChangeAspect="1" noMove="1" noResize="1" noEditPoints="1" noAdjustHandles="1" noChangeArrowheads="1" noChangeShapeType="1" noTextEdit="1"/>
              </p:cNvSpPr>
              <p:nvPr/>
            </p:nvSpPr>
            <p:spPr>
              <a:xfrm>
                <a:off x="15641054" y="6322594"/>
                <a:ext cx="1151277" cy="1248803"/>
              </a:xfrm>
              <a:prstGeom prst="rect">
                <a:avLst/>
              </a:prstGeom>
              <a:blipFill>
                <a:blip r:embed="rId11"/>
                <a:stretch>
                  <a:fillRect/>
                </a:stretch>
              </a:blipFill>
            </p:spPr>
            <p:txBody>
              <a:bodyPr/>
              <a:lstStyle/>
              <a:p>
                <a:r>
                  <a:rPr lang="en-US">
                    <a:noFill/>
                  </a:rPr>
                  <a:t> </a:t>
                </a:r>
              </a:p>
            </p:txBody>
          </p:sp>
        </mc:Fallback>
      </mc:AlternateContent>
      <p:grpSp>
        <p:nvGrpSpPr>
          <p:cNvPr id="13" name="Group 12"/>
          <p:cNvGrpSpPr/>
          <p:nvPr/>
        </p:nvGrpSpPr>
        <p:grpSpPr>
          <a:xfrm>
            <a:off x="7539503" y="8730324"/>
            <a:ext cx="3334479" cy="1248803"/>
            <a:chOff x="5377495" y="8261454"/>
            <a:chExt cx="3334479" cy="1248803"/>
          </a:xfrm>
        </p:grpSpPr>
        <p:sp>
          <p:nvSpPr>
            <p:cNvPr id="11" name="Rectangle 10"/>
            <p:cNvSpPr/>
            <p:nvPr/>
          </p:nvSpPr>
          <p:spPr>
            <a:xfrm>
              <a:off x="7448487" y="8345941"/>
              <a:ext cx="1263487" cy="1015663"/>
            </a:xfrm>
            <a:prstGeom prst="rect">
              <a:avLst/>
            </a:prstGeom>
          </p:spPr>
          <p:txBody>
            <a:bodyPr wrap="none">
              <a:spAutoFit/>
            </a:bodyPr>
            <a:lstStyle/>
            <a:p>
              <a:pPr lvl="0" algn="ctr">
                <a:lnSpc>
                  <a:spcPct val="150000"/>
                </a:lnSpc>
                <a:spcAft>
                  <a:spcPts val="800"/>
                </a:spcAft>
              </a:pPr>
              <a:r>
                <a:rPr lang="nl-NL" sz="4000" dirty="0">
                  <a:solidFill>
                    <a:prstClr val="black"/>
                  </a:solidFill>
                  <a:latin typeface="Arial" panose="020B0604020202020204" pitchFamily="34" charset="0"/>
                  <a:ea typeface="Times New Roman" panose="02020603050405020304" pitchFamily="18" charset="0"/>
                  <a:cs typeface="Arial" panose="020B0604020202020204" pitchFamily="34" charset="0"/>
                </a:rPr>
                <a:t>(giờ)</a:t>
              </a:r>
              <a:endParaRPr lang="en-US" sz="40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5377495" y="8261454"/>
                  <a:ext cx="2103076"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ctrlPr>
                          </m:fPr>
                          <m:num>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120</m:t>
                            </m:r>
                          </m:num>
                          <m:den>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60</m:t>
                            </m:r>
                          </m:den>
                        </m:f>
                        <m:r>
                          <a:rPr lang="nl-NL" sz="4000" i="1">
                            <a:solidFill>
                              <a:prstClr val="black"/>
                            </a:solidFill>
                            <a:latin typeface="Cambria Math" panose="02040503050406030204" pitchFamily="18" charset="0"/>
                            <a:ea typeface="Cambria Math" panose="02040503050406030204" pitchFamily="18" charset="0"/>
                            <a:cs typeface="Cambria Math" panose="02040503050406030204" pitchFamily="18" charset="0"/>
                          </a:rPr>
                          <m:t>=2</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5377495" y="8261454"/>
                  <a:ext cx="2103076" cy="1248803"/>
                </a:xfrm>
                <a:prstGeom prst="rect">
                  <a:avLst/>
                </a:prstGeom>
                <a:blipFill>
                  <a:blip r:embed="rId12"/>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3" dur="500"/>
                                        <p:tgtEl>
                                          <p:spTgt spid="5">
                                            <p:txEl>
                                              <p:pRg st="1" end="1"/>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540627"/>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56290" y="4047375"/>
              <a:ext cx="5196871" cy="3556219"/>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22. Tính chất cơ bản của phân thức đại số</a:t>
              </a:r>
              <a:r>
                <a:rPr lang="en-US" sz="4000" b="1" kern="0" dirty="0">
                  <a:latin typeface="Arial"/>
                  <a:ea typeface="Calibri" panose="020F0502020204030204" pitchFamily="34" charset="0"/>
                  <a:cs typeface="Times New Roman" panose="02020603050405020304" pitchFamily="18" charset="0"/>
                  <a:sym typeface="Arial"/>
                </a:rPr>
                <a:t>.</a:t>
              </a:r>
              <a:endParaRPr lang="pt-BR" sz="4000" b="1" kern="0" dirty="0">
                <a:latin typeface="Arial"/>
                <a:ea typeface="Calibri" panose="020F0502020204030204" pitchFamily="34" charset="0"/>
                <a:cs typeface="Times New Roman" panose="02020603050405020304" pitchFamily="18" charset="0"/>
                <a:sym typeface="Arial"/>
              </a:endParaRPr>
            </a:p>
          </p:txBody>
        </p:sp>
      </p:grpSp>
      <p:sp>
        <p:nvSpPr>
          <p:cNvPr id="29" name="TextBox 4"/>
          <p:cNvSpPr txBox="1"/>
          <p:nvPr/>
        </p:nvSpPr>
        <p:spPr>
          <a:xfrm>
            <a:off x="5572648" y="688939"/>
            <a:ext cx="2154249" cy="3873989"/>
          </a:xfrm>
          <a:prstGeom prst="rect">
            <a:avLst/>
          </a:prstGeom>
        </p:spPr>
        <p:txBody>
          <a:bodyPr lIns="50800" tIns="50800" rIns="50800" bIns="50800" rtlCol="0" anchor="ctr"/>
          <a:lstStyle/>
          <a:p>
            <a:pPr algn="ctr">
              <a:lnSpc>
                <a:spcPts val="2241"/>
              </a:lnSpc>
            </a:pPr>
            <a:endParaRPr/>
          </a:p>
        </p:txBody>
      </p:sp>
      <p:pic>
        <p:nvPicPr>
          <p:cNvPr id="30"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3123439">
            <a:off x="16878531" y="-544288"/>
            <a:ext cx="2230688" cy="2124529"/>
          </a:xfrm>
          <a:prstGeom prst="rect">
            <a:avLst/>
          </a:prstGeom>
        </p:spPr>
      </p:pic>
      <p:sp>
        <p:nvSpPr>
          <p:cNvPr id="2" name="Google Shape;7771;p33">
            <a:extLst>
              <a:ext uri="{FF2B5EF4-FFF2-40B4-BE49-F238E27FC236}">
                <a16:creationId xmlns:a16="http://schemas.microsoft.com/office/drawing/2014/main" id="{733D4822-395D-4929-B0D1-9FAA05BE334E}"/>
              </a:ext>
            </a:extLst>
          </p:cNvPr>
          <p:cNvSpPr txBox="1">
            <a:spLocks/>
          </p:cNvSpPr>
          <p:nvPr/>
        </p:nvSpPr>
        <p:spPr>
          <a:xfrm>
            <a:off x="4008000" y="1499505"/>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C00000"/>
                </a:solidFill>
                <a:latin typeface="Arial" panose="020B0604020202020204" pitchFamily="34" charset="0"/>
              </a:rPr>
              <a:t>HƯỚNG DẪN VỀ NHÀ</a:t>
            </a:r>
            <a:endParaRPr lang="vi-VN" sz="5800" b="1" kern="0" dirty="0">
              <a:solidFill>
                <a:srgbClr val="C00000"/>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179527" y="3040003"/>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926673">
            <a:off x="16607073" y="9045111"/>
            <a:ext cx="1990256" cy="1624773"/>
          </a:xfrm>
          <a:prstGeom prst="rect">
            <a:avLst/>
          </a:prstGeom>
        </p:spPr>
      </p:pic>
      <p:grpSp>
        <p:nvGrpSpPr>
          <p:cNvPr id="10" name="Group 9"/>
          <p:cNvGrpSpPr/>
          <p:nvPr/>
        </p:nvGrpSpPr>
        <p:grpSpPr>
          <a:xfrm>
            <a:off x="-649440" y="410423"/>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434650" y="2843920"/>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958650" y="2825747"/>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đại</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số</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429000" y="4968737"/>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953000" y="4950564"/>
            <a:ext cx="9553994" cy="1002710"/>
          </a:xfrm>
          <a:prstGeom prst="rect">
            <a:avLst/>
          </a:prstGeom>
        </p:spPr>
        <p:txBody>
          <a:bodyPr wrap="square">
            <a:spAutoFit/>
          </a:bodyPr>
          <a:lstStyle/>
          <a:p>
            <a:pPr lvl="0" algn="just">
              <a:lnSpc>
                <a:spcPct val="150000"/>
              </a:lnSpc>
              <a:tabLst>
                <a:tab pos="360045" algn="l"/>
                <a:tab pos="720090" algn="l"/>
              </a:tabLst>
            </a:pPr>
            <a:r>
              <a:rPr lang="en-US" sz="4500" b="1" dirty="0">
                <a:latin typeface="Arial" panose="020B0604020202020204" pitchFamily="34" charset="0"/>
                <a:ea typeface="Calibri" panose="020F0502020204030204" pitchFamily="34" charset="0"/>
                <a:cs typeface="Arial" panose="020B0604020202020204" pitchFamily="34" charset="0"/>
              </a:rPr>
              <a:t>Hai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bằng</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nhau</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24" name="Group 23"/>
          <p:cNvGrpSpPr/>
          <p:nvPr/>
        </p:nvGrpSpPr>
        <p:grpSpPr>
          <a:xfrm>
            <a:off x="3429000" y="7111727"/>
            <a:ext cx="1236936" cy="1155973"/>
            <a:chOff x="2315060" y="3149849"/>
            <a:chExt cx="1236936" cy="1155973"/>
          </a:xfrm>
        </p:grpSpPr>
        <p:pic>
          <p:nvPicPr>
            <p:cNvPr id="25"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
        <p:nvSpPr>
          <p:cNvPr id="27" name="Rectangle 26"/>
          <p:cNvSpPr/>
          <p:nvPr/>
        </p:nvSpPr>
        <p:spPr>
          <a:xfrm>
            <a:off x="4953000" y="7093554"/>
            <a:ext cx="11734800" cy="1131079"/>
          </a:xfrm>
          <a:prstGeom prst="rect">
            <a:avLst/>
          </a:prstGeom>
        </p:spPr>
        <p:txBody>
          <a:bodyPr wrap="square">
            <a:spAutoFit/>
          </a:bodyPr>
          <a:lstStyle/>
          <a:p>
            <a:pPr lvl="0" algn="just">
              <a:lnSpc>
                <a:spcPct val="150000"/>
              </a:lnSpc>
              <a:tabLst>
                <a:tab pos="360045" algn="l"/>
                <a:tab pos="720090" algn="l"/>
              </a:tabLst>
            </a:pPr>
            <a:r>
              <a:rPr lang="en-US" sz="4500" b="1" dirty="0" err="1">
                <a:latin typeface="Arial" panose="020B0604020202020204" pitchFamily="34" charset="0"/>
                <a:ea typeface="Calibri" panose="020F0502020204030204" pitchFamily="34" charset="0"/>
                <a:cs typeface="Arial" panose="020B0604020202020204" pitchFamily="34" charset="0"/>
              </a:rPr>
              <a:t>Điều</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kiện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xác</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định</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giá</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trị</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của</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phân</a:t>
            </a:r>
            <a:r>
              <a:rPr lang="en-US" sz="4500" b="1" dirty="0">
                <a:latin typeface="Arial" panose="020B0604020202020204" pitchFamily="34" charset="0"/>
                <a:ea typeface="Calibri" panose="020F0502020204030204" pitchFamily="34" charset="0"/>
                <a:cs typeface="Arial" panose="020B0604020202020204" pitchFamily="34" charset="0"/>
              </a:rPr>
              <a:t> </a:t>
            </a:r>
            <a:r>
              <a:rPr lang="en-US" sz="4500" b="1" dirty="0" err="1">
                <a:latin typeface="Arial" panose="020B0604020202020204" pitchFamily="34" charset="0"/>
                <a:ea typeface="Calibri" panose="020F0502020204030204" pitchFamily="34" charset="0"/>
                <a:cs typeface="Arial" panose="020B0604020202020204" pitchFamily="34" charset="0"/>
              </a:rPr>
              <a:t>thức</a:t>
            </a:r>
            <a:endParaRPr lang="en-US" sz="4500" b="1" dirty="0">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3639800" y="877750"/>
            <a:ext cx="3810000" cy="3932339"/>
          </a:xfrm>
          <a:prstGeom prst="rect">
            <a:avLst/>
          </a:prstGeom>
        </p:spPr>
      </p:pic>
      <p:pic>
        <p:nvPicPr>
          <p:cNvPr id="30"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1000" y="8731081"/>
            <a:ext cx="2209800" cy="1124412"/>
          </a:xfrm>
          <a:prstGeom prst="rect">
            <a:avLst/>
          </a:prstGeom>
        </p:spPr>
      </p:pic>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down)">
                                      <p:cBhvr>
                                        <p:cTn id="31" dur="500"/>
                                        <p:tgtEl>
                                          <p:spTgt spid="27"/>
                                        </p:tgtEl>
                                      </p:cBhvr>
                                    </p:animEffect>
                                  </p:childTnLst>
                                </p:cTn>
                              </p:par>
                              <p:par>
                                <p:cTn id="32" presetID="22" presetClass="entr" presetSubtype="4"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3998177" y="2423296"/>
            <a:ext cx="10291645" cy="3593464"/>
            <a:chOff x="4191000" y="2713311"/>
            <a:chExt cx="11185849" cy="3593464"/>
          </a:xfrm>
        </p:grpSpPr>
        <p:sp>
          <p:nvSpPr>
            <p:cNvPr id="3" name="Freeform 3"/>
            <p:cNvSpPr/>
            <p:nvPr/>
          </p:nvSpPr>
          <p:spPr>
            <a:xfrm>
              <a:off x="4191000" y="2713311"/>
              <a:ext cx="11185849"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5664871" y="3135586"/>
              <a:ext cx="8258428"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PHẦN 1. </a:t>
              </a:r>
            </a:p>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PHÂN THỨC ĐẠI SỐ</a:t>
              </a:r>
              <a:endParaRPr kumimoji="0" lang="vi-VN" sz="6000" b="1"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977186">
            <a:off x="-811246" y="37037"/>
            <a:ext cx="1622492" cy="1615159"/>
          </a:xfrm>
          <a:prstGeom prst="rect">
            <a:avLst/>
          </a:prstGeom>
        </p:spPr>
      </p:pic>
      <p:pic>
        <p:nvPicPr>
          <p:cNvPr id="10" name="Picture 9"/>
          <p:cNvPicPr>
            <a:picLocks noChangeAspect="1"/>
          </p:cNvPicPr>
          <p:nvPr/>
        </p:nvPicPr>
        <p:blipFill>
          <a:blip r:embed="rId4" cstate="print">
            <a:duotone>
              <a:prstClr val="black"/>
              <a:schemeClr val="tx1">
                <a:tint val="45000"/>
                <a:satMod val="400000"/>
              </a:schemeClr>
            </a:duotone>
            <a:extLst>
              <a:ext uri="{BEBA8EAE-BF5A-486C-A8C5-ECC9F3942E4B}">
                <a14:imgProps xmlns:a14="http://schemas.microsoft.com/office/drawing/2010/main">
                  <a14:imgLayer r:embed="rId5">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3079" y="1562100"/>
            <a:ext cx="979790" cy="914400"/>
          </a:xfrm>
          <a:prstGeom prst="rect">
            <a:avLst/>
          </a:prstGeom>
        </p:spPr>
      </p:pic>
      <p:sp>
        <p:nvSpPr>
          <p:cNvPr id="11" name="TextBox 10"/>
          <p:cNvSpPr txBox="1"/>
          <p:nvPr/>
        </p:nvSpPr>
        <p:spPr>
          <a:xfrm>
            <a:off x="1524000" y="1690405"/>
            <a:ext cx="3581400" cy="707886"/>
          </a:xfrm>
          <a:prstGeom prst="rect">
            <a:avLst/>
          </a:prstGeom>
          <a:noFill/>
        </p:spPr>
        <p:txBody>
          <a:bodyPr wrap="square" rtlCol="0">
            <a:spAutoFit/>
          </a:bodyPr>
          <a:lstStyle/>
          <a:p>
            <a:r>
              <a:rPr lang="nl-NL" sz="4000" b="1" dirty="0">
                <a:latin typeface="Arial" panose="020B0604020202020204" pitchFamily="34" charset="0"/>
                <a:cs typeface="Arial" panose="020B0604020202020204" pitchFamily="34" charset="0"/>
              </a:rPr>
              <a:t>HĐ 1:</a:t>
            </a:r>
            <a:endParaRPr lang="en-US" sz="4000" dirty="0">
              <a:latin typeface="Arial" panose="020B0604020202020204" pitchFamily="34" charset="0"/>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Rectangle 15"/>
            <p:cNvSpPr/>
            <p:nvPr/>
          </p:nvSpPr>
          <p:spPr>
            <a:xfrm>
              <a:off x="6478401" y="440391"/>
              <a:ext cx="6104556" cy="942053"/>
            </a:xfrm>
            <a:prstGeom prst="rect">
              <a:avLst/>
            </a:prstGeom>
          </p:spPr>
          <p:txBody>
            <a:bodyPr wrap="none">
              <a:spAutoFit/>
            </a:bodyPr>
            <a:lstStyle/>
            <a:p>
              <a:pPr algn="just">
                <a:lnSpc>
                  <a:spcPct val="150000"/>
                </a:lnSpc>
                <a:spcAft>
                  <a:spcPts val="600"/>
                </a:spcAft>
              </a:pPr>
              <a:r>
                <a:rPr lang="nl-NL" sz="4200" b="1" dirty="0">
                  <a:solidFill>
                    <a:schemeClr val="bg1"/>
                  </a:solidFill>
                  <a:latin typeface="Arial" panose="020B0604020202020204" pitchFamily="34" charset="0"/>
                  <a:ea typeface="Times New Roman" panose="02020603050405020304" pitchFamily="18" charset="0"/>
                  <a:cs typeface="Arial" panose="020B0604020202020204" pitchFamily="34" charset="0"/>
                </a:rPr>
                <a:t>Phân thức đại số là gì?</a:t>
              </a:r>
              <a:endParaRPr lang="en-US" sz="4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18" name="TextBox 17"/>
          <p:cNvSpPr txBox="1"/>
          <p:nvPr/>
        </p:nvSpPr>
        <p:spPr>
          <a:xfrm>
            <a:off x="503108" y="3043178"/>
            <a:ext cx="17355879" cy="286232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36 km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x (km/h). </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thị</a:t>
            </a:r>
            <a:r>
              <a:rPr lang="en-US" sz="4000" dirty="0">
                <a:latin typeface="Arial" panose="020B0604020202020204" pitchFamily="34" charset="0"/>
                <a:cs typeface="Arial" panose="020B0604020202020204" pitchFamily="34" charset="0"/>
              </a:rPr>
              <a:t>:</a:t>
            </a:r>
          </a:p>
        </p:txBody>
      </p:sp>
      <p:grpSp>
        <p:nvGrpSpPr>
          <p:cNvPr id="23" name="Group 22"/>
          <p:cNvGrpSpPr/>
          <p:nvPr/>
        </p:nvGrpSpPr>
        <p:grpSpPr>
          <a:xfrm>
            <a:off x="15577162" y="8799571"/>
            <a:ext cx="2235917" cy="1248803"/>
            <a:chOff x="12357417" y="8524374"/>
            <a:chExt cx="2235917" cy="1248803"/>
          </a:xfrm>
        </p:grpSpPr>
        <p:sp>
          <p:nvSpPr>
            <p:cNvPr id="21" name="Rectangle 20"/>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Rectangle 21"/>
                <p:cNvSpPr/>
                <p:nvPr/>
              </p:nvSpPr>
              <p:spPr>
                <a:xfrm>
                  <a:off x="12357417" y="8524374"/>
                  <a:ext cx="912429"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a:solidFill>
                                  <a:schemeClr val="tx2"/>
                                </a:solidFill>
                                <a:latin typeface="Cambria Math" panose="02040503050406030204" pitchFamily="18" charset="0"/>
                              </a:rPr>
                              <m:t>𝟑𝟔</m:t>
                            </m:r>
                          </m:num>
                          <m:den>
                            <m:r>
                              <a:rPr lang="en-US" sz="4000" b="1" i="1">
                                <a:solidFill>
                                  <a:schemeClr val="tx2"/>
                                </a:solidFill>
                                <a:latin typeface="Cambria Math" panose="02040503050406030204" pitchFamily="18" charset="0"/>
                              </a:rPr>
                              <m:t>𝒙</m:t>
                            </m:r>
                          </m:den>
                        </m:f>
                      </m:oMath>
                    </m:oMathPara>
                  </a14:m>
                  <a:endParaRPr lang="en-US" sz="4000" b="1" dirty="0">
                    <a:solidFill>
                      <a:schemeClr val="tx2"/>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12357417" y="8524374"/>
                  <a:ext cx="912429" cy="1248803"/>
                </a:xfrm>
                <a:prstGeom prst="rect">
                  <a:avLst/>
                </a:prstGeom>
                <a:blipFill>
                  <a:blip r:embed="rId10"/>
                  <a:stretch>
                    <a:fillRect/>
                  </a:stretch>
                </a:blipFill>
              </p:spPr>
              <p:txBody>
                <a:bodyPr/>
                <a:lstStyle/>
                <a:p>
                  <a:r>
                    <a:rPr lang="en-US">
                      <a:noFill/>
                    </a:rPr>
                    <a:t> </a:t>
                  </a:r>
                </a:p>
              </p:txBody>
            </p:sp>
          </mc:Fallback>
        </mc:AlternateContent>
      </p:grpSp>
      <p:grpSp>
        <p:nvGrpSpPr>
          <p:cNvPr id="25" name="Group 24"/>
          <p:cNvGrpSpPr/>
          <p:nvPr/>
        </p:nvGrpSpPr>
        <p:grpSpPr>
          <a:xfrm>
            <a:off x="12877800" y="5736860"/>
            <a:ext cx="2845517" cy="1248803"/>
            <a:chOff x="11747817" y="8524374"/>
            <a:chExt cx="2845517" cy="1248803"/>
          </a:xfrm>
        </p:grpSpPr>
        <p:sp>
          <p:nvSpPr>
            <p:cNvPr id="26" name="Rectangle 25"/>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Rectangle 26"/>
                <p:cNvSpPr/>
                <p:nvPr/>
              </p:nvSpPr>
              <p:spPr>
                <a:xfrm>
                  <a:off x="11747817" y="8524374"/>
                  <a:ext cx="1513941" cy="12488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𝟗</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𝟓</m:t>
                            </m:r>
                          </m:den>
                        </m:f>
                      </m:oMath>
                    </m:oMathPara>
                  </a14:m>
                  <a:endParaRPr lang="en-US" sz="4000" b="1" dirty="0">
                    <a:solidFill>
                      <a:schemeClr val="tx2"/>
                    </a:solidFill>
                  </a:endParaRPr>
                </a:p>
              </p:txBody>
            </p:sp>
          </mc:Choice>
          <mc:Fallback xmlns="">
            <p:sp>
              <p:nvSpPr>
                <p:cNvPr id="27" name="Rectangle 26"/>
                <p:cNvSpPr>
                  <a:spLocks noRot="1" noChangeAspect="1" noMove="1" noResize="1" noEditPoints="1" noAdjustHandles="1" noChangeArrowheads="1" noChangeShapeType="1" noTextEdit="1"/>
                </p:cNvSpPr>
                <p:nvPr/>
              </p:nvSpPr>
              <p:spPr>
                <a:xfrm>
                  <a:off x="11747817" y="8524374"/>
                  <a:ext cx="1513941" cy="1248803"/>
                </a:xfrm>
                <a:prstGeom prst="rect">
                  <a:avLst/>
                </a:prstGeom>
                <a:blipFill>
                  <a:blip r:embed="rId11"/>
                  <a:stretch>
                    <a:fillRect/>
                  </a:stretch>
                </a:blipFill>
              </p:spPr>
              <p:txBody>
                <a:bodyPr/>
                <a:lstStyle/>
                <a:p>
                  <a:r>
                    <a:rPr lang="en-US">
                      <a:noFill/>
                    </a:rPr>
                    <a:t> </a:t>
                  </a:r>
                </a:p>
              </p:txBody>
            </p:sp>
          </mc:Fallback>
        </mc:AlternateContent>
      </p:grpSp>
      <p:sp>
        <p:nvSpPr>
          <p:cNvPr id="28" name="Rectangle 27"/>
          <p:cNvSpPr/>
          <p:nvPr/>
        </p:nvSpPr>
        <p:spPr>
          <a:xfrm>
            <a:off x="523078" y="5387519"/>
            <a:ext cx="16545721" cy="4708981"/>
          </a:xfrm>
          <a:prstGeom prst="rect">
            <a:avLst/>
          </a:prstGeom>
        </p:spPr>
        <p:txBody>
          <a:bodyPr wrap="square">
            <a:spAutoFit/>
          </a:bodyPr>
          <a:lstStyle/>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leo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xuống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dốc</a:t>
            </a:r>
            <a:endParaRPr lang="en-US" sz="4000" dirty="0">
              <a:solidFill>
                <a:prstClr val="black"/>
              </a:solidFill>
              <a:latin typeface="Arial" panose="020B0604020202020204" pitchFamily="34" charset="0"/>
              <a:cs typeface="Arial" panose="020B0604020202020204" pitchFamily="34" charset="0"/>
            </a:endParaRPr>
          </a:p>
          <a:p>
            <a:pPr marL="571500" lvl="0" indent="-571500" algn="just">
              <a:lnSpc>
                <a:spcPct val="250000"/>
              </a:lnSpc>
              <a:buFontTx/>
              <a:buChar char="-"/>
            </a:pPr>
            <a:r>
              <a:rPr lang="en-US" sz="4000" dirty="0" err="1">
                <a:solidFill>
                  <a:prstClr val="black"/>
                </a:solidFill>
                <a:latin typeface="Arial" panose="020B0604020202020204" pitchFamily="34" charset="0"/>
                <a:cs typeface="Arial" panose="020B0604020202020204" pitchFamily="34" charset="0"/>
              </a:rPr>
              <a:t>Thời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gian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vận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viên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hoàn</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thành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chặng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bằng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phẳng</a:t>
            </a:r>
            <a:endParaRPr lang="en-US" sz="4000" dirty="0">
              <a:solidFill>
                <a:prstClr val="black"/>
              </a:solidFill>
              <a:latin typeface="Arial" panose="020B0604020202020204" pitchFamily="34" charset="0"/>
              <a:cs typeface="Arial" panose="020B0604020202020204" pitchFamily="34" charset="0"/>
            </a:endParaRPr>
          </a:p>
        </p:txBody>
      </p:sp>
      <p:grpSp>
        <p:nvGrpSpPr>
          <p:cNvPr id="29" name="Group 28"/>
          <p:cNvGrpSpPr/>
          <p:nvPr/>
        </p:nvGrpSpPr>
        <p:grpSpPr>
          <a:xfrm>
            <a:off x="13474849" y="7229908"/>
            <a:ext cx="3134157" cy="1271630"/>
            <a:chOff x="11459177" y="8464216"/>
            <a:chExt cx="3134157" cy="1271630"/>
          </a:xfrm>
        </p:grpSpPr>
        <p:sp>
          <p:nvSpPr>
            <p:cNvPr id="30" name="Rectangle 29"/>
            <p:cNvSpPr/>
            <p:nvPr/>
          </p:nvSpPr>
          <p:spPr>
            <a:xfrm>
              <a:off x="13102220" y="8572500"/>
              <a:ext cx="1491114" cy="1015663"/>
            </a:xfrm>
            <a:prstGeom prst="rect">
              <a:avLst/>
            </a:prstGeom>
          </p:spPr>
          <p:txBody>
            <a:bodyPr wrap="none">
              <a:spAutoFit/>
            </a:bodyPr>
            <a:lstStyle/>
            <a:p>
              <a:pPr algn="just">
                <a:lnSpc>
                  <a:spcPct val="150000"/>
                </a:lnSpc>
                <a:spcAft>
                  <a:spcPts val="600"/>
                </a:spcAft>
              </a:pPr>
              <a:r>
                <a:rPr lang="nl-NL"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rPr>
                <a:t> (giờ)</a:t>
              </a:r>
              <a:endParaRPr lang="en-US" sz="4000" b="1"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31" name="Rectangle 30"/>
                <p:cNvSpPr/>
                <p:nvPr/>
              </p:nvSpPr>
              <p:spPr>
                <a:xfrm>
                  <a:off x="11459177" y="8464216"/>
                  <a:ext cx="1820114" cy="12716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b="1" i="1" smtClean="0">
                                <a:solidFill>
                                  <a:schemeClr val="tx2"/>
                                </a:solidFill>
                                <a:latin typeface="Cambria Math" panose="02040503050406030204" pitchFamily="18" charset="0"/>
                              </a:rPr>
                            </m:ctrlPr>
                          </m:fPr>
                          <m:num>
                            <m:r>
                              <a:rPr lang="en-US" sz="4000" b="1" i="1" smtClean="0">
                                <a:solidFill>
                                  <a:schemeClr val="tx2"/>
                                </a:solidFill>
                                <a:latin typeface="Cambria Math" panose="02040503050406030204" pitchFamily="18" charset="0"/>
                              </a:rPr>
                              <m:t>𝟓</m:t>
                            </m:r>
                          </m:num>
                          <m:den>
                            <m:r>
                              <a:rPr lang="en-US" sz="4000" b="1" i="1">
                                <a:solidFill>
                                  <a:schemeClr val="tx2"/>
                                </a:solidFill>
                                <a:latin typeface="Cambria Math" panose="02040503050406030204" pitchFamily="18" charset="0"/>
                              </a:rPr>
                              <m:t>𝒙</m:t>
                            </m:r>
                            <m:r>
                              <a:rPr lang="en-US" sz="4000" b="1" i="1" smtClean="0">
                                <a:solidFill>
                                  <a:schemeClr val="tx2"/>
                                </a:solidFill>
                                <a:latin typeface="Cambria Math" panose="02040503050406030204" pitchFamily="18" charset="0"/>
                              </a:rPr>
                              <m:t>+</m:t>
                            </m:r>
                            <m:r>
                              <a:rPr lang="en-US" sz="4000" b="1" i="1" smtClean="0">
                                <a:solidFill>
                                  <a:schemeClr val="tx2"/>
                                </a:solidFill>
                                <a:latin typeface="Cambria Math" panose="02040503050406030204" pitchFamily="18" charset="0"/>
                              </a:rPr>
                              <m:t>𝟏𝟎</m:t>
                            </m:r>
                          </m:den>
                        </m:f>
                      </m:oMath>
                    </m:oMathPara>
                  </a14:m>
                  <a:endParaRPr lang="en-US" sz="4000" b="1" dirty="0">
                    <a:solidFill>
                      <a:schemeClr val="tx2"/>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11459177" y="8464216"/>
                  <a:ext cx="1820114" cy="1271630"/>
                </a:xfrm>
                <a:prstGeom prst="rect">
                  <a:avLst/>
                </a:prstGeom>
                <a:blipFill>
                  <a:blip r:embed="rId12"/>
                  <a:stretch>
                    <a:fillRect/>
                  </a:stretch>
                </a:blipFill>
              </p:spPr>
              <p:txBody>
                <a:bodyPr/>
                <a:lstStyle/>
                <a:p>
                  <a:r>
                    <a:rPr lang="en-US">
                      <a:noFill/>
                    </a:rPr>
                    <a:t> </a:t>
                  </a:r>
                </a:p>
              </p:txBody>
            </p:sp>
          </mc:Fallback>
        </mc:AlternateContent>
      </p:grpSp>
      <p:pic>
        <p:nvPicPr>
          <p:cNvPr id="32" name="Picture 34"/>
          <p:cNvPicPr>
            <a:picLocks noChangeAspect="1"/>
          </p:cNvPicPr>
          <p:nvPr/>
        </p:nvPicPr>
        <p:blipFill>
          <a:blip r:embed="rId13"/>
          <a:srcRect/>
          <a:stretch>
            <a:fillRect/>
          </a:stretch>
        </p:blipFill>
        <p:spPr>
          <a:xfrm>
            <a:off x="16314643" y="451104"/>
            <a:ext cx="1485264" cy="1163457"/>
          </a:xfrm>
          <a:prstGeom prst="rect">
            <a:avLst/>
          </a:prstGeom>
        </p:spPr>
      </p:pic>
      <p:sp>
        <p:nvSpPr>
          <p:cNvPr id="33" name="Rectangle 1"/>
          <p:cNvSpPr>
            <a:spLocks noChangeArrowheads="1"/>
          </p:cNvSpPr>
          <p:nvPr/>
        </p:nvSpPr>
        <p:spPr bwMode="auto">
          <a:xfrm>
            <a:off x="5356393" y="21820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HĐ1</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4"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1000" y="2095500"/>
            <a:ext cx="1347583" cy="724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500"/>
                                        <p:tgtEl>
                                          <p:spTgt spid="3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up)">
                                      <p:cBhvr>
                                        <p:cTn id="41" dur="5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8"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551696" y="70548"/>
            <a:ext cx="1622492" cy="161515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544990">
            <a:off x="159714" y="9029928"/>
            <a:ext cx="1236433" cy="1023898"/>
          </a:xfrm>
          <a:prstGeom prst="rect">
            <a:avLst/>
          </a:prstGeom>
        </p:spPr>
      </p:pic>
      <p:pic>
        <p:nvPicPr>
          <p:cNvPr id="10" name="Picture 9"/>
          <p:cNvPicPr>
            <a:picLocks noChangeAspect="1"/>
          </p:cNvPicPr>
          <p:nvPr/>
        </p:nvPicPr>
        <p:blipFill>
          <a:blip r:embed="rId6" cstate="print">
            <a:duotone>
              <a:prstClr val="black"/>
              <a:schemeClr val="tx1">
                <a:tint val="45000"/>
                <a:satMod val="400000"/>
              </a:schemeClr>
            </a:duotone>
            <a:extLst>
              <a:ext uri="{BEBA8EAE-BF5A-486C-A8C5-ECC9F3942E4B}">
                <a14:imgProps xmlns:a14="http://schemas.microsoft.com/office/drawing/2010/main">
                  <a14:imgLayer r:embed="rId7">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62000" y="1562100"/>
            <a:ext cx="979790" cy="914400"/>
          </a:xfrm>
          <a:prstGeom prst="rect">
            <a:avLst/>
          </a:prstGeom>
        </p:spPr>
      </p:pic>
      <p:sp>
        <p:nvSpPr>
          <p:cNvPr id="11" name="TextBox 10"/>
          <p:cNvSpPr txBox="1"/>
          <p:nvPr/>
        </p:nvSpPr>
        <p:spPr>
          <a:xfrm>
            <a:off x="1762921" y="1690405"/>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9" name="Group 18"/>
          <p:cNvGrpSpPr/>
          <p:nvPr/>
        </p:nvGrpSpPr>
        <p:grpSpPr>
          <a:xfrm>
            <a:off x="5791200" y="389719"/>
            <a:ext cx="7086600" cy="1172381"/>
            <a:chOff x="5943600" y="389719"/>
            <a:chExt cx="7086600" cy="1172381"/>
          </a:xfrm>
        </p:grpSpPr>
        <p:grpSp>
          <p:nvGrpSpPr>
            <p:cNvPr id="13" name="Group 2"/>
            <p:cNvGrpSpPr/>
            <p:nvPr/>
          </p:nvGrpSpPr>
          <p:grpSpPr>
            <a:xfrm>
              <a:off x="5943600" y="389719"/>
              <a:ext cx="7086600" cy="1172381"/>
              <a:chOff x="0" y="0"/>
              <a:chExt cx="2645030" cy="330991"/>
            </a:xfrm>
          </p:grpSpPr>
          <p:sp>
            <p:nvSpPr>
              <p:cNvPr id="14"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15"/>
            <p:cNvSpPr/>
            <p:nvPr/>
          </p:nvSpPr>
          <p:spPr>
            <a:xfrm>
              <a:off x="6478401" y="440391"/>
              <a:ext cx="6104556"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Phân thức đại số là gì?</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8" name="TextBox 17"/>
              <p:cNvSpPr txBox="1"/>
              <p:nvPr/>
            </p:nvSpPr>
            <p:spPr>
              <a:xfrm>
                <a:off x="847075" y="3433108"/>
                <a:ext cx="16611599" cy="193899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biểu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thị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tỉ</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giữa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chữ</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nhật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rộng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𝑥</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dài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𝑦</m:t>
                    </m:r>
                  </m:oMath>
                </a14:m>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(cm).</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47075" y="3433108"/>
                <a:ext cx="16611599" cy="1938992"/>
              </a:xfrm>
              <a:prstGeom prst="rect">
                <a:avLst/>
              </a:prstGeom>
              <a:blipFill>
                <a:blip r:embed="rId8"/>
                <a:stretch>
                  <a:fillRect l="-1321" r="-1284" b="-6918"/>
                </a:stretch>
              </a:blipFill>
            </p:spPr>
            <p:txBody>
              <a:bodyPr/>
              <a:lstStyle/>
              <a:p>
                <a:r>
                  <a:rPr lang="en-US">
                    <a:noFill/>
                  </a:rPr>
                  <a:t> </a:t>
                </a:r>
              </a:p>
            </p:txBody>
          </p:sp>
        </mc:Fallback>
      </mc:AlternateContent>
      <p:grpSp>
        <p:nvGrpSpPr>
          <p:cNvPr id="3" name="Group 2"/>
          <p:cNvGrpSpPr/>
          <p:nvPr/>
        </p:nvGrpSpPr>
        <p:grpSpPr>
          <a:xfrm>
            <a:off x="827022" y="6743700"/>
            <a:ext cx="16545721" cy="2198679"/>
            <a:chOff x="725905" y="5105310"/>
            <a:chExt cx="16545721" cy="2198679"/>
          </a:xfrm>
        </p:grpSpPr>
        <mc:AlternateContent xmlns:mc="http://schemas.openxmlformats.org/markup-compatibility/2006" xmlns:a14="http://schemas.microsoft.com/office/drawing/2010/main">
          <mc:Choice Requires="a14">
            <p:sp>
              <p:nvSpPr>
                <p:cNvPr id="22" name="Rectangle 21"/>
                <p:cNvSpPr/>
                <p:nvPr/>
              </p:nvSpPr>
              <p:spPr>
                <a:xfrm>
                  <a:off x="3209555" y="6043131"/>
                  <a:ext cx="606255" cy="12608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ctrlPr>
                          </m:fPr>
                          <m:num>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𝒙</m:t>
                            </m:r>
                          </m:num>
                          <m:den>
                            <m:r>
                              <a:rPr kumimoji="0" lang="en-US" sz="4000" b="1" i="1" u="none" strike="noStrike" kern="1200" cap="none" spc="0" normalizeH="0" baseline="0" noProof="0" smtClean="0">
                                <a:ln>
                                  <a:noFill/>
                                </a:ln>
                                <a:solidFill>
                                  <a:schemeClr val="tx1"/>
                                </a:solidFill>
                                <a:effectLst/>
                                <a:uLnTx/>
                                <a:uFillTx/>
                                <a:latin typeface="Cambria Math" panose="02040503050406030204" pitchFamily="18" charset="0"/>
                                <a:ea typeface="+mn-ea"/>
                                <a:cs typeface="+mn-cs"/>
                              </a:rPr>
                              <m:t>𝒚</m:t>
                            </m:r>
                          </m:den>
                        </m:f>
                      </m:oMath>
                    </m:oMathPara>
                  </a14:m>
                  <a:endParaRPr kumimoji="0" lang="en-US" sz="4000" b="1" i="0" u="none" strike="noStrike" kern="1200" cap="none" spc="0" normalizeH="0" baseline="0" noProof="0" dirty="0">
                    <a:ln>
                      <a:noFill/>
                    </a:ln>
                    <a:solidFill>
                      <a:schemeClr val="tx1"/>
                    </a:solidFill>
                    <a:effectLst/>
                    <a:uLnTx/>
                    <a:uFillTx/>
                    <a:latin typeface="Calibri"/>
                    <a:ea typeface="+mn-ea"/>
                    <a:cs typeface="+mn-cs"/>
                  </a:endParaRPr>
                </a:p>
              </p:txBody>
            </p:sp>
          </mc:Choice>
          <mc:Fallback xmlns="">
            <p:sp>
              <p:nvSpPr>
                <p:cNvPr id="22" name="Rectangle 21"/>
                <p:cNvSpPr>
                  <a:spLocks noRot="1" noChangeAspect="1" noMove="1" noResize="1" noEditPoints="1" noAdjustHandles="1" noChangeArrowheads="1" noChangeShapeType="1" noTextEdit="1"/>
                </p:cNvSpPr>
                <p:nvPr/>
              </p:nvSpPr>
              <p:spPr>
                <a:xfrm>
                  <a:off x="3209555" y="6043131"/>
                  <a:ext cx="606255" cy="1260858"/>
                </a:xfrm>
                <a:prstGeom prst="rect">
                  <a:avLst/>
                </a:prstGeom>
                <a:blipFill>
                  <a:blip r:embed="rId14"/>
                  <a:stretch>
                    <a:fillRect/>
                  </a:stretch>
                </a:blipFill>
              </p:spPr>
              <p:txBody>
                <a:bodyPr/>
                <a:lstStyle/>
                <a:p>
                  <a:r>
                    <a:rPr lang="en-US">
                      <a:noFill/>
                    </a:rPr>
                    <a:t> </a:t>
                  </a:r>
                </a:p>
              </p:txBody>
            </p:sp>
          </mc:Fallback>
        </mc:AlternateContent>
        <p:sp>
          <p:nvSpPr>
            <p:cNvPr id="28" name="Rectangle 27"/>
            <p:cNvSpPr/>
            <p:nvPr/>
          </p:nvSpPr>
          <p:spPr>
            <a:xfrm>
              <a:off x="725905" y="5105310"/>
              <a:ext cx="16545721" cy="1824923"/>
            </a:xfrm>
            <a:prstGeom prst="rect">
              <a:avLst/>
            </a:prstGeom>
          </p:spPr>
          <p:txBody>
            <a:bodyPr wrap="square">
              <a:spAutoFit/>
            </a:bodyPr>
            <a:lstStyle/>
            <a:p>
              <a:pPr lvl="0" algn="just">
                <a:lnSpc>
                  <a:spcPct val="150000"/>
                </a:lnSpc>
              </a:pP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thức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biểu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tỉ</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số</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giữa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rộng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chiều</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một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hình</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chữ</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nhật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2" name="Picture 34"/>
          <p:cNvPicPr>
            <a:picLocks noChangeAspect="1"/>
          </p:cNvPicPr>
          <p:nvPr/>
        </p:nvPicPr>
        <p:blipFill>
          <a:blip r:embed="rId15"/>
          <a:srcRect/>
          <a:stretch>
            <a:fillRect/>
          </a:stretch>
        </p:blipFill>
        <p:spPr>
          <a:xfrm>
            <a:off x="16314643" y="451104"/>
            <a:ext cx="1485264" cy="1163457"/>
          </a:xfrm>
          <a:prstGeom prst="rect">
            <a:avLst/>
          </a:prstGeom>
        </p:spPr>
      </p:pic>
      <p:grpSp>
        <p:nvGrpSpPr>
          <p:cNvPr id="7" name="Group 6"/>
          <p:cNvGrpSpPr/>
          <p:nvPr/>
        </p:nvGrpSpPr>
        <p:grpSpPr>
          <a:xfrm>
            <a:off x="8187051" y="5623353"/>
            <a:ext cx="1825661" cy="967947"/>
            <a:chOff x="1219200" y="4746458"/>
            <a:chExt cx="1825661" cy="967947"/>
          </a:xfrm>
        </p:grpSpPr>
        <p:sp>
          <p:nvSpPr>
            <p:cNvPr id="5" name="Oval Callout 4"/>
            <p:cNvSpPr/>
            <p:nvPr/>
          </p:nvSpPr>
          <p:spPr>
            <a:xfrm>
              <a:off x="1219200" y="4746458"/>
              <a:ext cx="1825661" cy="96794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3" name="TextBox 32"/>
            <p:cNvSpPr txBox="1"/>
            <p:nvPr/>
          </p:nvSpPr>
          <p:spPr>
            <a:xfrm>
              <a:off x="1520861" y="4836509"/>
              <a:ext cx="1524000" cy="707886"/>
            </a:xfrm>
            <a:prstGeom prst="rect">
              <a:avLst/>
            </a:prstGeom>
            <a:noFill/>
          </p:spPr>
          <p:txBody>
            <a:bodyPr wrap="square" rtlCol="0">
              <a:spAutoFit/>
            </a:bodyPr>
            <a:lstStyle/>
            <a:p>
              <a:r>
                <a:rPr lang="en-US" sz="4000" b="1" dirty="0" err="1">
                  <a:latin typeface="Arial" panose="020B0604020202020204" pitchFamily="34" charset="0"/>
                  <a:cs typeface="Arial" panose="020B0604020202020204" pitchFamily="34" charset="0"/>
                </a:rPr>
                <a:t>Giải</a:t>
              </a:r>
              <a:r>
                <a:rPr lang="en-US" sz="4000" b="1" dirty="0">
                  <a:latin typeface="Arial" panose="020B0604020202020204" pitchFamily="34" charset="0"/>
                  <a:cs typeface="Arial" panose="020B0604020202020204" pitchFamily="34" charset="0"/>
                </a:rPr>
                <a:t>:</a:t>
              </a:r>
            </a:p>
          </p:txBody>
        </p:sp>
      </p:grpSp>
      <p:sp>
        <p:nvSpPr>
          <p:cNvPr id="34" name="Rectangle 1"/>
          <p:cNvSpPr>
            <a:spLocks noChangeArrowheads="1"/>
          </p:cNvSpPr>
          <p:nvPr/>
        </p:nvSpPr>
        <p:spPr bwMode="auto">
          <a:xfrm>
            <a:off x="5356393" y="2486880"/>
            <a:ext cx="83423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solidFill>
                <a:effectLst/>
                <a:latin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Thảo</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luận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hoàn</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4000" b="0" i="1"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lang="en-US" altLang="en-US" sz="4000" b="1" i="1" dirty="0">
                <a:solidFill>
                  <a:srgbClr val="000000"/>
                </a:solidFill>
                <a:latin typeface="Arial" panose="020B0604020202020204" pitchFamily="34" charset="0"/>
                <a:cs typeface="Arial" panose="020B0604020202020204" pitchFamily="34" charset="0"/>
              </a:rPr>
              <a:t>HĐ2</a:t>
            </a:r>
            <a:r>
              <a:rPr kumimoji="0" lang="en-US" altLang="en-US" sz="4000" b="0" i="1"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35" name="Picture 2" descr="https://lh3.googleusercontent.com/i6URejbve4H9S8HiZpVVmUqRIa9ER3MOZtKM_5qVU9zjVfghITfgNq_A97ouNOVGxitXcnzrnl1hT0oMR9kIXTifZdhO-B16pNdBZasv94eXDnwH4ubyUbCJadTjBNYjkP7r9vo1aZgjEILox-AlCjSqVP1Lq4-6WVfE-2IgJxYYWHqU6rBm866tCsikVZQ5InshMbaJFQ=nw"/>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91000" y="2400300"/>
            <a:ext cx="1347583" cy="7249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7"/>
          <a:stretch>
            <a:fillRect/>
          </a:stretch>
        </p:blipFill>
        <p:spPr>
          <a:xfrm>
            <a:off x="16314643" y="8415594"/>
            <a:ext cx="1530229" cy="1682642"/>
          </a:xfrm>
          <a:prstGeom prst="rect">
            <a:avLst/>
          </a:prstGeom>
        </p:spPr>
      </p:pic>
    </p:spTree>
    <p:extLst>
      <p:ext uri="{BB962C8B-B14F-4D97-AF65-F5344CB8AC3E}">
        <p14:creationId xmlns:p14="http://schemas.microsoft.com/office/powerpoint/2010/main" val="2108887174"/>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06425" y="493562"/>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457199" y="1874739"/>
            <a:ext cx="17449801" cy="4800600"/>
            <a:chOff x="457199" y="2171700"/>
            <a:chExt cx="17449801" cy="4800600"/>
          </a:xfrm>
        </p:grpSpPr>
        <p:grpSp>
          <p:nvGrpSpPr>
            <p:cNvPr id="28" name="Group 27"/>
            <p:cNvGrpSpPr/>
            <p:nvPr/>
          </p:nvGrpSpPr>
          <p:grpSpPr>
            <a:xfrm>
              <a:off x="457199" y="2171700"/>
              <a:ext cx="17449801" cy="4800600"/>
              <a:chOff x="380999" y="2139616"/>
              <a:chExt cx="17449801" cy="4800600"/>
            </a:xfrm>
          </p:grpSpPr>
          <p:sp>
            <p:nvSpPr>
              <p:cNvPr id="27" name="Freeform 6"/>
              <p:cNvSpPr/>
              <p:nvPr/>
            </p:nvSpPr>
            <p:spPr>
              <a:xfrm>
                <a:off x="380999" y="2139616"/>
                <a:ext cx="17449801" cy="4800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657726" y="2396290"/>
                <a:ext cx="16916400" cy="433438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grpSp>
          <p:nvGrpSpPr>
            <p:cNvPr id="25" name="Group 24"/>
            <p:cNvGrpSpPr/>
            <p:nvPr/>
          </p:nvGrpSpPr>
          <p:grpSpPr>
            <a:xfrm>
              <a:off x="1038726" y="2996870"/>
              <a:ext cx="16306800" cy="3026465"/>
              <a:chOff x="990600" y="3238500"/>
              <a:chExt cx="16306800" cy="3026465"/>
            </a:xfrm>
          </p:grpSpPr>
          <p:sp>
            <p:nvSpPr>
              <p:cNvPr id="23" name="Rectangle 22"/>
              <p:cNvSpPr/>
              <p:nvPr/>
            </p:nvSpPr>
            <p:spPr>
              <a:xfrm>
                <a:off x="990600" y="3325699"/>
                <a:ext cx="16306800" cy="2939266"/>
              </a:xfrm>
              <a:prstGeom prst="rect">
                <a:avLst/>
              </a:prstGeom>
            </p:spPr>
            <p:txBody>
              <a:bodyPr wrap="square">
                <a:spAutoFit/>
              </a:bodyPr>
              <a:lstStyle/>
              <a:p>
                <a:pPr marL="571500" lvl="0" indent="-571500" algn="just">
                  <a:lnSpc>
                    <a:spcPct val="150000"/>
                  </a:lnSpc>
                  <a:spcBef>
                    <a:spcPts val="600"/>
                  </a:spcBef>
                  <a:buFont typeface="Arial" panose="020B0604020202020204" pitchFamily="34" charset="0"/>
                  <a:buChar char="•"/>
                </a:pPr>
                <a:r>
                  <a:rPr lang="vi-VN" sz="4000" b="1" dirty="0">
                    <a:solidFill>
                      <a:prstClr val="black"/>
                    </a:solidFill>
                    <a:ea typeface="Times New Roman" panose="02020603050405020304" pitchFamily="18" charset="0"/>
                    <a:cs typeface="Arial" panose="020B0604020202020204" pitchFamily="34" charset="0"/>
                  </a:rPr>
                  <a:t>Một phân thức đại số </a:t>
                </a:r>
                <a:r>
                  <a:rPr lang="vi-VN" sz="4000" dirty="0">
                    <a:solidFill>
                      <a:prstClr val="black"/>
                    </a:solidFill>
                    <a:ea typeface="Times New Roman" panose="02020603050405020304" pitchFamily="18" charset="0"/>
                    <a:cs typeface="Arial" panose="020B0604020202020204" pitchFamily="34" charset="0"/>
                  </a:rPr>
                  <a:t>(phân thức) là một biểu thức có dạng</a:t>
                </a:r>
                <a:r>
                  <a:rPr lang="en-US" sz="4000" dirty="0">
                    <a:solidFill>
                      <a:prstClr val="black"/>
                    </a:solidFill>
                    <a:ea typeface="Times New Roman" panose="02020603050405020304" pitchFamily="18" charset="0"/>
                    <a:cs typeface="Arial" panose="020B0604020202020204" pitchFamily="34" charset="0"/>
                  </a:rPr>
                  <a:t>     </a:t>
                </a:r>
                <a:r>
                  <a:rPr lang="vi-VN" sz="4000" dirty="0">
                    <a:solidFill>
                      <a:prstClr val="black"/>
                    </a:solidFill>
                    <a:ea typeface="Times New Roman" panose="02020603050405020304" pitchFamily="18" charset="0"/>
                    <a:cs typeface="Arial" panose="020B0604020202020204" pitchFamily="34" charset="0"/>
                  </a:rPr>
                  <a:t>, trong đó A, B là hai đa thức và B khác đa thức 0.</a:t>
                </a:r>
              </a:p>
              <a:p>
                <a:pPr marL="571500" lvl="0" indent="-571500" algn="just">
                  <a:lnSpc>
                    <a:spcPct val="150000"/>
                  </a:lnSpc>
                  <a:spcBef>
                    <a:spcPts val="600"/>
                  </a:spcBef>
                  <a:buFont typeface="Arial" panose="020B0604020202020204" pitchFamily="34" charset="0"/>
                  <a:buChar char="•"/>
                </a:pPr>
                <a:r>
                  <a:rPr lang="vi-VN" sz="4000" dirty="0">
                    <a:solidFill>
                      <a:prstClr val="black"/>
                    </a:solidFill>
                    <a:ea typeface="Times New Roman" panose="02020603050405020304" pitchFamily="18" charset="0"/>
                    <a:cs typeface="Arial" panose="020B0604020202020204" pitchFamily="34" charset="0"/>
                  </a:rPr>
                  <a:t>A được gọi là </a:t>
                </a:r>
                <a:r>
                  <a:rPr lang="vi-VN" sz="4000" b="1" dirty="0">
                    <a:solidFill>
                      <a:prstClr val="black"/>
                    </a:solidFill>
                    <a:ea typeface="Times New Roman" panose="02020603050405020304" pitchFamily="18" charset="0"/>
                    <a:cs typeface="Arial" panose="020B0604020202020204" pitchFamily="34" charset="0"/>
                  </a:rPr>
                  <a:t>tử thức </a:t>
                </a:r>
                <a:r>
                  <a:rPr lang="vi-VN" sz="4000" dirty="0">
                    <a:solidFill>
                      <a:prstClr val="black"/>
                    </a:solidFill>
                    <a:ea typeface="Times New Roman" panose="02020603050405020304" pitchFamily="18" charset="0"/>
                    <a:cs typeface="Arial" panose="020B0604020202020204" pitchFamily="34" charset="0"/>
                  </a:rPr>
                  <a:t>(hoặc tử) và B được gọi là </a:t>
                </a:r>
                <a:r>
                  <a:rPr lang="vi-VN" sz="4000" b="1" dirty="0">
                    <a:solidFill>
                      <a:prstClr val="black"/>
                    </a:solidFill>
                    <a:ea typeface="Times New Roman" panose="02020603050405020304" pitchFamily="18" charset="0"/>
                    <a:cs typeface="Arial" panose="020B0604020202020204" pitchFamily="34" charset="0"/>
                  </a:rPr>
                  <a:t>mẫu thức</a:t>
                </a:r>
                <a:r>
                  <a:rPr lang="vi-VN" sz="4000" dirty="0">
                    <a:solidFill>
                      <a:prstClr val="black"/>
                    </a:solidFill>
                    <a:ea typeface="Times New Roman" panose="02020603050405020304" pitchFamily="18" charset="0"/>
                    <a:cs typeface="Arial" panose="020B0604020202020204" pitchFamily="34" charset="0"/>
                  </a:rPr>
                  <a:t> (mẫu).</a:t>
                </a:r>
              </a:p>
            </p:txBody>
          </p:sp>
          <mc:AlternateContent xmlns:mc="http://schemas.openxmlformats.org/markup-compatibility/2006" xmlns:a14="http://schemas.microsoft.com/office/drawing/2010/main">
            <mc:Choice Requires="a14">
              <p:sp>
                <p:nvSpPr>
                  <p:cNvPr id="24" name="Rectangle 23"/>
                  <p:cNvSpPr/>
                  <p:nvPr/>
                </p:nvSpPr>
                <p:spPr>
                  <a:xfrm>
                    <a:off x="16262684" y="3238500"/>
                    <a:ext cx="677750" cy="12448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i="1" u="none" strike="noStrike" kern="1200" cap="none" spc="0" normalizeH="0" baseline="0" noProof="0" smtClean="0">
                                  <a:ln>
                                    <a:noFill/>
                                  </a:ln>
                                  <a:solidFill>
                                    <a:schemeClr val="tx1"/>
                                  </a:solidFill>
                                  <a:effectLst/>
                                  <a:uLnTx/>
                                  <a:uFillTx/>
                                  <a:latin typeface="Cambria Math" panose="02040503050406030204" pitchFamily="18" charset="0"/>
                                </a:rPr>
                              </m:ctrlPr>
                            </m:fPr>
                            <m:num>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𝐴</m:t>
                              </m:r>
                            </m:num>
                            <m:den>
                              <m:r>
                                <a:rPr kumimoji="0" lang="en-US" sz="4000" b="0" i="1" u="none" strike="noStrike" kern="1200" cap="none" spc="0" normalizeH="0" baseline="0" noProof="0" smtClean="0">
                                  <a:ln>
                                    <a:noFill/>
                                  </a:ln>
                                  <a:solidFill>
                                    <a:schemeClr val="tx1"/>
                                  </a:solidFill>
                                  <a:effectLst/>
                                  <a:uLnTx/>
                                  <a:uFillTx/>
                                  <a:latin typeface="Cambria Math" panose="02040503050406030204" pitchFamily="18" charset="0"/>
                                </a:rPr>
                                <m:t>𝐵</m:t>
                              </m:r>
                            </m:den>
                          </m:f>
                        </m:oMath>
                      </m:oMathPara>
                    </a14:m>
                    <a:endParaRPr kumimoji="0" lang="en-US" sz="4000" i="1"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4" name="Rectangle 23"/>
                  <p:cNvSpPr>
                    <a:spLocks noRot="1" noChangeAspect="1" noMove="1" noResize="1" noEditPoints="1" noAdjustHandles="1" noChangeArrowheads="1" noChangeShapeType="1" noTextEdit="1"/>
                  </p:cNvSpPr>
                  <p:nvPr/>
                </p:nvSpPr>
                <p:spPr>
                  <a:xfrm>
                    <a:off x="16262684" y="3238500"/>
                    <a:ext cx="677750" cy="1244828"/>
                  </a:xfrm>
                  <a:prstGeom prst="rect">
                    <a:avLst/>
                  </a:prstGeom>
                  <a:blipFill>
                    <a:blip r:embed="rId2"/>
                    <a:stretch>
                      <a:fillRect/>
                    </a:stretch>
                  </a:blipFill>
                </p:spPr>
                <p:txBody>
                  <a:bodyPr/>
                  <a:lstStyle/>
                  <a:p>
                    <a:r>
                      <a:rPr lang="en-US">
                        <a:noFill/>
                      </a:rPr>
                      <a:t> </a:t>
                    </a:r>
                  </a:p>
                </p:txBody>
              </p:sp>
            </mc:Fallback>
          </mc:AlternateContent>
        </p:grpSp>
      </p:grpSp>
      <p:sp>
        <p:nvSpPr>
          <p:cNvPr id="26" name="Rectangle 25"/>
          <p:cNvSpPr/>
          <p:nvPr/>
        </p:nvSpPr>
        <p:spPr>
          <a:xfrm>
            <a:off x="2514600" y="7048500"/>
            <a:ext cx="15392400" cy="2862322"/>
          </a:xfrm>
          <a:prstGeom prst="rect">
            <a:avLst/>
          </a:prstGeom>
        </p:spPr>
        <p:txBody>
          <a:bodyPr wrap="square">
            <a:spAutoFit/>
          </a:bodyPr>
          <a:lstStyle/>
          <a:p>
            <a:pPr algn="just">
              <a:lnSpc>
                <a:spcPct val="150000"/>
              </a:lnSpc>
            </a:pPr>
            <a:r>
              <a:rPr lang="nl-NL"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Nhận xét:</a:t>
            </a:r>
            <a:endParaRPr lang="en-US" sz="4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Mỗi đa thức cũng được coi là một phân thức với mẫu thức bằng 1. Đặc biệt, số 0 và số 1 cũng là những phân thức đại số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0" name="Picture 2"/>
          <p:cNvPicPr>
            <a:picLocks noChangeAspect="1"/>
          </p:cNvPicPr>
          <p:nvPr/>
        </p:nvPicPr>
        <p:blipFill>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676400" y="7275422"/>
            <a:ext cx="685800" cy="611278"/>
          </a:xfrm>
          <a:prstGeom prst="rect">
            <a:avLst/>
          </a:prstGeom>
        </p:spPr>
      </p:pic>
      <p:pic>
        <p:nvPicPr>
          <p:cNvPr id="31" name="Picture 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96833" y="8858069"/>
            <a:ext cx="1608167" cy="1099401"/>
          </a:xfrm>
          <a:prstGeom prst="rect">
            <a:avLst/>
          </a:prstGeom>
        </p:spPr>
      </p:pic>
      <p:pic>
        <p:nvPicPr>
          <p:cNvPr id="32" name="Picture 3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396872">
            <a:off x="16645195" y="-87355"/>
            <a:ext cx="1400661" cy="2296801"/>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78832" y="1730542"/>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nào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đây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1"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cho</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21" name="Picture 11"/>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8328" y="8932226"/>
            <a:ext cx="1319672" cy="1312082"/>
          </a:xfrm>
          <a:prstGeom prst="rect">
            <a:avLst/>
          </a:prstGeom>
        </p:spPr>
      </p:pic>
      <p:pic>
        <p:nvPicPr>
          <p:cNvPr id="22"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5635692">
            <a:off x="16832550" y="76835"/>
            <a:ext cx="2189832" cy="2179935"/>
          </a:xfrm>
          <a:prstGeom prst="rect">
            <a:avLst/>
          </a:prstGeom>
        </p:spPr>
      </p:pic>
      <mc:AlternateContent xmlns:mc="http://schemas.openxmlformats.org/markup-compatibility/2006" xmlns:a14="http://schemas.microsoft.com/office/drawing/2010/main">
        <mc:Choice Requires="a14">
          <p:sp>
            <p:nvSpPr>
              <p:cNvPr id="23" name="Rectangle 22"/>
              <p:cNvSpPr/>
              <p:nvPr/>
            </p:nvSpPr>
            <p:spPr>
              <a:xfrm>
                <a:off x="4800600" y="3091629"/>
                <a:ext cx="9386800" cy="133786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latin typeface="Cambria Math" panose="02040503050406030204" pitchFamily="18" charset="0"/>
                            </a:rPr>
                          </m:ctrlPr>
                        </m:fPr>
                        <m:num>
                          <m:r>
                            <a:rPr lang="en-US" sz="4000">
                              <a:latin typeface="Cambria Math" panose="02040503050406030204" pitchFamily="18" charset="0"/>
                            </a:rPr>
                            <m:t>6</m:t>
                          </m:r>
                          <m:sSup>
                            <m:sSupPr>
                              <m:ctrlPr>
                                <a:rPr lang="en-US" sz="4000" i="1">
                                  <a:latin typeface="Cambria Math" panose="02040503050406030204" pitchFamily="18" charset="0"/>
                                </a:rPr>
                              </m:ctrlPr>
                            </m:sSupPr>
                            <m:e>
                              <m:r>
                                <a:rPr lang="en-US" sz="4000" i="1">
                                  <a:latin typeface="Cambria Math" panose="02040503050406030204" pitchFamily="18" charset="0"/>
                                </a:rPr>
                                <m:t>𝑦</m:t>
                              </m:r>
                            </m:e>
                            <m:sup>
                              <m:r>
                                <a:rPr lang="en-US" sz="4000" i="0">
                                  <a:latin typeface="Cambria Math" panose="02040503050406030204" pitchFamily="18" charset="0"/>
                                </a:rPr>
                                <m:t>3</m:t>
                              </m:r>
                            </m:sup>
                          </m:sSup>
                          <m:r>
                            <a:rPr lang="en-US" sz="4000" i="1">
                              <a:latin typeface="Cambria Math" panose="02040503050406030204" pitchFamily="18" charset="0"/>
                            </a:rPr>
                            <m:t>𝑧</m:t>
                          </m:r>
                        </m:num>
                        <m:den>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2</m:t>
                              </m:r>
                            </m:sup>
                          </m:sSup>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𝑥𝑦</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−3</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𝑦</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𝑧</m:t>
                          </m:r>
                        </m:num>
                        <m:den>
                          <m:r>
                            <a:rPr lang="en-US" sz="4000" i="0">
                              <a:latin typeface="Cambria Math" panose="02040503050406030204" pitchFamily="18" charset="0"/>
                            </a:rPr>
                            <m:t>0</m:t>
                          </m:r>
                        </m:den>
                      </m:f>
                      <m:r>
                        <a:rPr lang="en-US" sz="4000" i="0">
                          <a:latin typeface="Cambria Math" panose="02040503050406030204" pitchFamily="18" charset="0"/>
                        </a:rPr>
                        <m:t>;</m:t>
                      </m:r>
                      <m:r>
                        <m:rPr>
                          <m:nor/>
                        </m:rP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0">
                              <a:latin typeface="Cambria Math" panose="02040503050406030204" pitchFamily="18" charset="0"/>
                            </a:rPr>
                            <m:t>0</m:t>
                          </m:r>
                        </m:num>
                        <m:den>
                          <m:r>
                            <a:rPr lang="en-US" sz="4000" i="1">
                              <a:latin typeface="Cambria Math" panose="02040503050406030204" pitchFamily="18" charset="0"/>
                            </a:rPr>
                            <m:t>𝑥</m:t>
                          </m:r>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0">
                              <a:latin typeface="Cambria Math" panose="02040503050406030204" pitchFamily="18" charset="0"/>
                            </a:rPr>
                            <m:t>1</m:t>
                          </m:r>
                        </m:den>
                      </m:f>
                      <m:r>
                        <a:rPr lang="en-US" sz="4000" i="0">
                          <a:latin typeface="Cambria Math" panose="02040503050406030204" pitchFamily="18" charset="0"/>
                        </a:rPr>
                        <m:t>;</m:t>
                      </m:r>
                      <m:r>
                        <m:rPr>
                          <m:nor/>
                        </m:rPr>
                        <a:rPr lang="en-US" sz="4000" i="1">
                          <a:latin typeface="Cambria Math" panose="02040503050406030204" pitchFamily="18" charset="0"/>
                        </a:rPr>
                        <m:t> </m:t>
                      </m:r>
                      <m:sSup>
                        <m:sSupPr>
                          <m:ctrlPr>
                            <a:rPr lang="en-US" sz="4000" i="1">
                              <a:latin typeface="Cambria Math" panose="02040503050406030204" pitchFamily="18" charset="0"/>
                            </a:rPr>
                          </m:ctrlPr>
                        </m:sSupPr>
                        <m:e>
                          <m:r>
                            <a:rPr lang="en-US" sz="4000" i="1">
                              <a:latin typeface="Cambria Math" panose="02040503050406030204" pitchFamily="18" charset="0"/>
                            </a:rPr>
                            <m:t>𝑥</m:t>
                          </m:r>
                        </m:e>
                        <m:sup>
                          <m:r>
                            <a:rPr lang="en-US" sz="4000" i="0">
                              <a:latin typeface="Cambria Math" panose="02040503050406030204" pitchFamily="18" charset="0"/>
                            </a:rPr>
                            <m:t>3</m:t>
                          </m:r>
                        </m:sup>
                      </m:sSup>
                      <m:r>
                        <m:rPr>
                          <m:nor/>
                        </m:rPr>
                        <a:rPr lang="en-US" sz="4000" i="1">
                          <a:latin typeface="Cambria Math" panose="02040503050406030204" pitchFamily="18" charset="0"/>
                        </a:rPr>
                        <m:t> </m:t>
                      </m:r>
                      <m:r>
                        <a:rPr lang="en-US" sz="4000" i="0">
                          <a:latin typeface="Cambria Math" panose="02040503050406030204" pitchFamily="18" charset="0"/>
                        </a:rPr>
                        <m:t>−</m:t>
                      </m:r>
                      <m:r>
                        <m:rPr>
                          <m:nor/>
                        </m:rPr>
                        <a:rPr lang="en-US" sz="4000" i="1">
                          <a:latin typeface="Cambria Math" panose="02040503050406030204" pitchFamily="18" charset="0"/>
                        </a:rPr>
                        <m:t> </m:t>
                      </m:r>
                      <m:r>
                        <a:rPr lang="en-US" sz="4000" i="1">
                          <a:latin typeface="Cambria Math" panose="02040503050406030204" pitchFamily="18" charset="0"/>
                        </a:rPr>
                        <m:t>𝑥𝑦</m:t>
                      </m:r>
                      <m:r>
                        <a:rPr lang="en-US" sz="4000" i="0">
                          <a:latin typeface="Cambria Math" panose="02040503050406030204" pitchFamily="18" charset="0"/>
                        </a:rPr>
                        <m:t>.</m:t>
                      </m:r>
                    </m:oMath>
                  </m:oMathPara>
                </a14:m>
                <a:endParaRPr lang="en-US" sz="4000" dirty="0"/>
              </a:p>
            </p:txBody>
          </p:sp>
        </mc:Choice>
        <mc:Fallback xmlns="">
          <p:sp>
            <p:nvSpPr>
              <p:cNvPr id="23" name="Rectangle 22"/>
              <p:cNvSpPr>
                <a:spLocks noRot="1" noChangeAspect="1" noMove="1" noResize="1" noEditPoints="1" noAdjustHandles="1" noChangeArrowheads="1" noChangeShapeType="1" noTextEdit="1"/>
              </p:cNvSpPr>
              <p:nvPr/>
            </p:nvSpPr>
            <p:spPr>
              <a:xfrm>
                <a:off x="4800600" y="3091629"/>
                <a:ext cx="9386800" cy="1337867"/>
              </a:xfrm>
              <a:prstGeom prst="rect">
                <a:avLst/>
              </a:prstGeom>
              <a:blipFill>
                <a:blip r:embed="rId21"/>
                <a:stretch>
                  <a:fillRect/>
                </a:stretch>
              </a:blipFill>
            </p:spPr>
            <p:txBody>
              <a:bodyPr/>
              <a:lstStyle/>
              <a:p>
                <a:r>
                  <a:rPr lang="en-US">
                    <a:noFill/>
                  </a:rPr>
                  <a:t> </a:t>
                </a:r>
              </a:p>
            </p:txBody>
          </p:sp>
        </mc:Fallback>
      </mc:AlternateContent>
      <p:sp>
        <p:nvSpPr>
          <p:cNvPr id="24" name="Rectangle 23"/>
          <p:cNvSpPr/>
          <p:nvPr/>
        </p:nvSpPr>
        <p:spPr>
          <a:xfrm>
            <a:off x="1027005" y="4625614"/>
            <a:ext cx="15544800" cy="90441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mẫu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mỗi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5" name="Oval Callout 24"/>
          <p:cNvSpPr/>
          <p:nvPr/>
        </p:nvSpPr>
        <p:spPr>
          <a:xfrm>
            <a:off x="8317349" y="5905500"/>
            <a:ext cx="1597154" cy="7735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8" name="Group 27"/>
          <p:cNvGrpSpPr/>
          <p:nvPr/>
        </p:nvGrpSpPr>
        <p:grpSpPr>
          <a:xfrm>
            <a:off x="990600" y="7209640"/>
            <a:ext cx="15544800" cy="1210460"/>
            <a:chOff x="1008164" y="6816708"/>
            <a:chExt cx="15544800" cy="1210460"/>
          </a:xfrm>
        </p:grpSpPr>
        <p:sp>
          <p:nvSpPr>
            <p:cNvPr id="26" name="Rectangle 25"/>
            <p:cNvSpPr/>
            <p:nvPr/>
          </p:nvSpPr>
          <p:spPr>
            <a:xfrm>
              <a:off x="1008164" y="6829679"/>
              <a:ext cx="1554480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viết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trên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không</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phải</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là</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một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phân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Times New Roman" panose="02020603050405020304" pitchFamily="18" charset="0"/>
                  <a:cs typeface="+mn-cs"/>
                </a:rPr>
                <a:t>thức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Times New Roman" panose="02020603050405020304" pitchFamily="18" charset="0"/>
                  <a:cs typeface="+mn-cs"/>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mc:AlternateContent xmlns:mc="http://schemas.openxmlformats.org/markup-compatibility/2006" xmlns:a14="http://schemas.microsoft.com/office/drawing/2010/main">
          <mc:Choice Requires="a14">
            <p:sp>
              <p:nvSpPr>
                <p:cNvPr id="27" name="Rectangle 26"/>
                <p:cNvSpPr/>
                <p:nvPr/>
              </p:nvSpPr>
              <p:spPr>
                <a:xfrm>
                  <a:off x="7218204" y="6816708"/>
                  <a:ext cx="1625317" cy="121046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4000" i="1">
                                <a:solidFill>
                                  <a:prstClr val="black"/>
                                </a:solidFill>
                                <a:latin typeface="Cambria Math" panose="02040503050406030204" pitchFamily="18" charset="0"/>
                              </a:rPr>
                            </m:ctrlPr>
                          </m:fPr>
                          <m:num>
                            <m:r>
                              <a:rPr lang="en-US" sz="4000" i="1">
                                <a:solidFill>
                                  <a:prstClr val="black"/>
                                </a:solidFill>
                                <a:latin typeface="Cambria Math" panose="02040503050406030204" pitchFamily="18" charset="0"/>
                              </a:rPr>
                              <m:t>𝑦</m:t>
                            </m:r>
                            <m:r>
                              <m:rPr>
                                <m:nor/>
                              </m:rPr>
                              <a:rPr lang="en-US" sz="4000" i="1">
                                <a:solidFill>
                                  <a:prstClr val="black"/>
                                </a:solidFill>
                                <a:latin typeface="Cambria Math" panose="02040503050406030204" pitchFamily="18" charset="0"/>
                              </a:rPr>
                              <m:t> </m:t>
                            </m:r>
                            <m:r>
                              <a:rPr lang="en-US" sz="4000">
                                <a:solidFill>
                                  <a:prstClr val="black"/>
                                </a:solidFill>
                                <a:latin typeface="Cambria Math" panose="02040503050406030204" pitchFamily="18" charset="0"/>
                              </a:rPr>
                              <m:t>+</m:t>
                            </m:r>
                            <m:r>
                              <m:rPr>
                                <m:nor/>
                              </m:rPr>
                              <a:rPr lang="en-US" sz="4000" i="1">
                                <a:solidFill>
                                  <a:prstClr val="black"/>
                                </a:solidFill>
                                <a:latin typeface="Cambria Math" panose="02040503050406030204" pitchFamily="18" charset="0"/>
                              </a:rPr>
                              <m:t> </m:t>
                            </m:r>
                            <m:r>
                              <a:rPr lang="en-US" sz="4000" i="1">
                                <a:solidFill>
                                  <a:prstClr val="black"/>
                                </a:solidFill>
                                <a:latin typeface="Cambria Math" panose="02040503050406030204" pitchFamily="18" charset="0"/>
                              </a:rPr>
                              <m:t>𝑧</m:t>
                            </m:r>
                          </m:num>
                          <m:den>
                            <m:r>
                              <a:rPr lang="en-US" sz="4000">
                                <a:solidFill>
                                  <a:prstClr val="black"/>
                                </a:solidFill>
                                <a:latin typeface="Cambria Math" panose="02040503050406030204" pitchFamily="18" charset="0"/>
                              </a:rPr>
                              <m:t>0</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7218204" y="6816708"/>
                  <a:ext cx="1625317" cy="1210460"/>
                </a:xfrm>
                <a:prstGeom prst="rect">
                  <a:avLst/>
                </a:prstGeom>
                <a:blipFill>
                  <a:blip r:embed="rId22"/>
                  <a:stretch>
                    <a:fillRect/>
                  </a:stretch>
                </a:blipFill>
              </p:spPr>
              <p:txBody>
                <a:bodyPr/>
                <a:lstStyle/>
                <a:p>
                  <a:r>
                    <a:rPr lang="en-US">
                      <a:noFill/>
                    </a:rPr>
                    <a:t> </a:t>
                  </a:r>
                </a:p>
              </p:txBody>
            </p:sp>
          </mc:Fallback>
        </mc:AlternateContent>
      </p:grpSp>
      <p:pic>
        <p:nvPicPr>
          <p:cNvPr id="34" name="Picture 7"/>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5182695">
            <a:off x="16120670" y="8365342"/>
            <a:ext cx="1919556" cy="1884655"/>
          </a:xfrm>
          <a:prstGeom prst="rect">
            <a:avLst/>
          </a:prstGeom>
        </p:spPr>
      </p:pic>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1193</TotalTime>
  <Words>1559</Words>
  <Application>Microsoft Office PowerPoint</Application>
  <PresentationFormat>Custom</PresentationFormat>
  <Paragraphs>256</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Kavoon</vt:lpstr>
      <vt:lpstr>Cambria Math</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Cute Illustrative City Quiz Game Presentation</dc:title>
  <dc:creator>Hà Ngân</dc:creator>
  <cp:lastModifiedBy>Admin</cp:lastModifiedBy>
  <cp:revision>59</cp:revision>
  <dcterms:created xsi:type="dcterms:W3CDTF">2006-08-16T00:00:00Z</dcterms:created>
  <dcterms:modified xsi:type="dcterms:W3CDTF">2024-01-15T14:29:54Z</dcterms:modified>
  <dc:identifier>DAFaDmV4ks8</dc:identifier>
</cp:coreProperties>
</file>