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Cambria Math" panose="02040503050406030204" pitchFamily="18" charset="0"/>
      <p:regular r:id="rId40"/>
    </p:embeddedFont>
    <p:embeddedFont>
      <p:font typeface="Calibri" panose="020F0502020204030204" pitchFamily="34" charset="0"/>
      <p:regular r:id="rId41"/>
      <p:bold r:id="rId42"/>
      <p:italic r:id="rId43"/>
      <p:boldItalic r:id="rId44"/>
    </p:embeddedFont>
    <p:embeddedFont>
      <p:font typeface="Dotum" panose="020B0604020202020204" charset="-127"/>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74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19/1/2024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0" Type="http://schemas.microsoft.com/office/2007/relationships/hdphoto" Target="../media/hdphoto2.wdp"/><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svg"/><Relationship Id="rId21"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7.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9" Type="http://schemas.openxmlformats.org/officeDocument/2006/relationships/image" Target="NUL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46.png"/><Relationship Id="rId2" Type="http://schemas.openxmlformats.org/officeDocument/2006/relationships/image" Target="../media/image7.png"/><Relationship Id="rId20"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6.pn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sv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15" Type="http://schemas.microsoft.com/office/2007/relationships/hdphoto" Target="../media/hdphoto1.wdp"/><Relationship Id="rId4" Type="http://schemas.openxmlformats.org/officeDocument/2006/relationships/image" Target="../media/image8.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1" Type="http://schemas.openxmlformats.org/officeDocument/2006/relationships/image" Target="../media/image68.png"/><Relationship Id="rId2" Type="http://schemas.openxmlformats.org/officeDocument/2006/relationships/image" Target="../media/image20.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9" Type="http://schemas.openxmlformats.org/officeDocument/2006/relationships/image" Target="NUL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75.png"/><Relationship Id="rId3" Type="http://schemas.microsoft.com/office/2007/relationships/media" Target="../media/media2.mp3"/><Relationship Id="rId21" Type="http://schemas.openxmlformats.org/officeDocument/2006/relationships/image" Target="../media/image38.svg"/><Relationship Id="rId7" Type="http://schemas.openxmlformats.org/officeDocument/2006/relationships/image" Target="../media/image73.png"/><Relationship Id="rId17" Type="http://schemas.openxmlformats.org/officeDocument/2006/relationships/image" Target="NULL"/><Relationship Id="rId2" Type="http://schemas.openxmlformats.org/officeDocument/2006/relationships/audio" Target="../media/media1.mp3"/><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73.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15" Type="http://schemas.openxmlformats.org/officeDocument/2006/relationships/image" Target="../media/image75.png"/><Relationship Id="rId4" Type="http://schemas.openxmlformats.org/officeDocument/2006/relationships/audio" Target="../media/media2.mp3"/><Relationship Id="rId1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17.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4.png"/><Relationship Id="rId4" Type="http://schemas.openxmlformats.org/officeDocument/2006/relationships/audio" Target="../media/media2.mp3"/><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0.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svg"/><Relationship Id="rId7"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9" Type="http://schemas.openxmlformats.org/officeDocument/2006/relationships/image" Target="NULL"/><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84.png"/><Relationship Id="rId10" Type="http://schemas.openxmlformats.org/officeDocument/2006/relationships/image" Target="../media/image83.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30.sv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12"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20.png"/><Relationship Id="rId29"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6.svg"/><Relationship Id="rId32" Type="http://schemas.openxmlformats.org/officeDocument/2006/relationships/image" Target="../media/image27.png"/><Relationship Id="rId5" Type="http://schemas.openxmlformats.org/officeDocument/2006/relationships/image" Target="../media/image21.png"/><Relationship Id="rId28" Type="http://schemas.openxmlformats.org/officeDocument/2006/relationships/image" Target="../media/image23.png"/><Relationship Id="rId31"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28.svg"/><Relationship Id="rId27" Type="http://schemas.openxmlformats.org/officeDocument/2006/relationships/image" Target="../media/image26.sv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35.png"/><Relationship Id="rId2"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10" Type="http://schemas.openxmlformats.org/officeDocument/2006/relationships/image" Target="../media/image26.png"/><Relationship Id="rId19" Type="http://schemas.openxmlformats.org/officeDocument/2006/relationships/image" Target="NULL"/><Relationship Id="rId9" Type="http://schemas.openxmlformats.org/officeDocument/2006/relationships/image" Target="../media/image33.png"/><Relationship Id="rId2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smtClean="0">
                <a:solidFill>
                  <a:srgbClr val="000000"/>
                </a:solidFill>
                <a:ea typeface="Calibri" panose="020F0502020204030204" pitchFamily="34" charset="0"/>
                <a:cs typeface="Arial" panose="020B0604020202020204" pitchFamily="34" charset="0"/>
              </a:rPr>
              <a:t>Trong </a:t>
            </a:r>
            <a:r>
              <a:rPr lang="vi-VN" sz="3800">
                <a:solidFill>
                  <a:srgbClr val="000000"/>
                </a:solidFill>
                <a:ea typeface="Calibri" panose="020F0502020204030204" pitchFamily="34" charset="0"/>
                <a:cs typeface="Arial" panose="020B0604020202020204" pitchFamily="34" charset="0"/>
              </a:rPr>
              <a:t>các tam giác được vẽ trên ô lưới vuông, có một cặp tam giác đồng dạng. Hãy chỉ ra cặp tam giác đó, viết đúng kí hiệu đồng dạng và tìm tỉ số đồng dạng của chúng</a:t>
            </a:r>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smtClean="0">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smtClean="0">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smtClean="0">
                    <a:solidFill>
                      <a:srgbClr val="000000"/>
                    </a:solidFill>
                    <a:latin typeface="Arial" panose="020B0604020202020204" pitchFamily="34" charset="0"/>
                    <a:cs typeface="Arial" panose="020B0604020202020204" pitchFamily="34" charset="0"/>
                  </a:rPr>
                  <a:t>a</a:t>
                </a:r>
                <a:r>
                  <a:rPr lang="en-US" sz="3800">
                    <a:solidFill>
                      <a:srgbClr val="000000"/>
                    </a:solidFill>
                    <a:latin typeface="Arial" panose="020B0604020202020204" pitchFamily="34" charset="0"/>
                    <a:cs typeface="Arial" panose="020B0604020202020204" pitchFamily="34" charset="0"/>
                  </a:rPr>
                  <a:t>)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đều;</a:t>
                </a:r>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xmlns="">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smtClean="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latin typeface="Arial" panose="020B0604020202020204" pitchFamily="34" charset="0"/>
                    <a:ea typeface="Dotum" panose="020B0600000101010101" pitchFamily="34" charset="-127"/>
                    <a:cs typeface="Arial" panose="020B0604020202020204" pitchFamily="34" charset="0"/>
                  </a:rPr>
                  <a:t>   </a:t>
                </a:r>
                <a:r>
                  <a:rPr lang="en-US" sz="3800" smtClean="0">
                    <a:effectLst/>
                    <a:latin typeface="Arial" panose="020B0604020202020204" pitchFamily="34" charset="0"/>
                    <a:ea typeface="Dotum" panose="020B0600000101010101" pitchFamily="34" charset="-127"/>
                    <a:cs typeface="Arial" panose="020B0604020202020204" pitchFamily="34" charset="0"/>
                  </a:rPr>
                  <a:t>Suy </a:t>
                </a:r>
                <a:r>
                  <a:rPr lang="en-US" sz="3800">
                    <a:effectLst/>
                    <a:latin typeface="Arial" panose="020B0604020202020204" pitchFamily="34" charset="0"/>
                    <a:ea typeface="Dotum" panose="020B0600000101010101" pitchFamily="34" charset="-127"/>
                    <a:cs typeface="Arial" panose="020B0604020202020204" pitchFamily="34" charset="0"/>
                  </a:rPr>
                  <a:t>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a:t>
            </a:r>
            <a:r>
              <a:rPr lang="en-US" sz="7500" b="1" smtClean="0">
                <a:solidFill>
                  <a:srgbClr val="1F497D"/>
                </a:solidFill>
                <a:latin typeface="Arial" panose="020B0604020202020204" pitchFamily="34" charset="0"/>
                <a:cs typeface="Arial" panose="020B0604020202020204" pitchFamily="34" charset="0"/>
              </a:rPr>
              <a:t>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II</a:t>
            </a: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smtClean="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smtClean="0">
                    <a:latin typeface="Arial" panose="020B0604020202020204" pitchFamily="34" charset="0"/>
                    <a:ea typeface="Calibri" panose="020F0502020204030204" pitchFamily="34" charset="0"/>
                    <a:cs typeface="Arial" panose="020B0604020202020204" pitchFamily="34" charset="0"/>
                  </a:rPr>
                  <a:t> như Hình 9.4.</a:t>
                </a:r>
              </a:p>
              <a:p>
                <a:pPr marL="571500" indent="-571500">
                  <a:lnSpc>
                    <a:spcPct val="150000"/>
                  </a:lnSpc>
                  <a:buFontTx/>
                  <a:buChar char="-"/>
                </a:pPr>
                <a:r>
                  <a:rPr lang="vi-VN" sz="3700" smtClean="0">
                    <a:solidFill>
                      <a:srgbClr val="000000"/>
                    </a:solidFill>
                    <a:latin typeface="Arial" panose="020B0604020202020204" pitchFamily="34" charset="0"/>
                    <a:cs typeface="Arial" panose="020B0604020202020204" pitchFamily="34" charset="0"/>
                  </a:rPr>
                  <a:t>Hãy </a:t>
                </a:r>
                <a:r>
                  <a:rPr lang="vi-VN" sz="3700">
                    <a:solidFill>
                      <a:srgbClr val="000000"/>
                    </a:solidFill>
                    <a:latin typeface="Arial" panose="020B0604020202020204" pitchFamily="34" charset="0"/>
                    <a:cs typeface="Arial" panose="020B0604020202020204" pitchFamily="34" charset="0"/>
                  </a:rPr>
                  <a:t>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bằng </a:t>
                </a:r>
                <a:r>
                  <a:rPr lang="vi-VN" sz="3700" smtClean="0">
                    <a:solidFill>
                      <a:srgbClr val="000000"/>
                    </a:solidFill>
                    <a:latin typeface="Arial" panose="020B0604020202020204" pitchFamily="34" charset="0"/>
                    <a:cs typeface="Arial" panose="020B0604020202020204" pitchFamily="34" charset="0"/>
                  </a:rPr>
                  <a:t>nhau</a:t>
                </a:r>
                <a:r>
                  <a:rPr lang="en-US" sz="3700" smtClean="0">
                    <a:solidFill>
                      <a:srgbClr val="000000"/>
                    </a:solidFill>
                    <a:latin typeface="Arial" panose="020B060402020202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Ta </a:t>
                </a:r>
                <a:r>
                  <a:rPr lang="en-US" sz="3800">
                    <a:effectLst/>
                    <a:latin typeface="Arial" panose="020B0604020202020204" pitchFamily="34" charset="0"/>
                    <a:ea typeface="Arial" panose="020B0604020202020204" pitchFamily="34" charset="0"/>
                    <a:cs typeface="Arial" panose="020B0604020202020204" pitchFamily="34" charset="0"/>
                  </a:rPr>
                  <a:t>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Từ </a:t>
                </a:r>
                <a:r>
                  <a:rPr lang="en-US" sz="3800">
                    <a:effectLst/>
                    <a:latin typeface="Arial" panose="020B0604020202020204" pitchFamily="34" charset="0"/>
                    <a:ea typeface="Arial" panose="020B0604020202020204" pitchFamily="34" charset="0"/>
                    <a:cs typeface="Arial" panose="020B0604020202020204" pitchFamily="34" charset="0"/>
                  </a:rPr>
                  <a:t>(1)(2)(3)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smtClean="0">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78841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a:t>
            </a:r>
            <a:r>
              <a:rPr lang="en-US" sz="4000" b="1" smtClean="0">
                <a:solidFill>
                  <a:prstClr val="white"/>
                </a:solidFill>
                <a:latin typeface="Arial" panose="020B0604020202020204" pitchFamily="34" charset="0"/>
                <a:cs typeface="Arial" panose="020B0604020202020204" pitchFamily="34" charset="0"/>
              </a:rPr>
              <a:t>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smtClean="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đồng </a:t>
                </a:r>
                <a:r>
                  <a:rPr lang="vi-VN" sz="3800" smtClean="0">
                    <a:solidFill>
                      <a:prstClr val="black"/>
                    </a:solidFill>
                    <a:ea typeface="Calibri" panose="020F0502020204030204" pitchFamily="34" charset="0"/>
                    <a:cs typeface="Arial" panose="020B0604020202020204" pitchFamily="34" charset="0"/>
                  </a:rPr>
                  <a:t>dạng</a:t>
                </a:r>
                <a:r>
                  <a:rPr lang="en-US" sz="3800" smtClean="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50000"/>
                  </a:lnSpc>
                </a:pPr>
                <a:r>
                  <a:rPr lang="vi-VN" sz="3800" smtClean="0">
                    <a:solidFill>
                      <a:prstClr val="black"/>
                    </a:solidFill>
                    <a:cs typeface="Arial" panose="020B0604020202020204" pitchFamily="34" charset="0"/>
                  </a:rPr>
                  <a:t>Suy </a:t>
                </a:r>
                <a:r>
                  <a:rPr lang="vi-VN" sz="3800">
                    <a:solidFill>
                      <a:prstClr val="black"/>
                    </a:solidFill>
                    <a:cs typeface="Arial" panose="020B0604020202020204" pitchFamily="34" charset="0"/>
                  </a:rPr>
                  <a:t>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p>
            </p:txBody>
          </p:sp>
        </mc:Choice>
        <mc:Fallback xmlns="">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là</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nSpc>
                    <a:spcPct val="150000"/>
                  </a:lnSpc>
                  <a:spcBef>
                    <a:spcPts val="300"/>
                  </a:spcBef>
                  <a:spcAft>
                    <a:spcPts val="300"/>
                  </a:spcAft>
                  <a:defRPr/>
                </a:pPr>
                <a:r>
                  <a:rPr lang="vi-VN"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Luyện tập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xmlns="">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20"/>
          <a:stretch>
            <a:fillRect/>
          </a:stretch>
        </p:blipFill>
        <p:spPr>
          <a:xfrm>
            <a:off x="1159674" y="3527603"/>
            <a:ext cx="6822015" cy="527349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smtClean="0">
                    <a:solidFill>
                      <a:srgbClr val="000000"/>
                    </a:solidFill>
                    <a:latin typeface="Arial" panose="020B0604020202020204" pitchFamily="34" charset="0"/>
                    <a:cs typeface="Arial" panose="020B0604020202020204" pitchFamily="34" charset="0"/>
                  </a:rPr>
                  <a:t>                             Trở lại </a:t>
                </a:r>
                <a:r>
                  <a:rPr lang="en-US" sz="3700" i="1" smtClean="0">
                    <a:solidFill>
                      <a:srgbClr val="000000"/>
                    </a:solidFill>
                    <a:latin typeface="Arial" panose="020B0604020202020204" pitchFamily="34" charset="0"/>
                    <a:cs typeface="Arial" panose="020B0604020202020204" pitchFamily="34" charset="0"/>
                  </a:rPr>
                  <a:t>tình huống mở đầu</a:t>
                </a:r>
                <a:r>
                  <a:rPr lang="en-US" sz="3700" smtClean="0">
                    <a:solidFill>
                      <a:srgbClr val="000000"/>
                    </a:solidFill>
                    <a:latin typeface="Arial" panose="020B0604020202020204" pitchFamily="34" charset="0"/>
                    <a:cs typeface="Arial" panose="020B0604020202020204" pitchFamily="34" charset="0"/>
                  </a:rPr>
                  <a:t>, </a:t>
                </a:r>
                <a:r>
                  <a:rPr lang="en-US" sz="3700">
                    <a:solidFill>
                      <a:srgbClr val="000000"/>
                    </a:solidFill>
                    <a:latin typeface="Arial" panose="020B0604020202020204" pitchFamily="34" charset="0"/>
                    <a:cs typeface="Arial" panose="020B0604020202020204" pitchFamily="34" charset="0"/>
                  </a:rPr>
                  <a:t>h</a:t>
                </a:r>
                <a:r>
                  <a:rPr lang="vi-VN" sz="3700" smtClean="0">
                    <a:solidFill>
                      <a:srgbClr val="000000"/>
                    </a:solidFill>
                    <a:cs typeface="Arial" panose="020B0604020202020204" pitchFamily="34" charset="0"/>
                  </a:rPr>
                  <a:t>ãy </a:t>
                </a:r>
                <a:r>
                  <a:rPr lang="vi-VN" sz="3700">
                    <a:solidFill>
                      <a:srgbClr val="000000"/>
                    </a:solidFill>
                    <a:cs typeface="Arial" panose="020B0604020202020204" pitchFamily="34" charset="0"/>
                  </a:rPr>
                  <a:t>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Arial" panose="020B0604020202020204" pitchFamily="34" charset="0"/>
                    <a:cs typeface="Arial" panose="020B0604020202020204" pitchFamily="34" charset="0"/>
                  </a:rPr>
                  <a:t>Theo </a:t>
                </a:r>
                <a:r>
                  <a:rPr lang="en-US" sz="3700">
                    <a:effectLst/>
                    <a:latin typeface="Arial" panose="020B0604020202020204" pitchFamily="34" charset="0"/>
                    <a:ea typeface="Arial" panose="020B0604020202020204" pitchFamily="34" charset="0"/>
                    <a:cs typeface="Arial" panose="020B0604020202020204" pitchFamily="34" charset="0"/>
                  </a:rPr>
                  <a:t>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smtClean="0">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vậy, chỉ cần đo chiều dài bóng cọc gỗ (</a:t>
                </a:r>
                <a:r>
                  <a:rPr lang="en-US" sz="3700" smtClean="0">
                    <a:solidFill>
                      <a:prstClr val="black"/>
                    </a:solidFill>
                    <a:latin typeface="Arial" panose="020B0604020202020204" pitchFamily="34" charset="0"/>
                    <a:ea typeface="Dotum" panose="020B0600000101010101" pitchFamily="34" charset="-127"/>
                    <a:cs typeface="Arial" panose="020B0604020202020204" pitchFamily="34" charset="0"/>
                  </a:rPr>
                  <a:t>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a:t>
            </a: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A</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B</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smtClean="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NGHIỆM</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Hãy </a:t>
            </a:r>
            <a:r>
              <a:rPr lang="vi-VN" sz="4300">
                <a:solidFill>
                  <a:prstClr val="black"/>
                </a:solidFill>
                <a:ea typeface="Calibri" panose="020F0502020204030204" pitchFamily="34" charset="0"/>
                <a:cs typeface="Times New Roman" panose="02020603050405020304" pitchFamily="18" charset="0"/>
              </a:rPr>
              <a:t>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Cho </a:t>
            </a:r>
            <a:r>
              <a:rPr lang="vi-VN" sz="4300">
                <a:solidFill>
                  <a:prstClr val="black"/>
                </a:solidFill>
                <a:ea typeface="Calibri" panose="020F0502020204030204" pitchFamily="34" charset="0"/>
                <a:cs typeface="Times New Roman" panose="02020603050405020304" pitchFamily="18" charset="0"/>
              </a:rPr>
              <a:t>tam giác ABC và hai điểm M,N lần lượt thuộc các cạnh BC,AC sao cho MN//AB. Chọn kết luận đúng.</a:t>
            </a: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2777" y="-6673288"/>
            <a:ext cx="19136809" cy="10764455"/>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smtClean="0">
                    <a:solidFill>
                      <a:prstClr val="black"/>
                    </a:solidFill>
                    <a:ea typeface="Calibri" panose="020F0502020204030204" pitchFamily="34" charset="0"/>
                    <a:cs typeface="Times New Roman" panose="02020603050405020304" pitchFamily="18" charset="0"/>
                  </a:rPr>
                  <a:t>Câu 5. </a:t>
                </a:r>
                <a:r>
                  <a:rPr lang="fr-FR" sz="4300" smtClean="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smtClean="0">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smtClean="0">
                <a:solidFill>
                  <a:srgbClr val="002060"/>
                </a:solidFill>
                <a:latin typeface="Arial" panose="020B0604020202020204" pitchFamily="34" charset="0"/>
                <a:cs typeface="Arial" panose="020B0604020202020204" pitchFamily="34" charset="0"/>
              </a:rPr>
              <a:t>Bài</a:t>
            </a:r>
            <a:r>
              <a:rPr lang="en-US" sz="4000" b="1" smtClean="0">
                <a:solidFill>
                  <a:srgbClr val="002060"/>
                </a:solidFill>
                <a:latin typeface="Arial" panose="020B0604020202020204" pitchFamily="34" charset="0"/>
                <a:cs typeface="Arial" panose="020B0604020202020204" pitchFamily="34" charset="0"/>
              </a:rPr>
              <a:t> 9.1 (SGK –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đúng</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b</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c</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d</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smtClean="0">
                <a:ea typeface="Calibri" panose="020F0502020204030204" pitchFamily="34" charset="0"/>
                <a:cs typeface="Times New Roman" panose="02020603050405020304" pitchFamily="18" charset="0"/>
              </a:rPr>
              <a:t>MNP</a:t>
            </a:r>
            <a:endParaRPr lang="vi-VN" sz="400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smtClean="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smtClean="0">
                    <a:effectLst/>
                    <a:latin typeface="Arial" panose="020B0604020202020204" pitchFamily="34" charset="0"/>
                    <a:ea typeface="Calibri" panose="020F0502020204030204" pitchFamily="34" charset="0"/>
                    <a:cs typeface="Arial" panose="020B0604020202020204" pitchFamily="34" charset="0"/>
                  </a:rPr>
                  <a:t>Các </a:t>
                </a:r>
                <a:r>
                  <a:rPr lang="fr-FR" sz="4000">
                    <a:effectLst/>
                    <a:latin typeface="Arial" panose="020B0604020202020204" pitchFamily="34" charset="0"/>
                    <a:ea typeface="Calibri" panose="020F0502020204030204" pitchFamily="34" charset="0"/>
                    <a:cs typeface="Arial" panose="020B0604020202020204" pitchFamily="34" charset="0"/>
                  </a:rPr>
                  <a:t>cặp đỉnh tương ứng </a:t>
                </a:r>
                <a:r>
                  <a:rPr lang="fr-FR" sz="4000" smtClean="0">
                    <a:effectLst/>
                    <a:latin typeface="Arial" panose="020B0604020202020204" pitchFamily="34" charset="0"/>
                    <a:ea typeface="Calibri" panose="020F0502020204030204" pitchFamily="34" charset="0"/>
                    <a:cs typeface="Arial" panose="020B0604020202020204" pitchFamily="34" charset="0"/>
                  </a:rPr>
                  <a:t>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a:t>
            </a:r>
            <a:r>
              <a:rPr lang="en-US" sz="4000" b="1" smtClean="0">
                <a:solidFill>
                  <a:srgbClr val="002060"/>
                </a:solidFill>
                <a:latin typeface="Arial" panose="020B0604020202020204" pitchFamily="34" charset="0"/>
                <a:cs typeface="Arial" panose="020B0604020202020204" pitchFamily="34" charset="0"/>
              </a:rPr>
              <a:t>9.2 </a:t>
            </a:r>
            <a:r>
              <a:rPr lang="en-US" sz="4000" b="1">
                <a:solidFill>
                  <a:srgbClr val="002060"/>
                </a:solidFill>
                <a:latin typeface="Arial" panose="020B0604020202020204" pitchFamily="34" charset="0"/>
                <a:cs typeface="Arial" panose="020B0604020202020204" pitchFamily="34" charset="0"/>
              </a:rPr>
              <a:t>(SGK – tr82</a:t>
            </a:r>
            <a:r>
              <a:rPr lang="en-US" sz="4000" b="1" smtClean="0">
                <a:solidFill>
                  <a:srgbClr val="002060"/>
                </a:solidFill>
                <a:latin typeface="Arial" panose="020B0604020202020204" pitchFamily="34" charset="0"/>
                <a:cs typeface="Arial" panose="020B0604020202020204" pitchFamily="34" charset="0"/>
              </a:rPr>
              <a:t>)</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smtClean="0">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smtClean="0">
                <a:solidFill>
                  <a:srgbClr val="000000"/>
                </a:solidFill>
                <a:latin typeface="Arial" panose="020B0604020202020204" pitchFamily="34" charset="0"/>
                <a:cs typeface="Arial" panose="020B0604020202020204" pitchFamily="34" charset="0"/>
              </a:rPr>
              <a:t>a</a:t>
            </a:r>
            <a:r>
              <a:rPr lang="en-US" sz="4000">
                <a:solidFill>
                  <a:srgbClr val="000000"/>
                </a:solidFill>
                <a:latin typeface="Arial" panose="020B0604020202020204" pitchFamily="34" charset="0"/>
                <a:cs typeface="Arial" panose="020B0604020202020204" pitchFamily="34" charset="0"/>
              </a:rPr>
              <a:t>) Hai tam giác bằng nhau thì đồng dạng với </a:t>
            </a:r>
            <a:r>
              <a:rPr lang="en-US" sz="4000" smtClean="0">
                <a:solidFill>
                  <a:srgbClr val="000000"/>
                </a:solidFill>
                <a:latin typeface="Arial" panose="020B0604020202020204" pitchFamily="34" charset="0"/>
                <a:cs typeface="Arial" panose="020B0604020202020204" pitchFamily="34" charset="0"/>
              </a:rPr>
              <a:t>nhau</a:t>
            </a:r>
            <a:endParaRPr lang="en-US" sz="4000">
              <a:solidFill>
                <a:srgbClr val="000000"/>
              </a:solidFill>
              <a:latin typeface="Arial" panose="020B060402020202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bằng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9">
              <a:extLst>
                <a:ext uri="{96DAC541-7B7A-43D3-8B79-37D633B846F1}">
                  <asvg:svgBlip xmlns:asvg="http://schemas.microsoft.com/office/drawing/2016/SVG/main" xmlns="" r:embed="rId3"/>
                </a:ext>
              </a:extLst>
            </a:blip>
            <a:stretch>
              <a:fillRect/>
            </a:stretch>
          </a:blipFill>
        </p:spPr>
      </p:sp>
      <p:pic>
        <p:nvPicPr>
          <p:cNvPr id="8" name="Picture 7"/>
          <p:cNvPicPr>
            <a:picLocks noChangeAspect="1"/>
          </p:cNvPicPr>
          <p:nvPr/>
        </p:nvPicPr>
        <p:blipFill>
          <a:blip r:embed="rId10"/>
          <a:stretch>
            <a:fillRect/>
          </a:stretch>
        </p:blipFill>
        <p:spPr>
          <a:xfrm>
            <a:off x="13886389" y="2432480"/>
            <a:ext cx="989684" cy="941177"/>
          </a:xfrm>
          <a:prstGeom prst="rect">
            <a:avLst/>
          </a:prstGeom>
        </p:spPr>
      </p:pic>
      <p:pic>
        <p:nvPicPr>
          <p:cNvPr id="9" name="Picture 8"/>
          <p:cNvPicPr>
            <a:picLocks noChangeAspect="1"/>
          </p:cNvPicPr>
          <p:nvPr/>
        </p:nvPicPr>
        <p:blipFill>
          <a:blip r:embed="rId11"/>
          <a:stretch>
            <a:fillRect/>
          </a:stretch>
        </p:blipFill>
        <p:spPr>
          <a:xfrm>
            <a:off x="13932942" y="8296401"/>
            <a:ext cx="926058" cy="892756"/>
          </a:xfrm>
          <a:prstGeom prst="rect">
            <a:avLst/>
          </a:prstGeom>
        </p:spPr>
      </p:pic>
      <p:pic>
        <p:nvPicPr>
          <p:cNvPr id="10" name="Picture 9"/>
          <p:cNvPicPr>
            <a:picLocks noChangeAspect="1"/>
          </p:cNvPicPr>
          <p:nvPr/>
        </p:nvPicPr>
        <p:blipFill>
          <a:blip r:embed="rId10"/>
          <a:stretch>
            <a:fillRect/>
          </a:stretch>
        </p:blipFill>
        <p:spPr>
          <a:xfrm>
            <a:off x="13886389" y="5379956"/>
            <a:ext cx="989684" cy="941177"/>
          </a:xfrm>
          <a:prstGeom prst="rect">
            <a:avLst/>
          </a:prstGeom>
        </p:spPr>
      </p:pic>
      <p:pic>
        <p:nvPicPr>
          <p:cNvPr id="12" name="Picture 11"/>
          <p:cNvPicPr>
            <a:picLocks noChangeAspect="1"/>
          </p:cNvPicPr>
          <p:nvPr/>
        </p:nvPicPr>
        <p:blipFill>
          <a:blip r:embed="rId11"/>
          <a:stretch>
            <a:fillRect/>
          </a:stretch>
        </p:blipFill>
        <p:spPr>
          <a:xfrm>
            <a:off x="13932942" y="6862389"/>
            <a:ext cx="926058" cy="892756"/>
          </a:xfrm>
          <a:prstGeom prst="rect">
            <a:avLst/>
          </a:prstGeom>
        </p:spPr>
      </p:pic>
      <p:pic>
        <p:nvPicPr>
          <p:cNvPr id="14" name="Picture 13"/>
          <p:cNvPicPr>
            <a:picLocks noChangeAspect="1"/>
          </p:cNvPicPr>
          <p:nvPr/>
        </p:nvPicPr>
        <p:blipFill>
          <a:blip r:embed="rId11"/>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smtClean="0">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Biết </a:t>
                </a:r>
                <a:r>
                  <a:rPr lang="vi-VN" sz="3800" smtClean="0">
                    <a:solidFill>
                      <a:prstClr val="black"/>
                    </a:solidFill>
                    <a:cs typeface="Arial" panose="020B0604020202020204" pitchFamily="34" charset="0"/>
                  </a:rPr>
                  <a:t>rằng</a:t>
                </a:r>
                <a:r>
                  <a:rPr lang="en-US" sz="3800" smtClean="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smtClean="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đồng </a:t>
                </a:r>
                <a:r>
                  <a:rPr lang="vi-VN" sz="3800" smtClean="0">
                    <a:solidFill>
                      <a:prstClr val="black"/>
                    </a:solidFill>
                    <a:cs typeface="Arial" panose="020B0604020202020204" pitchFamily="34" charset="0"/>
                  </a:rPr>
                  <a:t>dạng</a:t>
                </a:r>
                <a:r>
                  <a:rPr lang="en-US"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nên </a:t>
                </a:r>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Tương </a:t>
                </a:r>
                <a:r>
                  <a:rPr lang="fr-FR" sz="3600">
                    <a:effectLst/>
                    <a:latin typeface="Arial" panose="020B0604020202020204" pitchFamily="34" charset="0"/>
                    <a:ea typeface="Calibri" panose="020F0502020204030204" pitchFamily="34" charset="0"/>
                    <a:cs typeface="Arial" panose="020B0604020202020204" pitchFamily="34" charset="0"/>
                  </a:rPr>
                  <a:t>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vị</a:t>
                </a:r>
                <a:r>
                  <a:rPr lang="fr-FR"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endPar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Ôn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đã</a:t>
              </a:r>
              <a:r>
                <a:rPr lang="en-US" sz="3800" smtClean="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Hoàn</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thành</a:t>
              </a:r>
              <a:r>
                <a:rPr lang="en-US" sz="3800" smtClean="0">
                  <a:latin typeface="Arial" panose="020B0604020202020204" pitchFamily="34" charset="0"/>
                  <a:cs typeface="Arial" panose="020B0604020202020204" pitchFamily="34" charset="0"/>
                </a:rPr>
                <a:t> </a:t>
              </a:r>
            </a:p>
            <a:p>
              <a:pPr algn="ctr">
                <a:lnSpc>
                  <a:spcPct val="150000"/>
                </a:lnSpc>
              </a:pPr>
              <a:r>
                <a:rPr lang="en-US" sz="3800" smtClean="0">
                  <a:latin typeface="Arial" panose="020B0604020202020204" pitchFamily="34" charset="0"/>
                  <a:cs typeface="Arial" panose="020B0604020202020204" pitchFamily="34" charset="0"/>
                </a:rPr>
                <a:t>bài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trong</a:t>
              </a:r>
              <a:r>
                <a:rPr lang="en-US" sz="3800" smtClean="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smtClean="0">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smtClean="0">
                  <a:solidFill>
                    <a:srgbClr val="291B25"/>
                  </a:solidFill>
                  <a:latin typeface="Arial" panose="020B0604020202020204" pitchFamily="34" charset="0"/>
                  <a:cs typeface="Arial" panose="020B0604020202020204" pitchFamily="34" charset="0"/>
                </a:rPr>
                <a:t>01</a:t>
              </a:r>
              <a:endParaRPr lang="en-US" sz="60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12"/>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smtClean="0">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smtClean="0">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smtClean="0">
                <a:latin typeface="Arial" panose="020B0604020202020204" pitchFamily="34" charset="0"/>
                <a:cs typeface="Arial" panose="020B0604020202020204" pitchFamily="34" charset="0"/>
              </a:rPr>
              <a:t>I</a:t>
            </a:r>
            <a:endParaRPr lang="en-US" sz="8500"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2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xmlns:a14="http://schemas.microsoft.com/office/drawing/2010/main">
          <mc:Choice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Trong 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smtClean="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smtClean="0">
                      <a:solidFill>
                        <a:srgbClr val="000000"/>
                      </a:solidFill>
                      <a:latin typeface="Arial" panose="020B0604020202020204" pitchFamily="34" charset="0"/>
                      <a:cs typeface="Arial" panose="020B0604020202020204" pitchFamily="34" charset="0"/>
                    </a:rPr>
                    <a:t>là </a:t>
                  </a:r>
                  <a:r>
                    <a:rPr lang="vi-VN" sz="3800">
                      <a:solidFill>
                        <a:srgbClr val="000000"/>
                      </a:solidFill>
                      <a:latin typeface="Arial" panose="020B0604020202020204" pitchFamily="34" charset="0"/>
                      <a:cs typeface="Arial" panose="020B0604020202020204" pitchFamily="34" charset="0"/>
                    </a:rPr>
                    <a:t>hai tam giác có các cạnh </a:t>
                  </a:r>
                  <a:r>
                    <a:rPr lang="vi-VN" sz="3800" smtClean="0">
                      <a:solidFill>
                        <a:srgbClr val="000000"/>
                      </a:solidFill>
                      <a:latin typeface="Arial" panose="020B0604020202020204" pitchFamily="34" charset="0"/>
                      <a:cs typeface="Arial" panose="020B0604020202020204" pitchFamily="34" charset="0"/>
                    </a:rPr>
                    <a:t>tương ứng</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song song và các góc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tương </a:t>
                  </a:r>
                  <a:r>
                    <a:rPr lang="vi-VN" sz="3800">
                      <a:solidFill>
                        <a:srgbClr val="000000"/>
                      </a:solidFill>
                      <a:latin typeface="Arial" panose="020B0604020202020204" pitchFamily="34" charset="0"/>
                      <a:cs typeface="Arial" panose="020B0604020202020204" pitchFamily="34" charset="0"/>
                    </a:rPr>
                    <a:t>ứng bằng nhau, tức 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và</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smtClean="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số </a:t>
                  </a:r>
                  <a:r>
                    <a:rPr lang="en-US" sz="3800" smtClean="0">
                      <a:latin typeface="Arial" panose="020B0604020202020204" pitchFamily="34" charset="0"/>
                      <a:cs typeface="Arial" panose="020B0604020202020204" pitchFamily="34" charset="0"/>
                    </a:rPr>
                    <a:t>sau</a:t>
                  </a:r>
                  <a:endParaRPr lang="en-US" sz="380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smtClean="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smtClean="0">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13795623" y="7860030"/>
            <a:ext cx="4035177" cy="21336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nếu</a:t>
                </a:r>
                <a:r>
                  <a:rPr lang="en-US" sz="395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kí </a:t>
                </a:r>
                <a:r>
                  <a:rPr lang="en-US" sz="3950" smtClean="0">
                    <a:effectLst/>
                    <a:latin typeface="Arial" panose="020B0604020202020204" pitchFamily="34" charset="0"/>
                    <a:ea typeface="Dotum" panose="020B0600000101010101" pitchFamily="34" charset="-127"/>
                    <a:cs typeface="Arial" panose="020B0604020202020204" pitchFamily="34" charset="0"/>
                  </a:rPr>
                  <a:t>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smtClean="0">
                    <a:latin typeface="Arial" panose="020B0604020202020204" pitchFamily="34" charset="0"/>
                    <a:ea typeface="Dotum" panose="020B0600000101010101" pitchFamily="34" charset="-127"/>
                    <a:cs typeface="Arial" panose="020B0604020202020204" pitchFamily="34" charset="0"/>
                  </a:rPr>
                  <a:t> </a:t>
                </a:r>
                <a:r>
                  <a:rPr lang="en-US" sz="3950">
                    <a:latin typeface="Arial" panose="020B0604020202020204" pitchFamily="34" charset="0"/>
                    <a:ea typeface="Dotum" panose="020B0600000101010101" pitchFamily="34" charset="-127"/>
                    <a:cs typeface="Arial" panose="020B0604020202020204" pitchFamily="34" charset="0"/>
                  </a:rPr>
                  <a:t>(viết theo thứ tự cặp đỉnh tương ứng</a:t>
                </a:r>
                <a:r>
                  <a:rPr lang="en-US" sz="3950" smtClean="0">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smtClean="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smtClean="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smtClean="0">
                    <a:effectLst/>
                    <a:latin typeface="Arial" panose="020B0604020202020204" pitchFamily="34" charset="0"/>
                    <a:ea typeface="Dotum" panose="020B0600000101010101" pitchFamily="34" charset="-127"/>
                    <a:cs typeface="Arial" panose="020B0604020202020204" pitchFamily="34" charset="0"/>
                  </a:rPr>
                  <a:t>. Do </a:t>
                </a:r>
                <a:r>
                  <a:rPr lang="en-US" sz="4000">
                    <a:effectLst/>
                    <a:latin typeface="Arial" panose="020B0604020202020204" pitchFamily="34" charset="0"/>
                    <a:ea typeface="Dotum" panose="020B0600000101010101" pitchFamily="34" charset="-127"/>
                    <a:cs typeface="Arial" panose="020B0604020202020204" pitchFamily="34" charset="0"/>
                  </a:rPr>
                  <a:t>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với </a:t>
                </a:r>
                <a:r>
                  <a:rPr lang="en-US" sz="4000" smtClean="0">
                    <a:effectLst/>
                    <a:latin typeface="Arial" panose="020B0604020202020204" pitchFamily="34" charset="0"/>
                    <a:ea typeface="Dotum" panose="020B0600000101010101" pitchFamily="34" charset="-127"/>
                    <a:cs typeface="Arial" panose="020B0604020202020204" pitchFamily="34" charset="0"/>
                  </a:rPr>
                  <a:t>nhau.</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Hai </a:t>
                </a:r>
                <a:r>
                  <a:rPr lang="en-US" sz="4000">
                    <a:effectLst/>
                    <a:latin typeface="Arial" panose="020B0604020202020204" pitchFamily="34" charset="0"/>
                    <a:ea typeface="Dotum" panose="020B0600000101010101" pitchFamily="34" charset="-127"/>
                    <a:cs typeface="Arial" panose="020B0604020202020204" pitchFamily="34" charset="0"/>
                  </a:rPr>
                  <a:t>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chính </a:t>
                </a:r>
                <a:r>
                  <a:rPr lang="en-US" sz="4000" smtClean="0">
                    <a:effectLst/>
                    <a:latin typeface="Arial" panose="020B0604020202020204" pitchFamily="34" charset="0"/>
                    <a:ea typeface="Dotum" panose="020B0600000101010101" pitchFamily="34" charset="-127"/>
                    <a:cs typeface="Arial" panose="020B0604020202020204" pitchFamily="34" charset="0"/>
                  </a:rPr>
                  <a:t>nó.</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a:t>
                </a:r>
                <a:r>
                  <a:rPr lang="en-US" sz="3800" smtClean="0">
                    <a:latin typeface="Arial" panose="020B0604020202020204" pitchFamily="34" charset="0"/>
                    <a:ea typeface="Calibri" panose="020F0502020204030204" pitchFamily="34" charset="0"/>
                    <a:cs typeface="Arial" panose="020B0604020202020204" pitchFamily="34" charset="0"/>
                  </a:rPr>
                  <a:t>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flipV="1">
            <a:off x="16728135" y="8585029"/>
            <a:ext cx="1350572" cy="14312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753600" y="8347704"/>
                <a:ext cx="745204"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5005</TotalTime>
  <Words>1773</Words>
  <Application>Microsoft Office PowerPoint</Application>
  <PresentationFormat>Custom</PresentationFormat>
  <Paragraphs>204</Paragraphs>
  <Slides>37</Slides>
  <Notes>3</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Cambria Math</vt:lpstr>
      <vt:lpstr>Wingdings</vt:lpstr>
      <vt:lpstr>Calibri</vt:lpstr>
      <vt:lpstr>Times New Roman</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217</cp:revision>
  <dcterms:created xsi:type="dcterms:W3CDTF">2006-08-16T00:00:00Z</dcterms:created>
  <dcterms:modified xsi:type="dcterms:W3CDTF">2024-01-19T12:33:43Z</dcterms:modified>
  <dc:identifier>DAFARKD_w7U</dc:identifier>
</cp:coreProperties>
</file>