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49"/>
  </p:notesMasterIdLst>
  <p:sldIdLst>
    <p:sldId id="256" r:id="rId3"/>
    <p:sldId id="258" r:id="rId4"/>
    <p:sldId id="259" r:id="rId5"/>
    <p:sldId id="262" r:id="rId6"/>
    <p:sldId id="350" r:id="rId7"/>
    <p:sldId id="351" r:id="rId8"/>
    <p:sldId id="383" r:id="rId9"/>
    <p:sldId id="384" r:id="rId10"/>
    <p:sldId id="263" r:id="rId11"/>
    <p:sldId id="385" r:id="rId12"/>
    <p:sldId id="386" r:id="rId13"/>
    <p:sldId id="267" r:id="rId14"/>
    <p:sldId id="388" r:id="rId15"/>
    <p:sldId id="390" r:id="rId16"/>
    <p:sldId id="391" r:id="rId17"/>
    <p:sldId id="317" r:id="rId18"/>
    <p:sldId id="392" r:id="rId19"/>
    <p:sldId id="394" r:id="rId20"/>
    <p:sldId id="395" r:id="rId21"/>
    <p:sldId id="397" r:id="rId22"/>
    <p:sldId id="398" r:id="rId23"/>
    <p:sldId id="399" r:id="rId24"/>
    <p:sldId id="400" r:id="rId25"/>
    <p:sldId id="401" r:id="rId26"/>
    <p:sldId id="402" r:id="rId27"/>
    <p:sldId id="403" r:id="rId28"/>
    <p:sldId id="396" r:id="rId29"/>
    <p:sldId id="404" r:id="rId30"/>
    <p:sldId id="405" r:id="rId31"/>
    <p:sldId id="352" r:id="rId32"/>
    <p:sldId id="376" r:id="rId33"/>
    <p:sldId id="378" r:id="rId34"/>
    <p:sldId id="379" r:id="rId35"/>
    <p:sldId id="380" r:id="rId36"/>
    <p:sldId id="381" r:id="rId37"/>
    <p:sldId id="382" r:id="rId38"/>
    <p:sldId id="356" r:id="rId39"/>
    <p:sldId id="266" r:id="rId40"/>
    <p:sldId id="406" r:id="rId41"/>
    <p:sldId id="363" r:id="rId42"/>
    <p:sldId id="357" r:id="rId43"/>
    <p:sldId id="354" r:id="rId44"/>
    <p:sldId id="407" r:id="rId45"/>
    <p:sldId id="408" r:id="rId46"/>
    <p:sldId id="372" r:id="rId47"/>
    <p:sldId id="349" r:id="rId48"/>
  </p:sldIdLst>
  <p:sldSz cx="9144000" cy="5143500" type="screen16x9"/>
  <p:notesSz cx="6858000" cy="9144000"/>
  <p:embeddedFontLst>
    <p:embeddedFont>
      <p:font typeface="Montserrat" panose="020B0604020202020204" charset="0"/>
      <p:regular r:id="rId50"/>
      <p:bold r:id="rId51"/>
      <p:italic r:id="rId52"/>
      <p:boldItalic r:id="rId53"/>
    </p:embeddedFont>
    <p:embeddedFont>
      <p:font typeface="Cambria Math" panose="02040503050406030204" pitchFamily="18" charset="0"/>
      <p:regular r:id="rId54"/>
    </p:embeddedFont>
    <p:embeddedFont>
      <p:font typeface="Calibri" panose="020F0502020204030204" pitchFamily="34" charset="0"/>
      <p:regular r:id="rId55"/>
      <p:bold r:id="rId56"/>
      <p:italic r:id="rId57"/>
      <p:boldItalic r:id="rId58"/>
    </p:embeddedFont>
    <p:embeddedFont>
      <p:font typeface="Bellota Text" panose="020B0604020202020204" charset="0"/>
      <p:regular r:id="rId59"/>
      <p:bold r:id="rId60"/>
      <p:italic r:id="rId61"/>
      <p:boldItalic r:id="rId62"/>
    </p:embeddedFont>
    <p:embeddedFont>
      <p:font typeface="Poppins SemiBold" panose="020B0604020202020204" charset="0"/>
      <p:regular r:id="rId63"/>
      <p:bold r:id="rId64"/>
      <p:italic r:id="rId65"/>
      <p:boldItalic r:id="rId66"/>
    </p:embeddedFont>
    <p:embeddedFont>
      <p:font typeface="Dotum" panose="020B0604020202020204" charset="-127"/>
      <p:regular r:id="rId67"/>
    </p:embeddedFont>
    <p:embeddedFont>
      <p:font typeface="Calibri Light" panose="020F0302020204030204" pitchFamily="34" charset="0"/>
      <p:regular r:id="rId68"/>
      <p:italic r:id="rId69"/>
    </p:embeddedFont>
    <p:embeddedFont>
      <p:font typeface="Maven Pro SemiBold" panose="020B0604020202020204" charset="0"/>
      <p:regular r:id="rId70"/>
      <p:bold r:id="rId71"/>
    </p:embeddedFont>
    <p:embeddedFont>
      <p:font typeface="Maven Pro ExtraBold" panose="020B0604020202020204" charset="0"/>
      <p:bold r:id="rId72"/>
    </p:embeddedFont>
    <p:embeddedFont>
      <p:font typeface="DM Sans" panose="020B060402020202020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1014DA-D8E1-4862-B8B8-64587071ED91}">
  <a:tblStyle styleId="{141014DA-D8E1-4862-B8B8-64587071ED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83" autoAdjust="0"/>
  </p:normalViewPr>
  <p:slideViewPr>
    <p:cSldViewPr snapToGrid="0">
      <p:cViewPr varScale="1">
        <p:scale>
          <a:sx n="81" d="100"/>
          <a:sy n="81" d="100"/>
        </p:scale>
        <p:origin x="78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openxmlformats.org/officeDocument/2006/relationships/font" Target="fonts/font27.fntdata"/><Relationship Id="rId7" Type="http://schemas.openxmlformats.org/officeDocument/2006/relationships/slide" Target="slides/slide5.xml"/><Relationship Id="rId71"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font" Target="fonts/font25.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969912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120c685306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82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533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31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8391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627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0199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94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781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866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189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306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896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464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304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5623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402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2023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0199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434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0560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250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91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528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267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Tích</a:t>
            </a:r>
            <a:r>
              <a:rPr lang="en-US" baseline="0" smtClean="0"/>
              <a:t> trực tiếp vào ô đáp án</a:t>
            </a:r>
            <a:endParaRPr lang="en-US"/>
          </a:p>
        </p:txBody>
      </p:sp>
    </p:spTree>
    <p:extLst>
      <p:ext uri="{BB962C8B-B14F-4D97-AF65-F5344CB8AC3E}">
        <p14:creationId xmlns:p14="http://schemas.microsoft.com/office/powerpoint/2010/main" val="4276287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1711457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571255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1962874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Tích</a:t>
            </a:r>
            <a:r>
              <a:rPr lang="en-US" baseline="0" smtClean="0"/>
              <a:t> trực tiếp vào ô đáp án</a:t>
            </a:r>
            <a:endParaRPr lang="en-US" smtClean="0"/>
          </a:p>
          <a:p>
            <a:endParaRPr lang="en-US"/>
          </a:p>
        </p:txBody>
      </p:sp>
    </p:spTree>
    <p:extLst>
      <p:ext uri="{BB962C8B-B14F-4D97-AF65-F5344CB8AC3E}">
        <p14:creationId xmlns:p14="http://schemas.microsoft.com/office/powerpoint/2010/main" val="3617627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120d190e1dd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120d190e1dd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20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2471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328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8677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492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916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084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2183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3831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120d190e1dd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120d190e1d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638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92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1167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84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566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52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8895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0" name="Google Shape;10;p2"/>
          <p:cNvGrpSpPr/>
          <p:nvPr/>
        </p:nvGrpSpPr>
        <p:grpSpPr>
          <a:xfrm>
            <a:off x="550593" y="412645"/>
            <a:ext cx="8043879" cy="4318941"/>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 name="Google Shape;45;p2"/>
          <p:cNvSpPr txBox="1">
            <a:spLocks noGrp="1"/>
          </p:cNvSpPr>
          <p:nvPr>
            <p:ph type="ctrTitle"/>
          </p:nvPr>
        </p:nvSpPr>
        <p:spPr>
          <a:xfrm>
            <a:off x="1977225" y="1668000"/>
            <a:ext cx="5190600" cy="15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31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6" name="Google Shape;46;p2"/>
          <p:cNvSpPr txBox="1">
            <a:spLocks noGrp="1"/>
          </p:cNvSpPr>
          <p:nvPr>
            <p:ph type="subTitle" idx="1"/>
          </p:nvPr>
        </p:nvSpPr>
        <p:spPr>
          <a:xfrm>
            <a:off x="2393213" y="341190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7" name="Google Shape;47;p2"/>
          <p:cNvPicPr preferRelativeResize="0"/>
          <p:nvPr/>
        </p:nvPicPr>
        <p:blipFill rotWithShape="1">
          <a:blip r:embed="rId3">
            <a:alphaModFix/>
          </a:blip>
          <a:srcRect t="23075" r="88584" b="62117"/>
          <a:stretch/>
        </p:blipFill>
        <p:spPr>
          <a:xfrm>
            <a:off x="6301825" y="4392400"/>
            <a:ext cx="261627" cy="339173"/>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771175" y="2158225"/>
            <a:ext cx="261627" cy="407936"/>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131600" y="928250"/>
            <a:ext cx="261627" cy="339173"/>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8209150" y="2026199"/>
            <a:ext cx="261627" cy="3036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008"/>
        <p:cNvGrpSpPr/>
        <p:nvPr/>
      </p:nvGrpSpPr>
      <p:grpSpPr>
        <a:xfrm>
          <a:off x="0" y="0"/>
          <a:ext cx="0" cy="0"/>
          <a:chOff x="0" y="0"/>
          <a:chExt cx="0" cy="0"/>
        </a:xfrm>
      </p:grpSpPr>
      <p:grpSp>
        <p:nvGrpSpPr>
          <p:cNvPr id="1009" name="Google Shape;1009;p25"/>
          <p:cNvGrpSpPr/>
          <p:nvPr/>
        </p:nvGrpSpPr>
        <p:grpSpPr>
          <a:xfrm>
            <a:off x="128550" y="126893"/>
            <a:ext cx="8887995" cy="4890320"/>
            <a:chOff x="372900" y="317225"/>
            <a:chExt cx="8399164" cy="4509701"/>
          </a:xfrm>
        </p:grpSpPr>
        <p:sp>
          <p:nvSpPr>
            <p:cNvPr id="1010" name="Google Shape;1010;p2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25"/>
            <p:cNvGrpSpPr/>
            <p:nvPr/>
          </p:nvGrpSpPr>
          <p:grpSpPr>
            <a:xfrm>
              <a:off x="372900" y="317424"/>
              <a:ext cx="8399164" cy="4509502"/>
              <a:chOff x="-75" y="-4650"/>
              <a:chExt cx="9155400" cy="5153127"/>
            </a:xfrm>
          </p:grpSpPr>
          <p:cxnSp>
            <p:nvCxnSpPr>
              <p:cNvPr id="1012" name="Google Shape;1012;p2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3" name="Google Shape;1013;p2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14" name="Google Shape;1014;p2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5" name="Google Shape;1015;p2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016" name="Google Shape;1016;p2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017" name="Google Shape;1017;p2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8" name="Google Shape;1018;p2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19" name="Google Shape;1019;p2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0" name="Google Shape;1020;p2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21" name="Google Shape;1021;p2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2" name="Google Shape;1022;p2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23" name="Google Shape;1023;p2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4" name="Google Shape;1024;p2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5" name="Google Shape;1025;p2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6" name="Google Shape;1026;p2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7" name="Google Shape;1027;p2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8" name="Google Shape;1028;p2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029" name="Google Shape;1029;p2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30" name="Google Shape;1030;p2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1" name="Google Shape;1031;p2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32" name="Google Shape;1032;p2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3" name="Google Shape;1033;p2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4" name="Google Shape;1034;p2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5" name="Google Shape;1035;p2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6" name="Google Shape;1036;p2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7" name="Google Shape;1037;p2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8" name="Google Shape;1038;p2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9" name="Google Shape;1039;p2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0" name="Google Shape;1040;p2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1" name="Google Shape;1041;p2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2" name="Google Shape;1042;p2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3" name="Google Shape;1043;p2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1044" name="Google Shape;1044;p25"/>
          <p:cNvSpPr txBox="1">
            <a:spLocks noGrp="1"/>
          </p:cNvSpPr>
          <p:nvPr>
            <p:ph type="title"/>
          </p:nvPr>
        </p:nvSpPr>
        <p:spPr>
          <a:xfrm>
            <a:off x="720000"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5" name="Google Shape;1045;p25"/>
          <p:cNvSpPr txBox="1">
            <a:spLocks noGrp="1"/>
          </p:cNvSpPr>
          <p:nvPr>
            <p:ph type="subTitle" idx="1"/>
          </p:nvPr>
        </p:nvSpPr>
        <p:spPr>
          <a:xfrm>
            <a:off x="720000"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6" name="Google Shape;1046;p25"/>
          <p:cNvSpPr txBox="1">
            <a:spLocks noGrp="1"/>
          </p:cNvSpPr>
          <p:nvPr>
            <p:ph type="title" idx="2"/>
          </p:nvPr>
        </p:nvSpPr>
        <p:spPr>
          <a:xfrm>
            <a:off x="3419269"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7" name="Google Shape;1047;p25"/>
          <p:cNvSpPr txBox="1">
            <a:spLocks noGrp="1"/>
          </p:cNvSpPr>
          <p:nvPr>
            <p:ph type="subTitle" idx="3"/>
          </p:nvPr>
        </p:nvSpPr>
        <p:spPr>
          <a:xfrm>
            <a:off x="3419269"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8" name="Google Shape;1048;p25"/>
          <p:cNvSpPr txBox="1">
            <a:spLocks noGrp="1"/>
          </p:cNvSpPr>
          <p:nvPr>
            <p:ph type="title" idx="4"/>
          </p:nvPr>
        </p:nvSpPr>
        <p:spPr>
          <a:xfrm>
            <a:off x="720000"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9" name="Google Shape;1049;p25"/>
          <p:cNvSpPr txBox="1">
            <a:spLocks noGrp="1"/>
          </p:cNvSpPr>
          <p:nvPr>
            <p:ph type="subTitle" idx="5"/>
          </p:nvPr>
        </p:nvSpPr>
        <p:spPr>
          <a:xfrm>
            <a:off x="720000"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0" name="Google Shape;1050;p25"/>
          <p:cNvSpPr txBox="1">
            <a:spLocks noGrp="1"/>
          </p:cNvSpPr>
          <p:nvPr>
            <p:ph type="title" idx="6"/>
          </p:nvPr>
        </p:nvSpPr>
        <p:spPr>
          <a:xfrm>
            <a:off x="3419269"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1" name="Google Shape;1051;p25"/>
          <p:cNvSpPr txBox="1">
            <a:spLocks noGrp="1"/>
          </p:cNvSpPr>
          <p:nvPr>
            <p:ph type="subTitle" idx="7"/>
          </p:nvPr>
        </p:nvSpPr>
        <p:spPr>
          <a:xfrm>
            <a:off x="3419269"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2" name="Google Shape;1052;p25"/>
          <p:cNvSpPr txBox="1">
            <a:spLocks noGrp="1"/>
          </p:cNvSpPr>
          <p:nvPr>
            <p:ph type="title" idx="8"/>
          </p:nvPr>
        </p:nvSpPr>
        <p:spPr>
          <a:xfrm>
            <a:off x="6118545"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3" name="Google Shape;1053;p25"/>
          <p:cNvSpPr txBox="1">
            <a:spLocks noGrp="1"/>
          </p:cNvSpPr>
          <p:nvPr>
            <p:ph type="subTitle" idx="9"/>
          </p:nvPr>
        </p:nvSpPr>
        <p:spPr>
          <a:xfrm>
            <a:off x="6118545"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4" name="Google Shape;1054;p25"/>
          <p:cNvSpPr txBox="1">
            <a:spLocks noGrp="1"/>
          </p:cNvSpPr>
          <p:nvPr>
            <p:ph type="title" idx="13"/>
          </p:nvPr>
        </p:nvSpPr>
        <p:spPr>
          <a:xfrm>
            <a:off x="6118545"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5" name="Google Shape;1055;p25"/>
          <p:cNvSpPr txBox="1">
            <a:spLocks noGrp="1"/>
          </p:cNvSpPr>
          <p:nvPr>
            <p:ph type="subTitle" idx="14"/>
          </p:nvPr>
        </p:nvSpPr>
        <p:spPr>
          <a:xfrm>
            <a:off x="6118545"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6" name="Google Shape;1056;p25"/>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057" name="Google Shape;1057;p25"/>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058" name="Google Shape;1058;p25"/>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059" name="Google Shape;1059;p25"/>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060" name="Google Shape;1060;p25"/>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061" name="Google Shape;1061;p25"/>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062" name="Google Shape;1062;p25"/>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58"/>
        <p:cNvGrpSpPr/>
        <p:nvPr/>
      </p:nvGrpSpPr>
      <p:grpSpPr>
        <a:xfrm>
          <a:off x="0" y="0"/>
          <a:ext cx="0" cy="0"/>
          <a:chOff x="0" y="0"/>
          <a:chExt cx="0" cy="0"/>
        </a:xfrm>
      </p:grpSpPr>
      <p:grpSp>
        <p:nvGrpSpPr>
          <p:cNvPr id="1159" name="Google Shape;1159;p28"/>
          <p:cNvGrpSpPr/>
          <p:nvPr/>
        </p:nvGrpSpPr>
        <p:grpSpPr>
          <a:xfrm>
            <a:off x="372900" y="317225"/>
            <a:ext cx="8399164" cy="4509701"/>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194"/>
        <p:cNvGrpSpPr/>
        <p:nvPr/>
      </p:nvGrpSpPr>
      <p:grpSpPr>
        <a:xfrm>
          <a:off x="0" y="0"/>
          <a:ext cx="0" cy="0"/>
          <a:chOff x="0" y="0"/>
          <a:chExt cx="0" cy="0"/>
        </a:xfrm>
      </p:grpSpPr>
      <p:grpSp>
        <p:nvGrpSpPr>
          <p:cNvPr id="1195" name="Google Shape;1195;p29"/>
          <p:cNvGrpSpPr/>
          <p:nvPr/>
        </p:nvGrpSpPr>
        <p:grpSpPr>
          <a:xfrm>
            <a:off x="156375" y="126593"/>
            <a:ext cx="8887995" cy="4890320"/>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16/2/2024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71395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16/2/2024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02586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16/2/2024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8332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16/2/2024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585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16/2/2024</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89957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16/2/2024</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04527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16/2/2024</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2239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2"/>
        <p:cNvGrpSpPr/>
        <p:nvPr/>
      </p:nvGrpSpPr>
      <p:grpSpPr>
        <a:xfrm>
          <a:off x="0" y="0"/>
          <a:ext cx="0" cy="0"/>
          <a:chOff x="0" y="0"/>
          <a:chExt cx="0" cy="0"/>
        </a:xfrm>
      </p:grpSpPr>
      <p:grpSp>
        <p:nvGrpSpPr>
          <p:cNvPr id="233" name="Google Shape;233;p7"/>
          <p:cNvGrpSpPr/>
          <p:nvPr/>
        </p:nvGrpSpPr>
        <p:grpSpPr>
          <a:xfrm>
            <a:off x="128550" y="126893"/>
            <a:ext cx="8887995" cy="4890320"/>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268" name="Google Shape;268;p7"/>
          <p:cNvSpPr txBox="1">
            <a:spLocks noGrp="1"/>
          </p:cNvSpPr>
          <p:nvPr>
            <p:ph type="title"/>
          </p:nvPr>
        </p:nvSpPr>
        <p:spPr>
          <a:xfrm>
            <a:off x="715100" y="791250"/>
            <a:ext cx="3775500" cy="1211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715100" y="2002350"/>
            <a:ext cx="3490200" cy="2349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16/2/2024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09360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16/2/2024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98740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16/2/2024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86154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16/2/2024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664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6"/>
        <p:cNvGrpSpPr/>
        <p:nvPr/>
      </p:nvGrpSpPr>
      <p:grpSpPr>
        <a:xfrm>
          <a:off x="0" y="0"/>
          <a:ext cx="0" cy="0"/>
          <a:chOff x="0" y="0"/>
          <a:chExt cx="0" cy="0"/>
        </a:xfrm>
      </p:grpSpPr>
      <p:grpSp>
        <p:nvGrpSpPr>
          <p:cNvPr id="277" name="Google Shape;277;p8"/>
          <p:cNvGrpSpPr/>
          <p:nvPr/>
        </p:nvGrpSpPr>
        <p:grpSpPr>
          <a:xfrm>
            <a:off x="372900" y="317225"/>
            <a:ext cx="8399164" cy="4509701"/>
            <a:chOff x="372900" y="317225"/>
            <a:chExt cx="8399164" cy="4509701"/>
          </a:xfrm>
        </p:grpSpPr>
        <p:sp>
          <p:nvSpPr>
            <p:cNvPr id="278" name="Google Shape;278;p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8"/>
            <p:cNvGrpSpPr/>
            <p:nvPr/>
          </p:nvGrpSpPr>
          <p:grpSpPr>
            <a:xfrm>
              <a:off x="372900" y="317424"/>
              <a:ext cx="8399164" cy="4509502"/>
              <a:chOff x="-75" y="-4650"/>
              <a:chExt cx="9155400" cy="5153127"/>
            </a:xfrm>
          </p:grpSpPr>
          <p:cxnSp>
            <p:nvCxnSpPr>
              <p:cNvPr id="280" name="Google Shape;280;p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85" name="Google Shape;285;p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6" name="Google Shape;286;p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87" name="Google Shape;287;p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8" name="Google Shape;288;p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89" name="Google Shape;289;p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0" name="Google Shape;290;p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2" name="Google Shape;302;p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3" name="Google Shape;303;p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4" name="Google Shape;304;p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5" name="Google Shape;305;p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6" name="Google Shape;306;p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7" name="Google Shape;307;p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312" name="Google Shape;312;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313" name="Google Shape;313;p8"/>
          <p:cNvPicPr preferRelativeResize="0"/>
          <p:nvPr/>
        </p:nvPicPr>
        <p:blipFill rotWithShape="1">
          <a:blip r:embed="rId2">
            <a:alphaModFix/>
          </a:blip>
          <a:srcRect t="23075" r="88584" b="62117"/>
          <a:stretch/>
        </p:blipFill>
        <p:spPr>
          <a:xfrm>
            <a:off x="7519350" y="967925"/>
            <a:ext cx="261627" cy="339173"/>
          </a:xfrm>
          <a:prstGeom prst="rect">
            <a:avLst/>
          </a:prstGeom>
          <a:noFill/>
          <a:ln>
            <a:noFill/>
          </a:ln>
        </p:spPr>
      </p:pic>
      <p:pic>
        <p:nvPicPr>
          <p:cNvPr id="314" name="Google Shape;314;p8"/>
          <p:cNvPicPr preferRelativeResize="0"/>
          <p:nvPr/>
        </p:nvPicPr>
        <p:blipFill rotWithShape="1">
          <a:blip r:embed="rId2">
            <a:alphaModFix/>
          </a:blip>
          <a:srcRect l="88584" t="31186" b="55558"/>
          <a:stretch/>
        </p:blipFill>
        <p:spPr>
          <a:xfrm>
            <a:off x="1152675" y="3939224"/>
            <a:ext cx="261627" cy="303626"/>
          </a:xfrm>
          <a:prstGeom prst="rect">
            <a:avLst/>
          </a:prstGeom>
          <a:noFill/>
          <a:ln>
            <a:noFill/>
          </a:ln>
        </p:spPr>
      </p:pic>
      <p:pic>
        <p:nvPicPr>
          <p:cNvPr id="315" name="Google Shape;315;p8"/>
          <p:cNvPicPr preferRelativeResize="0"/>
          <p:nvPr/>
        </p:nvPicPr>
        <p:blipFill rotWithShape="1">
          <a:blip r:embed="rId2">
            <a:alphaModFix/>
          </a:blip>
          <a:srcRect l="9958" t="40088" r="80549" b="45104"/>
          <a:stretch/>
        </p:blipFill>
        <p:spPr>
          <a:xfrm>
            <a:off x="7995525" y="1148325"/>
            <a:ext cx="261627" cy="407936"/>
          </a:xfrm>
          <a:prstGeom prst="rect">
            <a:avLst/>
          </a:prstGeom>
          <a:noFill/>
          <a:ln>
            <a:noFill/>
          </a:ln>
        </p:spPr>
      </p:pic>
      <p:pic>
        <p:nvPicPr>
          <p:cNvPr id="316" name="Google Shape;316;p8"/>
          <p:cNvPicPr preferRelativeResize="0"/>
          <p:nvPr/>
        </p:nvPicPr>
        <p:blipFill rotWithShape="1">
          <a:blip r:embed="rId2">
            <a:alphaModFix/>
          </a:blip>
          <a:srcRect t="23075" r="88584" b="62117"/>
          <a:stretch/>
        </p:blipFill>
        <p:spPr>
          <a:xfrm>
            <a:off x="1329025" y="3450800"/>
            <a:ext cx="261627" cy="339173"/>
          </a:xfrm>
          <a:prstGeom prst="rect">
            <a:avLst/>
          </a:prstGeom>
          <a:noFill/>
          <a:ln>
            <a:noFill/>
          </a:ln>
        </p:spPr>
      </p:pic>
      <p:pic>
        <p:nvPicPr>
          <p:cNvPr id="317" name="Google Shape;317;p8"/>
          <p:cNvPicPr preferRelativeResize="0"/>
          <p:nvPr/>
        </p:nvPicPr>
        <p:blipFill rotWithShape="1">
          <a:blip r:embed="rId3">
            <a:alphaModFix/>
          </a:blip>
          <a:srcRect l="86859" t="20960" b="68473"/>
          <a:stretch/>
        </p:blipFill>
        <p:spPr>
          <a:xfrm>
            <a:off x="1745075" y="4026275"/>
            <a:ext cx="293228" cy="235651"/>
          </a:xfrm>
          <a:prstGeom prst="rect">
            <a:avLst/>
          </a:prstGeom>
          <a:noFill/>
          <a:ln>
            <a:noFill/>
          </a:ln>
        </p:spPr>
      </p:pic>
      <p:pic>
        <p:nvPicPr>
          <p:cNvPr id="318" name="Google Shape;318;p8"/>
          <p:cNvPicPr preferRelativeResize="0"/>
          <p:nvPr/>
        </p:nvPicPr>
        <p:blipFill rotWithShape="1">
          <a:blip r:embed="rId3">
            <a:alphaModFix/>
          </a:blip>
          <a:srcRect l="86859" t="20960" b="68473"/>
          <a:stretch/>
        </p:blipFill>
        <p:spPr>
          <a:xfrm>
            <a:off x="7580575" y="1578900"/>
            <a:ext cx="293228" cy="2356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9"/>
        <p:cNvGrpSpPr/>
        <p:nvPr/>
      </p:nvGrpSpPr>
      <p:grpSpPr>
        <a:xfrm>
          <a:off x="0" y="0"/>
          <a:ext cx="0" cy="0"/>
          <a:chOff x="0" y="0"/>
          <a:chExt cx="0" cy="0"/>
        </a:xfrm>
      </p:grpSpPr>
      <p:grpSp>
        <p:nvGrpSpPr>
          <p:cNvPr id="320" name="Google Shape;320;p9"/>
          <p:cNvGrpSpPr/>
          <p:nvPr/>
        </p:nvGrpSpPr>
        <p:grpSpPr>
          <a:xfrm>
            <a:off x="372900" y="317225"/>
            <a:ext cx="8399164" cy="4509701"/>
            <a:chOff x="372900" y="317225"/>
            <a:chExt cx="8399164" cy="4509701"/>
          </a:xfrm>
        </p:grpSpPr>
        <p:sp>
          <p:nvSpPr>
            <p:cNvPr id="321" name="Google Shape;321;p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 name="Google Shape;322;p9"/>
            <p:cNvGrpSpPr/>
            <p:nvPr/>
          </p:nvGrpSpPr>
          <p:grpSpPr>
            <a:xfrm>
              <a:off x="372900" y="317424"/>
              <a:ext cx="8399164" cy="4509502"/>
              <a:chOff x="-75" y="-4650"/>
              <a:chExt cx="9155400" cy="5153127"/>
            </a:xfrm>
          </p:grpSpPr>
          <p:cxnSp>
            <p:nvCxnSpPr>
              <p:cNvPr id="323" name="Google Shape;323;p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4" name="Google Shape;324;p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25" name="Google Shape;325;p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6" name="Google Shape;326;p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327" name="Google Shape;327;p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328" name="Google Shape;328;p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9" name="Google Shape;329;p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0" name="Google Shape;330;p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1" name="Google Shape;331;p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2" name="Google Shape;332;p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3" name="Google Shape;333;p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4" name="Google Shape;334;p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5" name="Google Shape;335;p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6" name="Google Shape;336;p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7" name="Google Shape;337;p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8" name="Google Shape;338;p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9" name="Google Shape;339;p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40" name="Google Shape;340;p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41" name="Google Shape;341;p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2" name="Google Shape;342;p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43" name="Google Shape;343;p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4" name="Google Shape;344;p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5" name="Google Shape;345;p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6" name="Google Shape;346;p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7" name="Google Shape;347;p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8" name="Google Shape;348;p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9" name="Google Shape;349;p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0" name="Google Shape;350;p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1" name="Google Shape;351;p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2" name="Google Shape;352;p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3" name="Google Shape;353;p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4" name="Google Shape;354;p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355" name="Google Shape;355;p9"/>
          <p:cNvSpPr txBox="1">
            <a:spLocks noGrp="1"/>
          </p:cNvSpPr>
          <p:nvPr>
            <p:ph type="title"/>
          </p:nvPr>
        </p:nvSpPr>
        <p:spPr>
          <a:xfrm>
            <a:off x="2241450" y="1710425"/>
            <a:ext cx="466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6" name="Google Shape;356;p9"/>
          <p:cNvSpPr txBox="1">
            <a:spLocks noGrp="1"/>
          </p:cNvSpPr>
          <p:nvPr>
            <p:ph type="subTitle" idx="1"/>
          </p:nvPr>
        </p:nvSpPr>
        <p:spPr>
          <a:xfrm>
            <a:off x="2241450" y="2666260"/>
            <a:ext cx="4661100" cy="7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357" name="Google Shape;357;p9"/>
          <p:cNvPicPr preferRelativeResize="0"/>
          <p:nvPr/>
        </p:nvPicPr>
        <p:blipFill rotWithShape="1">
          <a:blip r:embed="rId2">
            <a:alphaModFix/>
          </a:blip>
          <a:srcRect l="88584" t="31186" b="55558"/>
          <a:stretch/>
        </p:blipFill>
        <p:spPr>
          <a:xfrm>
            <a:off x="744800" y="4211174"/>
            <a:ext cx="261627" cy="303626"/>
          </a:xfrm>
          <a:prstGeom prst="rect">
            <a:avLst/>
          </a:prstGeom>
          <a:noFill/>
          <a:ln>
            <a:noFill/>
          </a:ln>
        </p:spPr>
      </p:pic>
      <p:pic>
        <p:nvPicPr>
          <p:cNvPr id="358" name="Google Shape;358;p9"/>
          <p:cNvPicPr preferRelativeResize="0"/>
          <p:nvPr/>
        </p:nvPicPr>
        <p:blipFill rotWithShape="1">
          <a:blip r:embed="rId2">
            <a:alphaModFix/>
          </a:blip>
          <a:srcRect t="23075" r="88584" b="62117"/>
          <a:stretch/>
        </p:blipFill>
        <p:spPr>
          <a:xfrm>
            <a:off x="921150" y="3722750"/>
            <a:ext cx="261627" cy="339173"/>
          </a:xfrm>
          <a:prstGeom prst="rect">
            <a:avLst/>
          </a:prstGeom>
          <a:noFill/>
          <a:ln>
            <a:noFill/>
          </a:ln>
        </p:spPr>
      </p:pic>
      <p:pic>
        <p:nvPicPr>
          <p:cNvPr id="359" name="Google Shape;359;p9"/>
          <p:cNvPicPr preferRelativeResize="0"/>
          <p:nvPr/>
        </p:nvPicPr>
        <p:blipFill rotWithShape="1">
          <a:blip r:embed="rId3">
            <a:alphaModFix/>
          </a:blip>
          <a:srcRect l="86859" t="20960" b="68473"/>
          <a:stretch/>
        </p:blipFill>
        <p:spPr>
          <a:xfrm>
            <a:off x="1337200" y="4298225"/>
            <a:ext cx="293228" cy="235651"/>
          </a:xfrm>
          <a:prstGeom prst="rect">
            <a:avLst/>
          </a:prstGeom>
          <a:noFill/>
          <a:ln>
            <a:noFill/>
          </a:ln>
        </p:spPr>
      </p:pic>
      <p:pic>
        <p:nvPicPr>
          <p:cNvPr id="360" name="Google Shape;360;p9"/>
          <p:cNvPicPr preferRelativeResize="0"/>
          <p:nvPr/>
        </p:nvPicPr>
        <p:blipFill rotWithShape="1">
          <a:blip r:embed="rId2">
            <a:alphaModFix/>
          </a:blip>
          <a:srcRect t="23075" r="88584" b="62117"/>
          <a:stretch/>
        </p:blipFill>
        <p:spPr>
          <a:xfrm>
            <a:off x="8084825" y="872600"/>
            <a:ext cx="261627" cy="339173"/>
          </a:xfrm>
          <a:prstGeom prst="rect">
            <a:avLst/>
          </a:prstGeom>
          <a:noFill/>
          <a:ln>
            <a:noFill/>
          </a:ln>
        </p:spPr>
      </p:pic>
      <p:pic>
        <p:nvPicPr>
          <p:cNvPr id="361" name="Google Shape;361;p9"/>
          <p:cNvPicPr preferRelativeResize="0"/>
          <p:nvPr/>
        </p:nvPicPr>
        <p:blipFill rotWithShape="1">
          <a:blip r:embed="rId2">
            <a:alphaModFix/>
          </a:blip>
          <a:srcRect l="9958" t="40088" r="80549" b="45104"/>
          <a:stretch/>
        </p:blipFill>
        <p:spPr>
          <a:xfrm>
            <a:off x="7537825" y="1012375"/>
            <a:ext cx="261627" cy="407936"/>
          </a:xfrm>
          <a:prstGeom prst="rect">
            <a:avLst/>
          </a:prstGeom>
          <a:noFill/>
          <a:ln>
            <a:noFill/>
          </a:ln>
        </p:spPr>
      </p:pic>
      <p:pic>
        <p:nvPicPr>
          <p:cNvPr id="362" name="Google Shape;362;p9"/>
          <p:cNvPicPr preferRelativeResize="0"/>
          <p:nvPr/>
        </p:nvPicPr>
        <p:blipFill rotWithShape="1">
          <a:blip r:embed="rId3">
            <a:alphaModFix/>
          </a:blip>
          <a:srcRect l="86859" t="20960" b="68473"/>
          <a:stretch/>
        </p:blipFill>
        <p:spPr>
          <a:xfrm>
            <a:off x="8069025" y="1497625"/>
            <a:ext cx="293228" cy="2356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1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16"/>
        <p:cNvGrpSpPr/>
        <p:nvPr/>
      </p:nvGrpSpPr>
      <p:grpSpPr>
        <a:xfrm>
          <a:off x="0" y="0"/>
          <a:ext cx="0" cy="0"/>
          <a:chOff x="0" y="0"/>
          <a:chExt cx="0" cy="0"/>
        </a:xfrm>
      </p:grpSpPr>
      <p:grpSp>
        <p:nvGrpSpPr>
          <p:cNvPr id="417" name="Google Shape;417;p13"/>
          <p:cNvGrpSpPr/>
          <p:nvPr/>
        </p:nvGrpSpPr>
        <p:grpSpPr>
          <a:xfrm>
            <a:off x="128550" y="126893"/>
            <a:ext cx="8887995" cy="4890320"/>
            <a:chOff x="372900" y="317225"/>
            <a:chExt cx="8399164" cy="4509701"/>
          </a:xfrm>
        </p:grpSpPr>
        <p:sp>
          <p:nvSpPr>
            <p:cNvPr id="418" name="Google Shape;418;p1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13"/>
            <p:cNvGrpSpPr/>
            <p:nvPr/>
          </p:nvGrpSpPr>
          <p:grpSpPr>
            <a:xfrm>
              <a:off x="372900" y="317424"/>
              <a:ext cx="8399164" cy="4509502"/>
              <a:chOff x="-75" y="-4650"/>
              <a:chExt cx="9155400" cy="5153127"/>
            </a:xfrm>
          </p:grpSpPr>
          <p:cxnSp>
            <p:nvCxnSpPr>
              <p:cNvPr id="420" name="Google Shape;420;p13"/>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1" name="Google Shape;421;p13"/>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22" name="Google Shape;422;p13"/>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3" name="Google Shape;423;p13"/>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24" name="Google Shape;424;p13"/>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25" name="Google Shape;425;p13"/>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6" name="Google Shape;426;p13"/>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7" name="Google Shape;427;p13"/>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8" name="Google Shape;428;p13"/>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9" name="Google Shape;429;p13"/>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0" name="Google Shape;430;p13"/>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31" name="Google Shape;431;p13"/>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2" name="Google Shape;432;p13"/>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3" name="Google Shape;433;p13"/>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4" name="Google Shape;434;p13"/>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5" name="Google Shape;435;p13"/>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6" name="Google Shape;436;p13"/>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37" name="Google Shape;437;p13"/>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8" name="Google Shape;438;p13"/>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9" name="Google Shape;439;p13"/>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40" name="Google Shape;440;p13"/>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41" name="Google Shape;441;p13"/>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2" name="Google Shape;442;p13"/>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3" name="Google Shape;443;p13"/>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4" name="Google Shape;444;p13"/>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5" name="Google Shape;445;p13"/>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6" name="Google Shape;446;p13"/>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7" name="Google Shape;447;p13"/>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8" name="Google Shape;448;p13"/>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9" name="Google Shape;449;p13"/>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0" name="Google Shape;450;p13"/>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1" name="Google Shape;451;p13"/>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2" name="Google Shape;452;p13"/>
          <p:cNvSpPr txBox="1">
            <a:spLocks noGrp="1"/>
          </p:cNvSpPr>
          <p:nvPr>
            <p:ph type="title"/>
          </p:nvPr>
        </p:nvSpPr>
        <p:spPr>
          <a:xfrm>
            <a:off x="1694125" y="1470350"/>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3" name="Google Shape;453;p13"/>
          <p:cNvSpPr txBox="1">
            <a:spLocks noGrp="1"/>
          </p:cNvSpPr>
          <p:nvPr>
            <p:ph type="title" idx="2" hasCustomPrompt="1"/>
          </p:nvPr>
        </p:nvSpPr>
        <p:spPr>
          <a:xfrm>
            <a:off x="740218" y="1423250"/>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4" name="Google Shape;454;p13"/>
          <p:cNvSpPr txBox="1">
            <a:spLocks noGrp="1"/>
          </p:cNvSpPr>
          <p:nvPr>
            <p:ph type="subTitle" idx="1"/>
          </p:nvPr>
        </p:nvSpPr>
        <p:spPr>
          <a:xfrm>
            <a:off x="169412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5" name="Google Shape;455;p13"/>
          <p:cNvSpPr txBox="1">
            <a:spLocks noGrp="1"/>
          </p:cNvSpPr>
          <p:nvPr>
            <p:ph type="title" idx="3"/>
          </p:nvPr>
        </p:nvSpPr>
        <p:spPr>
          <a:xfrm>
            <a:off x="5735775" y="1470350"/>
            <a:ext cx="24582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6" name="Google Shape;456;p13"/>
          <p:cNvSpPr txBox="1">
            <a:spLocks noGrp="1"/>
          </p:cNvSpPr>
          <p:nvPr>
            <p:ph type="title" idx="4" hasCustomPrompt="1"/>
          </p:nvPr>
        </p:nvSpPr>
        <p:spPr>
          <a:xfrm>
            <a:off x="4775783" y="1423250"/>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7" name="Google Shape;457;p13"/>
          <p:cNvSpPr txBox="1">
            <a:spLocks noGrp="1"/>
          </p:cNvSpPr>
          <p:nvPr>
            <p:ph type="subTitle" idx="5"/>
          </p:nvPr>
        </p:nvSpPr>
        <p:spPr>
          <a:xfrm>
            <a:off x="573577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8" name="Google Shape;458;p13"/>
          <p:cNvSpPr txBox="1">
            <a:spLocks noGrp="1"/>
          </p:cNvSpPr>
          <p:nvPr>
            <p:ph type="title" idx="6"/>
          </p:nvPr>
        </p:nvSpPr>
        <p:spPr>
          <a:xfrm>
            <a:off x="1689300" y="3015075"/>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9" name="Google Shape;459;p13"/>
          <p:cNvSpPr txBox="1">
            <a:spLocks noGrp="1"/>
          </p:cNvSpPr>
          <p:nvPr>
            <p:ph type="title" idx="7" hasCustomPrompt="1"/>
          </p:nvPr>
        </p:nvSpPr>
        <p:spPr>
          <a:xfrm>
            <a:off x="734025" y="2968025"/>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0" name="Google Shape;460;p13"/>
          <p:cNvSpPr txBox="1">
            <a:spLocks noGrp="1"/>
          </p:cNvSpPr>
          <p:nvPr>
            <p:ph type="subTitle" idx="8"/>
          </p:nvPr>
        </p:nvSpPr>
        <p:spPr>
          <a:xfrm>
            <a:off x="168930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1" name="Google Shape;461;p13"/>
          <p:cNvSpPr txBox="1">
            <a:spLocks noGrp="1"/>
          </p:cNvSpPr>
          <p:nvPr>
            <p:ph type="title" idx="9"/>
          </p:nvPr>
        </p:nvSpPr>
        <p:spPr>
          <a:xfrm>
            <a:off x="5730950" y="3015075"/>
            <a:ext cx="24630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2" name="Google Shape;462;p13"/>
          <p:cNvSpPr txBox="1">
            <a:spLocks noGrp="1"/>
          </p:cNvSpPr>
          <p:nvPr>
            <p:ph type="title" idx="13" hasCustomPrompt="1"/>
          </p:nvPr>
        </p:nvSpPr>
        <p:spPr>
          <a:xfrm>
            <a:off x="4769550" y="2968025"/>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3" name="Google Shape;463;p13"/>
          <p:cNvSpPr txBox="1">
            <a:spLocks noGrp="1"/>
          </p:cNvSpPr>
          <p:nvPr>
            <p:ph type="subTitle" idx="14"/>
          </p:nvPr>
        </p:nvSpPr>
        <p:spPr>
          <a:xfrm>
            <a:off x="573095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13"/>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65" name="Google Shape;465;p13"/>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466" name="Google Shape;466;p13"/>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467" name="Google Shape;467;p13"/>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468" name="Google Shape;468;p13"/>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469" name="Google Shape;469;p13"/>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470" name="Google Shape;470;p13"/>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71"/>
        <p:cNvGrpSpPr/>
        <p:nvPr/>
      </p:nvGrpSpPr>
      <p:grpSpPr>
        <a:xfrm>
          <a:off x="0" y="0"/>
          <a:ext cx="0" cy="0"/>
          <a:chOff x="0" y="0"/>
          <a:chExt cx="0" cy="0"/>
        </a:xfrm>
      </p:grpSpPr>
      <p:grpSp>
        <p:nvGrpSpPr>
          <p:cNvPr id="472" name="Google Shape;472;p14"/>
          <p:cNvGrpSpPr/>
          <p:nvPr/>
        </p:nvGrpSpPr>
        <p:grpSpPr>
          <a:xfrm>
            <a:off x="372900" y="317225"/>
            <a:ext cx="8399164" cy="4509701"/>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07" name="Google Shape;507;p14"/>
          <p:cNvSpPr txBox="1">
            <a:spLocks noGrp="1"/>
          </p:cNvSpPr>
          <p:nvPr>
            <p:ph type="title"/>
          </p:nvPr>
        </p:nvSpPr>
        <p:spPr>
          <a:xfrm>
            <a:off x="2290075" y="317595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08" name="Google Shape;508;p14"/>
          <p:cNvSpPr txBox="1">
            <a:spLocks noGrp="1"/>
          </p:cNvSpPr>
          <p:nvPr>
            <p:ph type="subTitle" idx="1"/>
          </p:nvPr>
        </p:nvSpPr>
        <p:spPr>
          <a:xfrm>
            <a:off x="1458150" y="143565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509" name="Google Shape;509;p14"/>
          <p:cNvPicPr preferRelativeResize="0"/>
          <p:nvPr/>
        </p:nvPicPr>
        <p:blipFill rotWithShape="1">
          <a:blip r:embed="rId2">
            <a:alphaModFix/>
          </a:blip>
          <a:srcRect l="88584" t="31186" b="55558"/>
          <a:stretch/>
        </p:blipFill>
        <p:spPr>
          <a:xfrm>
            <a:off x="8039463" y="2388199"/>
            <a:ext cx="261627" cy="303626"/>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842900" y="2035425"/>
            <a:ext cx="261627" cy="407936"/>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1351650" y="2283975"/>
            <a:ext cx="261627" cy="339173"/>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7800300" y="2895775"/>
            <a:ext cx="261627" cy="33917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13"/>
        <p:cNvGrpSpPr/>
        <p:nvPr/>
      </p:nvGrpSpPr>
      <p:grpSpPr>
        <a:xfrm>
          <a:off x="0" y="0"/>
          <a:ext cx="0" cy="0"/>
          <a:chOff x="0" y="0"/>
          <a:chExt cx="0" cy="0"/>
        </a:xfrm>
      </p:grpSpPr>
      <p:grpSp>
        <p:nvGrpSpPr>
          <p:cNvPr id="514" name="Google Shape;514;p15"/>
          <p:cNvGrpSpPr/>
          <p:nvPr/>
        </p:nvGrpSpPr>
        <p:grpSpPr>
          <a:xfrm>
            <a:off x="372900" y="317225"/>
            <a:ext cx="8399164" cy="4509701"/>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49" name="Google Shape;549;p15"/>
          <p:cNvSpPr txBox="1">
            <a:spLocks noGrp="1"/>
          </p:cNvSpPr>
          <p:nvPr>
            <p:ph type="title"/>
          </p:nvPr>
        </p:nvSpPr>
        <p:spPr>
          <a:xfrm>
            <a:off x="715100" y="2359350"/>
            <a:ext cx="544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0" name="Google Shape;550;p15"/>
          <p:cNvSpPr txBox="1">
            <a:spLocks noGrp="1"/>
          </p:cNvSpPr>
          <p:nvPr>
            <p:ph type="title" idx="2" hasCustomPrompt="1"/>
          </p:nvPr>
        </p:nvSpPr>
        <p:spPr>
          <a:xfrm>
            <a:off x="715088" y="1517550"/>
            <a:ext cx="1659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1" name="Google Shape;551;p15"/>
          <p:cNvSpPr txBox="1">
            <a:spLocks noGrp="1"/>
          </p:cNvSpPr>
          <p:nvPr>
            <p:ph type="subTitle" idx="1"/>
          </p:nvPr>
        </p:nvSpPr>
        <p:spPr>
          <a:xfrm>
            <a:off x="715088" y="3201150"/>
            <a:ext cx="4360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7401500" y="1121525"/>
            <a:ext cx="261627" cy="339173"/>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2398875" y="1383674"/>
            <a:ext cx="261627" cy="303626"/>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7927550" y="1687300"/>
            <a:ext cx="261627" cy="407936"/>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7994300" y="1096263"/>
            <a:ext cx="293228" cy="23565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1981575" y="1044500"/>
            <a:ext cx="261627" cy="339173"/>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2461075" y="935700"/>
            <a:ext cx="293228" cy="2356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59"/>
        <p:cNvGrpSpPr/>
        <p:nvPr/>
      </p:nvGrpSpPr>
      <p:grpSpPr>
        <a:xfrm>
          <a:off x="0" y="0"/>
          <a:ext cx="0" cy="0"/>
          <a:chOff x="0" y="0"/>
          <a:chExt cx="0" cy="0"/>
        </a:xfrm>
      </p:grpSpPr>
      <p:grpSp>
        <p:nvGrpSpPr>
          <p:cNvPr id="860" name="Google Shape;860;p22"/>
          <p:cNvGrpSpPr/>
          <p:nvPr/>
        </p:nvGrpSpPr>
        <p:grpSpPr>
          <a:xfrm>
            <a:off x="128550" y="126893"/>
            <a:ext cx="8887995" cy="4890320"/>
            <a:chOff x="372900" y="317225"/>
            <a:chExt cx="8399164" cy="4509701"/>
          </a:xfrm>
        </p:grpSpPr>
        <p:sp>
          <p:nvSpPr>
            <p:cNvPr id="861" name="Google Shape;861;p2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2" name="Google Shape;862;p22"/>
            <p:cNvGrpSpPr/>
            <p:nvPr/>
          </p:nvGrpSpPr>
          <p:grpSpPr>
            <a:xfrm>
              <a:off x="372900" y="317424"/>
              <a:ext cx="8399164" cy="4509502"/>
              <a:chOff x="-75" y="-4650"/>
              <a:chExt cx="9155400" cy="5153127"/>
            </a:xfrm>
          </p:grpSpPr>
          <p:cxnSp>
            <p:nvCxnSpPr>
              <p:cNvPr id="863" name="Google Shape;863;p2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4" name="Google Shape;864;p2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65" name="Google Shape;865;p2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6" name="Google Shape;866;p2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867" name="Google Shape;867;p2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868" name="Google Shape;868;p2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9" name="Google Shape;869;p2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0" name="Google Shape;870;p2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1" name="Google Shape;871;p2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2" name="Google Shape;872;p2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3" name="Google Shape;873;p2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4" name="Google Shape;874;p2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5" name="Google Shape;875;p2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76" name="Google Shape;876;p2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7" name="Google Shape;877;p2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78" name="Google Shape;878;p2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9" name="Google Shape;879;p2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880" name="Google Shape;880;p2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81" name="Google Shape;881;p2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82" name="Google Shape;882;p2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83" name="Google Shape;883;p2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84" name="Google Shape;884;p2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5" name="Google Shape;885;p2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6" name="Google Shape;886;p2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7" name="Google Shape;887;p2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8" name="Google Shape;888;p2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9" name="Google Shape;889;p2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0" name="Google Shape;890;p2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1" name="Google Shape;891;p2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2" name="Google Shape;892;p2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3" name="Google Shape;893;p2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4" name="Google Shape;894;p2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895" name="Google Shape;895;p22"/>
          <p:cNvSpPr txBox="1">
            <a:spLocks noGrp="1"/>
          </p:cNvSpPr>
          <p:nvPr>
            <p:ph type="title"/>
          </p:nvPr>
        </p:nvSpPr>
        <p:spPr>
          <a:xfrm>
            <a:off x="7200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6" name="Google Shape;896;p22"/>
          <p:cNvSpPr txBox="1">
            <a:spLocks noGrp="1"/>
          </p:cNvSpPr>
          <p:nvPr>
            <p:ph type="subTitle" idx="1"/>
          </p:nvPr>
        </p:nvSpPr>
        <p:spPr>
          <a:xfrm>
            <a:off x="7200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7" name="Google Shape;897;p22"/>
          <p:cNvSpPr txBox="1">
            <a:spLocks noGrp="1"/>
          </p:cNvSpPr>
          <p:nvPr>
            <p:ph type="title" idx="2"/>
          </p:nvPr>
        </p:nvSpPr>
        <p:spPr>
          <a:xfrm>
            <a:off x="34038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8" name="Google Shape;898;p22"/>
          <p:cNvSpPr txBox="1">
            <a:spLocks noGrp="1"/>
          </p:cNvSpPr>
          <p:nvPr>
            <p:ph type="subTitle" idx="3"/>
          </p:nvPr>
        </p:nvSpPr>
        <p:spPr>
          <a:xfrm>
            <a:off x="34038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9" name="Google Shape;899;p22"/>
          <p:cNvSpPr txBox="1">
            <a:spLocks noGrp="1"/>
          </p:cNvSpPr>
          <p:nvPr>
            <p:ph type="title" idx="4"/>
          </p:nvPr>
        </p:nvSpPr>
        <p:spPr>
          <a:xfrm>
            <a:off x="60876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0" name="Google Shape;900;p22"/>
          <p:cNvSpPr txBox="1">
            <a:spLocks noGrp="1"/>
          </p:cNvSpPr>
          <p:nvPr>
            <p:ph type="subTitle" idx="5"/>
          </p:nvPr>
        </p:nvSpPr>
        <p:spPr>
          <a:xfrm>
            <a:off x="60876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1" name="Google Shape;901;p22"/>
          <p:cNvSpPr txBox="1">
            <a:spLocks noGrp="1"/>
          </p:cNvSpPr>
          <p:nvPr>
            <p:ph type="title" idx="6"/>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902" name="Google Shape;902;p22"/>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903" name="Google Shape;903;p22"/>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904" name="Google Shape;904;p22"/>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905" name="Google Shape;905;p22"/>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906" name="Google Shape;906;p22"/>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907" name="Google Shape;907;p22"/>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8" r:id="rId5"/>
    <p:sldLayoutId id="2147483659" r:id="rId6"/>
    <p:sldLayoutId id="2147483660" r:id="rId7"/>
    <p:sldLayoutId id="2147483661" r:id="rId8"/>
    <p:sldLayoutId id="2147483668" r:id="rId9"/>
    <p:sldLayoutId id="2147483671" r:id="rId10"/>
    <p:sldLayoutId id="2147483674" r:id="rId11"/>
    <p:sldLayoutId id="214748367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16/2/2024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5227674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4.png"/><Relationship Id="rId5" Type="http://schemas.openxmlformats.org/officeDocument/2006/relationships/image" Target="../media/image47.png"/><Relationship Id="rId10"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57.png"/><Relationship Id="rId5" Type="http://schemas.microsoft.com/office/2007/relationships/hdphoto" Target="../media/hdphoto4.wdp"/><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1.png"/><Relationship Id="rId5" Type="http://schemas.microsoft.com/office/2007/relationships/hdphoto" Target="../media/hdphoto5.wdp"/><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0.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4.png"/><Relationship Id="rId5" Type="http://schemas.microsoft.com/office/2007/relationships/hdphoto" Target="../media/hdphoto8.wdp"/><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gif"/><Relationship Id="rId7" Type="http://schemas.openxmlformats.org/officeDocument/2006/relationships/image" Target="../media/image79.jpeg"/><Relationship Id="rId12"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19.xml"/><Relationship Id="rId6" Type="http://schemas.openxmlformats.org/officeDocument/2006/relationships/image" Target="../media/image78.jpeg"/><Relationship Id="rId11" Type="http://schemas.openxmlformats.org/officeDocument/2006/relationships/slide" Target="slide3.xml"/><Relationship Id="rId5" Type="http://schemas.microsoft.com/office/2007/relationships/hdphoto" Target="../media/hdphoto9.wdp"/><Relationship Id="rId10" Type="http://schemas.openxmlformats.org/officeDocument/2006/relationships/image" Target="../media/image82.jpeg"/><Relationship Id="rId4" Type="http://schemas.openxmlformats.org/officeDocument/2006/relationships/image" Target="../media/image77.png"/><Relationship Id="rId9"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86.gif"/><Relationship Id="rId13" Type="http://schemas.openxmlformats.org/officeDocument/2006/relationships/image" Target="../media/image80.jpeg"/><Relationship Id="rId18" Type="http://schemas.openxmlformats.org/officeDocument/2006/relationships/image" Target="../media/image89.png"/><Relationship Id="rId3" Type="http://schemas.openxmlformats.org/officeDocument/2006/relationships/audio" Target="../media/audio1.wav"/><Relationship Id="rId21" Type="http://schemas.openxmlformats.org/officeDocument/2006/relationships/image" Target="../media/image88.jpeg"/><Relationship Id="rId7" Type="http://schemas.openxmlformats.org/officeDocument/2006/relationships/image" Target="../media/image85.png"/><Relationship Id="rId12" Type="http://schemas.openxmlformats.org/officeDocument/2006/relationships/image" Target="../media/image79.jpeg"/><Relationship Id="rId17" Type="http://schemas.openxmlformats.org/officeDocument/2006/relationships/image" Target="../media/image88.png"/><Relationship Id="rId2" Type="http://schemas.openxmlformats.org/officeDocument/2006/relationships/notesSlide" Target="../notesSlides/notesSlide31.xml"/><Relationship Id="rId16" Type="http://schemas.openxmlformats.org/officeDocument/2006/relationships/image" Target="../media/image87.png"/><Relationship Id="rId20" Type="http://schemas.openxmlformats.org/officeDocument/2006/relationships/image" Target="../media/image87.jpeg"/><Relationship Id="rId1" Type="http://schemas.openxmlformats.org/officeDocument/2006/relationships/slideLayout" Target="../slideLayouts/slideLayout19.xml"/><Relationship Id="rId6" Type="http://schemas.openxmlformats.org/officeDocument/2006/relationships/image" Target="../media/image84.gif"/><Relationship Id="rId11" Type="http://schemas.openxmlformats.org/officeDocument/2006/relationships/image" Target="../media/image78.jpeg"/><Relationship Id="rId5" Type="http://schemas.openxmlformats.org/officeDocument/2006/relationships/image" Target="../media/image75.png"/><Relationship Id="rId15" Type="http://schemas.openxmlformats.org/officeDocument/2006/relationships/image" Target="../media/image82.jpeg"/><Relationship Id="rId23" Type="http://schemas.openxmlformats.org/officeDocument/2006/relationships/image" Target="../media/image94.png"/><Relationship Id="rId10" Type="http://schemas.microsoft.com/office/2007/relationships/hdphoto" Target="../media/hdphoto9.wdp"/><Relationship Id="rId19"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77.png"/><Relationship Id="rId14" Type="http://schemas.openxmlformats.org/officeDocument/2006/relationships/image" Target="../media/image81.png"/><Relationship Id="rId22" Type="http://schemas.openxmlformats.org/officeDocument/2006/relationships/image" Target="../media/image89.gif"/></Relationships>
</file>

<file path=ppt/slides/_rels/slide33.xml.rels><?xml version="1.0" encoding="UTF-8" standalone="yes"?>
<Relationships xmlns="http://schemas.openxmlformats.org/package/2006/relationships"><Relationship Id="rId8" Type="http://schemas.openxmlformats.org/officeDocument/2006/relationships/image" Target="../media/image84.gif"/><Relationship Id="rId13" Type="http://schemas.openxmlformats.org/officeDocument/2006/relationships/image" Target="../media/image81.png"/><Relationship Id="rId18" Type="http://schemas.openxmlformats.org/officeDocument/2006/relationships/image" Target="../media/image99.png"/><Relationship Id="rId3" Type="http://schemas.openxmlformats.org/officeDocument/2006/relationships/audio" Target="../media/audio1.wav"/><Relationship Id="rId21" Type="http://schemas.openxmlformats.org/officeDocument/2006/relationships/image" Target="../media/image89.gif"/><Relationship Id="rId7" Type="http://schemas.openxmlformats.org/officeDocument/2006/relationships/image" Target="../media/image85.png"/><Relationship Id="rId12" Type="http://schemas.openxmlformats.org/officeDocument/2006/relationships/image" Target="../media/image80.jpeg"/><Relationship Id="rId17" Type="http://schemas.openxmlformats.org/officeDocument/2006/relationships/image" Target="../media/image98.png"/><Relationship Id="rId2" Type="http://schemas.openxmlformats.org/officeDocument/2006/relationships/notesSlide" Target="../notesSlides/notesSlide32.xml"/><Relationship Id="rId16" Type="http://schemas.openxmlformats.org/officeDocument/2006/relationships/image" Target="../media/image97.png"/><Relationship Id="rId20" Type="http://schemas.openxmlformats.org/officeDocument/2006/relationships/image" Target="../media/image88.jpeg"/><Relationship Id="rId1" Type="http://schemas.openxmlformats.org/officeDocument/2006/relationships/slideLayout" Target="../slideLayouts/slideLayout19.xml"/><Relationship Id="rId6" Type="http://schemas.openxmlformats.org/officeDocument/2006/relationships/image" Target="../media/image90.gif"/><Relationship Id="rId11" Type="http://schemas.openxmlformats.org/officeDocument/2006/relationships/image" Target="../media/image78.jpeg"/><Relationship Id="rId5" Type="http://schemas.openxmlformats.org/officeDocument/2006/relationships/image" Target="../media/image75.png"/><Relationship Id="rId15" Type="http://schemas.openxmlformats.org/officeDocument/2006/relationships/image" Target="../media/image96.png"/><Relationship Id="rId10" Type="http://schemas.microsoft.com/office/2007/relationships/hdphoto" Target="../media/hdphoto9.wdp"/><Relationship Id="rId19" Type="http://schemas.openxmlformats.org/officeDocument/2006/relationships/image" Target="../media/image87.jpeg"/><Relationship Id="rId4" Type="http://schemas.openxmlformats.org/officeDocument/2006/relationships/audio" Target="../media/audio2.wav"/><Relationship Id="rId9" Type="http://schemas.openxmlformats.org/officeDocument/2006/relationships/image" Target="../media/image77.png"/><Relationship Id="rId14" Type="http://schemas.openxmlformats.org/officeDocument/2006/relationships/image" Target="../media/image82.jpeg"/><Relationship Id="rId22"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8.jpeg"/><Relationship Id="rId3" Type="http://schemas.openxmlformats.org/officeDocument/2006/relationships/audio" Target="../media/audio1.wav"/><Relationship Id="rId7" Type="http://schemas.openxmlformats.org/officeDocument/2006/relationships/image" Target="../media/image91.gif"/><Relationship Id="rId12"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90.gif"/><Relationship Id="rId11" Type="http://schemas.openxmlformats.org/officeDocument/2006/relationships/image" Target="../media/image82.jpeg"/><Relationship Id="rId5" Type="http://schemas.openxmlformats.org/officeDocument/2006/relationships/image" Target="../media/image75.png"/><Relationship Id="rId10" Type="http://schemas.openxmlformats.org/officeDocument/2006/relationships/image" Target="../media/image81.png"/><Relationship Id="rId4" Type="http://schemas.openxmlformats.org/officeDocument/2006/relationships/audio" Target="../media/audio2.wav"/><Relationship Id="rId9" Type="http://schemas.openxmlformats.org/officeDocument/2006/relationships/image" Target="../media/image80.jpeg"/><Relationship Id="rId14" Type="http://schemas.openxmlformats.org/officeDocument/2006/relationships/image" Target="../media/image89.gif"/></Relationships>
</file>

<file path=ppt/slides/_rels/slide35.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9.gif"/><Relationship Id="rId3" Type="http://schemas.openxmlformats.org/officeDocument/2006/relationships/audio" Target="../media/audio1.wav"/><Relationship Id="rId7" Type="http://schemas.openxmlformats.org/officeDocument/2006/relationships/image" Target="../media/image92.gif"/><Relationship Id="rId12"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91.gif"/><Relationship Id="rId11" Type="http://schemas.openxmlformats.org/officeDocument/2006/relationships/image" Target="../media/image87.jpeg"/><Relationship Id="rId5" Type="http://schemas.openxmlformats.org/officeDocument/2006/relationships/image" Target="../media/image75.png"/><Relationship Id="rId10" Type="http://schemas.openxmlformats.org/officeDocument/2006/relationships/image" Target="../media/image82.jpeg"/><Relationship Id="rId4" Type="http://schemas.openxmlformats.org/officeDocument/2006/relationships/audio" Target="../media/audio2.wav"/><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image" Target="../media/image93.gif"/><Relationship Id="rId13" Type="http://schemas.openxmlformats.org/officeDocument/2006/relationships/image" Target="../media/image87.jpeg"/><Relationship Id="rId3" Type="http://schemas.openxmlformats.org/officeDocument/2006/relationships/audio" Target="../media/audio1.wav"/><Relationship Id="rId7" Type="http://schemas.openxmlformats.org/officeDocument/2006/relationships/image" Target="../media/image92.gif"/><Relationship Id="rId12" Type="http://schemas.openxmlformats.org/officeDocument/2006/relationships/image" Target="../media/image76.gif"/><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75.png"/><Relationship Id="rId11" Type="http://schemas.openxmlformats.org/officeDocument/2006/relationships/image" Target="../media/image82.jpeg"/><Relationship Id="rId5" Type="http://schemas.openxmlformats.org/officeDocument/2006/relationships/audio" Target="../media/audio3.wav"/><Relationship Id="rId15" Type="http://schemas.openxmlformats.org/officeDocument/2006/relationships/image" Target="../media/image89.gif"/><Relationship Id="rId10" Type="http://schemas.openxmlformats.org/officeDocument/2006/relationships/image" Target="../media/image78.jpeg"/><Relationship Id="rId4" Type="http://schemas.openxmlformats.org/officeDocument/2006/relationships/audio" Target="../media/audio2.wav"/><Relationship Id="rId9" Type="http://schemas.openxmlformats.org/officeDocument/2006/relationships/image" Target="../media/image94.gif"/><Relationship Id="rId14" Type="http://schemas.openxmlformats.org/officeDocument/2006/relationships/image" Target="../media/image88.jpeg"/></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png"/><Relationship Id="rId7"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39.png"/><Relationship Id="rId9" Type="http://schemas.openxmlformats.org/officeDocument/2006/relationships/image" Target="../media/image109.png"/></Relationships>
</file>

<file path=ppt/slides/_rels/slide3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2.png"/><Relationship Id="rId7"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11.png"/><Relationship Id="rId5" Type="http://schemas.openxmlformats.org/officeDocument/2006/relationships/image" Target="../media/image101.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0.png"/><Relationship Id="rId7"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microsoft.com/office/2007/relationships/hdphoto" Target="../media/hdphoto10.wdp"/><Relationship Id="rId5" Type="http://schemas.openxmlformats.org/officeDocument/2006/relationships/image" Target="../media/image103.png"/><Relationship Id="rId4" Type="http://schemas.openxmlformats.org/officeDocument/2006/relationships/image" Target="../media/image114.png"/><Relationship Id="rId9"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6.png"/><Relationship Id="rId7" Type="http://schemas.microsoft.com/office/2007/relationships/hdphoto" Target="../media/hdphoto11.wdp"/><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19.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23.png"/><Relationship Id="rId5" Type="http://schemas.microsoft.com/office/2007/relationships/hdphoto" Target="../media/hdphoto12.wdp"/><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microsoft.com/office/2007/relationships/hdphoto" Target="../media/hdphoto13.wdp"/><Relationship Id="rId5" Type="http://schemas.openxmlformats.org/officeDocument/2006/relationships/image" Target="../media/image110.pn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104.png"/><Relationship Id="rId5" Type="http://schemas.microsoft.com/office/2007/relationships/hdphoto" Target="../media/hdphoto13.wdp"/><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5"/>
        <p:cNvGrpSpPr/>
        <p:nvPr/>
      </p:nvGrpSpPr>
      <p:grpSpPr>
        <a:xfrm>
          <a:off x="0" y="0"/>
          <a:ext cx="0" cy="0"/>
          <a:chOff x="0" y="0"/>
          <a:chExt cx="0" cy="0"/>
        </a:xfrm>
      </p:grpSpPr>
      <p:sp>
        <p:nvSpPr>
          <p:cNvPr id="1246" name="Google Shape;1246;p33"/>
          <p:cNvSpPr txBox="1">
            <a:spLocks noGrp="1"/>
          </p:cNvSpPr>
          <p:nvPr>
            <p:ph type="ctrTitle"/>
          </p:nvPr>
        </p:nvSpPr>
        <p:spPr>
          <a:xfrm>
            <a:off x="1637646" y="1833309"/>
            <a:ext cx="6100536" cy="1590600"/>
          </a:xfrm>
          <a:prstGeom prst="rect">
            <a:avLst/>
          </a:prstGeom>
        </p:spPr>
        <p:txBody>
          <a:bodyPr spcFirstLastPara="1" wrap="square" lIns="91425" tIns="91425" rIns="91425" bIns="91425" anchor="ctr" anchorCtr="0">
            <a:noAutofit/>
          </a:bodyPr>
          <a:lstStyle/>
          <a:p>
            <a:pPr lvl="0">
              <a:lnSpc>
                <a:spcPct val="150000"/>
              </a:lnSpc>
            </a:pPr>
            <a:r>
              <a:rPr lang="en-US" sz="4000" b="1" dirty="0">
                <a:solidFill>
                  <a:schemeClr val="accent3"/>
                </a:solidFill>
                <a:effectLst>
                  <a:outerShdw blurRad="38100" dist="38100" dir="2700000" algn="tl">
                    <a:srgbClr val="000000">
                      <a:alpha val="43137"/>
                    </a:srgbClr>
                  </a:outerShdw>
                </a:effectLst>
                <a:latin typeface="+mj-lt"/>
              </a:rPr>
              <a:t>CHÀO MỪNG CÁC EM </a:t>
            </a:r>
            <a:br>
              <a:rPr lang="en-US" sz="4000" b="1" dirty="0">
                <a:solidFill>
                  <a:schemeClr val="accent3"/>
                </a:solidFill>
                <a:effectLst>
                  <a:outerShdw blurRad="38100" dist="38100" dir="2700000" algn="tl">
                    <a:srgbClr val="000000">
                      <a:alpha val="43137"/>
                    </a:srgbClr>
                  </a:outerShdw>
                </a:effectLst>
                <a:latin typeface="+mj-lt"/>
              </a:rPr>
            </a:br>
            <a:r>
              <a:rPr lang="en-US" sz="4000" b="1" dirty="0">
                <a:solidFill>
                  <a:schemeClr val="accent3"/>
                </a:solidFill>
                <a:effectLst>
                  <a:outerShdw blurRad="38100" dist="38100" dir="2700000" algn="tl">
                    <a:srgbClr val="000000">
                      <a:alpha val="43137"/>
                    </a:srgbClr>
                  </a:outerShdw>
                </a:effectLst>
                <a:latin typeface="+mj-lt"/>
              </a:rPr>
              <a:t>ĐẾN VỚI TIẾT HỌC HÔM NAY!</a:t>
            </a:r>
            <a:endParaRPr sz="4000" b="1" dirty="0">
              <a:solidFill>
                <a:schemeClr val="accent3"/>
              </a:solidFill>
              <a:effectLst>
                <a:outerShdw blurRad="38100" dist="38100" dir="2700000" algn="tl">
                  <a:srgbClr val="000000">
                    <a:alpha val="43137"/>
                  </a:srgbClr>
                </a:outerShdw>
              </a:effectLst>
              <a:latin typeface="+mj-lt"/>
            </a:endParaRPr>
          </a:p>
        </p:txBody>
      </p:sp>
      <p:pic>
        <p:nvPicPr>
          <p:cNvPr id="1248" name="Google Shape;1248;p33"/>
          <p:cNvPicPr preferRelativeResize="0"/>
          <p:nvPr/>
        </p:nvPicPr>
        <p:blipFill rotWithShape="1">
          <a:blip r:embed="rId4">
            <a:alphaModFix/>
          </a:blip>
          <a:srcRect l="13450" r="15908"/>
          <a:stretch/>
        </p:blipFill>
        <p:spPr>
          <a:xfrm rot="-878370">
            <a:off x="432171" y="193966"/>
            <a:ext cx="1503304" cy="2127042"/>
          </a:xfrm>
          <a:prstGeom prst="rect">
            <a:avLst/>
          </a:prstGeom>
          <a:noFill/>
          <a:ln>
            <a:noFill/>
          </a:ln>
        </p:spPr>
      </p:pic>
      <p:pic>
        <p:nvPicPr>
          <p:cNvPr id="1249" name="Google Shape;1249;p33"/>
          <p:cNvPicPr preferRelativeResize="0"/>
          <p:nvPr/>
        </p:nvPicPr>
        <p:blipFill>
          <a:blip r:embed="rId5">
            <a:alphaModFix/>
          </a:blip>
          <a:stretch>
            <a:fillRect/>
          </a:stretch>
        </p:blipFill>
        <p:spPr>
          <a:xfrm rot="331418">
            <a:off x="7082095" y="3274228"/>
            <a:ext cx="2065973" cy="1897449"/>
          </a:xfrm>
          <a:prstGeom prst="rect">
            <a:avLst/>
          </a:prstGeom>
          <a:noFill/>
          <a:ln>
            <a:noFill/>
          </a:ln>
        </p:spPr>
      </p:pic>
      <p:sp>
        <p:nvSpPr>
          <p:cNvPr id="1250" name="Google Shape;1250;p33"/>
          <p:cNvSpPr txBox="1"/>
          <p:nvPr/>
        </p:nvSpPr>
        <p:spPr>
          <a:xfrm>
            <a:off x="6452550" y="928238"/>
            <a:ext cx="2382900" cy="198486"/>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100" b="1"/>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grpSp>
        <p:nvGrpSpPr>
          <p:cNvPr id="6" name="Group 5"/>
          <p:cNvGrpSpPr/>
          <p:nvPr/>
        </p:nvGrpSpPr>
        <p:grpSpPr>
          <a:xfrm>
            <a:off x="659556" y="821394"/>
            <a:ext cx="7756498" cy="2327322"/>
            <a:chOff x="457200" y="910704"/>
            <a:chExt cx="7889355" cy="3972844"/>
          </a:xfrm>
        </p:grpSpPr>
        <p:sp>
          <p:nvSpPr>
            <p:cNvPr id="7" name="Rounded Rectangular Callout 6"/>
            <p:cNvSpPr/>
            <p:nvPr/>
          </p:nvSpPr>
          <p:spPr>
            <a:xfrm>
              <a:off x="457200" y="910704"/>
              <a:ext cx="7889355" cy="3972844"/>
            </a:xfrm>
            <a:prstGeom prst="wedgeRoundRectCallout">
              <a:avLst>
                <a:gd name="adj1" fmla="val -20218"/>
                <a:gd name="adj2" fmla="val 49523"/>
                <a:gd name="adj3" fmla="val 16667"/>
              </a:avLst>
            </a:prstGeom>
            <a:solidFill>
              <a:srgbClr val="FFFF99"/>
            </a:solidFill>
            <a:ln>
              <a:solidFill>
                <a:srgbClr val="FFFF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p:cNvSpPr/>
            <p:nvPr/>
          </p:nvSpPr>
          <p:spPr>
            <a:xfrm>
              <a:off x="701539" y="978568"/>
              <a:ext cx="7416851" cy="3795933"/>
            </a:xfrm>
            <a:prstGeom prst="rect">
              <a:avLst/>
            </a:prstGeom>
          </p:spPr>
          <p:txBody>
            <a:bodyPr wrap="square">
              <a:spAutoFit/>
            </a:bodyPr>
            <a:lstStyle/>
            <a:p>
              <a:pPr marL="342900" indent="-342900" algn="just">
                <a:lnSpc>
                  <a:spcPct val="150000"/>
                </a:lnSpc>
                <a:spcBef>
                  <a:spcPts val="300"/>
                </a:spcBef>
                <a:spcAft>
                  <a:spcPts val="300"/>
                </a:spcAft>
                <a:buClr>
                  <a:schemeClr val="accent3">
                    <a:lumMod val="50000"/>
                  </a:schemeClr>
                </a:buClr>
                <a:buFont typeface="Wingdings" panose="05000000000000000000" pitchFamily="2" charset="2"/>
                <a:buChar char="Ø"/>
              </a:pPr>
              <a:r>
                <a:rPr lang="vi-VN" sz="2300" b="1">
                  <a:solidFill>
                    <a:schemeClr val="accent3">
                      <a:lumMod val="50000"/>
                    </a:schemeClr>
                  </a:solidFill>
                  <a:latin typeface="+mn-lt"/>
                  <a:ea typeface="Calibri" panose="020F0502020204030204" pitchFamily="34" charset="0"/>
                </a:rPr>
                <a:t>Định lí </a:t>
              </a:r>
              <a:r>
                <a:rPr lang="vi-VN" sz="2300" b="1" smtClean="0">
                  <a:solidFill>
                    <a:schemeClr val="accent3">
                      <a:lumMod val="50000"/>
                    </a:schemeClr>
                  </a:solidFill>
                  <a:latin typeface="+mn-lt"/>
                  <a:ea typeface="Calibri" panose="020F0502020204030204" pitchFamily="34" charset="0"/>
                </a:rPr>
                <a:t>Pythagore</a:t>
              </a:r>
              <a:r>
                <a:rPr lang="en-US" sz="2300" b="1">
                  <a:solidFill>
                    <a:schemeClr val="accent3">
                      <a:lumMod val="50000"/>
                    </a:schemeClr>
                  </a:solidFill>
                  <a:latin typeface="+mn-lt"/>
                  <a:ea typeface="Calibri" panose="020F0502020204030204" pitchFamily="34" charset="0"/>
                </a:rPr>
                <a:t> </a:t>
              </a:r>
              <a:r>
                <a:rPr lang="en-US" sz="2300" b="1" smtClean="0">
                  <a:solidFill>
                    <a:schemeClr val="accent3">
                      <a:lumMod val="50000"/>
                    </a:schemeClr>
                  </a:solidFill>
                  <a:latin typeface="+mn-lt"/>
                  <a:ea typeface="Calibri" panose="020F0502020204030204" pitchFamily="34" charset="0"/>
                </a:rPr>
                <a:t>đảo</a:t>
              </a:r>
              <a:endParaRPr lang="vi-VN" sz="2300" b="1">
                <a:solidFill>
                  <a:schemeClr val="accent3">
                    <a:lumMod val="50000"/>
                  </a:schemeClr>
                </a:solidFill>
                <a:latin typeface="+mn-lt"/>
                <a:ea typeface="Calibri" panose="020F0502020204030204" pitchFamily="34" charset="0"/>
              </a:endParaRPr>
            </a:p>
            <a:p>
              <a:pPr algn="just">
                <a:lnSpc>
                  <a:spcPct val="150000"/>
                </a:lnSpc>
                <a:spcBef>
                  <a:spcPts val="300"/>
                </a:spcBef>
                <a:spcAft>
                  <a:spcPts val="300"/>
                </a:spcAft>
              </a:pPr>
              <a:r>
                <a:rPr lang="vi-VN" sz="2200">
                  <a:latin typeface="+mn-lt"/>
                  <a:ea typeface="Calibri" panose="020F0502020204030204" pitchFamily="34" charset="0"/>
                </a:rPr>
                <a:t>Nếu tam giác có bình phương của một cạnh bằng tổng các bình phương của hai cạnh kia thì tam giác đó là </a:t>
              </a:r>
              <a:r>
                <a:rPr lang="en-US" sz="2200" smtClean="0">
                  <a:latin typeface="+mn-lt"/>
                  <a:ea typeface="Calibri" panose="020F0502020204030204" pitchFamily="34" charset="0"/>
                </a:rPr>
                <a:t>    </a:t>
              </a:r>
              <a:r>
                <a:rPr lang="vi-VN" sz="2200" smtClean="0">
                  <a:latin typeface="+mn-lt"/>
                  <a:ea typeface="Calibri" panose="020F0502020204030204" pitchFamily="34" charset="0"/>
                </a:rPr>
                <a:t>tam </a:t>
              </a:r>
              <a:r>
                <a:rPr lang="vi-VN" sz="2200">
                  <a:latin typeface="+mn-lt"/>
                  <a:ea typeface="Calibri" panose="020F0502020204030204" pitchFamily="34" charset="0"/>
                </a:rPr>
                <a:t>giác vuông.</a:t>
              </a:r>
            </a:p>
          </p:txBody>
        </p:sp>
      </p:grpSp>
      <p:sp>
        <p:nvSpPr>
          <p:cNvPr id="4" name="Rectangle 3"/>
          <p:cNvSpPr/>
          <p:nvPr/>
        </p:nvSpPr>
        <p:spPr>
          <a:xfrm>
            <a:off x="899780" y="3341579"/>
            <a:ext cx="7522735" cy="1107996"/>
          </a:xfrm>
          <a:prstGeom prst="rect">
            <a:avLst/>
          </a:prstGeom>
        </p:spPr>
        <p:txBody>
          <a:bodyPr wrap="square">
            <a:spAutoFit/>
          </a:bodyPr>
          <a:lstStyle/>
          <a:p>
            <a:pPr algn="just">
              <a:lnSpc>
                <a:spcPct val="150000"/>
              </a:lnSpc>
              <a:spcBef>
                <a:spcPts val="600"/>
              </a:spcBef>
              <a:spcAft>
                <a:spcPts val="600"/>
              </a:spcAft>
            </a:pPr>
            <a:r>
              <a:rPr lang="en-US" sz="2200" b="1">
                <a:latin typeface="+mj-lt"/>
                <a:ea typeface="Dotum" panose="020B0600000101010101" pitchFamily="34" charset="-127"/>
                <a:cs typeface="Times New Roman" panose="02020603050405020304" pitchFamily="18" charset="0"/>
              </a:rPr>
              <a:t>Lưu ý:</a:t>
            </a:r>
            <a:r>
              <a:rPr lang="en-US" sz="2200">
                <a:latin typeface="+mj-lt"/>
                <a:ea typeface="Dotum" panose="020B0600000101010101" pitchFamily="34" charset="-127"/>
                <a:cs typeface="Times New Roman" panose="02020603050405020304" pitchFamily="18" charset="0"/>
              </a:rPr>
              <a:t> Bình phương của một đoạn thẳng là bình phương độ dài của đoạn thẳng đó.</a:t>
            </a:r>
            <a:endParaRPr lang="en-US" sz="2200">
              <a:effectLst/>
              <a:latin typeface="+mj-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127853" y="4261106"/>
            <a:ext cx="576401" cy="50192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706" y="628531"/>
            <a:ext cx="486294" cy="732559"/>
          </a:xfrm>
          <a:prstGeom prst="rect">
            <a:avLst/>
          </a:prstGeom>
        </p:spPr>
      </p:pic>
      <p:pic>
        <p:nvPicPr>
          <p:cNvPr id="9" name="Picture 8"/>
          <p:cNvPicPr>
            <a:picLocks noChangeAspect="1"/>
          </p:cNvPicPr>
          <p:nvPr/>
        </p:nvPicPr>
        <p:blipFill>
          <a:blip r:embed="rId5"/>
          <a:stretch>
            <a:fillRect/>
          </a:stretch>
        </p:blipFill>
        <p:spPr>
          <a:xfrm>
            <a:off x="429944" y="3383737"/>
            <a:ext cx="469836" cy="485945"/>
          </a:xfrm>
          <a:prstGeom prst="rect">
            <a:avLst/>
          </a:prstGeom>
        </p:spPr>
      </p:pic>
    </p:spTree>
    <p:extLst>
      <p:ext uri="{BB962C8B-B14F-4D97-AF65-F5344CB8AC3E}">
        <p14:creationId xmlns:p14="http://schemas.microsoft.com/office/powerpoint/2010/main" val="321667946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par>
                                <p:cTn id="20" presetID="9"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1066271" y="866692"/>
            <a:ext cx="4940939" cy="470372"/>
            <a:chOff x="1066271" y="850790"/>
            <a:chExt cx="4940939" cy="470372"/>
          </a:xfrm>
        </p:grpSpPr>
        <p:pic>
          <p:nvPicPr>
            <p:cNvPr id="3" name="Picture 2"/>
            <p:cNvPicPr>
              <a:picLocks noChangeAspect="1"/>
            </p:cNvPicPr>
            <p:nvPr/>
          </p:nvPicPr>
          <p:blipFill>
            <a:blip r:embed="rId3"/>
            <a:stretch>
              <a:fillRect/>
            </a:stretch>
          </p:blipFill>
          <p:spPr>
            <a:xfrm>
              <a:off x="1066271" y="850790"/>
              <a:ext cx="305329" cy="47037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435210" y="921052"/>
                  <a:ext cx="4572000" cy="400110"/>
                </a:xfrm>
                <a:prstGeom prst="rect">
                  <a:avLst/>
                </a:prstGeom>
              </p:spPr>
              <p:txBody>
                <a:bodyPr>
                  <a:spAutoFit/>
                </a:bodyPr>
                <a:lstStyle/>
                <a:p>
                  <a:r>
                    <a:rPr lang="en-US" sz="2000">
                      <a:latin typeface="+mn-lt"/>
                    </a:rPr>
                    <a:t>Tìm độ dài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𝑦</m:t>
                      </m:r>
                      <m:r>
                        <a:rPr lang="en-US" sz="2000" i="1" smtClean="0">
                          <a:latin typeface="Cambria Math" panose="02040503050406030204" pitchFamily="18" charset="0"/>
                        </a:rPr>
                        <m:t> </m:t>
                      </m:r>
                    </m:oMath>
                  </a14:m>
                  <a:r>
                    <a:rPr lang="en-US" sz="2000">
                      <a:latin typeface="+mn-lt"/>
                    </a:rPr>
                    <a:t>trong hình </a:t>
                  </a:r>
                  <a:r>
                    <a:rPr lang="en-US" sz="2000" smtClean="0">
                      <a:latin typeface="+mn-lt"/>
                    </a:rPr>
                    <a:t>9.34</a:t>
                  </a:r>
                  <a:endParaRPr lang="en-US" sz="20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1435210" y="921052"/>
                  <a:ext cx="4572000" cy="400110"/>
                </a:xfrm>
                <a:prstGeom prst="rect">
                  <a:avLst/>
                </a:prstGeom>
                <a:blipFill>
                  <a:blip r:embed="rId4"/>
                  <a:stretch>
                    <a:fillRect l="-1333" t="-7692" b="-29231"/>
                  </a:stretch>
                </a:blipFill>
              </p:spPr>
              <p:txBody>
                <a:bodyPr/>
                <a:lstStyle/>
                <a:p>
                  <a:r>
                    <a:rPr lang="en-US">
                      <a:noFill/>
                    </a:rPr>
                    <a:t> </a:t>
                  </a:r>
                </a:p>
              </p:txBody>
            </p:sp>
          </mc:Fallback>
        </mc:AlternateContent>
      </p:gr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2011680" y="1547497"/>
            <a:ext cx="5239910" cy="1616568"/>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2536467" y="3374498"/>
                <a:ext cx="4572000" cy="1313116"/>
              </a:xfrm>
              <a:prstGeom prst="rect">
                <a:avLst/>
              </a:prstGeom>
            </p:spPr>
            <p:txBody>
              <a:bodyPr>
                <a:spAutoFit/>
              </a:bodyPr>
              <a:lstStyle/>
              <a:p>
                <a:pPr marL="342900" indent="-342900" algn="just">
                  <a:lnSpc>
                    <a:spcPct val="150000"/>
                  </a:lnSpc>
                  <a:spcBef>
                    <a:spcPts val="600"/>
                  </a:spcBef>
                  <a:spcAft>
                    <a:spcPts val="600"/>
                  </a:spcAft>
                  <a:buFont typeface="Wingdings" panose="05000000000000000000" pitchFamily="2" charset="2"/>
                  <a:buChar char="§"/>
                </a:pPr>
                <a14:m>
                  <m:oMath xmlns:m="http://schemas.openxmlformats.org/officeDocument/2006/math">
                    <m:sSup>
                      <m:sSupPr>
                        <m:ctrlPr>
                          <a:rPr lang="en-US" sz="2000" i="1" smtClean="0">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e>
                    </m:rad>
                  </m:oMath>
                </a14:m>
                <a:endParaRPr lang="en-US" sz="2000">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 typeface="Wingdings" panose="05000000000000000000" pitchFamily="2" charset="2"/>
                  <a:buChar char="§"/>
                </a:pP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ad>
                              <m:radPr>
                                <m:degHide m:val="on"/>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en-US" sz="2000" i="1">
                                    <a:effectLst/>
                                    <a:latin typeface="Cambria Math" panose="02040503050406030204" pitchFamily="18" charset="0"/>
                                    <a:ea typeface="Dotum" panose="020B0600000101010101" pitchFamily="34" charset="-127"/>
                                    <a:cs typeface="Times New Roman" panose="02020603050405020304" pitchFamily="18" charset="0"/>
                                  </a:rPr>
                                  <m:t>5</m:t>
                                </m:r>
                              </m:e>
                            </m:rad>
                          </m:e>
                        </m:d>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𝑦</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𝑦</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=4</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r>
                      <a:rPr lang="en-US" sz="2000" i="1">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𝑦</m:t>
                    </m:r>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536467" y="3374498"/>
                <a:ext cx="4572000" cy="1313116"/>
              </a:xfrm>
              <a:prstGeom prst="rect">
                <a:avLst/>
              </a:prstGeom>
              <a:blipFill>
                <a:blip r:embed="rId7"/>
                <a:stretch>
                  <a:fillRect l="-1200"/>
                </a:stretch>
              </a:blipFill>
            </p:spPr>
            <p:txBody>
              <a:bodyPr/>
              <a:lstStyle/>
              <a:p>
                <a:r>
                  <a:rPr lang="en-US">
                    <a:noFill/>
                  </a:rPr>
                  <a:t> </a:t>
                </a:r>
              </a:p>
            </p:txBody>
          </p:sp>
        </mc:Fallback>
      </mc:AlternateContent>
      <p:sp>
        <p:nvSpPr>
          <p:cNvPr id="11" name="Rectangle 10"/>
          <p:cNvSpPr/>
          <p:nvPr/>
        </p:nvSpPr>
        <p:spPr>
          <a:xfrm>
            <a:off x="1627117" y="3514405"/>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8"/>
          <a:stretch>
            <a:fillRect/>
          </a:stretch>
        </p:blipFill>
        <p:spPr>
          <a:xfrm>
            <a:off x="8110330" y="4183133"/>
            <a:ext cx="520312" cy="520312"/>
          </a:xfrm>
          <a:prstGeom prst="rect">
            <a:avLst/>
          </a:prstGeom>
        </p:spPr>
      </p:pic>
    </p:spTree>
    <p:extLst>
      <p:ext uri="{BB962C8B-B14F-4D97-AF65-F5344CB8AC3E}">
        <p14:creationId xmlns:p14="http://schemas.microsoft.com/office/powerpoint/2010/main" val="378382229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left)">
                                      <p:cBhvr>
                                        <p:cTn id="2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20" name="Google Shape;1924;p66"/>
          <p:cNvPicPr preferRelativeResize="0"/>
          <p:nvPr/>
        </p:nvPicPr>
        <p:blipFill>
          <a:blip r:embed="rId3">
            <a:alphaModFix/>
          </a:blip>
          <a:stretch>
            <a:fillRect/>
          </a:stretch>
        </p:blipFill>
        <p:spPr>
          <a:xfrm rot="402579">
            <a:off x="54848" y="3999753"/>
            <a:ext cx="1161711" cy="1006973"/>
          </a:xfrm>
          <a:prstGeom prst="rect">
            <a:avLst/>
          </a:prstGeom>
          <a:noFill/>
          <a:ln>
            <a:noFill/>
          </a:ln>
        </p:spPr>
      </p:pic>
      <p:pic>
        <p:nvPicPr>
          <p:cNvPr id="9" name="Picture 8"/>
          <p:cNvPicPr>
            <a:picLocks noChangeAspect="1"/>
          </p:cNvPicPr>
          <p:nvPr/>
        </p:nvPicPr>
        <p:blipFill>
          <a:blip r:embed="rId4"/>
          <a:stretch>
            <a:fillRect/>
          </a:stretch>
        </p:blipFill>
        <p:spPr>
          <a:xfrm>
            <a:off x="7935402" y="4032329"/>
            <a:ext cx="936294" cy="941819"/>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1345712" y="574834"/>
                <a:ext cx="7003158" cy="1846659"/>
              </a:xfrm>
              <a:prstGeom prst="rect">
                <a:avLst/>
              </a:prstGeom>
              <a:noFill/>
            </p:spPr>
            <p:txBody>
              <a:bodyPr wrap="square" rtlCol="0">
                <a:spAutoFit/>
              </a:bodyPr>
              <a:lstStyle/>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Cho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có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m:t>
                    </m:r>
                    <m:r>
                      <a:rPr lang="vi-VN" sz="1900" i="1" kern="1200" smtClean="0">
                        <a:latin typeface="Cambria Math" panose="02040503050406030204" pitchFamily="18" charset="0"/>
                        <a:ea typeface="+mn-ea"/>
                        <a:cs typeface="Arial" panose="020B0604020202020204" pitchFamily="34" charset="0"/>
                      </a:rPr>
                      <m:t>=3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𝐴𝐶</m:t>
                    </m:r>
                    <m:r>
                      <a:rPr lang="vi-VN" sz="1900" i="1" kern="1200" smtClean="0">
                        <a:latin typeface="Cambria Math" panose="02040503050406030204" pitchFamily="18" charset="0"/>
                        <a:ea typeface="+mn-ea"/>
                        <a:cs typeface="Arial" panose="020B0604020202020204" pitchFamily="34" charset="0"/>
                      </a:rPr>
                      <m:t>=4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𝐵𝐶</m:t>
                    </m:r>
                    <m:r>
                      <a:rPr lang="vi-VN" sz="1900" i="1" kern="1200" smtClean="0">
                        <a:latin typeface="Cambria Math" panose="02040503050406030204" pitchFamily="18" charset="0"/>
                        <a:ea typeface="+mn-ea"/>
                        <a:cs typeface="Arial" panose="020B0604020202020204" pitchFamily="34" charset="0"/>
                      </a:rPr>
                      <m:t>=</m:t>
                    </m:r>
                    <m:r>
                      <a:rPr lang="vi-VN" sz="1900" i="1" kern="1200" smtClean="0">
                        <a:latin typeface="Cambria Math" panose="02040503050406030204" pitchFamily="18" charset="0"/>
                        <a:ea typeface="+mn-ea"/>
                        <a:cs typeface="Arial" panose="020B0604020202020204" pitchFamily="34" charset="0"/>
                      </a:rPr>
                      <m:t>𝑥</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m:t>
                    </m:r>
                  </m:oMath>
                </a14:m>
                <a:endParaRPr lang="vi-VN" sz="1900" kern="1200">
                  <a:latin typeface="Arial" panose="020B0604020202020204" pitchFamily="34" charset="0"/>
                  <a:ea typeface="+mn-ea"/>
                  <a:cs typeface="Arial" panose="020B0604020202020204" pitchFamily="34" charset="0"/>
                </a:endParaRPr>
              </a:p>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a) Tính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𝑥</m:t>
                    </m:r>
                  </m:oMath>
                </a14:m>
                <a:r>
                  <a:rPr lang="vi-VN" sz="1900" kern="1200">
                    <a:latin typeface="Arial" panose="020B0604020202020204" pitchFamily="34" charset="0"/>
                    <a:ea typeface="+mn-ea"/>
                    <a:cs typeface="Arial" panose="020B0604020202020204" pitchFamily="34" charset="0"/>
                  </a:rPr>
                  <a:t> trong trường hợp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vuông tại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𝐵</m:t>
                    </m:r>
                  </m:oMath>
                </a14:m>
                <a:r>
                  <a:rPr lang="vi-VN" sz="1900" kern="1200">
                    <a:latin typeface="Arial" panose="020B0604020202020204" pitchFamily="34" charset="0"/>
                    <a:ea typeface="+mn-ea"/>
                    <a:cs typeface="Arial" panose="020B0604020202020204" pitchFamily="34" charset="0"/>
                  </a:rPr>
                  <a:t> (làm tròn kết quả đến chữ số thập phân thứ nhất).</a:t>
                </a:r>
              </a:p>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b) Tìm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𝑥</m:t>
                    </m:r>
                  </m:oMath>
                </a14:m>
                <a:r>
                  <a:rPr lang="vi-VN" sz="1900" kern="1200">
                    <a:latin typeface="Arial" panose="020B0604020202020204" pitchFamily="34" charset="0"/>
                    <a:ea typeface="+mn-ea"/>
                    <a:cs typeface="Arial" panose="020B0604020202020204" pitchFamily="34" charset="0"/>
                  </a:rPr>
                  <a:t> để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vuông tại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m:t>
                    </m:r>
                  </m:oMath>
                </a14:m>
                <a:r>
                  <a:rPr lang="vi-VN" sz="1900" kern="1200">
                    <a:latin typeface="Arial" panose="020B0604020202020204" pitchFamily="34" charset="0"/>
                    <a:ea typeface="+mn-ea"/>
                    <a:cs typeface="Arial" panose="020B0604020202020204" pitchFamily="34" charset="0"/>
                  </a:rPr>
                  <a:t>.</a:t>
                </a:r>
              </a:p>
            </p:txBody>
          </p:sp>
        </mc:Choice>
        <mc:Fallback xmlns="">
          <p:sp>
            <p:nvSpPr>
              <p:cNvPr id="8" name="TextBox 7"/>
              <p:cNvSpPr txBox="1">
                <a:spLocks noRot="1" noChangeAspect="1" noMove="1" noResize="1" noEditPoints="1" noAdjustHandles="1" noChangeArrowheads="1" noChangeShapeType="1" noTextEdit="1"/>
              </p:cNvSpPr>
              <p:nvPr/>
            </p:nvSpPr>
            <p:spPr>
              <a:xfrm>
                <a:off x="1345712" y="574834"/>
                <a:ext cx="7003158" cy="1846659"/>
              </a:xfrm>
              <a:prstGeom prst="rect">
                <a:avLst/>
              </a:prstGeom>
              <a:blipFill>
                <a:blip r:embed="rId5"/>
                <a:stretch>
                  <a:fillRect l="-870" r="-783" b="-1650"/>
                </a:stretch>
              </a:blipFill>
            </p:spPr>
            <p:txBody>
              <a:bodyPr/>
              <a:lstStyle/>
              <a:p>
                <a:r>
                  <a:rPr lang="en-US">
                    <a:noFill/>
                  </a:rPr>
                  <a:t> </a:t>
                </a:r>
              </a:p>
            </p:txBody>
          </p:sp>
        </mc:Fallback>
      </mc:AlternateContent>
      <p:sp>
        <p:nvSpPr>
          <p:cNvPr id="11" name="Google Shape;735;p18"/>
          <p:cNvSpPr txBox="1">
            <a:spLocks/>
          </p:cNvSpPr>
          <p:nvPr/>
        </p:nvSpPr>
        <p:spPr>
          <a:xfrm>
            <a:off x="193920" y="698029"/>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12" name="Rectangle 11"/>
          <p:cNvSpPr/>
          <p:nvPr/>
        </p:nvSpPr>
        <p:spPr>
          <a:xfrm>
            <a:off x="514220" y="244621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345712" y="2822983"/>
                <a:ext cx="7337112" cy="1548501"/>
              </a:xfrm>
              <a:prstGeom prst="rect">
                <a:avLst/>
              </a:prstGeom>
            </p:spPr>
            <p:txBody>
              <a:bodyPr wrap="square">
                <a:spAutoFit/>
              </a:bodyPr>
              <a:lstStyle/>
              <a:p>
                <a:pPr>
                  <a:lnSpc>
                    <a:spcPct val="150000"/>
                  </a:lnSpc>
                  <a:spcBef>
                    <a:spcPts val="200"/>
                  </a:spcBef>
                  <a:spcAft>
                    <a:spcPts val="200"/>
                  </a:spcAft>
                </a:pPr>
                <a:r>
                  <a:rPr lang="en-US" sz="1900" smtClean="0">
                    <a:latin typeface="+mn-lt"/>
                  </a:rPr>
                  <a:t>a) Nếu </a:t>
                </a:r>
                <a:r>
                  <a:rPr lang="en-US" sz="1900">
                    <a:latin typeface="+mn-lt"/>
                  </a:rPr>
                  <a:t>tam giác </a:t>
                </a:r>
                <a14:m>
                  <m:oMath xmlns:m="http://schemas.openxmlformats.org/officeDocument/2006/math">
                    <m:r>
                      <a:rPr lang="en-US" sz="1900" i="1" smtClean="0">
                        <a:latin typeface="Cambria Math" panose="02040503050406030204" pitchFamily="18" charset="0"/>
                      </a:rPr>
                      <m:t>𝐴𝐵𝐶</m:t>
                    </m:r>
                  </m:oMath>
                </a14:m>
                <a:r>
                  <a:rPr lang="en-US" sz="1900">
                    <a:latin typeface="+mn-lt"/>
                  </a:rPr>
                  <a:t> vuông tại </a:t>
                </a:r>
                <a14:m>
                  <m:oMath xmlns:m="http://schemas.openxmlformats.org/officeDocument/2006/math">
                    <m:r>
                      <a:rPr lang="en-US" sz="1900" i="1" smtClean="0">
                        <a:latin typeface="Cambria Math" panose="02040503050406030204" pitchFamily="18" charset="0"/>
                      </a:rPr>
                      <m:t>𝐵</m:t>
                    </m:r>
                  </m:oMath>
                </a14:m>
                <a:r>
                  <a:rPr lang="en-US" sz="1900">
                    <a:latin typeface="+mn-lt"/>
                  </a:rPr>
                  <a:t> thì theo định lí Pythagore ta có</a:t>
                </a:r>
                <a:r>
                  <a:rPr lang="en-US" sz="1900" smtClean="0">
                    <a:latin typeface="+mn-lt"/>
                  </a:rPr>
                  <a:t>:</a:t>
                </a:r>
              </a:p>
              <a:p>
                <a:pPr>
                  <a:lnSpc>
                    <a:spcPct val="150000"/>
                  </a:lnSpc>
                  <a:spcBef>
                    <a:spcPts val="200"/>
                  </a:spcBef>
                  <a:spcAft>
                    <a:spcPts val="200"/>
                  </a:spcAft>
                </a:pPr>
                <a14:m>
                  <m:oMath xmlns:m="http://schemas.openxmlformats.org/officeDocument/2006/math">
                    <m:sSup>
                      <m:sSupPr>
                        <m:ctrlPr>
                          <a:rPr lang="en-US" sz="1900" i="1" smtClean="0">
                            <a:latin typeface="Cambria Math" panose="02040503050406030204" pitchFamily="18" charset="0"/>
                          </a:rPr>
                        </m:ctrlPr>
                      </m:sSupPr>
                      <m:e>
                        <m:r>
                          <a:rPr lang="en-US" sz="1900" b="0" i="1" smtClean="0">
                            <a:latin typeface="Cambria Math" panose="02040503050406030204" pitchFamily="18" charset="0"/>
                          </a:rPr>
                          <m:t>𝐴𝐵</m:t>
                        </m:r>
                      </m:e>
                      <m:sup>
                        <m:r>
                          <a:rPr lang="en-US" sz="1900" b="0" i="1" smtClean="0">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𝐵</m:t>
                        </m:r>
                        <m:r>
                          <a:rPr lang="en-US" sz="1900" b="0" i="1" smtClean="0">
                            <a:latin typeface="Cambria Math" panose="02040503050406030204" pitchFamily="18" charset="0"/>
                          </a:rPr>
                          <m:t>𝐶</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m:t>
                        </m:r>
                        <m:r>
                          <a:rPr lang="en-US" sz="1900" b="0" i="1" smtClean="0">
                            <a:latin typeface="Cambria Math" panose="02040503050406030204" pitchFamily="18" charset="0"/>
                          </a:rPr>
                          <m:t>𝐶</m:t>
                        </m:r>
                      </m:e>
                      <m:sup>
                        <m:r>
                          <a:rPr lang="en-US" sz="1900" i="1">
                            <a:latin typeface="Cambria Math" panose="02040503050406030204" pitchFamily="18" charset="0"/>
                          </a:rPr>
                          <m:t>2</m:t>
                        </m:r>
                      </m:sup>
                    </m:sSup>
                  </m:oMath>
                </a14:m>
                <a:r>
                  <a:rPr lang="en-US" sz="1900" smtClean="0">
                    <a:latin typeface="+mn-lt"/>
                  </a:rPr>
                  <a:t> suy ra </a:t>
                </a:r>
                <a14:m>
                  <m:oMath xmlns:m="http://schemas.openxmlformats.org/officeDocument/2006/math">
                    <m:sSup>
                      <m:sSupPr>
                        <m:ctrlPr>
                          <a:rPr lang="en-US" sz="1900" i="1">
                            <a:latin typeface="Cambria Math" panose="02040503050406030204" pitchFamily="18" charset="0"/>
                          </a:rPr>
                        </m:ctrlPr>
                      </m:sSupPr>
                      <m:e>
                        <m:r>
                          <a:rPr lang="en-US" sz="1900" b="0" i="1" smtClean="0">
                            <a:latin typeface="Cambria Math" panose="02040503050406030204" pitchFamily="18" charset="0"/>
                          </a:rPr>
                          <m:t>3</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b="0" i="1" smtClean="0">
                            <a:latin typeface="Cambria Math" panose="02040503050406030204" pitchFamily="18" charset="0"/>
                          </a:rPr>
                          <m:t>𝑥</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b="0" i="1" smtClean="0">
                            <a:latin typeface="Cambria Math" panose="02040503050406030204" pitchFamily="18" charset="0"/>
                          </a:rPr>
                          <m:t>4</m:t>
                        </m:r>
                      </m:e>
                      <m:sup>
                        <m:r>
                          <a:rPr lang="en-US" sz="1900" i="1">
                            <a:latin typeface="Cambria Math" panose="02040503050406030204" pitchFamily="18" charset="0"/>
                          </a:rPr>
                          <m:t>2</m:t>
                        </m:r>
                      </m:sup>
                    </m:sSup>
                  </m:oMath>
                </a14:m>
                <a:r>
                  <a:rPr lang="en-US" sz="1900" smtClean="0">
                    <a:latin typeface="+mn-lt"/>
                  </a:rPr>
                  <a:t>, hay </a:t>
                </a:r>
                <a14:m>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rad>
                      <m:radPr>
                        <m:degHide m:val="on"/>
                        <m:ctrlPr>
                          <a:rPr lang="en-US" sz="1900" b="0" i="1" smtClean="0">
                            <a:latin typeface="Cambria Math" panose="02040503050406030204" pitchFamily="18" charset="0"/>
                          </a:rPr>
                        </m:ctrlPr>
                      </m:radPr>
                      <m:deg/>
                      <m:e>
                        <m:r>
                          <a:rPr lang="en-US" sz="1900" b="0" i="1" smtClean="0">
                            <a:latin typeface="Cambria Math" panose="02040503050406030204" pitchFamily="18" charset="0"/>
                          </a:rPr>
                          <m:t>7</m:t>
                        </m:r>
                      </m:e>
                    </m:rad>
                  </m:oMath>
                </a14:m>
                <a:endParaRPr lang="en-US" sz="1900">
                  <a:latin typeface="+mn-lt"/>
                </a:endParaRPr>
              </a:p>
              <a:p>
                <a:pPr>
                  <a:lnSpc>
                    <a:spcPct val="150000"/>
                  </a:lnSpc>
                  <a:spcBef>
                    <a:spcPts val="200"/>
                  </a:spcBef>
                  <a:spcAft>
                    <a:spcPts val="200"/>
                  </a:spcAft>
                </a:pPr>
                <a:r>
                  <a:rPr lang="en-US" sz="1900" smtClean="0">
                    <a:latin typeface="+mn-lt"/>
                  </a:rPr>
                  <a:t>Vậy </a:t>
                </a:r>
                <a14:m>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ea typeface="Cambria Math" panose="02040503050406030204" pitchFamily="18" charset="0"/>
                      </a:rPr>
                      <m:t>≈2,6</m:t>
                    </m:r>
                    <m:r>
                      <a:rPr lang="en-US" sz="1900" b="0" i="0" smtClean="0">
                        <a:latin typeface="Cambria Math" panose="02040503050406030204" pitchFamily="18" charset="0"/>
                        <a:ea typeface="Cambria Math" panose="02040503050406030204" pitchFamily="18" charset="0"/>
                      </a:rPr>
                      <m:t>.</m:t>
                    </m:r>
                  </m:oMath>
                </a14:m>
                <a:endParaRPr lang="en-US" sz="19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1345712" y="2822983"/>
                <a:ext cx="7337112" cy="1548501"/>
              </a:xfrm>
              <a:prstGeom prst="rect">
                <a:avLst/>
              </a:prstGeom>
              <a:blipFill>
                <a:blip r:embed="rId6"/>
                <a:stretch>
                  <a:fillRect l="-831" b="-236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left)">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20" name="Google Shape;1924;p66"/>
          <p:cNvPicPr preferRelativeResize="0"/>
          <p:nvPr/>
        </p:nvPicPr>
        <p:blipFill>
          <a:blip r:embed="rId3">
            <a:alphaModFix/>
          </a:blip>
          <a:stretch>
            <a:fillRect/>
          </a:stretch>
        </p:blipFill>
        <p:spPr>
          <a:xfrm rot="402579">
            <a:off x="54848" y="3999753"/>
            <a:ext cx="1161711" cy="1006973"/>
          </a:xfrm>
          <a:prstGeom prst="rect">
            <a:avLst/>
          </a:prstGeom>
          <a:noFill/>
          <a:ln>
            <a:noFill/>
          </a:ln>
        </p:spPr>
      </p:pic>
      <p:pic>
        <p:nvPicPr>
          <p:cNvPr id="9" name="Picture 8"/>
          <p:cNvPicPr>
            <a:picLocks noChangeAspect="1"/>
          </p:cNvPicPr>
          <p:nvPr/>
        </p:nvPicPr>
        <p:blipFill>
          <a:blip r:embed="rId4"/>
          <a:stretch>
            <a:fillRect/>
          </a:stretch>
        </p:blipFill>
        <p:spPr>
          <a:xfrm>
            <a:off x="7935402" y="4032329"/>
            <a:ext cx="936294" cy="941819"/>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1345712" y="574834"/>
                <a:ext cx="7003158" cy="1846659"/>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có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=3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=4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𝐵𝐶</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endPar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 Tính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trong trường hợp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tại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(làm tròn kết quả đến chữ số thập phân thứ nhất).</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Tìm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để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tại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a:r>
              </a:p>
            </p:txBody>
          </p:sp>
        </mc:Choice>
        <mc:Fallback xmlns="">
          <p:sp>
            <p:nvSpPr>
              <p:cNvPr id="8" name="TextBox 7"/>
              <p:cNvSpPr txBox="1">
                <a:spLocks noRot="1" noChangeAspect="1" noMove="1" noResize="1" noEditPoints="1" noAdjustHandles="1" noChangeArrowheads="1" noChangeShapeType="1" noTextEdit="1"/>
              </p:cNvSpPr>
              <p:nvPr/>
            </p:nvSpPr>
            <p:spPr>
              <a:xfrm>
                <a:off x="1345712" y="574834"/>
                <a:ext cx="7003158" cy="1846659"/>
              </a:xfrm>
              <a:prstGeom prst="rect">
                <a:avLst/>
              </a:prstGeom>
              <a:blipFill>
                <a:blip r:embed="rId5"/>
                <a:stretch>
                  <a:fillRect l="-870" r="-783" b="-1650"/>
                </a:stretch>
              </a:blipFill>
            </p:spPr>
            <p:txBody>
              <a:bodyPr/>
              <a:lstStyle/>
              <a:p>
                <a:r>
                  <a:rPr lang="en-US">
                    <a:noFill/>
                  </a:rPr>
                  <a:t> </a:t>
                </a:r>
              </a:p>
            </p:txBody>
          </p:sp>
        </mc:Fallback>
      </mc:AlternateContent>
      <p:sp>
        <p:nvSpPr>
          <p:cNvPr id="11" name="Google Shape;735;p18"/>
          <p:cNvSpPr txBox="1">
            <a:spLocks/>
          </p:cNvSpPr>
          <p:nvPr/>
        </p:nvSpPr>
        <p:spPr>
          <a:xfrm>
            <a:off x="193920" y="698029"/>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12" name="Rectangle 11"/>
          <p:cNvSpPr/>
          <p:nvPr/>
        </p:nvSpPr>
        <p:spPr>
          <a:xfrm>
            <a:off x="514220" y="244621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345712" y="2830934"/>
                <a:ext cx="7003158" cy="1536318"/>
              </a:xfrm>
              <a:prstGeom prst="rect">
                <a:avLst/>
              </a:prstGeom>
            </p:spPr>
            <p:txBody>
              <a:bodyPr wrap="square">
                <a:spAutoFit/>
              </a:bodyPr>
              <a:lstStyle/>
              <a:p>
                <a:pPr lvl="0" algn="just">
                  <a:lnSpc>
                    <a:spcPct val="150000"/>
                  </a:lnSpc>
                  <a:spcAft>
                    <a:spcPts val="500"/>
                  </a:spcAft>
                  <a:defRPr/>
                </a:pPr>
                <a:r>
                  <a:rPr lang="en-US" sz="1900" smtClean="0"/>
                  <a:t>b) Theo định lí Pythagore đảo, để tam giác </a:t>
                </a:r>
                <a14:m>
                  <m:oMath xmlns:m="http://schemas.openxmlformats.org/officeDocument/2006/math">
                    <m:r>
                      <a:rPr lang="en-US" sz="1900" i="1" smtClean="0">
                        <a:latin typeface="Cambria Math" panose="02040503050406030204" pitchFamily="18" charset="0"/>
                      </a:rPr>
                      <m:t>𝐴𝐵𝐶</m:t>
                    </m:r>
                  </m:oMath>
                </a14:m>
                <a:r>
                  <a:rPr lang="en-US" sz="1900"/>
                  <a:t> vuông tại </a:t>
                </a:r>
                <a14:m>
                  <m:oMath xmlns:m="http://schemas.openxmlformats.org/officeDocument/2006/math">
                    <m:r>
                      <a:rPr lang="en-US" sz="1900" i="1" smtClean="0">
                        <a:latin typeface="Cambria Math" panose="02040503050406030204" pitchFamily="18" charset="0"/>
                      </a:rPr>
                      <m:t>𝐴</m:t>
                    </m:r>
                  </m:oMath>
                </a14:m>
                <a:r>
                  <a:rPr lang="en-US" sz="1900"/>
                  <a:t> thì </a:t>
                </a:r>
                <a:endParaRPr lang="en-US" sz="1900" i="1" smtClean="0">
                  <a:latin typeface="Cambria Math" panose="02040503050406030204" pitchFamily="18" charset="0"/>
                </a:endParaRPr>
              </a:p>
              <a:p>
                <a:pPr lvl="0" algn="just">
                  <a:lnSpc>
                    <a:spcPct val="150000"/>
                  </a:lnSpc>
                  <a:spcAft>
                    <a:spcPts val="500"/>
                  </a:spcAft>
                  <a:defRPr/>
                </a:pPr>
                <a14:m>
                  <m:oMath xmlns:m="http://schemas.openxmlformats.org/officeDocument/2006/math">
                    <m:sSup>
                      <m:sSupPr>
                        <m:ctrlPr>
                          <a:rPr lang="en-US" sz="1900" i="1">
                            <a:latin typeface="Cambria Math" panose="02040503050406030204" pitchFamily="18" charset="0"/>
                          </a:rPr>
                        </m:ctrlPr>
                      </m:sSupPr>
                      <m:e>
                        <m:r>
                          <a:rPr lang="en-US" sz="1900" i="1">
                            <a:latin typeface="Cambria Math" panose="02040503050406030204" pitchFamily="18" charset="0"/>
                          </a:rPr>
                          <m:t>𝐵𝐶</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𝐴𝐵</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𝐴𝐶</m:t>
                        </m:r>
                      </m:e>
                      <m:sup>
                        <m:r>
                          <a:rPr lang="en-US" sz="1900" i="1">
                            <a:latin typeface="Cambria Math" panose="02040503050406030204" pitchFamily="18" charset="0"/>
                          </a:rPr>
                          <m:t>2</m:t>
                        </m:r>
                      </m:sup>
                    </m:sSup>
                  </m:oMath>
                </a14:m>
                <a:r>
                  <a:rPr lang="en-US" sz="1900" smtClean="0"/>
                  <a:t>, </a:t>
                </a:r>
                <a:r>
                  <a:rPr lang="en-US" sz="1900"/>
                  <a:t>suy ra </a:t>
                </a:r>
                <a14:m>
                  <m:oMath xmlns:m="http://schemas.openxmlformats.org/officeDocument/2006/math">
                    <m:sSup>
                      <m:sSupPr>
                        <m:ctrlPr>
                          <a:rPr lang="en-US" sz="1900" i="1">
                            <a:latin typeface="Cambria Math" panose="02040503050406030204" pitchFamily="18" charset="0"/>
                          </a:rPr>
                        </m:ctrlPr>
                      </m:sSupPr>
                      <m:e>
                        <m:r>
                          <a:rPr lang="en-US" sz="1900" i="1">
                            <a:latin typeface="Cambria Math" panose="02040503050406030204" pitchFamily="18" charset="0"/>
                          </a:rPr>
                          <m:t>𝑥</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3</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4</m:t>
                        </m:r>
                      </m:e>
                      <m:sup>
                        <m:r>
                          <a:rPr lang="en-US" sz="1900" i="1">
                            <a:latin typeface="Cambria Math" panose="02040503050406030204" pitchFamily="18" charset="0"/>
                          </a:rPr>
                          <m:t>2</m:t>
                        </m:r>
                      </m:sup>
                    </m:sSup>
                  </m:oMath>
                </a14:m>
                <a:r>
                  <a:rPr lang="en-US" sz="1900"/>
                  <a:t>, hay </a:t>
                </a:r>
                <a14:m>
                  <m:oMath xmlns:m="http://schemas.openxmlformats.org/officeDocument/2006/math">
                    <m:r>
                      <a:rPr lang="en-US" sz="1900" i="1" smtClean="0">
                        <a:latin typeface="Cambria Math" panose="02040503050406030204" pitchFamily="18" charset="0"/>
                      </a:rPr>
                      <m:t>𝑥</m:t>
                    </m:r>
                    <m:r>
                      <a:rPr lang="en-US" sz="1900" i="1" smtClean="0">
                        <a:latin typeface="Cambria Math" panose="02040503050406030204" pitchFamily="18" charset="0"/>
                      </a:rPr>
                      <m:t>=5</m:t>
                    </m:r>
                  </m:oMath>
                </a14:m>
                <a:r>
                  <a:rPr lang="en-US" sz="1900"/>
                  <a:t>.</a:t>
                </a:r>
              </a:p>
              <a:p>
                <a:pPr lvl="0" algn="just">
                  <a:lnSpc>
                    <a:spcPct val="150000"/>
                  </a:lnSpc>
                  <a:spcAft>
                    <a:spcPts val="500"/>
                  </a:spcAft>
                  <a:defRPr/>
                </a:pPr>
                <a:r>
                  <a:rPr lang="en-US" sz="1900"/>
                  <a:t>Vậy </a:t>
                </a:r>
                <a14:m>
                  <m:oMath xmlns:m="http://schemas.openxmlformats.org/officeDocument/2006/math">
                    <m:r>
                      <a:rPr lang="en-US" sz="1900" i="1" smtClean="0">
                        <a:latin typeface="Cambria Math" panose="02040503050406030204" pitchFamily="18" charset="0"/>
                      </a:rPr>
                      <m:t>𝑥</m:t>
                    </m:r>
                    <m:r>
                      <a:rPr lang="en-US" sz="1900" i="1" smtClean="0">
                        <a:latin typeface="Cambria Math" panose="02040503050406030204" pitchFamily="18" charset="0"/>
                      </a:rPr>
                      <m:t>=5</m:t>
                    </m:r>
                  </m:oMath>
                </a14:m>
                <a:r>
                  <a:rPr lang="en-US" sz="1900"/>
                  <a:t>.</a:t>
                </a:r>
              </a:p>
            </p:txBody>
          </p:sp>
        </mc:Choice>
        <mc:Fallback xmlns="">
          <p:sp>
            <p:nvSpPr>
              <p:cNvPr id="2" name="Rectangle 1"/>
              <p:cNvSpPr>
                <a:spLocks noRot="1" noChangeAspect="1" noMove="1" noResize="1" noEditPoints="1" noAdjustHandles="1" noChangeArrowheads="1" noChangeShapeType="1" noTextEdit="1"/>
              </p:cNvSpPr>
              <p:nvPr/>
            </p:nvSpPr>
            <p:spPr>
              <a:xfrm>
                <a:off x="1345712" y="2830934"/>
                <a:ext cx="7003158" cy="1536318"/>
              </a:xfrm>
              <a:prstGeom prst="rect">
                <a:avLst/>
              </a:prstGeom>
              <a:blipFill>
                <a:blip r:embed="rId6"/>
                <a:stretch>
                  <a:fillRect l="-870" b="-2381"/>
                </a:stretch>
              </a:blipFill>
            </p:spPr>
            <p:txBody>
              <a:bodyPr/>
              <a:lstStyle/>
              <a:p>
                <a:r>
                  <a:rPr lang="en-US">
                    <a:noFill/>
                  </a:rPr>
                  <a:t> </a:t>
                </a:r>
              </a:p>
            </p:txBody>
          </p:sp>
        </mc:Fallback>
      </mc:AlternateContent>
    </p:spTree>
    <p:extLst>
      <p:ext uri="{BB962C8B-B14F-4D97-AF65-F5344CB8AC3E}">
        <p14:creationId xmlns:p14="http://schemas.microsoft.com/office/powerpoint/2010/main" val="275466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9" name="Google Shape;1589;p47"/>
          <p:cNvPicPr preferRelativeResize="0"/>
          <p:nvPr/>
        </p:nvPicPr>
        <p:blipFill rotWithShape="1">
          <a:blip r:embed="rId3">
            <a:alphaModFix/>
          </a:blip>
          <a:srcRect l="21204"/>
          <a:stretch/>
        </p:blipFill>
        <p:spPr>
          <a:xfrm flipH="1">
            <a:off x="-78059" y="3896140"/>
            <a:ext cx="1318462" cy="1369572"/>
          </a:xfrm>
          <a:prstGeom prst="rect">
            <a:avLst/>
          </a:prstGeom>
          <a:noFill/>
          <a:ln>
            <a:noFill/>
          </a:ln>
        </p:spPr>
      </p:pic>
      <p:pic>
        <p:nvPicPr>
          <p:cNvPr id="11" name="Google Shape;1590;p47"/>
          <p:cNvPicPr preferRelativeResize="0"/>
          <p:nvPr/>
        </p:nvPicPr>
        <p:blipFill>
          <a:blip r:embed="rId4">
            <a:alphaModFix/>
          </a:blip>
          <a:stretch>
            <a:fillRect/>
          </a:stretch>
        </p:blipFill>
        <p:spPr>
          <a:xfrm>
            <a:off x="0" y="138861"/>
            <a:ext cx="1445186" cy="1453455"/>
          </a:xfrm>
          <a:prstGeom prst="rect">
            <a:avLst/>
          </a:prstGeom>
          <a:noFill/>
          <a:ln>
            <a:noFill/>
          </a:ln>
        </p:spPr>
      </p:pic>
      <p:sp>
        <p:nvSpPr>
          <p:cNvPr id="12" name="TextBox 11"/>
          <p:cNvSpPr txBox="1"/>
          <p:nvPr/>
        </p:nvSpPr>
        <p:spPr>
          <a:xfrm>
            <a:off x="2087558" y="830881"/>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rPr>
              <a:t>Luyện tập 1</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p:sp>
        <p:nvSpPr>
          <p:cNvPr id="13" name="Rectangle 1"/>
          <p:cNvSpPr>
            <a:spLocks noChangeArrowheads="1"/>
          </p:cNvSpPr>
          <p:nvPr/>
        </p:nvSpPr>
        <p:spPr bwMode="auto">
          <a:xfrm>
            <a:off x="839599" y="1592316"/>
            <a:ext cx="44139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buClrTx/>
            </a:pPr>
            <a:r>
              <a:rPr lang="vi-VN" altLang="en-US" sz="2000">
                <a:solidFill>
                  <a:srgbClr val="000000"/>
                </a:solidFill>
                <a:ea typeface="Open Sans"/>
              </a:rPr>
              <a:t>Trên giấy kẻ ô vuông (cạnh ô vuông bằng 1 cm), cho các điểm A, B, C như Hình 9.35. Tính độ dài các cạnh của tam giác </a:t>
            </a:r>
            <a:r>
              <a:rPr lang="vi-VN" altLang="en-US" sz="2000" smtClean="0">
                <a:solidFill>
                  <a:srgbClr val="000000"/>
                </a:solidFill>
                <a:ea typeface="Open Sans"/>
              </a:rPr>
              <a:t>ABC.</a:t>
            </a: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Effect>
                      <a14:brightnessContrast contrast="20000"/>
                    </a14:imgEffect>
                  </a14:imgLayer>
                </a14:imgProps>
              </a:ext>
            </a:extLst>
          </a:blip>
          <a:stretch>
            <a:fillRect/>
          </a:stretch>
        </p:blipFill>
        <p:spPr>
          <a:xfrm>
            <a:off x="5681791" y="1685481"/>
            <a:ext cx="2742209" cy="2941923"/>
          </a:xfrm>
          <a:prstGeom prst="rect">
            <a:avLst/>
          </a:prstGeom>
        </p:spPr>
      </p:pic>
      <p:cxnSp>
        <p:nvCxnSpPr>
          <p:cNvPr id="15" name="Straight Connector 14"/>
          <p:cNvCxnSpPr/>
          <p:nvPr/>
        </p:nvCxnSpPr>
        <p:spPr>
          <a:xfrm flipV="1">
            <a:off x="6332807" y="2285907"/>
            <a:ext cx="1458602" cy="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332807" y="3751428"/>
            <a:ext cx="1458602" cy="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807" y="2285907"/>
            <a:ext cx="0" cy="14655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98328" y="2285906"/>
            <a:ext cx="0" cy="14655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746221" y="1951616"/>
            <a:ext cx="370614" cy="400110"/>
          </a:xfrm>
          <a:prstGeom prst="rect">
            <a:avLst/>
          </a:prstGeom>
        </p:spPr>
        <p:txBody>
          <a:bodyPr wrap="none">
            <a:spAutoFit/>
          </a:bodyPr>
          <a:lstStyle/>
          <a:p>
            <a:r>
              <a:rPr lang="en-US" altLang="en-US" sz="2000" smtClean="0">
                <a:ea typeface="Open Sans"/>
              </a:rPr>
              <a:t>N</a:t>
            </a:r>
            <a:endParaRPr lang="en-US"/>
          </a:p>
        </p:txBody>
      </p:sp>
      <p:sp>
        <p:nvSpPr>
          <p:cNvPr id="23" name="Rectangle 22"/>
          <p:cNvSpPr/>
          <p:nvPr/>
        </p:nvSpPr>
        <p:spPr>
          <a:xfrm>
            <a:off x="5986309" y="1951616"/>
            <a:ext cx="397866" cy="400110"/>
          </a:xfrm>
          <a:prstGeom prst="rect">
            <a:avLst/>
          </a:prstGeom>
        </p:spPr>
        <p:txBody>
          <a:bodyPr wrap="none">
            <a:spAutoFit/>
          </a:bodyPr>
          <a:lstStyle/>
          <a:p>
            <a:r>
              <a:rPr lang="en-US" altLang="en-US" sz="2000" smtClean="0">
                <a:ea typeface="Open Sans"/>
              </a:rPr>
              <a:t>M</a:t>
            </a:r>
            <a:endParaRPr lang="en-US"/>
          </a:p>
        </p:txBody>
      </p:sp>
      <p:sp>
        <p:nvSpPr>
          <p:cNvPr id="24" name="Rectangle 23"/>
          <p:cNvSpPr/>
          <p:nvPr/>
        </p:nvSpPr>
        <p:spPr>
          <a:xfrm>
            <a:off x="6006851" y="3727890"/>
            <a:ext cx="356188" cy="400110"/>
          </a:xfrm>
          <a:prstGeom prst="rect">
            <a:avLst/>
          </a:prstGeom>
        </p:spPr>
        <p:txBody>
          <a:bodyPr wrap="none">
            <a:spAutoFit/>
          </a:bodyPr>
          <a:lstStyle/>
          <a:p>
            <a:r>
              <a:rPr lang="en-US" altLang="en-US" sz="2000" smtClean="0">
                <a:ea typeface="Open Sans"/>
              </a:rPr>
              <a:t>P</a:t>
            </a:r>
            <a:endParaRPr lang="en-US"/>
          </a:p>
        </p:txBody>
      </p:sp>
    </p:spTree>
    <p:extLst>
      <p:ext uri="{BB962C8B-B14F-4D97-AF65-F5344CB8AC3E}">
        <p14:creationId xmlns:p14="http://schemas.microsoft.com/office/powerpoint/2010/main" val="17929299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par>
                                <p:cTn id="24" presetID="22" presetClass="entr" presetSubtype="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par>
                                <p:cTn id="27" presetID="22" presetClass="entr" presetSubtype="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18" name="Google Shape;1589;p47"/>
          <p:cNvPicPr preferRelativeResize="0"/>
          <p:nvPr/>
        </p:nvPicPr>
        <p:blipFill rotWithShape="1">
          <a:blip r:embed="rId3">
            <a:alphaModFix/>
          </a:blip>
          <a:srcRect l="21204"/>
          <a:stretch/>
        </p:blipFill>
        <p:spPr>
          <a:xfrm>
            <a:off x="8032805" y="4071069"/>
            <a:ext cx="1045597" cy="1207604"/>
          </a:xfrm>
          <a:prstGeom prst="rect">
            <a:avLst/>
          </a:prstGeom>
          <a:noFill/>
          <a:ln>
            <a:noFill/>
          </a:ln>
        </p:spPr>
      </p:pic>
      <p:pic>
        <p:nvPicPr>
          <p:cNvPr id="20" name="Google Shape;1590;p47"/>
          <p:cNvPicPr preferRelativeResize="0"/>
          <p:nvPr/>
        </p:nvPicPr>
        <p:blipFill>
          <a:blip r:embed="rId4">
            <a:alphaModFix/>
          </a:blip>
          <a:stretch>
            <a:fillRect/>
          </a:stretch>
        </p:blipFill>
        <p:spPr>
          <a:xfrm>
            <a:off x="18736" y="224389"/>
            <a:ext cx="890546" cy="802849"/>
          </a:xfrm>
          <a:prstGeom prst="rect">
            <a:avLst/>
          </a:prstGeom>
          <a:noFill/>
          <a:ln>
            <a:noFill/>
          </a:ln>
        </p:spPr>
      </p:pic>
      <p:pic>
        <p:nvPicPr>
          <p:cNvPr id="21" name="Picture 20"/>
          <p:cNvPicPr>
            <a:picLocks noChangeAspect="1"/>
          </p:cNvPicPr>
          <p:nvPr/>
        </p:nvPicPr>
        <p:blipFill>
          <a:blip r:embed="rId5"/>
          <a:stretch>
            <a:fillRect/>
          </a:stretch>
        </p:blipFill>
        <p:spPr>
          <a:xfrm>
            <a:off x="381659" y="1125729"/>
            <a:ext cx="2320565" cy="2490740"/>
          </a:xfrm>
          <a:prstGeom prst="rect">
            <a:avLst/>
          </a:prstGeom>
        </p:spPr>
      </p:pic>
      <p:sp>
        <p:nvSpPr>
          <p:cNvPr id="25" name="Rectangle 24"/>
          <p:cNvSpPr/>
          <p:nvPr/>
        </p:nvSpPr>
        <p:spPr>
          <a:xfrm>
            <a:off x="4396323" y="61603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6" name="Rectangle 25"/>
              <p:cNvSpPr/>
              <p:nvPr/>
            </p:nvSpPr>
            <p:spPr>
              <a:xfrm>
                <a:off x="2840603" y="1029336"/>
                <a:ext cx="6301408" cy="1426288"/>
              </a:xfrm>
              <a:prstGeom prst="rect">
                <a:avLst/>
              </a:prstGeom>
            </p:spPr>
            <p:txBody>
              <a:bodyPr wrap="square">
                <a:spAutoFit/>
              </a:bodyPr>
              <a:lstStyle/>
              <a:p>
                <a:pPr algn="just">
                  <a:lnSpc>
                    <a:spcPct val="150000"/>
                  </a:lnSpc>
                  <a:spcBef>
                    <a:spcPts val="400"/>
                  </a:spcBef>
                  <a:spcAft>
                    <a:spcPts val="400"/>
                  </a:spcAft>
                </a:pPr>
                <a:r>
                  <a:rPr lang="en-US" sz="1700" smtClean="0">
                    <a:latin typeface="+mn-lt"/>
                    <a:ea typeface="Dotum" panose="020B0600000101010101" pitchFamily="34" charset="-127"/>
                    <a:cs typeface="Times New Roman" panose="02020603050405020304" pitchFamily="18" charset="0"/>
                  </a:rPr>
                  <a:t>Qua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i="1">
                        <a:effectLst/>
                        <a:latin typeface="Cambria Math" panose="02040503050406030204" pitchFamily="18" charset="0"/>
                        <a:ea typeface="Dotum" panose="020B0600000101010101" pitchFamily="34" charset="-127"/>
                        <a:cs typeface="Times New Roman" panose="02020603050405020304" pitchFamily="18" charset="0"/>
                      </a:rPr>
                      <m:t> </m:t>
                    </m:r>
                  </m:oMath>
                </a14:m>
                <a:r>
                  <a:rPr lang="en-US" sz="1700">
                    <a:effectLst/>
                    <a:latin typeface="+mn-lt"/>
                    <a:ea typeface="Dotum" panose="020B0600000101010101" pitchFamily="34" charset="-127"/>
                    <a:cs typeface="Times New Roman" panose="02020603050405020304" pitchFamily="18" charset="0"/>
                  </a:rPr>
                  <a:t>kẻ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𝑀𝑁</m:t>
                    </m:r>
                  </m:oMath>
                </a14:m>
                <a:r>
                  <a:rPr lang="en-US" sz="1700">
                    <a:effectLst/>
                    <a:latin typeface="+mn-lt"/>
                    <a:ea typeface="Dotum" panose="020B0600000101010101" pitchFamily="34" charset="-127"/>
                    <a:cs typeface="Times New Roman" panose="02020603050405020304" pitchFamily="18" charset="0"/>
                  </a:rPr>
                  <a:t>; qua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𝑀𝑁</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𝑀𝑁</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en-US" sz="1700" smtClean="0">
                    <a:effectLst/>
                    <a:latin typeface="+mn-lt"/>
                    <a:ea typeface="Dotum" panose="020B0600000101010101" pitchFamily="34" charset="-127"/>
                    <a:cs typeface="Times New Roman" panose="02020603050405020304" pitchFamily="18" charset="0"/>
                  </a:rPr>
                  <a:t>Qua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𝑀𝑃</m:t>
                    </m:r>
                  </m:oMath>
                </a14:m>
                <a:r>
                  <a:rPr lang="en-US" sz="1700">
                    <a:effectLst/>
                    <a:latin typeface="+mn-lt"/>
                    <a:ea typeface="Dotum" panose="020B0600000101010101" pitchFamily="34" charset="-127"/>
                    <a:cs typeface="Times New Roman" panose="02020603050405020304" pitchFamily="18" charset="0"/>
                  </a:rPr>
                  <a:t>; qua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𝐵𝑁</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𝑀𝑃</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𝐵𝑁</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𝑀𝑃</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𝐵𝑁</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en-US" sz="1700">
                    <a:effectLst/>
                    <a:latin typeface="+mn-lt"/>
                    <a:ea typeface="Dotum" panose="020B0600000101010101" pitchFamily="34" charset="-127"/>
                    <a:cs typeface="Times New Roman" panose="02020603050405020304" pitchFamily="18" charset="0"/>
                  </a:rPr>
                  <a:t>Ta có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𝑀𝑁𝐵𝑃</m:t>
                    </m:r>
                  </m:oMath>
                </a14:m>
                <a:r>
                  <a:rPr lang="en-US" sz="1700">
                    <a:effectLst/>
                    <a:latin typeface="+mn-lt"/>
                    <a:ea typeface="Dotum" panose="020B0600000101010101" pitchFamily="34" charset="-127"/>
                    <a:cs typeface="Times New Roman" panose="02020603050405020304" pitchFamily="18" charset="0"/>
                  </a:rPr>
                  <a:t> là hình vuông. </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2840603" y="1029336"/>
                <a:ext cx="6301408" cy="1426288"/>
              </a:xfrm>
              <a:prstGeom prst="rect">
                <a:avLst/>
              </a:prstGeom>
              <a:blipFill>
                <a:blip r:embed="rId6"/>
                <a:stretch>
                  <a:fillRect l="-677"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2840603" y="2521105"/>
                <a:ext cx="5730902" cy="2419124"/>
              </a:xfrm>
              <a:prstGeom prst="rect">
                <a:avLst/>
              </a:prstGeom>
            </p:spPr>
            <p:txBody>
              <a:bodyPr wrap="square">
                <a:spAutoFit/>
              </a:bodyPr>
              <a:lstStyle/>
              <a:p>
                <a:pPr lvl="0" algn="just">
                  <a:lnSpc>
                    <a:spcPct val="150000"/>
                  </a:lnSpc>
                  <a:spcBef>
                    <a:spcPts val="400"/>
                  </a:spcBef>
                  <a:spcAft>
                    <a:spcPts val="400"/>
                  </a:spcAft>
                </a:pPr>
                <a:r>
                  <a:rPr lang="en-US" sz="1700" smtClean="0">
                    <a:ea typeface="Dotum" panose="020B0600000101010101" pitchFamily="34" charset="-127"/>
                    <a:cs typeface="Times New Roman" panose="02020603050405020304" pitchFamily="18" charset="0"/>
                  </a:rPr>
                  <a:t>Áp </a:t>
                </a:r>
                <a:r>
                  <a:rPr lang="en-US" sz="1700">
                    <a:ea typeface="Dotum" panose="020B0600000101010101" pitchFamily="34" charset="-127"/>
                    <a:cs typeface="Times New Roman" panose="02020603050405020304" pitchFamily="18" charset="0"/>
                  </a:rPr>
                  <a:t>dụng định lí Pythagore vào các tam giác vuông </a:t>
                </a: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𝐴𝑀𝐶</m:t>
                    </m:r>
                    <m:r>
                      <a:rPr lang="en-US" sz="1700" i="1">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𝐶𝑁𝐵</m:t>
                    </m:r>
                    <m:r>
                      <a:rPr lang="en-US" sz="1700" i="1">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𝐴𝑃𝐵</m:t>
                    </m:r>
                  </m:oMath>
                </a14:m>
                <a:r>
                  <a:rPr lang="en-US" sz="1700">
                    <a:ea typeface="Dotum" panose="020B0600000101010101" pitchFamily="34" charset="-127"/>
                    <a:cs typeface="Times New Roman" panose="02020603050405020304" pitchFamily="18" charset="0"/>
                  </a:rPr>
                  <a:t> ta có:</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1</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+2</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=5</m:t>
                    </m:r>
                    <m:r>
                      <a:rPr lang="en-US" sz="1700" b="0" i="0" smtClean="0">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𝐴𝐶</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5</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𝐵</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2</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3</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=13</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 </m:t>
                    </m:r>
                    <m:r>
                      <a:rPr lang="en-US" sz="1700" i="1">
                        <a:latin typeface="Cambria Math" panose="02040503050406030204" pitchFamily="18" charset="0"/>
                        <a:ea typeface="Dotum" panose="020B0600000101010101" pitchFamily="34" charset="-127"/>
                        <a:cs typeface="Times New Roman" panose="02020603050405020304" pitchFamily="18" charset="0"/>
                      </a:rPr>
                      <m:t>𝐴𝐵</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13</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1</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3</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=10</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𝐵𝐶</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10</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2840603" y="2521105"/>
                <a:ext cx="5730902" cy="2419124"/>
              </a:xfrm>
              <a:prstGeom prst="rect">
                <a:avLst/>
              </a:prstGeom>
              <a:blipFill>
                <a:blip r:embed="rId7"/>
                <a:stretch>
                  <a:fillRect l="-745" r="-638" b="-2778"/>
                </a:stretch>
              </a:blipFill>
            </p:spPr>
            <p:txBody>
              <a:bodyPr/>
              <a:lstStyle/>
              <a:p>
                <a:r>
                  <a:rPr lang="en-US">
                    <a:noFill/>
                  </a:rPr>
                  <a:t> </a:t>
                </a:r>
              </a:p>
            </p:txBody>
          </p:sp>
        </mc:Fallback>
      </mc:AlternateContent>
    </p:spTree>
    <p:extLst>
      <p:ext uri="{BB962C8B-B14F-4D97-AF65-F5344CB8AC3E}">
        <p14:creationId xmlns:p14="http://schemas.microsoft.com/office/powerpoint/2010/main" val="79039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fade">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wipe(down)">
                                      <p:cBhvr>
                                        <p:cTn id="20" dur="500"/>
                                        <p:tgtEl>
                                          <p:spTgt spid="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25" dur="500"/>
                                        <p:tgtEl>
                                          <p:spTgt spid="2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
                                            <p:txEl>
                                              <p:pRg st="0" end="0"/>
                                            </p:txEl>
                                          </p:spTgt>
                                        </p:tgtEl>
                                        <p:attrNameLst>
                                          <p:attrName>style.visibility</p:attrName>
                                        </p:attrNameLst>
                                      </p:cBhvr>
                                      <p:to>
                                        <p:strVal val="visible"/>
                                      </p:to>
                                    </p:set>
                                    <p:animEffect transition="in" filter="fade">
                                      <p:cBhvr>
                                        <p:cTn id="30" dur="500"/>
                                        <p:tgtEl>
                                          <p:spTgt spid="2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xEl>
                                              <p:pRg st="1" end="1"/>
                                            </p:txEl>
                                          </p:spTgt>
                                        </p:tgtEl>
                                        <p:attrNameLst>
                                          <p:attrName>style.visibility</p:attrName>
                                        </p:attrNameLst>
                                      </p:cBhvr>
                                      <p:to>
                                        <p:strVal val="visible"/>
                                      </p:to>
                                    </p:set>
                                    <p:animEffect transition="in" filter="wipe(left)">
                                      <p:cBhvr>
                                        <p:cTn id="35" dur="500"/>
                                        <p:tgtEl>
                                          <p:spTgt spid="28">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xEl>
                                              <p:pRg st="2" end="2"/>
                                            </p:txEl>
                                          </p:spTgt>
                                        </p:tgtEl>
                                        <p:attrNameLst>
                                          <p:attrName>style.visibility</p:attrName>
                                        </p:attrNameLst>
                                      </p:cBhvr>
                                      <p:to>
                                        <p:strVal val="visible"/>
                                      </p:to>
                                    </p:set>
                                    <p:animEffect transition="in" filter="wipe(left)">
                                      <p:cBhvr>
                                        <p:cTn id="40" dur="500"/>
                                        <p:tgtEl>
                                          <p:spTgt spid="28">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xEl>
                                              <p:pRg st="3" end="3"/>
                                            </p:txEl>
                                          </p:spTgt>
                                        </p:tgtEl>
                                        <p:attrNameLst>
                                          <p:attrName>style.visibility</p:attrName>
                                        </p:attrNameLst>
                                      </p:cBhvr>
                                      <p:to>
                                        <p:strVal val="visible"/>
                                      </p:to>
                                    </p:set>
                                    <p:animEffect transition="in" filter="wipe(left)">
                                      <p:cBhvr>
                                        <p:cTn id="45"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10" name="TextBox 9"/>
          <p:cNvSpPr txBox="1"/>
          <p:nvPr/>
        </p:nvSpPr>
        <p:spPr>
          <a:xfrm>
            <a:off x="1355430" y="856406"/>
            <a:ext cx="1976167" cy="623248"/>
          </a:xfrm>
          <a:prstGeom prst="rect">
            <a:avLst/>
          </a:prstGeom>
          <a:solidFill>
            <a:srgbClr val="AA6FCF"/>
          </a:solidFill>
          <a:ln w="38100" cap="flat" cmpd="sng" algn="ctr">
            <a:solidFill>
              <a:srgbClr val="BFDBF7"/>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t>Vận dụng</a:t>
            </a:r>
            <a:r>
              <a:rPr kumimoji="0" lang="en-US" sz="2300" b="1" i="0" u="none" strike="noStrike" kern="1200" cap="none" spc="0" normalizeH="0" noProof="0" smtClean="0">
                <a:ln>
                  <a:noFill/>
                </a:ln>
                <a:solidFill>
                  <a:srgbClr val="FFFFFF"/>
                </a:solidFill>
                <a:effectLst/>
                <a:uLnTx/>
                <a:uFillTx/>
                <a:latin typeface="Arial"/>
                <a:ea typeface="+mn-ea"/>
                <a:cs typeface="Arial" panose="020B0604020202020204" pitchFamily="34" charset="0"/>
              </a:rPr>
              <a:t> 1</a:t>
            </a:r>
            <a:endPar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7" name="Rectangle 6"/>
          <p:cNvSpPr/>
          <p:nvPr/>
        </p:nvSpPr>
        <p:spPr>
          <a:xfrm>
            <a:off x="3462953" y="1007730"/>
            <a:ext cx="3528530" cy="400110"/>
          </a:xfrm>
          <a:prstGeom prst="rect">
            <a:avLst/>
          </a:prstGeom>
        </p:spPr>
        <p:txBody>
          <a:bodyPr wrap="none">
            <a:spAutoFit/>
          </a:bodyPr>
          <a:lstStyle/>
          <a:p>
            <a:r>
              <a:rPr lang="en-US" sz="2000">
                <a:latin typeface="+mj-lt"/>
              </a:rPr>
              <a:t>Em hãy giải bài toán mở </a:t>
            </a:r>
            <a:r>
              <a:rPr lang="en-US" sz="2000" smtClean="0">
                <a:latin typeface="+mj-lt"/>
              </a:rPr>
              <a:t>đầu.</a:t>
            </a:r>
            <a:endParaRPr lang="en-US" sz="2000">
              <a:latin typeface="+mj-lt"/>
            </a:endParaRPr>
          </a:p>
        </p:txBody>
      </p:sp>
      <mc:AlternateContent xmlns:mc="http://schemas.openxmlformats.org/markup-compatibility/2006" xmlns:a14="http://schemas.microsoft.com/office/drawing/2010/main">
        <mc:Choice Requires="a14">
          <p:sp>
            <p:nvSpPr>
              <p:cNvPr id="8" name="Rectangle 7"/>
              <p:cNvSpPr/>
              <p:nvPr/>
            </p:nvSpPr>
            <p:spPr>
              <a:xfrm>
                <a:off x="1279129" y="1951269"/>
                <a:ext cx="6608565" cy="2765116"/>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1900" smtClean="0">
                    <a:latin typeface="+mn-lt"/>
                    <a:ea typeface="Dotum" panose="020B0600000101010101" pitchFamily="34" charset="-127"/>
                    <a:cs typeface="Times New Roman" panose="02020603050405020304" pitchFamily="18" charset="0"/>
                  </a:rPr>
                  <a:t>Nếu điểm </a:t>
                </a: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1900">
                    <a:effectLst/>
                    <a:latin typeface="+mn-lt"/>
                    <a:ea typeface="Dotum" panose="020B0600000101010101" pitchFamily="34" charset="-127"/>
                    <a:cs typeface="Times New Roman" panose="02020603050405020304" pitchFamily="18" charset="0"/>
                  </a:rPr>
                  <a:t> biểu diễn cho số thực </a:t>
                </a: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𝑥</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b="0" smtClean="0">
                    <a:effectLst/>
                    <a:ea typeface="Dotum" panose="020B0600000101010101" pitchFamily="34" charset="-127"/>
                    <a:cs typeface="Times New Roman" panose="02020603050405020304" pitchFamily="18" charset="0"/>
                  </a:rPr>
                  <a:t>	</a:t>
                </a: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nl-NL" sz="1900" i="1">
                        <a:effectLst/>
                        <a:latin typeface="Cambria Math" panose="02040503050406030204" pitchFamily="18" charset="0"/>
                        <a:ea typeface="Dotum" panose="020B0600000101010101" pitchFamily="34" charset="-127"/>
                        <a:cs typeface="Times New Roman" panose="02020603050405020304" pitchFamily="18" charset="0"/>
                      </a:rPr>
                      <m:t>𝑂𝑀</m:t>
                    </m:r>
                  </m:oMath>
                </a14:m>
                <a:r>
                  <a:rPr lang="en-US" sz="1900">
                    <a:effectLst/>
                    <a:latin typeface="+mn-lt"/>
                    <a:ea typeface="Dotum" panose="020B0600000101010101" pitchFamily="34" charset="-127"/>
                    <a:cs typeface="Times New Roman" panose="02020603050405020304" pitchFamily="18" charset="0"/>
                  </a:rPr>
                  <a:t> có độ dài là </a:t>
                </a: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1900">
                    <a:effectLst/>
                    <a:latin typeface="+mn-lt"/>
                    <a:ea typeface="Dotum" panose="020B0600000101010101" pitchFamily="34" charset="-127"/>
                    <a:cs typeface="Times New Roman" panose="02020603050405020304" pitchFamily="18" charset="0"/>
                  </a:rPr>
                  <a:t> (đvđd).</a:t>
                </a:r>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𝑂𝑀</m:t>
                    </m:r>
                  </m:oMath>
                </a14:m>
                <a:r>
                  <a:rPr lang="en-US" sz="1900">
                    <a:effectLst/>
                    <a:latin typeface="+mn-lt"/>
                    <a:ea typeface="Dotum" panose="020B0600000101010101" pitchFamily="34" charset="-127"/>
                    <a:cs typeface="Times New Roman" panose="02020603050405020304" pitchFamily="18" charset="0"/>
                  </a:rPr>
                  <a:t> là cạnh huyền của một tam giác vuông; 2 cạnh góc vuông là hai cạnh của hình chữ nhật.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smtClean="0">
                    <a:ea typeface="Dotum" panose="020B0600000101010101" pitchFamily="34" charset="-127"/>
                    <a:cs typeface="Times New Roman" panose="02020603050405020304" pitchFamily="18" charset="0"/>
                  </a:rPr>
                  <a:t>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 </m:t>
                    </m:r>
                  </m:oMath>
                </a14:m>
                <a:r>
                  <a:rPr lang="en-US" sz="1900">
                    <a:effectLst/>
                    <a:latin typeface="+mn-lt"/>
                    <a:ea typeface="Dotum" panose="020B0600000101010101" pitchFamily="34" charset="-127"/>
                    <a:cs typeface="Times New Roman" panose="02020603050405020304" pitchFamily="18" charset="0"/>
                  </a:rPr>
                  <a:t>Áp dụng định lí Pythagore, có:</a:t>
                </a:r>
                <a:endParaRPr lang="en-US" sz="19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1</m:t>
                        </m:r>
                      </m:e>
                      <m:sup>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3</m:t>
                        </m:r>
                      </m:e>
                      <m:sup>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900" i="1">
                        <a:effectLst/>
                        <a:latin typeface="Cambria Math" panose="02040503050406030204" pitchFamily="18" charset="0"/>
                        <a:ea typeface="Dotum" panose="020B0600000101010101" pitchFamily="34" charset="-127"/>
                        <a:cs typeface="Times New Roman" panose="02020603050405020304" pitchFamily="18" charset="0"/>
                      </a:rPr>
                      <m:t>=10</m:t>
                    </m:r>
                  </m:oMath>
                </a14:m>
                <a:r>
                  <a:rPr lang="nl-NL"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lang="nl-NL"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9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nl-NL" sz="1900" i="1">
                            <a:effectLst/>
                            <a:latin typeface="Cambria Math" panose="02040503050406030204" pitchFamily="18" charset="0"/>
                            <a:ea typeface="Dotum" panose="020B0600000101010101" pitchFamily="34" charset="-127"/>
                            <a:cs typeface="Times New Roman" panose="02020603050405020304" pitchFamily="18" charset="0"/>
                          </a:rPr>
                          <m:t>10</m:t>
                        </m:r>
                      </m:e>
                    </m:rad>
                  </m:oMath>
                </a14:m>
                <a:r>
                  <a:rPr lang="nl-NL"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279129" y="1951269"/>
                <a:ext cx="6608565" cy="2765116"/>
              </a:xfrm>
              <a:prstGeom prst="rect">
                <a:avLst/>
              </a:prstGeom>
              <a:blipFill>
                <a:blip r:embed="rId4"/>
                <a:stretch>
                  <a:fillRect l="-738" r="-830" b="-441"/>
                </a:stretch>
              </a:blipFill>
            </p:spPr>
            <p:txBody>
              <a:bodyPr/>
              <a:lstStyle/>
              <a:p>
                <a:r>
                  <a:rPr lang="en-US">
                    <a:noFill/>
                  </a:rPr>
                  <a:t> </a:t>
                </a:r>
              </a:p>
            </p:txBody>
          </p:sp>
        </mc:Fallback>
      </mc:AlternateContent>
      <p:sp>
        <p:nvSpPr>
          <p:cNvPr id="13" name="Rectangle 12"/>
          <p:cNvSpPr/>
          <p:nvPr/>
        </p:nvSpPr>
        <p:spPr>
          <a:xfrm>
            <a:off x="4273326" y="1545071"/>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64373906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left)">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anim calcmode="lin" valueType="num">
                                      <p:cBhvr>
                                        <p:cTn id="38"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8">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500"/>
                                        <p:tgtEl>
                                          <p:spTgt spid="8">
                                            <p:txEl>
                                              <p:pRg st="4" end="4"/>
                                            </p:txEl>
                                          </p:spTgt>
                                        </p:tgtEl>
                                      </p:cBhvr>
                                    </p:animEffect>
                                    <p:anim calcmode="lin" valueType="num">
                                      <p:cBhvr>
                                        <p:cTn id="4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91520" y="3432397"/>
            <a:ext cx="1807594" cy="1672564"/>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7168582" y="3101007"/>
            <a:ext cx="1975418" cy="2287634"/>
          </a:xfrm>
          <a:prstGeom prst="rect">
            <a:avLst/>
          </a:prstGeom>
          <a:noFill/>
          <a:ln>
            <a:noFill/>
          </a:ln>
        </p:spPr>
      </p:pic>
      <p:sp>
        <p:nvSpPr>
          <p:cNvPr id="6" name="Google Shape;488;p36"/>
          <p:cNvSpPr txBox="1">
            <a:spLocks noGrp="1"/>
          </p:cNvSpPr>
          <p:nvPr>
            <p:ph type="title"/>
          </p:nvPr>
        </p:nvSpPr>
        <p:spPr>
          <a:xfrm>
            <a:off x="845296" y="726235"/>
            <a:ext cx="7401724" cy="2529300"/>
          </a:xfrm>
          <a:prstGeom prst="rect">
            <a:avLst/>
          </a:prstGeom>
        </p:spPr>
        <p:txBody>
          <a:bodyPr spcFirstLastPara="1" wrap="square" lIns="91425" tIns="91425" rIns="91425" bIns="91425" anchor="ctr" anchorCtr="0">
            <a:noAutofit/>
          </a:bodyPr>
          <a:lstStyle/>
          <a:p>
            <a:pPr lvl="0">
              <a:lnSpc>
                <a:spcPct val="150000"/>
              </a:lnSpc>
            </a:pPr>
            <a:r>
              <a:rPr lang="en-US" sz="5000" b="1" smtClean="0">
                <a:solidFill>
                  <a:schemeClr val="accent3">
                    <a:lumMod val="50000"/>
                  </a:schemeClr>
                </a:solidFill>
                <a:latin typeface="+mn-lt"/>
              </a:rPr>
              <a:t>II. ỨNG </a:t>
            </a:r>
            <a:r>
              <a:rPr lang="en-US" sz="5000" b="1">
                <a:solidFill>
                  <a:schemeClr val="accent3">
                    <a:lumMod val="50000"/>
                  </a:schemeClr>
                </a:solidFill>
                <a:latin typeface="+mn-lt"/>
              </a:rPr>
              <a:t>DỤNG CỦA ĐỊNH LÍ PYTHAGORE</a:t>
            </a:r>
            <a:endParaRPr sz="5000" b="1">
              <a:solidFill>
                <a:schemeClr val="accent3">
                  <a:lumMod val="50000"/>
                </a:schemeClr>
              </a:solidFill>
              <a:latin typeface="+mn-lt"/>
            </a:endParaRPr>
          </a:p>
        </p:txBody>
      </p:sp>
    </p:spTree>
    <p:extLst>
      <p:ext uri="{BB962C8B-B14F-4D97-AF65-F5344CB8AC3E}">
        <p14:creationId xmlns:p14="http://schemas.microsoft.com/office/powerpoint/2010/main" val="141329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569190" y="454574"/>
            <a:ext cx="4063544"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Tính độ dài đoạn thẳng</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296041" y="992569"/>
                <a:ext cx="7991067"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ea typeface="Arial" panose="020B0604020202020204" pitchFamily="34" charset="0"/>
                    <a:sym typeface="Arial"/>
                  </a:rPr>
                  <a:t>Bài toán </a:t>
                </a:r>
                <a:r>
                  <a:rPr kumimoji="0" lang="en-US" sz="2000" b="1" i="0" u="none" strike="noStrike" kern="0" cap="none" spc="0" normalizeH="0" baseline="0" noProof="0" smtClean="0">
                    <a:ln>
                      <a:noFill/>
                    </a:ln>
                    <a:solidFill>
                      <a:srgbClr val="C00000"/>
                    </a:solidFill>
                    <a:effectLst/>
                    <a:uLnTx/>
                    <a:uFillTx/>
                    <a:ea typeface="Arial" panose="020B0604020202020204" pitchFamily="34" charset="0"/>
                    <a:sym typeface="Arial"/>
                  </a:rPr>
                  <a:t>1: </a:t>
                </a:r>
                <a:r>
                  <a:rPr kumimoji="0" lang="vi-VN" sz="1800" b="0" i="0" u="none" strike="noStrike" kern="0" cap="none" spc="0" normalizeH="0" baseline="0" noProof="0" smtClean="0">
                    <a:ln>
                      <a:noFill/>
                    </a:ln>
                    <a:solidFill>
                      <a:srgbClr val="000000"/>
                    </a:solidFill>
                    <a:effectLst/>
                    <a:uLnTx/>
                    <a:uFillTx/>
                    <a:sym typeface="Arial"/>
                  </a:rPr>
                  <a:t>Cho </a:t>
                </a:r>
                <a:r>
                  <a:rPr kumimoji="0" lang="vi-VN" sz="1800" b="0" i="0" u="none" strike="noStrike" kern="0" cap="none" spc="0" normalizeH="0" baseline="0" noProof="0">
                    <a:ln>
                      <a:noFill/>
                    </a:ln>
                    <a:solidFill>
                      <a:srgbClr val="000000"/>
                    </a:solidFill>
                    <a:effectLst/>
                    <a:uLnTx/>
                    <a:uFillTx/>
                    <a:sym typeface="Arial"/>
                  </a:rPr>
                  <a:t>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1800" b="0" i="0" u="none" strike="noStrike" kern="0" cap="none" spc="0" normalizeH="0" baseline="0" noProof="0">
                    <a:ln>
                      <a:noFill/>
                    </a:ln>
                    <a:solidFill>
                      <a:srgbClr val="000000"/>
                    </a:solidFill>
                    <a:effectLst/>
                    <a:uLnTx/>
                    <a:uFillTx/>
                    <a:sym typeface="Arial"/>
                  </a:rPr>
                  <a:t>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sym typeface="Arial"/>
                  </a:rPr>
                  <a:t> có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8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r>
                  <a:rPr kumimoji="0" lang="vi-VN" sz="1800" b="0" i="0" u="none" strike="noStrike" kern="0" cap="none" spc="0" normalizeH="0" baseline="0" noProof="0">
                    <a:ln>
                      <a:noFill/>
                    </a:ln>
                    <a:solidFill>
                      <a:srgbClr val="000000"/>
                    </a:solidFill>
                    <a:effectLst/>
                    <a:uLnTx/>
                    <a:uFillTx/>
                    <a:sym typeface="Arial"/>
                  </a:rPr>
                  <a:t>. Hãy tính độ dài cạnh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a:ln>
                      <a:noFill/>
                    </a:ln>
                    <a:solidFill>
                      <a:srgbClr val="000000"/>
                    </a:solidFill>
                    <a:effectLst/>
                    <a:uLnTx/>
                    <a:uFillTx/>
                    <a:sym typeface="Arial"/>
                  </a:rPr>
                  <a:t>, đường cao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oMath>
                </a14:m>
                <a:r>
                  <a:rPr kumimoji="0" lang="vi-VN" sz="1800" b="0" i="0" u="none" strike="noStrike" kern="0" cap="none" spc="0" normalizeH="0" baseline="0" noProof="0">
                    <a:ln>
                      <a:noFill/>
                    </a:ln>
                    <a:solidFill>
                      <a:srgbClr val="000000"/>
                    </a:solidFill>
                    <a:effectLst/>
                    <a:uLnTx/>
                    <a:uFillTx/>
                    <a:sym typeface="Arial"/>
                  </a:rPr>
                  <a:t> và các đoạn thẳng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𝐵𝐻</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𝐶𝐻</m:t>
                    </m:r>
                  </m:oMath>
                </a14:m>
                <a:r>
                  <a:rPr kumimoji="0" lang="vi-VN" sz="1800" b="0" i="0" u="none" strike="noStrike" kern="0" cap="none" spc="0" normalizeH="0" baseline="0" noProof="0" smtClean="0">
                    <a:ln>
                      <a:noFill/>
                    </a:ln>
                    <a:solidFill>
                      <a:srgbClr val="000000"/>
                    </a:solidFill>
                    <a:effectLst/>
                    <a:uLnTx/>
                    <a:uFillTx/>
                    <a:sym typeface="Arial"/>
                  </a:rPr>
                  <a:t>.</a:t>
                </a:r>
                <a:endParaRPr kumimoji="0" lang="vi-VN" sz="1800" b="0" i="0" u="none" strike="noStrike" kern="0" cap="none" spc="0" normalizeH="0" baseline="0" noProof="0">
                  <a:ln>
                    <a:noFill/>
                  </a:ln>
                  <a:solidFill>
                    <a:srgbClr val="000000"/>
                  </a:solidFill>
                  <a:effectLst/>
                  <a:uLnTx/>
                  <a:uFillTx/>
                  <a:sym typeface="Arial"/>
                </a:endParaRPr>
              </a:p>
            </p:txBody>
          </p:sp>
        </mc:Choice>
        <mc:Fallback xmlns="">
          <p:sp>
            <p:nvSpPr>
              <p:cNvPr id="14" name="Rectangle 13"/>
              <p:cNvSpPr>
                <a:spLocks noRot="1" noChangeAspect="1" noMove="1" noResize="1" noEditPoints="1" noAdjustHandles="1" noChangeArrowheads="1" noChangeShapeType="1" noTextEdit="1"/>
              </p:cNvSpPr>
              <p:nvPr/>
            </p:nvSpPr>
            <p:spPr>
              <a:xfrm>
                <a:off x="296041" y="992569"/>
                <a:ext cx="7991067" cy="969496"/>
              </a:xfrm>
              <a:prstGeom prst="rect">
                <a:avLst/>
              </a:prstGeom>
              <a:blipFill>
                <a:blip r:embed="rId3"/>
                <a:stretch>
                  <a:fillRect l="-840" r="-687" b="-4403"/>
                </a:stretch>
              </a:blipFill>
            </p:spPr>
            <p:txBody>
              <a:bodyPr/>
              <a:lstStyle/>
              <a:p>
                <a:r>
                  <a:rPr lang="en-US">
                    <a:noFill/>
                  </a:rPr>
                  <a:t> </a:t>
                </a:r>
              </a:p>
            </p:txBody>
          </p:sp>
        </mc:Fallback>
      </mc:AlternateContent>
      <p:sp>
        <p:nvSpPr>
          <p:cNvPr id="13" name="Rectangle 12"/>
          <p:cNvSpPr/>
          <p:nvPr/>
        </p:nvSpPr>
        <p:spPr>
          <a:xfrm>
            <a:off x="752280" y="201735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grpSp>
        <p:nvGrpSpPr>
          <p:cNvPr id="31" name="Group 30"/>
          <p:cNvGrpSpPr/>
          <p:nvPr/>
        </p:nvGrpSpPr>
        <p:grpSpPr>
          <a:xfrm>
            <a:off x="6853121" y="2464100"/>
            <a:ext cx="1771636" cy="2418649"/>
            <a:chOff x="6815357" y="2182619"/>
            <a:chExt cx="1771636" cy="2418649"/>
          </a:xfrm>
        </p:grpSpPr>
        <mc:AlternateContent xmlns:mc="http://schemas.openxmlformats.org/markup-compatibility/2006" xmlns:a14="http://schemas.microsoft.com/office/drawing/2010/main">
          <mc:Choice Requires="a14">
            <p:sp>
              <p:nvSpPr>
                <p:cNvPr id="15" name="Rectangle 14"/>
                <p:cNvSpPr/>
                <p:nvPr/>
              </p:nvSpPr>
              <p:spPr>
                <a:xfrm>
                  <a:off x="7774806" y="4107918"/>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7774806" y="4107918"/>
                  <a:ext cx="356188" cy="338554"/>
                </a:xfrm>
                <a:prstGeom prst="rect">
                  <a:avLst/>
                </a:prstGeom>
                <a:blipFill>
                  <a:blip r:embed="rId4"/>
                  <a:stretch>
                    <a:fillRect/>
                  </a:stretch>
                </a:blipFill>
              </p:spPr>
              <p:txBody>
                <a:bodyPr/>
                <a:lstStyle/>
                <a:p>
                  <a:r>
                    <a:rPr lang="en-US">
                      <a:noFill/>
                    </a:rPr>
                    <a:t> </a:t>
                  </a:r>
                </a:p>
              </p:txBody>
            </p:sp>
          </mc:Fallback>
        </mc:AlternateContent>
        <p:grpSp>
          <p:nvGrpSpPr>
            <p:cNvPr id="25" name="Group 24"/>
            <p:cNvGrpSpPr/>
            <p:nvPr/>
          </p:nvGrpSpPr>
          <p:grpSpPr>
            <a:xfrm>
              <a:off x="6815357" y="2182619"/>
              <a:ext cx="1771636" cy="2418649"/>
              <a:chOff x="6027852" y="3422838"/>
              <a:chExt cx="1771636" cy="2418649"/>
            </a:xfrm>
          </p:grpSpPr>
          <p:grpSp>
            <p:nvGrpSpPr>
              <p:cNvPr id="18" name="Group 17"/>
              <p:cNvGrpSpPr/>
              <p:nvPr/>
            </p:nvGrpSpPr>
            <p:grpSpPr>
              <a:xfrm rot="14287978">
                <a:off x="5704345" y="3746345"/>
                <a:ext cx="2418649" cy="1771636"/>
                <a:chOff x="827789" y="2773588"/>
                <a:chExt cx="3681713" cy="2107803"/>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rot="1878890">
                  <a:off x="1981310" y="3118333"/>
                  <a:ext cx="211185" cy="156472"/>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Rectangle 16"/>
                    <p:cNvSpPr/>
                    <p:nvPr/>
                  </p:nvSpPr>
                  <p:spPr>
                    <a:xfrm rot="7312022">
                      <a:off x="1980493" y="2774311"/>
                      <a:ext cx="386168"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rot="7312022">
                      <a:off x="1980493" y="2774311"/>
                      <a:ext cx="386168" cy="384721"/>
                    </a:xfrm>
                    <a:prstGeom prst="rect">
                      <a:avLst/>
                    </a:prstGeom>
                    <a:blipFill>
                      <a:blip r:embed="rId5"/>
                      <a:stretch>
                        <a:fillRect b="-439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rot="7312022">
                      <a:off x="810733" y="421839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rot="7312022">
                      <a:off x="810733" y="4218391"/>
                      <a:ext cx="418833" cy="384721"/>
                    </a:xfrm>
                    <a:prstGeom prst="rect">
                      <a:avLst/>
                    </a:prstGeom>
                    <a:blipFill>
                      <a:blip r:embed="rId6"/>
                      <a:stretch>
                        <a:fillRect b="-4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rot="7312022">
                      <a:off x="4112855" y="3835677"/>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1" name="Rectangle 20"/>
                    <p:cNvSpPr>
                      <a:spLocks noRot="1" noChangeAspect="1" noMove="1" noResize="1" noEditPoints="1" noAdjustHandles="1" noChangeArrowheads="1" noChangeShapeType="1" noTextEdit="1"/>
                    </p:cNvSpPr>
                    <p:nvPr/>
                  </p:nvSpPr>
                  <p:spPr>
                    <a:xfrm rot="7312022">
                      <a:off x="4112855" y="3835677"/>
                      <a:ext cx="408573" cy="384721"/>
                    </a:xfrm>
                    <a:prstGeom prst="rect">
                      <a:avLst/>
                    </a:prstGeom>
                    <a:blipFill>
                      <a:blip r:embed="rId7"/>
                      <a:stretch>
                        <a:fillRect b="-4285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6281710" y="4360426"/>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6281710" y="4360426"/>
                    <a:ext cx="356188" cy="338554"/>
                  </a:xfrm>
                  <a:prstGeom prst="rect">
                    <a:avLst/>
                  </a:prstGeom>
                  <a:blipFill>
                    <a:blip r:embed="rId8"/>
                    <a:stretch>
                      <a:fillRect/>
                    </a:stretch>
                  </a:blipFill>
                </p:spPr>
                <p:txBody>
                  <a:bodyPr/>
                  <a:lstStyle/>
                  <a:p>
                    <a:r>
                      <a:rPr lang="en-US">
                        <a:noFill/>
                      </a:rPr>
                      <a:t> </a:t>
                    </a:r>
                  </a:p>
                </p:txBody>
              </p:sp>
            </mc:Fallback>
          </mc:AlternateContent>
          <p:cxnSp>
            <p:nvCxnSpPr>
              <p:cNvPr id="7" name="Straight Connector 6"/>
              <p:cNvCxnSpPr/>
              <p:nvPr/>
            </p:nvCxnSpPr>
            <p:spPr>
              <a:xfrm flipV="1">
                <a:off x="6607673" y="4754048"/>
                <a:ext cx="758327" cy="539021"/>
              </a:xfrm>
              <a:prstGeom prst="line">
                <a:avLst/>
              </a:prstGeom>
            </p:spPr>
            <p:style>
              <a:lnRef idx="1">
                <a:schemeClr val="dk1"/>
              </a:lnRef>
              <a:fillRef idx="0">
                <a:schemeClr val="dk1"/>
              </a:fillRef>
              <a:effectRef idx="0">
                <a:schemeClr val="dk1"/>
              </a:effectRef>
              <a:fontRef idx="minor">
                <a:schemeClr val="tx1"/>
              </a:fontRef>
            </p:style>
          </p:cxnSp>
          <p:sp>
            <p:nvSpPr>
              <p:cNvPr id="23" name="Rectangle 22"/>
              <p:cNvSpPr/>
              <p:nvPr/>
            </p:nvSpPr>
            <p:spPr>
              <a:xfrm rot="19421818">
                <a:off x="7280485" y="4782645"/>
                <a:ext cx="138735" cy="13151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7337512" y="4489232"/>
                    <a:ext cx="43704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7337512" y="4489232"/>
                    <a:ext cx="437043" cy="384721"/>
                  </a:xfrm>
                  <a:prstGeom prst="rect">
                    <a:avLst/>
                  </a:prstGeom>
                  <a:blipFill>
                    <a:blip r:embed="rId9"/>
                    <a:stretch>
                      <a:fillRect/>
                    </a:stretch>
                  </a:blipFill>
                </p:spPr>
                <p:txBody>
                  <a:bodyPr/>
                  <a:lstStyle/>
                  <a:p>
                    <a:r>
                      <a:rPr lang="en-US">
                        <a:noFill/>
                      </a:rPr>
                      <a:t> </a:t>
                    </a:r>
                  </a:p>
                </p:txBody>
              </p:sp>
            </mc:Fallback>
          </mc:AlternateContent>
        </p:grpSp>
      </p:gr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9" name="Rectangle 28"/>
              <p:cNvSpPr/>
              <p:nvPr/>
            </p:nvSpPr>
            <p:spPr>
              <a:xfrm>
                <a:off x="356944" y="2464100"/>
                <a:ext cx="6347352" cy="2210862"/>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Áp dụng định lí Pythagore cho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a:t>
                </a:r>
                <a:r>
                  <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rPr>
                  <a:t>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ta được</a:t>
                </a:r>
                <a:r>
                  <a:rPr kumimoji="0" lang="en-US" sz="1800" b="0" i="0" u="none" strike="noStrike" kern="0" cap="none" spc="0" normalizeH="0" noProof="0" smtClean="0">
                    <a:ln>
                      <a:noFill/>
                    </a:ln>
                    <a:solidFill>
                      <a:srgbClr val="000000"/>
                    </a:solidFill>
                    <a:effectLst/>
                    <a:uLnTx/>
                    <a:uFillTx/>
                    <a:latin typeface="Arial" panose="020B0604020202020204" pitchFamily="34" charset="0"/>
                    <a:sym typeface="Arial"/>
                  </a:rPr>
                  <a:t> </a:t>
                </a: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=100</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hay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Vì </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diện tích của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bằng</a:t>
                </a:r>
                <a:r>
                  <a:rPr kumimoji="0" lang="en-US" sz="1800" b="0" i="0" u="none" strike="noStrike" kern="0" cap="none" spc="0" normalizeH="0" baseline="0" noProof="0" smtClean="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den>
                    </m:f>
                  </m:oMath>
                </a14:m>
                <a:r>
                  <a:rPr kumimoji="0" lang="en-US" sz="1800" b="0" i="0" u="none" strike="noStrike" kern="0" cap="none" spc="0" normalizeH="0" baseline="0" noProof="0" smtClean="0">
                    <a:ln>
                      <a:noFill/>
                    </a:ln>
                    <a:solidFill>
                      <a:srgbClr val="000000"/>
                    </a:solidFill>
                    <a:effectLst/>
                    <a:uLnTx/>
                    <a:uFillTx/>
                    <a:sym typeface="Arial"/>
                  </a:rPr>
                  <a:t> và cũng bằng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Nên</a:t>
                </a:r>
                <a:r>
                  <a:rPr kumimoji="0" lang="en-US" sz="1800" b="0" i="0" u="none" strike="noStrike" kern="0" cap="none" spc="0" normalizeH="0" baseline="0" noProof="0" smtClean="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𝐴𝐻</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oMath>
                </a14:m>
                <a:r>
                  <a:rPr kumimoji="0" lang="en-US" sz="1800" b="0" i="0" u="none" strike="noStrike" kern="0" cap="none" spc="0" normalizeH="0" baseline="0" noProof="0" smtClean="0">
                    <a:ln>
                      <a:noFill/>
                    </a:ln>
                    <a:solidFill>
                      <a:srgbClr val="000000"/>
                    </a:solidFill>
                    <a:effectLst/>
                    <a:uLnTx/>
                    <a:uFillTx/>
                    <a:sym typeface="Arial"/>
                  </a:rPr>
                  <a:t>, hay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6.8</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=4,8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endParaRPr kumimoji="0" lang="en-US" sz="1800" b="0" i="0" u="none" strike="noStrike" kern="0" cap="none" spc="0" normalizeH="0" baseline="0" noProof="0" smtClean="0">
                  <a:ln>
                    <a:noFill/>
                  </a:ln>
                  <a:solidFill>
                    <a:srgbClr val="000000"/>
                  </a:solidFill>
                  <a:effectLst/>
                  <a:uLnTx/>
                  <a:uFillTx/>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356944" y="2464100"/>
                <a:ext cx="6347352" cy="2210862"/>
              </a:xfrm>
              <a:prstGeom prst="rect">
                <a:avLst/>
              </a:prstGeom>
              <a:blipFill>
                <a:blip r:embed="rId10"/>
                <a:stretch>
                  <a:fillRect l="-865" r="-768" b="-551"/>
                </a:stretch>
              </a:blipFill>
            </p:spPr>
            <p:txBody>
              <a:bodyPr/>
              <a:lstStyle/>
              <a:p>
                <a:r>
                  <a:rPr lang="en-US">
                    <a:noFill/>
                  </a:rPr>
                  <a:t> </a:t>
                </a:r>
              </a:p>
            </p:txBody>
          </p:sp>
        </mc:Fallback>
      </mc:AlternateContent>
    </p:spTree>
    <p:extLst>
      <p:ext uri="{BB962C8B-B14F-4D97-AF65-F5344CB8AC3E}">
        <p14:creationId xmlns:p14="http://schemas.microsoft.com/office/powerpoint/2010/main" val="55987036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dissolve">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fade">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xEl>
                                              <p:pRg st="2" end="2"/>
                                            </p:txEl>
                                          </p:spTgt>
                                        </p:tgtEl>
                                        <p:attrNameLst>
                                          <p:attrName>style.visibility</p:attrName>
                                        </p:attrNameLst>
                                      </p:cBhvr>
                                      <p:to>
                                        <p:strVal val="visible"/>
                                      </p:to>
                                    </p:set>
                                    <p:animEffect transition="in" filter="wipe(left)">
                                      <p:cBhvr>
                                        <p:cTn id="3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569190" y="454574"/>
            <a:ext cx="4063544"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Tính độ dài đoạn thẳng</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296041" y="992569"/>
                <a:ext cx="7991067"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latin typeface="Arial"/>
                    <a:ea typeface="Arial" panose="020B0604020202020204" pitchFamily="34" charset="0"/>
                    <a:cs typeface="Arial"/>
                    <a:sym typeface="Arial"/>
                  </a:rPr>
                  <a:t>Bài toán </a:t>
                </a:r>
                <a:r>
                  <a:rPr kumimoji="0" lang="en-US" sz="2000" b="1" i="0" u="none" strike="noStrike" kern="0" cap="none" spc="0" normalizeH="0" baseline="0" noProof="0" smtClean="0">
                    <a:ln>
                      <a:noFill/>
                    </a:ln>
                    <a:solidFill>
                      <a:srgbClr val="C00000"/>
                    </a:solidFill>
                    <a:effectLst/>
                    <a:uLnTx/>
                    <a:uFillTx/>
                    <a:latin typeface="Arial"/>
                    <a:ea typeface="Arial" panose="020B0604020202020204" pitchFamily="34" charset="0"/>
                    <a:cs typeface="Arial"/>
                    <a:sym typeface="Arial"/>
                  </a:rPr>
                  <a:t>1: </a:t>
                </a:r>
                <a:r>
                  <a:rPr kumimoji="0" lang="vi-VN" sz="1800" b="0" i="0" u="none" strike="noStrike" kern="0" cap="none" spc="0" normalizeH="0" baseline="0" noProof="0" smtClean="0">
                    <a:ln>
                      <a:noFill/>
                    </a:ln>
                    <a:solidFill>
                      <a:srgbClr val="000000"/>
                    </a:solidFill>
                    <a:effectLst/>
                    <a:uLnTx/>
                    <a:uFillTx/>
                    <a:latin typeface="Arial"/>
                    <a:cs typeface="Arial"/>
                    <a:sym typeface="Arial"/>
                  </a:rPr>
                  <a:t>Cho </a:t>
                </a:r>
                <a:r>
                  <a:rPr kumimoji="0" lang="vi-VN" sz="1800" b="0" i="0" u="none" strike="noStrike" kern="0" cap="none" spc="0" normalizeH="0" baseline="0" noProof="0">
                    <a:ln>
                      <a:noFill/>
                    </a:ln>
                    <a:solidFill>
                      <a:srgbClr val="000000"/>
                    </a:solidFill>
                    <a:effectLst/>
                    <a:uLnTx/>
                    <a:uFillTx/>
                    <a:latin typeface="Arial"/>
                    <a:cs typeface="Arial"/>
                    <a:sym typeface="Arial"/>
                  </a:rPr>
                  <a:t>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1800" b="0" i="0" u="none" strike="noStrike" kern="0" cap="none" spc="0" normalizeH="0" baseline="0" noProof="0">
                    <a:ln>
                      <a:noFill/>
                    </a:ln>
                    <a:solidFill>
                      <a:srgbClr val="000000"/>
                    </a:solidFill>
                    <a:effectLst/>
                    <a:uLnTx/>
                    <a:uFillTx/>
                    <a:latin typeface="Arial"/>
                    <a:cs typeface="Arial"/>
                    <a:sym typeface="Arial"/>
                  </a:rPr>
                  <a:t>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latin typeface="Arial"/>
                    <a:cs typeface="Arial"/>
                    <a:sym typeface="Arial"/>
                  </a:rPr>
                  <a:t> có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8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r>
                  <a:rPr kumimoji="0" lang="vi-VN" sz="1800" b="0" i="0" u="none" strike="noStrike" kern="0" cap="none" spc="0" normalizeH="0" baseline="0" noProof="0">
                    <a:ln>
                      <a:noFill/>
                    </a:ln>
                    <a:solidFill>
                      <a:srgbClr val="000000"/>
                    </a:solidFill>
                    <a:effectLst/>
                    <a:uLnTx/>
                    <a:uFillTx/>
                    <a:latin typeface="Arial"/>
                    <a:cs typeface="Arial"/>
                    <a:sym typeface="Arial"/>
                  </a:rPr>
                  <a:t>. Hãy tính độ dài cạnh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a:ln>
                      <a:noFill/>
                    </a:ln>
                    <a:solidFill>
                      <a:srgbClr val="000000"/>
                    </a:solidFill>
                    <a:effectLst/>
                    <a:uLnTx/>
                    <a:uFillTx/>
                    <a:latin typeface="Arial"/>
                    <a:cs typeface="Arial"/>
                    <a:sym typeface="Arial"/>
                  </a:rPr>
                  <a:t>, đường cao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oMath>
                </a14:m>
                <a:r>
                  <a:rPr kumimoji="0" lang="vi-VN" sz="1800" b="0" i="0" u="none" strike="noStrike" kern="0" cap="none" spc="0" normalizeH="0" baseline="0" noProof="0">
                    <a:ln>
                      <a:noFill/>
                    </a:ln>
                    <a:solidFill>
                      <a:srgbClr val="000000"/>
                    </a:solidFill>
                    <a:effectLst/>
                    <a:uLnTx/>
                    <a:uFillTx/>
                    <a:latin typeface="Arial"/>
                    <a:cs typeface="Arial"/>
                    <a:sym typeface="Arial"/>
                  </a:rPr>
                  <a:t> và các đoạn thẳng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𝐵𝐻</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𝐶𝐻</m:t>
                    </m:r>
                  </m:oMath>
                </a14:m>
                <a:r>
                  <a:rPr kumimoji="0" lang="vi-VN" sz="1800" b="0" i="0" u="none" strike="noStrike" kern="0" cap="none" spc="0" normalizeH="0" baseline="0" noProof="0" smtClean="0">
                    <a:ln>
                      <a:noFill/>
                    </a:ln>
                    <a:solidFill>
                      <a:srgbClr val="000000"/>
                    </a:solidFill>
                    <a:effectLst/>
                    <a:uLnTx/>
                    <a:uFillTx/>
                    <a:latin typeface="Arial"/>
                    <a:cs typeface="Arial"/>
                    <a:sym typeface="Arial"/>
                  </a:rPr>
                  <a:t>.</a:t>
                </a:r>
                <a:endParaRPr kumimoji="0" lang="vi-VN"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4" name="Rectangle 13"/>
              <p:cNvSpPr>
                <a:spLocks noRot="1" noChangeAspect="1" noMove="1" noResize="1" noEditPoints="1" noAdjustHandles="1" noChangeArrowheads="1" noChangeShapeType="1" noTextEdit="1"/>
              </p:cNvSpPr>
              <p:nvPr/>
            </p:nvSpPr>
            <p:spPr>
              <a:xfrm>
                <a:off x="296041" y="992569"/>
                <a:ext cx="7991067" cy="969496"/>
              </a:xfrm>
              <a:prstGeom prst="rect">
                <a:avLst/>
              </a:prstGeom>
              <a:blipFill>
                <a:blip r:embed="rId3"/>
                <a:stretch>
                  <a:fillRect l="-840" r="-687" b="-4403"/>
                </a:stretch>
              </a:blipFill>
            </p:spPr>
            <p:txBody>
              <a:bodyPr/>
              <a:lstStyle/>
              <a:p>
                <a:r>
                  <a:rPr lang="en-US">
                    <a:noFill/>
                  </a:rPr>
                  <a:t> </a:t>
                </a:r>
              </a:p>
            </p:txBody>
          </p:sp>
        </mc:Fallback>
      </mc:AlternateContent>
      <p:sp>
        <p:nvSpPr>
          <p:cNvPr id="13" name="Rectangle 12"/>
          <p:cNvSpPr/>
          <p:nvPr/>
        </p:nvSpPr>
        <p:spPr>
          <a:xfrm>
            <a:off x="752280" y="201735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grpSp>
        <p:nvGrpSpPr>
          <p:cNvPr id="31" name="Group 30"/>
          <p:cNvGrpSpPr/>
          <p:nvPr/>
        </p:nvGrpSpPr>
        <p:grpSpPr>
          <a:xfrm>
            <a:off x="6853121" y="2464100"/>
            <a:ext cx="1771636" cy="2418649"/>
            <a:chOff x="6815357" y="2182619"/>
            <a:chExt cx="1771636" cy="2418649"/>
          </a:xfrm>
        </p:grpSpPr>
        <mc:AlternateContent xmlns:mc="http://schemas.openxmlformats.org/markup-compatibility/2006" xmlns:a14="http://schemas.microsoft.com/office/drawing/2010/main">
          <mc:Choice Requires="a14">
            <p:sp>
              <p:nvSpPr>
                <p:cNvPr id="15" name="Rectangle 14"/>
                <p:cNvSpPr/>
                <p:nvPr/>
              </p:nvSpPr>
              <p:spPr>
                <a:xfrm>
                  <a:off x="7774806" y="4107918"/>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7774806" y="4107918"/>
                  <a:ext cx="356188" cy="338554"/>
                </a:xfrm>
                <a:prstGeom prst="rect">
                  <a:avLst/>
                </a:prstGeom>
                <a:blipFill>
                  <a:blip r:embed="rId4"/>
                  <a:stretch>
                    <a:fillRect/>
                  </a:stretch>
                </a:blipFill>
              </p:spPr>
              <p:txBody>
                <a:bodyPr/>
                <a:lstStyle/>
                <a:p>
                  <a:r>
                    <a:rPr lang="en-US">
                      <a:noFill/>
                    </a:rPr>
                    <a:t> </a:t>
                  </a:r>
                </a:p>
              </p:txBody>
            </p:sp>
          </mc:Fallback>
        </mc:AlternateContent>
        <p:grpSp>
          <p:nvGrpSpPr>
            <p:cNvPr id="25" name="Group 24"/>
            <p:cNvGrpSpPr/>
            <p:nvPr/>
          </p:nvGrpSpPr>
          <p:grpSpPr>
            <a:xfrm>
              <a:off x="6815357" y="2182619"/>
              <a:ext cx="1771636" cy="2418649"/>
              <a:chOff x="6027852" y="3422838"/>
              <a:chExt cx="1771636" cy="2418649"/>
            </a:xfrm>
          </p:grpSpPr>
          <p:grpSp>
            <p:nvGrpSpPr>
              <p:cNvPr id="18" name="Group 17"/>
              <p:cNvGrpSpPr/>
              <p:nvPr/>
            </p:nvGrpSpPr>
            <p:grpSpPr>
              <a:xfrm rot="14287978">
                <a:off x="5704345" y="3746345"/>
                <a:ext cx="2418649" cy="1771636"/>
                <a:chOff x="827789" y="2773588"/>
                <a:chExt cx="3681713" cy="2107803"/>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rot="1878890">
                  <a:off x="1981310" y="3118333"/>
                  <a:ext cx="211185" cy="156472"/>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Rectangle 16"/>
                    <p:cNvSpPr/>
                    <p:nvPr/>
                  </p:nvSpPr>
                  <p:spPr>
                    <a:xfrm rot="7312022">
                      <a:off x="1980493" y="2774311"/>
                      <a:ext cx="386168"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rot="7312022">
                      <a:off x="1980493" y="2774311"/>
                      <a:ext cx="386168" cy="384721"/>
                    </a:xfrm>
                    <a:prstGeom prst="rect">
                      <a:avLst/>
                    </a:prstGeom>
                    <a:blipFill>
                      <a:blip r:embed="rId5"/>
                      <a:stretch>
                        <a:fillRect b="-439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rot="7312022">
                      <a:off x="810733" y="421839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rot="7312022">
                      <a:off x="810733" y="4218391"/>
                      <a:ext cx="418833" cy="384721"/>
                    </a:xfrm>
                    <a:prstGeom prst="rect">
                      <a:avLst/>
                    </a:prstGeom>
                    <a:blipFill>
                      <a:blip r:embed="rId6"/>
                      <a:stretch>
                        <a:fillRect b="-4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rot="7312022">
                      <a:off x="4112855" y="3835677"/>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1" name="Rectangle 20"/>
                    <p:cNvSpPr>
                      <a:spLocks noRot="1" noChangeAspect="1" noMove="1" noResize="1" noEditPoints="1" noAdjustHandles="1" noChangeArrowheads="1" noChangeShapeType="1" noTextEdit="1"/>
                    </p:cNvSpPr>
                    <p:nvPr/>
                  </p:nvSpPr>
                  <p:spPr>
                    <a:xfrm rot="7312022">
                      <a:off x="4112855" y="3835677"/>
                      <a:ext cx="408573" cy="384721"/>
                    </a:xfrm>
                    <a:prstGeom prst="rect">
                      <a:avLst/>
                    </a:prstGeom>
                    <a:blipFill>
                      <a:blip r:embed="rId7"/>
                      <a:stretch>
                        <a:fillRect b="-4285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6281710" y="4360426"/>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6281710" y="4360426"/>
                    <a:ext cx="356188" cy="338554"/>
                  </a:xfrm>
                  <a:prstGeom prst="rect">
                    <a:avLst/>
                  </a:prstGeom>
                  <a:blipFill>
                    <a:blip r:embed="rId8"/>
                    <a:stretch>
                      <a:fillRect/>
                    </a:stretch>
                  </a:blipFill>
                </p:spPr>
                <p:txBody>
                  <a:bodyPr/>
                  <a:lstStyle/>
                  <a:p>
                    <a:r>
                      <a:rPr lang="en-US">
                        <a:noFill/>
                      </a:rPr>
                      <a:t> </a:t>
                    </a:r>
                  </a:p>
                </p:txBody>
              </p:sp>
            </mc:Fallback>
          </mc:AlternateContent>
          <p:cxnSp>
            <p:nvCxnSpPr>
              <p:cNvPr id="7" name="Straight Connector 6"/>
              <p:cNvCxnSpPr/>
              <p:nvPr/>
            </p:nvCxnSpPr>
            <p:spPr>
              <a:xfrm flipV="1">
                <a:off x="6607673" y="4754048"/>
                <a:ext cx="758327" cy="539021"/>
              </a:xfrm>
              <a:prstGeom prst="line">
                <a:avLst/>
              </a:prstGeom>
            </p:spPr>
            <p:style>
              <a:lnRef idx="1">
                <a:schemeClr val="dk1"/>
              </a:lnRef>
              <a:fillRef idx="0">
                <a:schemeClr val="dk1"/>
              </a:fillRef>
              <a:effectRef idx="0">
                <a:schemeClr val="dk1"/>
              </a:effectRef>
              <a:fontRef idx="minor">
                <a:schemeClr val="tx1"/>
              </a:fontRef>
            </p:style>
          </p:cxnSp>
          <p:sp>
            <p:nvSpPr>
              <p:cNvPr id="23" name="Rectangle 22"/>
              <p:cNvSpPr/>
              <p:nvPr/>
            </p:nvSpPr>
            <p:spPr>
              <a:xfrm rot="19421818">
                <a:off x="7280485" y="4782645"/>
                <a:ext cx="138735" cy="13151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7337512" y="4489232"/>
                    <a:ext cx="43704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7337512" y="4489232"/>
                    <a:ext cx="437043" cy="384721"/>
                  </a:xfrm>
                  <a:prstGeom prst="rect">
                    <a:avLst/>
                  </a:prstGeom>
                  <a:blipFill>
                    <a:blip r:embed="rId9"/>
                    <a:stretch>
                      <a:fillRect/>
                    </a:stretch>
                  </a:blipFill>
                </p:spPr>
                <p:txBody>
                  <a:bodyPr/>
                  <a:lstStyle/>
                  <a:p>
                    <a:r>
                      <a:rPr lang="en-US">
                        <a:noFill/>
                      </a:rPr>
                      <a:t> </a:t>
                    </a:r>
                  </a:p>
                </p:txBody>
              </p:sp>
            </mc:Fallback>
          </mc:AlternateContent>
        </p:grpSp>
      </p:gr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9" name="Rectangle 28"/>
              <p:cNvSpPr/>
              <p:nvPr/>
            </p:nvSpPr>
            <p:spPr>
              <a:xfrm>
                <a:off x="300141" y="2405240"/>
                <a:ext cx="6667443" cy="1495281"/>
              </a:xfrm>
              <a:prstGeom prst="rect">
                <a:avLst/>
              </a:prstGeom>
            </p:spPr>
            <p:txBody>
              <a:bodyPr wrap="square">
                <a:spAutoFit/>
              </a:bodyPr>
              <a:lstStyle/>
              <a:p>
                <a:pPr lvl="0">
                  <a:lnSpc>
                    <a:spcPct val="150000"/>
                  </a:lnSpc>
                  <a:spcAft>
                    <a:spcPts val="500"/>
                  </a:spcAft>
                </a:pPr>
                <a:r>
                  <a:rPr lang="vi-VN" sz="1700" smtClean="0"/>
                  <a:t>Áp dụng định lí Pythagore cho tam giác </a:t>
                </a:r>
                <a14:m>
                  <m:oMath xmlns:m="http://schemas.openxmlformats.org/officeDocument/2006/math">
                    <m:r>
                      <a:rPr lang="vi-VN" sz="1700" i="1">
                        <a:latin typeface="Cambria Math" panose="02040503050406030204" pitchFamily="18" charset="0"/>
                      </a:rPr>
                      <m:t>𝐴</m:t>
                    </m:r>
                    <m:r>
                      <a:rPr lang="en-US" sz="1700" b="0" i="1" smtClean="0">
                        <a:latin typeface="Cambria Math" panose="02040503050406030204" pitchFamily="18" charset="0"/>
                      </a:rPr>
                      <m:t>𝐻</m:t>
                    </m:r>
                    <m:r>
                      <a:rPr lang="vi-VN" sz="1700" i="1">
                        <a:latin typeface="Cambria Math" panose="02040503050406030204" pitchFamily="18" charset="0"/>
                      </a:rPr>
                      <m:t>𝐵</m:t>
                    </m:r>
                  </m:oMath>
                </a14:m>
                <a:r>
                  <a:rPr lang="vi-VN" sz="1700"/>
                  <a:t> vuông tại </a:t>
                </a:r>
                <a14:m>
                  <m:oMath xmlns:m="http://schemas.openxmlformats.org/officeDocument/2006/math">
                    <m:r>
                      <a:rPr lang="en-US" sz="1700" b="0" i="1" smtClean="0">
                        <a:latin typeface="Cambria Math" panose="02040503050406030204" pitchFamily="18" charset="0"/>
                      </a:rPr>
                      <m:t>𝐻</m:t>
                    </m:r>
                  </m:oMath>
                </a14:m>
                <a:r>
                  <a:rPr lang="vi-VN" sz="1700"/>
                  <a:t>, ta được</a:t>
                </a: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4,8</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=12,9</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hay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endParaRPr>
              </a:p>
              <a:p>
                <a:pPr lvl="0" algn="just">
                  <a:lnSpc>
                    <a:spcPct val="150000"/>
                  </a:lnSpc>
                  <a:spcBef>
                    <a:spcPts val="300"/>
                  </a:spcBef>
                  <a:spcAft>
                    <a:spcPts val="300"/>
                  </a:spcAft>
                </a:pPr>
                <a:r>
                  <a:rPr lang="en-US" sz="1800" noProof="0" smtClean="0">
                    <a:latin typeface="Arial" panose="020B0604020202020204" pitchFamily="34" charset="0"/>
                  </a:rPr>
                  <a:t>Suy ra </a:t>
                </a:r>
                <a14:m>
                  <m:oMath xmlns:m="http://schemas.openxmlformats.org/officeDocument/2006/math">
                    <m:r>
                      <a:rPr lang="en-US" sz="1800" b="0" i="1" smtClean="0">
                        <a:latin typeface="Cambria Math" panose="02040503050406030204" pitchFamily="18" charset="0"/>
                      </a:rPr>
                      <m:t>𝐶</m:t>
                    </m:r>
                    <m:r>
                      <a:rPr lang="en-US" sz="1800" i="1">
                        <a:latin typeface="Cambria Math" panose="02040503050406030204" pitchFamily="18" charset="0"/>
                      </a:rPr>
                      <m:t>𝐻</m:t>
                    </m:r>
                    <m:r>
                      <a:rPr lang="en-US" sz="1800" i="1">
                        <a:latin typeface="Cambria Math" panose="02040503050406030204" pitchFamily="18" charset="0"/>
                      </a:rPr>
                      <m:t>=</m:t>
                    </m:r>
                    <m:r>
                      <a:rPr lang="en-US" sz="1800" b="0" i="1" smtClean="0">
                        <a:latin typeface="Cambria Math" panose="02040503050406030204" pitchFamily="18" charset="0"/>
                      </a:rPr>
                      <m:t>𝐵𝐶</m:t>
                    </m:r>
                    <m:r>
                      <a:rPr lang="en-US" sz="1800" b="0" i="1" smtClean="0">
                        <a:latin typeface="Cambria Math" panose="02040503050406030204" pitchFamily="18" charset="0"/>
                      </a:rPr>
                      <m:t>−</m:t>
                    </m:r>
                    <m:r>
                      <a:rPr lang="en-US" sz="1800" b="0" i="1" smtClean="0">
                        <a:latin typeface="Cambria Math" panose="02040503050406030204" pitchFamily="18" charset="0"/>
                      </a:rPr>
                      <m:t>𝐵𝐻</m:t>
                    </m:r>
                    <m:r>
                      <a:rPr lang="en-US" sz="1800" b="0" i="1" smtClean="0">
                        <a:latin typeface="Cambria Math" panose="02040503050406030204" pitchFamily="18" charset="0"/>
                      </a:rPr>
                      <m:t>=10−3,6=6,4 (</m:t>
                    </m:r>
                    <m:r>
                      <a:rPr lang="vi-VN" sz="1800" i="1">
                        <a:latin typeface="Cambria Math" panose="02040503050406030204" pitchFamily="18" charset="0"/>
                      </a:rPr>
                      <m:t>𝑐𝑚</m:t>
                    </m:r>
                    <m:r>
                      <a:rPr lang="en-US" sz="1800" b="0" i="1" smtClean="0">
                        <a:latin typeface="Cambria Math" panose="02040503050406030204" pitchFamily="18" charset="0"/>
                      </a:rPr>
                      <m:t>)</m:t>
                    </m:r>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300141" y="2405240"/>
                <a:ext cx="6667443" cy="1495281"/>
              </a:xfrm>
              <a:prstGeom prst="rect">
                <a:avLst/>
              </a:prstGeom>
              <a:blipFill>
                <a:blip r:embed="rId10"/>
                <a:stretch>
                  <a:fillRect l="-731" b="-2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387068" y="3982386"/>
                <a:ext cx="63645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800" b="1" i="1">
                    <a:solidFill>
                      <a:srgbClr val="FFFF00"/>
                    </a:solidFill>
                    <a:latin typeface="+mn-lt"/>
                    <a:ea typeface="Arial" panose="020B0604020202020204" pitchFamily="34" charset="0"/>
                    <a:cs typeface="Times New Roman" panose="02020603050405020304" pitchFamily="18" charset="0"/>
                  </a:rPr>
                  <a:t>Nhận </a:t>
                </a:r>
                <a:r>
                  <a:rPr lang="en-US" sz="1800" b="1" i="1" smtClean="0">
                    <a:solidFill>
                      <a:srgbClr val="FFFF00"/>
                    </a:solidFill>
                    <a:latin typeface="+mn-lt"/>
                    <a:ea typeface="Arial" panose="020B0604020202020204" pitchFamily="34" charset="0"/>
                    <a:cs typeface="Times New Roman" panose="02020603050405020304" pitchFamily="18" charset="0"/>
                  </a:rPr>
                  <a:t>xét</a:t>
                </a:r>
                <a:r>
                  <a:rPr lang="en-US" sz="1800" i="1" smtClean="0">
                    <a:solidFill>
                      <a:srgbClr val="FFFF00"/>
                    </a:solidFill>
                    <a:latin typeface="+mn-lt"/>
                    <a:ea typeface="Arial" panose="020B0604020202020204" pitchFamily="34" charset="0"/>
                    <a:cs typeface="Times New Roman" panose="02020603050405020304" pitchFamily="18" charset="0"/>
                  </a:rPr>
                  <a:t>: </a:t>
                </a:r>
                <a:r>
                  <a:rPr lang="en-US" sz="1800" smtClean="0">
                    <a:effectLst/>
                    <a:latin typeface="+mn-lt"/>
                    <a:ea typeface="Arial" panose="020B0604020202020204" pitchFamily="34" charset="0"/>
                    <a:cs typeface="Times New Roman" panose="02020603050405020304" pitchFamily="18" charset="0"/>
                  </a:rPr>
                  <a:t>Nếu </a:t>
                </a:r>
                <a:r>
                  <a:rPr lang="en-US" sz="1800">
                    <a:effectLst/>
                    <a:latin typeface="+mn-lt"/>
                    <a:ea typeface="Arial" panose="020B0604020202020204" pitchFamily="34" charset="0"/>
                    <a:cs typeface="Times New Roman" panose="02020603050405020304" pitchFamily="18" charset="0"/>
                  </a:rPr>
                  <a:t>tam giác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1800">
                    <a:effectLst/>
                    <a:latin typeface="+mn-lt"/>
                    <a:ea typeface="Dotum" panose="020B0600000101010101" pitchFamily="34" charset="-127"/>
                    <a:cs typeface="Times New Roman" panose="02020603050405020304" pitchFamily="18" charset="0"/>
                  </a:rPr>
                  <a:t> có đường cao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𝐴𝐻</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h</m:t>
                    </m:r>
                  </m:oMath>
                </a14:m>
                <a:r>
                  <a:rPr lang="en-US" sz="1800">
                    <a:effectLst/>
                    <a:latin typeface="+mn-lt"/>
                    <a:ea typeface="Dotum" panose="020B0600000101010101" pitchFamily="34" charset="-127"/>
                    <a:cs typeface="Times New Roman" panose="02020603050405020304" pitchFamily="18" charset="0"/>
                  </a:rPr>
                  <a:t>, các cạnh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𝑐</m:t>
                    </m:r>
                  </m:oMath>
                </a14:m>
                <a:r>
                  <a:rPr lang="en-US" sz="1800">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h</m:t>
                    </m:r>
                    <m:r>
                      <a:rPr lang="en-US" sz="1800" i="1">
                        <a:effectLst/>
                        <a:latin typeface="Cambria Math" panose="02040503050406030204" pitchFamily="18" charset="0"/>
                        <a:ea typeface="Dotum" panose="020B0600000101010101" pitchFamily="34" charset="-127"/>
                        <a:cs typeface="Times New Roman" panose="02020603050405020304" pitchFamily="18" charset="0"/>
                      </a:rPr>
                      <m:t> .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1800" i="1">
                        <a:effectLst/>
                        <a:latin typeface="Cambria Math" panose="02040503050406030204" pitchFamily="18" charset="0"/>
                        <a:ea typeface="Dotum" panose="020B0600000101010101" pitchFamily="34" charset="-127"/>
                        <a:cs typeface="Times New Roman" panose="02020603050405020304" pitchFamily="18" charset="0"/>
                      </a:rPr>
                      <m:t> .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𝑐</m:t>
                    </m:r>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7068" y="3982386"/>
                <a:ext cx="6364552" cy="923330"/>
              </a:xfrm>
              <a:prstGeom prst="rect">
                <a:avLst/>
              </a:prstGeom>
              <a:blipFill>
                <a:blip r:embed="rId11"/>
                <a:stretch>
                  <a:fillRect l="-572" r="-572" b="-2564"/>
                </a:stretch>
              </a:blipFill>
            </p:spPr>
            <p:txBody>
              <a:bodyPr/>
              <a:lstStyle/>
              <a:p>
                <a:r>
                  <a:rPr lang="en-US">
                    <a:noFill/>
                  </a:rPr>
                  <a:t> </a:t>
                </a:r>
              </a:p>
            </p:txBody>
          </p:sp>
        </mc:Fallback>
      </mc:AlternateContent>
    </p:spTree>
    <p:extLst>
      <p:ext uri="{BB962C8B-B14F-4D97-AF65-F5344CB8AC3E}">
        <p14:creationId xmlns:p14="http://schemas.microsoft.com/office/powerpoint/2010/main" val="349574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down)">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77" name="Google Shape;1277;p35"/>
          <p:cNvPicPr preferRelativeResize="0"/>
          <p:nvPr/>
        </p:nvPicPr>
        <p:blipFill rotWithShape="1">
          <a:blip r:embed="rId3">
            <a:alphaModFix/>
          </a:blip>
          <a:srcRect l="21938" t="18565" r="21938" b="18565"/>
          <a:stretch/>
        </p:blipFill>
        <p:spPr>
          <a:xfrm rot="611685">
            <a:off x="7765074" y="4108310"/>
            <a:ext cx="806162" cy="980745"/>
          </a:xfrm>
          <a:prstGeom prst="rect">
            <a:avLst/>
          </a:prstGeom>
          <a:noFill/>
          <a:ln>
            <a:noFill/>
          </a:ln>
        </p:spPr>
      </p:pic>
      <p:pic>
        <p:nvPicPr>
          <p:cNvPr id="18" name="Google Shape;1299;p38"/>
          <p:cNvPicPr preferRelativeResize="0"/>
          <p:nvPr/>
        </p:nvPicPr>
        <p:blipFill>
          <a:blip r:embed="rId4">
            <a:alphaModFix/>
          </a:blip>
          <a:stretch>
            <a:fillRect/>
          </a:stretch>
        </p:blipFill>
        <p:spPr>
          <a:xfrm>
            <a:off x="193060" y="134580"/>
            <a:ext cx="879805" cy="1215795"/>
          </a:xfrm>
          <a:prstGeom prst="rect">
            <a:avLst/>
          </a:prstGeom>
          <a:noFill/>
          <a:ln>
            <a:noFill/>
          </a:ln>
        </p:spPr>
      </p:pic>
      <p:sp>
        <p:nvSpPr>
          <p:cNvPr id="20" name="TextBox 19"/>
          <p:cNvSpPr txBox="1"/>
          <p:nvPr/>
        </p:nvSpPr>
        <p:spPr>
          <a:xfrm>
            <a:off x="3185196" y="773551"/>
            <a:ext cx="2775163" cy="584775"/>
          </a:xfrm>
          <a:prstGeom prst="rect">
            <a:avLst/>
          </a:prstGeom>
          <a:noFill/>
        </p:spPr>
        <p:txBody>
          <a:bodyPr wrap="square" rtlCol="0">
            <a:spAutoFit/>
          </a:bodyPr>
          <a:lstStyle/>
          <a:p>
            <a:pPr algn="ctr">
              <a:buClr>
                <a:srgbClr val="000000"/>
              </a:buClr>
              <a:buFont typeface="Arial"/>
              <a:buNone/>
            </a:pPr>
            <a:r>
              <a:rPr lang="en-US" sz="3200" b="1" kern="0" dirty="0" smtClean="0">
                <a:solidFill>
                  <a:srgbClr val="C00000"/>
                </a:solidFill>
                <a:latin typeface="Arial" panose="020B0604020202020204" pitchFamily="34" charset="0"/>
                <a:cs typeface="Arial" panose="020B0604020202020204" pitchFamily="34" charset="0"/>
                <a:sym typeface="Arial"/>
              </a:rPr>
              <a:t>KHỞI ĐỘNG</a:t>
            </a:r>
            <a:endParaRPr lang="en-US" sz="3200" b="1" kern="0" dirty="0">
              <a:solidFill>
                <a:srgbClr val="C00000"/>
              </a:solidFill>
              <a:latin typeface="Arial" panose="020B0604020202020204" pitchFamily="34" charset="0"/>
              <a:cs typeface="Arial" panose="020B0604020202020204" pitchFamily="34" charset="0"/>
              <a:sym typeface="Arial"/>
            </a:endParaRPr>
          </a:p>
        </p:txBody>
      </p:sp>
      <p:sp>
        <p:nvSpPr>
          <p:cNvPr id="21" name="Rectangle 20"/>
          <p:cNvSpPr/>
          <p:nvPr/>
        </p:nvSpPr>
        <p:spPr>
          <a:xfrm>
            <a:off x="493892" y="1438996"/>
            <a:ext cx="8157773" cy="2862322"/>
          </a:xfrm>
          <a:prstGeom prst="rect">
            <a:avLst/>
          </a:prstGeom>
        </p:spPr>
        <p:txBody>
          <a:bodyPr wrap="square">
            <a:spAutoFit/>
          </a:bodyPr>
          <a:lstStyle/>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Bạn Lan vẽ một hình chữ nhật với chiều rộng và chiều dài lần lượt là 1;3 (đơn vị độ dài). Sau đó Lan đặt lên trục số một đoạn OM có độ dài bằng độ dài của đường chéo hình chữ nhật vừa vẽ (trục số nằm ngang và M nằm bên phải gốc O). Hỏi điểm M biểu diễn số thực nào? Biết rằng đơn vị độ dài trên trục số và đơn vị độ dài đo kích thước hình chữ nhật là như nhau.</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7" name="TextBox 6"/>
          <p:cNvSpPr txBox="1"/>
          <p:nvPr/>
        </p:nvSpPr>
        <p:spPr>
          <a:xfrm>
            <a:off x="3582399" y="409193"/>
            <a:ext cx="1896046" cy="60016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chemeClr val="bg1"/>
                </a:solidFill>
                <a:effectLst/>
                <a:uLnTx/>
                <a:uFillTx/>
                <a:latin typeface="Arial"/>
                <a:ea typeface="+mn-ea"/>
                <a:cs typeface="Arial" panose="020B0604020202020204" pitchFamily="34" charset="0"/>
              </a:rPr>
              <a:t>Luyện tập 2</a:t>
            </a:r>
            <a:endParaRPr kumimoji="0" lang="en-US" sz="2200" b="1" i="0" u="none" strike="noStrike" kern="1200" cap="none" spc="0" normalizeH="0" baseline="0" noProof="0">
              <a:ln>
                <a:noFill/>
              </a:ln>
              <a:solidFill>
                <a:schemeClr val="bg1"/>
              </a:solidFill>
              <a:effectLst/>
              <a:uLnTx/>
              <a:uFillTx/>
              <a:latin typeface="Aria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731687" y="1115581"/>
                <a:ext cx="7597471" cy="923330"/>
              </a:xfrm>
              <a:prstGeom prst="rect">
                <a:avLst/>
              </a:prstGeom>
            </p:spPr>
            <p:txBody>
              <a:bodyPr wrap="square">
                <a:spAutoFit/>
              </a:bodyPr>
              <a:lstStyle/>
              <a:p>
                <a:pPr algn="just">
                  <a:lnSpc>
                    <a:spcPct val="150000"/>
                  </a:lnSpc>
                </a:pPr>
                <a:r>
                  <a:rPr lang="vi-VN" sz="1800">
                    <a:latin typeface="+mn-lt"/>
                  </a:rPr>
                  <a:t>Cho tam giác vuông với kích thước như Hình 9.37. Hãy tính độ dài </a:t>
                </a:r>
                <a14:m>
                  <m:oMath xmlns:m="http://schemas.openxmlformats.org/officeDocument/2006/math">
                    <m:r>
                      <a:rPr lang="vi-VN" sz="1800" i="1" smtClean="0">
                        <a:latin typeface="Cambria Math" panose="02040503050406030204" pitchFamily="18" charset="0"/>
                      </a:rPr>
                      <m:t>𝑥</m:t>
                    </m:r>
                  </m:oMath>
                </a14:m>
                <a:r>
                  <a:rPr lang="vi-VN" sz="1800">
                    <a:latin typeface="+mn-lt"/>
                  </a:rPr>
                  <a:t> và cho biết những tam giác nào đồng dạng, viết đúng kí hiệu đồng </a:t>
                </a:r>
                <a:r>
                  <a:rPr lang="vi-VN" sz="1800" smtClean="0">
                    <a:latin typeface="+mn-lt"/>
                  </a:rPr>
                  <a:t>dạng</a:t>
                </a:r>
                <a:r>
                  <a:rPr lang="en-US" sz="1800" smtClean="0">
                    <a:latin typeface="+mn-lt"/>
                  </a:rPr>
                  <a:t>.</a:t>
                </a:r>
                <a:r>
                  <a:rPr lang="vi-VN" sz="1800">
                    <a:latin typeface="+mn-lt"/>
                  </a:rPr>
                  <a:t> </a:t>
                </a:r>
                <a:endParaRPr lang="en-US" sz="1800">
                  <a:latin typeface="+mn-lt"/>
                </a:endParaRPr>
              </a:p>
            </p:txBody>
          </p:sp>
        </mc:Choice>
        <mc:Fallback xmlns="">
          <p:sp>
            <p:nvSpPr>
              <p:cNvPr id="8" name="Rectangle 7"/>
              <p:cNvSpPr>
                <a:spLocks noRot="1" noChangeAspect="1" noMove="1" noResize="1" noEditPoints="1" noAdjustHandles="1" noChangeArrowheads="1" noChangeShapeType="1" noTextEdit="1"/>
              </p:cNvSpPr>
              <p:nvPr/>
            </p:nvSpPr>
            <p:spPr>
              <a:xfrm>
                <a:off x="731687" y="1115581"/>
                <a:ext cx="7597471" cy="923330"/>
              </a:xfrm>
              <a:prstGeom prst="rect">
                <a:avLst/>
              </a:prstGeom>
              <a:blipFill>
                <a:blip r:embed="rId3"/>
                <a:stretch>
                  <a:fillRect l="-642" r="-722" b="-4636"/>
                </a:stretch>
              </a:blipFill>
            </p:spPr>
            <p:txBody>
              <a:bodyPr/>
              <a:lstStyle/>
              <a:p>
                <a:r>
                  <a:rPr lang="en-US">
                    <a:noFill/>
                  </a:rPr>
                  <a:t> </a:t>
                </a:r>
              </a:p>
            </p:txBody>
          </p:sp>
        </mc:Fallback>
      </mc:AlternateContent>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Lst>
          </a:blip>
          <a:stretch>
            <a:fillRect/>
          </a:stretch>
        </p:blipFill>
        <p:spPr>
          <a:xfrm>
            <a:off x="595114" y="2251359"/>
            <a:ext cx="7870618" cy="1944793"/>
          </a:xfrm>
          <a:prstGeom prst="rect">
            <a:avLst/>
          </a:prstGeom>
        </p:spPr>
      </p:pic>
      <p:pic>
        <p:nvPicPr>
          <p:cNvPr id="12" name="Picture 11"/>
          <p:cNvPicPr>
            <a:picLocks noChangeAspect="1"/>
          </p:cNvPicPr>
          <p:nvPr/>
        </p:nvPicPr>
        <p:blipFill>
          <a:blip r:embed="rId6"/>
          <a:stretch>
            <a:fillRect/>
          </a:stretch>
        </p:blipFill>
        <p:spPr>
          <a:xfrm>
            <a:off x="8203967" y="4011067"/>
            <a:ext cx="645833" cy="930000"/>
          </a:xfrm>
          <a:prstGeom prst="rect">
            <a:avLst/>
          </a:prstGeom>
        </p:spPr>
      </p:pic>
    </p:spTree>
    <p:extLst>
      <p:ext uri="{BB962C8B-B14F-4D97-AF65-F5344CB8AC3E}">
        <p14:creationId xmlns:p14="http://schemas.microsoft.com/office/powerpoint/2010/main" val="31013443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203967" y="4011067"/>
            <a:ext cx="645833" cy="930000"/>
          </a:xfrm>
          <a:prstGeom prst="rect">
            <a:avLst/>
          </a:prstGeom>
        </p:spPr>
      </p:pic>
      <p:pic>
        <p:nvPicPr>
          <p:cNvPr id="3" name="Picture 2"/>
          <p:cNvPicPr>
            <a:picLocks noChangeAspect="1"/>
          </p:cNvPicPr>
          <p:nvPr/>
        </p:nvPicPr>
        <p:blipFill>
          <a:blip r:embed="rId4"/>
          <a:stretch>
            <a:fillRect/>
          </a:stretch>
        </p:blipFill>
        <p:spPr>
          <a:xfrm>
            <a:off x="305622" y="148103"/>
            <a:ext cx="8516850" cy="1943090"/>
          </a:xfrm>
          <a:prstGeom prst="rect">
            <a:avLst/>
          </a:prstGeom>
        </p:spPr>
      </p:pic>
      <p:sp>
        <p:nvSpPr>
          <p:cNvPr id="10" name="Rectangle 9"/>
          <p:cNvSpPr/>
          <p:nvPr/>
        </p:nvSpPr>
        <p:spPr>
          <a:xfrm>
            <a:off x="1094187" y="243877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926987" y="2330437"/>
                <a:ext cx="5849390" cy="2541530"/>
              </a:xfrm>
              <a:prstGeom prst="rect">
                <a:avLst/>
              </a:prstGeom>
            </p:spPr>
            <p:txBody>
              <a:bodyPr wrap="square">
                <a:spAutoFit/>
              </a:bodyPr>
              <a:lstStyle/>
              <a:p>
                <a:pPr algn="just">
                  <a:lnSpc>
                    <a:spcPct val="150000"/>
                  </a:lnSpc>
                </a:pPr>
                <a:r>
                  <a:rPr lang="en-US" sz="1800" smtClean="0">
                    <a:latin typeface="+mn-lt"/>
                    <a:ea typeface="Arial" panose="020B0604020202020204" pitchFamily="34" charset="0"/>
                    <a:cs typeface="Times New Roman" panose="02020603050405020304" pitchFamily="18" charset="0"/>
                  </a:rPr>
                  <a:t>Ta có: </a:t>
                </a:r>
                <a14:m>
                  <m:oMath xmlns:m="http://schemas.openxmlformats.org/officeDocument/2006/math">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12</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13</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13</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12</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=25</m:t>
                    </m:r>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en-US"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Vậy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𝐸𝐷𝐹</m:t>
                    </m:r>
                  </m:oMath>
                </a14:m>
                <a:r>
                  <a:rPr lang="en-US" sz="1800">
                    <a:effectLst/>
                    <a:latin typeface="+mn-lt"/>
                    <a:ea typeface="Dotum" panose="020B0600000101010101" pitchFamily="34" charset="-127"/>
                    <a:cs typeface="Times New Roman" panose="02020603050405020304" pitchFamily="18" charset="0"/>
                  </a:rPr>
                  <a:t> (cạnh huyền – cạnh góc vuông)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1800">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𝑀𝑃𝑁</m:t>
                    </m:r>
                  </m:oMath>
                </a14:m>
                <a:r>
                  <a:rPr lang="en-US" sz="1800">
                    <a:effectLst/>
                    <a:latin typeface="+mn-lt"/>
                    <a:ea typeface="Dotum" panose="020B0600000101010101" pitchFamily="34" charset="-127"/>
                    <a:cs typeface="Times New Roman" panose="02020603050405020304" pitchFamily="18" charset="0"/>
                  </a:rPr>
                  <a:t> (c.c.c)</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𝑀𝑃</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𝐸𝐷</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𝑀𝑃</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𝑃𝑁</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𝐵𝐶</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𝑃𝑁</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𝐷𝐹</m:t>
                          </m:r>
                        </m:den>
                      </m:f>
                    </m:oMath>
                  </m:oMathPara>
                </a14:m>
                <a:endParaRPr lang="en-US" sz="1800" smtClean="0">
                  <a:effectLst/>
                  <a:latin typeface="+mn-lt"/>
                  <a:ea typeface="Arial" panose="020B0604020202020204" pitchFamily="34" charset="0"/>
                  <a:cs typeface="Times New Roman" panose="02020603050405020304" pitchFamily="18" charset="0"/>
                </a:endParaRPr>
              </a:p>
              <a:p>
                <a:pPr algn="just">
                  <a:lnSpc>
                    <a:spcPct val="150000"/>
                  </a:lnSpc>
                </a:pPr>
                <a:r>
                  <a:rPr lang="en-US" sz="1800" smtClean="0">
                    <a:effectLst/>
                    <a:latin typeface="+mn-lt"/>
                    <a:ea typeface="Dotum" panose="020B0600000101010101" pitchFamily="34" charset="-127"/>
                    <a:cs typeface="Times New Roman" panose="02020603050405020304" pitchFamily="18" charset="0"/>
                  </a:rPr>
                  <a:t>Do </a:t>
                </a:r>
                <a:r>
                  <a:rPr lang="en-US" sz="1800">
                    <a:effectLst/>
                    <a:latin typeface="+mn-lt"/>
                    <a:ea typeface="Dotum" panose="020B0600000101010101" pitchFamily="34" charset="-127"/>
                    <a:cs typeface="Times New Roman" panose="02020603050405020304" pitchFamily="18" charset="0"/>
                  </a:rPr>
                  <a:t>đó: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𝑀𝑃𝑁</m:t>
                    </m:r>
                    <m:r>
                      <a:rPr lang="en-US" sz="1800">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𝐸𝐷𝐹</m:t>
                    </m:r>
                  </m:oMath>
                </a14:m>
                <a:r>
                  <a:rPr lang="en-US" sz="1800">
                    <a:effectLst/>
                    <a:latin typeface="+mn-lt"/>
                    <a:ea typeface="Dotum" panose="020B0600000101010101" pitchFamily="34" charset="-127"/>
                    <a:cs typeface="Times New Roman" panose="02020603050405020304" pitchFamily="18" charset="0"/>
                  </a:rPr>
                  <a:t> (cạnh huyền – cạnh góc vuông)</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26987" y="2330437"/>
                <a:ext cx="5849390" cy="2541530"/>
              </a:xfrm>
              <a:prstGeom prst="rect">
                <a:avLst/>
              </a:prstGeom>
              <a:blipFill>
                <a:blip r:embed="rId5"/>
                <a:stretch>
                  <a:fillRect l="-833" b="-959"/>
                </a:stretch>
              </a:blipFill>
            </p:spPr>
            <p:txBody>
              <a:bodyPr/>
              <a:lstStyle/>
              <a:p>
                <a:r>
                  <a:rPr lang="en-US">
                    <a:noFill/>
                  </a:rPr>
                  <a:t> </a:t>
                </a:r>
              </a:p>
            </p:txBody>
          </p:sp>
        </mc:Fallback>
      </mc:AlternateContent>
    </p:spTree>
    <p:extLst>
      <p:ext uri="{BB962C8B-B14F-4D97-AF65-F5344CB8AC3E}">
        <p14:creationId xmlns:p14="http://schemas.microsoft.com/office/powerpoint/2010/main" val="412872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up)">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10" name="TextBox 9"/>
          <p:cNvSpPr txBox="1"/>
          <p:nvPr/>
        </p:nvSpPr>
        <p:spPr>
          <a:xfrm>
            <a:off x="598040" y="732956"/>
            <a:ext cx="1976167" cy="623248"/>
          </a:xfrm>
          <a:prstGeom prst="rect">
            <a:avLst/>
          </a:prstGeom>
          <a:solidFill>
            <a:srgbClr val="AA6FCF"/>
          </a:solidFill>
          <a:ln w="38100" cap="flat" cmpd="sng" algn="ctr">
            <a:solidFill>
              <a:srgbClr val="BFDBF7"/>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sym typeface="Arial"/>
              </a:rPr>
              <a:t>Vận dụng 2</a:t>
            </a:r>
            <a:endPar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9" name="Rounded Rectangle 8"/>
          <p:cNvSpPr/>
          <p:nvPr/>
        </p:nvSpPr>
        <p:spPr>
          <a:xfrm>
            <a:off x="781071" y="420039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1258010" y="423081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837916" y="368278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4" name="Rectangle 13"/>
          <p:cNvSpPr/>
          <p:nvPr/>
        </p:nvSpPr>
        <p:spPr>
          <a:xfrm>
            <a:off x="536877" y="1438497"/>
            <a:ext cx="5036990" cy="3416320"/>
          </a:xfrm>
          <a:prstGeom prst="rect">
            <a:avLst/>
          </a:prstGeom>
        </p:spPr>
        <p:txBody>
          <a:bodyPr wrap="square">
            <a:spAutoFit/>
          </a:bodyPr>
          <a:lstStyle/>
          <a:p>
            <a:pPr lvl="0" algn="just">
              <a:lnSpc>
                <a:spcPct val="150000"/>
              </a:lnSpc>
            </a:pPr>
            <a:r>
              <a:rPr lang="vi-VN" sz="1800"/>
              <a:t>Để đón được một người khách, một xe taxi xuất phát từ vị trí điểm A, chạy dọc một con phố dài 3km đến điểm B thì rẽ vuông góc sang trái, chạy được 3km đến điểm C thì tài xế cho xe rẽ vuông góc sang phải, chạy 1km nữa thì gặp người khách tại điểm D (H.9.38). Hỏi lúc đầu, khoảng cách từ chỗ người lái xe đến người khác là bao nhiêu </a:t>
            </a:r>
            <a:r>
              <a:rPr lang="vi-VN" sz="1800" smtClean="0"/>
              <a:t>kilômét</a:t>
            </a:r>
            <a:r>
              <a:rPr lang="en-US" sz="1800"/>
              <a:t>?</a:t>
            </a:r>
            <a:endParaRPr lang="vi-VN" sz="1800"/>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63011" y="1498636"/>
            <a:ext cx="2921217" cy="2090316"/>
          </a:xfrm>
          <a:prstGeom prst="rect">
            <a:avLst/>
          </a:prstGeom>
        </p:spPr>
      </p:pic>
    </p:spTree>
    <p:extLst>
      <p:ext uri="{BB962C8B-B14F-4D97-AF65-F5344CB8AC3E}">
        <p14:creationId xmlns:p14="http://schemas.microsoft.com/office/powerpoint/2010/main" val="380319205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9" name="Rounded Rectangle 8"/>
          <p:cNvSpPr/>
          <p:nvPr/>
        </p:nvSpPr>
        <p:spPr>
          <a:xfrm>
            <a:off x="781071" y="420039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1258010" y="423081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837916" y="368278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65428" y="1538490"/>
            <a:ext cx="2921217" cy="2090316"/>
          </a:xfrm>
          <a:prstGeom prst="rect">
            <a:avLst/>
          </a:prstGeom>
        </p:spPr>
      </p:pic>
      <p:sp>
        <p:nvSpPr>
          <p:cNvPr id="13" name="Rectangle 12"/>
          <p:cNvSpPr/>
          <p:nvPr/>
        </p:nvSpPr>
        <p:spPr>
          <a:xfrm>
            <a:off x="4425782" y="885424"/>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6" name="Rounded Rectangle 15"/>
          <p:cNvSpPr/>
          <p:nvPr/>
        </p:nvSpPr>
        <p:spPr>
          <a:xfrm>
            <a:off x="8081690" y="145898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3526400" y="1457024"/>
                <a:ext cx="5045103" cy="2594685"/>
              </a:xfrm>
              <a:prstGeom prst="rect">
                <a:avLst/>
              </a:prstGeom>
            </p:spPr>
            <p:txBody>
              <a:bodyPr wrap="square">
                <a:spAutoFit/>
              </a:bodyPr>
              <a:lstStyle/>
              <a:p>
                <a:pPr algn="just">
                  <a:lnSpc>
                    <a:spcPct val="150000"/>
                  </a:lnSpc>
                </a:pPr>
                <a:r>
                  <a:rPr lang="en-US" sz="1800" smtClean="0">
                    <a:latin typeface="+mn-lt"/>
                    <a:ea typeface="Arial" panose="020B0604020202020204" pitchFamily="34" charset="0"/>
                    <a:cs typeface="Times New Roman" panose="02020603050405020304" pitchFamily="18" charset="0"/>
                  </a:rPr>
                  <a:t>Do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𝐴𝐵𝐶𝑀</m:t>
                    </m:r>
                  </m:oMath>
                </a14:m>
                <a:r>
                  <a:rPr lang="en-US" sz="1800">
                    <a:effectLst/>
                    <a:latin typeface="+mn-lt"/>
                    <a:ea typeface="Dotum" panose="020B0600000101010101" pitchFamily="34" charset="-127"/>
                    <a:cs typeface="Times New Roman" panose="02020603050405020304" pitchFamily="18" charset="0"/>
                  </a:rPr>
                  <a:t> là hình vuông nên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𝐴𝑀</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1800">
                    <a:effectLst/>
                    <a:latin typeface="+mn-lt"/>
                    <a:ea typeface="Dotum" panose="020B0600000101010101" pitchFamily="34" charset="-127"/>
                    <a:cs typeface="Times New Roman" panose="02020603050405020304" pitchFamily="18" charset="0"/>
                  </a:rPr>
                  <a:t> km;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𝑀𝐶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𝑀𝐷</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𝐶𝐷</m:t>
                    </m:r>
                    <m:r>
                      <a:rPr lang="en-US" sz="1800" i="1">
                        <a:effectLst/>
                        <a:latin typeface="Cambria Math" panose="02040503050406030204" pitchFamily="18" charset="0"/>
                        <a:ea typeface="Arial" panose="020B0604020202020204" pitchFamily="34" charset="0"/>
                        <a:cs typeface="Times New Roman" panose="02020603050405020304" pitchFamily="18" charset="0"/>
                      </a:rPr>
                      <m:t>=4</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a:p>
                <a:pPr>
                  <a:lnSpc>
                    <a:spcPct val="150000"/>
                  </a:lnSpc>
                </a:pPr>
                <a:r>
                  <a:rPr lang="en-US" sz="1800" smtClean="0">
                    <a:effectLst/>
                    <a:latin typeface="+mn-lt"/>
                    <a:ea typeface="Dotum" panose="020B0600000101010101" pitchFamily="34" charset="-127"/>
                    <a:cs typeface="Times New Roman" panose="02020603050405020304" pitchFamily="18" charset="0"/>
                  </a:rPr>
                  <a:t>Áp </a:t>
                </a:r>
                <a:r>
                  <a:rPr lang="en-US" sz="1800">
                    <a:effectLst/>
                    <a:latin typeface="+mn-lt"/>
                    <a:ea typeface="Dotum" panose="020B0600000101010101" pitchFamily="34" charset="-127"/>
                    <a:cs typeface="Times New Roman" panose="02020603050405020304" pitchFamily="18" charset="0"/>
                  </a:rPr>
                  <a:t>dụng định lí Pythagore cho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𝐴𝑀𝐷</m:t>
                    </m:r>
                  </m:oMath>
                </a14:m>
                <a:r>
                  <a:rPr lang="en-US" sz="1800">
                    <a:effectLst/>
                    <a:latin typeface="+mn-lt"/>
                    <a:ea typeface="Dotum" panose="020B0600000101010101" pitchFamily="34" charset="-127"/>
                    <a:cs typeface="Times New Roman" panose="02020603050405020304" pitchFamily="18" charset="0"/>
                  </a:rPr>
                  <a:t>, ta có: </a:t>
                </a:r>
                <a:endParaRPr lang="en-US" sz="1800" smtClean="0">
                  <a:effectLst/>
                  <a:latin typeface="+mn-lt"/>
                  <a:ea typeface="Dotum" panose="020B0600000101010101" pitchFamily="34" charset="-127"/>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𝐷</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𝐷</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=25</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𝐴𝐷</m:t>
                    </m:r>
                    <m:r>
                      <a:rPr lang="en-US" sz="1800" i="1">
                        <a:effectLst/>
                        <a:latin typeface="Cambria Math" panose="02040503050406030204" pitchFamily="18" charset="0"/>
                        <a:ea typeface="Arial" panose="020B0604020202020204" pitchFamily="34" charset="0"/>
                        <a:cs typeface="Times New Roman" panose="02020603050405020304" pitchFamily="18" charset="0"/>
                      </a:rPr>
                      <m:t>=5</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3526400" y="1457024"/>
                <a:ext cx="5045103" cy="2594685"/>
              </a:xfrm>
              <a:prstGeom prst="rect">
                <a:avLst/>
              </a:prstGeom>
              <a:blipFill>
                <a:blip r:embed="rId6"/>
                <a:stretch>
                  <a:fillRect l="-966" r="-966" b="-939"/>
                </a:stretch>
              </a:blipFill>
            </p:spPr>
            <p:txBody>
              <a:bodyPr/>
              <a:lstStyle/>
              <a:p>
                <a:r>
                  <a:rPr lang="en-US">
                    <a:noFill/>
                  </a:rPr>
                  <a:t> </a:t>
                </a:r>
              </a:p>
            </p:txBody>
          </p:sp>
        </mc:Fallback>
      </mc:AlternateContent>
    </p:spTree>
    <p:extLst>
      <p:ext uri="{BB962C8B-B14F-4D97-AF65-F5344CB8AC3E}">
        <p14:creationId xmlns:p14="http://schemas.microsoft.com/office/powerpoint/2010/main" val="204198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wipe(left)">
                                      <p:cBhvr>
                                        <p:cTn id="22" dur="500"/>
                                        <p:tgtEl>
                                          <p:spTgt spid="1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27" dur="500"/>
                                        <p:tgtEl>
                                          <p:spTgt spid="17">
                                            <p:txEl>
                                              <p:pRg st="2" end="2"/>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0" dur="500"/>
                                        <p:tgtEl>
                                          <p:spTgt spid="1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7">
                                            <p:txEl>
                                              <p:pRg st="4" end="4"/>
                                            </p:txEl>
                                          </p:spTgt>
                                        </p:tgtEl>
                                        <p:attrNameLst>
                                          <p:attrName>style.visibility</p:attrName>
                                        </p:attrNameLst>
                                      </p:cBhvr>
                                      <p:to>
                                        <p:strVal val="visible"/>
                                      </p:to>
                                    </p:set>
                                    <p:animEffect transition="in" filter="wipe(down)">
                                      <p:cBhvr>
                                        <p:cTn id="35"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450381" y="285789"/>
            <a:ext cx="4356396"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lvl="0" algn="ctr" defTabSz="457200">
              <a:buClr>
                <a:srgbClr val="070185"/>
              </a:buClr>
            </a:pPr>
            <a:r>
              <a:rPr lang="nl-NL" sz="2000" b="1" kern="1200">
                <a:solidFill>
                  <a:srgbClr val="000000"/>
                </a:solidFill>
                <a:latin typeface="Arial" panose="020B0604020202020204" pitchFamily="34" charset="0"/>
                <a:ea typeface="+mn-ea"/>
                <a:cs typeface="Arial" panose="020B0604020202020204" pitchFamily="34" charset="0"/>
                <a:sym typeface="Arial"/>
              </a:rPr>
              <a:t>Chứng minh tính chất hình học</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3" name="Rectangle 12"/>
          <p:cNvSpPr/>
          <p:nvPr/>
        </p:nvSpPr>
        <p:spPr>
          <a:xfrm>
            <a:off x="4279765" y="242870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9" name="Rectangle 28"/>
              <p:cNvSpPr/>
              <p:nvPr/>
            </p:nvSpPr>
            <p:spPr>
              <a:xfrm>
                <a:off x="352326" y="2779723"/>
                <a:ext cx="5738373" cy="2169825"/>
              </a:xfrm>
              <a:prstGeom prst="rect">
                <a:avLst/>
              </a:prstGeom>
            </p:spPr>
            <p:txBody>
              <a:bodyPr wrap="square">
                <a:spAutoFit/>
              </a:bodyPr>
              <a:lstStyle/>
              <a:p>
                <a:pPr lvl="0" algn="just">
                  <a:lnSpc>
                    <a:spcPct val="150000"/>
                  </a:lnSpc>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Áp dụng định lí Pythagore cho</a:t>
                </a:r>
                <a:r>
                  <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rPr>
                  <a:t> hai</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 tam giác </a:t>
                </a:r>
                <a:r>
                  <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rPr>
                  <a:t>vuông</a:t>
                </a:r>
                <a:r>
                  <a:rPr kumimoji="0" lang="en-US" sz="1800" b="0" i="0" u="none" strike="noStrike" kern="0" cap="none" spc="0" normalizeH="0" noProof="0" smtClean="0">
                    <a:ln>
                      <a:noFill/>
                    </a:ln>
                    <a:solidFill>
                      <a:srgbClr val="000000"/>
                    </a:solidFill>
                    <a:effectLst/>
                    <a:uLnTx/>
                    <a:uFillTx/>
                    <a:latin typeface="Arial" panose="020B0604020202020204" pitchFamily="34" charset="0"/>
                    <a:sym typeface="Arial"/>
                  </a:rPr>
                  <a:t>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a14:m>
                <a:r>
                  <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rPr>
                  <a:t> và</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 </a:t>
                </a:r>
                <a14:m>
                  <m:oMath xmlns:m="http://schemas.openxmlformats.org/officeDocument/2006/math">
                    <m:r>
                      <a:rPr lang="vi-VN" sz="1800" i="1">
                        <a:latin typeface="Cambria Math" panose="02040503050406030204" pitchFamily="18" charset="0"/>
                      </a:rPr>
                      <m:t>𝐴</m:t>
                    </m:r>
                    <m:r>
                      <a:rPr lang="en-US" sz="1800" i="1">
                        <a:latin typeface="Cambria Math" panose="02040503050406030204" pitchFamily="18" charset="0"/>
                      </a:rPr>
                      <m:t>𝑀</m:t>
                    </m:r>
                    <m:r>
                      <a:rPr lang="en-US" sz="1800" b="0" i="1" smtClean="0">
                        <a:latin typeface="Cambria Math" panose="02040503050406030204" pitchFamily="18" charset="0"/>
                      </a:rPr>
                      <m:t>𝐷</m:t>
                    </m:r>
                  </m:oMath>
                </a14:m>
                <a:r>
                  <a:rPr lang="en-US" sz="1800" smtClean="0">
                    <a:latin typeface="Arial" panose="020B0604020202020204" pitchFamily="34" charset="0"/>
                  </a:rPr>
                  <a:t> ta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được</a:t>
                </a:r>
                <a:r>
                  <a:rPr kumimoji="0" lang="en-US" sz="1800" b="0" i="0" u="none" strike="noStrike" kern="0" cap="none" spc="0" normalizeH="0" noProof="0" smtClean="0">
                    <a:ln>
                      <a:noFill/>
                    </a:ln>
                    <a:solidFill>
                      <a:srgbClr val="000000"/>
                    </a:solidFill>
                    <a:effectLst/>
                    <a:uLnTx/>
                    <a:uFillTx/>
                    <a:latin typeface="Arial" panose="020B0604020202020204" pitchFamily="34" charset="0"/>
                    <a:sym typeface="Arial"/>
                  </a:rPr>
                  <a:t> </a:t>
                </a:r>
              </a:p>
              <a:p>
                <a:pPr lvl="0" algn="ctr">
                  <a:lnSpc>
                    <a:spcPct val="150000"/>
                  </a:lnSpc>
                </a:pP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oMath>
                </a14:m>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 hay</a:t>
                </a:r>
                <a:r>
                  <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rPr>
                  <a:t> </a:t>
                </a:r>
                <a14:m>
                  <m:oMath xmlns:m="http://schemas.openxmlformats.org/officeDocument/2006/math">
                    <m:sSup>
                      <m:sSupPr>
                        <m:ctrlPr>
                          <a:rPr lang="en-US" sz="1800" i="1">
                            <a:latin typeface="Cambria Math" panose="02040503050406030204" pitchFamily="18" charset="0"/>
                          </a:rPr>
                        </m:ctrlPr>
                      </m:sSupPr>
                      <m:e>
                        <m:r>
                          <a:rPr lang="en-US" sz="1800" b="0" i="1" smtClean="0">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h</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𝑐</m:t>
                        </m:r>
                      </m:e>
                      <m:sup>
                        <m:r>
                          <a:rPr lang="en-US" sz="1800" i="1">
                            <a:latin typeface="Cambria Math" panose="02040503050406030204" pitchFamily="18" charset="0"/>
                          </a:rPr>
                          <m:t>2</m:t>
                        </m:r>
                      </m:sup>
                    </m:sSup>
                    <m:r>
                      <a:rPr lang="en-US" sz="1800" b="0" i="1" smtClean="0">
                        <a:latin typeface="Cambria Math" panose="02040503050406030204" pitchFamily="18" charset="0"/>
                      </a:rPr>
                      <m:t>          (1)</m:t>
                    </m:r>
                  </m:oMath>
                </a14:m>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sym typeface="Arial"/>
                </a:endParaRPr>
              </a:p>
              <a:p>
                <a:pPr lvl="0" algn="ctr">
                  <a:lnSpc>
                    <a:spcPct val="150000"/>
                  </a:lnSpc>
                </a:pPr>
                <a:r>
                  <a:rPr lang="en-US" sz="1800" smtClean="0"/>
                  <a:t>Và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𝐴</m:t>
                        </m:r>
                        <m:r>
                          <a:rPr lang="en-US" sz="1800" b="0" i="1" smtClean="0">
                            <a:latin typeface="Cambria Math" panose="02040503050406030204" pitchFamily="18" charset="0"/>
                          </a:rPr>
                          <m:t>𝐷</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𝐴𝑀</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𝐷</m:t>
                        </m:r>
                        <m:r>
                          <a:rPr lang="en-US" sz="1800" i="1">
                            <a:latin typeface="Cambria Math" panose="02040503050406030204" pitchFamily="18" charset="0"/>
                          </a:rPr>
                          <m:t>𝑀</m:t>
                        </m:r>
                      </m:e>
                      <m:sup>
                        <m:r>
                          <a:rPr lang="en-US" sz="1800" i="1">
                            <a:latin typeface="Cambria Math" panose="02040503050406030204" pitchFamily="18" charset="0"/>
                          </a:rPr>
                          <m:t>2</m:t>
                        </m:r>
                      </m:sup>
                    </m:sSup>
                  </m:oMath>
                </a14:m>
                <a:r>
                  <a:rPr lang="vi-VN" sz="1800">
                    <a:latin typeface="Arial" panose="020B0604020202020204" pitchFamily="34" charset="0"/>
                  </a:rPr>
                  <a:t>, hay</a:t>
                </a:r>
                <a:r>
                  <a:rPr lang="en-US" sz="1800">
                    <a:latin typeface="Arial" panose="020B0604020202020204" pitchFamily="34" charset="0"/>
                  </a:rPr>
                  <a:t> </a:t>
                </a:r>
                <a14:m>
                  <m:oMath xmlns:m="http://schemas.openxmlformats.org/officeDocument/2006/math">
                    <m:sSup>
                      <m:sSupPr>
                        <m:ctrlPr>
                          <a:rPr lang="en-US" sz="1800" i="1">
                            <a:latin typeface="Cambria Math" panose="02040503050406030204" pitchFamily="18" charset="0"/>
                          </a:rPr>
                        </m:ctrlPr>
                      </m:sSupPr>
                      <m:e>
                        <m:r>
                          <a:rPr lang="en-US" sz="1800" b="0" i="1" smtClean="0">
                            <a:latin typeface="Cambria Math" panose="02040503050406030204" pitchFamily="18" charset="0"/>
                          </a:rPr>
                          <m:t>𝑏</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h</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𝑑</m:t>
                        </m:r>
                      </m:e>
                      <m:sup>
                        <m:r>
                          <a:rPr lang="en-US" sz="1800" i="1">
                            <a:latin typeface="Cambria Math" panose="02040503050406030204" pitchFamily="18" charset="0"/>
                          </a:rPr>
                          <m:t>2</m:t>
                        </m:r>
                      </m:sup>
                    </m:sSup>
                    <m:r>
                      <a:rPr lang="en-US" sz="1800" i="1">
                        <a:latin typeface="Cambria Math" panose="02040503050406030204" pitchFamily="18" charset="0"/>
                      </a:rPr>
                      <m:t>   (</m:t>
                    </m:r>
                    <m:r>
                      <a:rPr lang="en-US" sz="1800" b="0" i="1" smtClean="0">
                        <a:latin typeface="Cambria Math" panose="02040503050406030204" pitchFamily="18" charset="0"/>
                      </a:rPr>
                      <m:t>2</m:t>
                    </m:r>
                    <m:r>
                      <a:rPr lang="en-US" sz="1800" i="1">
                        <a:latin typeface="Cambria Math" panose="02040503050406030204" pitchFamily="18" charset="0"/>
                      </a:rPr>
                      <m:t>)</m:t>
                    </m:r>
                  </m:oMath>
                </a14:m>
                <a:endParaRPr lang="en-US" sz="1800">
                  <a:latin typeface="Arial" panose="020B0604020202020204" pitchFamily="34" charset="0"/>
                </a:endParaRPr>
              </a:p>
              <a:p>
                <a:pPr lvl="0" algn="just">
                  <a:lnSpc>
                    <a:spcPct val="150000"/>
                  </a:lnSpc>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Vì</a:t>
                </a:r>
                <a:r>
                  <a:rPr kumimoji="0" lang="en-US" sz="1800" b="0" i="0" u="none" strike="noStrike" kern="0" cap="none" spc="0" normalizeH="0" noProof="0" smtClean="0">
                    <a:ln>
                      <a:noFill/>
                    </a:ln>
                    <a:solidFill>
                      <a:srgbClr val="000000"/>
                    </a:solidFill>
                    <a:effectLst/>
                    <a:uLnTx/>
                    <a:uFillTx/>
                    <a:latin typeface="Arial" panose="020B0604020202020204" pitchFamily="34" charset="0"/>
                    <a:sym typeface="Arial"/>
                  </a:rPr>
                  <a:t> </a:t>
                </a:r>
                <a14:m>
                  <m:oMath xmlns:m="http://schemas.openxmlformats.org/officeDocument/2006/math">
                    <m:r>
                      <a:rPr lang="vi-VN" sz="1800" i="1">
                        <a:latin typeface="Cambria Math" panose="02040503050406030204" pitchFamily="18" charset="0"/>
                      </a:rPr>
                      <m:t>𝑐</m:t>
                    </m:r>
                    <m:r>
                      <a:rPr lang="vi-VN" sz="1800" i="1">
                        <a:latin typeface="Cambria Math" panose="02040503050406030204" pitchFamily="18" charset="0"/>
                      </a:rPr>
                      <m:t>&lt;</m:t>
                    </m:r>
                    <m:r>
                      <a:rPr lang="vi-VN" sz="1800" i="1">
                        <a:latin typeface="Cambria Math" panose="02040503050406030204" pitchFamily="18" charset="0"/>
                      </a:rPr>
                      <m:t>𝑑</m:t>
                    </m:r>
                  </m:oMath>
                </a14:m>
                <a:r>
                  <a:rPr kumimoji="0" lang="en-US" sz="1800" b="0" i="0" u="none" strike="noStrike" kern="0" cap="none" spc="0" normalizeH="0" baseline="0" noProof="0" smtClean="0">
                    <a:ln>
                      <a:noFill/>
                    </a:ln>
                    <a:solidFill>
                      <a:srgbClr val="000000"/>
                    </a:solidFill>
                    <a:effectLst/>
                    <a:uLnTx/>
                    <a:uFillTx/>
                    <a:sym typeface="Arial"/>
                  </a:rPr>
                  <a:t> nên</a:t>
                </a:r>
                <a:r>
                  <a:rPr kumimoji="0" lang="en-US" sz="1800" b="0" i="0" u="none" strike="noStrike" kern="0" cap="none" spc="0" normalizeH="0" noProof="0" smtClean="0">
                    <a:ln>
                      <a:noFill/>
                    </a:ln>
                    <a:solidFill>
                      <a:srgbClr val="000000"/>
                    </a:solidFill>
                    <a:effectLst/>
                    <a:uLnTx/>
                    <a:uFillTx/>
                    <a:sym typeface="Arial"/>
                  </a:rPr>
                  <a:t> từ (1) và (2) suy ra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&lt;</m:t>
                    </m:r>
                    <m:sSup>
                      <m:sSupPr>
                        <m:ctrlPr>
                          <a:rPr lang="en-US" sz="1800" i="1">
                            <a:latin typeface="Cambria Math" panose="02040503050406030204" pitchFamily="18" charset="0"/>
                          </a:rPr>
                        </m:ctrlPr>
                      </m:sSupPr>
                      <m:e>
                        <m:r>
                          <a:rPr lang="en-US" sz="1800" i="1">
                            <a:latin typeface="Cambria Math" panose="02040503050406030204" pitchFamily="18" charset="0"/>
                          </a:rPr>
                          <m:t>𝑏</m:t>
                        </m:r>
                      </m:e>
                      <m:sup>
                        <m:r>
                          <a:rPr lang="en-US" sz="1800" i="1">
                            <a:latin typeface="Cambria Math" panose="02040503050406030204" pitchFamily="18" charset="0"/>
                          </a:rPr>
                          <m:t>2</m:t>
                        </m:r>
                      </m:sup>
                    </m:sSup>
                  </m:oMath>
                </a14:m>
                <a:r>
                  <a:rPr kumimoji="0" lang="en-US" sz="1800" b="0" i="0" u="none" strike="noStrike" kern="0" cap="none" spc="0" normalizeH="0" baseline="0" noProof="0" smtClean="0">
                    <a:ln>
                      <a:noFill/>
                    </a:ln>
                    <a:solidFill>
                      <a:srgbClr val="000000"/>
                    </a:solidFill>
                    <a:effectLst/>
                    <a:uLnTx/>
                    <a:uFillTx/>
                    <a:sym typeface="Arial"/>
                  </a:rPr>
                  <a:t>. Do đó</a:t>
                </a:r>
                <a:r>
                  <a:rPr kumimoji="0" lang="en-US" sz="1800" b="0" i="0" u="none" strike="noStrike" kern="0" cap="none" spc="0" normalizeH="0" noProof="0" smtClean="0">
                    <a:ln>
                      <a:noFill/>
                    </a:ln>
                    <a:solidFill>
                      <a:srgbClr val="000000"/>
                    </a:solidFill>
                    <a:effectLst/>
                    <a:uLnTx/>
                    <a:uFillTx/>
                    <a:sym typeface="Arial"/>
                  </a:rPr>
                  <a:t> </a:t>
                </a:r>
                <a14:m>
                  <m:oMath xmlns:m="http://schemas.openxmlformats.org/officeDocument/2006/math">
                    <m:r>
                      <a:rPr lang="vi-VN" sz="1800" i="1">
                        <a:latin typeface="Cambria Math" panose="02040503050406030204" pitchFamily="18" charset="0"/>
                      </a:rPr>
                      <m:t>𝑎</m:t>
                    </m:r>
                    <m:r>
                      <a:rPr lang="vi-VN" sz="1800" i="1">
                        <a:latin typeface="Cambria Math" panose="02040503050406030204" pitchFamily="18" charset="0"/>
                      </a:rPr>
                      <m:t>&lt;</m:t>
                    </m:r>
                    <m:r>
                      <a:rPr lang="vi-VN" sz="1800" i="1">
                        <a:latin typeface="Cambria Math" panose="02040503050406030204" pitchFamily="18" charset="0"/>
                      </a:rPr>
                      <m:t>𝑏</m:t>
                    </m:r>
                    <m:r>
                      <a:rPr lang="en-US" sz="1800" b="0" i="1" smtClean="0">
                        <a:latin typeface="Cambria Math" panose="02040503050406030204" pitchFamily="18" charset="0"/>
                      </a:rPr>
                      <m:t>.</m:t>
                    </m:r>
                  </m:oMath>
                </a14:m>
                <a:endParaRPr kumimoji="0" lang="en-US" sz="1800" b="0" i="0" u="none" strike="noStrike" kern="0" cap="none" spc="0" normalizeH="0" baseline="0" noProof="0" smtClean="0">
                  <a:ln>
                    <a:noFill/>
                  </a:ln>
                  <a:solidFill>
                    <a:srgbClr val="000000"/>
                  </a:solidFill>
                  <a:effectLst/>
                  <a:uLnTx/>
                  <a:uFillTx/>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352326" y="2779723"/>
                <a:ext cx="5738373" cy="2169825"/>
              </a:xfrm>
              <a:prstGeom prst="rect">
                <a:avLst/>
              </a:prstGeom>
              <a:blipFill>
                <a:blip r:embed="rId3"/>
                <a:stretch>
                  <a:fillRect l="-956" r="-850" b="-1404"/>
                </a:stretch>
              </a:blipFill>
            </p:spPr>
            <p:txBody>
              <a:bodyPr/>
              <a:lstStyle/>
              <a:p>
                <a:r>
                  <a:rPr lang="en-US">
                    <a:noFill/>
                  </a:rPr>
                  <a:t> </a:t>
                </a:r>
              </a:p>
            </p:txBody>
          </p:sp>
        </mc:Fallback>
      </mc:AlternateContent>
      <p:sp>
        <p:nvSpPr>
          <p:cNvPr id="30" name="Rounded Rectangle 29"/>
          <p:cNvSpPr/>
          <p:nvPr/>
        </p:nvSpPr>
        <p:spPr>
          <a:xfrm>
            <a:off x="8423599" y="108610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32" name="Rounded Rectangle 31"/>
          <p:cNvSpPr/>
          <p:nvPr/>
        </p:nvSpPr>
        <p:spPr>
          <a:xfrm>
            <a:off x="8624739" y="158565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 name="Picture 1"/>
          <p:cNvPicPr>
            <a:picLocks noChangeAspect="1"/>
          </p:cNvPicPr>
          <p:nvPr/>
        </p:nvPicPr>
        <p:blipFill>
          <a:blip r:embed="rId4"/>
          <a:stretch>
            <a:fillRect/>
          </a:stretch>
        </p:blipFill>
        <p:spPr>
          <a:xfrm>
            <a:off x="6301613" y="2699963"/>
            <a:ext cx="2603218" cy="2219136"/>
          </a:xfrm>
          <a:prstGeom prst="rect">
            <a:avLst/>
          </a:prstGeom>
        </p:spPr>
      </p:pic>
      <p:sp>
        <p:nvSpPr>
          <p:cNvPr id="34" name="Rounded Rectangle 33"/>
          <p:cNvSpPr/>
          <p:nvPr/>
        </p:nvSpPr>
        <p:spPr>
          <a:xfrm>
            <a:off x="8423599" y="66237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35" name="Rectangle 34"/>
              <p:cNvSpPr/>
              <p:nvPr/>
            </p:nvSpPr>
            <p:spPr>
              <a:xfrm>
                <a:off x="311942" y="756706"/>
                <a:ext cx="8521956" cy="1800493"/>
              </a:xfrm>
              <a:prstGeom prst="rect">
                <a:avLst/>
              </a:prstGeom>
            </p:spPr>
            <p:txBody>
              <a:bodyPr wrap="square">
                <a:spAutoFit/>
              </a:bodyPr>
              <a:lstStyle/>
              <a:p>
                <a:pPr lvl="0" algn="just">
                  <a:lnSpc>
                    <a:spcPct val="150000"/>
                  </a:lnSpc>
                </a:pPr>
                <a:r>
                  <a:rPr kumimoji="0" lang="en-US" sz="2000" b="1" i="0" u="none" strike="noStrike" kern="0" cap="none" spc="0" normalizeH="0" baseline="0" noProof="0" smtClean="0">
                    <a:ln>
                      <a:noFill/>
                    </a:ln>
                    <a:solidFill>
                      <a:srgbClr val="C00000"/>
                    </a:solidFill>
                    <a:effectLst/>
                    <a:uLnTx/>
                    <a:uFillTx/>
                    <a:ea typeface="Arial" panose="020B0604020202020204" pitchFamily="34" charset="0"/>
                    <a:sym typeface="Arial"/>
                  </a:rPr>
                  <a:t>Bài toán </a:t>
                </a:r>
                <a:r>
                  <a:rPr lang="en-US" sz="2000" b="1">
                    <a:solidFill>
                      <a:srgbClr val="C00000"/>
                    </a:solidFill>
                    <a:ea typeface="Arial" panose="020B0604020202020204" pitchFamily="34" charset="0"/>
                  </a:rPr>
                  <a:t>2</a:t>
                </a:r>
                <a:r>
                  <a:rPr kumimoji="0" lang="en-US" sz="2000" b="1" i="0" u="none" strike="noStrike" kern="0" cap="none" spc="0" normalizeH="0" baseline="0" noProof="0" smtClean="0">
                    <a:ln>
                      <a:noFill/>
                    </a:ln>
                    <a:solidFill>
                      <a:srgbClr val="C00000"/>
                    </a:solidFill>
                    <a:effectLst/>
                    <a:uLnTx/>
                    <a:uFillTx/>
                    <a:ea typeface="Arial" panose="020B0604020202020204" pitchFamily="34" charset="0"/>
                    <a:sym typeface="Arial"/>
                  </a:rPr>
                  <a:t>: </a:t>
                </a:r>
                <a:r>
                  <a:rPr lang="vi-VN" sz="1800"/>
                  <a:t>Một chiếc cột có chiều cao </a:t>
                </a:r>
                <a14:m>
                  <m:oMath xmlns:m="http://schemas.openxmlformats.org/officeDocument/2006/math">
                    <m:r>
                      <a:rPr lang="vi-VN" sz="1800" i="1" smtClean="0">
                        <a:latin typeface="Cambria Math" panose="02040503050406030204" pitchFamily="18" charset="0"/>
                      </a:rPr>
                      <m:t>h</m:t>
                    </m:r>
                  </m:oMath>
                </a14:m>
                <a:r>
                  <a:rPr lang="vi-VN" sz="1800"/>
                  <a:t> dựng thẳng đứng trên mặt đất tại điểm </a:t>
                </a:r>
                <a14:m>
                  <m:oMath xmlns:m="http://schemas.openxmlformats.org/officeDocument/2006/math">
                    <m:r>
                      <a:rPr lang="vi-VN" sz="1800" i="1" smtClean="0">
                        <a:latin typeface="Cambria Math" panose="02040503050406030204" pitchFamily="18" charset="0"/>
                      </a:rPr>
                      <m:t>𝑀</m:t>
                    </m:r>
                  </m:oMath>
                </a14:m>
                <a:r>
                  <a:rPr lang="vi-VN" sz="1800"/>
                  <a:t>, người ta kéo căng các sợi dây từ đỉnh cột (điểm </a:t>
                </a:r>
                <a14:m>
                  <m:oMath xmlns:m="http://schemas.openxmlformats.org/officeDocument/2006/math">
                    <m:r>
                      <a:rPr lang="vi-VN" sz="1800" i="1" smtClean="0">
                        <a:latin typeface="Cambria Math" panose="02040503050406030204" pitchFamily="18" charset="0"/>
                      </a:rPr>
                      <m:t>𝐴</m:t>
                    </m:r>
                  </m:oMath>
                </a14:m>
                <a:r>
                  <a:rPr lang="vi-VN" sz="1800"/>
                  <a:t>) lần lượt đến các điểm </a:t>
                </a:r>
                <a14:m>
                  <m:oMath xmlns:m="http://schemas.openxmlformats.org/officeDocument/2006/math">
                    <m:r>
                      <a:rPr lang="vi-VN" sz="1800" i="1" smtClean="0">
                        <a:latin typeface="Cambria Math" panose="02040503050406030204" pitchFamily="18" charset="0"/>
                      </a:rPr>
                      <m:t>𝐶</m:t>
                    </m:r>
                  </m:oMath>
                </a14:m>
                <a:r>
                  <a:rPr lang="vi-VN" sz="1800"/>
                  <a:t> và </a:t>
                </a:r>
                <a14:m>
                  <m:oMath xmlns:m="http://schemas.openxmlformats.org/officeDocument/2006/math">
                    <m:r>
                      <a:rPr lang="vi-VN" sz="1800" i="1" smtClean="0">
                        <a:latin typeface="Cambria Math" panose="02040503050406030204" pitchFamily="18" charset="0"/>
                      </a:rPr>
                      <m:t>𝐷</m:t>
                    </m:r>
                  </m:oMath>
                </a14:m>
                <a:r>
                  <a:rPr lang="vi-VN" sz="1800"/>
                  <a:t> trên mặt đất (H.9.39). Biết rằng </a:t>
                </a:r>
                <a14:m>
                  <m:oMath xmlns:m="http://schemas.openxmlformats.org/officeDocument/2006/math">
                    <m:r>
                      <a:rPr lang="vi-VN" sz="1800" i="1" smtClean="0">
                        <a:latin typeface="Cambria Math" panose="02040503050406030204" pitchFamily="18" charset="0"/>
                      </a:rPr>
                      <m:t>𝐴𝐶</m:t>
                    </m:r>
                    <m:r>
                      <a:rPr lang="vi-VN" sz="1800" i="1" smtClean="0">
                        <a:latin typeface="Cambria Math" panose="02040503050406030204" pitchFamily="18" charset="0"/>
                      </a:rPr>
                      <m:t>=</m:t>
                    </m:r>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𝐴𝐷</m:t>
                    </m:r>
                    <m:r>
                      <a:rPr lang="vi-VN" sz="1800" i="1" smtClean="0">
                        <a:latin typeface="Cambria Math" panose="02040503050406030204" pitchFamily="18" charset="0"/>
                      </a:rPr>
                      <m:t>=</m:t>
                    </m:r>
                    <m:r>
                      <a:rPr lang="vi-VN" sz="1800" i="1" smtClean="0">
                        <a:latin typeface="Cambria Math" panose="02040503050406030204" pitchFamily="18" charset="0"/>
                      </a:rPr>
                      <m:t>𝑏</m:t>
                    </m:r>
                    <m:r>
                      <a:rPr lang="vi-VN" sz="1800" i="1" smtClean="0">
                        <a:latin typeface="Cambria Math" panose="02040503050406030204" pitchFamily="18" charset="0"/>
                      </a:rPr>
                      <m:t>, </m:t>
                    </m:r>
                    <m:r>
                      <a:rPr lang="vi-VN" sz="1800" i="1" smtClean="0">
                        <a:latin typeface="Cambria Math" panose="02040503050406030204" pitchFamily="18" charset="0"/>
                      </a:rPr>
                      <m:t>𝐶𝑀</m:t>
                    </m:r>
                    <m:r>
                      <a:rPr lang="vi-VN" sz="1800" i="1" smtClean="0">
                        <a:latin typeface="Cambria Math" panose="02040503050406030204" pitchFamily="18" charset="0"/>
                      </a:rPr>
                      <m:t>=</m:t>
                    </m:r>
                    <m:r>
                      <a:rPr lang="en-US" sz="1800" b="0" i="1" smtClean="0">
                        <a:latin typeface="Cambria Math" panose="02040503050406030204" pitchFamily="18" charset="0"/>
                      </a:rPr>
                      <m:t>𝑐</m:t>
                    </m:r>
                    <m:r>
                      <a:rPr lang="vi-VN" sz="1800" i="1" smtClean="0">
                        <a:latin typeface="Cambria Math" panose="02040503050406030204" pitchFamily="18" charset="0"/>
                      </a:rPr>
                      <m:t>, </m:t>
                    </m:r>
                    <m:r>
                      <a:rPr lang="vi-VN" sz="1800" i="1" smtClean="0">
                        <a:latin typeface="Cambria Math" panose="02040503050406030204" pitchFamily="18" charset="0"/>
                      </a:rPr>
                      <m:t>𝐷𝑀</m:t>
                    </m:r>
                    <m:r>
                      <a:rPr lang="vi-VN" sz="1800" i="1" smtClean="0">
                        <a:latin typeface="Cambria Math" panose="02040503050406030204" pitchFamily="18" charset="0"/>
                      </a:rPr>
                      <m:t>=</m:t>
                    </m:r>
                    <m:r>
                      <a:rPr lang="vi-VN" sz="1800" i="1" smtClean="0">
                        <a:latin typeface="Cambria Math" panose="02040503050406030204" pitchFamily="18" charset="0"/>
                      </a:rPr>
                      <m:t>𝑑</m:t>
                    </m:r>
                    <m:r>
                      <a:rPr lang="vi-VN" sz="1800" i="1" smtClean="0">
                        <a:latin typeface="Cambria Math" panose="02040503050406030204" pitchFamily="18" charset="0"/>
                      </a:rPr>
                      <m:t> </m:t>
                    </m:r>
                  </m:oMath>
                </a14:m>
                <a:r>
                  <a:rPr lang="en-US" sz="1800" smtClean="0"/>
                  <a:t> </a:t>
                </a:r>
                <a:r>
                  <a:rPr lang="vi-VN" sz="1800" smtClean="0"/>
                  <a:t>và </a:t>
                </a:r>
                <a14:m>
                  <m:oMath xmlns:m="http://schemas.openxmlformats.org/officeDocument/2006/math">
                    <m:r>
                      <a:rPr lang="vi-VN" sz="1800" i="1" smtClean="0">
                        <a:latin typeface="Cambria Math" panose="02040503050406030204" pitchFamily="18" charset="0"/>
                      </a:rPr>
                      <m:t>𝑐</m:t>
                    </m:r>
                    <m:r>
                      <a:rPr lang="vi-VN" sz="1800" i="1" smtClean="0">
                        <a:latin typeface="Cambria Math" panose="02040503050406030204" pitchFamily="18" charset="0"/>
                      </a:rPr>
                      <m:t>&lt;</m:t>
                    </m:r>
                    <m:r>
                      <a:rPr lang="vi-VN" sz="1800" i="1" smtClean="0">
                        <a:latin typeface="Cambria Math" panose="02040503050406030204" pitchFamily="18" charset="0"/>
                      </a:rPr>
                      <m:t>𝑑</m:t>
                    </m:r>
                  </m:oMath>
                </a14:m>
                <a:r>
                  <a:rPr lang="vi-VN" sz="1800"/>
                  <a:t>. Hãy chứng minh rằng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&lt;</m:t>
                    </m:r>
                    <m:r>
                      <a:rPr lang="vi-VN" sz="1800" i="1" smtClean="0">
                        <a:latin typeface="Cambria Math" panose="02040503050406030204" pitchFamily="18" charset="0"/>
                      </a:rPr>
                      <m:t>𝑏</m:t>
                    </m:r>
                  </m:oMath>
                </a14:m>
                <a:r>
                  <a:rPr lang="vi-VN" sz="1800"/>
                  <a:t>.</a:t>
                </a:r>
              </a:p>
            </p:txBody>
          </p:sp>
        </mc:Choice>
        <mc:Fallback xmlns="">
          <p:sp>
            <p:nvSpPr>
              <p:cNvPr id="35" name="Rectangle 34"/>
              <p:cNvSpPr>
                <a:spLocks noRot="1" noChangeAspect="1" noMove="1" noResize="1" noEditPoints="1" noAdjustHandles="1" noChangeArrowheads="1" noChangeShapeType="1" noTextEdit="1"/>
              </p:cNvSpPr>
              <p:nvPr/>
            </p:nvSpPr>
            <p:spPr>
              <a:xfrm>
                <a:off x="311942" y="756706"/>
                <a:ext cx="8521956" cy="1800493"/>
              </a:xfrm>
              <a:prstGeom prst="rect">
                <a:avLst/>
              </a:prstGeom>
              <a:blipFill>
                <a:blip r:embed="rId5"/>
                <a:stretch>
                  <a:fillRect l="-715" r="-644" b="-2034"/>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rot="14005373">
            <a:off x="154055" y="189614"/>
            <a:ext cx="396932" cy="752609"/>
          </a:xfrm>
          <a:prstGeom prst="rect">
            <a:avLst/>
          </a:prstGeom>
        </p:spPr>
      </p:pic>
      <p:pic>
        <p:nvPicPr>
          <p:cNvPr id="4" name="Picture 3"/>
          <p:cNvPicPr>
            <a:picLocks noChangeAspect="1"/>
          </p:cNvPicPr>
          <p:nvPr/>
        </p:nvPicPr>
        <p:blipFill>
          <a:blip r:embed="rId7"/>
          <a:stretch>
            <a:fillRect/>
          </a:stretch>
        </p:blipFill>
        <p:spPr>
          <a:xfrm>
            <a:off x="8241679" y="2236273"/>
            <a:ext cx="684333" cy="905735"/>
          </a:xfrm>
          <a:prstGeom prst="rect">
            <a:avLst/>
          </a:prstGeom>
        </p:spPr>
      </p:pic>
    </p:spTree>
    <p:extLst>
      <p:ext uri="{BB962C8B-B14F-4D97-AF65-F5344CB8AC3E}">
        <p14:creationId xmlns:p14="http://schemas.microsoft.com/office/powerpoint/2010/main" val="130564772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i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fade">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xEl>
                                              <p:pRg st="2" end="2"/>
                                            </p:txEl>
                                          </p:spTgt>
                                        </p:tgtEl>
                                        <p:attrNameLst>
                                          <p:attrName>style.visibility</p:attrName>
                                        </p:attrNameLst>
                                      </p:cBhvr>
                                      <p:to>
                                        <p:strVal val="visible"/>
                                      </p:to>
                                    </p:set>
                                    <p:animEffect transition="in" filter="fade">
                                      <p:cBhvr>
                                        <p:cTn id="37" dur="500"/>
                                        <p:tgtEl>
                                          <p:spTgt spid="2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xEl>
                                              <p:pRg st="3" end="3"/>
                                            </p:txEl>
                                          </p:spTgt>
                                        </p:tgtEl>
                                        <p:attrNameLst>
                                          <p:attrName>style.visibility</p:attrName>
                                        </p:attrNameLst>
                                      </p:cBhvr>
                                      <p:to>
                                        <p:strVal val="visible"/>
                                      </p:to>
                                    </p:set>
                                    <p:animEffect transition="in" filter="fade">
                                      <p:cBhvr>
                                        <p:cTn id="42"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632131" y="853198"/>
            <a:ext cx="7838843" cy="3750606"/>
            <a:chOff x="400591" y="788543"/>
            <a:chExt cx="7973110" cy="6402455"/>
          </a:xfrm>
        </p:grpSpPr>
        <p:sp>
          <p:nvSpPr>
            <p:cNvPr id="3" name="Rounded Rectangular Callout 2"/>
            <p:cNvSpPr/>
            <p:nvPr/>
          </p:nvSpPr>
          <p:spPr>
            <a:xfrm>
              <a:off x="400591" y="788543"/>
              <a:ext cx="7973110" cy="6402455"/>
            </a:xfrm>
            <a:prstGeom prst="wedgeRoundRectCallout">
              <a:avLst>
                <a:gd name="adj1" fmla="val -20218"/>
                <a:gd name="adj2" fmla="val 49523"/>
                <a:gd name="adj3" fmla="val 16667"/>
              </a:avLst>
            </a:prstGeom>
            <a:solidFill>
              <a:schemeClr val="accent1">
                <a:lumMod val="20000"/>
                <a:lumOff val="8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Rectangle 17"/>
            <p:cNvSpPr/>
            <p:nvPr/>
          </p:nvSpPr>
          <p:spPr>
            <a:xfrm>
              <a:off x="702981" y="1161920"/>
              <a:ext cx="7416851" cy="5753004"/>
            </a:xfrm>
            <a:prstGeom prst="rect">
              <a:avLst/>
            </a:prstGeom>
          </p:spPr>
          <p:txBody>
            <a:bodyPr wrap="square">
              <a:spAutoFit/>
            </a:bodyPr>
            <a:lstStyle/>
            <a:p>
              <a:pPr marL="342900" lvl="0" indent="-342900" algn="just">
                <a:lnSpc>
                  <a:spcPct val="150000"/>
                </a:lnSpc>
                <a:buClr>
                  <a:srgbClr val="4FBED2">
                    <a:lumMod val="50000"/>
                  </a:srgbClr>
                </a:buClr>
                <a:buFont typeface="Wingdings" panose="05000000000000000000" pitchFamily="2" charset="2"/>
                <a:buChar char="Ø"/>
              </a:pPr>
              <a:r>
                <a:rPr lang="vi-VN" sz="2200" b="1">
                  <a:solidFill>
                    <a:srgbClr val="4FBED2">
                      <a:lumMod val="50000"/>
                    </a:srgbClr>
                  </a:solidFill>
                  <a:latin typeface="Arial" panose="020B0604020202020204" pitchFamily="34" charset="0"/>
                  <a:ea typeface="Calibri" panose="020F0502020204030204" pitchFamily="34" charset="0"/>
                </a:rPr>
                <a:t>Chú ý</a:t>
              </a:r>
            </a:p>
            <a:p>
              <a:pPr lvl="0" algn="just">
                <a:lnSpc>
                  <a:spcPct val="150000"/>
                </a:lnSpc>
                <a:buClr>
                  <a:srgbClr val="4FBED2">
                    <a:lumMod val="50000"/>
                  </a:srgbClr>
                </a:buClr>
              </a:pPr>
              <a:r>
                <a:rPr lang="vi-VN" sz="2000" smtClean="0">
                  <a:latin typeface="Arial" panose="020B0604020202020204" pitchFamily="34" charset="0"/>
                  <a:ea typeface="Calibri" panose="020F0502020204030204" pitchFamily="34" charset="0"/>
                </a:rPr>
                <a:t>Trong </a:t>
              </a:r>
              <a:r>
                <a:rPr lang="vi-VN" sz="2000">
                  <a:latin typeface="Arial" panose="020B0604020202020204" pitchFamily="34" charset="0"/>
                  <a:ea typeface="Calibri" panose="020F0502020204030204" pitchFamily="34" charset="0"/>
                </a:rPr>
                <a:t>bài toán 2, nếu gọi AM là đường cao, các đoạn thẳng AC</a:t>
              </a:r>
              <a:r>
                <a:rPr lang="vi-VN" sz="2000" smtClean="0">
                  <a:latin typeface="Arial" panose="020B0604020202020204" pitchFamily="34" charset="0"/>
                  <a:ea typeface="Calibri" panose="020F0502020204030204" pitchFamily="34" charset="0"/>
                </a:rPr>
                <a:t>,</a:t>
              </a:r>
              <a:r>
                <a:rPr lang="en-US" sz="2000" smtClean="0">
                  <a:latin typeface="Arial" panose="020B0604020202020204" pitchFamily="34" charset="0"/>
                  <a:ea typeface="Calibri" panose="020F0502020204030204" pitchFamily="34" charset="0"/>
                </a:rPr>
                <a:t> </a:t>
              </a:r>
              <a:r>
                <a:rPr lang="vi-VN" sz="2000" smtClean="0">
                  <a:latin typeface="Arial" panose="020B0604020202020204" pitchFamily="34" charset="0"/>
                  <a:ea typeface="Calibri" panose="020F0502020204030204" pitchFamily="34" charset="0"/>
                </a:rPr>
                <a:t>AD </a:t>
              </a:r>
              <a:r>
                <a:rPr lang="vi-VN" sz="2000">
                  <a:latin typeface="Arial" panose="020B0604020202020204" pitchFamily="34" charset="0"/>
                  <a:ea typeface="Calibri" panose="020F0502020204030204" pitchFamily="34" charset="0"/>
                </a:rPr>
                <a:t>là đường xiên thì đoạn thẳng MC được gọi là </a:t>
              </a:r>
              <a:r>
                <a:rPr lang="en-US" sz="2000" smtClean="0">
                  <a:latin typeface="Arial" panose="020B0604020202020204" pitchFamily="34" charset="0"/>
                  <a:ea typeface="Calibri" panose="020F0502020204030204" pitchFamily="34" charset="0"/>
                </a:rPr>
                <a:t>          </a:t>
              </a:r>
              <a:r>
                <a:rPr lang="vi-VN" sz="2000" smtClean="0">
                  <a:latin typeface="Arial" panose="020B0604020202020204" pitchFamily="34" charset="0"/>
                  <a:ea typeface="Calibri" panose="020F0502020204030204" pitchFamily="34" charset="0"/>
                </a:rPr>
                <a:t>hình </a:t>
              </a:r>
              <a:r>
                <a:rPr lang="vi-VN" sz="2000">
                  <a:latin typeface="Arial" panose="020B0604020202020204" pitchFamily="34" charset="0"/>
                  <a:ea typeface="Calibri" panose="020F0502020204030204" pitchFamily="34" charset="0"/>
                </a:rPr>
                <a:t>chiếu của đường xiên AC và đoạn thẳng MD được gọi là hình chiếu của đường xiên AD.</a:t>
              </a:r>
            </a:p>
            <a:p>
              <a:pPr lvl="0" algn="just">
                <a:lnSpc>
                  <a:spcPct val="150000"/>
                </a:lnSpc>
                <a:buClr>
                  <a:srgbClr val="4FBED2">
                    <a:lumMod val="50000"/>
                  </a:srgbClr>
                </a:buClr>
              </a:pPr>
              <a:r>
                <a:rPr lang="vi-VN" sz="2000" smtClean="0">
                  <a:latin typeface="Arial" panose="020B0604020202020204" pitchFamily="34" charset="0"/>
                  <a:ea typeface="Calibri" panose="020F0502020204030204" pitchFamily="34" charset="0"/>
                </a:rPr>
                <a:t>Với </a:t>
              </a:r>
              <a:r>
                <a:rPr lang="vi-VN" sz="2000">
                  <a:latin typeface="Arial" panose="020B0604020202020204" pitchFamily="34" charset="0"/>
                  <a:ea typeface="Calibri" panose="020F0502020204030204" pitchFamily="34" charset="0"/>
                </a:rPr>
                <a:t>cùng 1 đường cao, hình chiếu </a:t>
              </a:r>
              <a:r>
                <a:rPr lang="vi-VN" sz="2000" smtClean="0">
                  <a:latin typeface="Arial" panose="020B0604020202020204" pitchFamily="34" charset="0"/>
                  <a:ea typeface="Calibri" panose="020F0502020204030204" pitchFamily="34" charset="0"/>
                </a:rPr>
                <a:t>c</a:t>
              </a:r>
              <a:r>
                <a:rPr lang="en-US" sz="2000">
                  <a:latin typeface="Arial" panose="020B0604020202020204" pitchFamily="34" charset="0"/>
                  <a:ea typeface="Calibri" panose="020F0502020204030204" pitchFamily="34" charset="0"/>
                </a:rPr>
                <a:t>à</a:t>
              </a:r>
              <a:r>
                <a:rPr lang="vi-VN" sz="2000" smtClean="0">
                  <a:latin typeface="Arial" panose="020B0604020202020204" pitchFamily="34" charset="0"/>
                  <a:ea typeface="Calibri" panose="020F0502020204030204" pitchFamily="34" charset="0"/>
                </a:rPr>
                <a:t>ng </a:t>
              </a:r>
              <a:r>
                <a:rPr lang="vi-VN" sz="2000">
                  <a:latin typeface="Arial" panose="020B0604020202020204" pitchFamily="34" charset="0"/>
                  <a:ea typeface="Calibri" panose="020F0502020204030204" pitchFamily="34" charset="0"/>
                </a:rPr>
                <a:t>lớn thì đường xiên càng lớn.</a:t>
              </a:r>
            </a:p>
          </p:txBody>
        </p:sp>
      </p:grpSp>
      <p:pic>
        <p:nvPicPr>
          <p:cNvPr id="7" name="Picture 6"/>
          <p:cNvPicPr>
            <a:picLocks noChangeAspect="1"/>
          </p:cNvPicPr>
          <p:nvPr/>
        </p:nvPicPr>
        <p:blipFill>
          <a:blip r:embed="rId3"/>
          <a:stretch>
            <a:fillRect/>
          </a:stretch>
        </p:blipFill>
        <p:spPr>
          <a:xfrm>
            <a:off x="7609402" y="3946740"/>
            <a:ext cx="861572" cy="737927"/>
          </a:xfrm>
          <a:prstGeom prst="rect">
            <a:avLst/>
          </a:prstGeom>
        </p:spPr>
      </p:pic>
      <p:pic>
        <p:nvPicPr>
          <p:cNvPr id="8" name="Picture 7"/>
          <p:cNvPicPr>
            <a:picLocks noChangeAspect="1"/>
          </p:cNvPicPr>
          <p:nvPr/>
        </p:nvPicPr>
        <p:blipFill>
          <a:blip r:embed="rId4"/>
          <a:stretch>
            <a:fillRect/>
          </a:stretch>
        </p:blipFill>
        <p:spPr>
          <a:xfrm>
            <a:off x="7715117" y="864688"/>
            <a:ext cx="755857" cy="658190"/>
          </a:xfrm>
          <a:prstGeom prst="rect">
            <a:avLst/>
          </a:prstGeom>
        </p:spPr>
      </p:pic>
    </p:spTree>
    <p:extLst>
      <p:ext uri="{BB962C8B-B14F-4D97-AF65-F5344CB8AC3E}">
        <p14:creationId xmlns:p14="http://schemas.microsoft.com/office/powerpoint/2010/main" val="273506887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1" name="Rectangle 10"/>
          <p:cNvSpPr/>
          <p:nvPr/>
        </p:nvSpPr>
        <p:spPr>
          <a:xfrm>
            <a:off x="2929974" y="295676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3"/>
          <a:stretch>
            <a:fillRect/>
          </a:stretch>
        </p:blipFill>
        <p:spPr>
          <a:xfrm>
            <a:off x="8110330" y="4183133"/>
            <a:ext cx="520312" cy="520312"/>
          </a:xfrm>
          <a:prstGeom prst="rect">
            <a:avLst/>
          </a:prstGeom>
        </p:spPr>
      </p:pic>
      <p:sp>
        <p:nvSpPr>
          <p:cNvPr id="10" name="Rounded Rectangle 9"/>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3" name="Rounded Rectangle 12"/>
          <p:cNvSpPr/>
          <p:nvPr/>
        </p:nvSpPr>
        <p:spPr>
          <a:xfrm>
            <a:off x="8097347" y="91520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grpSp>
        <p:nvGrpSpPr>
          <p:cNvPr id="14" name="Group 13"/>
          <p:cNvGrpSpPr/>
          <p:nvPr/>
        </p:nvGrpSpPr>
        <p:grpSpPr>
          <a:xfrm>
            <a:off x="633492" y="915209"/>
            <a:ext cx="4768464" cy="1938992"/>
            <a:chOff x="1050368" y="921052"/>
            <a:chExt cx="4768464" cy="1938992"/>
          </a:xfrm>
        </p:grpSpPr>
        <p:pic>
          <p:nvPicPr>
            <p:cNvPr id="15" name="Picture 14"/>
            <p:cNvPicPr>
              <a:picLocks noChangeAspect="1"/>
            </p:cNvPicPr>
            <p:nvPr/>
          </p:nvPicPr>
          <p:blipFill>
            <a:blip r:embed="rId4"/>
            <a:stretch>
              <a:fillRect/>
            </a:stretch>
          </p:blipFill>
          <p:spPr>
            <a:xfrm>
              <a:off x="1050368" y="1126865"/>
              <a:ext cx="384841" cy="592864"/>
            </a:xfrm>
            <a:prstGeom prst="rect">
              <a:avLst/>
            </a:prstGeom>
          </p:spPr>
        </p:pic>
        <p:sp>
          <p:nvSpPr>
            <p:cNvPr id="16" name="Rectangle 15"/>
            <p:cNvSpPr/>
            <p:nvPr/>
          </p:nvSpPr>
          <p:spPr>
            <a:xfrm>
              <a:off x="1542039" y="921052"/>
              <a:ext cx="4276793" cy="1938992"/>
            </a:xfrm>
            <a:prstGeom prst="rect">
              <a:avLst/>
            </a:prstGeom>
          </p:spPr>
          <p:txBody>
            <a:bodyPr wrap="square">
              <a:spAutoFit/>
            </a:bodyPr>
            <a:lstStyle/>
            <a:p>
              <a:pPr lvl="0" algn="just">
                <a:lnSpc>
                  <a:spcPct val="150000"/>
                </a:lnSpc>
              </a:pPr>
              <a:r>
                <a:rPr lang="en-US" sz="2000"/>
                <a:t>Cho hình 9.42, trong đó các đoạn thẳng AC, AD, AE đoạn nào có độ dài lớn nhất, đoạn nào có độ dài nhỏ </a:t>
              </a:r>
              <a:r>
                <a:rPr lang="en-US" sz="2000" smtClean="0"/>
                <a:t>nhất?</a:t>
              </a:r>
            </a:p>
          </p:txBody>
        </p:sp>
      </p:gr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580348" y="1075818"/>
            <a:ext cx="2929557" cy="2097114"/>
          </a:xfrm>
          <a:prstGeom prst="rect">
            <a:avLst/>
          </a:prstGeom>
        </p:spPr>
      </p:pic>
      <p:sp>
        <p:nvSpPr>
          <p:cNvPr id="17" name="Rounded Rectangle 1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8" name="Rounded Rectangle 17"/>
          <p:cNvSpPr/>
          <p:nvPr/>
        </p:nvSpPr>
        <p:spPr>
          <a:xfrm>
            <a:off x="1304284" y="428268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9" name="Rounded Rectangle 18"/>
          <p:cNvSpPr/>
          <p:nvPr/>
        </p:nvSpPr>
        <p:spPr>
          <a:xfrm>
            <a:off x="825912" y="37748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0" name="Rectangle 19"/>
              <p:cNvSpPr/>
              <p:nvPr/>
            </p:nvSpPr>
            <p:spPr>
              <a:xfrm>
                <a:off x="1125163" y="3296028"/>
                <a:ext cx="4822413" cy="1420325"/>
              </a:xfrm>
              <a:prstGeom prst="rect">
                <a:avLst/>
              </a:prstGeom>
            </p:spPr>
            <p:txBody>
              <a:bodyPr wrap="square">
                <a:spAutoFit/>
              </a:bodyPr>
              <a:lstStyle/>
              <a:p>
                <a:pPr algn="just">
                  <a:lnSpc>
                    <a:spcPct val="150000"/>
                  </a:lnSpc>
                </a:pPr>
                <a:r>
                  <a:rPr lang="en-US" sz="2000" smtClean="0">
                    <a:latin typeface="+mn-lt"/>
                    <a:ea typeface="Arial" panose="020B0604020202020204" pitchFamily="34" charset="0"/>
                    <a:cs typeface="Times New Roman" panose="02020603050405020304" pitchFamily="18" charset="0"/>
                  </a:rPr>
                  <a:t>Có AH </a:t>
                </a:r>
                <a14:m>
                  <m:oMath xmlns:m="http://schemas.openxmlformats.org/officeDocument/2006/math">
                    <m:r>
                      <a:rPr lang="en-US" sz="20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smtClean="0">
                    <a:latin typeface="+mn-lt"/>
                    <a:ea typeface="Arial" panose="020B0604020202020204" pitchFamily="34" charset="0"/>
                    <a:cs typeface="Times New Roman" panose="02020603050405020304" pitchFamily="18" charset="0"/>
                  </a:rPr>
                  <a:t> HE.</a:t>
                </a:r>
              </a:p>
              <a:p>
                <a:pPr algn="just">
                  <a:lnSpc>
                    <a:spcPct val="150000"/>
                  </a:lnSpc>
                </a:pPr>
                <a:r>
                  <a:rPr lang="en-US" sz="2000" smtClean="0">
                    <a:latin typeface="+mn-lt"/>
                    <a:ea typeface="Arial" panose="020B0604020202020204" pitchFamily="34" charset="0"/>
                    <a:cs typeface="Times New Roman" panose="02020603050405020304" pitchFamily="18" charset="0"/>
                  </a:rPr>
                  <a:t>Do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𝐻𝐷</m:t>
                    </m:r>
                    <m:r>
                      <a:rPr lang="en-US" sz="2000" i="1">
                        <a:effectLst/>
                        <a:latin typeface="Cambria Math" panose="02040503050406030204" pitchFamily="18" charset="0"/>
                        <a:ea typeface="Arial" panose="020B0604020202020204" pitchFamily="34" charset="0"/>
                        <a:cs typeface="Times New Roman" panose="02020603050405020304" pitchFamily="18" charset="0"/>
                      </a:rPr>
                      <m:t>&lt;</m:t>
                    </m:r>
                    <m:r>
                      <a:rPr lang="en-US" sz="2000" i="1">
                        <a:effectLst/>
                        <a:latin typeface="Cambria Math" panose="02040503050406030204" pitchFamily="18" charset="0"/>
                        <a:ea typeface="Arial" panose="020B0604020202020204" pitchFamily="34" charset="0"/>
                        <a:cs typeface="Times New Roman" panose="02020603050405020304" pitchFamily="18" charset="0"/>
                      </a:rPr>
                      <m:t>𝐻𝐶</m:t>
                    </m:r>
                    <m:r>
                      <a:rPr lang="en-US" sz="2000" i="1">
                        <a:effectLst/>
                        <a:latin typeface="Cambria Math" panose="02040503050406030204" pitchFamily="18" charset="0"/>
                        <a:ea typeface="Arial" panose="020B0604020202020204" pitchFamily="34" charset="0"/>
                        <a:cs typeface="Times New Roman" panose="02020603050405020304" pitchFamily="18" charset="0"/>
                      </a:rPr>
                      <m:t>&lt;</m:t>
                    </m:r>
                    <m:r>
                      <a:rPr lang="en-US" sz="2000" i="1">
                        <a:effectLst/>
                        <a:latin typeface="Cambria Math" panose="02040503050406030204" pitchFamily="18" charset="0"/>
                        <a:ea typeface="Arial" panose="020B0604020202020204" pitchFamily="34" charset="0"/>
                        <a:cs typeface="Times New Roman" panose="02020603050405020304" pitchFamily="18" charset="0"/>
                      </a:rPr>
                      <m:t>𝐻𝐸</m:t>
                    </m:r>
                  </m:oMath>
                </a14:m>
                <a:r>
                  <a:rPr lang="en-US" sz="2000">
                    <a:effectLst/>
                    <a:latin typeface="+mn-lt"/>
                    <a:ea typeface="Dotum" panose="020B0600000101010101" pitchFamily="34" charset="-127"/>
                    <a:cs typeface="Times New Roman" panose="02020603050405020304" pitchFamily="18" charset="0"/>
                  </a:rPr>
                  <a:t> nên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𝐴𝐷</m:t>
                    </m:r>
                    <m:r>
                      <a:rPr lang="en-US" sz="2000" i="1">
                        <a:effectLst/>
                        <a:latin typeface="Cambria Math" panose="02040503050406030204" pitchFamily="18" charset="0"/>
                        <a:ea typeface="Dotum" panose="020B0600000101010101" pitchFamily="34" charset="-127"/>
                        <a:cs typeface="Times New Roman" panose="02020603050405020304" pitchFamily="18" charset="0"/>
                      </a:rPr>
                      <m:t>&lt;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2000" i="1">
                        <a:effectLst/>
                        <a:latin typeface="Cambria Math" panose="02040503050406030204" pitchFamily="18" charset="0"/>
                        <a:ea typeface="Dotum" panose="020B0600000101010101" pitchFamily="34" charset="-127"/>
                        <a:cs typeface="Times New Roman" panose="02020603050405020304" pitchFamily="18" charset="0"/>
                      </a:rPr>
                      <m:t>&lt;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𝐴𝐸</m:t>
                    </m:r>
                  </m:oMath>
                </a14:m>
                <a:r>
                  <a:rPr lang="en-US" sz="2000">
                    <a:effectLst/>
                    <a:latin typeface="+mn-lt"/>
                    <a:ea typeface="Dotum" panose="020B0600000101010101" pitchFamily="34" charset="-127"/>
                    <a:cs typeface="Times New Roman" panose="02020603050405020304" pitchFamily="18" charset="0"/>
                  </a:rPr>
                  <a:t>. Vậy đoạn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𝐴𝐸</m:t>
                    </m:r>
                  </m:oMath>
                </a14:m>
                <a:r>
                  <a:rPr lang="en-US" sz="2000">
                    <a:effectLst/>
                    <a:latin typeface="+mn-lt"/>
                    <a:ea typeface="Dotum" panose="020B0600000101010101" pitchFamily="34" charset="-127"/>
                    <a:cs typeface="Times New Roman" panose="02020603050405020304" pitchFamily="18" charset="0"/>
                  </a:rPr>
                  <a:t> có độ dài lớn nhất.</a:t>
                </a:r>
                <a:endParaRPr lang="en-US" sz="2000">
                  <a:effectLst/>
                  <a:latin typeface="+mn-lt"/>
                  <a:ea typeface="Arial" panose="020B060402020202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125163" y="3296028"/>
                <a:ext cx="4822413" cy="1420325"/>
              </a:xfrm>
              <a:prstGeom prst="rect">
                <a:avLst/>
              </a:prstGeom>
              <a:blipFill>
                <a:blip r:embed="rId7"/>
                <a:stretch>
                  <a:fillRect l="-1391" r="-1264" b="-6867"/>
                </a:stretch>
              </a:blipFill>
            </p:spPr>
            <p:txBody>
              <a:bodyPr/>
              <a:lstStyle/>
              <a:p>
                <a:r>
                  <a:rPr lang="en-US">
                    <a:noFill/>
                  </a:rPr>
                  <a:t> </a:t>
                </a:r>
              </a:p>
            </p:txBody>
          </p:sp>
        </mc:Fallback>
      </mc:AlternateContent>
    </p:spTree>
    <p:extLst>
      <p:ext uri="{BB962C8B-B14F-4D97-AF65-F5344CB8AC3E}">
        <p14:creationId xmlns:p14="http://schemas.microsoft.com/office/powerpoint/2010/main" val="41526619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up)">
                                      <p:cBhvr>
                                        <p:cTn id="20" dur="500"/>
                                        <p:tgtEl>
                                          <p:spTgt spid="2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Effect transition="in" filter="wipe(up)">
                                      <p:cBhvr>
                                        <p:cTn id="25"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6" name="TextBox 5"/>
          <p:cNvSpPr txBox="1"/>
          <p:nvPr/>
        </p:nvSpPr>
        <p:spPr>
          <a:xfrm>
            <a:off x="3582401" y="425289"/>
            <a:ext cx="1903997"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rPr>
              <a:t>Luyện tập 3</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p:sp>
        <p:nvSpPr>
          <p:cNvPr id="21" name="Rounded Rectangle 20"/>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2" name="Rounded Rectangle 2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3" name="Rectangle 22"/>
          <p:cNvSpPr/>
          <p:nvPr/>
        </p:nvSpPr>
        <p:spPr>
          <a:xfrm>
            <a:off x="548807" y="1042743"/>
            <a:ext cx="7971183" cy="2169825"/>
          </a:xfrm>
          <a:prstGeom prst="rect">
            <a:avLst/>
          </a:prstGeom>
        </p:spPr>
        <p:txBody>
          <a:bodyPr wrap="square">
            <a:spAutoFit/>
          </a:bodyPr>
          <a:lstStyle/>
          <a:p>
            <a:pPr algn="just">
              <a:lnSpc>
                <a:spcPct val="150000"/>
              </a:lnSpc>
            </a:pPr>
            <a:r>
              <a:rPr lang="vi-VN" sz="1800">
                <a:latin typeface="+mn-lt"/>
              </a:rPr>
              <a:t>Trước đây chúng ta thừa nhận định lí về trường hợp bằng nhau đặc biệt của hai tam giác vuông: "Nếu một cạnh góc vuông và cạnh huyền của tam giác vuông này bằng một cạnh góc vuông và cạnh huyền của tam giác vuông kia thì hai tam giác vuông đó bằng nhau”. Áp dụng định lí </a:t>
            </a:r>
            <a:r>
              <a:rPr lang="vi-VN" sz="1800" smtClean="0">
                <a:latin typeface="+mn-lt"/>
              </a:rPr>
              <a:t>Pythagore</a:t>
            </a:r>
            <a:r>
              <a:rPr lang="en-US" sz="1800" smtClean="0">
                <a:latin typeface="+mn-lt"/>
              </a:rPr>
              <a:t>, em hãy chứng minh định lí trên.</a:t>
            </a:r>
            <a:endParaRPr lang="vi-VN" sz="1800">
              <a:latin typeface="+mn-lt"/>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4774892" y="3110546"/>
            <a:ext cx="3661126" cy="1719198"/>
          </a:xfrm>
          <a:prstGeom prst="rect">
            <a:avLst/>
          </a:prstGeom>
        </p:spPr>
      </p:pic>
      <p:sp>
        <p:nvSpPr>
          <p:cNvPr id="27" name="Rounded Rectangle 2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1350228" y="429921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9" name="Rounded Rectangle 28"/>
          <p:cNvSpPr/>
          <p:nvPr/>
        </p:nvSpPr>
        <p:spPr>
          <a:xfrm>
            <a:off x="797666" y="36856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graphicFrame>
            <p:nvGraphicFramePr>
              <p:cNvPr id="30" name="Table 29"/>
              <p:cNvGraphicFramePr>
                <a:graphicFrameLocks noGrp="1"/>
              </p:cNvGraphicFramePr>
              <p:nvPr>
                <p:extLst>
                  <p:ext uri="{D42A27DB-BD31-4B8C-83A1-F6EECF244321}">
                    <p14:modId xmlns:p14="http://schemas.microsoft.com/office/powerpoint/2010/main" val="978932661"/>
                  </p:ext>
                </p:extLst>
              </p:nvPr>
            </p:nvGraphicFramePr>
            <p:xfrm>
              <a:off x="548806" y="3229859"/>
              <a:ext cx="4038959" cy="1480573"/>
            </p:xfrm>
            <a:graphic>
              <a:graphicData uri="http://schemas.openxmlformats.org/drawingml/2006/table">
                <a:tbl>
                  <a:tblPr firstRow="1" firstCol="1" bandRow="1"/>
                  <a:tblGrid>
                    <a:gridCol w="575661">
                      <a:extLst>
                        <a:ext uri="{9D8B030D-6E8A-4147-A177-3AD203B41FA5}">
                          <a16:colId xmlns:a16="http://schemas.microsoft.com/office/drawing/2014/main" val="3509545832"/>
                        </a:ext>
                      </a:extLst>
                    </a:gridCol>
                    <a:gridCol w="3463298">
                      <a:extLst>
                        <a:ext uri="{9D8B030D-6E8A-4147-A177-3AD203B41FA5}">
                          <a16:colId xmlns:a16="http://schemas.microsoft.com/office/drawing/2014/main" val="442840815"/>
                        </a:ext>
                      </a:extLst>
                    </a:gridCol>
                  </a:tblGrid>
                  <a:tr h="606756">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GT</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700">
                              <a:effectLst/>
                              <a:latin typeface="+mn-lt"/>
                              <a:ea typeface="Dotum" panose="020B0600000101010101" pitchFamily="34" charset="-127"/>
                              <a:cs typeface="Times New Roman" panose="02020603050405020304" pitchFamily="18" charset="0"/>
                            </a:rPr>
                            <a:t> ,</a:t>
                          </a:r>
                          <a:r>
                            <a:rPr lang="en-US" sz="1700" smtClean="0">
                              <a:effectLs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700" smtClean="0">
                              <a:effectLst/>
                              <a:latin typeface="+mn-lt"/>
                              <a:ea typeface="Dotum" panose="020B0600000101010101" pitchFamily="34" charset="-127"/>
                              <a:cs typeface="Times New Roman" panose="02020603050405020304" pitchFamily="18" charset="0"/>
                            </a:rPr>
                            <a:t>,</a:t>
                          </a:r>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smtClean="0">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90</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𝑜</m:t>
                                  </m:r>
                                </m:sup>
                              </m:sSup>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 </m:t>
                              </m:r>
                            </m:oMath>
                          </a14:m>
                          <a:endParaRPr lang="en-US" sz="1700" b="0" i="0" smtClean="0">
                            <a:effectLst/>
                            <a:latin typeface="Cambria Math" panose="02040503050406030204" pitchFamily="18" charset="0"/>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AB</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A</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BC</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C</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700" b="0" smtClean="0">
                            <a:effectLst/>
                            <a:latin typeface="+mn-lt"/>
                            <a:ea typeface="Dotum" panose="020B0600000101010101" pitchFamily="34" charset="-127"/>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714528"/>
                      </a:ext>
                    </a:extLst>
                  </a:tr>
                  <a:tr h="508324">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KL</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600"/>
                            </a:spcBef>
                            <a:spcAft>
                              <a:spcPts val="600"/>
                            </a:spcAft>
                          </a:pPr>
                          <a14:m>
                            <m:oMath xmlns:m="http://schemas.openxmlformats.org/officeDocument/2006/math">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𝐴𝐵𝐶</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87373802"/>
                      </a:ext>
                    </a:extLst>
                  </a:tr>
                </a:tbl>
              </a:graphicData>
            </a:graphic>
          </p:graphicFrame>
        </mc:Choice>
        <mc:Fallback>
          <p:graphicFrame>
            <p:nvGraphicFramePr>
              <p:cNvPr id="30" name="Table 29"/>
              <p:cNvGraphicFramePr>
                <a:graphicFrameLocks noGrp="1"/>
              </p:cNvGraphicFramePr>
              <p:nvPr>
                <p:extLst>
                  <p:ext uri="{D42A27DB-BD31-4B8C-83A1-F6EECF244321}">
                    <p14:modId xmlns:p14="http://schemas.microsoft.com/office/powerpoint/2010/main" val="978932661"/>
                  </p:ext>
                </p:extLst>
              </p:nvPr>
            </p:nvGraphicFramePr>
            <p:xfrm>
              <a:off x="548806" y="3229859"/>
              <a:ext cx="4038959" cy="1480573"/>
            </p:xfrm>
            <a:graphic>
              <a:graphicData uri="http://schemas.openxmlformats.org/drawingml/2006/table">
                <a:tbl>
                  <a:tblPr firstRow="1" firstCol="1" bandRow="1"/>
                  <a:tblGrid>
                    <a:gridCol w="575661">
                      <a:extLst>
                        <a:ext uri="{9D8B030D-6E8A-4147-A177-3AD203B41FA5}">
                          <a16:colId xmlns:a16="http://schemas.microsoft.com/office/drawing/2014/main" val="3509545832"/>
                        </a:ext>
                      </a:extLst>
                    </a:gridCol>
                    <a:gridCol w="3463298">
                      <a:extLst>
                        <a:ext uri="{9D8B030D-6E8A-4147-A177-3AD203B41FA5}">
                          <a16:colId xmlns:a16="http://schemas.microsoft.com/office/drawing/2014/main" val="442840815"/>
                        </a:ext>
                      </a:extLst>
                    </a:gridCol>
                  </a:tblGrid>
                  <a:tr h="972249">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GT</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5"/>
                          <a:stretch>
                            <a:fillRect l="-16520" r="-176" b="-55000"/>
                          </a:stretch>
                        </a:blipFill>
                      </a:tcPr>
                    </a:tc>
                    <a:extLst>
                      <a:ext uri="{0D108BD9-81ED-4DB2-BD59-A6C34878D82A}">
                        <a16:rowId xmlns:a16="http://schemas.microsoft.com/office/drawing/2014/main" val="4066714528"/>
                      </a:ext>
                    </a:extLst>
                  </a:tr>
                  <a:tr h="508324">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KL</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5"/>
                          <a:stretch>
                            <a:fillRect l="-16520" t="-190476" r="-176" b="-4762"/>
                          </a:stretch>
                        </a:blipFill>
                      </a:tcPr>
                    </a:tc>
                    <a:extLst>
                      <a:ext uri="{0D108BD9-81ED-4DB2-BD59-A6C34878D82A}">
                        <a16:rowId xmlns:a16="http://schemas.microsoft.com/office/drawing/2014/main" val="1287373802"/>
                      </a:ext>
                    </a:extLst>
                  </a:tr>
                </a:tbl>
              </a:graphicData>
            </a:graphic>
          </p:graphicFrame>
        </mc:Fallback>
      </mc:AlternateContent>
    </p:spTree>
    <p:extLst>
      <p:ext uri="{BB962C8B-B14F-4D97-AF65-F5344CB8AC3E}">
        <p14:creationId xmlns:p14="http://schemas.microsoft.com/office/powerpoint/2010/main" val="401722021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21" name="Rounded Rectangle 20"/>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2" name="Rounded Rectangle 2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687920" y="1463037"/>
            <a:ext cx="3479356" cy="1633842"/>
          </a:xfrm>
          <a:prstGeom prst="rect">
            <a:avLst/>
          </a:prstGeom>
        </p:spPr>
      </p:pic>
      <p:sp>
        <p:nvSpPr>
          <p:cNvPr id="27" name="Rounded Rectangle 2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1350228" y="429921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9" name="Rounded Rectangle 28"/>
          <p:cNvSpPr/>
          <p:nvPr/>
        </p:nvSpPr>
        <p:spPr>
          <a:xfrm>
            <a:off x="797666" y="36856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ectangle 10"/>
          <p:cNvSpPr/>
          <p:nvPr/>
        </p:nvSpPr>
        <p:spPr>
          <a:xfrm>
            <a:off x="4308819" y="800493"/>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556891" y="1260894"/>
                <a:ext cx="4372109" cy="3382849"/>
              </a:xfrm>
              <a:prstGeom prst="rect">
                <a:avLst/>
              </a:prstGeom>
            </p:spPr>
            <p:txBody>
              <a:bodyPr wrap="square">
                <a:spAutoFit/>
              </a:bodyPr>
              <a:lstStyle/>
              <a:p>
                <a:pPr algn="just">
                  <a:lnSpc>
                    <a:spcPct val="150000"/>
                  </a:lnSpc>
                  <a:spcBef>
                    <a:spcPts val="200"/>
                  </a:spcBef>
                  <a:spcAft>
                    <a:spcPts val="200"/>
                  </a:spcAft>
                </a:pP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1800">
                    <a:effectLst/>
                    <a:latin typeface="+mn-lt"/>
                    <a:ea typeface="Dotum" panose="020B0600000101010101" pitchFamily="34" charset="-127"/>
                    <a:cs typeface="Times New Roman" panose="02020603050405020304" pitchFamily="18" charset="0"/>
                  </a:rPr>
                  <a:t>, có: </a:t>
                </a:r>
                <a:endParaRPr lang="en-US" sz="1800" smtClean="0">
                  <a:effectLst/>
                  <a:latin typeface="+mn-lt"/>
                  <a:ea typeface="Dotum" panose="020B0600000101010101" pitchFamily="34" charset="-127"/>
                  <a:cs typeface="Times New Roman" panose="02020603050405020304" pitchFamily="18" charset="0"/>
                </a:endParaRPr>
              </a:p>
              <a:p>
                <a:pPr algn="ctr">
                  <a:lnSpc>
                    <a:spcPct val="150000"/>
                  </a:lnSpc>
                  <a:spcBef>
                    <a:spcPts val="200"/>
                  </a:spcBef>
                  <a:spcAft>
                    <a:spcPts val="200"/>
                  </a:spcAft>
                </a:pP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(1)</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có: </a:t>
                </a:r>
                <a:endParaRPr lang="en-US" sz="1800" i="1" smtClean="0">
                  <a:effectLst/>
                  <a:latin typeface="+mn-lt"/>
                  <a:ea typeface="Dotum" panose="020B0600000101010101" pitchFamily="34" charset="-127"/>
                  <a:cs typeface="Times New Roman" panose="02020603050405020304" pitchFamily="18" charset="0"/>
                </a:endParaRPr>
              </a:p>
              <a:p>
                <a:pPr algn="ctr">
                  <a:lnSpc>
                    <a:spcPct val="150000"/>
                  </a:lnSpc>
                  <a:spcBef>
                    <a:spcPts val="200"/>
                  </a:spcBef>
                  <a:spcAft>
                    <a:spcPts val="200"/>
                  </a:spcAft>
                </a:pPr>
                <a14:m>
                  <m:oMath xmlns:m="http://schemas.openxmlformats.org/officeDocument/2006/math">
                    <m:sSup>
                      <m:sSupPr>
                        <m:ctrlPr>
                          <a:rPr lang="en-US" sz="1800" i="1" smtClean="0">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(2)</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Arial" panose="020B0604020202020204" pitchFamily="34" charset="0"/>
                    <a:cs typeface="Times New Roman" panose="02020603050405020304" pitchFamily="18" charset="0"/>
                  </a:rPr>
                  <a:t>Mà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(3)</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Dotum" panose="020B0600000101010101" pitchFamily="34" charset="-127"/>
                    <a:cs typeface="Times New Roman" panose="02020603050405020304" pitchFamily="18" charset="0"/>
                  </a:rPr>
                  <a:t>Từ (1)(2)(3) suy ra: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(c.c.c)</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56891" y="1260894"/>
                <a:ext cx="4372109" cy="3382849"/>
              </a:xfrm>
              <a:prstGeom prst="rect">
                <a:avLst/>
              </a:prstGeom>
              <a:blipFill>
                <a:blip r:embed="rId5"/>
                <a:stretch>
                  <a:fillRect l="-1255" b="-541"/>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a:off x="529771" y="3832529"/>
            <a:ext cx="1025928" cy="921310"/>
          </a:xfrm>
          <a:prstGeom prst="rect">
            <a:avLst/>
          </a:prstGeom>
        </p:spPr>
      </p:pic>
    </p:spTree>
    <p:extLst>
      <p:ext uri="{BB962C8B-B14F-4D97-AF65-F5344CB8AC3E}">
        <p14:creationId xmlns:p14="http://schemas.microsoft.com/office/powerpoint/2010/main" val="172623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anim calcmode="lin" valueType="num">
                                      <p:cBhvr>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anim calcmode="lin" valueType="num">
                                      <p:cBhvr>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786417" y="3979806"/>
            <a:ext cx="1157968" cy="910989"/>
          </a:xfrm>
          <a:prstGeom prst="rect">
            <a:avLst/>
          </a:prstGeom>
        </p:spPr>
      </p:pic>
      <p:sp>
        <p:nvSpPr>
          <p:cNvPr id="10" name="TextBox 9"/>
          <p:cNvSpPr txBox="1"/>
          <p:nvPr/>
        </p:nvSpPr>
        <p:spPr>
          <a:xfrm>
            <a:off x="683811" y="785913"/>
            <a:ext cx="2496710" cy="623248"/>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2300" b="1" kern="1200" smtClean="0">
                <a:solidFill>
                  <a:srgbClr val="FFFFFF"/>
                </a:solidFill>
                <a:ea typeface="+mn-ea"/>
                <a:cs typeface="Arial" panose="020B0604020202020204" pitchFamily="34" charset="0"/>
              </a:rPr>
              <a:t>Thử thách nhỏ</a:t>
            </a:r>
            <a:endPar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13" name="Rectangle 12"/>
          <p:cNvSpPr/>
          <p:nvPr/>
        </p:nvSpPr>
        <p:spPr>
          <a:xfrm>
            <a:off x="1568925" y="2851484"/>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9" name="Rounded Rectangle 8"/>
          <p:cNvSpPr/>
          <p:nvPr/>
        </p:nvSpPr>
        <p:spPr>
          <a:xfrm>
            <a:off x="8054022" y="134928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8206422" y="150168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ectangle 11"/>
          <p:cNvSpPr/>
          <p:nvPr/>
        </p:nvSpPr>
        <p:spPr>
          <a:xfrm>
            <a:off x="575279" y="1443406"/>
            <a:ext cx="5372295" cy="1408078"/>
          </a:xfrm>
          <a:prstGeom prst="rect">
            <a:avLst/>
          </a:prstGeom>
        </p:spPr>
        <p:txBody>
          <a:bodyPr wrap="square">
            <a:spAutoFit/>
          </a:bodyPr>
          <a:lstStyle/>
          <a:p>
            <a:pPr lvl="0" algn="just">
              <a:lnSpc>
                <a:spcPct val="150000"/>
              </a:lnSpc>
            </a:pPr>
            <a:r>
              <a:rPr lang="vi-VN" sz="1900"/>
              <a:t>Tính chiều cao theo đơn vị centimét của một tam giác đều cạnh 2cm (</a:t>
            </a:r>
            <a:r>
              <a:rPr lang="vi-VN" sz="1900" smtClean="0"/>
              <a:t>h.9.4</a:t>
            </a:r>
            <a:r>
              <a:rPr lang="en-US" sz="1900" smtClean="0"/>
              <a:t>2</a:t>
            </a:r>
            <a:r>
              <a:rPr lang="vi-VN" sz="1900" smtClean="0"/>
              <a:t>) </a:t>
            </a:r>
            <a:r>
              <a:rPr lang="vi-VN" sz="1900"/>
              <a:t>(làm tròn kết quả đến chữ số thập phân thứ hai</a:t>
            </a:r>
            <a:r>
              <a:rPr lang="vi-VN" sz="1900" smtClean="0"/>
              <a:t>)</a:t>
            </a:r>
            <a:endParaRPr lang="vi-VN" sz="1900"/>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6464697" y="903820"/>
            <a:ext cx="1981302" cy="2121009"/>
          </a:xfrm>
          <a:prstGeom prst="rect">
            <a:avLst/>
          </a:prstGeom>
        </p:spPr>
      </p:pic>
      <p:sp>
        <p:nvSpPr>
          <p:cNvPr id="14" name="Rounded Rectangle 13"/>
          <p:cNvSpPr/>
          <p:nvPr/>
        </p:nvSpPr>
        <p:spPr>
          <a:xfrm>
            <a:off x="932302" y="36910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5" name="Rounded Rectangle 14"/>
          <p:cNvSpPr/>
          <p:nvPr/>
        </p:nvSpPr>
        <p:spPr>
          <a:xfrm>
            <a:off x="740034" y="417284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6" name="Rounded Rectangle 15"/>
          <p:cNvSpPr/>
          <p:nvPr/>
        </p:nvSpPr>
        <p:spPr>
          <a:xfrm>
            <a:off x="1352800" y="423552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4" name="Rectangle 3"/>
              <p:cNvSpPr/>
              <p:nvPr/>
            </p:nvSpPr>
            <p:spPr>
              <a:xfrm>
                <a:off x="583230" y="3236205"/>
                <a:ext cx="5446080" cy="1487202"/>
              </a:xfrm>
              <a:prstGeom prst="rect">
                <a:avLst/>
              </a:prstGeom>
            </p:spPr>
            <p:txBody>
              <a:bodyPr wrap="square">
                <a:spAutoFit/>
              </a:bodyPr>
              <a:lstStyle/>
              <a:p>
                <a:pPr algn="just">
                  <a:lnSpc>
                    <a:spcPct val="150000"/>
                  </a:lnSpc>
                  <a:spcBef>
                    <a:spcPts val="200"/>
                  </a:spcBef>
                  <a:spcAft>
                    <a:spcPts val="200"/>
                  </a:spcAft>
                </a:pPr>
                <a:r>
                  <a:rPr lang="en-US" sz="1900" smtClean="0">
                    <a:latin typeface="+mn-lt"/>
                    <a:ea typeface="Arial" panose="020B0604020202020204" pitchFamily="34" charset="0"/>
                    <a:cs typeface="Times New Roman" panose="02020603050405020304" pitchFamily="18" charset="0"/>
                  </a:rPr>
                  <a:t>Áp dụng định lí Pythagore cho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𝐴𝐵𝐻</m:t>
                    </m:r>
                  </m:oMath>
                </a14:m>
                <a:r>
                  <a:rPr lang="en-US" sz="1900">
                    <a:effectLst/>
                    <a:latin typeface="+mn-lt"/>
                    <a:ea typeface="Dotum" panose="020B0600000101010101" pitchFamily="34" charset="-127"/>
                    <a:cs typeface="Times New Roman" panose="02020603050405020304" pitchFamily="18" charset="0"/>
                  </a:rPr>
                  <a:t> có: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a:latin typeface="Cambria Math" panose="02040503050406030204" pitchFamily="18" charset="0"/>
                        <a:ea typeface="Dotum" panose="020B0600000101010101" pitchFamily="34" charset="-127"/>
                        <a:cs typeface="Times New Roman" panose="02020603050405020304" pitchFamily="18" charset="0"/>
                      </a:rPr>
                      <m:t>⇒</m:t>
                    </m:r>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𝐴𝐻</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e>
                    </m:rad>
                    <m:r>
                      <a:rPr lang="en-US" sz="1900" i="1">
                        <a:effectLst/>
                        <a:latin typeface="Cambria Math" panose="02040503050406030204" pitchFamily="18" charset="0"/>
                        <a:ea typeface="Dotum" panose="020B0600000101010101" pitchFamily="34" charset="-127"/>
                        <a:cs typeface="Times New Roman" panose="02020603050405020304" pitchFamily="18" charset="0"/>
                      </a:rPr>
                      <m:t>≈1,73</m:t>
                    </m:r>
                  </m:oMath>
                </a14:m>
                <a:r>
                  <a:rPr lang="en-US" sz="1900">
                    <a:effectLst/>
                    <a:latin typeface="+mn-lt"/>
                    <a:ea typeface="Dotum" panose="020B0600000101010101" pitchFamily="34" charset="-127"/>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83230" y="3236205"/>
                <a:ext cx="5446080" cy="1487202"/>
              </a:xfrm>
              <a:prstGeom prst="rect">
                <a:avLst/>
              </a:prstGeom>
              <a:blipFill>
                <a:blip r:embed="rId6"/>
                <a:stretch>
                  <a:fillRect l="-1120" b="-6557"/>
                </a:stretch>
              </a:blipFill>
            </p:spPr>
            <p:txBody>
              <a:bodyPr/>
              <a:lstStyle/>
              <a:p>
                <a:r>
                  <a:rPr lang="en-US">
                    <a:noFill/>
                  </a:rPr>
                  <a:t> </a:t>
                </a:r>
              </a:p>
            </p:txBody>
          </p:sp>
        </mc:Fallback>
      </mc:AlternateContent>
    </p:spTree>
    <p:extLst>
      <p:ext uri="{BB962C8B-B14F-4D97-AF65-F5344CB8AC3E}">
        <p14:creationId xmlns:p14="http://schemas.microsoft.com/office/powerpoint/2010/main" val="5513005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left)">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down)">
                                      <p:cBhvr>
                                        <p:cTn id="3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36"/>
          <p:cNvSpPr txBox="1">
            <a:spLocks noGrp="1"/>
          </p:cNvSpPr>
          <p:nvPr>
            <p:ph type="title"/>
          </p:nvPr>
        </p:nvSpPr>
        <p:spPr>
          <a:xfrm>
            <a:off x="1437129" y="1344522"/>
            <a:ext cx="6180222" cy="531900"/>
          </a:xfrm>
          <a:prstGeom prst="rect">
            <a:avLst/>
          </a:prstGeom>
        </p:spPr>
        <p:txBody>
          <a:bodyPr spcFirstLastPara="1" wrap="square" lIns="91425" tIns="91425" rIns="91425" bIns="91425" anchor="ctr" anchorCtr="0">
            <a:noAutofit/>
          </a:bodyPr>
          <a:lstStyle/>
          <a:p>
            <a:pPr lvl="0">
              <a:lnSpc>
                <a:spcPct val="150000"/>
              </a:lnSpc>
            </a:pPr>
            <a:r>
              <a:rPr lang="vi-VN" sz="3800" b="1">
                <a:solidFill>
                  <a:schemeClr val="accent3"/>
                </a:solidFill>
                <a:latin typeface="+mn-lt"/>
              </a:rPr>
              <a:t>CHƯƠNG IX. TAM GIÁC ĐỒNG DẠNG</a:t>
            </a:r>
            <a:endParaRPr sz="3800" b="1" dirty="0">
              <a:solidFill>
                <a:schemeClr val="accent3"/>
              </a:solidFill>
              <a:latin typeface="+mn-lt"/>
            </a:endParaRPr>
          </a:p>
        </p:txBody>
      </p:sp>
      <p:pic>
        <p:nvPicPr>
          <p:cNvPr id="1285" name="Google Shape;1285;p36"/>
          <p:cNvPicPr preferRelativeResize="0"/>
          <p:nvPr/>
        </p:nvPicPr>
        <p:blipFill rotWithShape="1">
          <a:blip r:embed="rId3">
            <a:alphaModFix/>
          </a:blip>
          <a:srcRect l="19717" t="14663" b="14670"/>
          <a:stretch/>
        </p:blipFill>
        <p:spPr>
          <a:xfrm>
            <a:off x="7839784" y="3832529"/>
            <a:ext cx="1304216" cy="1193198"/>
          </a:xfrm>
          <a:prstGeom prst="rect">
            <a:avLst/>
          </a:prstGeom>
          <a:noFill/>
          <a:ln>
            <a:noFill/>
          </a:ln>
        </p:spPr>
      </p:pic>
      <p:sp>
        <p:nvSpPr>
          <p:cNvPr id="2" name="Rectangle 1"/>
          <p:cNvSpPr/>
          <p:nvPr/>
        </p:nvSpPr>
        <p:spPr>
          <a:xfrm>
            <a:off x="864533" y="2480750"/>
            <a:ext cx="7325414" cy="1738296"/>
          </a:xfrm>
          <a:prstGeom prst="rect">
            <a:avLst/>
          </a:prstGeom>
        </p:spPr>
        <p:txBody>
          <a:bodyPr wrap="square">
            <a:spAutoFit/>
          </a:bodyPr>
          <a:lstStyle/>
          <a:p>
            <a:pPr algn="ctr">
              <a:lnSpc>
                <a:spcPct val="150000"/>
              </a:lnSpc>
            </a:pPr>
            <a:r>
              <a:rPr lang="en-US" sz="3800" b="1">
                <a:solidFill>
                  <a:srgbClr val="C00000"/>
                </a:solidFill>
                <a:latin typeface="+mj-lt"/>
                <a:ea typeface="Calibri" panose="020F0502020204030204" pitchFamily="34" charset="0"/>
              </a:rPr>
              <a:t>BÀI 35. ĐỊNH LÍ PYTHAGORE VÀ ỨNG DỤNG </a:t>
            </a:r>
            <a:endParaRPr lang="en-US" sz="3800">
              <a:solidFill>
                <a:srgbClr val="C00000"/>
              </a:solidFill>
              <a:latin typeface="+mj-lt"/>
            </a:endParaRPr>
          </a:p>
        </p:txBody>
      </p:sp>
      <p:sp>
        <p:nvSpPr>
          <p:cNvPr id="6" name="Google Shape;1250;p33"/>
          <p:cNvSpPr txBox="1"/>
          <p:nvPr/>
        </p:nvSpPr>
        <p:spPr>
          <a:xfrm>
            <a:off x="-147032" y="4429128"/>
            <a:ext cx="2382900" cy="198486"/>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100" b="1"/>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304956" y="791157"/>
            <a:ext cx="6367800" cy="2529300"/>
          </a:xfrm>
          <a:prstGeom prst="rect">
            <a:avLst/>
          </a:prstGeom>
        </p:spPr>
        <p:txBody>
          <a:bodyPr spcFirstLastPara="1" wrap="square" lIns="91425" tIns="91425" rIns="91425" bIns="91425" anchor="ctr" anchorCtr="0">
            <a:noAutofit/>
          </a:bodyPr>
          <a:lstStyle/>
          <a:p>
            <a:pPr lvl="0"/>
            <a:r>
              <a:rPr lang="en-US" b="1">
                <a:solidFill>
                  <a:schemeClr val="accent3">
                    <a:lumMod val="50000"/>
                  </a:schemeClr>
                </a:solidFill>
                <a:latin typeface="+mn-lt"/>
              </a:rPr>
              <a:t>LUYỆN TẬP</a:t>
            </a:r>
            <a:endParaRPr b="1">
              <a:solidFill>
                <a:schemeClr val="accent3">
                  <a:lumMod val="50000"/>
                </a:schemeClr>
              </a:solidFill>
              <a:latin typeface="+mn-lt"/>
            </a:endParaRPr>
          </a:p>
        </p:txBody>
      </p:sp>
    </p:spTree>
    <p:extLst>
      <p:ext uri="{BB962C8B-B14F-4D97-AF65-F5344CB8AC3E}">
        <p14:creationId xmlns:p14="http://schemas.microsoft.com/office/powerpoint/2010/main" val="2912447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9149" y="0"/>
            <a:ext cx="9144000" cy="5143500"/>
          </a:xfrm>
          <a:prstGeom prst="rect">
            <a:avLst/>
          </a:prstGeom>
        </p:spPr>
      </p:pic>
      <p:grpSp>
        <p:nvGrpSpPr>
          <p:cNvPr id="13" name="Group 12"/>
          <p:cNvGrpSpPr/>
          <p:nvPr/>
        </p:nvGrpSpPr>
        <p:grpSpPr>
          <a:xfrm>
            <a:off x="5034585" y="1848484"/>
            <a:ext cx="2571750" cy="257175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366679" y="3126793"/>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841166" y="313435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12060" y="3020343"/>
            <a:ext cx="464645" cy="8007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636717" y="3292515"/>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3027924" y="3334239"/>
            <a:ext cx="666485" cy="539299"/>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276639" y="2417994"/>
            <a:ext cx="1502569" cy="200543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494606" y="21915"/>
            <a:ext cx="8136489" cy="1762829"/>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TextBox 32"/>
            <p:cNvSpPr txBox="1"/>
            <p:nvPr/>
          </p:nvSpPr>
          <p:spPr>
            <a:xfrm>
              <a:off x="1173965" y="1496613"/>
              <a:ext cx="9837415" cy="2154436"/>
            </a:xfrm>
            <a:prstGeom prst="rect">
              <a:avLst/>
            </a:prstGeom>
            <a:noFill/>
          </p:spPr>
          <p:txBody>
            <a:bodyPr wrap="square" rtlCol="0">
              <a:spAutoFit/>
            </a:bodyPr>
            <a:lstStyle/>
            <a:p>
              <a:pPr algn="ctr" defTabSz="685800">
                <a:buClrTx/>
              </a:pPr>
              <a:endParaRPr lang="en-US" sz="4950" b="1" kern="1200" dirty="0">
                <a:solidFill>
                  <a:prstClr val="white"/>
                </a:solidFill>
                <a:latin typeface="Arial" panose="020B0604020202020204" pitchFamily="34" charset="0"/>
                <a:ea typeface="+mn-ea"/>
                <a:cs typeface="Arial" panose="020B0604020202020204" pitchFamily="34" charset="0"/>
              </a:endParaRPr>
            </a:p>
            <a:p>
              <a:pPr algn="ctr" defTabSz="685800">
                <a:buClrTx/>
              </a:pPr>
              <a:r>
                <a:rPr lang="en-US" sz="4950" b="1" kern="1200" dirty="0">
                  <a:solidFill>
                    <a:prstClr val="white"/>
                  </a:solidFill>
                  <a:latin typeface="Arial" panose="020B0604020202020204" pitchFamily="34" charset="0"/>
                  <a:ea typeface="+mn-ea"/>
                  <a:cs typeface="Arial" panose="020B0604020202020204" pitchFamily="34" charset="0"/>
                </a:rPr>
                <a:t>GẤU CON HAM ĂN</a:t>
              </a:r>
            </a:p>
          </p:txBody>
        </p:sp>
      </p:grpSp>
      <p:pic>
        <p:nvPicPr>
          <p:cNvPr id="16"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63110" y="2735128"/>
            <a:ext cx="1561664" cy="1561664"/>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79572"/>
      </p:ext>
    </p:extLst>
  </p:cSld>
  <p:clrMapOvr>
    <a:masterClrMapping/>
  </p:clrMapOvr>
  <mc:AlternateContent xmlns:mc="http://schemas.openxmlformats.org/markup-compatibility/2006" xmlns:p14="http://schemas.microsoft.com/office/powerpoint/2010/main">
    <mc:Choice Requires="p14">
      <p:transition spd="med" p14:dur="700">
        <p14:vortex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3" name="ĐC SHARE MIỄN PHÍ BỞI NK POWERSKILLS"/>
          <p:cNvGrpSpPr/>
          <p:nvPr/>
        </p:nvGrpSpPr>
        <p:grpSpPr>
          <a:xfrm>
            <a:off x="10045" y="2116602"/>
            <a:ext cx="9192758" cy="5181077"/>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41"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7"/>
            <a:stretch>
              <a:fillRect/>
            </a:stretch>
          </p:blipFill>
          <p:spPr>
            <a:xfrm>
              <a:off x="182857" y="8183884"/>
              <a:ext cx="12257011" cy="1836416"/>
            </a:xfrm>
            <a:prstGeom prst="rect">
              <a:avLst/>
            </a:prstGeom>
          </p:spPr>
        </p:pic>
      </p:grpSp>
      <p:grpSp>
        <p:nvGrpSpPr>
          <p:cNvPr id="65" name="CẤM BUÔN BÁN, CẤM REUP"/>
          <p:cNvGrpSpPr/>
          <p:nvPr/>
        </p:nvGrpSpPr>
        <p:grpSpPr>
          <a:xfrm>
            <a:off x="4489763" y="2031259"/>
            <a:ext cx="2571750" cy="257175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159850" y="3137678"/>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005231" y="3031228"/>
            <a:ext cx="464645" cy="8007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4"/>
          <a:srcRect t="17199" b="17907"/>
          <a:stretch/>
        </p:blipFill>
        <p:spPr>
          <a:xfrm>
            <a:off x="2821095" y="3345124"/>
            <a:ext cx="666485" cy="539299"/>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577370" y="538861"/>
            <a:ext cx="7875638" cy="21764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8" name="ĐC SHARE MIỄN PHÍ BỞI NK POWERSKILLS"/>
              <p:cNvSpPr/>
              <p:nvPr/>
            </p:nvSpPr>
            <p:spPr>
              <a:xfrm>
                <a:off x="5140882" y="4113703"/>
                <a:ext cx="3307044"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smtClean="0">
                    <a:solidFill>
                      <a:prstClr val="white"/>
                    </a:solidFill>
                    <a:latin typeface="Arial" panose="020B0604020202020204" pitchFamily="34" charset="0"/>
                    <a:cs typeface="Arial" panose="020B0604020202020204" pitchFamily="34" charset="0"/>
                  </a:rPr>
                  <a:t>D.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xmlns="">
          <p:sp>
            <p:nvSpPr>
              <p:cNvPr id="108" name="ĐC SHARE MIỄN PHÍ BỞI NK POWERSKILLS"/>
              <p:cNvSpPr>
                <a:spLocks noRot="1" noChangeAspect="1" noMove="1" noResize="1" noEditPoints="1" noAdjustHandles="1" noChangeArrowheads="1" noChangeShapeType="1" noTextEdit="1"/>
              </p:cNvSpPr>
              <p:nvPr/>
            </p:nvSpPr>
            <p:spPr>
              <a:xfrm>
                <a:off x="5140882" y="4113703"/>
                <a:ext cx="3307044" cy="627617"/>
              </a:xfrm>
              <a:prstGeom prst="rect">
                <a:avLst/>
              </a:prstGeom>
              <a:blipFill>
                <a:blip r:embed="rId16"/>
                <a:stretch>
                  <a:fillRect b="-67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CẤM BUÔN BÁN, CẤM REUP"/>
              <p:cNvSpPr/>
              <p:nvPr/>
            </p:nvSpPr>
            <p:spPr>
              <a:xfrm>
                <a:off x="594035" y="4079524"/>
                <a:ext cx="3512852"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en-US" sz="2300" kern="1200" smtClean="0">
                    <a:solidFill>
                      <a:prstClr val="white"/>
                    </a:solidFill>
                    <a:latin typeface="Arial" panose="020B0604020202020204" pitchFamily="34" charset="0"/>
                    <a:cs typeface="Arial" panose="020B0604020202020204" pitchFamily="34" charset="0"/>
                  </a:rPr>
                  <a:t>B. </a:t>
                </a:r>
                <a14:m>
                  <m:oMath xmlns:m="http://schemas.openxmlformats.org/officeDocument/2006/math">
                    <m:r>
                      <a:rPr lang="fr-FR" sz="2300" i="1">
                        <a:latin typeface="Cambria Math" panose="02040503050406030204" pitchFamily="18" charset="0"/>
                        <a:ea typeface="Times New Roman" panose="02020603050405020304" pitchFamily="18" charset="0"/>
                        <a:cs typeface="Times New Roman" panose="02020603050405020304" pitchFamily="18" charset="0"/>
                      </a:rPr>
                      <m:t>𝑀</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𝑃</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𝑀</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𝑁</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𝑁</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𝑃</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300">
                  <a:effectLst/>
                  <a:latin typeface="Times New Roman" panose="02020603050405020304" pitchFamily="18" charset="0"/>
                  <a:ea typeface="Times New Roman" panose="02020603050405020304" pitchFamily="18" charset="0"/>
                </a:endParaRPr>
              </a:p>
            </p:txBody>
          </p:sp>
        </mc:Choice>
        <mc:Fallback xmlns="">
          <p:sp>
            <p:nvSpPr>
              <p:cNvPr id="109" name="CẤM BUÔN BÁN, CẤM REUP"/>
              <p:cNvSpPr>
                <a:spLocks noRot="1" noChangeAspect="1" noMove="1" noResize="1" noEditPoints="1" noAdjustHandles="1" noChangeArrowheads="1" noChangeShapeType="1" noTextEdit="1"/>
              </p:cNvSpPr>
              <p:nvPr/>
            </p:nvSpPr>
            <p:spPr>
              <a:xfrm>
                <a:off x="594035" y="4079524"/>
                <a:ext cx="3512852" cy="627617"/>
              </a:xfrm>
              <a:prstGeom prst="rect">
                <a:avLst/>
              </a:prstGeom>
              <a:blipFill>
                <a:blip r:embed="rId17"/>
                <a:stretch>
                  <a:fillRect b="-1068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Vào http://fb.com/nkpowerskills tải game miễn phí"/>
              <p:cNvSpPr/>
              <p:nvPr/>
            </p:nvSpPr>
            <p:spPr>
              <a:xfrm>
                <a:off x="5140882" y="3133872"/>
                <a:ext cx="3307044"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smtClean="0">
                    <a:solidFill>
                      <a:prstClr val="white"/>
                    </a:solidFill>
                    <a:latin typeface="Arial" panose="020B0604020202020204" pitchFamily="34" charset="0"/>
                    <a:cs typeface="Arial" panose="020B0604020202020204" pitchFamily="34" charset="0"/>
                  </a:rPr>
                  <a:t>C.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xmlns="">
          <p:sp>
            <p:nvSpPr>
              <p:cNvPr id="110" name="Vào http://fb.com/nkpowerskills tải game miễn phí"/>
              <p:cNvSpPr>
                <a:spLocks noRot="1" noChangeAspect="1" noMove="1" noResize="1" noEditPoints="1" noAdjustHandles="1" noChangeArrowheads="1" noChangeShapeType="1" noTextEdit="1"/>
              </p:cNvSpPr>
              <p:nvPr/>
            </p:nvSpPr>
            <p:spPr>
              <a:xfrm>
                <a:off x="5140882" y="3133872"/>
                <a:ext cx="3307044" cy="627617"/>
              </a:xfrm>
              <a:prstGeom prst="rect">
                <a:avLst/>
              </a:prstGeom>
              <a:blipFill>
                <a:blip r:embed="rId18"/>
                <a:stretch>
                  <a:fillRect b="-67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ĐC SHARE MIỄN PHÍ BỞI NK POWERSKILLS"/>
              <p:cNvSpPr/>
              <p:nvPr/>
            </p:nvSpPr>
            <p:spPr>
              <a:xfrm>
                <a:off x="577370" y="3128476"/>
                <a:ext cx="3512852"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smtClean="0">
                    <a:solidFill>
                      <a:prstClr val="white"/>
                    </a:solidFill>
                    <a:latin typeface="Arial" panose="020B0604020202020204" pitchFamily="34" charset="0"/>
                    <a:cs typeface="Arial" panose="020B0604020202020204" pitchFamily="34" charset="0"/>
                  </a:rPr>
                  <a:t>A.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xmlns="">
          <p:sp>
            <p:nvSpPr>
              <p:cNvPr id="111" name="ĐC SHARE MIỄN PHÍ BỞI NK POWERSKILLS"/>
              <p:cNvSpPr>
                <a:spLocks noRot="1" noChangeAspect="1" noMove="1" noResize="1" noEditPoints="1" noAdjustHandles="1" noChangeArrowheads="1" noChangeShapeType="1" noTextEdit="1"/>
              </p:cNvSpPr>
              <p:nvPr/>
            </p:nvSpPr>
            <p:spPr>
              <a:xfrm>
                <a:off x="577370" y="3128476"/>
                <a:ext cx="3512852" cy="627617"/>
              </a:xfrm>
              <a:prstGeom prst="rect">
                <a:avLst/>
              </a:prstGeom>
              <a:blipFill>
                <a:blip r:embed="rId19"/>
                <a:stretch>
                  <a:fillRect b="-6796"/>
                </a:stretch>
              </a:blipFill>
              <a:ln>
                <a:noFill/>
              </a:ln>
            </p:spPr>
            <p:txBody>
              <a:bodyPr/>
              <a:lstStyle/>
              <a:p>
                <a:r>
                  <a:rPr lang="en-US">
                    <a:noFill/>
                  </a:rPr>
                  <a:t> </a:t>
                </a:r>
              </a:p>
            </p:txBody>
          </p:sp>
        </mc:Fallback>
      </mc:AlternateContent>
      <p:pic>
        <p:nvPicPr>
          <p:cNvPr id="112" name="CẤM BUÔN BÁN, CẤM REUP"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6039" y="30707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31549" y="313327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3532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55018" y="405766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2779105" y="1443766"/>
            <a:ext cx="3627309" cy="32975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7" name="ĐC SHARE MIỄN PHÍ BỞI NK POWERSKILLS"/>
              <p:cNvSpPr txBox="1"/>
              <p:nvPr/>
            </p:nvSpPr>
            <p:spPr>
              <a:xfrm>
                <a:off x="1072119" y="1204523"/>
                <a:ext cx="6981464" cy="598177"/>
              </a:xfrm>
              <a:prstGeom prst="rect">
                <a:avLst/>
              </a:prstGeom>
              <a:noFill/>
            </p:spPr>
            <p:txBody>
              <a:bodyPr wrap="square" rtlCol="0">
                <a:spAutoFit/>
              </a:bodyPr>
              <a:lstStyle/>
              <a:p>
                <a:pPr marR="30480" algn="ctr">
                  <a:lnSpc>
                    <a:spcPct val="150000"/>
                  </a:lnSpc>
                  <a:spcBef>
                    <a:spcPts val="600"/>
                  </a:spcBef>
                  <a:spcAft>
                    <a:spcPts val="600"/>
                  </a:spcAft>
                </a:pPr>
                <a:r>
                  <a:rPr lang="en-US" sz="2500" b="1" kern="1200" smtClean="0">
                    <a:solidFill>
                      <a:schemeClr val="bg1"/>
                    </a:solidFill>
                    <a:latin typeface="Arial" panose="020B0604020202020204" pitchFamily="34" charset="0"/>
                    <a:ea typeface="+mn-ea"/>
                    <a:cs typeface="Arial" panose="020B0604020202020204" pitchFamily="34" charset="0"/>
                  </a:rPr>
                  <a:t>CÂU HỎI</a:t>
                </a:r>
                <a:r>
                  <a:rPr lang="vi-VN" sz="2500" b="1" kern="1200">
                    <a:solidFill>
                      <a:schemeClr val="bg1"/>
                    </a:solidFill>
                    <a:latin typeface="Arial" panose="020B0604020202020204" pitchFamily="34" charset="0"/>
                    <a:ea typeface="+mn-ea"/>
                    <a:cs typeface="Arial" panose="020B0604020202020204" pitchFamily="34" charset="0"/>
                  </a:rPr>
                  <a:t> 1</a:t>
                </a:r>
                <a:r>
                  <a:rPr lang="en-US" sz="2500" b="1" kern="1200" smtClean="0">
                    <a:solidFill>
                      <a:schemeClr val="bg1"/>
                    </a:solidFill>
                    <a:latin typeface="Arial" panose="020B0604020202020204" pitchFamily="34" charset="0"/>
                    <a:ea typeface="+mn-ea"/>
                    <a:cs typeface="Arial" panose="020B0604020202020204" pitchFamily="34" charset="0"/>
                  </a:rPr>
                  <a:t>: </a:t>
                </a:r>
                <a:r>
                  <a:rPr lang="fr-FR" sz="2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oMath>
                </a14:m>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khi </a:t>
                </a:r>
                <a:r>
                  <a:rPr lang="fr-FR" sz="2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đó:</a:t>
                </a:r>
                <a:endParaRPr lang="en-US" sz="2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7" name="ĐC SHARE MIỄN PHÍ BỞI NK POWERSKILLS"/>
              <p:cNvSpPr txBox="1">
                <a:spLocks noRot="1" noChangeAspect="1" noMove="1" noResize="1" noEditPoints="1" noAdjustHandles="1" noChangeArrowheads="1" noChangeShapeType="1" noTextEdit="1"/>
              </p:cNvSpPr>
              <p:nvPr/>
            </p:nvSpPr>
            <p:spPr>
              <a:xfrm>
                <a:off x="1072119" y="1204523"/>
                <a:ext cx="6981464" cy="598177"/>
              </a:xfrm>
              <a:prstGeom prst="rect">
                <a:avLst/>
              </a:prstGeom>
              <a:blipFill>
                <a:blip r:embed="rId23"/>
                <a:stretch>
                  <a:fillRect b="-23469"/>
                </a:stretch>
              </a:blipFill>
            </p:spPr>
            <p:txBody>
              <a:bodyPr/>
              <a:lstStyle/>
              <a:p>
                <a:r>
                  <a:rPr lang="en-US">
                    <a:noFill/>
                  </a:rPr>
                  <a:t> </a:t>
                </a:r>
              </a:p>
            </p:txBody>
          </p:sp>
        </mc:Fallback>
      </mc:AlternateContent>
    </p:spTree>
    <p:extLst>
      <p:ext uri="{BB962C8B-B14F-4D97-AF65-F5344CB8AC3E}">
        <p14:creationId xmlns:p14="http://schemas.microsoft.com/office/powerpoint/2010/main" val="224403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2" name="Group 1"/>
          <p:cNvGrpSpPr/>
          <p:nvPr/>
        </p:nvGrpSpPr>
        <p:grpSpPr>
          <a:xfrm>
            <a:off x="22843" y="2119565"/>
            <a:ext cx="9192758" cy="5291640"/>
            <a:chOff x="182857" y="2964780"/>
            <a:chExt cx="12257011" cy="7055520"/>
          </a:xfrm>
        </p:grpSpPr>
        <p:grpSp>
          <p:nvGrpSpPr>
            <p:cNvPr id="36" name="Group 35"/>
            <p:cNvGrpSpPr/>
            <p:nvPr/>
          </p:nvGrpSpPr>
          <p:grpSpPr>
            <a:xfrm>
              <a:off x="6391934" y="2964780"/>
              <a:ext cx="3561237" cy="3561237"/>
              <a:chOff x="4475181" y="3174988"/>
              <a:chExt cx="3241638" cy="3241638"/>
            </a:xfrm>
          </p:grpSpPr>
          <p:sp>
            <p:nvSpPr>
              <p:cNvPr id="37" name="Oval 36"/>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pic>
          <p:nvPicPr>
            <p:cNvPr id="44" name="Picture 43"/>
            <p:cNvPicPr>
              <a:picLocks noChangeAspect="1"/>
            </p:cNvPicPr>
            <p:nvPr/>
          </p:nvPicPr>
          <p:blipFill>
            <a:blip r:embed="rId7"/>
            <a:stretch>
              <a:fillRect/>
            </a:stretch>
          </p:blipFill>
          <p:spPr>
            <a:xfrm>
              <a:off x="182857" y="8183884"/>
              <a:ext cx="12257011" cy="1836416"/>
            </a:xfrm>
            <a:prstGeom prst="rect">
              <a:avLst/>
            </a:prstGeom>
          </p:spPr>
        </p:pic>
      </p:grpSp>
      <p:grpSp>
        <p:nvGrpSpPr>
          <p:cNvPr id="86" name="Group 85"/>
          <p:cNvGrpSpPr/>
          <p:nvPr/>
        </p:nvGrpSpPr>
        <p:grpSpPr>
          <a:xfrm>
            <a:off x="4889841" y="2219849"/>
            <a:ext cx="2250550" cy="2250550"/>
            <a:chOff x="-3756025" y="-1901825"/>
            <a:chExt cx="4743450" cy="4743450"/>
          </a:xfrm>
        </p:grpSpPr>
        <p:sp>
          <p:nvSpPr>
            <p:cNvPr id="87" name="Oval 86"/>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88" name="Oval 87"/>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89" name="Oval 88"/>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0" name="Oval 89"/>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1" name="Oval 90"/>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2" name="Oval 91"/>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93" name="Picture 16" descr="Bubble Tea Drink GIF - BubbleTea Drink Cut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159850" y="3137678"/>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3"/>
          <a:srcRect t="17199" b="17907"/>
          <a:stretch/>
        </p:blipFill>
        <p:spPr>
          <a:xfrm>
            <a:off x="2821095" y="3345124"/>
            <a:ext cx="666485" cy="539299"/>
          </a:xfrm>
          <a:prstGeom prst="rect">
            <a:avLst/>
          </a:prstGeom>
        </p:spPr>
      </p:pic>
      <p:pic>
        <p:nvPicPr>
          <p:cNvPr id="80" name="Picture 2"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577370" y="538862"/>
            <a:ext cx="7875638" cy="20083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6" name="Rectangle 95"/>
              <p:cNvSpPr/>
              <p:nvPr/>
            </p:nvSpPr>
            <p:spPr>
              <a:xfrm>
                <a:off x="5017271" y="4068191"/>
                <a:ext cx="3435737" cy="6389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fr-FR" sz="24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2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32</m:t>
                        </m:r>
                      </m:e>
                    </m:rad>
                  </m:oMath>
                </a14:m>
                <a:r>
                  <a:rPr lang="fr-FR" sz="2400">
                    <a:effectLst/>
                    <a:latin typeface="Arial" panose="020B0604020202020204" pitchFamily="34" charset="0"/>
                    <a:ea typeface="Times New Roman" panose="02020603050405020304" pitchFamily="18" charset="0"/>
                    <a:cs typeface="Arial" panose="020B0604020202020204" pitchFamily="34" charset="0"/>
                  </a:rPr>
                  <a:t> dm</a:t>
                </a:r>
                <a:endParaRPr lang="en-US" sz="2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6" name="Rectangle 95"/>
              <p:cNvSpPr>
                <a:spLocks noRot="1" noChangeAspect="1" noMove="1" noResize="1" noEditPoints="1" noAdjustHandles="1" noChangeArrowheads="1" noChangeShapeType="1" noTextEdit="1"/>
              </p:cNvSpPr>
              <p:nvPr/>
            </p:nvSpPr>
            <p:spPr>
              <a:xfrm>
                <a:off x="5017271" y="4068191"/>
                <a:ext cx="3435737" cy="638950"/>
              </a:xfrm>
              <a:prstGeom prst="rect">
                <a:avLst/>
              </a:prstGeom>
              <a:blipFill>
                <a:blip r:embed="rId15"/>
                <a:stretch>
                  <a:fillRect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Rectangle 96"/>
              <p:cNvSpPr/>
              <p:nvPr/>
            </p:nvSpPr>
            <p:spPr>
              <a:xfrm>
                <a:off x="594035" y="4068948"/>
                <a:ext cx="3512852"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en-US" sz="2400" kern="1200" smtClean="0">
                    <a:solidFill>
                      <a:prstClr val="white"/>
                    </a:solidFill>
                    <a:latin typeface="Arial" panose="020B0604020202020204" pitchFamily="34" charset="0"/>
                    <a:cs typeface="Arial" panose="020B0604020202020204" pitchFamily="34" charset="0"/>
                  </a:rPr>
                  <a:t>B. </a:t>
                </a:r>
                <a14:m>
                  <m:oMath xmlns:m="http://schemas.openxmlformats.org/officeDocument/2006/math">
                    <m:r>
                      <a:rPr lang="fr-FR" sz="2400" i="1">
                        <a:latin typeface="Cambria Math" panose="02040503050406030204" pitchFamily="18" charset="0"/>
                        <a:ea typeface="Times New Roman" panose="02020603050405020304" pitchFamily="18" charset="0"/>
                        <a:cs typeface="Times New Roman" panose="02020603050405020304" pitchFamily="18" charset="0"/>
                      </a:rPr>
                      <m:t>𝐵𝐶</m:t>
                    </m:r>
                    <m:r>
                      <a:rPr lang="fr-FR" sz="2400"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2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23</m:t>
                        </m:r>
                      </m:e>
                    </m:rad>
                  </m:oMath>
                </a14:m>
                <a:r>
                  <a:rPr lang="fr-FR" sz="2400">
                    <a:effectLst/>
                    <a:latin typeface="Arial" panose="020B0604020202020204" pitchFamily="34" charset="0"/>
                    <a:ea typeface="Times New Roman" panose="02020603050405020304" pitchFamily="18" charset="0"/>
                    <a:cs typeface="Arial" panose="020B0604020202020204" pitchFamily="34" charset="0"/>
                  </a:rPr>
                  <a:t> dm</a:t>
                </a:r>
                <a:endParaRPr lang="en-US" sz="24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7" name="Rectangle 96"/>
              <p:cNvSpPr>
                <a:spLocks noRot="1" noChangeAspect="1" noMove="1" noResize="1" noEditPoints="1" noAdjustHandles="1" noChangeArrowheads="1" noChangeShapeType="1" noTextEdit="1"/>
              </p:cNvSpPr>
              <p:nvPr/>
            </p:nvSpPr>
            <p:spPr>
              <a:xfrm>
                <a:off x="594035" y="4068948"/>
                <a:ext cx="3512852" cy="638193"/>
              </a:xfrm>
              <a:prstGeom prst="rect">
                <a:avLst/>
              </a:prstGeom>
              <a:blipFill>
                <a:blip r:embed="rId16"/>
                <a:stretch>
                  <a:fillRect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Rectangle 97"/>
              <p:cNvSpPr/>
              <p:nvPr/>
            </p:nvSpPr>
            <p:spPr>
              <a:xfrm>
                <a:off x="4990445" y="3026027"/>
                <a:ext cx="3435737"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fr-FR" sz="2400">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fr-FR" sz="2400" i="1">
                        <a:effectLst/>
                        <a:latin typeface="Cambria Math" panose="02040503050406030204" pitchFamily="18" charset="0"/>
                        <a:ea typeface="Arial" panose="020B0604020202020204" pitchFamily="34" charset="0"/>
                        <a:cs typeface="Times New Roman" panose="02020603050405020304" pitchFamily="18" charset="0"/>
                      </a:rPr>
                      <m:t>𝐵𝐶</m:t>
                    </m:r>
                    <m:r>
                      <a:rPr lang="fr-FR" sz="2400" i="1">
                        <a:effectLst/>
                        <a:latin typeface="Cambria Math" panose="02040503050406030204" pitchFamily="18" charset="0"/>
                        <a:ea typeface="Arial" panose="020B0604020202020204" pitchFamily="34" charset="0"/>
                        <a:cs typeface="Times New Roman" panose="02020603050405020304" pitchFamily="18" charset="0"/>
                      </a:rPr>
                      <m:t>=4</m:t>
                    </m:r>
                  </m:oMath>
                </a14:m>
                <a:r>
                  <a:rPr lang="fr-FR" sz="2400">
                    <a:effectLst/>
                    <a:latin typeface="Arial" panose="020B0604020202020204" pitchFamily="34" charset="0"/>
                    <a:ea typeface="Arial" panose="020B0604020202020204" pitchFamily="34" charset="0"/>
                    <a:cs typeface="Arial" panose="020B0604020202020204" pitchFamily="34" charset="0"/>
                  </a:rPr>
                  <a:t> </a:t>
                </a:r>
                <a:r>
                  <a:rPr lang="fr-FR" sz="2400" smtClean="0">
                    <a:effectLst/>
                    <a:latin typeface="Arial" panose="020B0604020202020204" pitchFamily="34" charset="0"/>
                    <a:ea typeface="Arial" panose="020B0604020202020204" pitchFamily="34" charset="0"/>
                    <a:cs typeface="Arial" panose="020B0604020202020204" pitchFamily="34" charset="0"/>
                  </a:rPr>
                  <a:t>dm</a:t>
                </a:r>
                <a:endParaRPr lang="en-US" sz="2300" kern="1200" dirty="0">
                  <a:solidFill>
                    <a:prstClr val="white"/>
                  </a:solidFill>
                  <a:latin typeface="Arial" panose="020B0604020202020204" pitchFamily="34" charset="0"/>
                  <a:cs typeface="Arial" panose="020B0604020202020204" pitchFamily="34" charset="0"/>
                </a:endParaRPr>
              </a:p>
            </p:txBody>
          </p:sp>
        </mc:Choice>
        <mc:Fallback xmlns="">
          <p:sp>
            <p:nvSpPr>
              <p:cNvPr id="98" name="Rectangle 97"/>
              <p:cNvSpPr>
                <a:spLocks noRot="1" noChangeAspect="1" noMove="1" noResize="1" noEditPoints="1" noAdjustHandles="1" noChangeArrowheads="1" noChangeShapeType="1" noTextEdit="1"/>
              </p:cNvSpPr>
              <p:nvPr/>
            </p:nvSpPr>
            <p:spPr>
              <a:xfrm>
                <a:off x="4990445" y="3026027"/>
                <a:ext cx="3435737" cy="638193"/>
              </a:xfrm>
              <a:prstGeom prst="rect">
                <a:avLst/>
              </a:prstGeom>
              <a:blipFill>
                <a:blip r:embed="rId17"/>
                <a:stretch>
                  <a:fillRect b="-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577370" y="3022483"/>
                <a:ext cx="3512852"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400" kern="1200" smtClean="0">
                    <a:solidFill>
                      <a:prstClr val="white"/>
                    </a:solidFill>
                    <a:latin typeface="Arial" panose="020B0604020202020204" pitchFamily="34" charset="0"/>
                    <a:cs typeface="Arial" panose="020B0604020202020204" pitchFamily="34" charset="0"/>
                  </a:rPr>
                  <a:t>A. </a:t>
                </a:r>
                <a14:m>
                  <m:oMath xmlns:m="http://schemas.openxmlformats.org/officeDocument/2006/math">
                    <m:r>
                      <a:rPr lang="fr-FR" sz="2400" i="1">
                        <a:latin typeface="Cambria Math" panose="02040503050406030204" pitchFamily="18" charset="0"/>
                        <a:ea typeface="Arial" panose="020B0604020202020204" pitchFamily="34" charset="0"/>
                        <a:cs typeface="Times New Roman" panose="02020603050405020304" pitchFamily="18" charset="0"/>
                      </a:rPr>
                      <m:t>𝐵𝐶</m:t>
                    </m:r>
                    <m:r>
                      <a:rPr lang="fr-FR" sz="2400" i="1">
                        <a:latin typeface="Cambria Math" panose="02040503050406030204" pitchFamily="18" charset="0"/>
                        <a:ea typeface="Arial" panose="020B0604020202020204" pitchFamily="34" charset="0"/>
                        <a:cs typeface="Times New Roman" panose="02020603050405020304" pitchFamily="18" charset="0"/>
                      </a:rPr>
                      <m:t>=6</m:t>
                    </m:r>
                  </m:oMath>
                </a14:m>
                <a:r>
                  <a:rPr lang="fr-FR" sz="2400">
                    <a:effectLst/>
                    <a:latin typeface="Arial" panose="020B0604020202020204" pitchFamily="34" charset="0"/>
                    <a:ea typeface="Arial" panose="020B0604020202020204" pitchFamily="34" charset="0"/>
                    <a:cs typeface="Arial" panose="020B0604020202020204" pitchFamily="34" charset="0"/>
                  </a:rPr>
                  <a:t> dm</a:t>
                </a:r>
                <a:endParaRPr lang="en-US" sz="2400" kern="1200" dirty="0">
                  <a:solidFill>
                    <a:prstClr val="white"/>
                  </a:solidFill>
                  <a:latin typeface="Arial" panose="020B0604020202020204" pitchFamily="34" charset="0"/>
                  <a:cs typeface="Arial" panose="020B0604020202020204" pitchFamily="34" charset="0"/>
                </a:endParaRPr>
              </a:p>
            </p:txBody>
          </p:sp>
        </mc:Choice>
        <mc:Fallback xmlns="">
          <p:sp>
            <p:nvSpPr>
              <p:cNvPr id="99" name="Rectangle 98"/>
              <p:cNvSpPr>
                <a:spLocks noRot="1" noChangeAspect="1" noMove="1" noResize="1" noEditPoints="1" noAdjustHandles="1" noChangeArrowheads="1" noChangeShapeType="1" noTextEdit="1"/>
              </p:cNvSpPr>
              <p:nvPr/>
            </p:nvSpPr>
            <p:spPr>
              <a:xfrm>
                <a:off x="577370" y="3022483"/>
                <a:ext cx="3512852" cy="638193"/>
              </a:xfrm>
              <a:prstGeom prst="rect">
                <a:avLst/>
              </a:prstGeom>
              <a:blipFill>
                <a:blip r:embed="rId18"/>
                <a:stretch>
                  <a:fillRect b="-8571"/>
                </a:stretch>
              </a:blipFill>
              <a:ln>
                <a:noFill/>
              </a:ln>
            </p:spPr>
            <p:txBody>
              <a:bodyPr/>
              <a:lstStyle/>
              <a:p>
                <a:r>
                  <a:rPr lang="en-US">
                    <a:noFill/>
                  </a:rPr>
                  <a:t> </a:t>
                </a:r>
              </a:p>
            </p:txBody>
          </p:sp>
        </mc:Fallback>
      </mc:AlternateContent>
      <p:pic>
        <p:nvPicPr>
          <p:cNvPr id="100"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19686" y="298323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09806" y="303600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3532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60101" y="401785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767719" y="1778526"/>
            <a:ext cx="3627309" cy="32975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5" name="TextBox 104"/>
              <p:cNvSpPr txBox="1"/>
              <p:nvPr/>
            </p:nvSpPr>
            <p:spPr>
              <a:xfrm>
                <a:off x="750137" y="879270"/>
                <a:ext cx="7530104" cy="1133965"/>
              </a:xfrm>
              <a:prstGeom prst="rect">
                <a:avLst/>
              </a:prstGeom>
              <a:noFill/>
            </p:spPr>
            <p:txBody>
              <a:bodyPr wrap="square" rtlCol="0">
                <a:spAutoFit/>
              </a:bodyPr>
              <a:lstStyle/>
              <a:p>
                <a:pPr marR="30480" algn="just">
                  <a:lnSpc>
                    <a:spcPct val="150000"/>
                  </a:lnSpc>
                  <a:spcBef>
                    <a:spcPts val="600"/>
                  </a:spcBef>
                  <a:spcAft>
                    <a:spcPts val="600"/>
                  </a:spcAft>
                </a:pPr>
                <a:r>
                  <a:rPr lang="en-US" sz="2400" b="1" kern="1200" smtClean="0">
                    <a:solidFill>
                      <a:schemeClr val="bg1"/>
                    </a:solidFill>
                    <a:latin typeface="Arial" panose="020B0604020202020204" pitchFamily="34" charset="0"/>
                    <a:ea typeface="+mn-ea"/>
                    <a:cs typeface="Arial" panose="020B0604020202020204" pitchFamily="34" charset="0"/>
                  </a:rPr>
                  <a:t>CÂU HỎI</a:t>
                </a:r>
                <a:r>
                  <a:rPr lang="vi-VN" sz="2400" b="1" kern="1200">
                    <a:solidFill>
                      <a:schemeClr val="bg1"/>
                    </a:solidFill>
                    <a:latin typeface="Arial" panose="020B0604020202020204" pitchFamily="34" charset="0"/>
                    <a:ea typeface="+mn-ea"/>
                    <a:cs typeface="Arial" panose="020B0604020202020204" pitchFamily="34" charset="0"/>
                  </a:rPr>
                  <a:t> 2</a:t>
                </a:r>
                <a:r>
                  <a:rPr lang="en-US" sz="2400" b="1" kern="1200" smtClean="0">
                    <a:solidFill>
                      <a:schemeClr val="bg1"/>
                    </a:solidFill>
                    <a:latin typeface="Arial" panose="020B0604020202020204" pitchFamily="34" charset="0"/>
                    <a:ea typeface="+mn-ea"/>
                    <a:cs typeface="Arial" panose="020B0604020202020204" pitchFamily="34" charset="0"/>
                  </a:rPr>
                  <a:t>: </a:t>
                </a:r>
                <a:r>
                  <a:rPr lang="fr-FR" sz="2400">
                    <a:solidFill>
                      <a:schemeClr val="bg1"/>
                    </a:solidFill>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cân tại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Tính độ dài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𝐵𝐶</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biết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𝐴𝐶</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dm</a:t>
                </a:r>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5" name="TextBox 104"/>
              <p:cNvSpPr txBox="1">
                <a:spLocks noRot="1" noChangeAspect="1" noMove="1" noResize="1" noEditPoints="1" noAdjustHandles="1" noChangeArrowheads="1" noChangeShapeType="1" noTextEdit="1"/>
              </p:cNvSpPr>
              <p:nvPr/>
            </p:nvSpPr>
            <p:spPr>
              <a:xfrm>
                <a:off x="750137" y="879270"/>
                <a:ext cx="7530104" cy="1133965"/>
              </a:xfrm>
              <a:prstGeom prst="rect">
                <a:avLst/>
              </a:prstGeom>
              <a:blipFill>
                <a:blip r:embed="rId22"/>
                <a:stretch>
                  <a:fillRect l="-1215" r="-891" b="-11828"/>
                </a:stretch>
              </a:blipFill>
            </p:spPr>
            <p:txBody>
              <a:bodyPr/>
              <a:lstStyle/>
              <a:p>
                <a:r>
                  <a:rPr lang="en-US">
                    <a:noFill/>
                  </a:rPr>
                  <a:t> </a:t>
                </a:r>
              </a:p>
            </p:txBody>
          </p:sp>
        </mc:Fallback>
      </mc:AlternateContent>
      <p:pic>
        <p:nvPicPr>
          <p:cNvPr id="35" name="Picture 34"/>
          <p:cNvPicPr>
            <a:picLocks noChangeAspect="1"/>
          </p:cNvPicPr>
          <p:nvPr/>
        </p:nvPicPr>
        <p:blipFill>
          <a:blip r:embed="rId7"/>
          <a:stretch>
            <a:fillRect/>
          </a:stretch>
        </p:blipFill>
        <p:spPr>
          <a:xfrm>
            <a:off x="22843" y="6023613"/>
            <a:ext cx="9192758" cy="1377312"/>
          </a:xfrm>
          <a:prstGeom prst="rect">
            <a:avLst/>
          </a:prstGeom>
        </p:spPr>
      </p:pic>
    </p:spTree>
    <p:extLst>
      <p:ext uri="{BB962C8B-B14F-4D97-AF65-F5344CB8AC3E}">
        <p14:creationId xmlns:p14="http://schemas.microsoft.com/office/powerpoint/2010/main" val="211010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500"/>
                                        <p:tgtEl>
                                          <p:spTgt spid="9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500"/>
                                        <p:tgtEl>
                                          <p:spTgt spid="99"/>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4"/>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4"/>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4"/>
                                        </p:tgtEl>
                                      </p:cBhvr>
                                    </p:animEffect>
                                    <p:set>
                                      <p:cBhvr>
                                        <p:cTn id="46"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7" restart="whenNotActive" fill="hold" evtFilter="cancelBubble" nodeType="interactiveSeq">
                <p:stCondLst>
                  <p:cond evt="onClick" delay="0">
                    <p:tgtEl>
                      <p:spTgt spid="9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4"/>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9" restart="whenNotActive" fill="hold" evtFilter="cancelBubble" nodeType="interactiveSeq">
                <p:stCondLst>
                  <p:cond evt="onClick" delay="0">
                    <p:tgtEl>
                      <p:spTgt spid="9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2"/>
                                        </p:tgtEl>
                                      </p:cBhvr>
                                    </p:animEffect>
                                    <p:set>
                                      <p:cBhvr>
                                        <p:cTn id="67" dur="1" fill="hold">
                                          <p:stCondLst>
                                            <p:cond delay="499"/>
                                          </p:stCondLst>
                                        </p:cTn>
                                        <p:tgtEl>
                                          <p:spTgt spid="102"/>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1"/>
                                        </p:tgtEl>
                                      </p:cBhvr>
                                    </p:animEffect>
                                    <p:set>
                                      <p:cBhvr>
                                        <p:cTn id="76" dur="1" fill="hold">
                                          <p:stCondLst>
                                            <p:cond delay="499"/>
                                          </p:stCondLst>
                                        </p:cTn>
                                        <p:tgtEl>
                                          <p:spTgt spid="101"/>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5"/>
                                        </p:tgtEl>
                                      </p:cBhvr>
                                    </p:animEffect>
                                    <p:set>
                                      <p:cBhvr>
                                        <p:cTn id="82" dur="1" fill="hold">
                                          <p:stCondLst>
                                            <p:cond delay="499"/>
                                          </p:stCondLst>
                                        </p:cTn>
                                        <p:tgtEl>
                                          <p:spTgt spid="95"/>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6"/>
                                        </p:tgtEl>
                                      </p:cBhvr>
                                    </p:animEffect>
                                    <p:set>
                                      <p:cBhvr>
                                        <p:cTn id="85" dur="1" fill="hold">
                                          <p:stCondLst>
                                            <p:cond delay="499"/>
                                          </p:stCondLst>
                                        </p:cTn>
                                        <p:tgtEl>
                                          <p:spTgt spid="9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5"/>
                                        </p:tgtEl>
                                      </p:cBhvr>
                                    </p:animEffect>
                                    <p:set>
                                      <p:cBhvr>
                                        <p:cTn id="97" dur="1" fill="hold">
                                          <p:stCondLst>
                                            <p:cond delay="499"/>
                                          </p:stCondLst>
                                        </p:cTn>
                                        <p:tgtEl>
                                          <p:spTgt spid="105"/>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8.95833E-6 -1.85185E-6 L -8.95833E-6 -1.85185E-6 C 0.01966 -0.01065 0.00494 -0.00347 0.01783 -0.00856 C 0.0194 -0.00926 0.02096 -0.01019 0.02252 -0.01065 C 0.02565 -0.01157 0.0289 -0.01181 0.03203 -0.01273 C 0.04231 -0.01551 0.03385 -0.01481 0.04635 -0.0169 C 0.05156 -0.01782 0.05664 -0.01829 0.06184 -0.01921 C 0.06341 -0.01991 0.06497 -0.02037 0.06653 -0.0213 C 0.06783 -0.02176 0.06887 -0.02292 0.07018 -0.02338 C 0.07486 -0.02454 0.07968 -0.02454 0.0845 -0.02546 C 0.12773 -0.03449 0.09374 -0.03009 0.13203 -0.0338 C 0.1819 -0.0456 0.15624 -0.0412 0.25351 -0.03588 C 0.27552 -0.03472 0.26197 -0.03218 0.27486 -0.02963 C 0.28007 -0.0287 0.28515 -0.02824 0.29036 -0.02755 C 0.30156 -0.01968 0.29309 -0.02431 0.31171 -0.0213 C 0.31497 -0.0206 0.31809 -0.01968 0.32135 -0.01921 C 0.32525 -0.01829 0.32929 -0.01759 0.3332 -0.0169 C 0.33437 -0.0162 0.33554 -0.01528 0.33671 -0.01481 C 0.34387 -0.01204 0.35091 -0.01181 0.3582 -0.01065 C 0.36835 -0.00625 0.36132 -0.00856 0.37968 -0.00856 " pathEditMode="relative" ptsTypes="AAAAAAAAAAAAAAAAAAAA">
                                      <p:cBhvr>
                                        <p:cTn id="100" dur="2000" fill="hold"/>
                                        <p:tgtEl>
                                          <p:spTgt spid="75"/>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5"/>
                                        </p:tgtEl>
                                      </p:cBhvr>
                                    </p:animEffect>
                                    <p:set>
                                      <p:cBhvr>
                                        <p:cTn id="104" dur="1" fill="hold">
                                          <p:stCondLst>
                                            <p:cond delay="499"/>
                                          </p:stCondLst>
                                        </p:cTn>
                                        <p:tgtEl>
                                          <p:spTgt spid="7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6"/>
                                        </p:tgtEl>
                                      </p:cBhvr>
                                    </p:animEffect>
                                    <p:set>
                                      <p:cBhvr>
                                        <p:cTn id="107" dur="1" fill="hold">
                                          <p:stCondLst>
                                            <p:cond delay="499"/>
                                          </p:stCondLst>
                                        </p:cTn>
                                        <p:tgtEl>
                                          <p:spTgt spid="86"/>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childTnLst>
                          </p:cTn>
                        </p:par>
                      </p:childTnLst>
                    </p:cTn>
                  </p:par>
                </p:childTnLst>
              </p:cTn>
              <p:nextCondLst>
                <p:cond evt="onClick" delay="0">
                  <p:tgtEl>
                    <p:spTgt spid="96"/>
                  </p:tgtEl>
                </p:cond>
              </p:nextCondLst>
            </p:seq>
          </p:childTnLst>
        </p:cTn>
      </p:par>
    </p:tnLst>
    <p:bldLst>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5" grpId="0"/>
      <p:bldP spid="10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64" name="Group 63"/>
          <p:cNvGrpSpPr/>
          <p:nvPr/>
        </p:nvGrpSpPr>
        <p:grpSpPr>
          <a:xfrm>
            <a:off x="4679651" y="2109285"/>
            <a:ext cx="2670928" cy="2670928"/>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3902956" y="2294891"/>
            <a:ext cx="2632355" cy="2632355"/>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2821095" y="3345124"/>
            <a:ext cx="666485" cy="539299"/>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601223" y="507057"/>
            <a:ext cx="7875638" cy="20850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79" name="Rectangle 78"/>
          <p:cNvSpPr/>
          <p:nvPr/>
        </p:nvSpPr>
        <p:spPr>
          <a:xfrm>
            <a:off x="5011535" y="2978619"/>
            <a:ext cx="3483533"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C. 10 cm; 24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0" name="Rectangle 79"/>
          <p:cNvSpPr/>
          <p:nvPr/>
        </p:nvSpPr>
        <p:spPr>
          <a:xfrm>
            <a:off x="601223" y="4068625"/>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B. 10 cm; 22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1" name="Rectangle 80"/>
          <p:cNvSpPr/>
          <p:nvPr/>
        </p:nvSpPr>
        <p:spPr>
          <a:xfrm>
            <a:off x="4983381" y="4059098"/>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D. 15 cm; 24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2" name="Rectangle 81"/>
          <p:cNvSpPr/>
          <p:nvPr/>
        </p:nvSpPr>
        <p:spPr>
          <a:xfrm>
            <a:off x="601223" y="3030952"/>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A. 12 cm; 24 cm</a:t>
            </a:r>
            <a:endParaRPr lang="en-US" sz="2200" kern="1200" dirty="0">
              <a:solidFill>
                <a:prstClr val="white"/>
              </a:solidFill>
              <a:latin typeface="Arial" panose="020B0604020202020204" pitchFamily="34" charset="0"/>
              <a:cs typeface="Arial" panose="020B0604020202020204" pitchFamily="34" charset="0"/>
            </a:endParaRPr>
          </a:p>
        </p:txBody>
      </p:sp>
      <p:pic>
        <p:nvPicPr>
          <p:cNvPr id="8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43539" y="30309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79856" y="410831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42510" y="403813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6664" y="297239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801752" y="1179430"/>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723344" y="642273"/>
            <a:ext cx="7657325" cy="1685846"/>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3</a:t>
            </a:r>
            <a:r>
              <a:rPr lang="en-US" sz="2400" b="1" kern="1200" smtClean="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Một tam giác có cạnh huyền bằng 26cm độ dài các cạnh góc vuông tỉ lệ với 5 và 12. Tính độ dài các cạnh góc vuông</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516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8" grpId="0"/>
      <p:bldP spid="8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91" name="Group 90"/>
          <p:cNvGrpSpPr/>
          <p:nvPr/>
        </p:nvGrpSpPr>
        <p:grpSpPr>
          <a:xfrm>
            <a:off x="3902956" y="2294891"/>
            <a:ext cx="2632355" cy="2632355"/>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95" name="Picture 94"/>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751" y="2656049"/>
            <a:ext cx="2212754" cy="2212754"/>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28811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9"/>
          <a:srcRect t="17199" b="17907"/>
          <a:stretch/>
        </p:blipFill>
        <p:spPr>
          <a:xfrm>
            <a:off x="2821095" y="3345124"/>
            <a:ext cx="666485" cy="539299"/>
          </a:xfrm>
          <a:prstGeom prst="rect">
            <a:avLst/>
          </a:prstGeom>
        </p:spPr>
      </p:pic>
      <p:pic>
        <p:nvPicPr>
          <p:cNvPr id="84"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00006" y="529591"/>
            <a:ext cx="7875638" cy="20307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98" name="Rectangle 97"/>
          <p:cNvSpPr/>
          <p:nvPr/>
        </p:nvSpPr>
        <p:spPr>
          <a:xfrm>
            <a:off x="562448" y="3099046"/>
            <a:ext cx="3516310"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AH=12 cm;AB=15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99" name="Rectangle 98"/>
          <p:cNvSpPr/>
          <p:nvPr/>
        </p:nvSpPr>
        <p:spPr>
          <a:xfrm>
            <a:off x="556115" y="4104358"/>
            <a:ext cx="3550527"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B. AH=10 cm;AB=15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100" name="Rectangle 99"/>
          <p:cNvSpPr/>
          <p:nvPr/>
        </p:nvSpPr>
        <p:spPr>
          <a:xfrm>
            <a:off x="4970321" y="3099547"/>
            <a:ext cx="3512852"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AH=15 cm;AB=12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101" name="Rectangle 100"/>
          <p:cNvSpPr/>
          <p:nvPr/>
        </p:nvSpPr>
        <p:spPr>
          <a:xfrm>
            <a:off x="4970321" y="4104358"/>
            <a:ext cx="3512852"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AH=12 cm;AB=13 cm</a:t>
            </a:r>
            <a:endParaRPr lang="en-US" sz="2300" kern="1200" dirty="0">
              <a:solidFill>
                <a:prstClr val="white"/>
              </a:solidFill>
              <a:latin typeface="Arial" panose="020B0604020202020204" pitchFamily="34" charset="0"/>
              <a:cs typeface="Arial" panose="020B0604020202020204" pitchFamily="34" charset="0"/>
            </a:endParaRPr>
          </a:p>
        </p:txBody>
      </p:sp>
      <p:pic>
        <p:nvPicPr>
          <p:cNvPr id="10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31223" y="401126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66796" y="305722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79150" y="399069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514144" y="300127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780725" y="1450269"/>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722127" y="664807"/>
            <a:ext cx="7553958" cy="1685846"/>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4</a:t>
            </a:r>
            <a:r>
              <a:rPr lang="en-US" sz="2400" b="1" kern="1200" smtClean="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Cho ∆ABC vuông tại A có AC=20 cm. Kẻ AH vuông góc với BC. Biết BH=9 cm ; HC=16 cm. Tính AH,AB ?</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894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500"/>
                                        <p:tgtEl>
                                          <p:spTgt spid="10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6"/>
                                        </p:tgtEl>
                                      </p:cBhvr>
                                    </p:animEffect>
                                    <p:set>
                                      <p:cBhvr>
                                        <p:cTn id="34"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5" restart="whenNotActive" fill="hold" evtFilter="cancelBubble" nodeType="interactiveSeq">
                <p:stCondLst>
                  <p:cond evt="onClick" delay="0">
                    <p:tgtEl>
                      <p:spTgt spid="10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6"/>
                                        </p:tgtEl>
                                      </p:cBhvr>
                                    </p:animEffect>
                                    <p:set>
                                      <p:cBhvr>
                                        <p:cTn id="46"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7" restart="whenNotActive" fill="hold" evtFilter="cancelBubble" nodeType="interactiveSeq">
                <p:stCondLst>
                  <p:cond evt="onClick" delay="0">
                    <p:tgtEl>
                      <p:spTgt spid="10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6"/>
                                        </p:tgtEl>
                                      </p:cBhvr>
                                    </p:animEffect>
                                    <p:set>
                                      <p:cBhvr>
                                        <p:cTn id="58"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59" restart="whenNotActive" fill="hold" evtFilter="cancelBubble" nodeType="interactiveSeq">
                <p:stCondLst>
                  <p:cond evt="onClick" delay="0">
                    <p:tgtEl>
                      <p:spTgt spid="9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6"/>
                                        </p:tgtEl>
                                      </p:cBhvr>
                                    </p:animEffect>
                                    <p:set>
                                      <p:cBhvr>
                                        <p:cTn id="70" dur="1" fill="hold">
                                          <p:stCondLst>
                                            <p:cond delay="499"/>
                                          </p:stCondLst>
                                        </p:cTn>
                                        <p:tgtEl>
                                          <p:spTgt spid="10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2"/>
                                        </p:tgtEl>
                                      </p:cBhvr>
                                    </p:animEffect>
                                    <p:set>
                                      <p:cBhvr>
                                        <p:cTn id="73" dur="1" fill="hold">
                                          <p:stCondLst>
                                            <p:cond delay="499"/>
                                          </p:stCondLst>
                                        </p:cTn>
                                        <p:tgtEl>
                                          <p:spTgt spid="10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3"/>
                                        </p:tgtEl>
                                      </p:cBhvr>
                                    </p:animEffect>
                                    <p:set>
                                      <p:cBhvr>
                                        <p:cTn id="76" dur="1" fill="hold">
                                          <p:stCondLst>
                                            <p:cond delay="499"/>
                                          </p:stCondLst>
                                        </p:cTn>
                                        <p:tgtEl>
                                          <p:spTgt spid="10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5"/>
                                        </p:tgtEl>
                                      </p:cBhvr>
                                    </p:animEffect>
                                    <p:set>
                                      <p:cBhvr>
                                        <p:cTn id="79" dur="1" fill="hold">
                                          <p:stCondLst>
                                            <p:cond delay="499"/>
                                          </p:stCondLst>
                                        </p:cTn>
                                        <p:tgtEl>
                                          <p:spTgt spid="10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8"/>
                                        </p:tgtEl>
                                      </p:cBhvr>
                                    </p:animEffect>
                                    <p:set>
                                      <p:cBhvr>
                                        <p:cTn id="85" dur="1" fill="hold">
                                          <p:stCondLst>
                                            <p:cond delay="499"/>
                                          </p:stCondLst>
                                        </p:cTn>
                                        <p:tgtEl>
                                          <p:spTgt spid="9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9"/>
                                        </p:tgtEl>
                                      </p:cBhvr>
                                    </p:animEffect>
                                    <p:set>
                                      <p:cBhvr>
                                        <p:cTn id="88" dur="1" fill="hold">
                                          <p:stCondLst>
                                            <p:cond delay="499"/>
                                          </p:stCondLst>
                                        </p:cTn>
                                        <p:tgtEl>
                                          <p:spTgt spid="9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01"/>
                                        </p:tgtEl>
                                      </p:cBhvr>
                                    </p:animEffect>
                                    <p:set>
                                      <p:cBhvr>
                                        <p:cTn id="94" dur="1" fill="hold">
                                          <p:stCondLst>
                                            <p:cond delay="499"/>
                                          </p:stCondLst>
                                        </p:cTn>
                                        <p:tgtEl>
                                          <p:spTgt spid="10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7"/>
                                        </p:tgtEl>
                                      </p:cBhvr>
                                    </p:animEffect>
                                    <p:set>
                                      <p:cBhvr>
                                        <p:cTn id="97" dur="1" fill="hold">
                                          <p:stCondLst>
                                            <p:cond delay="499"/>
                                          </p:stCondLst>
                                        </p:cTn>
                                        <p:tgtEl>
                                          <p:spTgt spid="10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100" dur="2000" fill="hold"/>
                                        <p:tgtEl>
                                          <p:spTgt spid="83"/>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83"/>
                                        </p:tgtEl>
                                      </p:cBhvr>
                                    </p:animEffect>
                                    <p:set>
                                      <p:cBhvr>
                                        <p:cTn id="104" dur="1" fill="hold">
                                          <p:stCondLst>
                                            <p:cond delay="499"/>
                                          </p:stCondLst>
                                        </p:cTn>
                                        <p:tgtEl>
                                          <p:spTgt spid="83"/>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fade">
                                      <p:cBhvr>
                                        <p:cTn id="110"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7" grpId="0"/>
      <p:bldP spid="10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64" t="14186" r="164" b="3656"/>
          <a:stretch/>
        </p:blipFill>
        <p:spPr>
          <a:xfrm>
            <a:off x="-9149" y="0"/>
            <a:ext cx="9144000" cy="5143500"/>
          </a:xfrm>
          <a:prstGeom prst="rect">
            <a:avLst/>
          </a:prstGeom>
        </p:spPr>
      </p:pic>
      <p:grpSp>
        <p:nvGrpSpPr>
          <p:cNvPr id="10" name="Group 9"/>
          <p:cNvGrpSpPr/>
          <p:nvPr/>
        </p:nvGrpSpPr>
        <p:grpSpPr>
          <a:xfrm>
            <a:off x="4052462" y="2929454"/>
            <a:ext cx="2212754" cy="2212754"/>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70102" y="-30373"/>
            <a:ext cx="2876563" cy="287656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4052462" y="2333660"/>
            <a:ext cx="2409596" cy="2409596"/>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9">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32621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4012176" y="2243393"/>
            <a:ext cx="2571750" cy="257175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593276" y="522960"/>
            <a:ext cx="7875638" cy="20245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92" name="Rectangle 91"/>
          <p:cNvSpPr/>
          <p:nvPr/>
        </p:nvSpPr>
        <p:spPr>
          <a:xfrm>
            <a:off x="593276" y="4075998"/>
            <a:ext cx="351285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B. 21dm; 20dm; 29dm</a:t>
            </a:r>
            <a:endParaRPr lang="en-US" sz="2300" kern="1200" dirty="0">
              <a:solidFill>
                <a:prstClr val="white"/>
              </a:solidFill>
              <a:latin typeface="Arial" panose="020B0604020202020204" pitchFamily="34" charset="0"/>
              <a:cs typeface="Arial" panose="020B0604020202020204" pitchFamily="34" charset="0"/>
            </a:endParaRPr>
          </a:p>
        </p:txBody>
      </p:sp>
      <p:sp>
        <p:nvSpPr>
          <p:cNvPr id="93" name="Rectangle 92"/>
          <p:cNvSpPr/>
          <p:nvPr/>
        </p:nvSpPr>
        <p:spPr>
          <a:xfrm>
            <a:off x="5081628" y="3063954"/>
            <a:ext cx="334949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5m; 6m; 8m</a:t>
            </a:r>
            <a:endParaRPr lang="en-US" sz="2300" kern="1200" dirty="0">
              <a:solidFill>
                <a:prstClr val="white"/>
              </a:solidFill>
              <a:latin typeface="Arial" panose="020B0604020202020204" pitchFamily="34" charset="0"/>
              <a:cs typeface="Arial" panose="020B0604020202020204" pitchFamily="34" charset="0"/>
            </a:endParaRPr>
          </a:p>
        </p:txBody>
      </p:sp>
      <p:sp>
        <p:nvSpPr>
          <p:cNvPr id="94" name="Rectangle 93"/>
          <p:cNvSpPr/>
          <p:nvPr/>
        </p:nvSpPr>
        <p:spPr>
          <a:xfrm>
            <a:off x="5081628" y="4066023"/>
            <a:ext cx="3349491"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2m; 3m; 4m</a:t>
            </a:r>
            <a:endParaRPr lang="en-US" sz="2300" kern="1200" dirty="0">
              <a:solidFill>
                <a:prstClr val="white"/>
              </a:solidFill>
              <a:latin typeface="Arial" panose="020B0604020202020204" pitchFamily="34" charset="0"/>
              <a:cs typeface="Arial" panose="020B0604020202020204" pitchFamily="34" charset="0"/>
            </a:endParaRPr>
          </a:p>
        </p:txBody>
      </p:sp>
      <p:sp>
        <p:nvSpPr>
          <p:cNvPr id="95" name="Rectangle 94"/>
          <p:cNvSpPr/>
          <p:nvPr/>
        </p:nvSpPr>
        <p:spPr>
          <a:xfrm>
            <a:off x="593276" y="3043418"/>
            <a:ext cx="351285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15cm; 8cm; 18cm</a:t>
            </a:r>
            <a:endParaRPr lang="en-US" sz="2300" kern="1200" dirty="0">
              <a:solidFill>
                <a:prstClr val="white"/>
              </a:solidFill>
              <a:latin typeface="Arial" panose="020B0604020202020204" pitchFamily="34" charset="0"/>
              <a:cs typeface="Arial" panose="020B0604020202020204" pitchFamily="34" charset="0"/>
            </a:endParaRPr>
          </a:p>
        </p:txBody>
      </p:sp>
      <p:pic>
        <p:nvPicPr>
          <p:cNvPr id="9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35592" y="299119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52537" y="406302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59555" y="298124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13220" y="401755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741087" y="142170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673233" y="881267"/>
            <a:ext cx="7715723" cy="1131848"/>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5</a:t>
            </a:r>
            <a:r>
              <a:rPr lang="en-US" sz="2400" b="1" kern="1200" smtClean="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Tam giác nào là tam giác vuông trong các tam giác có độ dài ba cạnh như sau</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216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0"/>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0"/>
                                        </p:tgtEl>
                                      </p:cBhvr>
                                    </p:animEffect>
                                    <p:set>
                                      <p:cBhvr>
                                        <p:cTn id="34"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5" restart="whenNotActive" fill="hold" evtFilter="cancelBubble" nodeType="interactiveSeq">
                <p:stCondLst>
                  <p:cond evt="onClick" delay="0">
                    <p:tgtEl>
                      <p:spTgt spid="9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0"/>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0"/>
                                        </p:tgtEl>
                                      </p:cBhvr>
                                    </p:animEffect>
                                    <p:set>
                                      <p:cBhvr>
                                        <p:cTn id="46"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47" restart="whenNotActive" fill="hold" evtFilter="cancelBubble" nodeType="interactiveSeq">
                <p:stCondLst>
                  <p:cond evt="onClick" delay="0">
                    <p:tgtEl>
                      <p:spTgt spid="9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0"/>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0"/>
                                        </p:tgtEl>
                                      </p:cBhvr>
                                    </p:animEffect>
                                    <p:set>
                                      <p:cBhvr>
                                        <p:cTn id="5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59" restart="whenNotActive" fill="hold" evtFilter="cancelBubble" nodeType="interactiveSeq">
                <p:stCondLst>
                  <p:cond evt="onClick" delay="0">
                    <p:tgtEl>
                      <p:spTgt spid="92"/>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98"/>
                                        </p:tgtEl>
                                      </p:cBhvr>
                                    </p:animEffect>
                                    <p:set>
                                      <p:cBhvr>
                                        <p:cTn id="67" dur="1" fill="hold">
                                          <p:stCondLst>
                                            <p:cond delay="499"/>
                                          </p:stCondLst>
                                        </p:cTn>
                                        <p:tgtEl>
                                          <p:spTgt spid="98"/>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0"/>
                                        </p:tgtEl>
                                      </p:cBhvr>
                                    </p:animEffect>
                                    <p:set>
                                      <p:cBhvr>
                                        <p:cTn id="70" dur="1" fill="hold">
                                          <p:stCondLst>
                                            <p:cond delay="499"/>
                                          </p:stCondLst>
                                        </p:cTn>
                                        <p:tgtEl>
                                          <p:spTgt spid="100"/>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96"/>
                                        </p:tgtEl>
                                      </p:cBhvr>
                                    </p:animEffect>
                                    <p:set>
                                      <p:cBhvr>
                                        <p:cTn id="73" dur="1" fill="hold">
                                          <p:stCondLst>
                                            <p:cond delay="499"/>
                                          </p:stCondLst>
                                        </p:cTn>
                                        <p:tgtEl>
                                          <p:spTgt spid="96"/>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97"/>
                                        </p:tgtEl>
                                      </p:cBhvr>
                                    </p:animEffect>
                                    <p:set>
                                      <p:cBhvr>
                                        <p:cTn id="76" dur="1" fill="hold">
                                          <p:stCondLst>
                                            <p:cond delay="499"/>
                                          </p:stCondLst>
                                        </p:cTn>
                                        <p:tgtEl>
                                          <p:spTgt spid="97"/>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99"/>
                                        </p:tgtEl>
                                      </p:cBhvr>
                                    </p:animEffect>
                                    <p:set>
                                      <p:cBhvr>
                                        <p:cTn id="79" dur="1" fill="hold">
                                          <p:stCondLst>
                                            <p:cond delay="499"/>
                                          </p:stCondLst>
                                        </p:cTn>
                                        <p:tgtEl>
                                          <p:spTgt spid="99"/>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1"/>
                                        </p:tgtEl>
                                      </p:cBhvr>
                                    </p:animEffect>
                                    <p:set>
                                      <p:cBhvr>
                                        <p:cTn id="82" dur="1" fill="hold">
                                          <p:stCondLst>
                                            <p:cond delay="499"/>
                                          </p:stCondLst>
                                        </p:cTn>
                                        <p:tgtEl>
                                          <p:spTgt spid="91"/>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3"/>
                                        </p:tgtEl>
                                      </p:cBhvr>
                                    </p:animEffect>
                                    <p:set>
                                      <p:cBhvr>
                                        <p:cTn id="88" dur="1" fill="hold">
                                          <p:stCondLst>
                                            <p:cond delay="499"/>
                                          </p:stCondLst>
                                        </p:cTn>
                                        <p:tgtEl>
                                          <p:spTgt spid="93"/>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4"/>
                                        </p:tgtEl>
                                      </p:cBhvr>
                                    </p:animEffect>
                                    <p:set>
                                      <p:cBhvr>
                                        <p:cTn id="91" dur="1" fill="hold">
                                          <p:stCondLst>
                                            <p:cond delay="499"/>
                                          </p:stCondLst>
                                        </p:cTn>
                                        <p:tgtEl>
                                          <p:spTgt spid="94"/>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5"/>
                                        </p:tgtEl>
                                      </p:cBhvr>
                                    </p:animEffect>
                                    <p:set>
                                      <p:cBhvr>
                                        <p:cTn id="94" dur="1" fill="hold">
                                          <p:stCondLst>
                                            <p:cond delay="499"/>
                                          </p:stCondLst>
                                        </p:cTn>
                                        <p:tgtEl>
                                          <p:spTgt spid="95"/>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par>
                                <p:cTn id="98"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99" dur="2000" fill="hold"/>
                                        <p:tgtEl>
                                          <p:spTgt spid="50"/>
                                        </p:tgtEl>
                                        <p:attrNameLst>
                                          <p:attrName>ppt_x</p:attrName>
                                          <p:attrName>ppt_y</p:attrName>
                                        </p:attrNameLst>
                                      </p:cBhvr>
                                    </p:animMotion>
                                  </p:childTnLst>
                                </p:cTn>
                              </p:par>
                            </p:childTnLst>
                          </p:cTn>
                        </p:par>
                        <p:par>
                          <p:cTn id="100" fill="hold">
                            <p:stCondLst>
                              <p:cond delay="2000"/>
                            </p:stCondLst>
                            <p:childTnLst>
                              <p:par>
                                <p:cTn id="101" presetID="10" presetClass="exit" presetSubtype="0" fill="hold" nodeType="after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childTnLst>
                          </p:cTn>
                        </p:par>
                        <p:par>
                          <p:cTn id="104" fill="hold">
                            <p:stCondLst>
                              <p:cond delay="2500"/>
                            </p:stCondLst>
                            <p:childTnLst>
                              <p:par>
                                <p:cTn id="105" presetID="10" presetClass="exit" presetSubtype="0" fill="hold" nodeType="after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par>
                          <p:cTn id="111" fill="hold">
                            <p:stCondLst>
                              <p:cond delay="3000"/>
                            </p:stCondLst>
                            <p:childTnLst>
                              <p:par>
                                <p:cTn id="112" presetID="10" presetClass="exit" presetSubtype="0" fill="hold" nodeType="afterEffect">
                                  <p:stCondLst>
                                    <p:cond delay="50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10" presetClass="entr" presetSubtype="0" fill="hold" nodeType="withEffect">
                                  <p:stCondLst>
                                    <p:cond delay="50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500"/>
                                        <p:tgtEl>
                                          <p:spTgt spid="13"/>
                                        </p:tgtEl>
                                      </p:cBhvr>
                                    </p:animEffect>
                                  </p:childTnLst>
                                </p:cTn>
                              </p:par>
                              <p:par>
                                <p:cTn id="118" presetID="10" presetClass="entr" presetSubtype="0" fill="hold" nodeType="withEffect">
                                  <p:stCondLst>
                                    <p:cond delay="500"/>
                                  </p:stCondLst>
                                  <p:childTnLst>
                                    <p:set>
                                      <p:cBhvr>
                                        <p:cTn id="119" dur="1" fill="hold">
                                          <p:stCondLst>
                                            <p:cond delay="0"/>
                                          </p:stCondLst>
                                        </p:cTn>
                                        <p:tgtEl>
                                          <p:spTgt spid="87"/>
                                        </p:tgtEl>
                                        <p:attrNameLst>
                                          <p:attrName>style.visibility</p:attrName>
                                        </p:attrNameLst>
                                      </p:cBhvr>
                                      <p:to>
                                        <p:strVal val="visible"/>
                                      </p:to>
                                    </p:set>
                                    <p:animEffect transition="in" filter="fade">
                                      <p:cBhvr>
                                        <p:cTn id="120" dur="500"/>
                                        <p:tgtEl>
                                          <p:spTgt spid="87"/>
                                        </p:tgtEl>
                                      </p:cBhvr>
                                    </p:animEffect>
                                  </p:childTnLst>
                                  <p:subTnLst>
                                    <p:audio>
                                      <p:cMediaNode>
                                        <p:cTn display="0" masterRel="sameClick">
                                          <p:stCondLst>
                                            <p:cond evt="begin" delay="0">
                                              <p:tn val="118"/>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89" name="Google Shape;1589;p47"/>
          <p:cNvPicPr preferRelativeResize="0"/>
          <p:nvPr/>
        </p:nvPicPr>
        <p:blipFill rotWithShape="1">
          <a:blip r:embed="rId3">
            <a:alphaModFix/>
          </a:blip>
          <a:srcRect l="21204"/>
          <a:stretch/>
        </p:blipFill>
        <p:spPr>
          <a:xfrm>
            <a:off x="7428540" y="3156968"/>
            <a:ext cx="2094688" cy="2461584"/>
          </a:xfrm>
          <a:prstGeom prst="rect">
            <a:avLst/>
          </a:prstGeom>
          <a:noFill/>
          <a:ln>
            <a:noFill/>
          </a:ln>
        </p:spPr>
      </p:pic>
      <p:pic>
        <p:nvPicPr>
          <p:cNvPr id="1590" name="Google Shape;1590;p47"/>
          <p:cNvPicPr preferRelativeResize="0"/>
          <p:nvPr/>
        </p:nvPicPr>
        <p:blipFill>
          <a:blip r:embed="rId4">
            <a:alphaModFix/>
          </a:blip>
          <a:stretch>
            <a:fillRect/>
          </a:stretch>
        </p:blipFill>
        <p:spPr>
          <a:xfrm>
            <a:off x="99464" y="305374"/>
            <a:ext cx="1152939" cy="1111639"/>
          </a:xfrm>
          <a:prstGeom prst="rect">
            <a:avLst/>
          </a:prstGeom>
          <a:noFill/>
          <a:ln>
            <a:noFill/>
          </a:ln>
        </p:spPr>
      </p:pic>
      <p:sp>
        <p:nvSpPr>
          <p:cNvPr id="2" name="Rectangle 1"/>
          <p:cNvSpPr/>
          <p:nvPr/>
        </p:nvSpPr>
        <p:spPr>
          <a:xfrm>
            <a:off x="1282184" y="3498574"/>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89401" y="3969026"/>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790441" y="3969026"/>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3331;p61"/>
          <p:cNvSpPr txBox="1"/>
          <p:nvPr/>
        </p:nvSpPr>
        <p:spPr>
          <a:xfrm flipH="1">
            <a:off x="3124933" y="480677"/>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9.17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7428540" y="983872"/>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22846" y="1180564"/>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578987" y="1606945"/>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
              <p:cNvSpPr>
                <a:spLocks noChangeArrowheads="1"/>
              </p:cNvSpPr>
              <p:nvPr/>
            </p:nvSpPr>
            <p:spPr bwMode="auto">
              <a:xfrm>
                <a:off x="1041696" y="2062144"/>
                <a:ext cx="2695418" cy="255454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nSpc>
                    <a:spcPct val="170000"/>
                  </a:lnSpc>
                  <a:spcBef>
                    <a:spcPts val="600"/>
                  </a:spcBef>
                  <a:spcAft>
                    <a:spcPts val="600"/>
                  </a:spcAft>
                  <a:buClrTx/>
                </a:pP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a) </a:t>
                </a:r>
                <a14:m>
                  <m:oMath xmlns:m="http://schemas.openxmlformats.org/officeDocument/2006/math">
                    <m:sSup>
                      <m:sSupPr>
                        <m:ctrlPr>
                          <a:rPr kumimoji="0" lang="en-US" altLang="en-US" sz="2000" b="0" i="1" u="none" strike="noStrike" cap="none" normalizeH="0" baseline="0" smtClean="0">
                            <a:ln>
                              <a:noFill/>
                            </a:ln>
                            <a:solidFill>
                              <a:srgbClr val="000000"/>
                            </a:solidFill>
                            <a:effectLst/>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kumimoji="0" lang="en-US" altLang="en-US" sz="2000" b="0" i="1" u="none" strike="noStrike" cap="none" normalizeH="0" baseline="0" smtClean="0">
                            <a:ln>
                              <a:noFill/>
                            </a:ln>
                            <a:solidFill>
                              <a:srgbClr val="000000"/>
                            </a:solidFill>
                            <a:effectLst/>
                            <a:latin typeface="Cambria Math" panose="02040503050406030204" pitchFamily="18" charset="0"/>
                          </a:rPr>
                          <m:t>2</m:t>
                        </m:r>
                      </m:sup>
                    </m:sSup>
                    <m:r>
                      <a:rPr kumimoji="0" lang="en-US" altLang="en-US" sz="20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m:t>
                        </m:r>
                        <m:r>
                          <a:rPr lang="en-US" altLang="en-US" sz="2000" b="0" i="1" smtClean="0">
                            <a:solidFill>
                              <a:srgbClr val="000000"/>
                            </a:solidFill>
                            <a:latin typeface="Cambria Math" panose="02040503050406030204" pitchFamily="18" charset="0"/>
                            <a:ea typeface="MJXc-TeX-math-I"/>
                          </a:rPr>
                          <m:t>𝐶</m:t>
                        </m:r>
                      </m:e>
                      <m:sup>
                        <m:r>
                          <a:rPr lang="en-US" altLang="en-US" sz="2000" i="1">
                            <a:solidFill>
                              <a:srgbClr val="000000"/>
                            </a:solidFill>
                            <a:latin typeface="Cambria Math" panose="02040503050406030204" pitchFamily="18" charset="0"/>
                          </a:rPr>
                          <m:t>2</m:t>
                        </m:r>
                      </m:sup>
                    </m:sSup>
                    <m:r>
                      <a:rPr kumimoji="0" lang="en-US" altLang="en-US" sz="20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kumimoji="0" lang="en-US" altLang="en-US" sz="2000" b="0" i="1" u="none" strike="noStrike" cap="none" normalizeH="0" baseline="0" smtClean="0">
                            <a:ln>
                              <a:noFill/>
                            </a:ln>
                            <a:solidFill>
                              <a:srgbClr val="000000"/>
                            </a:solidFill>
                            <a:effectLst/>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kumimoji="0" lang="en-US" altLang="en-US" sz="2000" b="0" i="1" u="none" strike="noStrike" cap="none" normalizeH="0" baseline="0" smtClean="0">
                            <a:ln>
                              <a:noFill/>
                            </a:ln>
                            <a:solidFill>
                              <a:srgbClr val="000000"/>
                            </a:solidFill>
                            <a:effectLst/>
                            <a:latin typeface="Cambria Math" panose="02040503050406030204" pitchFamily="18" charset="0"/>
                          </a:rPr>
                          <m:t>2</m:t>
                        </m:r>
                      </m:sup>
                    </m:sSup>
                  </m:oMath>
                </a14:m>
                <a:endParaRPr kumimoji="0" lang="en-US" altLang="en-US" sz="2000" b="0" i="0" u="none" strike="noStrike" cap="none" normalizeH="0" baseline="0" smtClean="0">
                  <a:ln>
                    <a:noFill/>
                  </a:ln>
                  <a:solidFill>
                    <a:schemeClr val="tx1"/>
                  </a:solidFill>
                  <a:effectLst/>
                  <a:latin typeface="Arial" panose="020B0604020202020204" pitchFamily="34" charset="0"/>
                </a:endParaRPr>
              </a:p>
              <a:p>
                <a:pPr lvl="0">
                  <a:lnSpc>
                    <a:spcPct val="170000"/>
                  </a:lnSpc>
                  <a:spcBef>
                    <a:spcPts val="600"/>
                  </a:spcBef>
                  <a:spcAft>
                    <a:spcPts val="600"/>
                  </a:spcAft>
                  <a:buClrTx/>
                </a:pP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b)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𝐵𝐶</m:t>
                        </m:r>
                      </m:e>
                      <m:sup>
                        <m:r>
                          <a:rPr lang="en-US" altLang="en-US" sz="2000" i="1">
                            <a:solidFill>
                              <a:srgbClr val="000000"/>
                            </a:solidFill>
                            <a:latin typeface="Cambria Math" panose="02040503050406030204" pitchFamily="18" charset="0"/>
                          </a:rPr>
                          <m:t>2</m:t>
                        </m:r>
                      </m:sup>
                    </m:sSup>
                    <m:r>
                      <a:rPr lang="en-US" altLang="en-US" sz="2000" b="0" i="1" smtClean="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lang="en-US" altLang="en-US" sz="2000" i="1">
                            <a:solidFill>
                              <a:srgbClr val="000000"/>
                            </a:solidFill>
                            <a:latin typeface="Cambria Math" panose="02040503050406030204" pitchFamily="18" charset="0"/>
                          </a:rPr>
                          <m:t>2</m:t>
                        </m:r>
                      </m:sup>
                    </m:sSup>
                    <m:r>
                      <a:rPr lang="en-US" altLang="en-US" sz="2000" b="0" i="0" smtClean="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smtClean="0">
                  <a:ln>
                    <a:noFill/>
                  </a:ln>
                  <a:solidFill>
                    <a:srgbClr val="000000"/>
                  </a:solidFill>
                  <a:effectLst/>
                  <a:latin typeface="Arial" panose="020B0604020202020204" pitchFamily="34" charset="0"/>
                  <a:ea typeface="OpenSans"/>
                </a:endParaRPr>
              </a:p>
              <a:p>
                <a:pPr lvl="0">
                  <a:lnSpc>
                    <a:spcPct val="170000"/>
                  </a:lnSpc>
                  <a:spcBef>
                    <a:spcPts val="600"/>
                  </a:spcBef>
                  <a:spcAft>
                    <a:spcPts val="600"/>
                  </a:spcAft>
                  <a:buClrTx/>
                </a:pP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c)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smtClean="0">
                  <a:ln>
                    <a:noFill/>
                  </a:ln>
                  <a:solidFill>
                    <a:srgbClr val="000000"/>
                  </a:solidFill>
                  <a:effectLst/>
                  <a:latin typeface="Arial" panose="020B0604020202020204" pitchFamily="34" charset="0"/>
                  <a:ea typeface="OpenSans"/>
                </a:endParaRPr>
              </a:p>
              <a:p>
                <a:pPr lvl="0">
                  <a:lnSpc>
                    <a:spcPct val="170000"/>
                  </a:lnSpc>
                  <a:spcBef>
                    <a:spcPts val="600"/>
                  </a:spcBef>
                  <a:spcAft>
                    <a:spcPts val="600"/>
                  </a:spcAft>
                  <a:buClrTx/>
                </a:pPr>
                <a:r>
                  <a:rPr kumimoji="0" lang="en-US" altLang="en-US" sz="2000" b="0" i="0" u="none" strike="noStrike" cap="none" normalizeH="0" baseline="0" smtClean="0">
                    <a:ln>
                      <a:noFill/>
                    </a:ln>
                    <a:solidFill>
                      <a:srgbClr val="000000"/>
                    </a:solidFill>
                    <a:effectLst/>
                    <a:latin typeface="Arial" panose="020B0604020202020204" pitchFamily="34" charset="0"/>
                    <a:ea typeface="OpenSans"/>
                  </a:rPr>
                  <a:t>d)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m:t>
                        </m:r>
                        <m:r>
                          <a:rPr lang="en-US" altLang="en-US" sz="2000" b="0" i="1" smtClean="0">
                            <a:solidFill>
                              <a:srgbClr val="000000"/>
                            </a:solidFill>
                            <a:latin typeface="Cambria Math" panose="02040503050406030204" pitchFamily="18" charset="0"/>
                            <a:ea typeface="MJXc-TeX-math-I"/>
                          </a:rPr>
                          <m:t>𝐵</m:t>
                        </m:r>
                      </m:e>
                      <m:sup>
                        <m:r>
                          <a:rPr lang="en-US" altLang="en-US" sz="2000" i="1">
                            <a:solidFill>
                              <a:srgbClr val="000000"/>
                            </a:solidFill>
                            <a:latin typeface="Cambria Math" panose="02040503050406030204" pitchFamily="18" charset="0"/>
                          </a:rPr>
                          <m:t>2</m:t>
                        </m:r>
                      </m:sup>
                    </m:sSup>
                    <m:r>
                      <a:rPr lang="en-US" altLang="en-US" sz="200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m:t>
                        </m:r>
                        <m:r>
                          <a:rPr lang="en-US" altLang="en-US" sz="2000" b="0" i="1" smtClean="0">
                            <a:solidFill>
                              <a:srgbClr val="000000"/>
                            </a:solidFill>
                            <a:latin typeface="Cambria Math" panose="02040503050406030204" pitchFamily="18" charset="0"/>
                            <a:ea typeface="MJXc-TeX-math-I"/>
                          </a:rPr>
                          <m:t>𝐶</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smtClean="0">
                  <a:ln>
                    <a:noFill/>
                  </a:ln>
                  <a:solidFill>
                    <a:srgbClr val="000000"/>
                  </a:solidFill>
                  <a:effectLst/>
                  <a:latin typeface="Arial" panose="020B0604020202020204" pitchFamily="34" charset="0"/>
                  <a:ea typeface="OpenSans"/>
                </a:endParaRPr>
              </a:p>
            </p:txBody>
          </p:sp>
        </mc:Choice>
        <mc:Fallback xmlns="">
          <p:sp>
            <p:nvSpPr>
              <p:cNvPr id="16" name="Rectangle 1"/>
              <p:cNvSpPr>
                <a:spLocks noRot="1" noChangeAspect="1" noMove="1" noResize="1" noEditPoints="1" noAdjustHandles="1" noChangeArrowheads="1" noChangeShapeType="1" noTextEdit="1"/>
              </p:cNvSpPr>
              <p:nvPr/>
            </p:nvSpPr>
            <p:spPr bwMode="auto">
              <a:xfrm>
                <a:off x="1041696" y="2062144"/>
                <a:ext cx="2695418" cy="2554545"/>
              </a:xfrm>
              <a:prstGeom prst="rect">
                <a:avLst/>
              </a:prstGeom>
              <a:blipFill>
                <a:blip r:embed="rId5"/>
                <a:stretch>
                  <a:fillRect l="-5882" b="-310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50636" y="1049208"/>
                <a:ext cx="7668962" cy="1015663"/>
              </a:xfrm>
              <a:prstGeom prst="rect">
                <a:avLst/>
              </a:prstGeom>
            </p:spPr>
            <p:txBody>
              <a:bodyPr wrap="square">
                <a:spAutoFit/>
              </a:bodyPr>
              <a:lstStyle/>
              <a:p>
                <a:pPr lvl="0" eaLnBrk="0" fontAlgn="base" hangingPunct="0">
                  <a:lnSpc>
                    <a:spcPct val="150000"/>
                  </a:lnSpc>
                  <a:spcBef>
                    <a:spcPct val="0"/>
                  </a:spcBef>
                  <a:spcAft>
                    <a:spcPct val="0"/>
                  </a:spcAft>
                  <a:buClrTx/>
                </a:pPr>
                <a:r>
                  <a:rPr lang="en-US" altLang="en-US" sz="2000">
                    <a:latin typeface="Arial" panose="020B0604020202020204" pitchFamily="34" charset="0"/>
                    <a:ea typeface="OpenSans"/>
                  </a:rPr>
                  <a:t>Cho tam giác </a:t>
                </a:r>
                <a14:m>
                  <m:oMath xmlns:m="http://schemas.openxmlformats.org/officeDocument/2006/math">
                    <m:r>
                      <a:rPr lang="en-US" altLang="en-US" sz="2000" i="1" smtClean="0">
                        <a:latin typeface="Cambria Math" panose="02040503050406030204" pitchFamily="18" charset="0"/>
                        <a:ea typeface="OpenSans"/>
                      </a:rPr>
                      <m:t>𝐴𝐵𝐶</m:t>
                    </m:r>
                  </m:oMath>
                </a14:m>
                <a:r>
                  <a:rPr lang="en-US" altLang="en-US" sz="2000">
                    <a:latin typeface="Arial" panose="020B0604020202020204" pitchFamily="34" charset="0"/>
                    <a:ea typeface="OpenSans"/>
                  </a:rPr>
                  <a:t> vuông tại </a:t>
                </a:r>
                <a14:m>
                  <m:oMath xmlns:m="http://schemas.openxmlformats.org/officeDocument/2006/math">
                    <m:r>
                      <a:rPr lang="en-US" altLang="en-US" sz="2000" i="1" smtClean="0">
                        <a:latin typeface="Cambria Math" panose="02040503050406030204" pitchFamily="18" charset="0"/>
                        <a:ea typeface="OpenSans"/>
                      </a:rPr>
                      <m:t>𝐴</m:t>
                    </m:r>
                  </m:oMath>
                </a14:m>
                <a:r>
                  <a:rPr lang="en-US" altLang="en-US" sz="2000">
                    <a:latin typeface="Arial" panose="020B0604020202020204" pitchFamily="34" charset="0"/>
                    <a:ea typeface="OpenSans"/>
                  </a:rPr>
                  <a:t>. Trong các khẳng định sau đây, khẳng định nào đúng, khẳng định nào </a:t>
                </a:r>
                <a:r>
                  <a:rPr lang="en-US" altLang="en-US" sz="2000" smtClean="0">
                    <a:latin typeface="Arial" panose="020B0604020202020204" pitchFamily="34" charset="0"/>
                    <a:ea typeface="OpenSans"/>
                  </a:rPr>
                  <a:t>sai?</a:t>
                </a:r>
                <a:endParaRPr lang="en-US" altLang="en-US" sz="2000">
                  <a:solidFill>
                    <a:srgbClr val="191919"/>
                  </a:solidFill>
                  <a:latin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50636" y="1049208"/>
                <a:ext cx="7668962" cy="1015663"/>
              </a:xfrm>
              <a:prstGeom prst="rect">
                <a:avLst/>
              </a:prstGeom>
              <a:blipFill>
                <a:blip r:embed="rId6"/>
                <a:stretch>
                  <a:fillRect l="-874" b="-4192"/>
                </a:stretch>
              </a:blipFill>
            </p:spPr>
            <p:txBody>
              <a:bodyPr/>
              <a:lstStyle/>
              <a:p>
                <a:r>
                  <a:rPr lang="en-US">
                    <a:noFill/>
                  </a:rPr>
                  <a:t> </a:t>
                </a:r>
              </a:p>
            </p:txBody>
          </p:sp>
        </mc:Fallback>
      </mc:AlternateContent>
      <p:pic>
        <p:nvPicPr>
          <p:cNvPr id="19" name="Picture 18"/>
          <p:cNvPicPr>
            <a:picLocks noChangeAspect="1"/>
          </p:cNvPicPr>
          <p:nvPr/>
        </p:nvPicPr>
        <p:blipFill>
          <a:blip r:embed="rId7"/>
          <a:stretch>
            <a:fillRect/>
          </a:stretch>
        </p:blipFill>
        <p:spPr>
          <a:xfrm>
            <a:off x="3957241" y="2841272"/>
            <a:ext cx="428409" cy="407411"/>
          </a:xfrm>
          <a:prstGeom prst="rect">
            <a:avLst/>
          </a:prstGeom>
        </p:spPr>
      </p:pic>
      <p:pic>
        <p:nvPicPr>
          <p:cNvPr id="20" name="Picture 19"/>
          <p:cNvPicPr>
            <a:picLocks noChangeAspect="1"/>
          </p:cNvPicPr>
          <p:nvPr/>
        </p:nvPicPr>
        <p:blipFill>
          <a:blip r:embed="rId8"/>
          <a:stretch>
            <a:fillRect/>
          </a:stretch>
        </p:blipFill>
        <p:spPr>
          <a:xfrm>
            <a:off x="3960452" y="2150343"/>
            <a:ext cx="425198" cy="389097"/>
          </a:xfrm>
          <a:prstGeom prst="rect">
            <a:avLst/>
          </a:prstGeom>
        </p:spPr>
      </p:pic>
      <p:pic>
        <p:nvPicPr>
          <p:cNvPr id="21" name="Picture 20"/>
          <p:cNvPicPr>
            <a:picLocks noChangeAspect="1"/>
          </p:cNvPicPr>
          <p:nvPr/>
        </p:nvPicPr>
        <p:blipFill>
          <a:blip r:embed="rId8"/>
          <a:stretch>
            <a:fillRect/>
          </a:stretch>
        </p:blipFill>
        <p:spPr>
          <a:xfrm>
            <a:off x="3960452" y="3550515"/>
            <a:ext cx="425198" cy="389097"/>
          </a:xfrm>
          <a:prstGeom prst="rect">
            <a:avLst/>
          </a:prstGeom>
        </p:spPr>
      </p:pic>
      <p:pic>
        <p:nvPicPr>
          <p:cNvPr id="22" name="Picture 21"/>
          <p:cNvPicPr>
            <a:picLocks noChangeAspect="1"/>
          </p:cNvPicPr>
          <p:nvPr/>
        </p:nvPicPr>
        <p:blipFill>
          <a:blip r:embed="rId7"/>
          <a:stretch>
            <a:fillRect/>
          </a:stretch>
        </p:blipFill>
        <p:spPr>
          <a:xfrm>
            <a:off x="3957241" y="4160209"/>
            <a:ext cx="428409" cy="40741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064048" y="2212129"/>
                <a:ext cx="3013028" cy="1015663"/>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fr-FR"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2000">
                    <a:solidFill>
                      <a:srgbClr val="C00000"/>
                    </a:solidFill>
                    <a:effectLst/>
                    <a:latin typeface="+mn-lt"/>
                    <a:ea typeface="Calibri" panose="020F0502020204030204" pitchFamily="34" charset="0"/>
                    <a:cs typeface="Times New Roman" panose="02020603050405020304" pitchFamily="18" charset="0"/>
                  </a:rPr>
                  <a:t> vuông tại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2000">
                    <a:solidFill>
                      <a:srgbClr val="C00000"/>
                    </a:solidFill>
                    <a:effectLst/>
                    <a:latin typeface="+mn-lt"/>
                    <a:ea typeface="Calibri" panose="020F0502020204030204" pitchFamily="34" charset="0"/>
                    <a:cs typeface="Times New Roman" panose="02020603050405020304" pitchFamily="18" charset="0"/>
                  </a:rPr>
                  <a:t> thì có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fr-FR" sz="2000">
                    <a:solidFill>
                      <a:srgbClr val="C00000"/>
                    </a:solidFill>
                    <a:effectLst/>
                    <a:latin typeface="+mn-lt"/>
                    <a:ea typeface="Calibri" panose="020F0502020204030204" pitchFamily="34" charset="0"/>
                    <a:cs typeface="Times New Roman" panose="02020603050405020304" pitchFamily="18" charset="0"/>
                  </a:rPr>
                  <a:t> là cạnh </a:t>
                </a:r>
                <a:r>
                  <a:rPr lang="fr-FR" sz="2000" smtClean="0">
                    <a:solidFill>
                      <a:srgbClr val="C00000"/>
                    </a:solidFill>
                    <a:effectLst/>
                    <a:latin typeface="+mn-lt"/>
                    <a:ea typeface="Calibri" panose="020F0502020204030204" pitchFamily="34" charset="0"/>
                    <a:cs typeface="Times New Roman" panose="02020603050405020304" pitchFamily="18" charset="0"/>
                  </a:rPr>
                  <a:t>huyền</a:t>
                </a:r>
                <a:r>
                  <a:rPr lang="fr-FR" sz="2000">
                    <a:solidFill>
                      <a:srgbClr val="C00000"/>
                    </a:solidFill>
                    <a:effectLst/>
                    <a:latin typeface="+mn-lt"/>
                    <a:ea typeface="Calibri" panose="020F0502020204030204" pitchFamily="34" charset="0"/>
                    <a:cs typeface="Times New Roman" panose="02020603050405020304" pitchFamily="18" charset="0"/>
                  </a:rPr>
                  <a:t>.</a:t>
                </a:r>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064048" y="2212129"/>
                <a:ext cx="3013028" cy="1015663"/>
              </a:xfrm>
              <a:prstGeom prst="rect">
                <a:avLst/>
              </a:prstGeom>
              <a:blipFill>
                <a:blip r:embed="rId9"/>
                <a:stretch>
                  <a:fillRect r="-2024" b="-4819"/>
                </a:stretch>
              </a:blipFill>
            </p:spPr>
            <p:txBody>
              <a:bodyPr/>
              <a:lstStyle/>
              <a:p>
                <a:r>
                  <a:rPr lang="en-US">
                    <a:noFill/>
                  </a:rPr>
                  <a:t> </a:t>
                </a:r>
              </a:p>
            </p:txBody>
          </p:sp>
        </mc:Fallback>
      </mc:AlternateContent>
    </p:spTree>
    <p:extLst>
      <p:ext uri="{BB962C8B-B14F-4D97-AF65-F5344CB8AC3E}">
        <p14:creationId xmlns:p14="http://schemas.microsoft.com/office/powerpoint/2010/main" val="10110423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7842163" y="3901340"/>
            <a:ext cx="1013414" cy="980021"/>
          </a:xfrm>
          <a:prstGeom prst="rect">
            <a:avLst/>
          </a:prstGeom>
        </p:spPr>
      </p:pic>
      <p:sp>
        <p:nvSpPr>
          <p:cNvPr id="7" name="Google Shape;3331;p61"/>
          <p:cNvSpPr txBox="1"/>
          <p:nvPr/>
        </p:nvSpPr>
        <p:spPr>
          <a:xfrm flipH="1">
            <a:off x="3312078" y="416299"/>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9.18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3312078" y="3551396"/>
            <a:ext cx="428409" cy="407411"/>
          </a:xfrm>
          <a:prstGeom prst="rect">
            <a:avLst/>
          </a:prstGeom>
        </p:spPr>
      </p:pic>
      <p:pic>
        <p:nvPicPr>
          <p:cNvPr id="13" name="Picture 12"/>
          <p:cNvPicPr>
            <a:picLocks noChangeAspect="1"/>
          </p:cNvPicPr>
          <p:nvPr/>
        </p:nvPicPr>
        <p:blipFill>
          <a:blip r:embed="rId5"/>
          <a:stretch>
            <a:fillRect/>
          </a:stretch>
        </p:blipFill>
        <p:spPr>
          <a:xfrm>
            <a:off x="3315289" y="2165666"/>
            <a:ext cx="425198" cy="389097"/>
          </a:xfrm>
          <a:prstGeom prst="rect">
            <a:avLst/>
          </a:prstGeom>
        </p:spPr>
      </p:pic>
      <p:pic>
        <p:nvPicPr>
          <p:cNvPr id="14" name="Picture 13"/>
          <p:cNvPicPr>
            <a:picLocks noChangeAspect="1"/>
          </p:cNvPicPr>
          <p:nvPr/>
        </p:nvPicPr>
        <p:blipFill>
          <a:blip r:embed="rId5"/>
          <a:stretch>
            <a:fillRect/>
          </a:stretch>
        </p:blipFill>
        <p:spPr>
          <a:xfrm>
            <a:off x="3315289" y="2858531"/>
            <a:ext cx="425198" cy="389097"/>
          </a:xfrm>
          <a:prstGeom prst="rect">
            <a:avLst/>
          </a:prstGeom>
        </p:spPr>
      </p:pic>
      <p:pic>
        <p:nvPicPr>
          <p:cNvPr id="15" name="Picture 14"/>
          <p:cNvPicPr>
            <a:picLocks noChangeAspect="1"/>
          </p:cNvPicPr>
          <p:nvPr/>
        </p:nvPicPr>
        <p:blipFill>
          <a:blip r:embed="rId4"/>
          <a:stretch>
            <a:fillRect/>
          </a:stretch>
        </p:blipFill>
        <p:spPr>
          <a:xfrm>
            <a:off x="3312078" y="4271292"/>
            <a:ext cx="428409" cy="407411"/>
          </a:xfrm>
          <a:prstGeom prst="rect">
            <a:avLst/>
          </a:prstGeom>
        </p:spPr>
      </p:pic>
      <p:sp>
        <p:nvSpPr>
          <p:cNvPr id="3" name="Rectangle 2"/>
          <p:cNvSpPr/>
          <p:nvPr/>
        </p:nvSpPr>
        <p:spPr>
          <a:xfrm>
            <a:off x="4435661" y="2021113"/>
            <a:ext cx="4076967" cy="1269578"/>
          </a:xfrm>
          <a:prstGeom prst="rect">
            <a:avLst/>
          </a:prstGeom>
        </p:spPr>
        <p:txBody>
          <a:bodyPr wrap="square">
            <a:spAutoFit/>
          </a:bodyPr>
          <a:lstStyle/>
          <a:p>
            <a:pPr algn="just">
              <a:lnSpc>
                <a:spcPct val="150000"/>
              </a:lnSpc>
              <a:spcBef>
                <a:spcPts val="600"/>
              </a:spcBef>
              <a:spcAft>
                <a:spcPts val="600"/>
              </a:spcAft>
            </a:pPr>
            <a:r>
              <a:rPr lang="fr-FR" sz="1700">
                <a:solidFill>
                  <a:srgbClr val="C00000"/>
                </a:solidFill>
                <a:latin typeface="+mj-lt"/>
                <a:ea typeface="Calibri" panose="020F0502020204030204" pitchFamily="34" charset="0"/>
                <a:cs typeface="Times New Roman" panose="02020603050405020304" pitchFamily="18" charset="0"/>
              </a:rPr>
              <a:t>không thỏa mãn bất đẳng thức tam giác nên không thể là độ dài ba cạnh của một tam giác.</a:t>
            </a:r>
            <a:endParaRPr lang="en-US" sz="1700">
              <a:solidFill>
                <a:srgbClr val="C00000"/>
              </a:solidFill>
              <a:effectLst/>
              <a:latin typeface="+mj-lt"/>
              <a:ea typeface="Arial" panose="020B0604020202020204" pitchFamily="34" charset="0"/>
              <a:cs typeface="Times New Roman" panose="02020603050405020304" pitchFamily="18" charset="0"/>
            </a:endParaRPr>
          </a:p>
        </p:txBody>
      </p:sp>
      <p:sp>
        <p:nvSpPr>
          <p:cNvPr id="9" name="Left Brace 8"/>
          <p:cNvSpPr/>
          <p:nvPr/>
        </p:nvSpPr>
        <p:spPr>
          <a:xfrm flipH="1">
            <a:off x="3970509" y="2106275"/>
            <a:ext cx="326005" cy="11498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389614" y="4086970"/>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83920" y="4653181"/>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Rectangle 18"/>
              <p:cNvSpPr/>
              <p:nvPr/>
            </p:nvSpPr>
            <p:spPr>
              <a:xfrm>
                <a:off x="574742" y="1833629"/>
                <a:ext cx="4572000" cy="2845074"/>
              </a:xfrm>
              <a:prstGeom prst="rect">
                <a:avLst/>
              </a:prstGeom>
            </p:spPr>
            <p:txBody>
              <a:bodyPr>
                <a:spAutoFit/>
              </a:bodyPr>
              <a:lstStyle/>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a) </a:t>
                </a:r>
                <a14:m>
                  <m:oMath xmlns:m="http://schemas.openxmlformats.org/officeDocument/2006/math">
                    <m:r>
                      <a:rPr lang="vi-VN" altLang="en-US" sz="2000" i="1">
                        <a:latin typeface="Cambria Math" panose="02040503050406030204" pitchFamily="18" charset="0"/>
                        <a:ea typeface="OpenSans"/>
                      </a:rPr>
                      <m:t>1</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1</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2</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b) </a:t>
                </a:r>
                <a14:m>
                  <m:oMath xmlns:m="http://schemas.openxmlformats.org/officeDocument/2006/math">
                    <m:r>
                      <a:rPr lang="vi-VN" altLang="en-US" sz="2000" i="1">
                        <a:latin typeface="Cambria Math" panose="02040503050406030204" pitchFamily="18" charset="0"/>
                        <a:ea typeface="OpenSans"/>
                      </a:rPr>
                      <m:t>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4</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20</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c) </a:t>
                </a:r>
                <a14:m>
                  <m:oMath xmlns:m="http://schemas.openxmlformats.org/officeDocument/2006/math">
                    <m:r>
                      <a:rPr lang="vi-VN" altLang="en-US" sz="2000" i="1">
                        <a:latin typeface="Cambria Math" panose="02040503050406030204" pitchFamily="18" charset="0"/>
                        <a:ea typeface="OpenSans"/>
                      </a:rPr>
                      <m:t>5</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4</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3</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d) </a:t>
                </a:r>
                <a14:m>
                  <m:oMath xmlns:m="http://schemas.openxmlformats.org/officeDocument/2006/math">
                    <m:r>
                      <a:rPr lang="vi-VN" altLang="en-US" sz="2000" i="1">
                        <a:latin typeface="Cambria Math" panose="02040503050406030204" pitchFamily="18" charset="0"/>
                        <a:ea typeface="OpenSans"/>
                      </a:rPr>
                      <m:t>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m:t>
                    </m:r>
                    <m:r>
                      <a:rPr lang="en-US" altLang="en-US" sz="2000">
                        <a:latin typeface="Cambria Math" panose="02040503050406030204" pitchFamily="18" charset="0"/>
                      </a:rPr>
                      <m:t>2</m:t>
                    </m:r>
                    <m:rad>
                      <m:radPr>
                        <m:degHide m:val="on"/>
                        <m:ctrlPr>
                          <a:rPr lang="vi-VN" altLang="en-US" sz="2000" i="1">
                            <a:latin typeface="Cambria Math" panose="02040503050406030204" pitchFamily="18" charset="0"/>
                          </a:rPr>
                        </m:ctrlPr>
                      </m:radPr>
                      <m:deg/>
                      <m:e>
                        <m:r>
                          <a:rPr lang="en-US" altLang="en-US" sz="2000" i="1">
                            <a:latin typeface="Cambria Math" panose="02040503050406030204" pitchFamily="18" charset="0"/>
                          </a:rPr>
                          <m:t>2</m:t>
                        </m:r>
                      </m:e>
                    </m:rad>
                    <m:r>
                      <a:rPr lang="en-US" altLang="en-US" sz="2000">
                        <a:latin typeface="Cambria Math" panose="02040503050406030204" pitchFamily="18" charset="0"/>
                      </a:rPr>
                      <m:t> </m:t>
                    </m:r>
                    <m:r>
                      <m:rPr>
                        <m:sty m:val="p"/>
                      </m:rPr>
                      <a:rPr lang="en-US" altLang="en-US" sz="2000">
                        <a:latin typeface="Cambria Math" panose="02040503050406030204" pitchFamily="18" charset="0"/>
                      </a:rPr>
                      <m:t>cm</m:t>
                    </m:r>
                  </m:oMath>
                </a14:m>
                <a:endParaRPr lang="vi-VN" altLang="en-US" sz="2000">
                  <a:latin typeface="Arial" panose="020B0604020202020204" pitchFamily="34" charset="0"/>
                  <a:ea typeface="OpenSans"/>
                </a:endParaRPr>
              </a:p>
            </p:txBody>
          </p:sp>
        </mc:Choice>
        <mc:Fallback xmlns="">
          <p:sp>
            <p:nvSpPr>
              <p:cNvPr id="19" name="Rectangle 18"/>
              <p:cNvSpPr>
                <a:spLocks noRot="1" noChangeAspect="1" noMove="1" noResize="1" noEditPoints="1" noAdjustHandles="1" noChangeArrowheads="1" noChangeShapeType="1" noTextEdit="1"/>
              </p:cNvSpPr>
              <p:nvPr/>
            </p:nvSpPr>
            <p:spPr>
              <a:xfrm>
                <a:off x="574742" y="1833629"/>
                <a:ext cx="4572000" cy="2845074"/>
              </a:xfrm>
              <a:prstGeom prst="rect">
                <a:avLst/>
              </a:prstGeom>
              <a:blipFill>
                <a:blip r:embed="rId6"/>
                <a:stretch>
                  <a:fillRect l="-1333" b="-29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435661" y="3598965"/>
                <a:ext cx="1710596" cy="359842"/>
              </a:xfrm>
              <a:prstGeom prst="rect">
                <a:avLst/>
              </a:prstGeom>
            </p:spPr>
            <p:txBody>
              <a:bodyPr wrap="none">
                <a:spAutoFit/>
              </a:bodyPr>
              <a:lstStyle/>
              <a:p>
                <a:r>
                  <a:rPr lang="fr-FR" sz="1700" smtClean="0">
                    <a:solidFill>
                      <a:srgbClr val="C00000"/>
                    </a:solidFill>
                    <a:latin typeface="+mn-lt"/>
                    <a:ea typeface="Calibri" panose="020F0502020204030204" pitchFamily="34" charset="0"/>
                  </a:rPr>
                  <a:t>Vì </a:t>
                </a:r>
                <a14:m>
                  <m:oMath xmlns:m="http://schemas.openxmlformats.org/officeDocument/2006/math">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5</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4</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1700">
                    <a:solidFill>
                      <a:srgbClr val="C00000"/>
                    </a:solidFill>
                    <a:effectLst/>
                    <a:latin typeface="+mn-lt"/>
                    <a:ea typeface="Calibri" panose="020F0502020204030204" pitchFamily="34" charset="0"/>
                  </a:rPr>
                  <a:t> </a:t>
                </a:r>
                <a:endParaRPr lang="en-US" sz="1700">
                  <a:solidFill>
                    <a:srgbClr val="C00000"/>
                  </a:solidFill>
                  <a:latin typeface="+mn-lt"/>
                </a:endParaRPr>
              </a:p>
            </p:txBody>
          </p:sp>
        </mc:Choice>
        <mc:Fallback xmlns="">
          <p:sp>
            <p:nvSpPr>
              <p:cNvPr id="20" name="Rectangle 19"/>
              <p:cNvSpPr>
                <a:spLocks noRot="1" noChangeAspect="1" noMove="1" noResize="1" noEditPoints="1" noAdjustHandles="1" noChangeArrowheads="1" noChangeShapeType="1" noTextEdit="1"/>
              </p:cNvSpPr>
              <p:nvPr/>
            </p:nvSpPr>
            <p:spPr>
              <a:xfrm>
                <a:off x="4435661" y="3598965"/>
                <a:ext cx="1710596" cy="359842"/>
              </a:xfrm>
              <a:prstGeom prst="rect">
                <a:avLst/>
              </a:prstGeom>
              <a:blipFill>
                <a:blip r:embed="rId7"/>
                <a:stretch>
                  <a:fillRect l="-2500" t="-3390" b="-22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435661" y="4226656"/>
                <a:ext cx="2173031" cy="452047"/>
              </a:xfrm>
              <a:prstGeom prst="rect">
                <a:avLst/>
              </a:prstGeom>
            </p:spPr>
            <p:txBody>
              <a:bodyPr wrap="none">
                <a:spAutoFit/>
              </a:bodyPr>
              <a:lstStyle/>
              <a:p>
                <a:r>
                  <a:rPr lang="fr-FR" sz="1700" smtClean="0">
                    <a:solidFill>
                      <a:srgbClr val="C00000"/>
                    </a:solidFill>
                    <a:latin typeface="+mn-lt"/>
                    <a:ea typeface="Calibri" panose="020F0502020204030204" pitchFamily="34" charset="0"/>
                  </a:rPr>
                  <a:t>Vì </a:t>
                </a:r>
                <a14:m>
                  <m:oMath xmlns:m="http://schemas.openxmlformats.org/officeDocument/2006/math">
                    <m:sSup>
                      <m:sSupPr>
                        <m:ctrlPr>
                          <a:rPr lang="en-US" sz="1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rad>
                          </m:e>
                        </m:d>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1700">
                    <a:solidFill>
                      <a:srgbClr val="C00000"/>
                    </a:solidFill>
                    <a:effectLst/>
                    <a:latin typeface="Times New Roman" panose="02020603050405020304" pitchFamily="18" charset="0"/>
                    <a:ea typeface="Calibri" panose="020F0502020204030204" pitchFamily="34" charset="0"/>
                  </a:rPr>
                  <a:t> </a:t>
                </a:r>
                <a:endParaRPr lang="en-US" sz="1700">
                  <a:solidFill>
                    <a:srgbClr val="C00000"/>
                  </a:solidFill>
                  <a:latin typeface="+mn-lt"/>
                </a:endParaRPr>
              </a:p>
            </p:txBody>
          </p:sp>
        </mc:Choice>
        <mc:Fallback xmlns="">
          <p:sp>
            <p:nvSpPr>
              <p:cNvPr id="21" name="Rectangle 20"/>
              <p:cNvSpPr>
                <a:spLocks noRot="1" noChangeAspect="1" noMove="1" noResize="1" noEditPoints="1" noAdjustHandles="1" noChangeArrowheads="1" noChangeShapeType="1" noTextEdit="1"/>
              </p:cNvSpPr>
              <p:nvPr/>
            </p:nvSpPr>
            <p:spPr>
              <a:xfrm>
                <a:off x="4435661" y="4226656"/>
                <a:ext cx="2173031" cy="452047"/>
              </a:xfrm>
              <a:prstGeom prst="rect">
                <a:avLst/>
              </a:prstGeom>
              <a:blipFill>
                <a:blip r:embed="rId8"/>
                <a:stretch>
                  <a:fillRect l="-1966" b="-12000"/>
                </a:stretch>
              </a:blipFill>
            </p:spPr>
            <p:txBody>
              <a:bodyPr/>
              <a:lstStyle/>
              <a:p>
                <a:r>
                  <a:rPr lang="en-US">
                    <a:noFill/>
                  </a:rPr>
                  <a:t> </a:t>
                </a:r>
              </a:p>
            </p:txBody>
          </p:sp>
        </mc:Fallback>
      </mc:AlternateContent>
      <p:sp>
        <p:nvSpPr>
          <p:cNvPr id="22" name="Rectangle 21"/>
          <p:cNvSpPr/>
          <p:nvPr/>
        </p:nvSpPr>
        <p:spPr>
          <a:xfrm>
            <a:off x="8468493" y="1136633"/>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4741" y="953138"/>
            <a:ext cx="8044473" cy="1015663"/>
          </a:xfrm>
          <a:prstGeom prst="rect">
            <a:avLst/>
          </a:prstGeom>
        </p:spPr>
        <p:txBody>
          <a:bodyPr wrap="square">
            <a:spAutoFit/>
          </a:bodyPr>
          <a:lstStyle/>
          <a:p>
            <a:pPr lvl="0" algn="just" eaLnBrk="0" fontAlgn="base" hangingPunct="0">
              <a:lnSpc>
                <a:spcPct val="150000"/>
              </a:lnSpc>
              <a:spcBef>
                <a:spcPct val="0"/>
              </a:spcBef>
              <a:spcAft>
                <a:spcPct val="0"/>
              </a:spcAft>
              <a:buClrTx/>
            </a:pPr>
            <a:r>
              <a:rPr lang="vi-VN" altLang="en-US" sz="2000" smtClean="0">
                <a:latin typeface="Arial" panose="020B0604020202020204" pitchFamily="34" charset="0"/>
                <a:ea typeface="OpenSans"/>
              </a:rPr>
              <a:t>Những bộ ba số đo nào dưới đây là độ dài ba cạnh của một tam </a:t>
            </a:r>
            <a:r>
              <a:rPr lang="vi-VN" altLang="en-US" sz="2000">
                <a:latin typeface="Arial" panose="020B0604020202020204" pitchFamily="34" charset="0"/>
                <a:ea typeface="OpenSans"/>
              </a:rPr>
              <a:t>giác </a:t>
            </a:r>
            <a:r>
              <a:rPr lang="vi-VN" altLang="en-US" sz="2000" smtClean="0">
                <a:latin typeface="Arial" panose="020B0604020202020204" pitchFamily="34" charset="0"/>
                <a:ea typeface="OpenSans"/>
              </a:rPr>
              <a:t>vuông</a:t>
            </a:r>
            <a:r>
              <a:rPr lang="en-US" altLang="en-US" sz="2000" smtClean="0">
                <a:latin typeface="Arial" panose="020B0604020202020204" pitchFamily="34" charset="0"/>
                <a:ea typeface="OpenSans"/>
              </a:rPr>
              <a:t>?</a:t>
            </a:r>
            <a:endParaRPr lang="vi-VN" altLang="en-US" sz="2000">
              <a:latin typeface="Arial" panose="020B0604020202020204" pitchFamily="34" charset="0"/>
              <a:ea typeface="OpenSans"/>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22" presetClass="entr" presetSubtype="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up)">
                                      <p:cBhvr>
                                        <p:cTn id="46" dur="500"/>
                                        <p:tgtEl>
                                          <p:spTgt spid="15"/>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up)">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9" grpId="0" animBg="1"/>
      <p:bldP spid="19" grpId="0"/>
      <p:bldP spid="20" grpId="0"/>
      <p:bldP spid="21"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139231" y="894127"/>
            <a:ext cx="593718" cy="685529"/>
          </a:xfrm>
          <a:prstGeom prst="rect">
            <a:avLst/>
          </a:prstGeom>
        </p:spPr>
      </p:pic>
      <p:sp>
        <p:nvSpPr>
          <p:cNvPr id="10" name="Google Shape;3331;p61"/>
          <p:cNvSpPr txBox="1"/>
          <p:nvPr/>
        </p:nvSpPr>
        <p:spPr>
          <a:xfrm flipH="1">
            <a:off x="759707" y="297033"/>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9.19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3884210" y="338507"/>
                <a:ext cx="4727051" cy="400110"/>
              </a:xfrm>
              <a:prstGeom prst="rect">
                <a:avLst/>
              </a:prstGeom>
            </p:spPr>
            <p:txBody>
              <a:bodyPr wrap="square">
                <a:spAutoFit/>
              </a:bodyPr>
              <a:lstStyle/>
              <a:p>
                <a:r>
                  <a:rPr lang="en-US" sz="2000">
                    <a:latin typeface="+mj-lt"/>
                  </a:rPr>
                  <a:t>Tính các độ dài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𝑦</m:t>
                    </m:r>
                    <m:r>
                      <a:rPr lang="en-US" sz="2000" i="1" smtClean="0">
                        <a:latin typeface="Cambria Math" panose="02040503050406030204" pitchFamily="18" charset="0"/>
                      </a:rPr>
                      <m:t>, </m:t>
                    </m:r>
                    <m:r>
                      <a:rPr lang="en-US" sz="2000" i="1" smtClean="0">
                        <a:latin typeface="Cambria Math" panose="02040503050406030204" pitchFamily="18" charset="0"/>
                      </a:rPr>
                      <m:t>𝑧</m:t>
                    </m:r>
                    <m:r>
                      <a:rPr lang="en-US" sz="2000" i="1" smtClean="0">
                        <a:latin typeface="Cambria Math" panose="02040503050406030204" pitchFamily="18" charset="0"/>
                      </a:rPr>
                      <m:t>, </m:t>
                    </m:r>
                    <m:r>
                      <a:rPr lang="en-US" sz="2000" i="1" smtClean="0">
                        <a:latin typeface="Cambria Math" panose="02040503050406030204" pitchFamily="18" charset="0"/>
                      </a:rPr>
                      <m:t>𝑡</m:t>
                    </m:r>
                    <m:r>
                      <a:rPr lang="en-US" sz="2000" i="1" smtClean="0">
                        <a:latin typeface="Cambria Math" panose="02040503050406030204" pitchFamily="18" charset="0"/>
                      </a:rPr>
                      <m:t> </m:t>
                    </m:r>
                  </m:oMath>
                </a14:m>
                <a:r>
                  <a:rPr lang="en-US" sz="2000">
                    <a:latin typeface="+mj-lt"/>
                  </a:rPr>
                  <a:t>trong Hình </a:t>
                </a:r>
                <a:r>
                  <a:rPr lang="en-US" sz="2000" smtClean="0">
                    <a:latin typeface="+mj-lt"/>
                  </a:rPr>
                  <a:t>9.43</a:t>
                </a:r>
                <a:endParaRPr lang="en-US" sz="2000">
                  <a:latin typeface="+mj-lt"/>
                </a:endParaRPr>
              </a:p>
            </p:txBody>
          </p:sp>
        </mc:Choice>
        <mc:Fallback xmlns="">
          <p:sp>
            <p:nvSpPr>
              <p:cNvPr id="2" name="Rectangle 1"/>
              <p:cNvSpPr>
                <a:spLocks noRot="1" noChangeAspect="1" noMove="1" noResize="1" noEditPoints="1" noAdjustHandles="1" noChangeArrowheads="1" noChangeShapeType="1" noTextEdit="1"/>
              </p:cNvSpPr>
              <p:nvPr/>
            </p:nvSpPr>
            <p:spPr>
              <a:xfrm>
                <a:off x="3884210" y="338507"/>
                <a:ext cx="4727051" cy="400110"/>
              </a:xfrm>
              <a:prstGeom prst="rect">
                <a:avLst/>
              </a:prstGeom>
              <a:blipFill>
                <a:blip r:embed="rId4"/>
                <a:stretch>
                  <a:fillRect l="-1289" t="-7692" b="-29231"/>
                </a:stretch>
              </a:blipFill>
            </p:spPr>
            <p:txBody>
              <a:bodyPr/>
              <a:lstStyle/>
              <a:p>
                <a:r>
                  <a:rPr lang="en-US">
                    <a:noFill/>
                  </a:rPr>
                  <a:t> </a:t>
                </a:r>
              </a:p>
            </p:txBody>
          </p:sp>
        </mc:Fallback>
      </mc:AlternateContent>
      <p:pic>
        <p:nvPicPr>
          <p:cNvPr id="6" name="Picture 5"/>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1479788" y="1043823"/>
            <a:ext cx="6303224" cy="208258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44346" y="3566786"/>
                <a:ext cx="4572000" cy="1261307"/>
              </a:xfrm>
              <a:prstGeom prst="rect">
                <a:avLst/>
              </a:prstGeom>
            </p:spPr>
            <p:txBody>
              <a:bodyPr>
                <a:spAutoFit/>
              </a:bodyPr>
              <a:lstStyle/>
              <a:p>
                <a:pPr algn="just">
                  <a:lnSpc>
                    <a:spcPct val="150000"/>
                  </a:lnSpc>
                  <a:spcBef>
                    <a:spcPts val="600"/>
                  </a:spcBef>
                  <a:spcAft>
                    <a:spcPts val="600"/>
                  </a:spcAft>
                </a:pPr>
                <a14:m>
                  <m:oMath xmlns:m="http://schemas.openxmlformats.org/officeDocument/2006/math">
                    <m:sSup>
                      <m:sSup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fr-FR" sz="20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effectLst/>
                            <a:latin typeface="Cambria Math" panose="02040503050406030204" pitchFamily="18" charset="0"/>
                            <a:ea typeface="Calibri" panose="020F0502020204030204" pitchFamily="34" charset="0"/>
                            <a:cs typeface="Times New Roman" panose="02020603050405020304" pitchFamily="18" charset="0"/>
                          </a:rPr>
                          <m:t>20</m:t>
                        </m:r>
                      </m:e>
                    </m:rad>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effectLst/>
                            <a:latin typeface="Cambria Math" panose="02040503050406030204" pitchFamily="18" charset="0"/>
                            <a:ea typeface="Calibri" panose="020F0502020204030204" pitchFamily="34" charset="0"/>
                            <a:cs typeface="Times New Roman" panose="02020603050405020304" pitchFamily="18" charset="0"/>
                          </a:rPr>
                          <m:t>5</m:t>
                        </m:r>
                      </m:e>
                    </m:rad>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5</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=9</m:t>
                    </m:r>
                  </m:oMath>
                </a14:m>
                <a:r>
                  <a:rPr lang="en-US"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𝑦</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effectLst/>
                            <a:latin typeface="Cambria Math" panose="02040503050406030204" pitchFamily="18" charset="0"/>
                            <a:ea typeface="Calibri" panose="020F0502020204030204" pitchFamily="34" charset="0"/>
                            <a:cs typeface="Times New Roman" panose="02020603050405020304" pitchFamily="18" charset="0"/>
                          </a:rPr>
                          <m:t>9</m:t>
                        </m:r>
                      </m:e>
                    </m:rad>
                    <m:r>
                      <a:rPr lang="fr-FR" sz="20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44346" y="3566786"/>
                <a:ext cx="4572000" cy="1261307"/>
              </a:xfrm>
              <a:prstGeom prst="rect">
                <a:avLst/>
              </a:prstGeom>
              <a:blipFill>
                <a:blip r:embed="rId7"/>
                <a:stretch>
                  <a:fillRect/>
                </a:stretch>
              </a:blipFill>
            </p:spPr>
            <p:txBody>
              <a:bodyPr/>
              <a:lstStyle/>
              <a:p>
                <a:r>
                  <a:rPr lang="en-US">
                    <a:noFill/>
                  </a:rPr>
                  <a:t> </a:t>
                </a:r>
              </a:p>
            </p:txBody>
          </p:sp>
        </mc:Fallback>
      </mc:AlternateContent>
      <p:sp>
        <p:nvSpPr>
          <p:cNvPr id="14" name="Rectangle 13"/>
          <p:cNvSpPr/>
          <p:nvPr/>
        </p:nvSpPr>
        <p:spPr>
          <a:xfrm>
            <a:off x="4255335" y="2846436"/>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u="sng" noProof="0" smtClean="0">
                <a:solidFill>
                  <a:srgbClr val="C00000"/>
                </a:solidFill>
                <a:ea typeface="Calibri" panose="020F0502020204030204" pitchFamily="34" charset="0"/>
                <a:cs typeface="Times New Roman" panose="02020603050405020304" pitchFamily="18" charset="0"/>
              </a:rPr>
              <a:t>Giải:</a:t>
            </a:r>
            <a:endParaRPr kumimoji="0" lang="en-US" sz="20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5" name="Rectangle 14"/>
              <p:cNvSpPr/>
              <p:nvPr/>
            </p:nvSpPr>
            <p:spPr>
              <a:xfrm>
                <a:off x="4859468" y="3466278"/>
                <a:ext cx="4572000" cy="1394228"/>
              </a:xfrm>
              <a:prstGeom prst="rect">
                <a:avLst/>
              </a:prstGeom>
            </p:spPr>
            <p:txBody>
              <a:bodyPr>
                <a:spAutoFit/>
              </a:bodyPr>
              <a:lstStyle/>
              <a:p>
                <a:pPr lvl="0" algn="just">
                  <a:lnSpc>
                    <a:spcPct val="150000"/>
                  </a:lnSpc>
                  <a:spcBef>
                    <a:spcPts val="600"/>
                  </a:spcBef>
                  <a:spcAft>
                    <a:spcPts val="600"/>
                  </a:spcAft>
                </a:pP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𝑧</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e>
                        </m:d>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e>
                        </m:d>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=25</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𝑧</m:t>
                    </m:r>
                    <m:r>
                      <a:rPr lang="fr-FR" sz="2000" i="1">
                        <a:latin typeface="Cambria Math" panose="02040503050406030204" pitchFamily="18" charset="0"/>
                        <a:ea typeface="Calibri" panose="020F0502020204030204" pitchFamily="34" charset="0"/>
                        <a:cs typeface="Times New Roman" panose="02020603050405020304" pitchFamily="18" charset="0"/>
                      </a:rPr>
                      <m:t>=5</m:t>
                    </m:r>
                  </m:oMath>
                </a14:m>
                <a:endParaRPr lang="en-US" sz="20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𝑡</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2</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1</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=5</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𝑡</m:t>
                    </m:r>
                    <m:r>
                      <a:rPr lang="fr-FR" sz="20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oMath>
                </a14:m>
                <a:endParaRPr lang="en-US" sz="2000">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859468" y="3466278"/>
                <a:ext cx="4572000" cy="1394228"/>
              </a:xfrm>
              <a:prstGeom prst="rect">
                <a:avLst/>
              </a:prstGeom>
              <a:blipFill>
                <a:blip r:embed="rId8"/>
                <a:stretch>
                  <a:fillRect/>
                </a:stretch>
              </a:blipFill>
            </p:spPr>
            <p:txBody>
              <a:bodyPr/>
              <a:lstStyle/>
              <a:p>
                <a:r>
                  <a:rPr lang="en-US">
                    <a:noFill/>
                  </a:rPr>
                  <a:t> </a:t>
                </a:r>
              </a:p>
            </p:txBody>
          </p:sp>
        </mc:Fallback>
      </mc:AlternateContent>
      <p:pic>
        <p:nvPicPr>
          <p:cNvPr id="16" name="Picture 15"/>
          <p:cNvPicPr>
            <a:picLocks noChangeAspect="1"/>
          </p:cNvPicPr>
          <p:nvPr/>
        </p:nvPicPr>
        <p:blipFill>
          <a:blip r:embed="rId9"/>
          <a:stretch>
            <a:fillRect/>
          </a:stretch>
        </p:blipFill>
        <p:spPr>
          <a:xfrm rot="21302353" flipH="1">
            <a:off x="495025" y="2169034"/>
            <a:ext cx="402143" cy="603214"/>
          </a:xfrm>
          <a:prstGeom prst="rect">
            <a:avLst/>
          </a:prstGeom>
        </p:spPr>
      </p:pic>
    </p:spTree>
    <p:extLst>
      <p:ext uri="{BB962C8B-B14F-4D97-AF65-F5344CB8AC3E}">
        <p14:creationId xmlns:p14="http://schemas.microsoft.com/office/powerpoint/2010/main" val="400044755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down)">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wipe(left)">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xEl>
                                              <p:pRg st="1" end="1"/>
                                            </p:txEl>
                                          </p:spTgt>
                                        </p:tgtEl>
                                        <p:attrNameLst>
                                          <p:attrName>style.visibility</p:attrName>
                                        </p:attrNameLst>
                                      </p:cBhvr>
                                      <p:to>
                                        <p:strVal val="visible"/>
                                      </p:to>
                                    </p:set>
                                    <p:animEffect transition="in" filter="fade">
                                      <p:cBhvr>
                                        <p:cTn id="44"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28" name="Rounded Rectangle 27"/>
          <p:cNvSpPr/>
          <p:nvPr/>
        </p:nvSpPr>
        <p:spPr>
          <a:xfrm>
            <a:off x="836334" y="4695371"/>
            <a:ext cx="274009" cy="2612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4" name="Google Shape;1583;p46"/>
          <p:cNvPicPr preferRelativeResize="0"/>
          <p:nvPr/>
        </p:nvPicPr>
        <p:blipFill rotWithShape="1">
          <a:blip r:embed="rId3">
            <a:alphaModFix/>
          </a:blip>
          <a:srcRect t="11716" b="20519"/>
          <a:stretch/>
        </p:blipFill>
        <p:spPr>
          <a:xfrm>
            <a:off x="7010210" y="3721211"/>
            <a:ext cx="1775981" cy="1219516"/>
          </a:xfrm>
          <a:prstGeom prst="rect">
            <a:avLst/>
          </a:prstGeom>
          <a:noFill/>
          <a:ln>
            <a:noFill/>
          </a:ln>
        </p:spPr>
      </p:pic>
      <p:sp>
        <p:nvSpPr>
          <p:cNvPr id="8" name="TextBox 7"/>
          <p:cNvSpPr txBox="1"/>
          <p:nvPr/>
        </p:nvSpPr>
        <p:spPr>
          <a:xfrm>
            <a:off x="2358260" y="773551"/>
            <a:ext cx="4535521"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NỘI DUNG BÀI HỌC</a:t>
            </a:r>
            <a:endParaRPr lang="en-US" sz="3200" b="1" dirty="0">
              <a:solidFill>
                <a:srgbClr val="C00000"/>
              </a:solidFill>
              <a:latin typeface="Arial" panose="020B0604020202020204" pitchFamily="34" charset="0"/>
              <a:cs typeface="Arial" panose="020B0604020202020204" pitchFamily="34" charset="0"/>
            </a:endParaRPr>
          </a:p>
        </p:txBody>
      </p:sp>
      <p:sp>
        <p:nvSpPr>
          <p:cNvPr id="9" name="Google Shape;2004;p39"/>
          <p:cNvSpPr txBox="1">
            <a:spLocks/>
          </p:cNvSpPr>
          <p:nvPr/>
        </p:nvSpPr>
        <p:spPr>
          <a:xfrm>
            <a:off x="1750532" y="178354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rgbClr val="070185"/>
                </a:solidFill>
                <a:effectLst/>
                <a:uLnTx/>
                <a:uFillTx/>
                <a:latin typeface="Arial"/>
                <a:cs typeface="Maven Pro ExtraBold"/>
                <a:sym typeface="Maven Pro ExtraBold"/>
              </a:rPr>
              <a:t>01</a:t>
            </a:r>
            <a:endParaRPr kumimoji="0" lang="en" sz="3000" b="1" i="0" u="none" strike="noStrike" kern="0" cap="none" spc="0" normalizeH="0" baseline="0" noProof="0">
              <a:ln>
                <a:noFill/>
              </a:ln>
              <a:solidFill>
                <a:srgbClr val="070185"/>
              </a:solidFill>
              <a:effectLst/>
              <a:uLnTx/>
              <a:uFillTx/>
              <a:latin typeface="Arial"/>
              <a:cs typeface="Maven Pro ExtraBold"/>
              <a:sym typeface="Maven Pro ExtraBold"/>
            </a:endParaRPr>
          </a:p>
        </p:txBody>
      </p:sp>
      <p:sp>
        <p:nvSpPr>
          <p:cNvPr id="10" name="Google Shape;2007;p39"/>
          <p:cNvSpPr txBox="1">
            <a:spLocks/>
          </p:cNvSpPr>
          <p:nvPr/>
        </p:nvSpPr>
        <p:spPr>
          <a:xfrm>
            <a:off x="2663687" y="1855721"/>
            <a:ext cx="294198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400" b="1">
                <a:solidFill>
                  <a:srgbClr val="070185"/>
                </a:solidFill>
                <a:latin typeface="Arial" panose="020B0604020202020204" pitchFamily="34" charset="0"/>
              </a:rPr>
              <a:t>Định lí </a:t>
            </a:r>
            <a:r>
              <a:rPr lang="en-US" sz="2400" b="1" smtClean="0">
                <a:solidFill>
                  <a:srgbClr val="070185"/>
                </a:solidFill>
                <a:latin typeface="Arial" panose="020B0604020202020204" pitchFamily="34" charset="0"/>
              </a:rPr>
              <a:t>P</a:t>
            </a:r>
            <a:r>
              <a:rPr lang="vi-VN" sz="2400" b="1" smtClean="0">
                <a:solidFill>
                  <a:srgbClr val="070185"/>
                </a:solidFill>
                <a:latin typeface="Arial" panose="020B0604020202020204" pitchFamily="34" charset="0"/>
              </a:rPr>
              <a:t>ythagore</a:t>
            </a:r>
            <a:endParaRPr kumimoji="0" lang="vi-VN" sz="2400" b="1" i="0" u="none" strike="noStrike" kern="0" cap="none" spc="0" normalizeH="0" baseline="0" noProof="0">
              <a:ln>
                <a:noFill/>
              </a:ln>
              <a:solidFill>
                <a:srgbClr val="070185"/>
              </a:solidFill>
              <a:effectLst/>
              <a:uLnTx/>
              <a:uFillTx/>
              <a:latin typeface="Arial" panose="020B0604020202020204" pitchFamily="34" charset="0"/>
              <a:cs typeface="Maven Pro SemiBold"/>
              <a:sym typeface="Maven Pro SemiBold"/>
            </a:endParaRPr>
          </a:p>
        </p:txBody>
      </p:sp>
      <p:sp>
        <p:nvSpPr>
          <p:cNvPr id="12" name="Google Shape;2004;p39"/>
          <p:cNvSpPr txBox="1">
            <a:spLocks/>
          </p:cNvSpPr>
          <p:nvPr/>
        </p:nvSpPr>
        <p:spPr>
          <a:xfrm>
            <a:off x="1750532" y="2849845"/>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rgbClr val="070185"/>
                </a:solidFill>
                <a:effectLst/>
                <a:uLnTx/>
                <a:uFillTx/>
                <a:latin typeface="Arial"/>
                <a:cs typeface="Maven Pro ExtraBold"/>
                <a:sym typeface="Maven Pro ExtraBold"/>
              </a:rPr>
              <a:t>02</a:t>
            </a:r>
            <a:endParaRPr kumimoji="0" lang="en" sz="3000" b="1" i="0" u="none" strike="noStrike" kern="0" cap="none" spc="0" normalizeH="0" baseline="0" noProof="0">
              <a:ln>
                <a:noFill/>
              </a:ln>
              <a:solidFill>
                <a:srgbClr val="070185"/>
              </a:solidFill>
              <a:effectLst/>
              <a:uLnTx/>
              <a:uFillTx/>
              <a:latin typeface="Arial"/>
              <a:cs typeface="Maven Pro ExtraBold"/>
              <a:sym typeface="Maven Pro ExtraBold"/>
            </a:endParaRPr>
          </a:p>
        </p:txBody>
      </p:sp>
      <p:sp>
        <p:nvSpPr>
          <p:cNvPr id="13" name="Google Shape;2007;p39"/>
          <p:cNvSpPr txBox="1">
            <a:spLocks/>
          </p:cNvSpPr>
          <p:nvPr/>
        </p:nvSpPr>
        <p:spPr>
          <a:xfrm>
            <a:off x="2663687" y="2922020"/>
            <a:ext cx="5049078"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endParaRPr lang="en-US" sz="2400" b="1" smtClean="0">
              <a:solidFill>
                <a:srgbClr val="070185"/>
              </a:solidFill>
              <a:latin typeface="Arial" panose="020B0604020202020204" pitchFamily="34" charset="0"/>
            </a:endParaRPr>
          </a:p>
          <a:p>
            <a:pPr marL="0" lvl="0" indent="0">
              <a:buClr>
                <a:srgbClr val="070185"/>
              </a:buClr>
            </a:pPr>
            <a:r>
              <a:rPr lang="en-US" sz="2400" b="1" smtClean="0">
                <a:solidFill>
                  <a:srgbClr val="070185"/>
                </a:solidFill>
                <a:latin typeface="Arial" panose="020B0604020202020204" pitchFamily="34" charset="0"/>
              </a:rPr>
              <a:t>Ứng dụng của đ</a:t>
            </a:r>
            <a:r>
              <a:rPr lang="vi-VN" sz="2400" b="1" smtClean="0">
                <a:solidFill>
                  <a:srgbClr val="070185"/>
                </a:solidFill>
                <a:latin typeface="Arial" panose="020B0604020202020204" pitchFamily="34" charset="0"/>
              </a:rPr>
              <a:t>ịnh </a:t>
            </a:r>
            <a:r>
              <a:rPr lang="vi-VN" sz="2400" b="1">
                <a:solidFill>
                  <a:srgbClr val="070185"/>
                </a:solidFill>
                <a:latin typeface="Arial" panose="020B0604020202020204" pitchFamily="34" charset="0"/>
              </a:rPr>
              <a:t>lí </a:t>
            </a:r>
            <a:r>
              <a:rPr lang="en-US" sz="2400" b="1" smtClean="0">
                <a:solidFill>
                  <a:srgbClr val="070185"/>
                </a:solidFill>
                <a:latin typeface="Arial" panose="020B0604020202020204" pitchFamily="34" charset="0"/>
              </a:rPr>
              <a:t>P</a:t>
            </a:r>
            <a:r>
              <a:rPr lang="vi-VN" sz="2400" b="1" smtClean="0">
                <a:solidFill>
                  <a:srgbClr val="070185"/>
                </a:solidFill>
                <a:latin typeface="Arial" panose="020B0604020202020204" pitchFamily="34" charset="0"/>
              </a:rPr>
              <a:t>ythagore</a:t>
            </a:r>
            <a:endParaRPr kumimoji="0" lang="vi-VN" sz="2400" b="1" i="0" u="none" strike="noStrike" kern="0" cap="none" spc="0" normalizeH="0" baseline="0" noProof="0">
              <a:ln>
                <a:noFill/>
              </a:ln>
              <a:solidFill>
                <a:srgbClr val="070185"/>
              </a:solidFill>
              <a:effectLst/>
              <a:uLnTx/>
              <a:uFillTx/>
              <a:latin typeface="Arial" panose="020B0604020202020204" pitchFamily="34" charset="0"/>
              <a:cs typeface="Maven Pro SemiBold"/>
              <a:sym typeface="Maven Pro SemiBold"/>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3"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build="p"/>
      <p:bldP spid="12" grpId="0" animBg="1"/>
      <p:bldP spid="1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479883" y="727546"/>
            <a:ext cx="6367800" cy="2529300"/>
          </a:xfrm>
          <a:prstGeom prst="rect">
            <a:avLst/>
          </a:prstGeom>
        </p:spPr>
        <p:txBody>
          <a:bodyPr spcFirstLastPara="1" wrap="square" lIns="91425" tIns="91425" rIns="91425" bIns="91425" anchor="ctr" anchorCtr="0">
            <a:noAutofit/>
          </a:bodyPr>
          <a:lstStyle/>
          <a:p>
            <a:pPr lvl="0"/>
            <a:r>
              <a:rPr lang="en-US" b="1" smtClean="0">
                <a:solidFill>
                  <a:schemeClr val="accent3">
                    <a:lumMod val="50000"/>
                  </a:schemeClr>
                </a:solidFill>
                <a:latin typeface="+mn-lt"/>
              </a:rPr>
              <a:t>VẬN DỤNG</a:t>
            </a:r>
            <a:endParaRPr b="1">
              <a:solidFill>
                <a:schemeClr val="accent3">
                  <a:lumMod val="50000"/>
                </a:schemeClr>
              </a:solidFill>
              <a:latin typeface="+mn-lt"/>
            </a:endParaRPr>
          </a:p>
        </p:txBody>
      </p:sp>
    </p:spTree>
    <p:extLst>
      <p:ext uri="{BB962C8B-B14F-4D97-AF65-F5344CB8AC3E}">
        <p14:creationId xmlns:p14="http://schemas.microsoft.com/office/powerpoint/2010/main" val="1893581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1277" name="Google Shape;1277;p35"/>
          <p:cNvPicPr preferRelativeResize="0"/>
          <p:nvPr/>
        </p:nvPicPr>
        <p:blipFill rotWithShape="1">
          <a:blip r:embed="rId3">
            <a:alphaModFix/>
          </a:blip>
          <a:srcRect l="21938" t="18565" r="21938" b="18565"/>
          <a:stretch/>
        </p:blipFill>
        <p:spPr>
          <a:xfrm rot="611685">
            <a:off x="8292618" y="1790063"/>
            <a:ext cx="590877" cy="706617"/>
          </a:xfrm>
          <a:prstGeom prst="rect">
            <a:avLst/>
          </a:prstGeom>
          <a:noFill/>
          <a:ln>
            <a:noFill/>
          </a:ln>
        </p:spPr>
      </p:pic>
      <p:pic>
        <p:nvPicPr>
          <p:cNvPr id="18" name="Google Shape;1299;p38"/>
          <p:cNvPicPr preferRelativeResize="0"/>
          <p:nvPr/>
        </p:nvPicPr>
        <p:blipFill>
          <a:blip r:embed="rId4">
            <a:alphaModFix/>
          </a:blip>
          <a:stretch>
            <a:fillRect/>
          </a:stretch>
        </p:blipFill>
        <p:spPr>
          <a:xfrm>
            <a:off x="304378" y="349007"/>
            <a:ext cx="551691" cy="800578"/>
          </a:xfrm>
          <a:prstGeom prst="rect">
            <a:avLst/>
          </a:prstGeom>
          <a:noFill/>
          <a:ln>
            <a:noFill/>
          </a:ln>
        </p:spPr>
      </p:pic>
      <p:sp>
        <p:nvSpPr>
          <p:cNvPr id="9" name="Google Shape;3331;p61"/>
          <p:cNvSpPr txBox="1"/>
          <p:nvPr/>
        </p:nvSpPr>
        <p:spPr>
          <a:xfrm flipH="1">
            <a:off x="3209502" y="628443"/>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9.20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256671" y="1167073"/>
                <a:ext cx="8839623" cy="915315"/>
              </a:xfrm>
              <a:prstGeom prst="rect">
                <a:avLst/>
              </a:prstGeom>
            </p:spPr>
            <p:txBody>
              <a:bodyPr wrap="square">
                <a:spAutoFit/>
              </a:bodyPr>
              <a:lstStyle/>
              <a:p>
                <a:pPr>
                  <a:lnSpc>
                    <a:spcPct val="150000"/>
                  </a:lnSpc>
                </a:pPr>
                <a:r>
                  <a:rPr lang="en-US" sz="1900" smtClean="0">
                    <a:latin typeface="+mj-lt"/>
                  </a:rPr>
                  <a:t>Cho tam giác </a:t>
                </a:r>
                <a14:m>
                  <m:oMath xmlns:m="http://schemas.openxmlformats.org/officeDocument/2006/math">
                    <m:r>
                      <a:rPr lang="en-US" sz="1900" i="1" smtClean="0">
                        <a:latin typeface="Cambria Math" panose="02040503050406030204" pitchFamily="18" charset="0"/>
                      </a:rPr>
                      <m:t>𝐴𝐵𝐶</m:t>
                    </m:r>
                  </m:oMath>
                </a14:m>
                <a:r>
                  <a:rPr lang="en-US" sz="1900">
                    <a:latin typeface="+mj-lt"/>
                  </a:rPr>
                  <a:t> cân tại đỉnh </a:t>
                </a:r>
                <a14:m>
                  <m:oMath xmlns:m="http://schemas.openxmlformats.org/officeDocument/2006/math">
                    <m:r>
                      <a:rPr lang="en-US" sz="1900" i="1" smtClean="0">
                        <a:latin typeface="Cambria Math" panose="02040503050406030204" pitchFamily="18" charset="0"/>
                      </a:rPr>
                      <m:t>𝐴</m:t>
                    </m:r>
                  </m:oMath>
                </a14:m>
                <a:r>
                  <a:rPr lang="en-US" sz="1900">
                    <a:latin typeface="+mj-lt"/>
                  </a:rPr>
                  <a:t>, chiều cao </a:t>
                </a:r>
                <a14:m>
                  <m:oMath xmlns:m="http://schemas.openxmlformats.org/officeDocument/2006/math">
                    <m:r>
                      <a:rPr lang="en-US" sz="1900" i="1" smtClean="0">
                        <a:latin typeface="Cambria Math" panose="02040503050406030204" pitchFamily="18" charset="0"/>
                      </a:rPr>
                      <m:t>𝐴𝐻</m:t>
                    </m:r>
                    <m:r>
                      <a:rPr lang="en-US" sz="1900" i="1" smtClean="0">
                        <a:latin typeface="Cambria Math" panose="02040503050406030204" pitchFamily="18" charset="0"/>
                      </a:rPr>
                      <m:t>=3</m:t>
                    </m:r>
                    <m:r>
                      <a:rPr lang="en-US" sz="1900" i="1" smtClean="0">
                        <a:latin typeface="Cambria Math" panose="02040503050406030204" pitchFamily="18" charset="0"/>
                      </a:rPr>
                      <m:t>𝑐𝑚</m:t>
                    </m:r>
                  </m:oMath>
                </a14:m>
                <a:r>
                  <a:rPr lang="en-US" sz="1900">
                    <a:latin typeface="+mj-lt"/>
                  </a:rPr>
                  <a:t> và cạnh đáy </a:t>
                </a:r>
                <a14:m>
                  <m:oMath xmlns:m="http://schemas.openxmlformats.org/officeDocument/2006/math">
                    <m:r>
                      <a:rPr lang="en-US" sz="1900" i="1" smtClean="0">
                        <a:latin typeface="Cambria Math" panose="02040503050406030204" pitchFamily="18" charset="0"/>
                      </a:rPr>
                      <m:t>𝐵𝐶</m:t>
                    </m:r>
                    <m:r>
                      <a:rPr lang="en-US" sz="1900" i="1" smtClean="0">
                        <a:latin typeface="Cambria Math" panose="02040503050406030204" pitchFamily="18" charset="0"/>
                      </a:rPr>
                      <m:t>=10</m:t>
                    </m:r>
                    <m:r>
                      <a:rPr lang="en-US" sz="1900" i="1" smtClean="0">
                        <a:latin typeface="Cambria Math" panose="02040503050406030204" pitchFamily="18" charset="0"/>
                      </a:rPr>
                      <m:t>𝑐𝑚</m:t>
                    </m:r>
                  </m:oMath>
                </a14:m>
                <a:r>
                  <a:rPr lang="en-US" sz="1900">
                    <a:latin typeface="+mj-lt"/>
                  </a:rPr>
                  <a:t>. Hãy tính độ dài các cạnh bên </a:t>
                </a:r>
                <a14:m>
                  <m:oMath xmlns:m="http://schemas.openxmlformats.org/officeDocument/2006/math">
                    <m:r>
                      <a:rPr lang="en-US" sz="1900" i="1" smtClean="0">
                        <a:latin typeface="Cambria Math" panose="02040503050406030204" pitchFamily="18" charset="0"/>
                      </a:rPr>
                      <m:t>𝐴𝐵</m:t>
                    </m:r>
                    <m:r>
                      <a:rPr lang="en-US" sz="1900" i="1">
                        <a:latin typeface="Cambria Math" panose="02040503050406030204" pitchFamily="18" charset="0"/>
                      </a:rPr>
                      <m:t>, </m:t>
                    </m:r>
                    <m:r>
                      <a:rPr lang="en-US" sz="1900" i="1" smtClean="0">
                        <a:latin typeface="Cambria Math" panose="02040503050406030204" pitchFamily="18" charset="0"/>
                      </a:rPr>
                      <m:t>𝐴𝐶</m:t>
                    </m:r>
                    <m:r>
                      <a:rPr lang="en-US" sz="1900" b="0" i="0" smtClean="0">
                        <a:latin typeface="Cambria Math" panose="02040503050406030204" pitchFamily="18" charset="0"/>
                      </a:rPr>
                      <m:t>.</m:t>
                    </m:r>
                  </m:oMath>
                </a14:m>
                <a:endParaRPr lang="en-US" sz="1900">
                  <a:latin typeface="+mj-lt"/>
                </a:endParaRPr>
              </a:p>
            </p:txBody>
          </p:sp>
        </mc:Choice>
        <mc:Fallback xmlns="">
          <p:sp>
            <p:nvSpPr>
              <p:cNvPr id="2" name="Rectangle 1"/>
              <p:cNvSpPr>
                <a:spLocks noRot="1" noChangeAspect="1" noMove="1" noResize="1" noEditPoints="1" noAdjustHandles="1" noChangeArrowheads="1" noChangeShapeType="1" noTextEdit="1"/>
              </p:cNvSpPr>
              <p:nvPr/>
            </p:nvSpPr>
            <p:spPr>
              <a:xfrm>
                <a:off x="256671" y="1167073"/>
                <a:ext cx="8839623" cy="915315"/>
              </a:xfrm>
              <a:prstGeom prst="rect">
                <a:avLst/>
              </a:prstGeom>
              <a:blipFill>
                <a:blip r:embed="rId5"/>
                <a:stretch>
                  <a:fillRect l="-621" r="-69" b="-9934"/>
                </a:stretch>
              </a:blipFill>
            </p:spPr>
            <p:txBody>
              <a:bodyPr/>
              <a:lstStyle/>
              <a:p>
                <a:r>
                  <a:rPr lang="en-US">
                    <a:noFill/>
                  </a:rPr>
                  <a:t> </a:t>
                </a:r>
              </a:p>
            </p:txBody>
          </p:sp>
        </mc:Fallback>
      </mc:AlternateContent>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296427" y="2776732"/>
            <a:ext cx="3144173" cy="1582733"/>
          </a:xfrm>
          <a:prstGeom prst="rect">
            <a:avLst/>
          </a:prstGeom>
        </p:spPr>
      </p:pic>
      <p:sp>
        <p:nvSpPr>
          <p:cNvPr id="12" name="Rectangle 11"/>
          <p:cNvSpPr/>
          <p:nvPr/>
        </p:nvSpPr>
        <p:spPr>
          <a:xfrm>
            <a:off x="264623" y="208238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900" b="1" i="1" u="sng" noProof="0" smtClean="0">
                <a:solidFill>
                  <a:srgbClr val="C00000"/>
                </a:solidFill>
                <a:ea typeface="Calibri" panose="020F0502020204030204" pitchFamily="34" charset="0"/>
                <a:cs typeface="Times New Roman" panose="02020603050405020304" pitchFamily="18" charset="0"/>
              </a:rPr>
              <a:t>Giải:</a:t>
            </a:r>
            <a:endParaRPr kumimoji="0" lang="en-US" sz="19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723520" y="2601492"/>
                <a:ext cx="5117720" cy="2288319"/>
              </a:xfrm>
              <a:prstGeom prst="rect">
                <a:avLst/>
              </a:prstGeom>
            </p:spPr>
            <p:txBody>
              <a:bodyPr wrap="square">
                <a:spAutoFit/>
              </a:bodyPr>
              <a:lstStyle/>
              <a:p>
                <a:pPr algn="just">
                  <a:lnSpc>
                    <a:spcPct val="130000"/>
                  </a:lnSpc>
                </a:pPr>
                <a:r>
                  <a:rPr lang="fr-FR" sz="1900" smtClean="0">
                    <a:latin typeface="+mn-lt"/>
                    <a:ea typeface="Calibri" panose="020F0502020204030204" pitchFamily="34" charset="0"/>
                    <a:cs typeface="Times New Roman" panose="02020603050405020304" pitchFamily="18" charset="0"/>
                  </a:rPr>
                  <a:t>Áp dụng định lí Pythagore cho tam giác vuông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𝐴𝐵𝐻</m:t>
                    </m:r>
                  </m:oMath>
                </a14:m>
                <a:r>
                  <a:rPr lang="fr-FR" sz="1900">
                    <a:effectLst/>
                    <a:latin typeface="+mn-lt"/>
                    <a:ea typeface="Calibri" panose="020F0502020204030204" pitchFamily="34" charset="0"/>
                    <a:cs typeface="Times New Roman" panose="02020603050405020304" pitchFamily="18" charset="0"/>
                  </a:rPr>
                  <a:t> có :</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4</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=9+25=34</m:t>
                    </m:r>
                  </m:oMath>
                </a14:m>
                <a:r>
                  <a:rPr lang="fr-FR" sz="1900">
                    <a:effectLst/>
                    <a:latin typeface="+mn-lt"/>
                    <a:ea typeface="Calibri" panose="020F0502020204030204" pitchFamily="34" charset="0"/>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14:m>
                  <m:oMath xmlns:m="http://schemas.openxmlformats.org/officeDocument/2006/math">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a:effectLst/>
                            <a:latin typeface="Cambria Math" panose="02040503050406030204" pitchFamily="18" charset="0"/>
                            <a:ea typeface="Calibri" panose="020F0502020204030204" pitchFamily="34" charset="0"/>
                            <a:cs typeface="Times New Roman" panose="02020603050405020304" pitchFamily="18" charset="0"/>
                          </a:rPr>
                          <m:t>34</m:t>
                        </m:r>
                      </m:e>
                    </m:rad>
                  </m:oMath>
                </a14:m>
                <a:r>
                  <a:rPr lang="fr-FR" sz="1900">
                    <a:effectLst/>
                    <a:latin typeface="+mn-lt"/>
                    <a:ea typeface="Calibri" panose="020F0502020204030204" pitchFamily="34" charset="0"/>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r>
                  <a:rPr lang="fr-FR" sz="1900">
                    <a:effectLst/>
                    <a:latin typeface="+mn-lt"/>
                    <a:ea typeface="Calibri" panose="020F0502020204030204" pitchFamily="34" charset="0"/>
                    <a:cs typeface="Times New Roman" panose="02020603050405020304" pitchFamily="18" charset="0"/>
                  </a:rPr>
                  <a:t>Do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1900">
                    <a:effectLst/>
                    <a:latin typeface="+mn-lt"/>
                    <a:ea typeface="Calibri" panose="020F0502020204030204" pitchFamily="34" charset="0"/>
                    <a:cs typeface="Times New Roman" panose="02020603050405020304" pitchFamily="18" charset="0"/>
                  </a:rPr>
                  <a:t> cân tại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a:effectLst/>
                            <a:latin typeface="Cambria Math" panose="02040503050406030204" pitchFamily="18" charset="0"/>
                            <a:ea typeface="Calibri" panose="020F0502020204030204" pitchFamily="34" charset="0"/>
                            <a:cs typeface="Times New Roman" panose="02020603050405020304" pitchFamily="18" charset="0"/>
                          </a:rPr>
                          <m:t>34</m:t>
                        </m:r>
                      </m:e>
                    </m:rad>
                  </m:oMath>
                </a14:m>
                <a:r>
                  <a:rPr lang="fr-FR" sz="1900">
                    <a:effectLst/>
                    <a:latin typeface="+mn-lt"/>
                    <a:ea typeface="Calibri" panose="020F0502020204030204" pitchFamily="34" charset="0"/>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723520" y="2601492"/>
                <a:ext cx="5117720" cy="2288319"/>
              </a:xfrm>
              <a:prstGeom prst="rect">
                <a:avLst/>
              </a:prstGeom>
              <a:blipFill>
                <a:blip r:embed="rId8"/>
                <a:stretch>
                  <a:fillRect l="-1192" r="-1073" b="-1600"/>
                </a:stretch>
              </a:blipFill>
            </p:spPr>
            <p:txBody>
              <a:bodyPr/>
              <a:lstStyle/>
              <a:p>
                <a:r>
                  <a:rPr lang="en-US">
                    <a:noFill/>
                  </a:rPr>
                  <a:t> </a:t>
                </a:r>
              </a:p>
            </p:txBody>
          </p:sp>
        </mc:Fallback>
      </mc:AlternateContent>
    </p:spTree>
    <p:extLst>
      <p:ext uri="{BB962C8B-B14F-4D97-AF65-F5344CB8AC3E}">
        <p14:creationId xmlns:p14="http://schemas.microsoft.com/office/powerpoint/2010/main" val="277719599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up)">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left)">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flipH="1">
            <a:off x="307180" y="4503953"/>
            <a:ext cx="545811" cy="429397"/>
          </a:xfrm>
          <a:prstGeom prst="rect">
            <a:avLst/>
          </a:prstGeom>
        </p:spPr>
      </p:pic>
      <p:sp>
        <p:nvSpPr>
          <p:cNvPr id="5" name="Google Shape;3331;p61"/>
          <p:cNvSpPr txBox="1"/>
          <p:nvPr/>
        </p:nvSpPr>
        <p:spPr>
          <a:xfrm flipH="1">
            <a:off x="3153844" y="746032"/>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9.21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265534" y="1936875"/>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900" b="1" i="1" u="sng" noProof="0" smtClean="0">
                <a:solidFill>
                  <a:srgbClr val="C00000"/>
                </a:solidFill>
                <a:ea typeface="Calibri" panose="020F0502020204030204" pitchFamily="34" charset="0"/>
                <a:cs typeface="Times New Roman" panose="02020603050405020304" pitchFamily="18" charset="0"/>
              </a:rPr>
              <a:t>Giải:</a:t>
            </a:r>
            <a:endParaRPr kumimoji="0" lang="en-US" sz="19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451820" y="2551641"/>
            <a:ext cx="2973115" cy="1925946"/>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393131" y="2413609"/>
                <a:ext cx="5806529" cy="2351734"/>
              </a:xfrm>
              <a:prstGeom prst="rect">
                <a:avLst/>
              </a:prstGeom>
            </p:spPr>
            <p:txBody>
              <a:bodyPr wrap="square">
                <a:spAutoFit/>
              </a:bodyPr>
              <a:lstStyle/>
              <a:p>
                <a:pPr algn="just">
                  <a:lnSpc>
                    <a:spcPct val="150000"/>
                  </a:lnSpc>
                </a:pPr>
                <a:r>
                  <a:rPr lang="fr-FR" sz="1900" smtClean="0">
                    <a:latin typeface="+mj-lt"/>
                    <a:ea typeface="Calibri" panose="020F0502020204030204" pitchFamily="34" charset="0"/>
                    <a:cs typeface="Times New Roman" panose="02020603050405020304" pitchFamily="18" charset="0"/>
                  </a:rPr>
                  <a:t>Gọi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là chiều dài hình chữ nhật. </a:t>
                </a:r>
                <a:endParaRPr lang="fr-FR" sz="1900" smtClean="0">
                  <a:effectLst/>
                  <a:latin typeface="+mj-lt"/>
                  <a:ea typeface="Calibri" panose="020F0502020204030204" pitchFamily="34" charset="0"/>
                  <a:cs typeface="Times New Roman" panose="02020603050405020304" pitchFamily="18" charset="0"/>
                </a:endParaRPr>
              </a:p>
              <a:p>
                <a:pPr algn="just">
                  <a:lnSpc>
                    <a:spcPct val="150000"/>
                  </a:lnSpc>
                </a:pPr>
                <a:r>
                  <a:rPr lang="fr-FR" sz="1900" smtClean="0">
                    <a:effectLst/>
                    <a:latin typeface="+mj-lt"/>
                    <a:ea typeface="Calibri" panose="020F0502020204030204" pitchFamily="34" charset="0"/>
                    <a:cs typeface="Times New Roman" panose="02020603050405020304" pitchFamily="18" charset="0"/>
                  </a:rPr>
                  <a:t>Theo </a:t>
                </a:r>
                <a:r>
                  <a:rPr lang="fr-FR" sz="1900">
                    <a:effectLst/>
                    <a:latin typeface="+mj-lt"/>
                    <a:ea typeface="Calibri" panose="020F0502020204030204" pitchFamily="34" charset="0"/>
                    <a:cs typeface="Times New Roman" panose="02020603050405020304" pitchFamily="18" charset="0"/>
                  </a:rPr>
                  <a:t>định lí Pythagore ta </a:t>
                </a:r>
                <a:r>
                  <a:rPr lang="fr-FR" sz="1900" smtClean="0">
                    <a:effectLst/>
                    <a:latin typeface="+mj-lt"/>
                    <a:ea typeface="Calibri" panose="020F0502020204030204" pitchFamily="34" charset="0"/>
                    <a:cs typeface="Times New Roman" panose="02020603050405020304" pitchFamily="18" charset="0"/>
                  </a:rPr>
                  <a:t>có:</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8</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17</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17</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8</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=225</m:t>
                    </m:r>
                  </m:oMath>
                </a14:m>
                <a:r>
                  <a:rPr lang="fr-FR" sz="1900">
                    <a:effectLst/>
                    <a:latin typeface="+mj-lt"/>
                    <a:ea typeface="Calibri" panose="020F0502020204030204" pitchFamily="34" charset="0"/>
                    <a:cs typeface="Times New Roman" panose="02020603050405020304" pitchFamily="18" charset="0"/>
                  </a:rPr>
                  <a:t> </a:t>
                </a:r>
                <a:endParaRPr lang="fr-FR" sz="1900" smtClean="0">
                  <a:effectLst/>
                  <a:latin typeface="+mj-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fr-FR" sz="190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=15</m:t>
                    </m:r>
                  </m:oMath>
                </a14:m>
                <a:r>
                  <a:rPr lang="fr-FR" sz="1900">
                    <a:effectLst/>
                    <a:latin typeface="+mj-lt"/>
                    <a:ea typeface="Calibri" panose="020F0502020204030204" pitchFamily="34" charset="0"/>
                    <a:cs typeface="Times New Roman" panose="02020603050405020304" pitchFamily="18" charset="0"/>
                  </a:rPr>
                  <a:t> cm</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Diện tích hình chữ nhật </a:t>
                </a:r>
                <a:r>
                  <a:rPr lang="fr-FR" sz="1900" smtClean="0">
                    <a:effectLst/>
                    <a:latin typeface="+mj-lt"/>
                    <a:ea typeface="Calibri" panose="020F0502020204030204" pitchFamily="34" charset="0"/>
                    <a:cs typeface="Times New Roman" panose="02020603050405020304" pitchFamily="18" charset="0"/>
                  </a:rPr>
                  <a:t>bằng: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8 . 15=120</m:t>
                    </m:r>
                  </m:oMath>
                </a14:m>
                <a:r>
                  <a:rPr lang="fr-FR" sz="1900">
                    <a:effectLst/>
                    <a:latin typeface="+mj-lt"/>
                    <a:ea typeface="Calibri" panose="020F0502020204030204" pitchFamily="34" charset="0"/>
                    <a:cs typeface="Times New Roman" panose="02020603050405020304" pitchFamily="18" charset="0"/>
                  </a:rPr>
                  <a:t> </a:t>
                </a:r>
                <a14:m>
                  <m:oMath xmlns:m="http://schemas.openxmlformats.org/officeDocument/2006/math">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endParaRPr lang="en-US" sz="1900">
                  <a:effectLst/>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93131" y="2413609"/>
                <a:ext cx="5806529" cy="2351734"/>
              </a:xfrm>
              <a:prstGeom prst="rect">
                <a:avLst/>
              </a:prstGeom>
              <a:blipFill>
                <a:blip r:embed="rId6"/>
                <a:stretch>
                  <a:fillRect l="-1050" b="-518"/>
                </a:stretch>
              </a:blipFill>
            </p:spPr>
            <p:txBody>
              <a:bodyPr/>
              <a:lstStyle/>
              <a:p>
                <a:r>
                  <a:rPr lang="en-US">
                    <a:noFill/>
                  </a:rPr>
                  <a:t> </a:t>
                </a:r>
              </a:p>
            </p:txBody>
          </p:sp>
        </mc:Fallback>
      </mc:AlternateContent>
      <p:sp>
        <p:nvSpPr>
          <p:cNvPr id="4" name="Rectangle 3"/>
          <p:cNvSpPr/>
          <p:nvPr/>
        </p:nvSpPr>
        <p:spPr>
          <a:xfrm>
            <a:off x="7577593" y="1089329"/>
            <a:ext cx="225559"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54121" y="1583516"/>
            <a:ext cx="225559"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7989" y="1253917"/>
            <a:ext cx="8394347" cy="969496"/>
          </a:xfrm>
          <a:prstGeom prst="rect">
            <a:avLst/>
          </a:prstGeom>
        </p:spPr>
        <p:txBody>
          <a:bodyPr wrap="square">
            <a:spAutoFit/>
          </a:bodyPr>
          <a:lstStyle/>
          <a:p>
            <a:pPr>
              <a:lnSpc>
                <a:spcPct val="150000"/>
              </a:lnSpc>
            </a:pPr>
            <a:r>
              <a:rPr lang="vi-VN" sz="1900">
                <a:latin typeface="+mn-lt"/>
              </a:rPr>
              <a:t>Hãy tính diện tích của một hình chữ nhật có chiều rộng 8cm và đường chéo dài 17cm</a:t>
            </a:r>
            <a:r>
              <a:rPr lang="vi-VN" sz="1900" smtClean="0">
                <a:latin typeface="+mn-lt"/>
              </a:rPr>
              <a:t>.</a:t>
            </a:r>
            <a:endParaRPr lang="vi-VN" sz="1900">
              <a:latin typeface="+mn-lt"/>
            </a:endParaRPr>
          </a:p>
        </p:txBody>
      </p:sp>
      <p:pic>
        <p:nvPicPr>
          <p:cNvPr id="14" name="Google Shape;1299;p38"/>
          <p:cNvPicPr preferRelativeResize="0"/>
          <p:nvPr/>
        </p:nvPicPr>
        <p:blipFill>
          <a:blip r:embed="rId7">
            <a:alphaModFix/>
          </a:blip>
          <a:stretch>
            <a:fillRect/>
          </a:stretch>
        </p:blipFill>
        <p:spPr>
          <a:xfrm flipH="1">
            <a:off x="8340355" y="1936875"/>
            <a:ext cx="421981" cy="601795"/>
          </a:xfrm>
          <a:prstGeom prst="rect">
            <a:avLst/>
          </a:prstGeom>
          <a:noFill/>
          <a:ln>
            <a:noFill/>
          </a:ln>
        </p:spPr>
      </p:pic>
    </p:spTree>
    <p:extLst>
      <p:ext uri="{BB962C8B-B14F-4D97-AF65-F5344CB8AC3E}">
        <p14:creationId xmlns:p14="http://schemas.microsoft.com/office/powerpoint/2010/main" val="25516406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down)">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barn(inVertical)">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218745" y="243504"/>
            <a:ext cx="593718" cy="685529"/>
          </a:xfrm>
          <a:prstGeom prst="rect">
            <a:avLst/>
          </a:prstGeom>
        </p:spPr>
      </p:pic>
      <p:sp>
        <p:nvSpPr>
          <p:cNvPr id="10" name="Google Shape;3331;p61"/>
          <p:cNvSpPr txBox="1"/>
          <p:nvPr/>
        </p:nvSpPr>
        <p:spPr>
          <a:xfrm flipH="1">
            <a:off x="568876" y="344740"/>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9.22 (SGK – tr.97)</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Rectangle 1"/>
          <p:cNvSpPr/>
          <p:nvPr/>
        </p:nvSpPr>
        <p:spPr>
          <a:xfrm>
            <a:off x="425754" y="1009815"/>
            <a:ext cx="4591521" cy="3728649"/>
          </a:xfrm>
          <a:prstGeom prst="rect">
            <a:avLst/>
          </a:prstGeom>
        </p:spPr>
        <p:txBody>
          <a:bodyPr wrap="square">
            <a:spAutoFit/>
          </a:bodyPr>
          <a:lstStyle/>
          <a:p>
            <a:pPr lvl="0" algn="just">
              <a:lnSpc>
                <a:spcPct val="150000"/>
              </a:lnSpc>
            </a:pPr>
            <a:r>
              <a:rPr lang="vi-VN" sz="2000"/>
              <a:t>Chú cún bị xích bởi một sợi dây dài 6m để canh một mảnh vườn giới hạn bởi các điểm A, B, E, F, D trong hình vuông ABCD có cạnh 5m như Hình 9.44. Đầu xích buộc cố định tại điểm A của mảnh vườn. Hỏi chú cún có thể chạy đến tất cả các điểm của mảnh vườn mình phải canh </a:t>
            </a:r>
            <a:r>
              <a:rPr lang="vi-VN" sz="2000" smtClean="0"/>
              <a:t>không?</a:t>
            </a:r>
          </a:p>
        </p:txBody>
      </p:sp>
      <p:pic>
        <p:nvPicPr>
          <p:cNvPr id="16" name="Picture 15"/>
          <p:cNvPicPr>
            <a:picLocks noChangeAspect="1"/>
          </p:cNvPicPr>
          <p:nvPr/>
        </p:nvPicPr>
        <p:blipFill>
          <a:blip r:embed="rId4"/>
          <a:stretch>
            <a:fillRect/>
          </a:stretch>
        </p:blipFill>
        <p:spPr>
          <a:xfrm rot="21302353" flipH="1">
            <a:off x="367804" y="216650"/>
            <a:ext cx="402143" cy="603214"/>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tretch>
            <a:fillRect/>
          </a:stretch>
        </p:blipFill>
        <p:spPr>
          <a:xfrm>
            <a:off x="5264392" y="1140655"/>
            <a:ext cx="3426384" cy="3526358"/>
          </a:xfrm>
          <a:prstGeom prst="rect">
            <a:avLst/>
          </a:prstGeom>
        </p:spPr>
      </p:pic>
    </p:spTree>
    <p:extLst>
      <p:ext uri="{BB962C8B-B14F-4D97-AF65-F5344CB8AC3E}">
        <p14:creationId xmlns:p14="http://schemas.microsoft.com/office/powerpoint/2010/main" val="42473125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218745" y="265230"/>
            <a:ext cx="593718" cy="685529"/>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tretch>
            <a:fillRect/>
          </a:stretch>
        </p:blipFill>
        <p:spPr>
          <a:xfrm>
            <a:off x="509511" y="1106306"/>
            <a:ext cx="3105413" cy="3196022"/>
          </a:xfrm>
          <a:prstGeom prst="rect">
            <a:avLst/>
          </a:prstGeom>
        </p:spPr>
      </p:pic>
      <p:sp>
        <p:nvSpPr>
          <p:cNvPr id="7" name="Rectangle 6"/>
          <p:cNvSpPr/>
          <p:nvPr/>
        </p:nvSpPr>
        <p:spPr>
          <a:xfrm>
            <a:off x="4300418" y="26937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u="sng" noProof="0" smtClean="0">
                <a:solidFill>
                  <a:srgbClr val="C00000"/>
                </a:solidFill>
                <a:ea typeface="Calibri" panose="020F0502020204030204" pitchFamily="34" charset="0"/>
                <a:cs typeface="Times New Roman" panose="02020603050405020304" pitchFamily="18" charset="0"/>
              </a:rPr>
              <a:t>Giải:</a:t>
            </a:r>
            <a:endParaRPr kumimoji="0" lang="en-US" sz="20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p:pic>
        <p:nvPicPr>
          <p:cNvPr id="8" name="Picture 7"/>
          <p:cNvPicPr>
            <a:picLocks noChangeAspect="1"/>
          </p:cNvPicPr>
          <p:nvPr/>
        </p:nvPicPr>
        <p:blipFill>
          <a:blip r:embed="rId6"/>
          <a:stretch>
            <a:fillRect/>
          </a:stretch>
        </p:blipFill>
        <p:spPr>
          <a:xfrm rot="21302353" flipH="1">
            <a:off x="300489" y="4340715"/>
            <a:ext cx="402143" cy="603214"/>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002731" y="1106306"/>
                <a:ext cx="4572000" cy="3091680"/>
              </a:xfrm>
              <a:prstGeom prst="rect">
                <a:avLst/>
              </a:prstGeom>
            </p:spPr>
            <p:txBody>
              <a:bodyPr>
                <a:spAutoFit/>
              </a:bodyPr>
              <a:lstStyle/>
              <a:p>
                <a:pPr algn="just">
                  <a:lnSpc>
                    <a:spcPct val="150000"/>
                  </a:lnSpc>
                  <a:spcBef>
                    <a:spcPts val="300"/>
                  </a:spcBef>
                  <a:spcAft>
                    <a:spcPts val="300"/>
                  </a:spcAft>
                </a:pPr>
                <a:r>
                  <a:rPr lang="fr-FR" sz="2000" smtClean="0">
                    <a:latin typeface="+mj-lt"/>
                    <a:ea typeface="Calibri" panose="020F0502020204030204" pitchFamily="34" charset="0"/>
                    <a:cs typeface="Times New Roman" panose="02020603050405020304" pitchFamily="18" charset="0"/>
                  </a:rPr>
                  <a:t>Ta thấy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𝐹</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5</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=41</m:t>
                    </m:r>
                  </m:oMath>
                </a14:m>
                <a:r>
                  <a:rPr lang="fr-FR" sz="2000">
                    <a:effectLst/>
                    <a:latin typeface="+mj-lt"/>
                    <a:ea typeface="Calibri" panose="020F0502020204030204" pitchFamily="34" charset="0"/>
                    <a:cs typeface="Times New Roman" panose="02020603050405020304" pitchFamily="18" charset="0"/>
                  </a:rPr>
                  <a:t> </a:t>
                </a:r>
                <a:endParaRPr lang="fr-FR" sz="2000" smtClean="0">
                  <a:effectLst/>
                  <a:latin typeface="+mj-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𝐴𝐹</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effectLst/>
                            <a:latin typeface="Cambria Math" panose="02040503050406030204" pitchFamily="18" charset="0"/>
                            <a:ea typeface="Calibri" panose="020F0502020204030204" pitchFamily="34" charset="0"/>
                            <a:cs typeface="Times New Roman" panose="02020603050405020304" pitchFamily="18" charset="0"/>
                          </a:rPr>
                          <m:t>41</m:t>
                        </m:r>
                      </m:e>
                    </m:rad>
                  </m:oMath>
                </a14:m>
                <a:r>
                  <a:rPr lang="fr-FR" sz="2000">
                    <a:effectLst/>
                    <a:latin typeface="+mj-lt"/>
                    <a:ea typeface="Calibri" panose="020F0502020204030204" pitchFamily="34" charset="0"/>
                    <a:cs typeface="Times New Roman" panose="02020603050405020304" pitchFamily="18" charset="0"/>
                  </a:rPr>
                  <a:t> (m)</a:t>
                </a:r>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2000">
                    <a:effectLst/>
                    <a:latin typeface="+mj-lt"/>
                    <a:ea typeface="Calibri" panose="020F0502020204030204" pitchFamily="34" charset="0"/>
                    <a:cs typeface="Times New Roman" panose="02020603050405020304" pitchFamily="18" charset="0"/>
                  </a:rPr>
                  <a:t>Vậy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𝐴𝐹</m:t>
                    </m:r>
                    <m:r>
                      <a:rPr lang="fr-FR" sz="2000" i="1">
                        <a:effectLst/>
                        <a:latin typeface="Cambria Math" panose="02040503050406030204" pitchFamily="18" charset="0"/>
                        <a:ea typeface="Calibri" panose="020F0502020204030204" pitchFamily="34" charset="0"/>
                        <a:cs typeface="Times New Roman" panose="02020603050405020304" pitchFamily="18" charset="0"/>
                      </a:rPr>
                      <m:t>&gt;6</m:t>
                    </m:r>
                  </m:oMath>
                </a14:m>
                <a:r>
                  <a:rPr lang="fr-FR" sz="2000">
                    <a:effectLst/>
                    <a:latin typeface="+mj-lt"/>
                    <a:ea typeface="Calibri" panose="020F0502020204030204" pitchFamily="34" charset="0"/>
                    <a:cs typeface="Times New Roman" panose="02020603050405020304" pitchFamily="18" charset="0"/>
                  </a:rPr>
                  <a:t> m. </a:t>
                </a:r>
                <a:r>
                  <a:rPr lang="fr-FR" sz="2000" smtClean="0">
                    <a:effectLst/>
                    <a:latin typeface="+mj-lt"/>
                    <a:ea typeface="Calibri" panose="020F0502020204030204" pitchFamily="34" charset="0"/>
                    <a:cs typeface="Times New Roman" panose="02020603050405020304" pitchFamily="18" charset="0"/>
                  </a:rPr>
                  <a:t>Do </a:t>
                </a:r>
                <a:r>
                  <a:rPr lang="fr-FR" sz="2000">
                    <a:effectLst/>
                    <a:latin typeface="+mj-lt"/>
                    <a:ea typeface="Calibri" panose="020F0502020204030204" pitchFamily="34" charset="0"/>
                    <a:cs typeface="Times New Roman" panose="02020603050405020304" pitchFamily="18" charset="0"/>
                  </a:rPr>
                  <a:t>đó chú cún không thể đến được điểm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𝐹</m:t>
                    </m:r>
                  </m:oMath>
                </a14:m>
                <a:r>
                  <a:rPr lang="fr-FR" sz="2000">
                    <a:effectLst/>
                    <a:latin typeface="+mj-lt"/>
                    <a:ea typeface="Calibri" panose="020F0502020204030204" pitchFamily="34" charset="0"/>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2000">
                    <a:effectLst/>
                    <a:latin typeface="+mj-lt"/>
                    <a:ea typeface="Calibri" panose="020F0502020204030204" pitchFamily="34" charset="0"/>
                    <a:cs typeface="Times New Roman" panose="02020603050405020304" pitchFamily="18" charset="0"/>
                  </a:rPr>
                  <a:t>Vì vậy chú cún không thể đến được tất cả các điểm trong mảnh vườn.</a:t>
                </a:r>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002731" y="1106306"/>
                <a:ext cx="4572000" cy="3091680"/>
              </a:xfrm>
              <a:prstGeom prst="rect">
                <a:avLst/>
              </a:prstGeom>
              <a:blipFill>
                <a:blip r:embed="rId7"/>
                <a:stretch>
                  <a:fillRect l="-1467" r="-1333" b="-2559"/>
                </a:stretch>
              </a:blipFill>
            </p:spPr>
            <p:txBody>
              <a:bodyPr/>
              <a:lstStyle/>
              <a:p>
                <a:r>
                  <a:rPr lang="en-US">
                    <a:noFill/>
                  </a:rPr>
                  <a:t> </a:t>
                </a:r>
              </a:p>
            </p:txBody>
          </p:sp>
        </mc:Fallback>
      </mc:AlternateContent>
    </p:spTree>
    <p:extLst>
      <p:ext uri="{BB962C8B-B14F-4D97-AF65-F5344CB8AC3E}">
        <p14:creationId xmlns:p14="http://schemas.microsoft.com/office/powerpoint/2010/main" val="403407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circle(i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anim calcmode="lin" valueType="num">
                                      <p:cBhvr>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pic>
        <p:nvPicPr>
          <p:cNvPr id="1583" name="Google Shape;1583;p46"/>
          <p:cNvPicPr preferRelativeResize="0"/>
          <p:nvPr/>
        </p:nvPicPr>
        <p:blipFill rotWithShape="1">
          <a:blip r:embed="rId3">
            <a:alphaModFix/>
          </a:blip>
          <a:srcRect t="11716" b="20519"/>
          <a:stretch/>
        </p:blipFill>
        <p:spPr>
          <a:xfrm>
            <a:off x="6871119" y="3540848"/>
            <a:ext cx="2150490" cy="1432592"/>
          </a:xfrm>
          <a:prstGeom prst="rect">
            <a:avLst/>
          </a:prstGeom>
          <a:noFill/>
          <a:ln>
            <a:noFill/>
          </a:ln>
        </p:spPr>
      </p:pic>
      <p:sp>
        <p:nvSpPr>
          <p:cNvPr id="7" name="TextBox 6"/>
          <p:cNvSpPr txBox="1"/>
          <p:nvPr/>
        </p:nvSpPr>
        <p:spPr>
          <a:xfrm>
            <a:off x="2308979" y="1002127"/>
            <a:ext cx="4848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2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1120231" y="1710512"/>
            <a:ext cx="3838711" cy="496996"/>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10" name="Rectangle 9"/>
          <p:cNvSpPr/>
          <p:nvPr/>
        </p:nvSpPr>
        <p:spPr>
          <a:xfrm>
            <a:off x="1120231" y="2454727"/>
            <a:ext cx="4138565" cy="496996"/>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000" b="1" i="1" u="none" strike="noStrike" kern="0" cap="none" spc="0" normalizeH="0" baseline="0" noProof="0" dirty="0">
              <a:ln>
                <a:noFill/>
              </a:ln>
              <a:solidFill>
                <a:srgbClr val="000000"/>
              </a:solidFill>
              <a:effectLst/>
              <a:uLnTx/>
              <a:uFillTx/>
              <a:ea typeface="DengXian"/>
              <a:cs typeface="Times New Roman" panose="02020603050405020304" pitchFamily="18" charset="0"/>
              <a:sym typeface="Arial"/>
            </a:endParaRPr>
          </a:p>
        </p:txBody>
      </p:sp>
      <p:sp>
        <p:nvSpPr>
          <p:cNvPr id="11" name="Rectangle 10"/>
          <p:cNvSpPr/>
          <p:nvPr/>
        </p:nvSpPr>
        <p:spPr>
          <a:xfrm>
            <a:off x="1120231" y="3198942"/>
            <a:ext cx="5161299" cy="1477328"/>
          </a:xfrm>
          <a:prstGeom prst="rect">
            <a:avLst/>
          </a:prstGeom>
        </p:spPr>
        <p:txBody>
          <a:bodyPr wrap="square">
            <a:spAutoFit/>
          </a:bodyPr>
          <a:lstStyle/>
          <a:p>
            <a:pPr marL="342900" lvl="0" indent="-342900" algn="just" defTabSz="457200">
              <a:lnSpc>
                <a:spcPct val="150000"/>
              </a:lnSpc>
              <a:buClrTx/>
              <a:buFont typeface="Wingdings" panose="05000000000000000000" pitchFamily="2" charset="2"/>
              <a:buChar char="q"/>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a:t>
            </a:r>
            <a:r>
              <a:rPr lang="en-US" sz="2000" b="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vi-VN" sz="2000" b="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6 </a:t>
            </a:r>
            <a:r>
              <a:rPr lang="vi-VN"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 Các trường hợp đồng dạng của hai tam giác vuông</a:t>
            </a: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56487727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4" name="Google Shape;1284;p36"/>
          <p:cNvPicPr preferRelativeResize="0"/>
          <p:nvPr/>
        </p:nvPicPr>
        <p:blipFill>
          <a:blip r:embed="rId3">
            <a:alphaModFix/>
          </a:blip>
          <a:stretch>
            <a:fillRect/>
          </a:stretch>
        </p:blipFill>
        <p:spPr>
          <a:xfrm>
            <a:off x="7300126" y="3348149"/>
            <a:ext cx="1740298" cy="1740298"/>
          </a:xfrm>
          <a:prstGeom prst="rect">
            <a:avLst/>
          </a:prstGeom>
          <a:noFill/>
          <a:ln>
            <a:noFill/>
          </a:ln>
        </p:spPr>
      </p:pic>
      <p:pic>
        <p:nvPicPr>
          <p:cNvPr id="1285" name="Google Shape;1285;p36"/>
          <p:cNvPicPr preferRelativeResize="0"/>
          <p:nvPr/>
        </p:nvPicPr>
        <p:blipFill rotWithShape="1">
          <a:blip r:embed="rId4">
            <a:alphaModFix/>
          </a:blip>
          <a:srcRect l="19717" t="14663" b="14670"/>
          <a:stretch/>
        </p:blipFill>
        <p:spPr>
          <a:xfrm>
            <a:off x="290025" y="278575"/>
            <a:ext cx="1839877" cy="1618773"/>
          </a:xfrm>
          <a:prstGeom prst="rect">
            <a:avLst/>
          </a:prstGeom>
          <a:noFill/>
          <a:ln>
            <a:noFill/>
          </a:ln>
        </p:spPr>
      </p:pic>
      <p:sp>
        <p:nvSpPr>
          <p:cNvPr id="7" name="TextBox 6"/>
          <p:cNvSpPr txBox="1"/>
          <p:nvPr/>
        </p:nvSpPr>
        <p:spPr>
          <a:xfrm>
            <a:off x="1909770" y="1596816"/>
            <a:ext cx="5640512" cy="1824923"/>
          </a:xfrm>
          <a:prstGeom prst="rect">
            <a:avLst/>
          </a:prstGeom>
          <a:noFill/>
        </p:spPr>
        <p:txBody>
          <a:bodyPr wrap="square" rtlCol="0">
            <a:spAutoFit/>
          </a:bodyPr>
          <a:lstStyle/>
          <a:p>
            <a:pPr algn="ctr">
              <a:lnSpc>
                <a:spcPct val="150000"/>
              </a:lnSpc>
            </a:pPr>
            <a:r>
              <a:rPr lang="en-US" sz="4000" b="1" dirty="0" smtClean="0">
                <a:solidFill>
                  <a:srgbClr val="2F1932"/>
                </a:solidFill>
              </a:rPr>
              <a:t>HẸN GẶP LẠI CÁC EM Ở TIẾT HỌC SAU!</a:t>
            </a:r>
            <a:endParaRPr lang="en-US" sz="4000" b="1" dirty="0">
              <a:solidFill>
                <a:srgbClr val="2F1932"/>
              </a:solidFill>
            </a:endParaRPr>
          </a:p>
        </p:txBody>
      </p:sp>
    </p:spTree>
    <p:extLst>
      <p:ext uri="{BB962C8B-B14F-4D97-AF65-F5344CB8AC3E}">
        <p14:creationId xmlns:p14="http://schemas.microsoft.com/office/powerpoint/2010/main" val="382605159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11795"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7049312" y="2950913"/>
            <a:ext cx="2094688" cy="2461584"/>
          </a:xfrm>
          <a:prstGeom prst="rect">
            <a:avLst/>
          </a:prstGeom>
          <a:noFill/>
          <a:ln>
            <a:noFill/>
          </a:ln>
        </p:spPr>
      </p:pic>
      <p:sp>
        <p:nvSpPr>
          <p:cNvPr id="6" name="Google Shape;488;p36"/>
          <p:cNvSpPr txBox="1">
            <a:spLocks noGrp="1"/>
          </p:cNvSpPr>
          <p:nvPr>
            <p:ph type="title"/>
          </p:nvPr>
        </p:nvSpPr>
        <p:spPr>
          <a:xfrm>
            <a:off x="1344711" y="878622"/>
            <a:ext cx="6367800" cy="2529300"/>
          </a:xfrm>
          <a:prstGeom prst="rect">
            <a:avLst/>
          </a:prstGeom>
        </p:spPr>
        <p:txBody>
          <a:bodyPr spcFirstLastPara="1" wrap="square" lIns="91425" tIns="91425" rIns="91425" bIns="91425" anchor="ctr" anchorCtr="0">
            <a:noAutofit/>
          </a:bodyPr>
          <a:lstStyle/>
          <a:p>
            <a:pPr lvl="0">
              <a:lnSpc>
                <a:spcPct val="150000"/>
              </a:lnSpc>
            </a:pPr>
            <a:r>
              <a:rPr lang="en-US" sz="5500" b="1" smtClean="0">
                <a:solidFill>
                  <a:schemeClr val="accent3">
                    <a:lumMod val="50000"/>
                  </a:schemeClr>
                </a:solidFill>
                <a:latin typeface="+mn-lt"/>
              </a:rPr>
              <a:t>I. ĐỊNH LÍ</a:t>
            </a:r>
            <a:br>
              <a:rPr lang="en-US" sz="5500" b="1" smtClean="0">
                <a:solidFill>
                  <a:schemeClr val="accent3">
                    <a:lumMod val="50000"/>
                  </a:schemeClr>
                </a:solidFill>
                <a:latin typeface="+mn-lt"/>
              </a:rPr>
            </a:br>
            <a:r>
              <a:rPr lang="en-US" sz="5500" b="1" smtClean="0">
                <a:solidFill>
                  <a:schemeClr val="accent3">
                    <a:lumMod val="50000"/>
                  </a:schemeClr>
                </a:solidFill>
                <a:latin typeface="+mn-lt"/>
              </a:rPr>
              <a:t>PYTHAGORE</a:t>
            </a:r>
            <a:endParaRPr sz="5500" b="1">
              <a:solidFill>
                <a:schemeClr val="accent3">
                  <a:lumMod val="50000"/>
                </a:schemeClr>
              </a:solidFill>
              <a:latin typeface="+mn-lt"/>
            </a:endParaRPr>
          </a:p>
        </p:txBody>
      </p:sp>
    </p:spTree>
    <p:extLst>
      <p:ext uri="{BB962C8B-B14F-4D97-AF65-F5344CB8AC3E}">
        <p14:creationId xmlns:p14="http://schemas.microsoft.com/office/powerpoint/2010/main" val="3576892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1191878" y="723568"/>
            <a:ext cx="875462"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1080560" y="1214600"/>
                <a:ext cx="6870743" cy="1606209"/>
              </a:xfrm>
              <a:prstGeom prst="rect">
                <a:avLst/>
              </a:prstGeom>
            </p:spPr>
            <p:txBody>
              <a:bodyPr wrap="square">
                <a:spAutoFit/>
              </a:bodyPr>
              <a:lstStyle/>
              <a:p>
                <a:pPr lvl="0" algn="just">
                  <a:lnSpc>
                    <a:spcPct val="170000"/>
                  </a:lnSpc>
                  <a:buClrTx/>
                </a:pPr>
                <a:r>
                  <a:rPr lang="vi-VN" sz="1900" smtClean="0">
                    <a:latin typeface="+mn-lt"/>
                  </a:rPr>
                  <a:t>Cho tam giác vuông </a:t>
                </a:r>
                <a14:m>
                  <m:oMath xmlns:m="http://schemas.openxmlformats.org/officeDocument/2006/math">
                    <m:r>
                      <a:rPr lang="vi-VN" sz="1900" i="1" smtClean="0">
                        <a:latin typeface="Cambria Math" panose="02040503050406030204" pitchFamily="18" charset="0"/>
                      </a:rPr>
                      <m:t>𝐴𝐵𝐶</m:t>
                    </m:r>
                  </m:oMath>
                </a14:m>
                <a:r>
                  <a:rPr lang="vi-VN" sz="1900">
                    <a:latin typeface="+mn-lt"/>
                  </a:rPr>
                  <a:t> có hai cạnh góc vuông </a:t>
                </a:r>
                <a14:m>
                  <m:oMath xmlns:m="http://schemas.openxmlformats.org/officeDocument/2006/math">
                    <m:r>
                      <a:rPr lang="vi-VN" sz="1900" i="1" smtClean="0">
                        <a:latin typeface="Cambria Math" panose="02040503050406030204" pitchFamily="18" charset="0"/>
                      </a:rPr>
                      <m:t>𝐴𝐵</m:t>
                    </m:r>
                    <m:r>
                      <a:rPr lang="vi-VN" sz="1900" i="1" smtClean="0">
                        <a:latin typeface="Cambria Math" panose="02040503050406030204" pitchFamily="18" charset="0"/>
                      </a:rPr>
                      <m:t>=3</m:t>
                    </m:r>
                    <m:r>
                      <a:rPr lang="vi-VN" sz="1900" i="1" smtClean="0">
                        <a:latin typeface="Cambria Math" panose="02040503050406030204" pitchFamily="18" charset="0"/>
                      </a:rPr>
                      <m:t>𝑐𝑚</m:t>
                    </m:r>
                    <m:r>
                      <a:rPr lang="vi-VN" sz="1900" i="1" smtClean="0">
                        <a:latin typeface="Cambria Math" panose="02040503050406030204" pitchFamily="18" charset="0"/>
                      </a:rPr>
                      <m:t>,</m:t>
                    </m:r>
                  </m:oMath>
                </a14:m>
                <a:r>
                  <a:rPr lang="en-US" sz="1900" smtClean="0">
                    <a:latin typeface="+mn-lt"/>
                  </a:rPr>
                  <a:t>             </a:t>
                </a:r>
                <a14:m>
                  <m:oMath xmlns:m="http://schemas.openxmlformats.org/officeDocument/2006/math">
                    <m:r>
                      <a:rPr lang="vi-VN" sz="1900" i="1">
                        <a:latin typeface="Cambria Math" panose="02040503050406030204" pitchFamily="18" charset="0"/>
                      </a:rPr>
                      <m:t>𝐴𝐶</m:t>
                    </m:r>
                    <m:r>
                      <a:rPr lang="vi-VN" sz="1900" i="1">
                        <a:latin typeface="Cambria Math" panose="02040503050406030204" pitchFamily="18" charset="0"/>
                      </a:rPr>
                      <m:t>=4</m:t>
                    </m:r>
                    <m:r>
                      <a:rPr lang="vi-VN" sz="1900" i="1">
                        <a:latin typeface="Cambria Math" panose="02040503050406030204" pitchFamily="18" charset="0"/>
                      </a:rPr>
                      <m:t>𝑐𝑚</m:t>
                    </m:r>
                    <m:r>
                      <a:rPr lang="vi-VN" sz="1900" i="1">
                        <a:latin typeface="Cambria Math" panose="02040503050406030204" pitchFamily="18" charset="0"/>
                      </a:rPr>
                      <m:t> </m:t>
                    </m:r>
                  </m:oMath>
                </a14:m>
                <a:r>
                  <a:rPr lang="vi-VN" sz="1900">
                    <a:latin typeface="+mn-lt"/>
                  </a:rPr>
                  <a:t> (H.9.31). Hãy đo độ dài cạnh </a:t>
                </a:r>
                <a14:m>
                  <m:oMath xmlns:m="http://schemas.openxmlformats.org/officeDocument/2006/math">
                    <m:r>
                      <a:rPr lang="vi-VN" sz="1900" i="1" smtClean="0">
                        <a:latin typeface="Cambria Math" panose="02040503050406030204" pitchFamily="18" charset="0"/>
                      </a:rPr>
                      <m:t>𝐵𝐶</m:t>
                    </m:r>
                  </m:oMath>
                </a14:m>
                <a:r>
                  <a:rPr lang="vi-VN" sz="1900">
                    <a:latin typeface="+mn-lt"/>
                  </a:rPr>
                  <a:t> và so sánh hai </a:t>
                </a:r>
                <a:r>
                  <a:rPr lang="en-US" sz="1900" smtClean="0">
                    <a:latin typeface="+mn-lt"/>
                  </a:rPr>
                  <a:t>   </a:t>
                </a:r>
                <a:r>
                  <a:rPr lang="vi-VN" sz="1900" smtClean="0">
                    <a:latin typeface="+mn-lt"/>
                  </a:rPr>
                  <a:t>đại </a:t>
                </a:r>
                <a:r>
                  <a:rPr lang="vi-VN" sz="1900">
                    <a:latin typeface="+mn-lt"/>
                  </a:rPr>
                  <a:t>lượng </a:t>
                </a:r>
                <a14:m>
                  <m:oMath xmlns:m="http://schemas.openxmlformats.org/officeDocument/2006/math">
                    <m:sSup>
                      <m:sSupPr>
                        <m:ctrlPr>
                          <a:rPr lang="vi-VN" sz="1900" i="1" smtClean="0">
                            <a:latin typeface="Cambria Math" panose="02040503050406030204" pitchFamily="18" charset="0"/>
                          </a:rPr>
                        </m:ctrlPr>
                      </m:sSupPr>
                      <m:e>
                        <m:r>
                          <a:rPr lang="en-US" sz="1900" b="0" i="1" smtClean="0">
                            <a:latin typeface="Cambria Math" panose="02040503050406030204" pitchFamily="18" charset="0"/>
                          </a:rPr>
                          <m:t>𝐴𝐵</m:t>
                        </m:r>
                      </m:e>
                      <m:sup>
                        <m:r>
                          <a:rPr lang="en-US" sz="1900" b="0" i="1" smtClean="0">
                            <a:latin typeface="Cambria Math" panose="02040503050406030204" pitchFamily="18" charset="0"/>
                          </a:rPr>
                          <m:t>2</m:t>
                        </m:r>
                      </m:sup>
                    </m:sSup>
                    <m:r>
                      <a:rPr lang="vi-VN" sz="1900" i="1" smtClean="0">
                        <a:latin typeface="Cambria Math" panose="02040503050406030204" pitchFamily="18" charset="0"/>
                      </a:rPr>
                      <m:t>+</m:t>
                    </m:r>
                    <m:sSup>
                      <m:sSupPr>
                        <m:ctrlPr>
                          <a:rPr lang="vi-VN" sz="1900" i="1">
                            <a:latin typeface="Cambria Math" panose="02040503050406030204" pitchFamily="18" charset="0"/>
                          </a:rPr>
                        </m:ctrlPr>
                      </m:sSupPr>
                      <m:e>
                        <m:r>
                          <a:rPr lang="en-US" sz="1900" i="1">
                            <a:latin typeface="Cambria Math" panose="02040503050406030204" pitchFamily="18" charset="0"/>
                          </a:rPr>
                          <m:t>𝐴</m:t>
                        </m:r>
                        <m:r>
                          <a:rPr lang="en-US" sz="1900" b="0" i="1" smtClean="0">
                            <a:latin typeface="Cambria Math" panose="02040503050406030204" pitchFamily="18" charset="0"/>
                          </a:rPr>
                          <m:t>𝐶</m:t>
                        </m:r>
                      </m:e>
                      <m:sup>
                        <m:r>
                          <a:rPr lang="en-US" sz="1900" i="1">
                            <a:latin typeface="Cambria Math" panose="02040503050406030204" pitchFamily="18" charset="0"/>
                          </a:rPr>
                          <m:t>2</m:t>
                        </m:r>
                      </m:sup>
                    </m:sSup>
                  </m:oMath>
                </a14:m>
                <a:r>
                  <a:rPr lang="vi-VN" sz="1900">
                    <a:latin typeface="+mn-lt"/>
                  </a:rPr>
                  <a:t> với </a:t>
                </a:r>
                <a14:m>
                  <m:oMath xmlns:m="http://schemas.openxmlformats.org/officeDocument/2006/math">
                    <m:sSup>
                      <m:sSupPr>
                        <m:ctrlPr>
                          <a:rPr lang="vi-VN" sz="1900" i="1">
                            <a:latin typeface="Cambria Math" panose="02040503050406030204" pitchFamily="18" charset="0"/>
                          </a:rPr>
                        </m:ctrlPr>
                      </m:sSupPr>
                      <m:e>
                        <m:r>
                          <a:rPr lang="en-US" sz="1900" b="0" i="1" smtClean="0">
                            <a:latin typeface="Cambria Math" panose="02040503050406030204" pitchFamily="18" charset="0"/>
                          </a:rPr>
                          <m:t>𝐵</m:t>
                        </m:r>
                        <m:r>
                          <a:rPr lang="en-US" sz="1900" i="1">
                            <a:latin typeface="Cambria Math" panose="02040503050406030204" pitchFamily="18" charset="0"/>
                          </a:rPr>
                          <m:t>𝐶</m:t>
                        </m:r>
                      </m:e>
                      <m:sup>
                        <m:r>
                          <a:rPr lang="en-US" sz="1900" i="1">
                            <a:latin typeface="Cambria Math" panose="02040503050406030204" pitchFamily="18" charset="0"/>
                          </a:rPr>
                          <m:t>2</m:t>
                        </m:r>
                      </m:sup>
                    </m:sSup>
                  </m:oMath>
                </a14:m>
                <a:r>
                  <a:rPr kumimoji="0" lang="en-US" sz="1900" b="0" i="0" u="none" strike="noStrike" kern="0" cap="none" spc="0" normalizeH="0" baseline="0" noProof="0" smtClean="0">
                    <a:ln>
                      <a:noFill/>
                    </a:ln>
                    <a:solidFill>
                      <a:sysClr val="windowText" lastClr="000000"/>
                    </a:solidFill>
                    <a:effectLst/>
                    <a:uLnTx/>
                    <a:uFillTx/>
                    <a:latin typeface="+mn-lt"/>
                    <a:ea typeface="Arial" panose="020B0604020202020204" pitchFamily="34" charset="0"/>
                    <a:cs typeface="Times New Roman" panose="02020603050405020304" pitchFamily="18" charset="0"/>
                  </a:rPr>
                  <a:t>.</a:t>
                </a:r>
                <a:endParaRPr kumimoji="0" lang="vi-VN" sz="1900" b="0" i="0" u="none" strike="noStrike" kern="0" cap="none" spc="0" normalizeH="0" baseline="0" noProof="0" smtClean="0">
                  <a:ln>
                    <a:noFill/>
                  </a:ln>
                  <a:solidFill>
                    <a:sysClr val="windowText" lastClr="000000"/>
                  </a:solidFill>
                  <a:effectLst/>
                  <a:uLnTx/>
                  <a:uFillTx/>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080560" y="1214600"/>
                <a:ext cx="6870743" cy="1606209"/>
              </a:xfrm>
              <a:prstGeom prst="rect">
                <a:avLst/>
              </a:prstGeom>
              <a:blipFill>
                <a:blip r:embed="rId3"/>
                <a:stretch>
                  <a:fillRect l="-799" r="-8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144944" y="2836711"/>
                <a:ext cx="2922105" cy="1715854"/>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𝐵𝐶</m:t>
                    </m:r>
                    <m:r>
                      <a:rPr lang="en-US" sz="1900" i="1">
                        <a:latin typeface="Cambria Math" panose="02040503050406030204" pitchFamily="18" charset="0"/>
                        <a:ea typeface="Dotum" panose="020B0600000101010101" pitchFamily="34" charset="-127"/>
                        <a:cs typeface="Times New Roman" panose="02020603050405020304" pitchFamily="18" charset="0"/>
                      </a:rPr>
                      <m:t>=5</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a:effectLst/>
                    <a:latin typeface="+mn-lt"/>
                    <a:ea typeface="Dotum" panose="020B0600000101010101" pitchFamily="34" charset="-127"/>
                    <a:cs typeface="Times New Roman" panose="02020603050405020304" pitchFamily="18" charset="0"/>
                  </a:rPr>
                  <a:t>Ta thấy </a:t>
                </a: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5</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endParaRPr lang="en-US" sz="1900" smtClean="0">
                  <a:effectLst/>
                  <a:latin typeface="+mn-lt"/>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r>
                  <a:rPr lang="en-US" sz="1900" smtClean="0">
                    <a:effectLst/>
                    <a:latin typeface="+mn-lt"/>
                    <a:ea typeface="Dotum" panose="020B0600000101010101" pitchFamily="34" charset="-127"/>
                    <a:cs typeface="Times New Roman" panose="02020603050405020304" pitchFamily="18" charset="0"/>
                  </a:rPr>
                  <a:t>hay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144944" y="2836711"/>
                <a:ext cx="2922105" cy="1715854"/>
              </a:xfrm>
              <a:prstGeom prst="rect">
                <a:avLst/>
              </a:prstGeom>
              <a:blipFill>
                <a:blip r:embed="rId4"/>
                <a:stretch>
                  <a:fillRect l="-2088" b="-2837"/>
                </a:stretch>
              </a:blipFill>
            </p:spPr>
            <p:txBody>
              <a:bodyPr/>
              <a:lstStyle/>
              <a:p>
                <a:r>
                  <a:rPr lang="en-US">
                    <a:noFill/>
                  </a:rPr>
                  <a:t> </a:t>
                </a:r>
              </a:p>
            </p:txBody>
          </p:sp>
        </mc:Fallback>
      </mc:AlternateContent>
      <p:grpSp>
        <p:nvGrpSpPr>
          <p:cNvPr id="18" name="Group 17"/>
          <p:cNvGrpSpPr/>
          <p:nvPr/>
        </p:nvGrpSpPr>
        <p:grpSpPr>
          <a:xfrm>
            <a:off x="735891" y="2887813"/>
            <a:ext cx="3537376" cy="2199258"/>
            <a:chOff x="807452" y="2682133"/>
            <a:chExt cx="3537376" cy="2199258"/>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878890">
              <a:off x="1867183" y="2999758"/>
              <a:ext cx="230589" cy="23456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Rectangle 16"/>
                <p:cNvSpPr/>
                <p:nvPr/>
              </p:nvSpPr>
              <p:spPr>
                <a:xfrm>
                  <a:off x="1481550" y="2682133"/>
                  <a:ext cx="408252"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rPr>
                          <m:t>𝐴</m:t>
                        </m:r>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1481550" y="2682133"/>
                  <a:ext cx="408252"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07452" y="3942209"/>
                  <a:ext cx="41883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𝐵</m:t>
                        </m:r>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807452" y="3942209"/>
                  <a:ext cx="418833" cy="3847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3936255" y="3979373"/>
                  <a:ext cx="40857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𝐶</m:t>
                        </m:r>
                      </m:oMath>
                    </m:oMathPara>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3936255" y="3979373"/>
                  <a:ext cx="408573" cy="384721"/>
                </a:xfrm>
                <a:prstGeom prst="rect">
                  <a:avLst/>
                </a:prstGeom>
                <a:blipFill>
                  <a:blip r:embed="rId7"/>
                  <a:stretch>
                    <a:fillRect/>
                  </a:stretch>
                </a:blipFill>
              </p:spPr>
              <p:txBody>
                <a:bodyPr/>
                <a:lstStyle/>
                <a:p>
                  <a:r>
                    <a:rPr lang="en-US">
                      <a:noFill/>
                    </a:rPr>
                    <a:t> </a:t>
                  </a:r>
                </a:p>
              </p:txBody>
            </p:sp>
          </mc:Fallback>
        </mc:AlternateContent>
      </p:grpSp>
      <p:sp>
        <p:nvSpPr>
          <p:cNvPr id="19" name="Right Arrow 18"/>
          <p:cNvSpPr/>
          <p:nvPr/>
        </p:nvSpPr>
        <p:spPr>
          <a:xfrm>
            <a:off x="4754880" y="3029071"/>
            <a:ext cx="304972" cy="1923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23112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sp>
        <p:nvSpPr>
          <p:cNvPr id="8" name="Title 21"/>
          <p:cNvSpPr txBox="1">
            <a:spLocks/>
          </p:cNvSpPr>
          <p:nvPr/>
        </p:nvSpPr>
        <p:spPr>
          <a:xfrm>
            <a:off x="301331" y="135177"/>
            <a:ext cx="875462"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Rectangle 8"/>
              <p:cNvSpPr/>
              <p:nvPr/>
            </p:nvSpPr>
            <p:spPr>
              <a:xfrm>
                <a:off x="206733" y="103373"/>
                <a:ext cx="8722580" cy="1703030"/>
              </a:xfrm>
              <a:prstGeom prst="rect">
                <a:avLst/>
              </a:prstGeom>
            </p:spPr>
            <p:txBody>
              <a:bodyPr wrap="square">
                <a:spAutoFit/>
              </a:bodyPr>
              <a:lstStyle/>
              <a:p>
                <a:pPr algn="just">
                  <a:lnSpc>
                    <a:spcPct val="150000"/>
                  </a:lnSpc>
                </a:pPr>
                <a:r>
                  <a:rPr lang="en-US" sz="1800" smtClean="0">
                    <a:latin typeface="+mn-lt"/>
                  </a:rPr>
                  <a:t>                </a:t>
                </a:r>
                <a:r>
                  <a:rPr lang="vi-VN" sz="1800" smtClean="0">
                    <a:latin typeface="+mn-lt"/>
                  </a:rPr>
                  <a:t>Lấy </a:t>
                </a:r>
                <a:r>
                  <a:rPr lang="vi-VN" sz="1800">
                    <a:latin typeface="+mn-lt"/>
                  </a:rPr>
                  <a:t>giấy trắng cắt bốn tam giác vuông bằng nhau. Gọi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mn-lt"/>
                  </a:rPr>
                  <a:t>là độ dài hai cạnh góc vuông, </a:t>
                </a:r>
                <a14:m>
                  <m:oMath xmlns:m="http://schemas.openxmlformats.org/officeDocument/2006/math">
                    <m:r>
                      <a:rPr lang="vi-VN" sz="1800" i="1" smtClean="0">
                        <a:latin typeface="Cambria Math" panose="02040503050406030204" pitchFamily="18" charset="0"/>
                      </a:rPr>
                      <m:t>𝑐</m:t>
                    </m:r>
                  </m:oMath>
                </a14:m>
                <a:r>
                  <a:rPr lang="vi-VN" sz="1800">
                    <a:latin typeface="+mn-lt"/>
                  </a:rPr>
                  <a:t> là độ dài cạnh huyền của các tam giác vuông này. Cắt một hình vuông bằng tấm bìa có cạnh dài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m:t>
                    </m:r>
                    <m:r>
                      <a:rPr lang="vi-VN" sz="1800" i="1" smtClean="0">
                        <a:latin typeface="Cambria Math" panose="02040503050406030204" pitchFamily="18" charset="0"/>
                      </a:rPr>
                      <m:t>𝑏</m:t>
                    </m:r>
                  </m:oMath>
                </a14:m>
                <a:r>
                  <a:rPr lang="vi-VN" sz="1800">
                    <a:latin typeface="+mn-lt"/>
                  </a:rPr>
                  <a:t>. Dán bốn tam giác vuông lên tấm bìa như Hình </a:t>
                </a:r>
                <a:r>
                  <a:rPr lang="vi-VN" sz="1800" smtClean="0">
                    <a:latin typeface="+mn-lt"/>
                  </a:rPr>
                  <a:t>9.32</a:t>
                </a:r>
                <a:endParaRPr lang="vi-VN" sz="1800">
                  <a:latin typeface="+mn-lt"/>
                </a:endParaRPr>
              </a:p>
            </p:txBody>
          </p:sp>
        </mc:Choice>
        <mc:Fallback xmlns="">
          <p:sp>
            <p:nvSpPr>
              <p:cNvPr id="9" name="Rectangle 8"/>
              <p:cNvSpPr>
                <a:spLocks noRot="1" noChangeAspect="1" noMove="1" noResize="1" noEditPoints="1" noAdjustHandles="1" noChangeArrowheads="1" noChangeShapeType="1" noTextEdit="1"/>
              </p:cNvSpPr>
              <p:nvPr/>
            </p:nvSpPr>
            <p:spPr>
              <a:xfrm>
                <a:off x="206733" y="103373"/>
                <a:ext cx="8722580" cy="1703030"/>
              </a:xfrm>
              <a:prstGeom prst="rect">
                <a:avLst/>
              </a:prstGeom>
              <a:blipFill>
                <a:blip r:embed="rId3"/>
                <a:stretch>
                  <a:fillRect l="-629" r="-559" b="-5018"/>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7131623" y="1472083"/>
            <a:ext cx="1797690" cy="206624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22634" y="1734177"/>
                <a:ext cx="6692772" cy="2585323"/>
              </a:xfrm>
              <a:prstGeom prst="rect">
                <a:avLst/>
              </a:prstGeom>
            </p:spPr>
            <p:txBody>
              <a:bodyPr wrap="square">
                <a:spAutoFit/>
              </a:bodyPr>
              <a:lstStyle/>
              <a:p>
                <a:pPr marL="285750" lvl="0" indent="-285750" algn="just">
                  <a:lnSpc>
                    <a:spcPct val="150000"/>
                  </a:lnSpc>
                  <a:buFontTx/>
                  <a:buChar char="-"/>
                </a:pPr>
                <a:r>
                  <a:rPr lang="vi-VN" sz="1800" smtClean="0">
                    <a:latin typeface="Arial" panose="020B0604020202020204" pitchFamily="34" charset="0"/>
                  </a:rPr>
                  <a:t>Dùng ê ke </a:t>
                </a:r>
                <a:r>
                  <a:rPr lang="vi-VN" sz="1800">
                    <a:latin typeface="Arial" panose="020B0604020202020204" pitchFamily="34" charset="0"/>
                  </a:rPr>
                  <a:t>kiểm </a:t>
                </a:r>
                <a:r>
                  <a:rPr lang="vi-VN" sz="1800" smtClean="0">
                    <a:latin typeface="Arial" panose="020B0604020202020204" pitchFamily="34" charset="0"/>
                  </a:rPr>
                  <a:t>tra</a:t>
                </a:r>
                <a:r>
                  <a:rPr lang="en-US" sz="1800" smtClean="0">
                    <a:latin typeface="Arial" panose="020B0604020202020204" pitchFamily="34" charset="0"/>
                  </a:rPr>
                  <a:t> xem</a:t>
                </a:r>
                <a:r>
                  <a:rPr lang="vi-VN" sz="1800" smtClean="0">
                    <a:latin typeface="Arial" panose="020B0604020202020204" pitchFamily="34" charset="0"/>
                  </a:rPr>
                  <a:t> </a:t>
                </a:r>
                <a:r>
                  <a:rPr lang="vi-VN" sz="1800">
                    <a:latin typeface="Arial" panose="020B0604020202020204" pitchFamily="34" charset="0"/>
                  </a:rPr>
                  <a:t>phần bìa không bị che lấp có phải là hình vuông cạnh bằng </a:t>
                </a:r>
                <a14:m>
                  <m:oMath xmlns:m="http://schemas.openxmlformats.org/officeDocument/2006/math">
                    <m:r>
                      <a:rPr lang="vi-VN" sz="1800" i="1" smtClean="0">
                        <a:latin typeface="Cambria Math" panose="02040503050406030204" pitchFamily="18" charset="0"/>
                      </a:rPr>
                      <m:t>𝑐</m:t>
                    </m:r>
                  </m:oMath>
                </a14:m>
                <a:r>
                  <a:rPr lang="vi-VN" sz="1800">
                    <a:latin typeface="Arial" panose="020B0604020202020204" pitchFamily="34" charset="0"/>
                  </a:rPr>
                  <a:t> không. Từ đó tính diện tích phần bìa này theo </a:t>
                </a:r>
                <a14:m>
                  <m:oMath xmlns:m="http://schemas.openxmlformats.org/officeDocument/2006/math">
                    <m:r>
                      <a:rPr lang="vi-VN" sz="1800" i="1" smtClean="0">
                        <a:latin typeface="Cambria Math" panose="02040503050406030204" pitchFamily="18" charset="0"/>
                      </a:rPr>
                      <m:t>𝑐</m:t>
                    </m:r>
                  </m:oMath>
                </a14:m>
                <a:r>
                  <a:rPr lang="en-US" sz="1800" smtClean="0">
                    <a:latin typeface="Arial" panose="020B0604020202020204" pitchFamily="34" charset="0"/>
                  </a:rPr>
                  <a:t>.</a:t>
                </a:r>
              </a:p>
              <a:p>
                <a:pPr marL="285750" lvl="0" indent="-285750" algn="just">
                  <a:lnSpc>
                    <a:spcPct val="150000"/>
                  </a:lnSpc>
                  <a:buFontTx/>
                  <a:buChar char="-"/>
                </a:pPr>
                <a:r>
                  <a:rPr lang="vi-VN" sz="1800" smtClean="0">
                    <a:latin typeface="Arial" panose="020B0604020202020204" pitchFamily="34" charset="0"/>
                  </a:rPr>
                  <a:t>Tổng </a:t>
                </a:r>
                <a:r>
                  <a:rPr lang="vi-VN" sz="1800">
                    <a:latin typeface="Arial" panose="020B0604020202020204" pitchFamily="34" charset="0"/>
                  </a:rPr>
                  <a:t>diện tích bốn tam giác vuông có độ dài hai cạnh góc vuông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Arial" panose="020B0604020202020204" pitchFamily="34" charset="0"/>
                  </a:rPr>
                  <a:t>là bao </a:t>
                </a:r>
                <a:r>
                  <a:rPr lang="vi-VN" sz="1800" smtClean="0">
                    <a:latin typeface="Arial" panose="020B0604020202020204" pitchFamily="34" charset="0"/>
                  </a:rPr>
                  <a:t>nhiêu?</a:t>
                </a:r>
                <a:endParaRPr lang="en-US" sz="1800" smtClean="0">
                  <a:latin typeface="Arial" panose="020B0604020202020204" pitchFamily="34" charset="0"/>
                </a:endParaRPr>
              </a:p>
              <a:p>
                <a:pPr marL="285750" lvl="0" indent="-285750" algn="just">
                  <a:lnSpc>
                    <a:spcPct val="150000"/>
                  </a:lnSpc>
                  <a:buFontTx/>
                  <a:buChar char="-"/>
                </a:pPr>
                <a:r>
                  <a:rPr lang="vi-VN" sz="1800" smtClean="0">
                    <a:latin typeface="Arial" panose="020B0604020202020204" pitchFamily="34" charset="0"/>
                  </a:rPr>
                  <a:t>Diện t</a:t>
                </a:r>
                <a:r>
                  <a:rPr lang="en-US" sz="1800">
                    <a:latin typeface="Arial" panose="020B0604020202020204" pitchFamily="34" charset="0"/>
                  </a:rPr>
                  <a:t>í</a:t>
                </a:r>
                <a:r>
                  <a:rPr lang="vi-VN" sz="1800" smtClean="0">
                    <a:latin typeface="Arial" panose="020B0604020202020204" pitchFamily="34" charset="0"/>
                  </a:rPr>
                  <a:t>ch </a:t>
                </a:r>
                <a:r>
                  <a:rPr lang="vi-VN" sz="1800">
                    <a:latin typeface="Arial" panose="020B0604020202020204" pitchFamily="34" charset="0"/>
                  </a:rPr>
                  <a:t>cả tấm bìa hình vuông cạnh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Arial" panose="020B0604020202020204" pitchFamily="34" charset="0"/>
                  </a:rPr>
                  <a:t>bằng bao nhiêu</a:t>
                </a:r>
                <a:r>
                  <a:rPr lang="vi-VN" sz="1800" smtClean="0">
                    <a:latin typeface="Arial" panose="020B0604020202020204" pitchFamily="34" charset="0"/>
                  </a:rPr>
                  <a:t>?</a:t>
                </a:r>
                <a:endParaRPr lang="vi-VN" sz="1800">
                  <a:latin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2634" y="1734177"/>
                <a:ext cx="6692772" cy="2585323"/>
              </a:xfrm>
              <a:prstGeom prst="rect">
                <a:avLst/>
              </a:prstGeom>
              <a:blipFill>
                <a:blip r:embed="rId6"/>
                <a:stretch>
                  <a:fillRect l="-638" r="-820" b="-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06732" y="4196789"/>
                <a:ext cx="8635118" cy="923330"/>
              </a:xfrm>
              <a:prstGeom prst="rect">
                <a:avLst/>
              </a:prstGeom>
            </p:spPr>
            <p:txBody>
              <a:bodyPr wrap="square">
                <a:spAutoFit/>
              </a:bodyPr>
              <a:lstStyle/>
              <a:p>
                <a:pPr marL="285750" lvl="0" indent="-285750" algn="just">
                  <a:lnSpc>
                    <a:spcPct val="150000"/>
                  </a:lnSpc>
                  <a:buFontTx/>
                  <a:buChar char="-"/>
                </a:pPr>
                <a:r>
                  <a:rPr lang="vi-VN" sz="1800" smtClean="0">
                    <a:latin typeface="Arial" panose="020B0604020202020204" pitchFamily="34" charset="0"/>
                  </a:rPr>
                  <a:t>So sánh </a:t>
                </a:r>
                <a14:m>
                  <m:oMath xmlns:m="http://schemas.openxmlformats.org/officeDocument/2006/math">
                    <m:sSup>
                      <m:sSupPr>
                        <m:ctrlPr>
                          <a:rPr lang="vi-VN" sz="1800" i="1">
                            <a:latin typeface="Cambria Math" panose="02040503050406030204" pitchFamily="18" charset="0"/>
                          </a:rPr>
                        </m:ctrlPr>
                      </m:sSupPr>
                      <m:e>
                        <m:r>
                          <a:rPr lang="en-US" sz="1800" i="1">
                            <a:latin typeface="Cambria Math" panose="02040503050406030204" pitchFamily="18" charset="0"/>
                          </a:rPr>
                          <m:t>𝑐</m:t>
                        </m:r>
                      </m:e>
                      <m:sup>
                        <m:r>
                          <a:rPr lang="en-US" sz="1800" i="1">
                            <a:latin typeface="Cambria Math" panose="02040503050406030204" pitchFamily="18" charset="0"/>
                          </a:rPr>
                          <m:t>2</m:t>
                        </m:r>
                      </m:sup>
                    </m:sSup>
                    <m:r>
                      <a:rPr lang="en-US" sz="1800" i="1">
                        <a:latin typeface="Cambria Math" panose="02040503050406030204" pitchFamily="18" charset="0"/>
                      </a:rPr>
                      <m:t>+2</m:t>
                    </m:r>
                    <m:r>
                      <a:rPr lang="en-US" sz="1800" i="1">
                        <a:latin typeface="Cambria Math" panose="02040503050406030204" pitchFamily="18" charset="0"/>
                      </a:rPr>
                      <m:t>𝑎𝑏</m:t>
                    </m:r>
                  </m:oMath>
                </a14:m>
                <a:r>
                  <a:rPr lang="vi-VN" sz="1800">
                    <a:latin typeface="Arial" panose="020B0604020202020204" pitchFamily="34" charset="0"/>
                  </a:rPr>
                  <a:t> với </a:t>
                </a:r>
                <a14:m>
                  <m:oMath xmlns:m="http://schemas.openxmlformats.org/officeDocument/2006/math">
                    <m:sSup>
                      <m:sSupPr>
                        <m:ctrlPr>
                          <a:rPr lang="vi-VN" sz="1800" i="1">
                            <a:latin typeface="Cambria Math" panose="02040503050406030204" pitchFamily="18" charset="0"/>
                          </a:rPr>
                        </m:ctrlPr>
                      </m:sSupPr>
                      <m:e>
                        <m:d>
                          <m:dPr>
                            <m:ctrlPr>
                              <a:rPr lang="vi-VN" sz="1800" i="1">
                                <a:latin typeface="Cambria Math" panose="02040503050406030204" pitchFamily="18" charset="0"/>
                              </a:rPr>
                            </m:ctrlPr>
                          </m:dPr>
                          <m:e>
                            <m:r>
                              <a:rPr lang="en-US" sz="1800" i="1">
                                <a:latin typeface="Cambria Math" panose="02040503050406030204" pitchFamily="18" charset="0"/>
                              </a:rPr>
                              <m:t>𝑎</m:t>
                            </m:r>
                            <m:r>
                              <a:rPr lang="en-US" sz="1800" i="1">
                                <a:latin typeface="Cambria Math" panose="02040503050406030204" pitchFamily="18" charset="0"/>
                              </a:rPr>
                              <m:t>+</m:t>
                            </m:r>
                            <m:r>
                              <a:rPr lang="en-US" sz="1800" i="1">
                                <a:latin typeface="Cambria Math" panose="02040503050406030204" pitchFamily="18" charset="0"/>
                              </a:rPr>
                              <m:t>𝑏</m:t>
                            </m:r>
                          </m:e>
                        </m:d>
                      </m:e>
                      <m:sup>
                        <m:r>
                          <a:rPr lang="en-US" sz="1800" i="1">
                            <a:latin typeface="Cambria Math" panose="02040503050406030204" pitchFamily="18" charset="0"/>
                          </a:rPr>
                          <m:t>2</m:t>
                        </m:r>
                      </m:sup>
                    </m:sSup>
                  </m:oMath>
                </a14:m>
                <a:r>
                  <a:rPr lang="en-US" sz="1800">
                    <a:latin typeface="Arial" panose="020B0604020202020204" pitchFamily="34" charset="0"/>
                  </a:rPr>
                  <a:t> </a:t>
                </a:r>
                <a:r>
                  <a:rPr lang="vi-VN" sz="1800">
                    <a:latin typeface="Arial" panose="020B0604020202020204" pitchFamily="34" charset="0"/>
                  </a:rPr>
                  <a:t>để rút ra nhận xét về mối quan hệ giữa hai </a:t>
                </a:r>
                <a:r>
                  <a:rPr lang="en-US" sz="1800" smtClean="0">
                    <a:latin typeface="Arial" panose="020B0604020202020204" pitchFamily="34" charset="0"/>
                  </a:rPr>
                  <a:t>            </a:t>
                </a:r>
                <a:r>
                  <a:rPr lang="vi-VN" sz="1800" smtClean="0">
                    <a:latin typeface="Arial" panose="020B0604020202020204" pitchFamily="34" charset="0"/>
                  </a:rPr>
                  <a:t>đại </a:t>
                </a:r>
                <a:r>
                  <a:rPr lang="vi-VN" sz="1800">
                    <a:latin typeface="Arial" panose="020B0604020202020204" pitchFamily="34" charset="0"/>
                  </a:rPr>
                  <a:t>lượng </a:t>
                </a:r>
                <a14:m>
                  <m:oMath xmlns:m="http://schemas.openxmlformats.org/officeDocument/2006/math">
                    <m:sSup>
                      <m:sSupPr>
                        <m:ctrlPr>
                          <a:rPr lang="vi-VN" sz="1800" i="1">
                            <a:latin typeface="Cambria Math" panose="02040503050406030204" pitchFamily="18" charset="0"/>
                          </a:rPr>
                        </m:ctrlPr>
                      </m:sSupPr>
                      <m:e>
                        <m:r>
                          <a:rPr lang="en-US" sz="1800" i="1">
                            <a:latin typeface="Cambria Math" panose="02040503050406030204" pitchFamily="18" charset="0"/>
                          </a:rPr>
                          <m:t>𝑐</m:t>
                        </m:r>
                      </m:e>
                      <m:sup>
                        <m:r>
                          <a:rPr lang="en-US" sz="1800" i="1">
                            <a:latin typeface="Cambria Math" panose="02040503050406030204" pitchFamily="18" charset="0"/>
                          </a:rPr>
                          <m:t>2</m:t>
                        </m:r>
                      </m:sup>
                    </m:sSup>
                  </m:oMath>
                </a14:m>
                <a:r>
                  <a:rPr lang="en-US" sz="1800" smtClean="0">
                    <a:latin typeface="Arial" panose="020B0604020202020204" pitchFamily="34" charset="0"/>
                  </a:rPr>
                  <a:t> và </a:t>
                </a:r>
                <a14:m>
                  <m:oMath xmlns:m="http://schemas.openxmlformats.org/officeDocument/2006/math">
                    <m:sSup>
                      <m:sSupPr>
                        <m:ctrlPr>
                          <a:rPr lang="vi-VN" sz="1800" i="1">
                            <a:latin typeface="Cambria Math" panose="02040503050406030204" pitchFamily="18" charset="0"/>
                          </a:rPr>
                        </m:ctrlPr>
                      </m:sSupPr>
                      <m:e>
                        <m:r>
                          <a:rPr lang="en-US" sz="1800" b="0" i="1" smtClean="0">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vi-VN" sz="1800" i="1">
                            <a:latin typeface="Cambria Math" panose="02040503050406030204" pitchFamily="18" charset="0"/>
                          </a:rPr>
                        </m:ctrlPr>
                      </m:sSupPr>
                      <m:e>
                        <m:r>
                          <a:rPr lang="en-US" sz="1800" b="0" i="1" smtClean="0">
                            <a:latin typeface="Cambria Math" panose="02040503050406030204" pitchFamily="18" charset="0"/>
                          </a:rPr>
                          <m:t>𝑏</m:t>
                        </m:r>
                      </m:e>
                      <m:sup>
                        <m:r>
                          <a:rPr lang="en-US" sz="1800" i="1">
                            <a:latin typeface="Cambria Math" panose="02040503050406030204" pitchFamily="18" charset="0"/>
                          </a:rPr>
                          <m:t>2</m:t>
                        </m:r>
                      </m:sup>
                    </m:sSup>
                    <m:r>
                      <a:rPr lang="en-US" sz="1800" b="0" i="1" smtClean="0">
                        <a:latin typeface="Cambria Math" panose="02040503050406030204" pitchFamily="18" charset="0"/>
                      </a:rPr>
                      <m:t>.</m:t>
                    </m:r>
                  </m:oMath>
                </a14:m>
                <a:endParaRPr lang="en-US" sz="1800" smtClean="0">
                  <a:latin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06732" y="4196789"/>
                <a:ext cx="8635118" cy="923330"/>
              </a:xfrm>
              <a:prstGeom prst="rect">
                <a:avLst/>
              </a:prstGeom>
              <a:blipFill>
                <a:blip r:embed="rId7"/>
                <a:stretch>
                  <a:fillRect l="-494" r="-565" b="-3947"/>
                </a:stretch>
              </a:blipFill>
            </p:spPr>
            <p:txBody>
              <a:bodyPr/>
              <a:lstStyle/>
              <a:p>
                <a:r>
                  <a:rPr lang="en-US">
                    <a:noFill/>
                  </a:rPr>
                  <a:t> </a:t>
                </a:r>
              </a:p>
            </p:txBody>
          </p:sp>
        </mc:Fallback>
      </mc:AlternateContent>
      <p:pic>
        <p:nvPicPr>
          <p:cNvPr id="13" name="Picture 12"/>
          <p:cNvPicPr>
            <a:picLocks noChangeAspect="1"/>
          </p:cNvPicPr>
          <p:nvPr/>
        </p:nvPicPr>
        <p:blipFill>
          <a:blip r:embed="rId8"/>
          <a:stretch>
            <a:fillRect/>
          </a:stretch>
        </p:blipFill>
        <p:spPr>
          <a:xfrm rot="13820229">
            <a:off x="8481816" y="4732785"/>
            <a:ext cx="422157" cy="487438"/>
          </a:xfrm>
          <a:prstGeom prst="rect">
            <a:avLst/>
          </a:prstGeom>
        </p:spPr>
      </p:pic>
    </p:spTree>
    <p:extLst>
      <p:ext uri="{BB962C8B-B14F-4D97-AF65-F5344CB8AC3E}">
        <p14:creationId xmlns:p14="http://schemas.microsoft.com/office/powerpoint/2010/main" val="328085348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545740" y="971263"/>
            <a:ext cx="2316730" cy="2662826"/>
          </a:xfrm>
          <a:prstGeom prst="rect">
            <a:avLst/>
          </a:prstGeom>
        </p:spPr>
      </p:pic>
      <p:sp>
        <p:nvSpPr>
          <p:cNvPr id="10" name="Rectangle 9"/>
          <p:cNvSpPr/>
          <p:nvPr/>
        </p:nvSpPr>
        <p:spPr>
          <a:xfrm>
            <a:off x="545740" y="30208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256058" y="971263"/>
                <a:ext cx="5530131" cy="3771930"/>
              </a:xfrm>
              <a:prstGeom prst="rect">
                <a:avLst/>
              </a:prstGeom>
            </p:spPr>
            <p:txBody>
              <a:bodyPr wrap="square">
                <a:spAutoFit/>
              </a:bodyPr>
              <a:lstStyle/>
              <a:p>
                <a:pPr marL="342900" indent="-342900" algn="just">
                  <a:lnSpc>
                    <a:spcPct val="150000"/>
                  </a:lnSpc>
                  <a:spcBef>
                    <a:spcPts val="600"/>
                  </a:spcBef>
                  <a:spcAft>
                    <a:spcPts val="600"/>
                  </a:spcAft>
                  <a:buFontTx/>
                  <a:buChar char="-"/>
                </a:pPr>
                <a:r>
                  <a:rPr lang="en-US" sz="1900" smtClean="0">
                    <a:latin typeface="+mn-lt"/>
                    <a:ea typeface="Dotum" panose="020B0600000101010101" pitchFamily="34" charset="-127"/>
                    <a:cs typeface="Times New Roman" panose="02020603050405020304" pitchFamily="18" charset="0"/>
                  </a:rPr>
                  <a:t>Phần </a:t>
                </a:r>
                <a:r>
                  <a:rPr lang="en-US" sz="1900">
                    <a:latin typeface="+mn-lt"/>
                    <a:ea typeface="Dotum" panose="020B0600000101010101" pitchFamily="34" charset="-127"/>
                    <a:cs typeface="Times New Roman" panose="02020603050405020304" pitchFamily="18" charset="0"/>
                  </a:rPr>
                  <a:t>không bị che khuất là hình </a:t>
                </a:r>
                <a:r>
                  <a:rPr lang="en-US" sz="1900" smtClean="0">
                    <a:latin typeface="+mn-lt"/>
                    <a:ea typeface="Dotum" panose="020B0600000101010101" pitchFamily="34" charset="-127"/>
                    <a:cs typeface="Times New Roman" panose="02020603050405020304" pitchFamily="18" charset="0"/>
                  </a:rPr>
                  <a:t>vuông.</a:t>
                </a:r>
              </a:p>
              <a:p>
                <a:pPr marL="342900" indent="-342900" algn="just">
                  <a:lnSpc>
                    <a:spcPct val="150000"/>
                  </a:lnSpc>
                  <a:spcBef>
                    <a:spcPts val="600"/>
                  </a:spcBef>
                  <a:spcAft>
                    <a:spcPts val="600"/>
                  </a:spcAft>
                  <a:buFontTx/>
                  <a:buChar char="-"/>
                </a:pPr>
                <a:r>
                  <a:rPr lang="en-US" sz="1900" smtClean="0">
                    <a:effectLst/>
                    <a:latin typeface="+mn-lt"/>
                    <a:ea typeface="Dotum" panose="020B0600000101010101" pitchFamily="34" charset="-127"/>
                    <a:cs typeface="Times New Roman" panose="02020603050405020304" pitchFamily="18" charset="0"/>
                  </a:rPr>
                  <a:t>Tổng </a:t>
                </a:r>
                <a:r>
                  <a:rPr lang="en-US" sz="1900">
                    <a:effectLst/>
                    <a:latin typeface="+mn-lt"/>
                    <a:ea typeface="Dotum" panose="020B0600000101010101" pitchFamily="34" charset="-127"/>
                    <a:cs typeface="Times New Roman" panose="02020603050405020304" pitchFamily="18" charset="0"/>
                  </a:rPr>
                  <a:t>diện tích bốn ta, giác vuông: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𝑎𝑏</m:t>
                      </m:r>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𝑎𝑏</m:t>
                      </m:r>
                    </m:oMath>
                  </m:oMathPara>
                </a14:m>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Tx/>
                  <a:buChar char="-"/>
                </a:pPr>
                <a:r>
                  <a:rPr lang="en-US" sz="1900" smtClean="0">
                    <a:effectLst/>
                    <a:latin typeface="+mn-lt"/>
                    <a:ea typeface="Dotum" panose="020B0600000101010101" pitchFamily="34" charset="-127"/>
                    <a:cs typeface="Times New Roman" panose="02020603050405020304" pitchFamily="18" charset="0"/>
                  </a:rPr>
                  <a:t>Diện </a:t>
                </a:r>
                <a:r>
                  <a:rPr lang="en-US" sz="1900">
                    <a:effectLst/>
                    <a:latin typeface="+mn-lt"/>
                    <a:ea typeface="Dotum" panose="020B0600000101010101" pitchFamily="34" charset="-127"/>
                    <a:cs typeface="Times New Roman" panose="02020603050405020304" pitchFamily="18" charset="0"/>
                  </a:rPr>
                  <a:t>tích tấm bìa: </a:t>
                </a:r>
                <a14:m>
                  <m:oMath xmlns:m="http://schemas.openxmlformats.org/officeDocument/2006/math">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d>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1900" smtClean="0">
                  <a:effectLst/>
                  <a:latin typeface="+mn-lt"/>
                  <a:ea typeface="Dotum" panose="020B0600000101010101" pitchFamily="34" charset="-127"/>
                  <a:cs typeface="Times New Roman" panose="02020603050405020304" pitchFamily="18" charset="0"/>
                </a:endParaRPr>
              </a:p>
              <a:p>
                <a:pPr marL="342900" indent="-342900" algn="just">
                  <a:lnSpc>
                    <a:spcPct val="150000"/>
                  </a:lnSpc>
                  <a:spcBef>
                    <a:spcPts val="600"/>
                  </a:spcBef>
                  <a:spcAft>
                    <a:spcPts val="600"/>
                  </a:spcAft>
                  <a:buFontTx/>
                  <a:buChar char="-"/>
                </a:pPr>
                <a:r>
                  <a:rPr lang="en-US" sz="1900" smtClean="0">
                    <a:effectLst/>
                    <a:latin typeface="+mn-lt"/>
                    <a:ea typeface="Dotum" panose="020B0600000101010101" pitchFamily="34" charset="-127"/>
                    <a:cs typeface="Times New Roman" panose="02020603050405020304" pitchFamily="18" charset="0"/>
                  </a:rPr>
                  <a:t>Ta </a:t>
                </a:r>
                <a:r>
                  <a:rPr lang="en-US" sz="1900">
                    <a:effectLst/>
                    <a:latin typeface="+mn-lt"/>
                    <a:ea typeface="Dotum" panose="020B0600000101010101" pitchFamily="34" charset="-127"/>
                    <a:cs typeface="Times New Roman" panose="02020603050405020304" pitchFamily="18" charset="0"/>
                  </a:rPr>
                  <a:t>có: </a:t>
                </a: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d>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𝑐</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𝑎𝑏</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smtClean="0">
                    <a:effectLst/>
                    <a:latin typeface="+mn-lt"/>
                    <a:ea typeface="Dotum" panose="020B0600000101010101" pitchFamily="34" charset="-127"/>
                    <a:cs typeface="Times New Roman" panose="02020603050405020304" pitchFamily="18" charset="0"/>
                  </a:rPr>
                  <a:t>Vậy </a:t>
                </a: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𝑐</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256058" y="971263"/>
                <a:ext cx="5530131" cy="3771930"/>
              </a:xfrm>
              <a:prstGeom prst="rect">
                <a:avLst/>
              </a:prstGeom>
              <a:blipFill>
                <a:blip r:embed="rId5"/>
                <a:stretch>
                  <a:fillRect l="-992" b="-1777"/>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270914" y="4479965"/>
            <a:ext cx="669183" cy="526455"/>
          </a:xfrm>
          <a:prstGeom prst="rect">
            <a:avLst/>
          </a:prstGeom>
        </p:spPr>
      </p:pic>
      <p:pic>
        <p:nvPicPr>
          <p:cNvPr id="5" name="Picture 4"/>
          <p:cNvPicPr>
            <a:picLocks noChangeAspect="1"/>
          </p:cNvPicPr>
          <p:nvPr/>
        </p:nvPicPr>
        <p:blipFill>
          <a:blip r:embed="rId7"/>
          <a:stretch>
            <a:fillRect/>
          </a:stretch>
        </p:blipFill>
        <p:spPr>
          <a:xfrm rot="13820229">
            <a:off x="7996045" y="-18943"/>
            <a:ext cx="742439" cy="857248"/>
          </a:xfrm>
          <a:prstGeom prst="rect">
            <a:avLst/>
          </a:prstGeom>
        </p:spPr>
      </p:pic>
    </p:spTree>
    <p:extLst>
      <p:ext uri="{BB962C8B-B14F-4D97-AF65-F5344CB8AC3E}">
        <p14:creationId xmlns:p14="http://schemas.microsoft.com/office/powerpoint/2010/main" val="137786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down)">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wipe(left)">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barn(inVertical)">
                                      <p:cBhvr>
                                        <p:cTn id="4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687788" y="924761"/>
            <a:ext cx="7756498" cy="1776838"/>
            <a:chOff x="457200" y="910704"/>
            <a:chExt cx="7889355" cy="3033143"/>
          </a:xfrm>
        </p:grpSpPr>
        <p:sp>
          <p:nvSpPr>
            <p:cNvPr id="3" name="Rounded Rectangular Callout 2"/>
            <p:cNvSpPr/>
            <p:nvPr/>
          </p:nvSpPr>
          <p:spPr>
            <a:xfrm>
              <a:off x="457200" y="910704"/>
              <a:ext cx="7889355" cy="3033143"/>
            </a:xfrm>
            <a:prstGeom prst="wedgeRoundRectCallout">
              <a:avLst>
                <a:gd name="adj1" fmla="val -20218"/>
                <a:gd name="adj2" fmla="val 49523"/>
                <a:gd name="adj3" fmla="val 16667"/>
              </a:avLst>
            </a:prstGeom>
            <a:solidFill>
              <a:schemeClr val="accent1">
                <a:lumMod val="20000"/>
                <a:lumOff val="8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p:cNvSpPr/>
            <p:nvPr/>
          </p:nvSpPr>
          <p:spPr>
            <a:xfrm>
              <a:off x="762194" y="988163"/>
              <a:ext cx="7416851" cy="1629998"/>
            </a:xfrm>
            <a:prstGeom prst="rect">
              <a:avLst/>
            </a:prstGeom>
          </p:spPr>
          <p:txBody>
            <a:bodyPr wrap="square">
              <a:spAutoFit/>
            </a:bodyPr>
            <a:lstStyle/>
            <a:p>
              <a:pPr marL="342900" indent="-342900" algn="just">
                <a:lnSpc>
                  <a:spcPct val="150000"/>
                </a:lnSpc>
                <a:spcBef>
                  <a:spcPts val="300"/>
                </a:spcBef>
                <a:spcAft>
                  <a:spcPts val="300"/>
                </a:spcAft>
                <a:buClr>
                  <a:schemeClr val="accent3">
                    <a:lumMod val="50000"/>
                  </a:schemeClr>
                </a:buClr>
                <a:buFont typeface="Wingdings" panose="05000000000000000000" pitchFamily="2" charset="2"/>
                <a:buChar char="Ø"/>
              </a:pPr>
              <a:r>
                <a:rPr lang="vi-VN" sz="2200" b="1">
                  <a:solidFill>
                    <a:schemeClr val="accent3">
                      <a:lumMod val="50000"/>
                    </a:schemeClr>
                  </a:solidFill>
                  <a:latin typeface="+mn-lt"/>
                  <a:ea typeface="Calibri" panose="020F0502020204030204" pitchFamily="34" charset="0"/>
                </a:rPr>
                <a:t>Định lí Pythagore</a:t>
              </a:r>
            </a:p>
            <a:p>
              <a:pPr algn="just">
                <a:lnSpc>
                  <a:spcPct val="150000"/>
                </a:lnSpc>
                <a:spcBef>
                  <a:spcPts val="300"/>
                </a:spcBef>
                <a:spcAft>
                  <a:spcPts val="300"/>
                </a:spcAft>
              </a:pPr>
              <a:r>
                <a:rPr lang="vi-VN" sz="2200">
                  <a:latin typeface="+mn-lt"/>
                  <a:ea typeface="Calibri" panose="020F0502020204030204" pitchFamily="34" charset="0"/>
                </a:rPr>
                <a:t>Trong một tam giác vuông, bình phương cạnh huyền bằng tổng các bình phương của hai cạnh góc vuông.</a:t>
              </a:r>
            </a:p>
          </p:txBody>
        </p:sp>
      </p:grpSp>
      <p:pic>
        <p:nvPicPr>
          <p:cNvPr id="2" name="Picture 1"/>
          <p:cNvPicPr>
            <a:picLocks noChangeAspect="1"/>
          </p:cNvPicPr>
          <p:nvPr/>
        </p:nvPicPr>
        <p:blipFill>
          <a:blip r:embed="rId3"/>
          <a:stretch>
            <a:fillRect/>
          </a:stretch>
        </p:blipFill>
        <p:spPr>
          <a:xfrm>
            <a:off x="7731200" y="3427012"/>
            <a:ext cx="890059" cy="1327712"/>
          </a:xfrm>
          <a:prstGeom prst="rect">
            <a:avLst/>
          </a:prstGeom>
        </p:spPr>
      </p:pic>
      <p:pic>
        <p:nvPicPr>
          <p:cNvPr id="7" name="Picture 6"/>
          <p:cNvPicPr>
            <a:picLocks noChangeAspect="1"/>
          </p:cNvPicPr>
          <p:nvPr/>
        </p:nvPicPr>
        <p:blipFill>
          <a:blip r:embed="rId4"/>
          <a:stretch>
            <a:fillRect/>
          </a:stretch>
        </p:blipFill>
        <p:spPr>
          <a:xfrm>
            <a:off x="7657106" y="613795"/>
            <a:ext cx="869525" cy="701442"/>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4253566678"/>
                  </p:ext>
                </p:extLst>
              </p:nvPr>
            </p:nvGraphicFramePr>
            <p:xfrm>
              <a:off x="1381869" y="3212431"/>
              <a:ext cx="3184168" cy="1115080"/>
            </p:xfrm>
            <a:graphic>
              <a:graphicData uri="http://schemas.openxmlformats.org/drawingml/2006/table">
                <a:tbl>
                  <a:tblPr firstRow="1" firstCol="1" bandRow="1"/>
                  <a:tblGrid>
                    <a:gridCol w="794576">
                      <a:extLst>
                        <a:ext uri="{9D8B030D-6E8A-4147-A177-3AD203B41FA5}">
                          <a16:colId xmlns:a16="http://schemas.microsoft.com/office/drawing/2014/main" val="3509545832"/>
                        </a:ext>
                      </a:extLst>
                    </a:gridCol>
                    <a:gridCol w="2389592">
                      <a:extLst>
                        <a:ext uri="{9D8B030D-6E8A-4147-A177-3AD203B41FA5}">
                          <a16:colId xmlns:a16="http://schemas.microsoft.com/office/drawing/2014/main" val="442840815"/>
                        </a:ext>
                      </a:extLst>
                    </a:gridCol>
                  </a:tblGrid>
                  <a:tr h="606756">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GT</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 </a:t>
                          </a:r>
                          <a14:m>
                            <m:oMath xmlns:m="http://schemas.openxmlformats.org/officeDocument/2006/math">
                              <m:acc>
                                <m:accPr>
                                  <m:chr m:val="̂"/>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90</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endParaRPr lang="en-US" sz="20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714528"/>
                      </a:ext>
                    </a:extLst>
                  </a:tr>
                  <a:tr h="508324">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KL</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87373802"/>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4253566678"/>
                  </p:ext>
                </p:extLst>
              </p:nvPr>
            </p:nvGraphicFramePr>
            <p:xfrm>
              <a:off x="1381869" y="3212431"/>
              <a:ext cx="3184168" cy="1115080"/>
            </p:xfrm>
            <a:graphic>
              <a:graphicData uri="http://schemas.openxmlformats.org/drawingml/2006/table">
                <a:tbl>
                  <a:tblPr firstRow="1" firstCol="1" bandRow="1"/>
                  <a:tblGrid>
                    <a:gridCol w="794576">
                      <a:extLst>
                        <a:ext uri="{9D8B030D-6E8A-4147-A177-3AD203B41FA5}">
                          <a16:colId xmlns:a16="http://schemas.microsoft.com/office/drawing/2014/main" val="3509545832"/>
                        </a:ext>
                      </a:extLst>
                    </a:gridCol>
                    <a:gridCol w="2389592">
                      <a:extLst>
                        <a:ext uri="{9D8B030D-6E8A-4147-A177-3AD203B41FA5}">
                          <a16:colId xmlns:a16="http://schemas.microsoft.com/office/drawing/2014/main" val="442840815"/>
                        </a:ext>
                      </a:extLst>
                    </a:gridCol>
                  </a:tblGrid>
                  <a:tr h="606756">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GT</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5"/>
                          <a:stretch>
                            <a:fillRect l="-33333" r="-254" b="-92000"/>
                          </a:stretch>
                        </a:blipFill>
                      </a:tcPr>
                    </a:tc>
                    <a:extLst>
                      <a:ext uri="{0D108BD9-81ED-4DB2-BD59-A6C34878D82A}">
                        <a16:rowId xmlns:a16="http://schemas.microsoft.com/office/drawing/2014/main" val="4066714528"/>
                      </a:ext>
                    </a:extLst>
                  </a:tr>
                  <a:tr h="508324">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KL</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5"/>
                          <a:stretch>
                            <a:fillRect l="-33333" t="-119048" r="-254" b="-9524"/>
                          </a:stretch>
                        </a:blipFill>
                      </a:tcPr>
                    </a:tc>
                    <a:extLst>
                      <a:ext uri="{0D108BD9-81ED-4DB2-BD59-A6C34878D82A}">
                        <a16:rowId xmlns:a16="http://schemas.microsoft.com/office/drawing/2014/main" val="1287373802"/>
                      </a:ext>
                    </a:extLst>
                  </a:tr>
                </a:tbl>
              </a:graphicData>
            </a:graphic>
          </p:graphicFrame>
        </mc:Fallback>
      </mc:AlternateContent>
      <p:pic>
        <p:nvPicPr>
          <p:cNvPr id="21" name="Picture 20"/>
          <p:cNvPicPr>
            <a:picLocks noChangeAspect="1"/>
          </p:cNvPicPr>
          <p:nvPr/>
        </p:nvPicPr>
        <p:blipFill>
          <a:blip r:embed="rId6"/>
          <a:stretch>
            <a:fillRect/>
          </a:stretch>
        </p:blipFill>
        <p:spPr>
          <a:xfrm>
            <a:off x="4866199" y="2996663"/>
            <a:ext cx="2645526" cy="1546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1792</TotalTime>
  <Words>2057</Words>
  <Application>Microsoft Office PowerPoint</Application>
  <PresentationFormat>On-screen Show (16:9)</PresentationFormat>
  <Paragraphs>244</Paragraphs>
  <Slides>46</Slides>
  <Notes>45</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46</vt:i4>
      </vt:variant>
    </vt:vector>
  </HeadingPairs>
  <TitlesOfParts>
    <vt:vector size="66" baseType="lpstr">
      <vt:lpstr>Wingdings</vt:lpstr>
      <vt:lpstr>DengXian</vt:lpstr>
      <vt:lpstr>Montserrat</vt:lpstr>
      <vt:lpstr>Cambria Math</vt:lpstr>
      <vt:lpstr>MJXc-TeX-main-R</vt:lpstr>
      <vt:lpstr>Open Sans</vt:lpstr>
      <vt:lpstr>Calibri</vt:lpstr>
      <vt:lpstr>Bellota Text</vt:lpstr>
      <vt:lpstr>MJXc-TeX-math-I</vt:lpstr>
      <vt:lpstr>Poppins SemiBold</vt:lpstr>
      <vt:lpstr>Dotum</vt:lpstr>
      <vt:lpstr>Times New Roman</vt:lpstr>
      <vt:lpstr>Calibri Light</vt:lpstr>
      <vt:lpstr>Arial</vt:lpstr>
      <vt:lpstr>Maven Pro SemiBold</vt:lpstr>
      <vt:lpstr>Maven Pro ExtraBold</vt:lpstr>
      <vt:lpstr>DM Sans</vt:lpstr>
      <vt:lpstr>OpenSans</vt:lpstr>
      <vt:lpstr>Grammar Subject for Elementary - 4th Grade: Ordering Adjectives by Slidesgo</vt:lpstr>
      <vt:lpstr>Office Theme</vt:lpstr>
      <vt:lpstr>CHÀO MỪNG CÁC EM  ĐẾN VỚI TIẾT HỌC HÔM NAY!</vt:lpstr>
      <vt:lpstr>PowerPoint Presentation</vt:lpstr>
      <vt:lpstr>CHƯƠNG IX. TAM GIÁC ĐỒNG DẠNG</vt:lpstr>
      <vt:lpstr>PowerPoint Presentation</vt:lpstr>
      <vt:lpstr>I. ĐỊNH LÍ PYTHAGORE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ỨNG DỤNG CỦA ĐỊNH LÍ PYTHAGORE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Mr CHU HONG VINH</dc:creator>
  <cp:lastModifiedBy>Admin</cp:lastModifiedBy>
  <cp:revision>134</cp:revision>
  <dcterms:modified xsi:type="dcterms:W3CDTF">2024-02-16T13:18:28Z</dcterms:modified>
</cp:coreProperties>
</file>