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14" r:id="rId5"/>
  </p:sldMasterIdLst>
  <p:notesMasterIdLst>
    <p:notesMasterId r:id="rId41"/>
  </p:notesMasterIdLst>
  <p:sldIdLst>
    <p:sldId id="256" r:id="rId6"/>
    <p:sldId id="258" r:id="rId7"/>
    <p:sldId id="270" r:id="rId8"/>
    <p:sldId id="272" r:id="rId9"/>
    <p:sldId id="274" r:id="rId10"/>
    <p:sldId id="273" r:id="rId11"/>
    <p:sldId id="259" r:id="rId12"/>
    <p:sldId id="261" r:id="rId13"/>
    <p:sldId id="276" r:id="rId14"/>
    <p:sldId id="278" r:id="rId15"/>
    <p:sldId id="279" r:id="rId16"/>
    <p:sldId id="281" r:id="rId17"/>
    <p:sldId id="260" r:id="rId18"/>
    <p:sldId id="275" r:id="rId19"/>
    <p:sldId id="264" r:id="rId20"/>
    <p:sldId id="282" r:id="rId21"/>
    <p:sldId id="283" r:id="rId22"/>
    <p:sldId id="284" r:id="rId23"/>
    <p:sldId id="285" r:id="rId24"/>
    <p:sldId id="286" r:id="rId25"/>
    <p:sldId id="287" r:id="rId26"/>
    <p:sldId id="288" r:id="rId27"/>
    <p:sldId id="290" r:id="rId28"/>
    <p:sldId id="293" r:id="rId29"/>
    <p:sldId id="294" r:id="rId30"/>
    <p:sldId id="292" r:id="rId31"/>
    <p:sldId id="295" r:id="rId32"/>
    <p:sldId id="296" r:id="rId33"/>
    <p:sldId id="298" r:id="rId34"/>
    <p:sldId id="297" r:id="rId35"/>
    <p:sldId id="299" r:id="rId36"/>
    <p:sldId id="300" r:id="rId37"/>
    <p:sldId id="301" r:id="rId38"/>
    <p:sldId id="302" r:id="rId39"/>
    <p:sldId id="263" r:id="rId40"/>
  </p:sldIdLst>
  <p:sldSz cx="18288000" cy="10287000"/>
  <p:notesSz cx="6858000" cy="9144000"/>
  <p:embeddedFontLst>
    <p:embeddedFont>
      <p:font typeface="DM Sans SemiBold" panose="020B0604020202020204" charset="0"/>
      <p:regular r:id="rId42"/>
      <p:bold r:id="rId43"/>
      <p:italic r:id="rId44"/>
      <p:boldItalic r:id="rId45"/>
    </p:embeddedFont>
    <p:embeddedFont>
      <p:font typeface="Maven Pro" panose="020B0604020202020204" charset="0"/>
      <p:regular r:id="rId46"/>
      <p:bold r:id="rId47"/>
    </p:embeddedFont>
    <p:embeddedFont>
      <p:font typeface="Maven Pro ExtraBold" panose="020B0604020202020204" charset="0"/>
      <p:bold r:id="rId48"/>
    </p:embeddedFont>
    <p:embeddedFont>
      <p:font typeface="DM Sans" panose="020B0604020202020204" charset="0"/>
      <p:regular r:id="rId49"/>
      <p:bold r:id="rId50"/>
      <p:italic r:id="rId51"/>
      <p:boldItalic r:id="rId52"/>
    </p:embeddedFont>
    <p:embeddedFont>
      <p:font typeface="Playfair Display" panose="020B0604020202020204" charset="0"/>
      <p:regular r:id="rId53"/>
      <p:bold r:id="rId54"/>
      <p:italic r:id="rId55"/>
      <p:boldItalic r:id="rId56"/>
    </p:embeddedFont>
    <p:embeddedFont>
      <p:font typeface="Tahoma" panose="020B0604030504040204" pitchFamily="34" charset="0"/>
      <p:regular r:id="rId57"/>
      <p:bold r:id="rId58"/>
    </p:embeddedFont>
    <p:embeddedFont>
      <p:font typeface="Cambria Math" panose="02040503050406030204" pitchFamily="18" charset="0"/>
      <p:regular r:id="rId59"/>
    </p:embeddedFont>
    <p:embeddedFont>
      <p:font typeface="Manrope" panose="020B0604020202020204" charset="0"/>
      <p:regular r:id="rId60"/>
      <p:bold r:id="rId61"/>
    </p:embeddedFont>
    <p:embeddedFont>
      <p:font typeface="Calibri" panose="020F0502020204030204" pitchFamily="34" charset="0"/>
      <p:regular r:id="rId62"/>
      <p:bold r:id="rId63"/>
      <p:italic r:id="rId64"/>
      <p:boldItalic r:id="rId65"/>
    </p:embeddedFont>
    <p:embeddedFont>
      <p:font typeface="Lato" panose="020B0604020202020204" charset="0"/>
      <p:regular r:id="rId66"/>
      <p:bold r:id="rId67"/>
      <p:italic r:id="rId68"/>
      <p:boldItalic r:id="rId69"/>
    </p:embeddedFont>
    <p:embeddedFont>
      <p:font typeface="Dotum" panose="020B0604020202020204" charset="-127"/>
      <p:regular r:id="rId70"/>
    </p:embeddedFont>
    <p:embeddedFont>
      <p:font typeface="Calibri Light" panose="020F0302020204030204"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23040"/>
    <a:srgbClr val="046D92"/>
    <a:srgbClr val="D1E3E7"/>
    <a:srgbClr val="BA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74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font" Target="fonts/font27.fntdata"/><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font" Target="fonts/font3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font" Target="fonts/font2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0B9-1CB5-4922-B622-6848A03A3396}" type="datetimeFigureOut">
              <a:rPr lang="en-US" smtClean="0"/>
              <a:t>29/3/2024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9B3-64EE-474C-876F-4AE4D4FCF282}" type="slidenum">
              <a:rPr lang="en-US" smtClean="0"/>
              <a:t>‹#›</a:t>
            </a:fld>
            <a:endParaRPr lang="en-US"/>
          </a:p>
        </p:txBody>
      </p:sp>
    </p:spTree>
    <p:extLst>
      <p:ext uri="{BB962C8B-B14F-4D97-AF65-F5344CB8AC3E}">
        <p14:creationId xmlns:p14="http://schemas.microsoft.com/office/powerpoint/2010/main" val="359475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a:t>
            </a:fld>
            <a:endParaRPr lang="en-US"/>
          </a:p>
        </p:txBody>
      </p:sp>
    </p:spTree>
    <p:extLst>
      <p:ext uri="{BB962C8B-B14F-4D97-AF65-F5344CB8AC3E}">
        <p14:creationId xmlns:p14="http://schemas.microsoft.com/office/powerpoint/2010/main" val="385644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40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9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063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5848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44612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0716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8293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9073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99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3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43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30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87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60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1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15</a:t>
            </a:fld>
            <a:endParaRPr lang="en-US"/>
          </a:p>
        </p:txBody>
      </p:sp>
    </p:spTree>
    <p:extLst>
      <p:ext uri="{BB962C8B-B14F-4D97-AF65-F5344CB8AC3E}">
        <p14:creationId xmlns:p14="http://schemas.microsoft.com/office/powerpoint/2010/main" val="100449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13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859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4671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96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9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219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213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54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87300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4843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65609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11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0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50153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585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1151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4506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2461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93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6442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56519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41387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59467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91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9004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40700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292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2282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06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15931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6081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455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99456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2373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3641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2220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2652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659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3482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0425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25612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92027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105533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26182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08394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837035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58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73929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5092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44456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67933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2024/3/29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644116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60"/>
            <a:ext cx="13716000" cy="2483644"/>
          </a:xfrm>
        </p:spPr>
        <p:txBody>
          <a:bodyPr/>
          <a:lstStyle>
            <a:lvl1pPr marL="0" indent="0" algn="ctr">
              <a:buNone/>
              <a:defRPr sz="3600"/>
            </a:lvl1pPr>
            <a:lvl2pPr marL="685834" indent="0" algn="ctr">
              <a:buNone/>
              <a:defRPr sz="3000"/>
            </a:lvl2pPr>
            <a:lvl3pPr marL="1371670" indent="0" algn="ctr">
              <a:buNone/>
              <a:defRPr sz="2700"/>
            </a:lvl3pPr>
            <a:lvl4pPr marL="2057504" indent="0" algn="ctr">
              <a:buNone/>
              <a:defRPr sz="2400"/>
            </a:lvl4pPr>
            <a:lvl5pPr marL="2743336" indent="0" algn="ctr">
              <a:buNone/>
              <a:defRPr sz="2400"/>
            </a:lvl5pPr>
            <a:lvl6pPr marL="3429172"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828383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03018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13"/>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201"/>
            <a:ext cx="15773400" cy="2250282"/>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70" indent="0">
              <a:buNone/>
              <a:defRPr sz="2700">
                <a:solidFill>
                  <a:schemeClr val="tx1">
                    <a:tint val="75000"/>
                  </a:schemeClr>
                </a:solidFill>
              </a:defRPr>
            </a:lvl3pPr>
            <a:lvl4pPr marL="2057504" indent="0">
              <a:buNone/>
              <a:defRPr sz="2400">
                <a:solidFill>
                  <a:schemeClr val="tx1">
                    <a:tint val="75000"/>
                  </a:schemeClr>
                </a:solidFill>
              </a:defRPr>
            </a:lvl4pPr>
            <a:lvl5pPr marL="2743336" indent="0">
              <a:buNone/>
              <a:defRPr sz="2400">
                <a:solidFill>
                  <a:schemeClr val="tx1">
                    <a:tint val="75000"/>
                  </a:schemeClr>
                </a:solidFill>
              </a:defRPr>
            </a:lvl5pPr>
            <a:lvl6pPr marL="3429172"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315530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47082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93"/>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9" y="2521746"/>
            <a:ext cx="77366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9" y="3757619"/>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5" y="2521746"/>
            <a:ext cx="7774782" cy="1235868"/>
          </a:xfrm>
        </p:spPr>
        <p:txBody>
          <a:bodyPr anchor="b"/>
          <a:lstStyle>
            <a:lvl1pPr marL="0" indent="0">
              <a:buNone/>
              <a:defRPr sz="3600" b="1"/>
            </a:lvl1pPr>
            <a:lvl2pPr marL="685834" indent="0">
              <a:buNone/>
              <a:defRPr sz="3000" b="1"/>
            </a:lvl2pPr>
            <a:lvl3pPr marL="1371670" indent="0">
              <a:buNone/>
              <a:defRPr sz="2700" b="1"/>
            </a:lvl3pPr>
            <a:lvl4pPr marL="2057504" indent="0">
              <a:buNone/>
              <a:defRPr sz="2400" b="1"/>
            </a:lvl4pPr>
            <a:lvl5pPr marL="2743336" indent="0">
              <a:buNone/>
              <a:defRPr sz="2400" b="1"/>
            </a:lvl5pPr>
            <a:lvl6pPr marL="3429172"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5" y="3757619"/>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771038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383067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18199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99619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3"/>
            <a:ext cx="9258300" cy="7310438"/>
          </a:xfrm>
        </p:spPr>
        <p:txBody>
          <a:bodyPr/>
          <a:lstStyle>
            <a:lvl1pPr marL="0" indent="0">
              <a:buNone/>
              <a:defRPr sz="4800"/>
            </a:lvl1pPr>
            <a:lvl2pPr marL="685834" indent="0">
              <a:buNone/>
              <a:defRPr sz="4200"/>
            </a:lvl2pPr>
            <a:lvl3pPr marL="1371670" indent="0">
              <a:buNone/>
              <a:defRPr sz="3600"/>
            </a:lvl3pPr>
            <a:lvl4pPr marL="2057504" indent="0">
              <a:buNone/>
              <a:defRPr sz="3000"/>
            </a:lvl4pPr>
            <a:lvl5pPr marL="2743336" indent="0">
              <a:buNone/>
              <a:defRPr sz="3000"/>
            </a:lvl5pPr>
            <a:lvl6pPr marL="3429172" indent="0">
              <a:buNone/>
              <a:defRPr sz="3000"/>
            </a:lvl6pPr>
            <a:lvl7pPr marL="4115006" indent="0">
              <a:buNone/>
              <a:defRPr sz="3000"/>
            </a:lvl7pPr>
            <a:lvl8pPr marL="4800840" indent="0">
              <a:buNone/>
              <a:defRPr sz="3000"/>
            </a:lvl8pPr>
            <a:lvl9pPr marL="5486674"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5"/>
            <a:ext cx="5898356" cy="5717382"/>
          </a:xfrm>
        </p:spPr>
        <p:txBody>
          <a:bodyPr/>
          <a:lstStyle>
            <a:lvl1pPr marL="0" indent="0">
              <a:buNone/>
              <a:defRPr sz="2400"/>
            </a:lvl1pPr>
            <a:lvl2pPr marL="685834" indent="0">
              <a:buNone/>
              <a:defRPr sz="2100"/>
            </a:lvl2pPr>
            <a:lvl3pPr marL="1371670" indent="0">
              <a:buNone/>
              <a:defRPr sz="1800"/>
            </a:lvl3pPr>
            <a:lvl4pPr marL="2057504" indent="0">
              <a:buNone/>
              <a:defRPr sz="1500"/>
            </a:lvl4pPr>
            <a:lvl5pPr marL="2743336" indent="0">
              <a:buNone/>
              <a:defRPr sz="1500"/>
            </a:lvl5pPr>
            <a:lvl6pPr marL="3429172"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0950872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372375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3" y="547693"/>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5" y="547693"/>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828800">
              <a:buClr>
                <a:srgbClr val="000000"/>
              </a:buClr>
              <a:defRPr/>
            </a:pPr>
            <a:fld id="{2B8C012C-B1B7-47F6-B168-A941E97A73A9}" type="datetimeFigureOut">
              <a:rPr lang="en-US" kern="0" smtClean="0">
                <a:solidFill>
                  <a:prstClr val="black">
                    <a:tint val="75000"/>
                  </a:prstClr>
                </a:solidFill>
                <a:latin typeface="Arial"/>
                <a:cs typeface="Arial"/>
                <a:sym typeface="Arial"/>
              </a:rPr>
              <a:pPr defTabSz="1828800">
                <a:buClr>
                  <a:srgbClr val="000000"/>
                </a:buClr>
                <a:defRPr/>
              </a:pPr>
              <a:t>29/3/2024</a:t>
            </a:fld>
            <a:endParaRPr lang="en-US" kern="0">
              <a:solidFill>
                <a:prstClr val="black">
                  <a:tint val="75000"/>
                </a:prstClr>
              </a:solidFill>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828800">
              <a:buClr>
                <a:srgbClr val="000000"/>
              </a:buClr>
              <a:defRPr/>
            </a:pPr>
            <a:endParaRPr lang="en-US" kern="0">
              <a:solidFill>
                <a:prstClr val="black">
                  <a:tint val="75000"/>
                </a:prstClr>
              </a:solidFill>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828800">
              <a:buClr>
                <a:srgbClr val="000000"/>
              </a:buClr>
              <a:defRPr/>
            </a:pPr>
            <a:fld id="{91EC7793-07B9-4429-92E8-8730EA770269}" type="slidenum">
              <a:rPr lang="en-US" kern="0" smtClean="0">
                <a:solidFill>
                  <a:prstClr val="black">
                    <a:tint val="75000"/>
                  </a:prstClr>
                </a:solidFill>
                <a:latin typeface="Arial"/>
                <a:cs typeface="Arial"/>
                <a:sym typeface="Arial"/>
              </a:rPr>
              <a:pPr defTabSz="1828800">
                <a:buClr>
                  <a:srgbClr val="000000"/>
                </a:buClr>
                <a:defRPr/>
              </a:pPr>
              <a:t>‹#›</a:t>
            </a:fld>
            <a:endParaRPr lang="en-US"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1209555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039218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312714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2024/3/29</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2752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828800">
              <a:defRPr/>
            </a:pPr>
            <a:fld id="{2B8C012C-B1B7-47F6-B168-A941E97A73A9}" type="datetimeFigureOut">
              <a:rPr lang="en-US" smtClean="0">
                <a:solidFill>
                  <a:prstClr val="black">
                    <a:tint val="75000"/>
                  </a:prstClr>
                </a:solidFill>
                <a:cs typeface="Arial"/>
                <a:sym typeface="Arial"/>
              </a:rPr>
              <a:pPr defTabSz="1828800">
                <a:defRPr/>
              </a:pPr>
              <a:t>29/3/2024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8288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828800">
              <a:defRPr/>
            </a:pPr>
            <a:fld id="{91EC7793-07B9-4429-92E8-8730EA770269}" type="slidenum">
              <a:rPr lang="en-US" smtClean="0">
                <a:solidFill>
                  <a:prstClr val="black">
                    <a:tint val="75000"/>
                  </a:prstClr>
                </a:solidFill>
                <a:cs typeface="Arial"/>
                <a:sym typeface="Arial"/>
              </a:rPr>
              <a:pPr defTabSz="18288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1692545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7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6" indent="-342916" algn="l" defTabSz="137167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2" indent="-342916" algn="l" defTabSz="137167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6" algn="l" defTabSz="137167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90"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6"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2" indent="-342916" algn="l" defTabSz="137167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70" rtl="0" eaLnBrk="1" latinLnBrk="0" hangingPunct="1">
        <a:defRPr sz="2700" kern="1200">
          <a:solidFill>
            <a:schemeClr val="tx1"/>
          </a:solidFill>
          <a:latin typeface="+mn-lt"/>
          <a:ea typeface="+mn-ea"/>
          <a:cs typeface="+mn-cs"/>
        </a:defRPr>
      </a:lvl1pPr>
      <a:lvl2pPr marL="685834" algn="l" defTabSz="1371670" rtl="0" eaLnBrk="1" latinLnBrk="0" hangingPunct="1">
        <a:defRPr sz="2700" kern="1200">
          <a:solidFill>
            <a:schemeClr val="tx1"/>
          </a:solidFill>
          <a:latin typeface="+mn-lt"/>
          <a:ea typeface="+mn-ea"/>
          <a:cs typeface="+mn-cs"/>
        </a:defRPr>
      </a:lvl2pPr>
      <a:lvl3pPr marL="1371670" algn="l" defTabSz="1371670" rtl="0" eaLnBrk="1" latinLnBrk="0" hangingPunct="1">
        <a:defRPr sz="2700" kern="1200">
          <a:solidFill>
            <a:schemeClr val="tx1"/>
          </a:solidFill>
          <a:latin typeface="+mn-lt"/>
          <a:ea typeface="+mn-ea"/>
          <a:cs typeface="+mn-cs"/>
        </a:defRPr>
      </a:lvl3pPr>
      <a:lvl4pPr marL="2057504" algn="l" defTabSz="1371670" rtl="0" eaLnBrk="1" latinLnBrk="0" hangingPunct="1">
        <a:defRPr sz="2700" kern="1200">
          <a:solidFill>
            <a:schemeClr val="tx1"/>
          </a:solidFill>
          <a:latin typeface="+mn-lt"/>
          <a:ea typeface="+mn-ea"/>
          <a:cs typeface="+mn-cs"/>
        </a:defRPr>
      </a:lvl4pPr>
      <a:lvl5pPr marL="2743336" algn="l" defTabSz="1371670" rtl="0" eaLnBrk="1" latinLnBrk="0" hangingPunct="1">
        <a:defRPr sz="2700" kern="1200">
          <a:solidFill>
            <a:schemeClr val="tx1"/>
          </a:solidFill>
          <a:latin typeface="+mn-lt"/>
          <a:ea typeface="+mn-ea"/>
          <a:cs typeface="+mn-cs"/>
        </a:defRPr>
      </a:lvl5pPr>
      <a:lvl6pPr marL="3429172" algn="l" defTabSz="1371670" rtl="0" eaLnBrk="1" latinLnBrk="0" hangingPunct="1">
        <a:defRPr sz="2700" kern="1200">
          <a:solidFill>
            <a:schemeClr val="tx1"/>
          </a:solidFill>
          <a:latin typeface="+mn-lt"/>
          <a:ea typeface="+mn-ea"/>
          <a:cs typeface="+mn-cs"/>
        </a:defRPr>
      </a:lvl6pPr>
      <a:lvl7pPr marL="4115006" algn="l" defTabSz="1371670" rtl="0" eaLnBrk="1" latinLnBrk="0" hangingPunct="1">
        <a:defRPr sz="2700" kern="1200">
          <a:solidFill>
            <a:schemeClr val="tx1"/>
          </a:solidFill>
          <a:latin typeface="+mn-lt"/>
          <a:ea typeface="+mn-ea"/>
          <a:cs typeface="+mn-cs"/>
        </a:defRPr>
      </a:lvl7pPr>
      <a:lvl8pPr marL="4800840" algn="l" defTabSz="1371670" rtl="0" eaLnBrk="1" latinLnBrk="0" hangingPunct="1">
        <a:defRPr sz="2700" kern="1200">
          <a:solidFill>
            <a:schemeClr val="tx1"/>
          </a:solidFill>
          <a:latin typeface="+mn-lt"/>
          <a:ea typeface="+mn-ea"/>
          <a:cs typeface="+mn-cs"/>
        </a:defRPr>
      </a:lvl8pPr>
      <a:lvl9pPr marL="5486674" algn="l" defTabSz="137167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50.sv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47.png"/><Relationship Id="rId10" Type="http://schemas.microsoft.com/office/2007/relationships/hdphoto" Target="../media/hdphoto2.wdp"/><Relationship Id="rId4" Type="http://schemas.openxmlformats.org/officeDocument/2006/relationships/image" Target="../media/image3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png"/><Relationship Id="rId10" Type="http://schemas.openxmlformats.org/officeDocument/2006/relationships/image" Target="../media/image4.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4.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15.xml"/><Relationship Id="rId4" Type="http://schemas.openxmlformats.org/officeDocument/2006/relationships/audio" Target="../media/media3.mp3"/><Relationship Id="rId9"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8.png"/><Relationship Id="rId2" Type="http://schemas.openxmlformats.org/officeDocument/2006/relationships/audio" Target="../media/media2.mp3"/><Relationship Id="rId16" Type="http://schemas.openxmlformats.org/officeDocument/2006/relationships/image" Target="../media/image66.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7.png"/><Relationship Id="rId5" Type="http://schemas.microsoft.com/office/2007/relationships/media" Target="../media/media4.mp3"/><Relationship Id="rId15" Type="http://schemas.openxmlformats.org/officeDocument/2006/relationships/image" Target="../media/image71.png"/><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2.png"/><Relationship Id="rId5" Type="http://schemas.microsoft.com/office/2007/relationships/media" Target="../media/media4.mp3"/><Relationship Id="rId15" Type="http://schemas.openxmlformats.org/officeDocument/2006/relationships/image" Target="../media/image66.png"/><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63.xml"/><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13" Type="http://schemas.openxmlformats.org/officeDocument/2006/relationships/image" Target="../media/image84.png"/><Relationship Id="rId3" Type="http://schemas.openxmlformats.org/officeDocument/2006/relationships/image" Target="../media/image32.png"/><Relationship Id="rId12"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3.png"/><Relationship Id="rId10" Type="http://schemas.openxmlformats.org/officeDocument/2006/relationships/image" Target="../media/image50.svg"/><Relationship Id="rId14" Type="http://schemas.openxmlformats.org/officeDocument/2006/relationships/image" Target="../media/image85.png"/></Relationships>
</file>

<file path=ppt/slides/_rels/slide32.xml.rels><?xml version="1.0" encoding="UTF-8" standalone="yes"?>
<Relationships xmlns="http://schemas.openxmlformats.org/package/2006/relationships"><Relationship Id="rId13" Type="http://schemas.openxmlformats.org/officeDocument/2006/relationships/image" Target="../media/image88.png"/><Relationship Id="rId3" Type="http://schemas.openxmlformats.org/officeDocument/2006/relationships/image" Target="../media/image3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1.png"/><Relationship Id="rId16" Type="http://schemas.openxmlformats.org/officeDocument/2006/relationships/image" Target="../media/image91.png"/><Relationship Id="rId1" Type="http://schemas.openxmlformats.org/officeDocument/2006/relationships/slideLayout" Target="../slideLayouts/slideLayout7.xml"/><Relationship Id="rId11" Type="http://schemas.openxmlformats.org/officeDocument/2006/relationships/image" Target="../media/image86.png"/><Relationship Id="rId15" Type="http://schemas.openxmlformats.org/officeDocument/2006/relationships/image" Target="../media/image90.png"/><Relationship Id="rId10" Type="http://schemas.openxmlformats.org/officeDocument/2006/relationships/image" Target="../media/image50.svg"/><Relationship Id="rId14" Type="http://schemas.openxmlformats.org/officeDocument/2006/relationships/image" Target="../media/image89.png"/></Relationships>
</file>

<file path=ppt/slides/_rels/slide33.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image" Target="../media/image93.png"/><Relationship Id="rId12"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94.png"/><Relationship Id="rId15" Type="http://schemas.openxmlformats.org/officeDocument/2006/relationships/image" Target="../media/image98.png"/><Relationship Id="rId10" Type="http://schemas.openxmlformats.org/officeDocument/2006/relationships/image" Target="../media/image50.svg"/><Relationship Id="rId4" Type="http://schemas.openxmlformats.org/officeDocument/2006/relationships/image" Target="../media/image32.png"/><Relationship Id="rId14" Type="http://schemas.openxmlformats.org/officeDocument/2006/relationships/image" Target="../media/image9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5.png"/><Relationship Id="rId9" Type="http://schemas.openxmlformats.org/officeDocument/2006/relationships/image" Target="../media/image28.sv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4" name="Group 4"/>
          <p:cNvGrpSpPr/>
          <p:nvPr/>
        </p:nvGrpSpPr>
        <p:grpSpPr>
          <a:xfrm>
            <a:off x="868702" y="874653"/>
            <a:ext cx="16550595" cy="5255613"/>
            <a:chOff x="0" y="0"/>
            <a:chExt cx="21173320" cy="3132056"/>
          </a:xfrm>
        </p:grpSpPr>
        <p:grpSp>
          <p:nvGrpSpPr>
            <p:cNvPr id="5" name="Group 5"/>
            <p:cNvGrpSpPr/>
            <p:nvPr/>
          </p:nvGrpSpPr>
          <p:grpSpPr>
            <a:xfrm>
              <a:off x="0" y="0"/>
              <a:ext cx="21173320" cy="3132056"/>
              <a:chOff x="0" y="0"/>
              <a:chExt cx="4559036" cy="674394"/>
            </a:xfrm>
          </p:grpSpPr>
          <p:sp>
            <p:nvSpPr>
              <p:cNvPr id="6" name="Freeform 6"/>
              <p:cNvSpPr/>
              <p:nvPr/>
            </p:nvSpPr>
            <p:spPr>
              <a:xfrm>
                <a:off x="48260" y="4826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000000"/>
              </a:solidFill>
            </p:spPr>
          </p:sp>
          <p:sp>
            <p:nvSpPr>
              <p:cNvPr id="7" name="Freeform 7"/>
              <p:cNvSpPr/>
              <p:nvPr/>
            </p:nvSpPr>
            <p:spPr>
              <a:xfrm>
                <a:off x="6350" y="635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2A6350"/>
              </a:solidFill>
            </p:spPr>
          </p:sp>
          <p:sp>
            <p:nvSpPr>
              <p:cNvPr id="8" name="Freeform 8"/>
              <p:cNvSpPr/>
              <p:nvPr/>
            </p:nvSpPr>
            <p:spPr>
              <a:xfrm>
                <a:off x="0" y="0"/>
                <a:ext cx="4523476" cy="638834"/>
              </a:xfrm>
              <a:custGeom>
                <a:avLst/>
                <a:gdLst/>
                <a:ahLst/>
                <a:cxnLst/>
                <a:rect l="l" t="t" r="r" b="b"/>
                <a:pathLst>
                  <a:path w="4523476" h="638834">
                    <a:moveTo>
                      <a:pt x="4523476" y="638834"/>
                    </a:moveTo>
                    <a:lnTo>
                      <a:pt x="0" y="638834"/>
                    </a:lnTo>
                    <a:lnTo>
                      <a:pt x="0" y="0"/>
                    </a:lnTo>
                    <a:lnTo>
                      <a:pt x="4523476" y="0"/>
                    </a:lnTo>
                    <a:lnTo>
                      <a:pt x="4523476" y="638834"/>
                    </a:lnTo>
                    <a:close/>
                    <a:moveTo>
                      <a:pt x="12700" y="626134"/>
                    </a:moveTo>
                    <a:lnTo>
                      <a:pt x="4510776" y="626134"/>
                    </a:lnTo>
                    <a:lnTo>
                      <a:pt x="4510776" y="12700"/>
                    </a:lnTo>
                    <a:lnTo>
                      <a:pt x="12700" y="12700"/>
                    </a:lnTo>
                    <a:lnTo>
                      <a:pt x="12700" y="626134"/>
                    </a:lnTo>
                    <a:close/>
                  </a:path>
                </a:pathLst>
              </a:custGeom>
              <a:solidFill>
                <a:srgbClr val="000000"/>
              </a:solidFill>
            </p:spPr>
          </p:sp>
        </p:grpSp>
        <p:sp>
          <p:nvSpPr>
            <p:cNvPr id="9" name="TextBox 9"/>
            <p:cNvSpPr txBox="1"/>
            <p:nvPr/>
          </p:nvSpPr>
          <p:spPr>
            <a:xfrm>
              <a:off x="1593662" y="431805"/>
              <a:ext cx="17985997" cy="2065056"/>
            </a:xfrm>
            <a:prstGeom prst="rect">
              <a:avLst/>
            </a:prstGeom>
          </p:spPr>
          <p:txBody>
            <a:bodyPr lIns="0" tIns="0" rIns="0" bIns="0" rtlCol="0" anchor="t">
              <a:spAutoFit/>
            </a:bodyPr>
            <a:lstStyle/>
            <a:p>
              <a:pPr algn="ctr">
                <a:lnSpc>
                  <a:spcPct val="150000"/>
                </a:lnSpc>
              </a:pPr>
              <a:r>
                <a:rPr lang="en-US" sz="8000" b="1">
                  <a:solidFill>
                    <a:srgbClr val="F1EEE1"/>
                  </a:solidFill>
                  <a:latin typeface="Arial" panose="020B0604020202020204" pitchFamily="34" charset="0"/>
                  <a:cs typeface="Arial" panose="020B0604020202020204" pitchFamily="34" charset="0"/>
                </a:rPr>
                <a:t>CHÀO MỪNG CÁC EM </a:t>
              </a:r>
              <a:br>
                <a:rPr lang="en-US" sz="8000" b="1">
                  <a:solidFill>
                    <a:srgbClr val="F1EEE1"/>
                  </a:solidFill>
                  <a:latin typeface="Arial" panose="020B0604020202020204" pitchFamily="34" charset="0"/>
                  <a:cs typeface="Arial" panose="020B0604020202020204" pitchFamily="34" charset="0"/>
                </a:rPr>
              </a:br>
              <a:r>
                <a:rPr lang="en-US" sz="8000" b="1">
                  <a:solidFill>
                    <a:srgbClr val="F1EEE1"/>
                  </a:solidFill>
                  <a:latin typeface="Arial" panose="020B0604020202020204" pitchFamily="34" charset="0"/>
                  <a:cs typeface="Arial" panose="020B0604020202020204" pitchFamily="34" charset="0"/>
                </a:rPr>
                <a:t>ĐẾN VỚI TIẾT HỌC!</a:t>
              </a:r>
            </a:p>
          </p:txBody>
        </p:sp>
      </p:grpSp>
      <p:pic>
        <p:nvPicPr>
          <p:cNvPr id="20" name="Picture 19"/>
          <p:cNvPicPr>
            <a:picLocks noChangeAspect="1"/>
          </p:cNvPicPr>
          <p:nvPr/>
        </p:nvPicPr>
        <p:blipFill>
          <a:blip r:embed="rId4"/>
          <a:stretch>
            <a:fillRect/>
          </a:stretch>
        </p:blipFill>
        <p:spPr>
          <a:xfrm>
            <a:off x="6366497" y="7004918"/>
            <a:ext cx="5425910" cy="2987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257052" y="1181100"/>
            <a:ext cx="15918761" cy="63246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5292957"/>
            </a:xfrm>
            <a:prstGeom prst="rect">
              <a:avLst/>
            </a:prstGeom>
          </p:spPr>
          <p:txBody>
            <a:bodyPr wrap="square" lIns="0" tIns="0" rIns="0" bIns="0" rtlCol="0" anchor="t">
              <a:spAutoFit/>
            </a:bodyPr>
            <a:lstStyle/>
            <a:p>
              <a:pPr lvl="0" algn="ctr">
                <a:lnSpc>
                  <a:spcPct val="150000"/>
                </a:lnSpc>
              </a:pPr>
              <a:r>
                <a:rPr lang="en-US" sz="7800" b="1">
                  <a:solidFill>
                    <a:srgbClr val="F1EEE1"/>
                  </a:solidFill>
                  <a:latin typeface="Arial" panose="020B0604020202020204" pitchFamily="34" charset="0"/>
                  <a:cs typeface="Arial" panose="020B0604020202020204" pitchFamily="34" charset="0"/>
                </a:rPr>
                <a:t>2. DIỆN TÍCH XUNG QUANH VÀ THỂ TÍCH CỦA HÌNH CHÓP TAM GIÁC ĐỀU</a:t>
              </a:r>
              <a:endParaRPr kumimoji="0" lang="en-US" sz="78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1286354" y="8407157"/>
            <a:ext cx="2904646" cy="2850982"/>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3" name="Freeform 14"/>
          <p:cNvSpPr/>
          <p:nvPr/>
        </p:nvSpPr>
        <p:spPr>
          <a:xfrm>
            <a:off x="15204657" y="8524968"/>
            <a:ext cx="1963135" cy="1101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864510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281919" y="253086"/>
            <a:ext cx="1265231" cy="907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8" name="Rectangle 17"/>
          <p:cNvSpPr/>
          <p:nvPr/>
        </p:nvSpPr>
        <p:spPr>
          <a:xfrm>
            <a:off x="508002" y="1544241"/>
            <a:ext cx="17017998" cy="1846659"/>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8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800" kern="0">
                <a:solidFill>
                  <a:srgbClr val="C00000"/>
                </a:solidFill>
                <a:latin typeface="Arial"/>
                <a:ea typeface="Dotum" panose="020B0600000101010101" pitchFamily="34" charset="-127"/>
                <a:cs typeface="Times New Roman" panose="02020603050405020304" pitchFamily="18" charset="0"/>
                <a:sym typeface="Arial"/>
              </a:rPr>
              <a:t>:</a:t>
            </a:r>
            <a:r>
              <a:rPr lang="en-US" sz="38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en-US" sz="3800" kern="0">
                <a:solidFill>
                  <a:srgbClr val="000000"/>
                </a:solidFill>
                <a:cs typeface="Arial"/>
                <a:sym typeface="Arial"/>
              </a:rPr>
              <a:t>Quan sát hình chóp tam giác đều và hình khai triển của nó (H.10.6). Hãy tính tổng diện tích các mặt bên của hình chóp</a:t>
            </a:r>
            <a:r>
              <a:rPr lang="en-US" sz="3800" kern="0" smtClean="0">
                <a:solidFill>
                  <a:srgbClr val="000000"/>
                </a:solidFill>
                <a:cs typeface="Arial"/>
                <a:sym typeface="Arial"/>
              </a:rPr>
              <a:t>.</a:t>
            </a:r>
            <a:endParaRPr lang="en-US" sz="3800" kern="0">
              <a:solidFill>
                <a:srgbClr val="000000"/>
              </a:solidFill>
              <a:cs typeface="Arial"/>
              <a:sym typeface="Arial"/>
            </a:endParaRPr>
          </a:p>
        </p:txBody>
      </p:sp>
      <p:sp>
        <p:nvSpPr>
          <p:cNvPr id="5" name="Rectangle 4"/>
          <p:cNvSpPr/>
          <p:nvPr/>
        </p:nvSpPr>
        <p:spPr>
          <a:xfrm>
            <a:off x="2603202" y="676287"/>
            <a:ext cx="13040749" cy="738664"/>
          </a:xfrm>
          <a:prstGeom prst="rect">
            <a:avLst/>
          </a:prstGeom>
        </p:spPr>
        <p:txBody>
          <a:bodyPr wrap="none">
            <a:spAutoFit/>
          </a:bodyPr>
          <a:lstStyle/>
          <a:p>
            <a:pPr algn="ctr"/>
            <a:r>
              <a:rPr lang="vi-VN" sz="4200" b="1">
                <a:solidFill>
                  <a:srgbClr val="046D92"/>
                </a:solidFill>
                <a:ea typeface="Calibri" panose="020F0502020204030204" pitchFamily="34" charset="0"/>
              </a:rPr>
              <a:t>Diện tích xung quanh của hình chóp tam giác </a:t>
            </a:r>
            <a:r>
              <a:rPr lang="vi-VN" sz="4200" b="1" smtClean="0">
                <a:solidFill>
                  <a:srgbClr val="046D92"/>
                </a:solidFill>
                <a:ea typeface="Calibri" panose="020F0502020204030204" pitchFamily="34" charset="0"/>
              </a:rPr>
              <a:t>đều</a:t>
            </a:r>
            <a:endParaRPr lang="en-US" sz="4200">
              <a:solidFill>
                <a:srgbClr val="046D92"/>
              </a:solidFill>
            </a:endParaRPr>
          </a:p>
        </p:txBody>
      </p:sp>
      <p:pic>
        <p:nvPicPr>
          <p:cNvPr id="8" name="Picture 7"/>
          <p:cNvPicPr>
            <a:picLocks noChangeAspect="1"/>
          </p:cNvPicPr>
          <p:nvPr/>
        </p:nvPicPr>
        <p:blipFill>
          <a:blip r:embed="rId7"/>
          <a:stretch>
            <a:fillRect/>
          </a:stretch>
        </p:blipFill>
        <p:spPr>
          <a:xfrm>
            <a:off x="4042120" y="3258784"/>
            <a:ext cx="10449450" cy="462726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2156517" y="8304264"/>
                <a:ext cx="13934120" cy="1227708"/>
              </a:xfrm>
              <a:prstGeom prst="rect">
                <a:avLst/>
              </a:prstGeom>
            </p:spPr>
            <p:txBody>
              <a:bodyPr wrap="square">
                <a:spAutoFit/>
              </a:bodyPr>
              <a:lstStyle/>
              <a:p>
                <a:pPr algn="ctr">
                  <a:lnSpc>
                    <a:spcPct val="150000"/>
                  </a:lnSpc>
                </a:pPr>
                <a:r>
                  <a:rPr lang="vi-VN" sz="3800" smtClean="0">
                    <a:solidFill>
                      <a:schemeClr val="bg1">
                        <a:lumMod val="10000"/>
                      </a:schemeClr>
                    </a:solidFill>
                    <a:ea typeface="Arial" panose="020B0604020202020204" pitchFamily="34" charset="0"/>
                    <a:cs typeface="Times New Roman" panose="02020603050405020304" pitchFamily="18" charset="0"/>
                  </a:rPr>
                  <a:t>Tổng diện tích mặt bên của hình chóp là:</a:t>
                </a:r>
                <a:r>
                  <a:rPr lang="en-US" sz="3800" smtClean="0">
                    <a:solidFill>
                      <a:schemeClr val="bg1">
                        <a:lumMod val="10000"/>
                      </a:schemeClr>
                    </a:solidFill>
                    <a:ea typeface="Arial" panose="020B0604020202020204" pitchFamily="34" charset="0"/>
                    <a:cs typeface="Times New Roman" panose="02020603050405020304" pitchFamily="18" charset="0"/>
                  </a:rPr>
                  <a:t> </a:t>
                </a:r>
                <a14:m>
                  <m:oMath xmlns:m="http://schemas.openxmlformats.org/officeDocument/2006/math">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3 .</m:t>
                    </m:r>
                    <m:f>
                      <m:fPr>
                        <m:ctrlPr>
                          <a:rPr lang="en-US"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den>
                    </m:f>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 5 . 6=45 </m:t>
                    </m:r>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𝑐</m:t>
                    </m:r>
                    <m:sSup>
                      <m:sSupPr>
                        <m:ctrlPr>
                          <a:rPr lang="en-US"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𝑚</m:t>
                        </m:r>
                      </m:e>
                      <m:sup>
                        <m:r>
                          <a:rPr lang="vi-VN" sz="3800" i="1">
                            <a:solidFill>
                              <a:schemeClr val="bg1">
                                <a:lumMod val="10000"/>
                              </a:schemeClr>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800">
                  <a:solidFill>
                    <a:schemeClr val="bg1">
                      <a:lumMod val="10000"/>
                    </a:schemeClr>
                  </a:solidFill>
                  <a:effectLst/>
                  <a:ea typeface="Arial" panose="020B0604020202020204" pitchFamily="34" charset="0"/>
                  <a:cs typeface="Times New Roman" panose="02020603050405020304"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156517" y="8304264"/>
                <a:ext cx="13934120" cy="1227708"/>
              </a:xfrm>
              <a:prstGeom prst="rect">
                <a:avLst/>
              </a:prstGeom>
              <a:blipFill>
                <a:blip r:embed="rId8"/>
                <a:stretch>
                  <a:fillRect b="-9901"/>
                </a:stretch>
              </a:blipFill>
            </p:spPr>
            <p:txBody>
              <a:bodyPr/>
              <a:lstStyle/>
              <a:p>
                <a:r>
                  <a:rPr lang="en-US">
                    <a:noFill/>
                  </a:rPr>
                  <a:t> </a:t>
                </a:r>
              </a:p>
            </p:txBody>
          </p:sp>
        </mc:Fallback>
      </mc:AlternateContent>
      <p:sp>
        <p:nvSpPr>
          <p:cNvPr id="31" name="Rectangle 30"/>
          <p:cNvSpPr/>
          <p:nvPr/>
        </p:nvSpPr>
        <p:spPr>
          <a:xfrm>
            <a:off x="610476" y="7930889"/>
            <a:ext cx="1265091" cy="677108"/>
          </a:xfrm>
          <a:prstGeom prst="rect">
            <a:avLst/>
          </a:prstGeom>
        </p:spPr>
        <p:txBody>
          <a:bodyPr wrap="none">
            <a:spAutoFit/>
          </a:bodyPr>
          <a:lstStyle/>
          <a:p>
            <a:pPr algn="ctr" defTabSz="1828800">
              <a:defRPr/>
            </a:pPr>
            <a:r>
              <a:rPr lang="en-US" sz="3800" b="1" i="1" u="sng" smtClean="0">
                <a:solidFill>
                  <a:srgbClr val="011C26">
                    <a:lumMod val="90000"/>
                    <a:lumOff val="10000"/>
                  </a:srgbClr>
                </a:solidFill>
                <a:latin typeface="Arial" panose="020B0604020202020204" pitchFamily="34" charset="0"/>
                <a:cs typeface="Arial"/>
                <a:sym typeface="Arial"/>
              </a:rPr>
              <a:t>Giải:</a:t>
            </a:r>
            <a:endParaRPr lang="en-US" sz="3800" b="1" i="1" u="sng" dirty="0">
              <a:solidFill>
                <a:srgbClr val="011C26">
                  <a:lumMod val="90000"/>
                  <a:lumOff val="10000"/>
                </a:srgbClr>
              </a:solidFill>
              <a:latin typeface="Calibri"/>
              <a:cs typeface="Arial"/>
              <a:sym typeface="Arial"/>
            </a:endParaRPr>
          </a:p>
        </p:txBody>
      </p:sp>
      <p:pic>
        <p:nvPicPr>
          <p:cNvPr id="30" name="Picture 29"/>
          <p:cNvPicPr>
            <a:picLocks noChangeAspect="1"/>
          </p:cNvPicPr>
          <p:nvPr/>
        </p:nvPicPr>
        <p:blipFill>
          <a:blip r:embed="rId9"/>
          <a:stretch>
            <a:fillRect/>
          </a:stretch>
        </p:blipFill>
        <p:spPr>
          <a:xfrm rot="9165680">
            <a:off x="15955725" y="6214436"/>
            <a:ext cx="2789582" cy="3220958"/>
          </a:xfrm>
          <a:prstGeom prst="rect">
            <a:avLst/>
          </a:prstGeom>
        </p:spPr>
      </p:pic>
    </p:spTree>
    <p:extLst>
      <p:ext uri="{BB962C8B-B14F-4D97-AF65-F5344CB8AC3E}">
        <p14:creationId xmlns:p14="http://schemas.microsoft.com/office/powerpoint/2010/main" val="73511651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23"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3" name="Rectangle 32"/>
          <p:cNvSpPr/>
          <p:nvPr/>
        </p:nvSpPr>
        <p:spPr>
          <a:xfrm>
            <a:off x="1031258" y="680978"/>
            <a:ext cx="16225484" cy="2862322"/>
          </a:xfrm>
          <a:prstGeom prst="rect">
            <a:avLst/>
          </a:prstGeom>
        </p:spPr>
        <p:txBody>
          <a:bodyPr wrap="square">
            <a:spAutoFit/>
          </a:bodyPr>
          <a:lstStyle/>
          <a:p>
            <a:pPr marL="685800" indent="-685800" algn="just" defTabSz="1828800">
              <a:lnSpc>
                <a:spcPct val="150000"/>
              </a:lnSpc>
              <a:buClr>
                <a:schemeClr val="tx2"/>
              </a:buClr>
              <a:buFont typeface="Wingdings" panose="05000000000000000000" pitchFamily="2" charset="2"/>
              <a:buChar char="q"/>
              <a:defRPr/>
            </a:pPr>
            <a:r>
              <a:rPr lang="en-US" sz="4000" b="1" kern="0" smtClean="0">
                <a:solidFill>
                  <a:schemeClr val="tx2"/>
                </a:solidFill>
                <a:latin typeface="Arial"/>
                <a:ea typeface="Dotum" panose="020B0600000101010101" pitchFamily="34" charset="-127"/>
                <a:cs typeface="Times New Roman" panose="02020603050405020304" pitchFamily="18" charset="0"/>
                <a:sym typeface="Arial"/>
              </a:rPr>
              <a:t>HĐ2</a:t>
            </a:r>
            <a:r>
              <a:rPr lang="en-US" sz="4000" kern="0" smtClean="0">
                <a:solidFill>
                  <a:schemeClr val="tx2"/>
                </a:solidFill>
                <a:latin typeface="Arial"/>
                <a:ea typeface="Dotum" panose="020B0600000101010101" pitchFamily="34" charset="-127"/>
                <a:cs typeface="Times New Roman" panose="02020603050405020304" pitchFamily="18" charset="0"/>
                <a:sym typeface="Arial"/>
              </a:rPr>
              <a:t>: </a:t>
            </a:r>
            <a:r>
              <a:rPr lang="en-US" sz="4000" kern="0">
                <a:solidFill>
                  <a:srgbClr val="000000"/>
                </a:solidFill>
                <a:latin typeface="Arial"/>
                <a:cs typeface="Arial"/>
                <a:sym typeface="Arial"/>
              </a:rPr>
              <a:t>Hãy tính tích của nửa chu vi mặt đáy với trung đoạn của hình chóp tam giác đều. So sánh kết quả vừa tính với tổng diện tích các mặt bên của hình chóp.</a:t>
            </a:r>
          </a:p>
        </p:txBody>
      </p:sp>
      <p:sp>
        <p:nvSpPr>
          <p:cNvPr id="34" name="Freeform 15"/>
          <p:cNvSpPr/>
          <p:nvPr/>
        </p:nvSpPr>
        <p:spPr>
          <a:xfrm>
            <a:off x="23041" y="7965150"/>
            <a:ext cx="2056638" cy="2071783"/>
          </a:xfrm>
          <a:custGeom>
            <a:avLst/>
            <a:gdLst/>
            <a:ahLst/>
            <a:cxnLst/>
            <a:rect l="l" t="t" r="r" b="b"/>
            <a:pathLst>
              <a:path w="2488186" h="2488186">
                <a:moveTo>
                  <a:pt x="0" y="0"/>
                </a:moveTo>
                <a:lnTo>
                  <a:pt x="2488185" y="0"/>
                </a:lnTo>
                <a:lnTo>
                  <a:pt x="2488185" y="2488186"/>
                </a:lnTo>
                <a:lnTo>
                  <a:pt x="0" y="248818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35" name="Freeform 16"/>
          <p:cNvSpPr/>
          <p:nvPr/>
        </p:nvSpPr>
        <p:spPr>
          <a:xfrm rot="1305788">
            <a:off x="16757320" y="7269207"/>
            <a:ext cx="897771" cy="2956731"/>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6" name="Rectangle 35"/>
          <p:cNvSpPr/>
          <p:nvPr/>
        </p:nvSpPr>
        <p:spPr>
          <a:xfrm>
            <a:off x="8663456" y="3663768"/>
            <a:ext cx="1326005" cy="707886"/>
          </a:xfrm>
          <a:prstGeom prst="rect">
            <a:avLst/>
          </a:prstGeom>
        </p:spPr>
        <p:txBody>
          <a:bodyPr wrap="none">
            <a:spAutoFit/>
          </a:bodyPr>
          <a:lstStyle/>
          <a:p>
            <a:pPr algn="ctr" defTabSz="1828800">
              <a:defRPr/>
            </a:pPr>
            <a:r>
              <a:rPr lang="en-US" sz="4000" b="1" i="1" u="sng" smtClean="0">
                <a:solidFill>
                  <a:srgbClr val="C00000"/>
                </a:solidFill>
                <a:latin typeface="Arial" panose="020B0604020202020204" pitchFamily="34" charset="0"/>
                <a:cs typeface="Arial"/>
                <a:sym typeface="Arial"/>
              </a:rPr>
              <a:t>Giải:</a:t>
            </a:r>
            <a:endParaRPr lang="en-US" sz="40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37" name="Rectangle 36"/>
              <p:cNvSpPr/>
              <p:nvPr/>
            </p:nvSpPr>
            <p:spPr>
              <a:xfrm>
                <a:off x="3001858" y="4745922"/>
                <a:ext cx="12649200" cy="449167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ea typeface="Arial" panose="020B0604020202020204" pitchFamily="34" charset="0"/>
                    <a:cs typeface="Times New Roman" panose="02020603050405020304" pitchFamily="18" charset="0"/>
                  </a:rPr>
                  <a:t>Nửa </a:t>
                </a:r>
                <a:r>
                  <a:rPr lang="vi-VN" sz="4000">
                    <a:ea typeface="Arial" panose="020B0604020202020204" pitchFamily="34" charset="0"/>
                    <a:cs typeface="Times New Roman" panose="02020603050405020304" pitchFamily="18" charset="0"/>
                  </a:rPr>
                  <a:t>chu vi đáy</a:t>
                </a:r>
                <a:r>
                  <a:rPr lang="vi-VN" sz="4000" smtClean="0">
                    <a:ea typeface="Arial" panose="020B0604020202020204" pitchFamily="34" charset="0"/>
                    <a:cs typeface="Times New Roman" panose="02020603050405020304" pitchFamily="18" charset="0"/>
                  </a:rPr>
                  <a:t>:</a:t>
                </a:r>
                <a:endParaRPr lang="en-US" sz="4000" smtClean="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 . 5 .3=7,5 </m:t>
                      </m:r>
                      <m:r>
                        <a:rPr lang="vi-VN" sz="4000" i="1">
                          <a:effectLst/>
                          <a:latin typeface="Cambria Math" panose="02040503050406030204" pitchFamily="18" charset="0"/>
                          <a:ea typeface="Arial" panose="020B0604020202020204" pitchFamily="34" charset="0"/>
                          <a:cs typeface="Times New Roman" panose="02020603050405020304" pitchFamily="18" charset="0"/>
                        </a:rPr>
                        <m:t>𝑐𝑚</m:t>
                      </m:r>
                    </m:oMath>
                  </m:oMathPara>
                </a14:m>
                <a:endParaRPr lang="en-US" sz="4000" smtClean="0">
                  <a:effectLst/>
                  <a:ea typeface="Arial" panose="020B060402020202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smtClean="0">
                    <a:effectLst/>
                    <a:ea typeface="Dotum" panose="020B0600000101010101" pitchFamily="34" charset="-127"/>
                    <a:cs typeface="Times New Roman" panose="02020603050405020304" pitchFamily="18" charset="0"/>
                  </a:rPr>
                  <a:t>Tích </a:t>
                </a:r>
                <a:r>
                  <a:rPr lang="vi-VN" sz="4000">
                    <a:effectLst/>
                    <a:ea typeface="Dotum" panose="020B0600000101010101" pitchFamily="34" charset="-127"/>
                    <a:cs typeface="Times New Roman" panose="02020603050405020304" pitchFamily="18" charset="0"/>
                  </a:rPr>
                  <a:t>nửa chu vi đáy với trung đoạn: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7,5 . 6=45</m:t>
                    </m:r>
                  </m:oMath>
                </a14:m>
                <a:endParaRPr lang="en-US" sz="4000">
                  <a:effectLs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4000">
                        <a:latin typeface="Cambria Math" panose="02040503050406030204" pitchFamily="18" charset="0"/>
                        <a:ea typeface="Arial" panose="020B0604020202020204" pitchFamily="34" charset="0"/>
                        <a:cs typeface="Times New Roman" panose="02020603050405020304" pitchFamily="18" charset="0"/>
                      </a:rPr>
                      <m:t>⇒</m:t>
                    </m:r>
                  </m:oMath>
                </a14:m>
                <a:r>
                  <a:rPr lang="vi-VN" sz="4000">
                    <a:effectLst/>
                    <a:ea typeface="Arial" panose="020B0604020202020204" pitchFamily="34" charset="0"/>
                    <a:cs typeface="Times New Roman" panose="02020603050405020304" pitchFamily="18" charset="0"/>
                  </a:rPr>
                  <a:t> Kết quả của HĐ1 bằng kết quả của HĐ2</a:t>
                </a:r>
                <a:endParaRPr lang="en-US" sz="4000">
                  <a:effectLst/>
                  <a:ea typeface="Arial" panose="020B0604020202020204" pitchFamily="34" charset="0"/>
                  <a:cs typeface="Times New Roman" panose="02020603050405020304" pitchFamily="18" charset="0"/>
                </a:endParaRPr>
              </a:p>
            </p:txBody>
          </p:sp>
        </mc:Choice>
        <mc:Fallback xmlns="">
          <p:sp>
            <p:nvSpPr>
              <p:cNvPr id="37" name="Rectangle 36"/>
              <p:cNvSpPr>
                <a:spLocks noRot="1" noChangeAspect="1" noMove="1" noResize="1" noEditPoints="1" noAdjustHandles="1" noChangeArrowheads="1" noChangeShapeType="1" noTextEdit="1"/>
              </p:cNvSpPr>
              <p:nvPr/>
            </p:nvSpPr>
            <p:spPr>
              <a:xfrm>
                <a:off x="3001858" y="4745922"/>
                <a:ext cx="12649200" cy="4491679"/>
              </a:xfrm>
              <a:prstGeom prst="rect">
                <a:avLst/>
              </a:prstGeom>
              <a:blipFill>
                <a:blip r:embed="rId11"/>
                <a:stretch>
                  <a:fillRect l="-1542" b="-4620"/>
                </a:stretch>
              </a:blipFill>
            </p:spPr>
            <p:txBody>
              <a:bodyPr/>
              <a:lstStyle/>
              <a:p>
                <a:r>
                  <a:rPr lang="en-US">
                    <a:noFill/>
                  </a:rPr>
                  <a:t> </a:t>
                </a:r>
              </a:p>
            </p:txBody>
          </p:sp>
        </mc:Fallback>
      </mc:AlternateContent>
    </p:spTree>
    <p:extLst>
      <p:ext uri="{BB962C8B-B14F-4D97-AF65-F5344CB8AC3E}">
        <p14:creationId xmlns:p14="http://schemas.microsoft.com/office/powerpoint/2010/main" val="309355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xEl>
                                              <p:pRg st="2" end="2"/>
                                            </p:txEl>
                                          </p:spTgt>
                                        </p:tgtEl>
                                        <p:attrNameLst>
                                          <p:attrName>style.visibility</p:attrName>
                                        </p:attrNameLst>
                                      </p:cBhvr>
                                      <p:to>
                                        <p:strVal val="visible"/>
                                      </p:to>
                                    </p:set>
                                    <p:animEffect transition="in" filter="fade">
                                      <p:cBhvr>
                                        <p:cTn id="25" dur="500"/>
                                        <p:tgtEl>
                                          <p:spTgt spid="3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30"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defTabSz="1828800">
              <a:buClr>
                <a:srgbClr val="070185"/>
              </a:buClr>
              <a:defRPr/>
            </a:pPr>
            <a:r>
              <a:rPr lang="en-US" sz="7000" b="1" kern="0">
                <a:solidFill>
                  <a:srgbClr val="FFFF00"/>
                </a:solidFill>
                <a:latin typeface="Arial" panose="020B0604020202020204" pitchFamily="34" charset="0"/>
              </a:rPr>
              <a:t>Kết luận</a:t>
            </a:r>
            <a:endParaRPr lang="vi-VN" sz="7000" b="1" kern="0" dirty="0">
              <a:solidFill>
                <a:srgbClr val="FFFF00"/>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340476" y="2167691"/>
                <a:ext cx="9677400" cy="6469784"/>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smtClean="0">
                    <a:ea typeface="Arial" panose="020B0604020202020204" pitchFamily="34" charset="0"/>
                    <a:cs typeface="Times New Roman" panose="02020603050405020304" pitchFamily="18" charset="0"/>
                  </a:rPr>
                  <a:t>Diện tích xung quanh của hình chóp tam giác đều bằng tích của nửa chu vi đáy với trung đoạn:</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4400" i="1">
                              <a:effectLst/>
                              <a:latin typeface="Cambria Math" panose="02040503050406030204" pitchFamily="18" charset="0"/>
                              <a:ea typeface="Arial" panose="020B0604020202020204" pitchFamily="34" charset="0"/>
                              <a:cs typeface="Times New Roman" panose="02020603050405020304" pitchFamily="18" charset="0"/>
                            </a:rPr>
                            <m:t>𝑆</m:t>
                          </m:r>
                        </m:e>
                        <m:sub>
                          <m:r>
                            <a:rPr lang="vi-VN" sz="4400" i="1">
                              <a:effectLst/>
                              <a:latin typeface="Cambria Math" panose="02040503050406030204" pitchFamily="18" charset="0"/>
                              <a:ea typeface="Arial" panose="020B0604020202020204" pitchFamily="34" charset="0"/>
                              <a:cs typeface="Times New Roman" panose="02020603050405020304" pitchFamily="18" charset="0"/>
                            </a:rPr>
                            <m:t>𝑥𝑞</m:t>
                          </m:r>
                        </m:sub>
                      </m:sSub>
                      <m:r>
                        <a:rPr lang="vi-VN" sz="4400" i="1">
                          <a:effectLst/>
                          <a:latin typeface="Cambria Math" panose="02040503050406030204" pitchFamily="18" charset="0"/>
                          <a:ea typeface="Arial" panose="020B0604020202020204" pitchFamily="34" charset="0"/>
                          <a:cs typeface="Times New Roman" panose="02020603050405020304" pitchFamily="18" charset="0"/>
                        </a:rPr>
                        <m:t>=</m:t>
                      </m:r>
                      <m:r>
                        <a:rPr lang="vi-VN" sz="4400" i="1">
                          <a:effectLst/>
                          <a:latin typeface="Cambria Math" panose="02040503050406030204" pitchFamily="18" charset="0"/>
                          <a:ea typeface="Arial" panose="020B0604020202020204" pitchFamily="34" charset="0"/>
                          <a:cs typeface="Times New Roman" panose="02020603050405020304" pitchFamily="18" charset="0"/>
                        </a:rPr>
                        <m:t>𝑝</m:t>
                      </m:r>
                      <m:r>
                        <a:rPr lang="vi-VN" sz="4400" i="1">
                          <a:effectLst/>
                          <a:latin typeface="Cambria Math" panose="02040503050406030204" pitchFamily="18" charset="0"/>
                          <a:ea typeface="Arial" panose="020B0604020202020204" pitchFamily="34" charset="0"/>
                          <a:cs typeface="Times New Roman" panose="02020603050405020304" pitchFamily="18" charset="0"/>
                        </a:rPr>
                        <m:t> . </m:t>
                      </m:r>
                      <m:r>
                        <a:rPr lang="vi-VN" sz="4400" i="1">
                          <a:effectLst/>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vi-VN" sz="4400">
                    <a:effectLst/>
                    <a:ea typeface="Dotum" panose="020B0600000101010101" pitchFamily="34" charset="-127"/>
                    <a:cs typeface="Times New Roman" panose="02020603050405020304" pitchFamily="18" charset="0"/>
                  </a:rPr>
                  <a:t> là nửa chu vi đáy, </a:t>
                </a:r>
                <a:endParaRPr lang="en-US" sz="4400" smtClean="0">
                  <a:effectLst/>
                  <a:ea typeface="Dotum" panose="020B0600000101010101" pitchFamily="34" charset="-127"/>
                  <a:cs typeface="Times New Roman" panose="02020603050405020304" pitchFamily="18" charset="0"/>
                </a:endParaRPr>
              </a:p>
              <a:p>
                <a:pPr algn="just">
                  <a:lnSpc>
                    <a:spcPct val="150000"/>
                  </a:lnSpc>
                  <a:spcBef>
                    <a:spcPts val="300"/>
                  </a:spcBef>
                  <a:spcAft>
                    <a:spcPts val="300"/>
                  </a:spcAft>
                </a:pPr>
                <a:r>
                  <a:rPr lang="en-US" sz="4400">
                    <a:ea typeface="Dotum" panose="020B0600000101010101" pitchFamily="34" charset="-127"/>
                    <a:cs typeface="Times New Roman" panose="02020603050405020304" pitchFamily="18" charset="0"/>
                  </a:rPr>
                  <a:t> </a:t>
                </a:r>
                <a:r>
                  <a:rPr lang="en-US" sz="4400" smtClean="0">
                    <a:ea typeface="Dotum" panose="020B0600000101010101" pitchFamily="34" charset="-127"/>
                    <a:cs typeface="Times New Roman" panose="02020603050405020304" pitchFamily="18" charset="0"/>
                  </a:rPr>
                  <a:t>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400">
                    <a:effectLst/>
                    <a:ea typeface="Dotum" panose="020B0600000101010101" pitchFamily="34" charset="-127"/>
                    <a:cs typeface="Times New Roman" panose="02020603050405020304" pitchFamily="18" charset="0"/>
                  </a:rPr>
                  <a:t> </a:t>
                </a:r>
                <a:r>
                  <a:rPr lang="vi-VN" sz="4400" smtClean="0">
                    <a:effectLst/>
                    <a:ea typeface="Dotum" panose="020B0600000101010101" pitchFamily="34" charset="-127"/>
                    <a:cs typeface="Times New Roman" panose="02020603050405020304" pitchFamily="18" charset="0"/>
                  </a:rPr>
                  <a:t>là </a:t>
                </a:r>
                <a:r>
                  <a:rPr lang="vi-VN" sz="4400">
                    <a:effectLst/>
                    <a:ea typeface="Dotum" panose="020B0600000101010101" pitchFamily="34" charset="-127"/>
                    <a:cs typeface="Times New Roman" panose="02020603050405020304" pitchFamily="18" charset="0"/>
                  </a:rPr>
                  <a:t>trung đoạn.</a:t>
                </a:r>
                <a:endParaRPr lang="en-US" sz="4400">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340476" y="2167691"/>
                <a:ext cx="9677400" cy="6469784"/>
              </a:xfrm>
              <a:prstGeom prst="rect">
                <a:avLst/>
              </a:prstGeom>
              <a:blipFill>
                <a:blip r:embed="rId3"/>
                <a:stretch>
                  <a:fillRect l="-2451" r="-2388" b="-1408"/>
                </a:stretch>
              </a:blipFill>
              <a:ln w="25400" cap="flat" cmpd="sng" algn="ctr">
                <a:solidFill>
                  <a:srgbClr val="FFFFFF"/>
                </a:solidFill>
                <a:prstDash val="solid"/>
              </a:ln>
              <a:effectLst/>
            </p:spPr>
            <p:txBody>
              <a:bodyPr/>
              <a:lstStyle/>
              <a:p>
                <a:r>
                  <a:rPr lang="en-US">
                    <a:noFill/>
                  </a:rPr>
                  <a:t> </a:t>
                </a:r>
              </a:p>
            </p:txBody>
          </p:sp>
        </mc:Fallback>
      </mc:AlternateContent>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3103" y="2167690"/>
            <a:ext cx="5105400" cy="6380145"/>
          </a:xfrm>
          <a:prstGeom prst="rect">
            <a:avLst/>
          </a:prstGeom>
        </p:spPr>
      </p:pic>
      <p:pic>
        <p:nvPicPr>
          <p:cNvPr id="35" name="Picture 34"/>
          <p:cNvPicPr>
            <a:picLocks noChangeAspect="1"/>
          </p:cNvPicPr>
          <p:nvPr/>
        </p:nvPicPr>
        <p:blipFill>
          <a:blip r:embed="rId5"/>
          <a:stretch>
            <a:fillRect/>
          </a:stretch>
        </p:blipFill>
        <p:spPr>
          <a:xfrm rot="329459">
            <a:off x="15988650" y="8820362"/>
            <a:ext cx="2059708" cy="1344291"/>
          </a:xfrm>
          <a:prstGeom prst="rect">
            <a:avLst/>
          </a:prstGeom>
        </p:spPr>
      </p:pic>
      <p:pic>
        <p:nvPicPr>
          <p:cNvPr id="36" name="Picture 35"/>
          <p:cNvPicPr>
            <a:picLocks noChangeAspect="1"/>
          </p:cNvPicPr>
          <p:nvPr/>
        </p:nvPicPr>
        <p:blipFill>
          <a:blip r:embed="rId6"/>
          <a:stretch>
            <a:fillRect/>
          </a:stretch>
        </p:blipFill>
        <p:spPr>
          <a:xfrm rot="16200000">
            <a:off x="5795256" y="8273677"/>
            <a:ext cx="767840" cy="24376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828800">
              <a:buClr>
                <a:srgbClr val="000000"/>
              </a:buClr>
            </a:pPr>
            <a:endParaRPr lang="en-US" sz="2800" kern="0">
              <a:solidFill>
                <a:srgbClr val="014040"/>
              </a:solidFill>
              <a:latin typeface="Arial"/>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0347470" cy="1938992"/>
              </a:xfrm>
              <a:prstGeom prst="rect">
                <a:avLst/>
              </a:prstGeom>
              <a:noFill/>
            </p:spPr>
            <p:txBody>
              <a:bodyPr wrap="square" rtlCol="0">
                <a:spAutoFit/>
              </a:bodyPr>
              <a:lstStyle/>
              <a:p>
                <a:pPr algn="just" defTabSz="1828800">
                  <a:lnSpc>
                    <a:spcPct val="150000"/>
                  </a:lnSpc>
                  <a:buClr>
                    <a:srgbClr val="2D1549"/>
                  </a:buClr>
                  <a:buSzPts val="1100"/>
                  <a:defRPr/>
                </a:pPr>
                <a:r>
                  <a:rPr lang="en-US" sz="4000" b="1" kern="0">
                    <a:solidFill>
                      <a:srgbClr val="FFFFFF"/>
                    </a:solidFill>
                    <a:highlight>
                      <a:srgbClr val="CE4D8E"/>
                    </a:highlight>
                    <a:latin typeface="Arial"/>
                    <a:cs typeface="Arial"/>
                    <a:sym typeface="Arial"/>
                  </a:rPr>
                  <a:t>Ví dụ 1:</a:t>
                </a:r>
                <a:r>
                  <a:rPr lang="en-US" sz="4000">
                    <a:solidFill>
                      <a:sysClr val="windowText" lastClr="000000"/>
                    </a:solidFill>
                    <a:latin typeface="Arial"/>
                    <a:cs typeface="Arial" panose="020B0604020202020204" pitchFamily="34" charset="0"/>
                    <a:sym typeface="Arial"/>
                  </a:rPr>
                  <a:t> </a:t>
                </a:r>
                <a:r>
                  <a:rPr lang="en-US" sz="4000">
                    <a:solidFill>
                      <a:sysClr val="windowText" lastClr="000000"/>
                    </a:solidFill>
                    <a:cs typeface="Arial" panose="020B0604020202020204" pitchFamily="34" charset="0"/>
                    <a:sym typeface="Arial"/>
                  </a:rPr>
                  <a:t>Tính diện tích xung quanh của hình chóp tam giác đều </a:t>
                </a:r>
                <a14:m>
                  <m:oMath xmlns:m="http://schemas.openxmlformats.org/officeDocument/2006/math">
                    <m:r>
                      <a:rPr lang="en-US" sz="4000" i="1" smtClean="0">
                        <a:solidFill>
                          <a:sysClr val="windowText" lastClr="000000"/>
                        </a:solidFill>
                        <a:latin typeface="Cambria Math" panose="02040503050406030204" pitchFamily="18" charset="0"/>
                        <a:cs typeface="Arial" panose="020B0604020202020204" pitchFamily="34" charset="0"/>
                        <a:sym typeface="Arial"/>
                      </a:rPr>
                      <m:t>𝑆</m:t>
                    </m:r>
                    <m:r>
                      <a:rPr lang="en-US" sz="4000" i="1" smtClean="0">
                        <a:solidFill>
                          <a:sysClr val="windowText" lastClr="000000"/>
                        </a:solidFill>
                        <a:latin typeface="Cambria Math" panose="02040503050406030204" pitchFamily="18" charset="0"/>
                        <a:cs typeface="Arial" panose="020B0604020202020204" pitchFamily="34" charset="0"/>
                        <a:sym typeface="Arial"/>
                      </a:rPr>
                      <m:t>.</m:t>
                    </m:r>
                    <m:r>
                      <a:rPr lang="en-US" sz="40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cs typeface="Arial" panose="020B0604020202020204" pitchFamily="34" charset="0"/>
                    <a:sym typeface="Arial"/>
                  </a:rPr>
                  <a:t> trong Hình 10.7</a:t>
                </a:r>
                <a:r>
                  <a:rPr lang="en-US" sz="4000" smtClean="0">
                    <a:solidFill>
                      <a:sysClr val="windowText" lastClr="000000"/>
                    </a:solidFill>
                    <a:cs typeface="Arial" panose="020B0604020202020204" pitchFamily="34" charset="0"/>
                    <a:sym typeface="Arial"/>
                  </a:rPr>
                  <a:t>.</a:t>
                </a:r>
                <a:endParaRPr lang="en-US" sz="4000">
                  <a:solidFill>
                    <a:sysClr val="windowText" lastClr="000000"/>
                  </a:solidFill>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0347470" cy="1938992"/>
              </a:xfrm>
              <a:prstGeom prst="rect">
                <a:avLst/>
              </a:prstGeom>
              <a:blipFill>
                <a:blip r:embed="rId4"/>
                <a:stretch>
                  <a:fillRect l="-2062" r="-2062" b="-6918"/>
                </a:stretch>
              </a:blipFill>
            </p:spPr>
            <p:txBody>
              <a:bodyPr/>
              <a:lstStyle/>
              <a:p>
                <a:r>
                  <a:rPr lang="en-US">
                    <a:noFill/>
                  </a:rPr>
                  <a:t> </a:t>
                </a:r>
              </a:p>
            </p:txBody>
          </p:sp>
        </mc:Fallback>
      </mc:AlternateContent>
      <p:sp>
        <p:nvSpPr>
          <p:cNvPr id="20" name="Rectangle 19"/>
          <p:cNvSpPr/>
          <p:nvPr/>
        </p:nvSpPr>
        <p:spPr>
          <a:xfrm>
            <a:off x="5206093" y="2835414"/>
            <a:ext cx="1154482" cy="707886"/>
          </a:xfrm>
          <a:prstGeom prst="rect">
            <a:avLst/>
          </a:prstGeom>
        </p:spPr>
        <p:txBody>
          <a:bodyPr wrap="none">
            <a:spAutoFit/>
          </a:bodyPr>
          <a:lstStyle/>
          <a:p>
            <a:pPr algn="ctr" defTabSz="1828800">
              <a:defRPr/>
            </a:pPr>
            <a:r>
              <a:rPr lang="en-US" sz="4000" b="1" i="1" u="sng" dirty="0">
                <a:solidFill>
                  <a:srgbClr val="011C26">
                    <a:lumMod val="90000"/>
                    <a:lumOff val="10000"/>
                  </a:srgbClr>
                </a:solidFill>
                <a:latin typeface="Arial" panose="020B0604020202020204" pitchFamily="34" charset="0"/>
                <a:cs typeface="Arial"/>
                <a:sym typeface="Arial"/>
              </a:rPr>
              <a:t>Giải</a:t>
            </a:r>
            <a:endParaRPr lang="en-US" sz="4000" b="1" i="1" u="sng" dirty="0">
              <a:solidFill>
                <a:srgbClr val="011C26">
                  <a:lumMod val="90000"/>
                  <a:lumOff val="10000"/>
                </a:srgbClr>
              </a:solidFill>
              <a:latin typeface="Calibri"/>
              <a:cs typeface="Arial"/>
              <a:sym typeface="Arial"/>
            </a:endParaRPr>
          </a:p>
        </p:txBody>
      </p:sp>
      <p:pic>
        <p:nvPicPr>
          <p:cNvPr id="7" name="Picture 6"/>
          <p:cNvPicPr>
            <a:picLocks noChangeAspect="1"/>
          </p:cNvPicPr>
          <p:nvPr/>
        </p:nvPicPr>
        <p:blipFill>
          <a:blip r:embed="rId5"/>
          <a:stretch>
            <a:fillRect/>
          </a:stretch>
        </p:blipFill>
        <p:spPr>
          <a:xfrm>
            <a:off x="12151132" y="571500"/>
            <a:ext cx="5575130" cy="6019746"/>
          </a:xfrm>
          <a:prstGeom prst="rect">
            <a:avLst/>
          </a:prstGeom>
        </p:spPr>
      </p:pic>
      <p:sp>
        <p:nvSpPr>
          <p:cNvPr id="23" name="Rectangle 22"/>
          <p:cNvSpPr/>
          <p:nvPr/>
        </p:nvSpPr>
        <p:spPr>
          <a:xfrm>
            <a:off x="605589" y="3878385"/>
            <a:ext cx="10744199" cy="901593"/>
          </a:xfrm>
          <a:prstGeom prst="rect">
            <a:avLst/>
          </a:prstGeom>
        </p:spPr>
        <p:txBody>
          <a:bodyPr wrap="square">
            <a:spAutoFit/>
          </a:bodyPr>
          <a:lstStyle/>
          <a:p>
            <a:pPr algn="just" defTabSz="1828800">
              <a:lnSpc>
                <a:spcPct val="150000"/>
              </a:lnSpc>
              <a:buClr>
                <a:srgbClr val="2D1549"/>
              </a:buClr>
              <a:buSzPts val="1100"/>
              <a:defRPr/>
            </a:pPr>
            <a:r>
              <a:rPr lang="en-US" sz="4000" smtClean="0">
                <a:solidFill>
                  <a:sysClr val="windowText" lastClr="000000"/>
                </a:solidFill>
                <a:cs typeface="Arial" panose="020B0604020202020204" pitchFamily="34" charset="0"/>
                <a:sym typeface="Arial"/>
              </a:rPr>
              <a:t>Nửa chu vi đáy của hình chóp tam giác đều là:</a:t>
            </a:r>
          </a:p>
        </p:txBody>
      </p:sp>
      <mc:AlternateContent xmlns:mc="http://schemas.openxmlformats.org/markup-compatibility/2006" xmlns:a14="http://schemas.microsoft.com/office/drawing/2010/main">
        <mc:Choice Requires="a14">
          <p:sp>
            <p:nvSpPr>
              <p:cNvPr id="9" name="Rectangle 8"/>
              <p:cNvSpPr/>
              <p:nvPr/>
            </p:nvSpPr>
            <p:spPr>
              <a:xfrm>
                <a:off x="605589" y="6515100"/>
                <a:ext cx="17120673" cy="1978811"/>
              </a:xfrm>
              <a:prstGeom prst="rect">
                <a:avLst/>
              </a:prstGeom>
            </p:spPr>
            <p:txBody>
              <a:bodyPr wrap="square">
                <a:spAutoFit/>
              </a:bodyPr>
              <a:lstStyle/>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Trung đoạn của hình chóp tam giác đều là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𝑑</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𝑆𝐻</m:t>
                    </m:r>
                    <m:r>
                      <a:rPr lang="en-US" sz="4000" i="1">
                        <a:solidFill>
                          <a:sysClr val="windowText" lastClr="000000"/>
                        </a:solidFill>
                        <a:latin typeface="Cambria Math" panose="02040503050406030204" pitchFamily="18" charset="0"/>
                        <a:cs typeface="Arial" panose="020B0604020202020204" pitchFamily="34" charset="0"/>
                        <a:sym typeface="Arial"/>
                      </a:rPr>
                      <m:t>=6 </m:t>
                    </m:r>
                    <m:r>
                      <a:rPr lang="en-US" sz="4000" i="1">
                        <a:solidFill>
                          <a:sysClr val="windowText" lastClr="000000"/>
                        </a:solidFill>
                        <a:latin typeface="Cambria Math" panose="02040503050406030204" pitchFamily="18" charset="0"/>
                        <a:cs typeface="Arial" panose="020B0604020202020204" pitchFamily="34" charset="0"/>
                        <a:sym typeface="Arial"/>
                      </a:rPr>
                      <m:t>𝑐𝑚</m:t>
                    </m:r>
                    <m:r>
                      <a:rPr lang="en-US" sz="4000" i="1">
                        <a:solidFill>
                          <a:sysClr val="windowText" lastClr="000000"/>
                        </a:solidFill>
                        <a:latin typeface="Cambria Math" panose="02040503050406030204" pitchFamily="18" charset="0"/>
                        <a:cs typeface="Arial" panose="020B0604020202020204" pitchFamily="34" charset="0"/>
                        <a:sym typeface="Arial"/>
                      </a:rPr>
                      <m:t>.</m:t>
                    </m:r>
                  </m:oMath>
                </a14:m>
                <a:endParaRPr lang="en-US" sz="400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spcBef>
                    <a:spcPts val="600"/>
                  </a:spcBef>
                  <a:spcAft>
                    <a:spcPts val="600"/>
                  </a:spcAft>
                  <a:buClr>
                    <a:srgbClr val="2D1549"/>
                  </a:buClr>
                  <a:buSzPts val="1100"/>
                  <a:defRPr/>
                </a:pPr>
                <a:r>
                  <a:rPr lang="en-US" sz="4000">
                    <a:solidFill>
                      <a:sysClr val="windowText" lastClr="000000"/>
                    </a:solidFill>
                    <a:latin typeface="Arial" panose="020B0604020202020204" pitchFamily="34" charset="0"/>
                    <a:cs typeface="Arial" panose="020B0604020202020204" pitchFamily="34" charset="0"/>
                    <a:sym typeface="Arial"/>
                  </a:rPr>
                  <a:t>Diện tích xung quanh của hình chóp tam giác đều </a:t>
                </a:r>
                <a14:m>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𝑆</m:t>
                    </m:r>
                    <m:r>
                      <a:rPr lang="en-US" sz="4000" i="1">
                        <a:solidFill>
                          <a:sysClr val="windowText" lastClr="000000"/>
                        </a:solidFill>
                        <a:latin typeface="Cambria Math" panose="02040503050406030204" pitchFamily="18" charset="0"/>
                        <a:cs typeface="Arial" panose="020B0604020202020204" pitchFamily="34" charset="0"/>
                        <a:sym typeface="Arial"/>
                      </a:rPr>
                      <m:t>.</m:t>
                    </m:r>
                    <m:r>
                      <a:rPr lang="en-US" sz="4000" i="1">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4000">
                    <a:solidFill>
                      <a:sysClr val="windowText" lastClr="000000"/>
                    </a:solidFill>
                    <a:latin typeface="Arial" panose="020B0604020202020204" pitchFamily="34" charset="0"/>
                    <a:cs typeface="Arial" panose="020B0604020202020204" pitchFamily="34" charset="0"/>
                    <a:sym typeface="Arial"/>
                  </a:rPr>
                  <a:t> là: </a:t>
                </a:r>
                <a:endParaRPr lang="en-US" sz="4000" smtClean="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605589" y="6515100"/>
                <a:ext cx="17120673" cy="1978811"/>
              </a:xfrm>
              <a:prstGeom prst="rect">
                <a:avLst/>
              </a:prstGeom>
              <a:blipFill>
                <a:blip r:embed="rId6"/>
                <a:stretch>
                  <a:fillRect l="-1246" b="-12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313490" y="8234245"/>
                <a:ext cx="5640967" cy="1839863"/>
              </a:xfrm>
              <a:prstGeom prst="rect">
                <a:avLst/>
              </a:prstGeom>
            </p:spPr>
            <p:txBody>
              <a:bodyPr wrap="none">
                <a:spAutoFit/>
              </a:bodyPr>
              <a:lstStyle/>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sSub>
                        <m:sSubPr>
                          <m:ctrlPr>
                            <a:rPr lang="en-US" sz="4000" i="1">
                              <a:solidFill>
                                <a:sysClr val="windowText" lastClr="000000"/>
                              </a:solidFill>
                              <a:latin typeface="Cambria Math" panose="02040503050406030204" pitchFamily="18" charset="0"/>
                              <a:cs typeface="Arial" panose="020B0604020202020204" pitchFamily="34" charset="0"/>
                              <a:sym typeface="Arial"/>
                            </a:rPr>
                          </m:ctrlPr>
                        </m:sSubPr>
                        <m:e>
                          <m:r>
                            <a:rPr lang="en-US" sz="4000" i="1">
                              <a:solidFill>
                                <a:sysClr val="windowText" lastClr="000000"/>
                              </a:solidFill>
                              <a:latin typeface="Cambria Math" panose="02040503050406030204" pitchFamily="18" charset="0"/>
                              <a:cs typeface="Arial" panose="020B0604020202020204" pitchFamily="34" charset="0"/>
                              <a:sym typeface="Arial"/>
                            </a:rPr>
                            <m:t>𝑆</m:t>
                          </m:r>
                        </m:e>
                        <m:sub>
                          <m:r>
                            <a:rPr lang="en-US" sz="4000" i="1">
                              <a:solidFill>
                                <a:sysClr val="windowText" lastClr="000000"/>
                              </a:solidFill>
                              <a:latin typeface="Cambria Math" panose="02040503050406030204" pitchFamily="18" charset="0"/>
                              <a:cs typeface="Arial" panose="020B0604020202020204" pitchFamily="34" charset="0"/>
                              <a:sym typeface="Arial"/>
                            </a:rPr>
                            <m:t>𝑥𝑞</m:t>
                          </m:r>
                        </m:sub>
                      </m:sSub>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.6=45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4000" i="1">
                                  <a:solidFill>
                                    <a:sysClr val="windowText" lastClr="000000"/>
                                  </a:solidFill>
                                  <a:latin typeface="Cambria Math" panose="02040503050406030204" pitchFamily="18" charset="0"/>
                                  <a:cs typeface="Arial" panose="020B0604020202020204" pitchFamily="34" charset="0"/>
                                  <a:sym typeface="Arial"/>
                                </a:rPr>
                              </m:ctrlPr>
                            </m:sSup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sup>
                              <m:r>
                                <a:rPr lang="en-US" sz="4000" i="1">
                                  <a:solidFill>
                                    <a:sysClr val="windowText" lastClr="000000"/>
                                  </a:solidFill>
                                  <a:latin typeface="Cambria Math" panose="02040503050406030204" pitchFamily="18" charset="0"/>
                                  <a:cs typeface="Arial" panose="020B0604020202020204" pitchFamily="34" charset="0"/>
                                  <a:sym typeface="Arial"/>
                                </a:rPr>
                                <m:t>2</m:t>
                              </m:r>
                            </m:sup>
                          </m:sSup>
                        </m:e>
                      </m:d>
                      <m:r>
                        <a:rPr lang="en-US" sz="4000" i="1">
                          <a:solidFill>
                            <a:sysClr val="windowText" lastClr="000000"/>
                          </a:solidFill>
                          <a:latin typeface="Cambria Math" panose="02040503050406030204" pitchFamily="18" charset="0"/>
                          <a:cs typeface="Arial" panose="020B0604020202020204" pitchFamily="34" charset="0"/>
                          <a:sym typeface="Arial"/>
                        </a:rPr>
                        <m:t>.</m:t>
                      </m:r>
                    </m:oMath>
                  </m:oMathPara>
                </a14:m>
                <a:endParaRPr lang="en-US" sz="40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6313490" y="8234245"/>
                <a:ext cx="5640967" cy="18398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39118" y="5067300"/>
                <a:ext cx="6688433"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sysClr val="windowText" lastClr="000000"/>
                          </a:solidFill>
                          <a:latin typeface="Cambria Math" panose="02040503050406030204" pitchFamily="18" charset="0"/>
                          <a:cs typeface="Arial" panose="020B0604020202020204" pitchFamily="34" charset="0"/>
                          <a:sym typeface="Arial"/>
                        </a:rPr>
                        <m:t>𝑝</m:t>
                      </m:r>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5+5+5</m:t>
                          </m:r>
                        </m:e>
                      </m:d>
                      <m:r>
                        <a:rPr lang="en-US" sz="4000" i="1">
                          <a:solidFill>
                            <a:sysClr val="windowText" lastClr="000000"/>
                          </a:solidFill>
                          <a:latin typeface="Cambria Math" panose="02040503050406030204" pitchFamily="18" charset="0"/>
                          <a:cs typeface="Arial" panose="020B0604020202020204" pitchFamily="34" charset="0"/>
                          <a:sym typeface="Arial"/>
                        </a:rPr>
                        <m:t>=</m:t>
                      </m:r>
                      <m:f>
                        <m:fPr>
                          <m:ctrlPr>
                            <a:rPr lang="en-US" sz="4000" i="1">
                              <a:solidFill>
                                <a:sysClr val="windowText" lastClr="000000"/>
                              </a:solidFill>
                              <a:latin typeface="Cambria Math" panose="02040503050406030204" pitchFamily="18" charset="0"/>
                              <a:cs typeface="Arial" panose="020B0604020202020204" pitchFamily="34" charset="0"/>
                              <a:sym typeface="Arial"/>
                            </a:rPr>
                          </m:ctrlPr>
                        </m:fPr>
                        <m:num>
                          <m:r>
                            <a:rPr lang="en-US" sz="4000" i="1">
                              <a:solidFill>
                                <a:sysClr val="windowText" lastClr="000000"/>
                              </a:solidFill>
                              <a:latin typeface="Cambria Math" panose="02040503050406030204" pitchFamily="18" charset="0"/>
                              <a:cs typeface="Arial" panose="020B0604020202020204" pitchFamily="34" charset="0"/>
                              <a:sym typeface="Arial"/>
                            </a:rPr>
                            <m:t>15</m:t>
                          </m:r>
                        </m:num>
                        <m:den>
                          <m:r>
                            <a:rPr lang="en-US" sz="4000" i="1">
                              <a:solidFill>
                                <a:sysClr val="windowText" lastClr="000000"/>
                              </a:solidFill>
                              <a:latin typeface="Cambria Math" panose="02040503050406030204" pitchFamily="18" charset="0"/>
                              <a:cs typeface="Arial" panose="020B0604020202020204" pitchFamily="34" charset="0"/>
                              <a:sym typeface="Arial"/>
                            </a:rPr>
                            <m:t>2</m:t>
                          </m:r>
                        </m:den>
                      </m:f>
                      <m:r>
                        <a:rPr lang="en-US" sz="4000" i="1">
                          <a:solidFill>
                            <a:sysClr val="windowText" lastClr="000000"/>
                          </a:solidFill>
                          <a:latin typeface="Cambria Math" panose="02040503050406030204" pitchFamily="18" charset="0"/>
                          <a:cs typeface="Arial" panose="020B0604020202020204" pitchFamily="34" charset="0"/>
                          <a:sym typeface="Arial"/>
                        </a:rPr>
                        <m:t> </m:t>
                      </m:r>
                      <m:d>
                        <m:dPr>
                          <m:ctrlPr>
                            <a:rPr lang="en-US" sz="4000" i="1">
                              <a:solidFill>
                                <a:sysClr val="windowText" lastClr="000000"/>
                              </a:solidFill>
                              <a:latin typeface="Cambria Math" panose="02040503050406030204" pitchFamily="18" charset="0"/>
                              <a:cs typeface="Arial" panose="020B0604020202020204" pitchFamily="34" charset="0"/>
                              <a:sym typeface="Arial"/>
                            </a:rPr>
                          </m:ctrlPr>
                        </m:dPr>
                        <m:e>
                          <m:r>
                            <a:rPr lang="en-US" sz="4000" i="1">
                              <a:solidFill>
                                <a:sysClr val="windowText" lastClr="000000"/>
                              </a:solidFill>
                              <a:latin typeface="Cambria Math" panose="02040503050406030204" pitchFamily="18" charset="0"/>
                              <a:cs typeface="Arial" panose="020B0604020202020204" pitchFamily="34" charset="0"/>
                              <a:sym typeface="Arial"/>
                            </a:rPr>
                            <m:t>𝑐𝑚</m:t>
                          </m:r>
                        </m:e>
                      </m:d>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439118" y="5067300"/>
                <a:ext cx="6688433" cy="1257332"/>
              </a:xfrm>
              <a:prstGeom prst="rect">
                <a:avLst/>
              </a:prstGeom>
              <a:blipFill>
                <a:blip r:embed="rId8"/>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9"/>
          <a:stretch>
            <a:fillRect/>
          </a:stretch>
        </p:blipFill>
        <p:spPr>
          <a:xfrm>
            <a:off x="16348981" y="8223528"/>
            <a:ext cx="1573797" cy="1861295"/>
          </a:xfrm>
          <a:prstGeom prst="rect">
            <a:avLst/>
          </a:prstGeom>
        </p:spPr>
      </p:pic>
      <p:pic>
        <p:nvPicPr>
          <p:cNvPr id="13" name="Picture 12"/>
          <p:cNvPicPr>
            <a:picLocks noChangeAspect="1"/>
          </p:cNvPicPr>
          <p:nvPr/>
        </p:nvPicPr>
        <p:blipFill>
          <a:blip r:embed="rId10"/>
          <a:stretch>
            <a:fillRect/>
          </a:stretch>
        </p:blipFill>
        <p:spPr>
          <a:xfrm rot="13768175">
            <a:off x="16580266" y="73413"/>
            <a:ext cx="1054699" cy="1201016"/>
          </a:xfrm>
          <a:prstGeom prst="rect">
            <a:avLst/>
          </a:prstGeom>
        </p:spPr>
      </p:pic>
    </p:spTree>
    <p:extLst>
      <p:ext uri="{BB962C8B-B14F-4D97-AF65-F5344CB8AC3E}">
        <p14:creationId xmlns:p14="http://schemas.microsoft.com/office/powerpoint/2010/main" val="39417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arn(inVertic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wipe(down)">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left)">
                                      <p:cBhvr>
                                        <p:cTn id="39" dur="500"/>
                                        <p:tgtEl>
                                          <p:spTgt spid="9">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140526" y="8233074"/>
            <a:ext cx="1828800" cy="1772358"/>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1097826" y="741045"/>
            <a:ext cx="3447953"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0" name="Rectangle 1"/>
              <p:cNvSpPr>
                <a:spLocks noChangeArrowheads="1"/>
              </p:cNvSpPr>
              <p:nvPr/>
            </p:nvSpPr>
            <p:spPr bwMode="auto">
              <a:xfrm>
                <a:off x="914400" y="1931276"/>
                <a:ext cx="9617280" cy="27077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en-US" sz="3800" kern="0">
                    <a:solidFill>
                      <a:srgbClr val="000000"/>
                    </a:solidFill>
                    <a:latin typeface="Arial"/>
                    <a:cs typeface="Arial"/>
                    <a:sym typeface="Arial"/>
                  </a:rPr>
                  <a:t>Tính diện tích xung quanh của hình chóp tam giác đều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m:t>
                    </m:r>
                    <m:r>
                      <a:rPr lang="en-US" sz="3800" i="1" kern="0" smtClean="0">
                        <a:solidFill>
                          <a:srgbClr val="000000"/>
                        </a:solidFill>
                        <a:latin typeface="Cambria Math" panose="02040503050406030204" pitchFamily="18" charset="0"/>
                        <a:cs typeface="Arial"/>
                        <a:sym typeface="Arial"/>
                      </a:rPr>
                      <m:t>.</m:t>
                    </m:r>
                    <m:r>
                      <a:rPr lang="en-US" sz="3800" i="1" kern="0" smtClean="0">
                        <a:solidFill>
                          <a:srgbClr val="000000"/>
                        </a:solidFill>
                        <a:latin typeface="Cambria Math" panose="02040503050406030204" pitchFamily="18" charset="0"/>
                        <a:cs typeface="Arial"/>
                        <a:sym typeface="Arial"/>
                      </a:rPr>
                      <m:t>𝑀𝑁𝑃</m:t>
                    </m:r>
                  </m:oMath>
                </a14:m>
                <a:r>
                  <a:rPr lang="en-US" sz="3800" kern="0">
                    <a:solidFill>
                      <a:srgbClr val="000000"/>
                    </a:solidFill>
                    <a:latin typeface="Arial"/>
                    <a:cs typeface="Arial"/>
                    <a:sym typeface="Arial"/>
                  </a:rPr>
                  <a:t> trong Hình 10.8, biết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𝐼𝑃</m:t>
                    </m:r>
                    <m:r>
                      <a:rPr lang="en-US" sz="3800" i="1" kern="0" smtClean="0">
                        <a:solidFill>
                          <a:srgbClr val="000000"/>
                        </a:solidFill>
                        <a:latin typeface="Cambria Math" panose="02040503050406030204" pitchFamily="18" charset="0"/>
                        <a:cs typeface="Arial"/>
                        <a:sym typeface="Arial"/>
                      </a:rPr>
                      <m:t>=3 </m:t>
                    </m:r>
                    <m:r>
                      <a:rPr lang="en-US" sz="3800" i="1" kern="0" smtClean="0">
                        <a:solidFill>
                          <a:srgbClr val="000000"/>
                        </a:solidFill>
                        <a:latin typeface="Cambria Math" panose="02040503050406030204" pitchFamily="18" charset="0"/>
                        <a:cs typeface="Arial"/>
                        <a:sym typeface="Arial"/>
                      </a:rPr>
                      <m:t>𝑐𝑚</m:t>
                    </m:r>
                  </m:oMath>
                </a14:m>
                <a:r>
                  <a:rPr lang="en-US" sz="3800" kern="0" smtClean="0">
                    <a:solidFill>
                      <a:srgbClr val="000000"/>
                    </a:solidFill>
                    <a:latin typeface="Arial"/>
                    <a:cs typeface="Arial"/>
                    <a:sym typeface="Arial"/>
                  </a:rPr>
                  <a:t> </a:t>
                </a:r>
                <a:r>
                  <a:rPr lang="en-US" sz="3800" kern="0">
                    <a:solidFill>
                      <a:srgbClr val="000000"/>
                    </a:solidFill>
                    <a:latin typeface="Arial"/>
                    <a:cs typeface="Arial"/>
                    <a:sym typeface="Arial"/>
                  </a:rPr>
                  <a:t>và cạnh bên </a:t>
                </a:r>
                <a14:m>
                  <m:oMath xmlns:m="http://schemas.openxmlformats.org/officeDocument/2006/math">
                    <m:r>
                      <a:rPr lang="en-US" sz="3800" i="1" kern="0" smtClean="0">
                        <a:solidFill>
                          <a:srgbClr val="000000"/>
                        </a:solidFill>
                        <a:latin typeface="Cambria Math" panose="02040503050406030204" pitchFamily="18" charset="0"/>
                        <a:cs typeface="Arial"/>
                        <a:sym typeface="Arial"/>
                      </a:rPr>
                      <m:t>𝑆𝑃</m:t>
                    </m:r>
                    <m:r>
                      <a:rPr lang="en-US" sz="3800" i="1" kern="0" smtClean="0">
                        <a:solidFill>
                          <a:srgbClr val="000000"/>
                        </a:solidFill>
                        <a:latin typeface="Cambria Math" panose="02040503050406030204" pitchFamily="18" charset="0"/>
                        <a:cs typeface="Arial"/>
                        <a:sym typeface="Arial"/>
                      </a:rPr>
                      <m:t>=5 </m:t>
                    </m:r>
                    <m:r>
                      <a:rPr lang="en-US" sz="3800" i="1" kern="0" smtClean="0">
                        <a:solidFill>
                          <a:srgbClr val="000000"/>
                        </a:solidFill>
                        <a:latin typeface="Cambria Math" panose="02040503050406030204" pitchFamily="18" charset="0"/>
                        <a:cs typeface="Arial"/>
                        <a:sym typeface="Arial"/>
                      </a:rPr>
                      <m:t>𝑐𝑚</m:t>
                    </m:r>
                  </m:oMath>
                </a14:m>
                <a:r>
                  <a:rPr lang="en-US" sz="3800" kern="0">
                    <a:solidFill>
                      <a:srgbClr val="000000"/>
                    </a:solidFill>
                    <a:latin typeface="Arial"/>
                    <a:cs typeface="Arial"/>
                    <a:sym typeface="Arial"/>
                  </a:rPr>
                  <a:t>.</a:t>
                </a:r>
                <a:endParaRPr lang="en-US" altLang="en-US" sz="3800" kern="0" dirty="0">
                  <a:solidFill>
                    <a:srgbClr val="000000"/>
                  </a:solidFill>
                  <a:latin typeface="Arial"/>
                  <a:cs typeface="Arial"/>
                  <a:sym typeface="Arial"/>
                </a:endParaRPr>
              </a:p>
            </p:txBody>
          </p:sp>
        </mc:Choice>
        <mc:Fallback xmlns="">
          <p:sp>
            <p:nvSpPr>
              <p:cNvPr id="20" name="Rectangle 1"/>
              <p:cNvSpPr>
                <a:spLocks noRot="1" noChangeAspect="1" noMove="1" noResize="1" noEditPoints="1" noAdjustHandles="1" noChangeArrowheads="1" noChangeShapeType="1" noTextEdit="1"/>
              </p:cNvSpPr>
              <p:nvPr/>
            </p:nvSpPr>
            <p:spPr bwMode="auto">
              <a:xfrm>
                <a:off x="914400" y="1931276"/>
                <a:ext cx="9617280" cy="2707793"/>
              </a:xfrm>
              <a:prstGeom prst="rect">
                <a:avLst/>
              </a:prstGeom>
              <a:blipFill>
                <a:blip r:embed="rId8"/>
                <a:stretch>
                  <a:fillRect l="-1141" r="-1077" b="-49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4" name="Picture 23"/>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200000"/>
                    </a14:imgEffect>
                    <a14:imgEffect>
                      <a14:brightnessContrast contrast="-20000"/>
                    </a14:imgEffect>
                  </a14:imgLayer>
                </a14:imgProps>
              </a:ext>
            </a:extLst>
          </a:blip>
          <a:stretch>
            <a:fillRect/>
          </a:stretch>
        </p:blipFill>
        <p:spPr>
          <a:xfrm>
            <a:off x="11049000" y="723900"/>
            <a:ext cx="6288602" cy="5069970"/>
          </a:xfrm>
          <a:prstGeom prst="rect">
            <a:avLst/>
          </a:prstGeom>
        </p:spPr>
      </p:pic>
      <p:sp>
        <p:nvSpPr>
          <p:cNvPr id="25" name="Rectangle 24"/>
          <p:cNvSpPr/>
          <p:nvPr/>
        </p:nvSpPr>
        <p:spPr>
          <a:xfrm>
            <a:off x="8666121" y="4923592"/>
            <a:ext cx="1103186"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1097826" y="5560632"/>
                <a:ext cx="16239776" cy="3926268"/>
              </a:xfrm>
              <a:prstGeom prst="rect">
                <a:avLst/>
              </a:prstGeom>
            </p:spPr>
            <p:txBody>
              <a:bodyPr wrap="square">
                <a:spAutoFit/>
              </a:bodyPr>
              <a:lstStyle/>
              <a:p>
                <a:pPr algn="just">
                  <a:lnSpc>
                    <a:spcPct val="150000"/>
                  </a:lnSpc>
                </a:pPr>
                <a:r>
                  <a:rPr lang="vi-VN" sz="3800" smtClean="0">
                    <a:ea typeface="Arial" panose="020B0604020202020204" pitchFamily="34" charset="0"/>
                    <a:cs typeface="Times New Roman" panose="02020603050405020304" pitchFamily="18" charset="0"/>
                  </a:rPr>
                  <a:t>Nửa </a:t>
                </a:r>
                <a:r>
                  <a:rPr lang="vi-VN" sz="3800">
                    <a:ea typeface="Arial" panose="020B0604020202020204" pitchFamily="34" charset="0"/>
                    <a:cs typeface="Times New Roman" panose="02020603050405020304" pitchFamily="18" charset="0"/>
                  </a:rPr>
                  <a:t>chu vi đáy: </a:t>
                </a:r>
                <a14:m>
                  <m:oMath xmlns:m="http://schemas.openxmlformats.org/officeDocument/2006/math">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3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38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3800" i="1">
                        <a:effectLst/>
                        <a:latin typeface="Cambria Math" panose="02040503050406030204" pitchFamily="18" charset="0"/>
                        <a:ea typeface="Arial" panose="020B0604020202020204" pitchFamily="34" charset="0"/>
                        <a:cs typeface="Times New Roman" panose="02020603050405020304" pitchFamily="18" charset="0"/>
                      </a:rPr>
                      <m:t> . 3.2.3=9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smtClean="0">
                    <a:effectLst/>
                    <a:ea typeface="Dotum" panose="020B0600000101010101" pitchFamily="34" charset="-127"/>
                    <a:cs typeface="Times New Roman" panose="02020603050405020304" pitchFamily="18" charset="0"/>
                  </a:rPr>
                  <a:t>Áp </a:t>
                </a:r>
                <a:r>
                  <a:rPr lang="vi-VN" sz="3800">
                    <a:effectLst/>
                    <a:ea typeface="Dotum" panose="020B0600000101010101" pitchFamily="34" charset="-127"/>
                    <a:cs typeface="Times New Roman" panose="02020603050405020304" pitchFamily="18" charset="0"/>
                  </a:rPr>
                  <a:t>dụng định lí Pythagore cho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𝑆𝐼𝑃</m:t>
                    </m:r>
                  </m:oMath>
                </a14:m>
                <a:r>
                  <a:rPr lang="vi-VN" sz="3800">
                    <a:effectLst/>
                    <a:ea typeface="Dotum" panose="020B0600000101010101" pitchFamily="34" charset="-127"/>
                    <a:cs typeface="Times New Roman" panose="02020603050405020304" pitchFamily="18" charset="0"/>
                  </a:rPr>
                  <a:t> có:</a:t>
                </a:r>
                <a:endParaRPr lang="en-US" sz="38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𝑃</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𝑃</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5</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𝐼</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3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3</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vi-VN" sz="3800" i="1">
                        <a:effectLst/>
                        <a:latin typeface="Cambria Math" panose="02040503050406030204" pitchFamily="18" charset="0"/>
                        <a:ea typeface="Arial" panose="020B0604020202020204" pitchFamily="34" charset="0"/>
                        <a:cs typeface="Times New Roman" panose="02020603050405020304" pitchFamily="18" charset="0"/>
                      </a:rPr>
                      <m:t>𝑆𝐼</m:t>
                    </m:r>
                    <m:r>
                      <a:rPr lang="vi-VN" sz="3800" i="1">
                        <a:effectLst/>
                        <a:latin typeface="Cambria Math" panose="02040503050406030204" pitchFamily="18" charset="0"/>
                        <a:ea typeface="Arial" panose="020B0604020202020204" pitchFamily="34" charset="0"/>
                        <a:cs typeface="Times New Roman" panose="02020603050405020304" pitchFamily="18" charset="0"/>
                      </a:rPr>
                      <m:t>=4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pPr>
                <a:r>
                  <a:rPr lang="vi-VN" sz="3800" smtClean="0">
                    <a:effectLst/>
                    <a:ea typeface="Arial" panose="020B0604020202020204" pitchFamily="34" charset="0"/>
                    <a:cs typeface="Times New Roman" panose="02020603050405020304" pitchFamily="18" charset="0"/>
                  </a:rPr>
                  <a:t>Diện </a:t>
                </a:r>
                <a:r>
                  <a:rPr lang="vi-VN" sz="3800">
                    <a:effectLst/>
                    <a:ea typeface="Arial" panose="020B0604020202020204" pitchFamily="34" charset="0"/>
                    <a:cs typeface="Times New Roman" panose="02020603050405020304" pitchFamily="18" charset="0"/>
                  </a:rPr>
                  <a:t>tích xung quanh của hình chóp:</a:t>
                </a:r>
                <a:r>
                  <a:rPr lang="en-US" sz="3800" smtClean="0">
                    <a:ea typeface="Arial" panose="020B0604020202020204" pitchFamily="34" charset="0"/>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Arial" panose="020B0604020202020204" pitchFamily="34" charset="0"/>
                        <a:cs typeface="Times New Roman" panose="02020603050405020304" pitchFamily="18" charset="0"/>
                      </a:rPr>
                      <m:t>9 . 4=36 </m:t>
                    </m:r>
                    <m:r>
                      <a:rPr lang="vi-VN" sz="3800" i="1">
                        <a:effectLst/>
                        <a:latin typeface="Cambria Math" panose="02040503050406030204" pitchFamily="18" charset="0"/>
                        <a:ea typeface="Arial" panose="020B0604020202020204" pitchFamily="34" charset="0"/>
                        <a:cs typeface="Times New Roman" panose="02020603050405020304" pitchFamily="18" charset="0"/>
                      </a:rPr>
                      <m:t>𝑐</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3800" i="1">
                            <a:effectLst/>
                            <a:latin typeface="Cambria Math" panose="02040503050406030204" pitchFamily="18" charset="0"/>
                            <a:ea typeface="Arial" panose="020B0604020202020204" pitchFamily="34" charset="0"/>
                            <a:cs typeface="Times New Roman" panose="02020603050405020304" pitchFamily="18" charset="0"/>
                          </a:rPr>
                          <m:t>𝑚</m:t>
                        </m:r>
                      </m:e>
                      <m:sup>
                        <m:r>
                          <a:rPr lang="vi-VN" sz="3800" i="1">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97826" y="5560632"/>
                <a:ext cx="16239776" cy="3926268"/>
              </a:xfrm>
              <a:prstGeom prst="rect">
                <a:avLst/>
              </a:prstGeom>
              <a:blipFill>
                <a:blip r:embed="rId11"/>
                <a:stretch>
                  <a:fillRect l="-1239" b="-512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up)">
                                      <p:cBhvr>
                                        <p:cTn id="44"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5" name="Rectangle 4"/>
          <p:cNvSpPr/>
          <p:nvPr/>
        </p:nvSpPr>
        <p:spPr>
          <a:xfrm>
            <a:off x="1300721" y="899636"/>
            <a:ext cx="9632765" cy="738664"/>
          </a:xfrm>
          <a:prstGeom prst="rect">
            <a:avLst/>
          </a:prstGeom>
        </p:spPr>
        <p:txBody>
          <a:bodyPr wrap="none">
            <a:spAutoFit/>
          </a:bodyPr>
          <a:lstStyle/>
          <a:p>
            <a:pPr lvl="0" algn="ctr"/>
            <a:r>
              <a:rPr lang="vi-VN" sz="4200" b="1">
                <a:solidFill>
                  <a:srgbClr val="046D92"/>
                </a:solidFill>
                <a:ea typeface="Calibri" panose="020F0502020204030204" pitchFamily="34" charset="0"/>
              </a:rPr>
              <a:t>Thể tích của hình chóp tam giác </a:t>
            </a:r>
            <a:r>
              <a:rPr lang="vi-VN" sz="4200" b="1" smtClean="0">
                <a:solidFill>
                  <a:srgbClr val="046D92"/>
                </a:solidFill>
                <a:ea typeface="Calibri" panose="020F0502020204030204" pitchFamily="34" charset="0"/>
              </a:rPr>
              <a:t>đều</a:t>
            </a:r>
            <a:endParaRPr kumimoji="0" lang="en-US" sz="4200" b="0" i="0" u="none" strike="noStrike" kern="1200" cap="none" spc="0" normalizeH="0" baseline="0" noProof="0">
              <a:ln>
                <a:noFill/>
              </a:ln>
              <a:solidFill>
                <a:srgbClr val="046D92"/>
              </a:solidFill>
              <a:effectLst/>
              <a:uLnTx/>
              <a:uFillTx/>
              <a:latin typeface="Arial"/>
              <a:ea typeface="+mn-ea"/>
              <a:cs typeface="+mn-cs"/>
            </a:endParaRPr>
          </a:p>
        </p:txBody>
      </p:sp>
      <p:sp>
        <p:nvSpPr>
          <p:cNvPr id="2" name="Rectangle 1"/>
          <p:cNvSpPr/>
          <p:nvPr/>
        </p:nvSpPr>
        <p:spPr>
          <a:xfrm>
            <a:off x="508001" y="1836881"/>
            <a:ext cx="11218206" cy="3508653"/>
          </a:xfrm>
          <a:prstGeom prst="rect">
            <a:avLst/>
          </a:prstGeom>
        </p:spPr>
        <p:txBody>
          <a:bodyPr wrap="square">
            <a:spAutoFit/>
          </a:bodyPr>
          <a:lstStyle/>
          <a:p>
            <a:pPr algn="just">
              <a:lnSpc>
                <a:spcPct val="150000"/>
              </a:lnSpc>
              <a:spcAft>
                <a:spcPts val="500"/>
              </a:spcAft>
            </a:pPr>
            <a:r>
              <a:rPr lang="vi-VN" sz="3700">
                <a:solidFill>
                  <a:srgbClr val="000000"/>
                </a:solidFill>
              </a:rPr>
              <a:t>Hai dụng cụ đựng nước có dạng hình lăng trụ đứng đáy là tam giác đều và hình chóp tam giác đều có thể đặt “chồng khít” lên nhau. Chiều cao của hình chóp tam giác đều bằng chiều cao của hình lăng trụ</a:t>
            </a:r>
            <a:r>
              <a:rPr lang="vi-VN" sz="3700" smtClean="0">
                <a:solidFill>
                  <a:srgbClr val="000000"/>
                </a:solidFill>
              </a:rPr>
              <a:t>.</a:t>
            </a:r>
            <a:endParaRPr lang="vi-VN" sz="3700">
              <a:solidFill>
                <a:srgbClr val="000000"/>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192000" y="647700"/>
            <a:ext cx="5374789" cy="4824072"/>
          </a:xfrm>
          <a:prstGeom prst="rect">
            <a:avLst/>
          </a:prstGeom>
        </p:spPr>
      </p:pic>
      <p:pic>
        <p:nvPicPr>
          <p:cNvPr id="17" name="Picture 16"/>
          <p:cNvPicPr>
            <a:picLocks noChangeAspect="1"/>
          </p:cNvPicPr>
          <p:nvPr/>
        </p:nvPicPr>
        <p:blipFill>
          <a:blip r:embed="rId6"/>
          <a:stretch>
            <a:fillRect/>
          </a:stretch>
        </p:blipFill>
        <p:spPr>
          <a:xfrm rot="20554226">
            <a:off x="-174192" y="623299"/>
            <a:ext cx="1211677" cy="1399050"/>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07999" y="5323760"/>
                <a:ext cx="17105143" cy="4315540"/>
              </a:xfrm>
              <a:prstGeom prst="rect">
                <a:avLst/>
              </a:prstGeom>
            </p:spPr>
            <p:txBody>
              <a:bodyPr wrap="square">
                <a:spAutoFit/>
              </a:bodyPr>
              <a:lstStyle/>
              <a:p>
                <a:pPr lvl="0" algn="just">
                  <a:lnSpc>
                    <a:spcPct val="150000"/>
                  </a:lnSpc>
                  <a:spcAft>
                    <a:spcPts val="500"/>
                  </a:spcAft>
                </a:pPr>
                <a:r>
                  <a:rPr lang="vi-VN" sz="3700" smtClean="0">
                    <a:solidFill>
                      <a:srgbClr val="000000"/>
                    </a:solidFill>
                  </a:rPr>
                  <a:t>Nếu ta lấy dụng cụ hình chóp tam giác đều múc đẩy nước và đổ hết vào dụng cụ hình lăng trụ đứng </a:t>
                </a:r>
                <a:r>
                  <a:rPr lang="vi-VN" sz="3700">
                    <a:solidFill>
                      <a:srgbClr val="000000"/>
                    </a:solidFill>
                  </a:rPr>
                  <a:t>thì </a:t>
                </a:r>
                <a:r>
                  <a:rPr lang="vi-VN" sz="3700" smtClean="0">
                    <a:solidFill>
                      <a:srgbClr val="000000"/>
                    </a:solidFill>
                  </a:rPr>
                  <a:t>thấy</a:t>
                </a:r>
                <a:r>
                  <a:rPr lang="en-US" sz="3700" smtClean="0">
                    <a:solidFill>
                      <a:srgbClr val="000000"/>
                    </a:solidFill>
                  </a:rPr>
                  <a:t> </a:t>
                </a:r>
                <a:r>
                  <a:rPr lang="vi-VN" sz="3700" smtClean="0">
                    <a:solidFill>
                      <a:srgbClr val="000000"/>
                    </a:solidFill>
                  </a:rPr>
                  <a:t>chiều </a:t>
                </a:r>
                <a:r>
                  <a:rPr lang="vi-VN" sz="3700">
                    <a:solidFill>
                      <a:srgbClr val="000000"/>
                    </a:solidFill>
                  </a:rPr>
                  <a:t>cao của cột nước chỉ bằng </a:t>
                </a:r>
                <a14:m>
                  <m:oMath xmlns:m="http://schemas.openxmlformats.org/officeDocument/2006/math">
                    <m:f>
                      <m:fPr>
                        <m:ctrlPr>
                          <a:rPr lang="vi-VN" sz="370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oMath>
                </a14:m>
                <a:r>
                  <a:rPr lang="en-US" sz="3700" smtClean="0">
                    <a:solidFill>
                      <a:srgbClr val="000000"/>
                    </a:solidFill>
                  </a:rPr>
                  <a:t> </a:t>
                </a:r>
                <a:r>
                  <a:rPr lang="vi-VN" sz="3700" smtClean="0">
                    <a:solidFill>
                      <a:srgbClr val="000000"/>
                    </a:solidFill>
                  </a:rPr>
                  <a:t>chiều </a:t>
                </a:r>
                <a:r>
                  <a:rPr lang="vi-VN" sz="3700">
                    <a:solidFill>
                      <a:srgbClr val="000000"/>
                    </a:solidFill>
                  </a:rPr>
                  <a:t>cao của hình</a:t>
                </a:r>
              </a:p>
              <a:p>
                <a:pPr lvl="0" algn="just">
                  <a:lnSpc>
                    <a:spcPct val="150000"/>
                  </a:lnSpc>
                  <a:spcAft>
                    <a:spcPts val="500"/>
                  </a:spcAft>
                </a:pPr>
                <a:r>
                  <a:rPr lang="vi-VN" sz="3700">
                    <a:solidFill>
                      <a:srgbClr val="000000"/>
                    </a:solidFill>
                  </a:rPr>
                  <a:t>lăng trụ (H.10.9).</a:t>
                </a:r>
              </a:p>
              <a:p>
                <a:pPr lvl="0" algn="just">
                  <a:lnSpc>
                    <a:spcPct val="150000"/>
                  </a:lnSpc>
                  <a:spcAft>
                    <a:spcPts val="500"/>
                  </a:spcAft>
                </a:pPr>
                <a:r>
                  <a:rPr lang="vi-VN" sz="3700" smtClean="0">
                    <a:solidFill>
                      <a:srgbClr val="000000"/>
                    </a:solidFill>
                  </a:rPr>
                  <a:t>Như </a:t>
                </a:r>
                <a:r>
                  <a:rPr lang="vi-VN" sz="3700">
                    <a:solidFill>
                      <a:srgbClr val="000000"/>
                    </a:solidFill>
                  </a:rPr>
                  <a:t>vậy</a:t>
                </a:r>
                <a:r>
                  <a:rPr lang="vi-VN" sz="3700" smtClean="0">
                    <a:solidFill>
                      <a:srgbClr val="000000"/>
                    </a:solidFill>
                  </a:rPr>
                  <a:t>:</a:t>
                </a:r>
                <a:r>
                  <a:rPr lang="en-US" sz="3700" smtClean="0">
                    <a:solidFill>
                      <a:srgbClr val="000000"/>
                    </a:solidFill>
                  </a:rPr>
                  <a:t> </a:t>
                </a:r>
                <a14:m>
                  <m:oMath xmlns:m="http://schemas.openxmlformats.org/officeDocument/2006/math">
                    <m:sSub>
                      <m:sSubPr>
                        <m:ctrlPr>
                          <a:rPr lang="en-US" sz="370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ch</m:t>
                        </m:r>
                        <m:r>
                          <a:rPr lang="en-US" sz="3700" b="0" i="0" smtClean="0">
                            <a:solidFill>
                              <a:srgbClr val="000000"/>
                            </a:solidFill>
                            <a:latin typeface="Cambria Math" panose="02040503050406030204" pitchFamily="18" charset="0"/>
                          </a:rPr>
                          <m:t>ó</m:t>
                        </m:r>
                        <m:r>
                          <m:rPr>
                            <m:sty m:val="p"/>
                          </m:rPr>
                          <a:rPr lang="en-US" sz="3700" b="0" i="0" smtClean="0">
                            <a:solidFill>
                              <a:srgbClr val="000000"/>
                            </a:solidFill>
                            <a:latin typeface="Cambria Math" panose="02040503050406030204" pitchFamily="18" charset="0"/>
                          </a:rPr>
                          <m:t>p</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 </m:t>
                    </m:r>
                    <m:sSub>
                      <m:sSubPr>
                        <m:ctrlPr>
                          <a:rPr lang="en-US" sz="3700" b="0" i="1" smtClean="0">
                            <a:solidFill>
                              <a:srgbClr val="000000"/>
                            </a:solidFill>
                            <a:latin typeface="Cambria Math" panose="02040503050406030204" pitchFamily="18" charset="0"/>
                          </a:rPr>
                        </m:ctrlPr>
                      </m:sSubPr>
                      <m:e>
                        <m:r>
                          <a:rPr lang="en-US" sz="3700" b="0" i="1" smtClean="0">
                            <a:solidFill>
                              <a:srgbClr val="000000"/>
                            </a:solidFill>
                            <a:latin typeface="Cambria Math" panose="02040503050406030204" pitchFamily="18" charset="0"/>
                          </a:rPr>
                          <m:t>𝑉</m:t>
                        </m:r>
                      </m:e>
                      <m:sub>
                        <m:r>
                          <m:rPr>
                            <m:sty m:val="p"/>
                          </m:rPr>
                          <a:rPr lang="en-US" sz="3700" b="0" i="0" smtClean="0">
                            <a:solidFill>
                              <a:srgbClr val="000000"/>
                            </a:solidFill>
                            <a:latin typeface="Cambria Math" panose="02040503050406030204" pitchFamily="18" charset="0"/>
                          </a:rPr>
                          <m:t>l</m:t>
                        </m:r>
                        <m:r>
                          <a:rPr lang="en-US" sz="3700" b="0" i="0" smtClean="0">
                            <a:solidFill>
                              <a:srgbClr val="000000"/>
                            </a:solidFill>
                            <a:latin typeface="Cambria Math" panose="02040503050406030204" pitchFamily="18" charset="0"/>
                          </a:rPr>
                          <m:t>ă</m:t>
                        </m:r>
                        <m:r>
                          <m:rPr>
                            <m:sty m:val="p"/>
                          </m:rPr>
                          <a:rPr lang="en-US" sz="3700" b="0" i="0" smtClean="0">
                            <a:solidFill>
                              <a:srgbClr val="000000"/>
                            </a:solidFill>
                            <a:latin typeface="Cambria Math" panose="02040503050406030204" pitchFamily="18" charset="0"/>
                          </a:rPr>
                          <m:t>ng</m:t>
                        </m:r>
                        <m:r>
                          <a:rPr lang="en-US" sz="3700" b="0" i="0" smtClean="0">
                            <a:solidFill>
                              <a:srgbClr val="000000"/>
                            </a:solidFill>
                            <a:latin typeface="Cambria Math" panose="02040503050406030204" pitchFamily="18" charset="0"/>
                          </a:rPr>
                          <m:t> </m:t>
                        </m:r>
                        <m:r>
                          <m:rPr>
                            <m:sty m:val="p"/>
                          </m:rPr>
                          <a:rPr lang="en-US" sz="3700" b="0" i="0" smtClean="0">
                            <a:solidFill>
                              <a:srgbClr val="000000"/>
                            </a:solidFill>
                            <a:latin typeface="Cambria Math" panose="02040503050406030204" pitchFamily="18" charset="0"/>
                          </a:rPr>
                          <m:t>tr</m:t>
                        </m:r>
                        <m:r>
                          <a:rPr lang="en-US" sz="3700" b="0" i="0" smtClean="0">
                            <a:solidFill>
                              <a:srgbClr val="000000"/>
                            </a:solidFill>
                            <a:latin typeface="Cambria Math" panose="02040503050406030204" pitchFamily="18" charset="0"/>
                          </a:rPr>
                          <m:t>ụ</m:t>
                        </m:r>
                      </m:sub>
                    </m:sSub>
                    <m:r>
                      <a:rPr lang="en-US" sz="3700" b="0" i="1" smtClean="0">
                        <a:solidFill>
                          <a:srgbClr val="000000"/>
                        </a:solidFill>
                        <a:latin typeface="Cambria Math" panose="02040503050406030204" pitchFamily="18" charset="0"/>
                      </a:rPr>
                      <m:t>=</m:t>
                    </m:r>
                    <m:f>
                      <m:fPr>
                        <m:ctrlPr>
                          <a:rPr lang="en-US" sz="3700" b="0" i="1" smtClean="0">
                            <a:solidFill>
                              <a:srgbClr val="000000"/>
                            </a:solidFill>
                            <a:latin typeface="Cambria Math" panose="02040503050406030204" pitchFamily="18" charset="0"/>
                          </a:rPr>
                        </m:ctrlPr>
                      </m:fPr>
                      <m:num>
                        <m:r>
                          <a:rPr lang="en-US" sz="3700" b="0" i="1" smtClean="0">
                            <a:solidFill>
                              <a:srgbClr val="000000"/>
                            </a:solidFill>
                            <a:latin typeface="Cambria Math" panose="02040503050406030204" pitchFamily="18" charset="0"/>
                          </a:rPr>
                          <m:t>1</m:t>
                        </m:r>
                      </m:num>
                      <m:den>
                        <m:r>
                          <a:rPr lang="en-US" sz="3700" b="0" i="1" smtClean="0">
                            <a:solidFill>
                              <a:srgbClr val="000000"/>
                            </a:solidFill>
                            <a:latin typeface="Cambria Math" panose="02040503050406030204" pitchFamily="18" charset="0"/>
                          </a:rPr>
                          <m:t>3</m:t>
                        </m:r>
                      </m:den>
                    </m:f>
                    <m:r>
                      <a:rPr lang="en-US" sz="3700" b="0" i="1" smtClean="0">
                        <a:solidFill>
                          <a:srgbClr val="000000"/>
                        </a:solidFill>
                        <a:latin typeface="Cambria Math" panose="02040503050406030204" pitchFamily="18" charset="0"/>
                      </a:rPr>
                      <m:t>𝑆</m:t>
                    </m:r>
                    <m:r>
                      <a:rPr lang="en-US" sz="3700" b="0" i="1" smtClean="0">
                        <a:solidFill>
                          <a:srgbClr val="000000"/>
                        </a:solidFill>
                        <a:latin typeface="Cambria Math" panose="02040503050406030204" pitchFamily="18" charset="0"/>
                      </a:rPr>
                      <m:t>.</m:t>
                    </m:r>
                    <m:r>
                      <a:rPr lang="en-US" sz="3700" b="0" i="1" smtClean="0">
                        <a:solidFill>
                          <a:srgbClr val="000000"/>
                        </a:solidFill>
                        <a:latin typeface="Cambria Math" panose="02040503050406030204" pitchFamily="18" charset="0"/>
                      </a:rPr>
                      <m:t>h</m:t>
                    </m:r>
                  </m:oMath>
                </a14:m>
                <a:endParaRPr lang="en-US" sz="370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507999" y="5323760"/>
                <a:ext cx="17105143" cy="4315540"/>
              </a:xfrm>
              <a:prstGeom prst="rect">
                <a:avLst/>
              </a:prstGeom>
              <a:blipFill>
                <a:blip r:embed="rId7"/>
                <a:stretch>
                  <a:fillRect l="-1105" r="-1140"/>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16041714" y="8496300"/>
            <a:ext cx="1498256" cy="1498256"/>
          </a:xfrm>
          <a:prstGeom prst="rect">
            <a:avLst/>
          </a:prstGeom>
        </p:spPr>
      </p:pic>
    </p:spTree>
    <p:extLst>
      <p:ext uri="{BB962C8B-B14F-4D97-AF65-F5344CB8AC3E}">
        <p14:creationId xmlns:p14="http://schemas.microsoft.com/office/powerpoint/2010/main" val="2895956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440741"/>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Kết luận</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xmlns:a14="http://schemas.microsoft.com/office/drawing/2010/main">
        <mc:Choice Requires="a14">
          <p:sp>
            <p:nvSpPr>
              <p:cNvPr id="31" name="Rectangle 30"/>
              <p:cNvSpPr/>
              <p:nvPr/>
            </p:nvSpPr>
            <p:spPr>
              <a:xfrm>
                <a:off x="1241738" y="2324100"/>
                <a:ext cx="15804524" cy="558646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300"/>
                  </a:spcBef>
                  <a:spcAft>
                    <a:spcPts val="300"/>
                  </a:spcAft>
                </a:pPr>
                <a:r>
                  <a:rPr lang="vi-VN" sz="4400">
                    <a:ea typeface="Arial" panose="020B0604020202020204" pitchFamily="34" charset="0"/>
                    <a:cs typeface="Times New Roman" panose="02020603050405020304" pitchFamily="18" charset="0"/>
                  </a:rPr>
                  <a:t>Thể tích hình chóp tam giác đều bằng </a:t>
                </a:r>
                <a14:m>
                  <m:oMath xmlns:m="http://schemas.openxmlformats.org/officeDocument/2006/math">
                    <m:f>
                      <m:f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4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vi-VN" sz="4400">
                    <a:effectLst/>
                    <a:ea typeface="Dotum" panose="020B0600000101010101" pitchFamily="34" charset="-127"/>
                    <a:cs typeface="Times New Roman" panose="02020603050405020304" pitchFamily="18" charset="0"/>
                  </a:rPr>
                  <a:t> tích của diện tích đáy với chiều cao của nó:</a:t>
                </a:r>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400" i="1">
                          <a:effectLst/>
                          <a:latin typeface="Cambria Math" panose="02040503050406030204" pitchFamily="18" charset="0"/>
                          <a:ea typeface="Arial" panose="020B0604020202020204" pitchFamily="34" charset="0"/>
                          <a:cs typeface="Times New Roman" panose="02020603050405020304" pitchFamily="18" charset="0"/>
                        </a:rPr>
                        <m:t>𝑉</m:t>
                      </m:r>
                      <m:r>
                        <a:rPr lang="vi-VN" sz="44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4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4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4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400" i="1">
                          <a:effectLst/>
                          <a:latin typeface="Cambria Math" panose="02040503050406030204" pitchFamily="18" charset="0"/>
                          <a:ea typeface="Arial" panose="020B0604020202020204" pitchFamily="34" charset="0"/>
                          <a:cs typeface="Times New Roman" panose="02020603050405020304" pitchFamily="18" charset="0"/>
                        </a:rPr>
                        <m:t> </m:t>
                      </m:r>
                      <m:r>
                        <a:rPr lang="vi-VN" sz="4400" i="1">
                          <a:effectLst/>
                          <a:latin typeface="Cambria Math" panose="02040503050406030204" pitchFamily="18" charset="0"/>
                          <a:ea typeface="Arial" panose="020B0604020202020204" pitchFamily="34" charset="0"/>
                          <a:cs typeface="Times New Roman" panose="02020603050405020304" pitchFamily="18" charset="0"/>
                        </a:rPr>
                        <m:t>𝑆</m:t>
                      </m:r>
                      <m:r>
                        <a:rPr lang="vi-VN" sz="4400" i="1">
                          <a:effectLst/>
                          <a:latin typeface="Cambria Math" panose="02040503050406030204" pitchFamily="18" charset="0"/>
                          <a:ea typeface="Arial" panose="020B0604020202020204" pitchFamily="34" charset="0"/>
                          <a:cs typeface="Times New Roman" panose="02020603050405020304" pitchFamily="18" charset="0"/>
                        </a:rPr>
                        <m:t>.</m:t>
                      </m:r>
                      <m:r>
                        <a:rPr lang="vi-VN" sz="4400" i="1">
                          <a:effectLst/>
                          <a:latin typeface="Cambria Math" panose="02040503050406030204" pitchFamily="18" charset="0"/>
                          <a:ea typeface="Arial" panose="020B0604020202020204" pitchFamily="34" charset="0"/>
                          <a:cs typeface="Times New Roman" panose="02020603050405020304" pitchFamily="18" charset="0"/>
                        </a:rPr>
                        <m:t>h</m:t>
                      </m:r>
                    </m:oMath>
                  </m:oMathPara>
                </a14:m>
                <a:endParaRPr lang="en-US" sz="44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4400">
                    <a:effectLst/>
                    <a:ea typeface="Dotum" panose="020B0600000101010101" pitchFamily="34" charset="-127"/>
                    <a:cs typeface="Times New Roman" panose="02020603050405020304" pitchFamily="18" charset="0"/>
                  </a:rPr>
                  <a:t>Trong đó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𝑆</m:t>
                    </m:r>
                  </m:oMath>
                </a14:m>
                <a:r>
                  <a:rPr lang="vi-VN" sz="4400">
                    <a:effectLst/>
                    <a:ea typeface="Dotum" panose="020B0600000101010101" pitchFamily="34" charset="-127"/>
                    <a:cs typeface="Times New Roman" panose="02020603050405020304" pitchFamily="18" charset="0"/>
                  </a:rPr>
                  <a:t> là diện tích đáy; </a:t>
                </a:r>
                <a14:m>
                  <m:oMath xmlns:m="http://schemas.openxmlformats.org/officeDocument/2006/math">
                    <m:r>
                      <a:rPr lang="vi-VN" sz="4400" i="1">
                        <a:effectLst/>
                        <a:latin typeface="Cambria Math" panose="02040503050406030204" pitchFamily="18" charset="0"/>
                        <a:ea typeface="Dotum" panose="020B0600000101010101" pitchFamily="34" charset="-127"/>
                        <a:cs typeface="Times New Roman" panose="02020603050405020304" pitchFamily="18" charset="0"/>
                      </a:rPr>
                      <m:t>h</m:t>
                    </m:r>
                  </m:oMath>
                </a14:m>
                <a:r>
                  <a:rPr lang="vi-VN" sz="4400">
                    <a:effectLst/>
                    <a:ea typeface="Dotum" panose="020B0600000101010101" pitchFamily="34" charset="-127"/>
                    <a:cs typeface="Times New Roman" panose="02020603050405020304" pitchFamily="18" charset="0"/>
                  </a:rPr>
                  <a:t> là chiều cao của hình chóp.</a:t>
                </a:r>
                <a:endParaRPr lang="en-US" sz="4400">
                  <a:effectLst/>
                  <a:ea typeface="Arial" panose="020B0604020202020204" pitchFamily="34"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241738" y="2324100"/>
                <a:ext cx="15804524" cy="5586466"/>
              </a:xfrm>
              <a:prstGeom prst="rect">
                <a:avLst/>
              </a:prstGeom>
              <a:blipFill>
                <a:blip r:embed="rId3"/>
                <a:stretch>
                  <a:fillRect l="-1502" r="-1502" b="-2172"/>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a:off x="14232792" y="8515562"/>
            <a:ext cx="2059708" cy="1344291"/>
          </a:xfrm>
          <a:prstGeom prst="rect">
            <a:avLst/>
          </a:prstGeom>
        </p:spPr>
      </p:pic>
      <p:pic>
        <p:nvPicPr>
          <p:cNvPr id="36" name="Picture 35"/>
          <p:cNvPicPr>
            <a:picLocks noChangeAspect="1"/>
          </p:cNvPicPr>
          <p:nvPr/>
        </p:nvPicPr>
        <p:blipFill>
          <a:blip r:embed="rId5"/>
          <a:stretch>
            <a:fillRect/>
          </a:stretch>
        </p:blipFill>
        <p:spPr>
          <a:xfrm rot="16200000">
            <a:off x="3044710" y="7968877"/>
            <a:ext cx="767840" cy="2437659"/>
          </a:xfrm>
          <a:prstGeom prst="rect">
            <a:avLst/>
          </a:prstGeom>
        </p:spPr>
      </p:pic>
    </p:spTree>
    <p:extLst>
      <p:ext uri="{BB962C8B-B14F-4D97-AF65-F5344CB8AC3E}">
        <p14:creationId xmlns:p14="http://schemas.microsoft.com/office/powerpoint/2010/main" val="317520157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2192000" cy="2543068"/>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smtClean="0">
                    <a:ln>
                      <a:noFill/>
                    </a:ln>
                    <a:solidFill>
                      <a:srgbClr val="FFFFFF"/>
                    </a:solidFill>
                    <a:effectLst/>
                    <a:highlight>
                      <a:srgbClr val="CE4D8E"/>
                    </a:highlight>
                    <a:uLnTx/>
                    <a:uFillTx/>
                    <a:cs typeface="Arial"/>
                    <a:sym typeface="Arial"/>
                  </a:rPr>
                  <a:t>Ví dụ 2:</a:t>
                </a:r>
                <a:r>
                  <a:rPr lang="en-US" sz="3600">
                    <a:solidFill>
                      <a:sysClr val="windowText" lastClr="000000"/>
                    </a:solidFill>
                    <a:cs typeface="Arial" panose="020B0604020202020204" pitchFamily="34" charset="0"/>
                    <a:sym typeface="Arial"/>
                  </a:rPr>
                  <a:t> Tính thể tích hình chóp 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cs typeface="Arial" panose="020B0604020202020204" pitchFamily="34" charset="0"/>
                    <a:sym typeface="Arial"/>
                  </a:rPr>
                  <a:t> trong Hình 10.10, biết cạnh đáy bằng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6 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chiều cao của hình chóp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𝑆𝑂</m:t>
                    </m:r>
                    <m:r>
                      <a:rPr lang="en-US" sz="3600" i="1" smtClean="0">
                        <a:solidFill>
                          <a:sysClr val="windowText" lastClr="000000"/>
                        </a:solidFill>
                        <a:latin typeface="Cambria Math" panose="02040503050406030204" pitchFamily="18" charset="0"/>
                        <a:cs typeface="Arial" panose="020B0604020202020204" pitchFamily="34" charset="0"/>
                        <a:sym typeface="Arial"/>
                      </a:rPr>
                      <m:t>=10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cs typeface="Arial" panose="020B0604020202020204" pitchFamily="34" charset="0"/>
                    <a:sym typeface="Arial"/>
                  </a:rPr>
                  <a:t>. Cho biết </a:t>
                </a:r>
                <a14:m>
                  <m:oMath xmlns:m="http://schemas.openxmlformats.org/officeDocument/2006/math">
                    <m:rad>
                      <m:radPr>
                        <m:degHide m:val="on"/>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lang="en-US" sz="3600">
                  <a:solidFill>
                    <a:sysClr val="windowText" lastClr="000000"/>
                  </a:solidFill>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p:sp>
        <p:nvSpPr>
          <p:cNvPr id="20" name="Rectangle 19"/>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605588" y="4232503"/>
                <a:ext cx="12196012" cy="2927853"/>
              </a:xfrm>
              <a:prstGeom prst="rect">
                <a:avLst/>
              </a:prstGeom>
            </p:spPr>
            <p:txBody>
              <a:bodyPr wrap="square">
                <a:spAutoFit/>
              </a:bodyPr>
              <a:lstStyle/>
              <a:p>
                <a:pPr lvl="0">
                  <a:lnSpc>
                    <a:spcPct val="150000"/>
                  </a:lnSpc>
                </a:pPr>
                <a:r>
                  <a:rPr lang="en-US" sz="3600" smtClean="0">
                    <a:solidFill>
                      <a:sysClr val="windowText" lastClr="000000"/>
                    </a:solidFill>
                    <a:latin typeface="Arial" panose="020B0604020202020204" pitchFamily="34" charset="0"/>
                    <a:cs typeface="Arial" panose="020B0604020202020204" pitchFamily="34" charset="0"/>
                    <a:sym typeface="Arial"/>
                  </a:rPr>
                  <a:t>Trong </a:t>
                </a:r>
                <a:r>
                  <a:rPr lang="en-US" sz="3600">
                    <a:solidFill>
                      <a:sysClr val="windowText" lastClr="000000"/>
                    </a:solidFill>
                    <a:latin typeface="Arial" panose="020B0604020202020204" pitchFamily="34" charset="0"/>
                    <a:cs typeface="Arial" panose="020B0604020202020204" pitchFamily="34" charset="0"/>
                    <a:sym typeface="Arial"/>
                  </a:rPr>
                  <a:t>tam giác đều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 có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r>
                      <a:rPr lang="en-US" sz="3600">
                        <a:solidFill>
                          <a:srgbClr val="014040"/>
                        </a:solidFill>
                        <a:latin typeface="Cambria Math" panose="02040503050406030204" pitchFamily="18" charset="0"/>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latin typeface="Arial" panose="020B0604020202020204" pitchFamily="34" charset="0"/>
                    <a:cs typeface="Arial" panose="020B0604020202020204" pitchFamily="34" charset="0"/>
                    <a:sym typeface="Arial"/>
                  </a:rPr>
                  <a:t>nên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𝐶𝐻</m:t>
                    </m:r>
                  </m:oMath>
                </a14:m>
                <a:r>
                  <a:rPr lang="en-US" sz="3600">
                    <a:solidFill>
                      <a:sysClr val="windowText" lastClr="000000"/>
                    </a:solidFill>
                    <a:latin typeface="Arial" panose="020B0604020202020204" pitchFamily="34" charset="0"/>
                    <a:cs typeface="Arial" panose="020B0604020202020204" pitchFamily="34" charset="0"/>
                    <a:sym typeface="Arial"/>
                  </a:rPr>
                  <a:t> </a:t>
                </a:r>
                <a:r>
                  <a:rPr lang="en-US" sz="3600" smtClean="0">
                    <a:solidFill>
                      <a:sysClr val="windowText" lastClr="000000"/>
                    </a:solidFill>
                    <a:latin typeface="Arial" panose="020B0604020202020204" pitchFamily="34" charset="0"/>
                    <a:cs typeface="Arial" panose="020B0604020202020204" pitchFamily="34" charset="0"/>
                    <a:sym typeface="Arial"/>
                  </a:rPr>
                  <a:t>là trung tuyến </a:t>
                </a:r>
                <a:r>
                  <a:rPr lang="en-US" sz="3600">
                    <a:solidFill>
                      <a:sysClr val="windowText" lastClr="000000"/>
                    </a:solidFill>
                    <a:latin typeface="Arial" panose="020B0604020202020204" pitchFamily="34" charset="0"/>
                    <a:cs typeface="Arial" panose="020B0604020202020204" pitchFamily="34" charset="0"/>
                    <a:sym typeface="Arial"/>
                  </a:rPr>
                  <a:t>của </a:t>
                </a:r>
                <a14:m>
                  <m:oMath xmlns:m="http://schemas.openxmlformats.org/officeDocument/2006/math">
                    <m:r>
                      <a:rPr lang="en-US" sz="360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600">
                    <a:solidFill>
                      <a:sysClr val="windowText" lastClr="000000"/>
                    </a:solidFill>
                    <a:latin typeface="Arial" panose="020B0604020202020204" pitchFamily="34" charset="0"/>
                    <a:cs typeface="Arial" panose="020B0604020202020204" pitchFamily="34" charset="0"/>
                    <a:sym typeface="Arial"/>
                  </a:rPr>
                  <a:t>.</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𝐵𝐻</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𝐻𝐴</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f>
                      <m:f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1</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b="0" i="1" smtClean="0">
                        <a:solidFill>
                          <a:sysClr val="windowText" lastClr="000000"/>
                        </a:solidFill>
                        <a:latin typeface="Cambria Math" panose="02040503050406030204" pitchFamily="18" charset="0"/>
                        <a:cs typeface="Arial" panose="020B0604020202020204" pitchFamily="34" charset="0"/>
                        <a:sym typeface="Arial"/>
                      </a:rPr>
                      <m:t>=3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d>
                  </m:oMath>
                </a14:m>
                <a:endParaRPr lang="en-US" sz="360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605588" y="4232503"/>
                <a:ext cx="12196012" cy="2927853"/>
              </a:xfrm>
              <a:prstGeom prst="rect">
                <a:avLst/>
              </a:prstGeom>
              <a:blipFill>
                <a:blip r:embed="rId5"/>
                <a:stretch>
                  <a:fillRect l="-1499" r="-2049"/>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5587" y="7174545"/>
                <a:ext cx="17040973" cy="2665281"/>
              </a:xfrm>
              <a:prstGeom prst="rect">
                <a:avLst/>
              </a:prstGeom>
            </p:spPr>
            <p:txBody>
              <a:bodyPr wrap="square">
                <a:spAutoFit/>
              </a:bodyPr>
              <a:lstStyle/>
              <a:p>
                <a:pPr lvl="0" algn="just" defTabSz="1828800">
                  <a:lnSpc>
                    <a:spcPct val="150000"/>
                  </a:lnSpc>
                  <a:buClr>
                    <a:srgbClr val="2D1549"/>
                  </a:buClr>
                  <a:buSzPts val="1100"/>
                  <a:defRPr/>
                </a:pPr>
                <a:r>
                  <a:rPr lang="en-US" sz="3600" smtClean="0">
                    <a:solidFill>
                      <a:sysClr val="windowText" lastClr="000000"/>
                    </a:solidFill>
                    <a:latin typeface="Arial" panose="020B0604020202020204" pitchFamily="34" charset="0"/>
                    <a:cs typeface="Arial" panose="020B0604020202020204" pitchFamily="34" charset="0"/>
                    <a:sym typeface="Arial"/>
                  </a:rPr>
                  <a:t>Tam </a:t>
                </a:r>
                <a:r>
                  <a:rPr lang="en-US" sz="3600">
                    <a:solidFill>
                      <a:sysClr val="windowText" lastClr="000000"/>
                    </a:solidFill>
                    <a:latin typeface="Arial" panose="020B0604020202020204" pitchFamily="34" charset="0"/>
                    <a:cs typeface="Arial" panose="020B0604020202020204" pitchFamily="34" charset="0"/>
                    <a:sym typeface="Arial"/>
                  </a:rPr>
                  <a:t>giác </a:t>
                </a:r>
                <a14:m>
                  <m:oMath xmlns:m="http://schemas.openxmlformats.org/officeDocument/2006/math">
                    <m:r>
                      <a:rPr lang="en-US" sz="3600" i="1">
                        <a:solidFill>
                          <a:sysClr val="windowText" lastClr="000000"/>
                        </a:solidFill>
                        <a:latin typeface="Cambria Math" panose="02040503050406030204" pitchFamily="18" charset="0"/>
                        <a:cs typeface="Arial" panose="020B0604020202020204" pitchFamily="34" charset="0"/>
                        <a:sym typeface="Arial"/>
                      </a:rPr>
                      <m:t>𝐴𝐻𝐶</m:t>
                    </m:r>
                  </m:oMath>
                </a14:m>
                <a:r>
                  <a:rPr lang="en-US" sz="3600">
                    <a:solidFill>
                      <a:sysClr val="windowText" lastClr="000000"/>
                    </a:solidFill>
                    <a:latin typeface="Arial" panose="020B0604020202020204" pitchFamily="34" charset="0"/>
                    <a:cs typeface="Arial" panose="020B0604020202020204" pitchFamily="34" charset="0"/>
                    <a:sym typeface="Arial"/>
                  </a:rPr>
                  <a:t> vuông tại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en-US" sz="3600">
                    <a:solidFill>
                      <a:sysClr val="windowText" lastClr="000000"/>
                    </a:solidFill>
                    <a:latin typeface="Arial" panose="020B0604020202020204" pitchFamily="34" charset="0"/>
                    <a:cs typeface="Arial" panose="020B0604020202020204" pitchFamily="34" charset="0"/>
                    <a:sym typeface="Arial"/>
                  </a:rPr>
                  <a:t> nên </a:t>
                </a:r>
                <a14:m>
                  <m:oMath xmlns:m="http://schemas.openxmlformats.org/officeDocument/2006/math">
                    <m:sSup>
                      <m:sSupPr>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𝐻𝐴</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b="0" i="1" smtClean="0">
                            <a:solidFill>
                              <a:sysClr val="windowText" lastClr="000000"/>
                            </a:solidFill>
                            <a:latin typeface="Cambria Math" panose="02040503050406030204" pitchFamily="18" charset="0"/>
                            <a:cs typeface="Arial" panose="020B0604020202020204" pitchFamily="34" charset="0"/>
                            <a:sym typeface="Arial"/>
                          </a:rPr>
                          <m:t>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r>
                  <a:rPr lang="en-US" sz="3600" smtClean="0">
                    <a:solidFill>
                      <a:sysClr val="windowText" lastClr="000000"/>
                    </a:solidFill>
                    <a:latin typeface="Arial" panose="020B0604020202020204" pitchFamily="34" charset="0"/>
                    <a:cs typeface="Arial" panose="020B0604020202020204" pitchFamily="34" charset="0"/>
                    <a:sym typeface="Arial"/>
                  </a:rPr>
                  <a:t> (</a:t>
                </a:r>
                <a:r>
                  <a:rPr lang="en-US" sz="3600">
                    <a:solidFill>
                      <a:sysClr val="windowText" lastClr="000000"/>
                    </a:solidFill>
                    <a:latin typeface="Arial" panose="020B0604020202020204" pitchFamily="34" charset="0"/>
                    <a:cs typeface="Arial" panose="020B0604020202020204" pitchFamily="34" charset="0"/>
                    <a:sym typeface="Arial"/>
                  </a:rPr>
                  <a:t>định lí Pythagore).</a:t>
                </a:r>
              </a:p>
              <a:p>
                <a:pPr lvl="0" algn="just" defTabSz="1828800">
                  <a:lnSpc>
                    <a:spcPct val="150000"/>
                  </a:lnSpc>
                  <a:buClr>
                    <a:srgbClr val="2D1549"/>
                  </a:buClr>
                  <a:buSzPts val="1100"/>
                  <a:defRPr/>
                </a:pPr>
                <a:r>
                  <a:rPr lang="en-US" sz="3600">
                    <a:solidFill>
                      <a:sysClr val="windowText" lastClr="000000"/>
                    </a:solidFill>
                    <a:latin typeface="Arial" panose="020B0604020202020204" pitchFamily="34" charset="0"/>
                    <a:cs typeface="Arial" panose="020B0604020202020204" pitchFamily="34" charset="0"/>
                    <a:sym typeface="Arial"/>
                  </a:rPr>
                  <a:t>Suy ra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3</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6</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oMath>
                </a14:m>
                <a:endParaRPr lang="en-US" sz="3600" smtClean="0">
                  <a:solidFill>
                    <a:sysClr val="windowText" lastClr="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2D1549"/>
                  </a:buClr>
                  <a:buSzPts val="1100"/>
                  <a:defRPr/>
                </a:pPr>
                <a:r>
                  <a:rPr lang="en-US" sz="3600" smtClean="0">
                    <a:solidFill>
                      <a:sysClr val="windowText" lastClr="000000"/>
                    </a:solidFill>
                    <a:cs typeface="Arial" panose="020B0604020202020204" pitchFamily="34" charset="0"/>
                    <a:sym typeface="Arial"/>
                  </a:rPr>
                  <a:t>                   </a:t>
                </a:r>
                <a14:m>
                  <m:oMath xmlns:m="http://schemas.openxmlformats.org/officeDocument/2006/math">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𝐻𝐶</m:t>
                        </m:r>
                      </m:e>
                      <m:sup>
                        <m:r>
                          <a:rPr lang="en-US" sz="3600" i="1">
                            <a:solidFill>
                              <a:sysClr val="windowText" lastClr="000000"/>
                            </a:solidFill>
                            <a:latin typeface="Cambria Math" panose="02040503050406030204" pitchFamily="18" charset="0"/>
                            <a:cs typeface="Arial" panose="020B0604020202020204" pitchFamily="34" charset="0"/>
                            <a:sym typeface="Arial"/>
                          </a:rPr>
                          <m:t>2</m:t>
                        </m:r>
                      </m:sup>
                    </m:sSup>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b="0" i="1" smtClean="0">
                        <a:solidFill>
                          <a:sysClr val="windowText" lastClr="000000"/>
                        </a:solidFill>
                        <a:latin typeface="Cambria Math" panose="02040503050406030204" pitchFamily="18" charset="0"/>
                        <a:cs typeface="Arial" panose="020B0604020202020204" pitchFamily="34" charset="0"/>
                        <a:sym typeface="Arial"/>
                      </a:rPr>
                      <m:t>36−9=27⇒</m:t>
                    </m:r>
                    <m:r>
                      <a:rPr lang="en-US" sz="3600" b="0" i="1" smtClean="0">
                        <a:solidFill>
                          <a:sysClr val="windowText" lastClr="000000"/>
                        </a:solidFill>
                        <a:latin typeface="Cambria Math" panose="02040503050406030204" pitchFamily="18" charset="0"/>
                        <a:cs typeface="Arial" panose="020B0604020202020204" pitchFamily="34" charset="0"/>
                        <a:sym typeface="Arial"/>
                      </a:rPr>
                      <m:t>𝐻𝐶</m:t>
                    </m:r>
                    <m:r>
                      <a:rPr lang="en-US" sz="3600" b="0" i="1" smtClean="0">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oMath>
                </a14:m>
                <a:endParaRPr lang="en-US" sz="3600" smtClean="0">
                  <a:solidFill>
                    <a:sysClr val="windowText" lastClr="000000"/>
                  </a:solidFill>
                  <a:latin typeface="Arial" panose="020B0604020202020204" pitchFamily="34" charset="0"/>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05587" y="7174545"/>
                <a:ext cx="17040973" cy="2665281"/>
              </a:xfrm>
              <a:prstGeom prst="rect">
                <a:avLst/>
              </a:prstGeom>
              <a:blipFill>
                <a:blip r:embed="rId8"/>
                <a:stretch>
                  <a:fillRect l="-1073"/>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a:off x="16383000" y="8850977"/>
            <a:ext cx="1484018" cy="1167497"/>
          </a:xfrm>
          <a:prstGeom prst="rect">
            <a:avLst/>
          </a:prstGeom>
        </p:spPr>
      </p:pic>
      <p:pic>
        <p:nvPicPr>
          <p:cNvPr id="5" name="Picture 4"/>
          <p:cNvPicPr>
            <a:picLocks noChangeAspect="1"/>
          </p:cNvPicPr>
          <p:nvPr/>
        </p:nvPicPr>
        <p:blipFill>
          <a:blip r:embed="rId10"/>
          <a:stretch>
            <a:fillRect/>
          </a:stretch>
        </p:blipFill>
        <p:spPr>
          <a:xfrm>
            <a:off x="-75236" y="3288728"/>
            <a:ext cx="1219497" cy="731698"/>
          </a:xfrm>
          <a:prstGeom prst="rect">
            <a:avLst/>
          </a:prstGeom>
        </p:spPr>
      </p:pic>
    </p:spTree>
    <p:extLst>
      <p:ext uri="{BB962C8B-B14F-4D97-AF65-F5344CB8AC3E}">
        <p14:creationId xmlns:p14="http://schemas.microsoft.com/office/powerpoint/2010/main" val="28135627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wipe(down)">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5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left)">
                                      <p:cBhvr>
                                        <p:cTn id="4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7" name="TextBox 16"/>
              <p:cNvSpPr txBox="1"/>
              <p:nvPr/>
            </p:nvSpPr>
            <p:spPr>
              <a:xfrm>
                <a:off x="609600" y="533584"/>
                <a:ext cx="12192000" cy="2543068"/>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2:</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trong Hình 10.10, biết cạnh đáy bằng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6 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chiều cao của hình chóp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𝑆𝑂</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=10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biết </a:t>
                </a:r>
                <a14:m>
                  <m:oMath xmlns:m="http://schemas.openxmlformats.org/officeDocument/2006/math">
                    <m:rad>
                      <m:radPr>
                        <m:degHide m:val="on"/>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radPr>
                      <m:deg/>
                      <m:e>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27</m:t>
                        </m:r>
                      </m:e>
                    </m:rad>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≈5,20.</m:t>
                    </m:r>
                  </m:oMath>
                </a14:m>
                <a:endPar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09600" y="533584"/>
                <a:ext cx="12192000" cy="2543068"/>
              </a:xfrm>
              <a:prstGeom prst="rect">
                <a:avLst/>
              </a:prstGeom>
              <a:blipFill>
                <a:blip r:embed="rId4"/>
                <a:stretch>
                  <a:fillRect l="-1500" r="-1500" b="-8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05588" y="4638966"/>
                <a:ext cx="17040973" cy="4871205"/>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Diện </a:t>
                </a: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tích tam giác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 </a:t>
                </a:r>
                <a:endPar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2</m:t>
                          </m:r>
                        </m:den>
                      </m:f>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𝐶𝐻</m:t>
                      </m:r>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2</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.6.</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 </m:t>
                      </m:r>
                      <m:d>
                        <m:d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b="0" i="1" smtClean="0">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2</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Thể tích của hình chóp tam giác đều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oMath>
                </a14:m>
                <a:r>
                  <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 là</a:t>
                </a:r>
                <a:r>
                  <a:rPr kumimoji="0" lang="en-US" sz="36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sym typeface="Arial"/>
                  </a:rPr>
                  <a:t>:</a:t>
                </a:r>
              </a:p>
              <a:p>
                <a:pPr lvl="0" algn="just" defTabSz="1828800">
                  <a:lnSpc>
                    <a:spcPct val="150000"/>
                  </a:lnSpc>
                  <a:buClr>
                    <a:srgbClr val="2D1549"/>
                  </a:buClr>
                  <a:buSzPts val="1100"/>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𝑉</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fPr>
                        <m:num>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m:t>
                          </m:r>
                        </m:num>
                        <m:den>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3</m:t>
                          </m:r>
                        </m:den>
                      </m:f>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𝑆</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h</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f>
                        <m:fPr>
                          <m:ctrlPr>
                            <a:rPr lang="en-US"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1</m:t>
                          </m:r>
                        </m:num>
                        <m:den>
                          <m:r>
                            <a:rPr lang="en-US" sz="3600" i="1">
                              <a:solidFill>
                                <a:sysClr val="windowText" lastClr="000000"/>
                              </a:solidFill>
                              <a:latin typeface="Cambria Math" panose="02040503050406030204" pitchFamily="18" charset="0"/>
                              <a:cs typeface="Arial" panose="020B0604020202020204" pitchFamily="34" charset="0"/>
                              <a:sym typeface="Arial"/>
                            </a:rPr>
                            <m:t>3</m:t>
                          </m:r>
                        </m:den>
                      </m:f>
                      <m:r>
                        <a:rPr lang="en-US" sz="3600" b="0" i="1" smtClean="0">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3</m:t>
                      </m:r>
                      <m:rad>
                        <m:radPr>
                          <m:degHide m:val="on"/>
                          <m:ctrlPr>
                            <a:rPr lang="en-US" sz="3600" i="1">
                              <a:solidFill>
                                <a:sysClr val="windowText" lastClr="000000"/>
                              </a:solidFill>
                              <a:latin typeface="Cambria Math" panose="02040503050406030204" pitchFamily="18" charset="0"/>
                              <a:cs typeface="Arial" panose="020B0604020202020204" pitchFamily="34" charset="0"/>
                              <a:sym typeface="Arial"/>
                            </a:rPr>
                          </m:ctrlPr>
                        </m:radPr>
                        <m:deg/>
                        <m:e>
                          <m:r>
                            <a:rPr lang="en-US" sz="3600" i="1">
                              <a:solidFill>
                                <a:sysClr val="windowText" lastClr="000000"/>
                              </a:solidFill>
                              <a:latin typeface="Cambria Math" panose="02040503050406030204" pitchFamily="18" charset="0"/>
                              <a:cs typeface="Arial" panose="020B0604020202020204" pitchFamily="34" charset="0"/>
                              <a:sym typeface="Arial"/>
                            </a:rPr>
                            <m:t>27</m:t>
                          </m:r>
                        </m:e>
                      </m:rad>
                      <m:r>
                        <a:rPr lang="en-US" sz="3600" b="0" i="1" smtClean="0">
                          <a:solidFill>
                            <a:sysClr val="windowText" lastClr="000000"/>
                          </a:solidFill>
                          <a:latin typeface="Cambria Math" panose="02040503050406030204" pitchFamily="18" charset="0"/>
                          <a:cs typeface="Arial" panose="020B0604020202020204" pitchFamily="34" charset="0"/>
                          <a:sym typeface="Arial"/>
                        </a:rPr>
                        <m:t>.10</m:t>
                      </m:r>
                      <m:r>
                        <a:rPr lang="en-US" sz="3600" b="0" i="1"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sym typeface="Arial"/>
                        </a:rPr>
                        <m:t>≈5,2.10=52 </m:t>
                      </m:r>
                      <m:d>
                        <m:dPr>
                          <m:ctrlPr>
                            <a:rPr lang="en-US" sz="3600" i="1">
                              <a:solidFill>
                                <a:sysClr val="windowText" lastClr="000000"/>
                              </a:solidFill>
                              <a:latin typeface="Cambria Math" panose="02040503050406030204" pitchFamily="18" charset="0"/>
                              <a:cs typeface="Arial" panose="020B0604020202020204" pitchFamily="34" charset="0"/>
                              <a:sym typeface="Arial"/>
                            </a:rPr>
                          </m:ctrlPr>
                        </m:dPr>
                        <m:e>
                          <m:sSup>
                            <m:sSupPr>
                              <m:ctrlPr>
                                <a:rPr lang="en-US" sz="3600" i="1">
                                  <a:solidFill>
                                    <a:sysClr val="windowText" lastClr="000000"/>
                                  </a:solidFill>
                                  <a:latin typeface="Cambria Math" panose="02040503050406030204" pitchFamily="18" charset="0"/>
                                  <a:cs typeface="Arial" panose="020B0604020202020204" pitchFamily="34" charset="0"/>
                                  <a:sym typeface="Arial"/>
                                </a:rPr>
                              </m:ctrlPr>
                            </m:sSupPr>
                            <m:e>
                              <m:r>
                                <a:rPr lang="en-US" sz="3600" i="1">
                                  <a:solidFill>
                                    <a:sysClr val="windowText" lastClr="000000"/>
                                  </a:solidFill>
                                  <a:latin typeface="Cambria Math" panose="02040503050406030204" pitchFamily="18" charset="0"/>
                                  <a:cs typeface="Arial" panose="020B0604020202020204" pitchFamily="34" charset="0"/>
                                  <a:sym typeface="Arial"/>
                                </a:rPr>
                                <m:t>𝑐𝑚</m:t>
                              </m:r>
                            </m:e>
                            <m:sup>
                              <m:r>
                                <a:rPr lang="en-US" sz="3600" b="0" i="1" smtClean="0">
                                  <a:solidFill>
                                    <a:sysClr val="windowText" lastClr="000000"/>
                                  </a:solidFill>
                                  <a:latin typeface="Cambria Math" panose="02040503050406030204" pitchFamily="18" charset="0"/>
                                  <a:cs typeface="Arial" panose="020B0604020202020204" pitchFamily="34" charset="0"/>
                                  <a:sym typeface="Arial"/>
                                </a:rPr>
                                <m:t>3</m:t>
                              </m:r>
                            </m:sup>
                          </m:sSup>
                        </m:e>
                      </m:d>
                    </m:oMath>
                  </m:oMathPara>
                </a14:m>
                <a:endParaRPr kumimoji="0" lang="en-US" sz="36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605588" y="4638966"/>
                <a:ext cx="17040973" cy="4871205"/>
              </a:xfrm>
              <a:prstGeom prst="rect">
                <a:avLst/>
              </a:prstGeom>
              <a:blipFill>
                <a:blip r:embed="rId5"/>
                <a:stretch>
                  <a:fillRect l="-1073"/>
                </a:stretch>
              </a:blipFill>
            </p:spPr>
            <p:txBody>
              <a:bodyPr/>
              <a:lstStyle/>
              <a:p>
                <a:r>
                  <a:rPr lang="en-US">
                    <a:noFill/>
                  </a:rPr>
                  <a:t> </a:t>
                </a:r>
              </a:p>
            </p:txBody>
          </p:sp>
        </mc:Fallback>
      </mc:AlternateContent>
      <p:sp>
        <p:nvSpPr>
          <p:cNvPr id="9" name="Rectangle 8"/>
          <p:cNvSpPr/>
          <p:nvPr/>
        </p:nvSpPr>
        <p:spPr>
          <a:xfrm>
            <a:off x="5449337"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3" name="Picture 2"/>
          <p:cNvPicPr>
            <a:picLocks noChangeAspect="1"/>
          </p:cNvPicPr>
          <p:nvPr/>
        </p:nvPicPr>
        <p:blipFill>
          <a:blip r:embed="rId6"/>
          <a:stretch>
            <a:fillRect/>
          </a:stretch>
        </p:blipFill>
        <p:spPr>
          <a:xfrm>
            <a:off x="16383000" y="8850977"/>
            <a:ext cx="1484018" cy="1167497"/>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182600" y="533584"/>
            <a:ext cx="4844961" cy="5314516"/>
          </a:xfrm>
          <a:prstGeom prst="rect">
            <a:avLst/>
          </a:prstGeom>
        </p:spPr>
      </p:pic>
      <p:pic>
        <p:nvPicPr>
          <p:cNvPr id="12" name="Picture 11"/>
          <p:cNvPicPr>
            <a:picLocks noChangeAspect="1"/>
          </p:cNvPicPr>
          <p:nvPr/>
        </p:nvPicPr>
        <p:blipFill>
          <a:blip r:embed="rId9"/>
          <a:stretch>
            <a:fillRect/>
          </a:stretch>
        </p:blipFill>
        <p:spPr>
          <a:xfrm>
            <a:off x="-75236" y="3288728"/>
            <a:ext cx="1219497" cy="731698"/>
          </a:xfrm>
          <a:prstGeom prst="rect">
            <a:avLst/>
          </a:prstGeom>
        </p:spPr>
      </p:pic>
    </p:spTree>
    <p:extLst>
      <p:ext uri="{BB962C8B-B14F-4D97-AF65-F5344CB8AC3E}">
        <p14:creationId xmlns:p14="http://schemas.microsoft.com/office/powerpoint/2010/main" val="100649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endParaRPr lang="en-US"/>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Google Shape;911;p39"/>
          <p:cNvSpPr txBox="1">
            <a:spLocks/>
          </p:cNvSpPr>
          <p:nvPr/>
        </p:nvSpPr>
        <p:spPr>
          <a:xfrm>
            <a:off x="1426500" y="439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533400" y="2236530"/>
            <a:ext cx="9308131" cy="7478970"/>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Calibri" panose="020F0502020204030204" pitchFamily="34" charset="0"/>
                <a:cs typeface="Times New Roman" panose="02020603050405020304" pitchFamily="18" charset="0"/>
                <a:sym typeface="Arial"/>
              </a:rPr>
              <a:t>Đỉnh FANSIPAN (Lào Cai) cao 3 143m, là đỉnh cao nhất Đông Dương. Trên đỉnh núi, người ta đặt một chóp làm bằng inox có dạng hình chóp tam giác đều cạnh đáy dài 60cm, cạnh bên dài khoảng 96,4 cm (H.10.1). Hỏi tổng diện tích các mặt bên của hình chóp bằng bao nhiêu?</a:t>
            </a:r>
            <a:endParaRPr lang="en-US" sz="4000" kern="100" dirty="0">
              <a:solidFill>
                <a:srgbClr val="000000"/>
              </a:solidFill>
              <a:latin typeface="Arial"/>
              <a:ea typeface="Calibri" panose="020F0502020204030204" pitchFamily="34" charset="0"/>
              <a:cs typeface="Times New Roman" panose="02020603050405020304" pitchFamily="18" charset="0"/>
              <a:sym typeface="Arial"/>
            </a:endParaRPr>
          </a:p>
        </p:txBody>
      </p:sp>
      <p:grpSp>
        <p:nvGrpSpPr>
          <p:cNvPr id="20" name="Group 19"/>
          <p:cNvGrpSpPr/>
          <p:nvPr/>
        </p:nvGrpSpPr>
        <p:grpSpPr>
          <a:xfrm>
            <a:off x="10515600" y="4219388"/>
            <a:ext cx="7182219" cy="5355326"/>
            <a:chOff x="10329913" y="4275282"/>
            <a:chExt cx="7182219" cy="5355326"/>
          </a:xfrm>
        </p:grpSpPr>
        <p:pic>
          <p:nvPicPr>
            <p:cNvPr id="18" name="Picture 17"/>
            <p:cNvPicPr>
              <a:picLocks noChangeAspect="1"/>
            </p:cNvPicPr>
            <p:nvPr/>
          </p:nvPicPr>
          <p:blipFill>
            <a:blip r:embed="rId10"/>
            <a:stretch>
              <a:fillRect/>
            </a:stretch>
          </p:blipFill>
          <p:spPr>
            <a:xfrm>
              <a:off x="10329913" y="4275282"/>
              <a:ext cx="7182219" cy="4381725"/>
            </a:xfrm>
            <a:prstGeom prst="rect">
              <a:avLst/>
            </a:prstGeom>
          </p:spPr>
        </p:pic>
        <p:sp>
          <p:nvSpPr>
            <p:cNvPr id="19" name="Rectangle 18"/>
            <p:cNvSpPr/>
            <p:nvPr/>
          </p:nvSpPr>
          <p:spPr>
            <a:xfrm>
              <a:off x="12785134" y="8953500"/>
              <a:ext cx="2271776" cy="677108"/>
            </a:xfrm>
            <a:prstGeom prst="rect">
              <a:avLst/>
            </a:prstGeom>
          </p:spPr>
          <p:txBody>
            <a:bodyPr wrap="none">
              <a:spAutoFit/>
            </a:bodyPr>
            <a:lstStyle/>
            <a:p>
              <a:r>
                <a:rPr lang="vi-VN" sz="3800" i="1" kern="100" smtClean="0">
                  <a:solidFill>
                    <a:srgbClr val="000000"/>
                  </a:solidFill>
                  <a:ea typeface="Calibri" panose="020F0502020204030204" pitchFamily="34" charset="0"/>
                  <a:cs typeface="Times New Roman" panose="02020603050405020304" pitchFamily="18" charset="0"/>
                  <a:sym typeface="Arial"/>
                </a:rPr>
                <a:t>H</a:t>
              </a:r>
              <a:r>
                <a:rPr lang="en-US" sz="3800" i="1" kern="10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ình</a:t>
              </a:r>
              <a:r>
                <a:rPr lang="en-US" sz="3800" i="1" kern="100" smtClean="0">
                  <a:solidFill>
                    <a:srgbClr val="000000"/>
                  </a:solidFill>
                  <a:ea typeface="Calibri" panose="020F0502020204030204" pitchFamily="34" charset="0"/>
                  <a:cs typeface="Times New Roman" panose="02020603050405020304" pitchFamily="18" charset="0"/>
                  <a:sym typeface="Arial"/>
                </a:rPr>
                <a:t> </a:t>
              </a:r>
              <a:r>
                <a:rPr lang="vi-VN" sz="3800" i="1" kern="100" smtClean="0">
                  <a:solidFill>
                    <a:srgbClr val="000000"/>
                  </a:solidFill>
                  <a:ea typeface="Calibri" panose="020F0502020204030204" pitchFamily="34" charset="0"/>
                  <a:cs typeface="Times New Roman" panose="02020603050405020304" pitchFamily="18" charset="0"/>
                  <a:sym typeface="Arial"/>
                </a:rPr>
                <a:t>10.1</a:t>
              </a:r>
              <a:endParaRPr lang="en-US" sz="3800" i="1"/>
            </a:p>
          </p:txBody>
        </p:sp>
      </p:grpSp>
      <p:pic>
        <p:nvPicPr>
          <p:cNvPr id="21" name="Picture 20"/>
          <p:cNvPicPr>
            <a:picLocks noChangeAspect="1"/>
          </p:cNvPicPr>
          <p:nvPr/>
        </p:nvPicPr>
        <p:blipFill>
          <a:blip r:embed="rId11"/>
          <a:stretch>
            <a:fillRect/>
          </a:stretch>
        </p:blipFill>
        <p:spPr>
          <a:xfrm>
            <a:off x="692938" y="913925"/>
            <a:ext cx="88094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9" name="TextBox 18"/>
          <p:cNvSpPr txBox="1"/>
          <p:nvPr/>
        </p:nvSpPr>
        <p:spPr>
          <a:xfrm>
            <a:off x="1036140" y="790273"/>
            <a:ext cx="3245574"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smtClean="0">
                <a:ln>
                  <a:noFill/>
                </a:ln>
                <a:solidFill>
                  <a:srgbClr val="070185"/>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20" name="Rectangle 1"/>
          <p:cNvSpPr>
            <a:spLocks noChangeArrowheads="1"/>
          </p:cNvSpPr>
          <p:nvPr/>
        </p:nvSpPr>
        <p:spPr bwMode="auto">
          <a:xfrm>
            <a:off x="838200" y="2026953"/>
            <a:ext cx="1138293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en-US" sz="3600" kern="0">
                <a:solidFill>
                  <a:srgbClr val="000000"/>
                </a:solidFill>
                <a:latin typeface="Arial"/>
                <a:cs typeface="Arial"/>
                <a:sym typeface="Arial"/>
              </a:rPr>
              <a:t>Hình 10.11 mô tả hình chóp trong tình huống mở đầu. Dựa vào đó, em hãy trả lời câu hỏi của bài toán.</a:t>
            </a:r>
            <a:endParaRPr kumimoji="0" lang="en-US" alt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Rectangle 24"/>
          <p:cNvSpPr/>
          <p:nvPr/>
        </p:nvSpPr>
        <p:spPr>
          <a:xfrm>
            <a:off x="5654792" y="402538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6" name="Rectangle 25"/>
              <p:cNvSpPr/>
              <p:nvPr/>
            </p:nvSpPr>
            <p:spPr>
              <a:xfrm>
                <a:off x="822120" y="4914900"/>
                <a:ext cx="16515482" cy="3435171"/>
              </a:xfrm>
              <a:prstGeom prst="rect">
                <a:avLst/>
              </a:prstGeom>
            </p:spPr>
            <p:txBody>
              <a:bodyPr wrap="square">
                <a:spAutoFit/>
              </a:bodyPr>
              <a:lstStyle/>
              <a:p>
                <a:pPr algn="just">
                  <a:lnSpc>
                    <a:spcPct val="150000"/>
                  </a:lnSpc>
                </a:pPr>
                <a:r>
                  <a:rPr lang="vi-VN" sz="3600" smtClean="0">
                    <a:ea typeface="Arial" panose="020B0604020202020204" pitchFamily="34" charset="0"/>
                    <a:cs typeface="Times New Roman" panose="02020603050405020304" pitchFamily="18" charset="0"/>
                  </a:rPr>
                  <a:t>T</a:t>
                </a:r>
                <a:r>
                  <a:rPr lang="en-US" sz="3600">
                    <a:effectLst/>
                    <a:ea typeface="Arial" panose="020B0604020202020204" pitchFamily="34" charset="0"/>
                    <a:cs typeface="Times New Roman" panose="02020603050405020304" pitchFamily="18" charset="0"/>
                  </a:rPr>
                  <a:t>a</a:t>
                </a:r>
                <a:r>
                  <a:rPr lang="vi-VN" sz="3600">
                    <a:effectLst/>
                    <a:ea typeface="Arial" panose="020B0604020202020204" pitchFamily="34" charset="0"/>
                    <a:cs typeface="Times New Roman" panose="02020603050405020304" pitchFamily="18" charset="0"/>
                  </a:rPr>
                  <a:t> có: </a:t>
                </a:r>
                <a14:m>
                  <m:oMath xmlns:m="http://schemas.openxmlformats.org/officeDocument/2006/math">
                    <m:r>
                      <a:rPr lang="vi-VN" sz="3600" i="1">
                        <a:effectLst/>
                        <a:latin typeface="Cambria Math" panose="02040503050406030204" pitchFamily="18" charset="0"/>
                        <a:ea typeface="Arial" panose="020B0604020202020204" pitchFamily="34" charset="0"/>
                        <a:cs typeface="Times New Roman" panose="02020603050405020304" pitchFamily="18" charset="0"/>
                      </a:rPr>
                      <m:t>∆</m:t>
                    </m:r>
                    <m:r>
                      <a:rPr lang="vi-VN" sz="3600" i="1">
                        <a:effectLst/>
                        <a:latin typeface="Cambria Math" panose="02040503050406030204" pitchFamily="18" charset="0"/>
                        <a:ea typeface="Arial" panose="020B0604020202020204" pitchFamily="34" charset="0"/>
                        <a:cs typeface="Times New Roman" panose="02020603050405020304" pitchFamily="18" charset="0"/>
                      </a:rPr>
                      <m:t>𝑆𝐵𝐶</m:t>
                    </m:r>
                  </m:oMath>
                </a14:m>
                <a:r>
                  <a:rPr lang="vi-VN" sz="3600">
                    <a:effectLst/>
                    <a:ea typeface="Dotum" panose="020B0600000101010101" pitchFamily="34" charset="-127"/>
                    <a:cs typeface="Times New Roman" panose="02020603050405020304" pitchFamily="18" charset="0"/>
                  </a:rPr>
                  <a:t> cân tại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r>
                      <a:rPr lang="vi-VN" sz="3600" i="1">
                        <a:effectLst/>
                        <a:latin typeface="Cambria Math" panose="02040503050406030204" pitchFamily="18" charset="0"/>
                        <a:ea typeface="Dotum" panose="020B0600000101010101" pitchFamily="34" charset="-127"/>
                        <a:cs typeface="Times New Roman" panose="02020603050405020304" pitchFamily="18" charset="0"/>
                      </a:rPr>
                      <m:t>;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𝐵𝐶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=60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r>
                      <a:rPr lang="en-US" sz="36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𝐻𝐶</m:t>
                    </m:r>
                    <m:r>
                      <a:rPr lang="vi-VN" sz="3600" i="1">
                        <a:effectLst/>
                        <a:latin typeface="Cambria Math" panose="02040503050406030204" pitchFamily="18" charset="0"/>
                        <a:ea typeface="Dotum" panose="020B0600000101010101" pitchFamily="34" charset="-127"/>
                        <a:cs typeface="Times New Roman" panose="02020603050405020304" pitchFamily="18" charset="0"/>
                      </a:rPr>
                      <m:t>=30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oMath>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smtClean="0">
                    <a:effectLst/>
                    <a:ea typeface="Dotum" panose="020B0600000101010101" pitchFamily="34" charset="-127"/>
                    <a:cs typeface="Times New Roman" panose="02020603050405020304" pitchFamily="18" charset="0"/>
                  </a:rPr>
                  <a:t> </a:t>
                </a:r>
                <a:r>
                  <a:rPr lang="vi-VN" sz="3600">
                    <a:effectLst/>
                    <a:ea typeface="Dotum" panose="020B0600000101010101" pitchFamily="34" charset="-127"/>
                    <a:cs typeface="Times New Roman" panose="02020603050405020304" pitchFamily="18" charset="0"/>
                  </a:rPr>
                  <a:t>Áp dụng định lí Pythagore cho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𝑆𝐻𝐶</m:t>
                    </m:r>
                  </m:oMath>
                </a14:m>
                <a:r>
                  <a:rPr lang="vi-VN" sz="3600">
                    <a:effectLst/>
                    <a:ea typeface="Dotum" panose="020B0600000101010101" pitchFamily="34" charset="-127"/>
                    <a:cs typeface="Times New Roman" panose="02020603050405020304" pitchFamily="18" charset="0"/>
                  </a:rPr>
                  <a:t> vuông tại </a:t>
                </a:r>
                <a14:m>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oMath>
                </a14:m>
                <a:r>
                  <a:rPr lang="vi-VN" sz="3600">
                    <a:effectLst/>
                    <a:ea typeface="Dotum" panose="020B0600000101010101" pitchFamily="34" charset="-127"/>
                    <a:cs typeface="Times New Roman" panose="02020603050405020304" pitchFamily="18" charset="0"/>
                  </a:rPr>
                  <a:t>: </a:t>
                </a:r>
                <a:endParaRPr lang="en-US" sz="3600" smtClean="0">
                  <a:effectLs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𝐻</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96,4</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6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600" i="1">
                              <a:effectLst/>
                              <a:latin typeface="Cambria Math" panose="02040503050406030204" pitchFamily="18" charset="0"/>
                              <a:ea typeface="Dotum" panose="020B0600000101010101" pitchFamily="34" charset="-127"/>
                              <a:cs typeface="Times New Roman" panose="02020603050405020304" pitchFamily="18" charset="0"/>
                            </a:rPr>
                            <m:t>30</m:t>
                          </m:r>
                        </m:e>
                        <m:sup>
                          <m:r>
                            <a:rPr lang="vi-VN" sz="36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36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𝑆𝐻</m:t>
                      </m:r>
                      <m:r>
                        <a:rPr lang="vi-VN" sz="3600" i="1">
                          <a:effectLst/>
                          <a:latin typeface="Cambria Math" panose="02040503050406030204" pitchFamily="18" charset="0"/>
                          <a:ea typeface="Dotum" panose="020B0600000101010101" pitchFamily="34" charset="-127"/>
                          <a:cs typeface="Times New Roman" panose="02020603050405020304" pitchFamily="18" charset="0"/>
                        </a:rPr>
                        <m:t>≈92 </m:t>
                      </m:r>
                      <m:r>
                        <a:rPr lang="vi-VN" sz="3600" i="1">
                          <a:effectLst/>
                          <a:latin typeface="Cambria Math" panose="02040503050406030204" pitchFamily="18" charset="0"/>
                          <a:ea typeface="Dotum" panose="020B0600000101010101" pitchFamily="34" charset="-127"/>
                          <a:cs typeface="Times New Roman" panose="02020603050405020304" pitchFamily="18" charset="0"/>
                        </a:rPr>
                        <m:t>𝑐𝑚</m:t>
                      </m:r>
                    </m:oMath>
                  </m:oMathPara>
                </a14:m>
                <a:endParaRPr lang="en-US" sz="3600">
                  <a:effectLst/>
                  <a:ea typeface="Arial" panose="020B0604020202020204" pitchFamily="34" charset="0"/>
                  <a:cs typeface="Times New Roman" panose="02020603050405020304" pitchFamily="18" charset="0"/>
                </a:endParaRPr>
              </a:p>
              <a:p>
                <a:pPr algn="just">
                  <a:lnSpc>
                    <a:spcPct val="150000"/>
                  </a:lnSpc>
                </a:pPr>
                <a:r>
                  <a:rPr lang="vi-VN" sz="3600" smtClean="0">
                    <a:effectLst/>
                    <a:ea typeface="Dotum" panose="020B0600000101010101" pitchFamily="34" charset="-127"/>
                    <a:cs typeface="Times New Roman" panose="02020603050405020304" pitchFamily="18" charset="0"/>
                  </a:rPr>
                  <a:t>Tổng </a:t>
                </a:r>
                <a:r>
                  <a:rPr lang="vi-VN" sz="3600">
                    <a:effectLst/>
                    <a:ea typeface="Dotum" panose="020B0600000101010101" pitchFamily="34" charset="-127"/>
                    <a:cs typeface="Times New Roman" panose="02020603050405020304" pitchFamily="18" charset="0"/>
                  </a:rPr>
                  <a:t>diện tích các mặt bên chính là Diện tích xung quanh của hình chóp: </a:t>
                </a:r>
                <a:endParaRPr lang="en-US" sz="3600">
                  <a:effectLs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822120" y="4914900"/>
                <a:ext cx="16515482" cy="3435171"/>
              </a:xfrm>
              <a:prstGeom prst="rect">
                <a:avLst/>
              </a:prstGeom>
              <a:blipFill>
                <a:blip r:embed="rId4"/>
                <a:stretch>
                  <a:fillRect l="-1144" b="-2660"/>
                </a:stretch>
              </a:blipFill>
            </p:spPr>
            <p:txBody>
              <a:bodyPr/>
              <a:lstStyle/>
              <a:p>
                <a:r>
                  <a:rPr lang="en-US">
                    <a:noFill/>
                  </a:rPr>
                  <a:t> </a:t>
                </a:r>
              </a:p>
            </p:txBody>
          </p:sp>
        </mc:Fallback>
      </mc:AlternateContent>
      <p:pic>
        <p:nvPicPr>
          <p:cNvPr id="3" name="Picture 2"/>
          <p:cNvPicPr>
            <a:picLocks noChangeAspect="1"/>
          </p:cNvPicPr>
          <p:nvPr/>
        </p:nvPicPr>
        <p:blipFill>
          <a:blip r:embed="rId5"/>
          <a:stretch>
            <a:fillRect/>
          </a:stretch>
        </p:blipFill>
        <p:spPr>
          <a:xfrm>
            <a:off x="16279359" y="8361721"/>
            <a:ext cx="1200391" cy="1323961"/>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436150" y="686959"/>
            <a:ext cx="4785050" cy="453077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732609" y="8359942"/>
                <a:ext cx="5288692" cy="112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36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60 .3 . 92≈8</m:t>
                      </m:r>
                      <m:r>
                        <a:rPr lang="en-US" sz="36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280 </m:t>
                      </m:r>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732609" y="8359942"/>
                <a:ext cx="5288692" cy="1129476"/>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9302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fade">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barn(inVertic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wipe(left)">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up)">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21807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63647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8" y="1035589"/>
            <a:ext cx="6191476"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4" y="124628"/>
            <a:ext cx="842332" cy="842332"/>
          </a:xfrm>
          <a:prstGeom prst="rect">
            <a:avLst/>
          </a:prstGeom>
        </p:spPr>
      </p:pic>
    </p:spTree>
    <p:extLst>
      <p:ext uri="{BB962C8B-B14F-4D97-AF65-F5344CB8AC3E}">
        <p14:creationId xmlns:p14="http://schemas.microsoft.com/office/powerpoint/2010/main" val="40919296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169825"/>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1. Hình chóp tam giác đều có mặt bên là hình gì?</a:t>
            </a:r>
            <a:endParaRPr lang="en-US" sz="45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187349" y="7944559"/>
            <a:ext cx="5851090" cy="1084912"/>
          </a:xfrm>
          <a:prstGeom prst="rect">
            <a:avLst/>
          </a:prstGeom>
          <a:noFill/>
        </p:spPr>
        <p:txBody>
          <a:bodyPr wrap="square" rtlCol="0">
            <a:spAutoFit/>
          </a:bodyPr>
          <a:lstStyle/>
          <a:p>
            <a:pPr marR="3048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pt-B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schemeClr val="bg1"/>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schemeClr val="bg1"/>
                </a:solidFill>
                <a:latin typeface="Arial" panose="020B0604020202020204" pitchFamily="34" charset="0"/>
                <a:ea typeface="Times New Roman" panose="02020603050405020304" pitchFamily="18" charset="0"/>
                <a:cs typeface="Arial" panose="020B0604020202020204" pitchFamily="34" charset="0"/>
              </a:rPr>
              <a:t>cân</a:t>
            </a:r>
            <a:endPar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2172" y="5203957"/>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vuông cân</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lang="en-US" sz="43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Tam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giác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vuông</a:t>
            </a:r>
            <a:endParaRPr lang="en-US" sz="43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23756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796465"/>
            <a:ext cx="12980364" cy="1002710"/>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2. Hình chóp tam giác đều có đáy là</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7" y="4913859"/>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905000" y="5244184"/>
            <a:ext cx="5851090"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tam giác đều</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0083934" y="5224651"/>
            <a:ext cx="61974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vuông</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27421" y="7614234"/>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940084" y="7977602"/>
            <a:ext cx="6485194"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Một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chữ nhật</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58489" y="7958114"/>
            <a:ext cx="6344111" cy="1084912"/>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43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4300">
                <a:solidFill>
                  <a:prstClr val="white"/>
                </a:solidFill>
                <a:latin typeface="Arial" panose="020B0604020202020204" pitchFamily="34" charset="0"/>
                <a:ea typeface="Tahoma" panose="020B0604030504040204" pitchFamily="34" charset="0"/>
                <a:cs typeface="Arial" panose="020B0604020202020204" pitchFamily="34" charset="0"/>
                <a:sym typeface="Arial"/>
              </a:rPr>
              <a:t>M</a:t>
            </a:r>
            <a:r>
              <a:rPr lang="pt-BR" sz="4300" smtClean="0">
                <a:solidFill>
                  <a:prstClr val="white"/>
                </a:solidFill>
                <a:latin typeface="Arial" panose="020B0604020202020204" pitchFamily="34" charset="0"/>
                <a:ea typeface="Times New Roman" panose="02020603050405020304" pitchFamily="18" charset="0"/>
                <a:cs typeface="Arial" panose="020B0604020202020204" pitchFamily="34" charset="0"/>
              </a:rPr>
              <a:t>ột </a:t>
            </a:r>
            <a:r>
              <a:rPr lang="pt-BR" sz="4300">
                <a:solidFill>
                  <a:prstClr val="white"/>
                </a:solidFill>
                <a:latin typeface="Arial" panose="020B0604020202020204" pitchFamily="34" charset="0"/>
                <a:ea typeface="Times New Roman" panose="02020603050405020304" pitchFamily="18" charset="0"/>
                <a:cs typeface="Arial" panose="020B0604020202020204" pitchFamily="34" charset="0"/>
              </a:rPr>
              <a:t>hình thoi</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64354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51211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80522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42193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3" y="885994"/>
            <a:ext cx="16308286" cy="30800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537239" y="1295498"/>
            <a:ext cx="12980364" cy="2041456"/>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fr-FR" sz="4500" b="1"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Câu 3. Cho hình chóp tam giác đều S.ABC. Chọn phát biểu đúng</a:t>
            </a:r>
            <a:endParaRPr kumimoji="0" lang="en-US" sz="45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55596" y="7614234"/>
            <a:ext cx="8254174" cy="18317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55596" y="4869229"/>
            <a:ext cx="8254174" cy="18418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42302" y="7605195"/>
            <a:ext cx="6480762"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SB, SC là 3 cạnh bên của hình </a:t>
            </a:r>
            <a:r>
              <a:rPr lang="pt-BR" sz="3800" smtClean="0">
                <a:solidFill>
                  <a:prstClr val="white"/>
                </a:solidFill>
                <a:latin typeface="Arial" panose="020B0604020202020204" pitchFamily="34" charset="0"/>
                <a:ea typeface="Times New Roman" panose="02020603050405020304" pitchFamily="18" charset="0"/>
                <a:cs typeface="Arial" panose="020B0604020202020204" pitchFamily="34" charset="0"/>
              </a:rPr>
              <a:t>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828318" y="4897959"/>
            <a:ext cx="6451464" cy="1846659"/>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BC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7" y="4841148"/>
            <a:ext cx="8254174" cy="18578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7" y="7592785"/>
            <a:ext cx="8254174" cy="18590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42060" y="4897959"/>
            <a:ext cx="6485194"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SA, AB, AC là 3 cạnh bên của hình </a:t>
            </a:r>
            <a:r>
              <a:rPr lang="pt-BR" sz="3800" smtClean="0">
                <a:solidFill>
                  <a:prstClr val="white"/>
                </a:solidFill>
                <a:latin typeface="Arial" panose="020B0604020202020204" pitchFamily="34" charset="0"/>
                <a:ea typeface="Times New Roman" panose="02020603050405020304" pitchFamily="18" charset="0"/>
                <a:cs typeface="Arial" panose="020B0604020202020204" pitchFamily="34" charset="0"/>
              </a:rPr>
              <a:t>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683143" y="7606287"/>
            <a:ext cx="6344111" cy="1738296"/>
          </a:xfrm>
          <a:prstGeom prst="rect">
            <a:avLst/>
          </a:prstGeom>
          <a:noFill/>
        </p:spPr>
        <p:txBody>
          <a:bodyPr wrap="square" rtlCol="0">
            <a:spAutoFit/>
          </a:bodyPr>
          <a:lstStyle/>
          <a:p>
            <a:pPr marR="30480" lvl="0" algn="ctr">
              <a:lnSpc>
                <a:spcPct val="150000"/>
              </a:lnSpc>
              <a:spcBef>
                <a:spcPts val="300"/>
              </a:spcBef>
              <a:spcAft>
                <a:spcPts val="300"/>
              </a:spcAft>
            </a:pPr>
            <a:r>
              <a:rPr kumimoji="0" lang="en-US" sz="38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pt-BR" sz="3800">
                <a:solidFill>
                  <a:prstClr val="white"/>
                </a:solidFill>
                <a:latin typeface="Arial" panose="020B0604020202020204" pitchFamily="34" charset="0"/>
                <a:ea typeface="Times New Roman" panose="02020603050405020304" pitchFamily="18" charset="0"/>
                <a:cs typeface="Arial" panose="020B0604020202020204" pitchFamily="34" charset="0"/>
              </a:rPr>
              <a:t>BC, AB, CA là 3 cạnh bên của hình chóp</a:t>
            </a:r>
            <a:endParaRPr kumimoji="0" lang="en-US" sz="3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717372" y="1222645"/>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717372" y="2144895"/>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33728" y="3038089"/>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733728" y="4779553"/>
            <a:ext cx="731046" cy="731046"/>
          </a:xfrm>
          <a:prstGeom prst="rect">
            <a:avLst/>
          </a:prstGeom>
        </p:spPr>
      </p:pic>
    </p:spTree>
    <p:extLst>
      <p:ext uri="{BB962C8B-B14F-4D97-AF65-F5344CB8AC3E}">
        <p14:creationId xmlns:p14="http://schemas.microsoft.com/office/powerpoint/2010/main" val="364942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algn="just" defTabSz="1828800">
                  <a:lnSpc>
                    <a:spcPct val="150000"/>
                  </a:lnSpc>
                  <a:spcBef>
                    <a:spcPts val="1200"/>
                  </a:spcBef>
                  <a:spcAft>
                    <a:spcPts val="1200"/>
                  </a:spcAft>
                  <a:buClr>
                    <a:srgbClr val="000000"/>
                  </a:buClr>
                </a:pPr>
                <a:r>
                  <a:rPr lang="vi-VN" sz="4300" b="1" kern="0" smtClean="0">
                    <a:solidFill>
                      <a:prstClr val="white"/>
                    </a:solidFill>
                    <a:ea typeface="Times New Roman" panose="02020603050405020304" pitchFamily="18" charset="0"/>
                    <a:cs typeface="Arial" panose="020B0604020202020204" pitchFamily="34" charset="0"/>
                    <a:sym typeface="Arial"/>
                  </a:rPr>
                  <a:t>Câu 4. Cho hình chóp tam giác đều S.ABC có các mặt là các tam giác đều. Gọi SH là đường cao của hình chóp, HC </a:t>
                </a:r>
                <a:r>
                  <a:rPr lang="vi-VN" sz="4300" b="1" kern="0">
                    <a:solidFill>
                      <a:prstClr val="white"/>
                    </a:solidFill>
                    <a:ea typeface="Times New Roman" panose="02020603050405020304" pitchFamily="18" charset="0"/>
                    <a:cs typeface="Arial" panose="020B0604020202020204" pitchFamily="34" charset="0"/>
                    <a:sym typeface="Arial"/>
                  </a:rPr>
                  <a:t>= </a:t>
                </a:r>
                <a14:m>
                  <m:oMath xmlns:m="http://schemas.openxmlformats.org/officeDocument/2006/math">
                    <m:r>
                      <a:rPr lang="en-US" sz="4300" b="1" i="0" kern="0" smtClean="0">
                        <a:solidFill>
                          <a:prstClr val="white"/>
                        </a:solidFill>
                        <a:latin typeface="Cambria Math" panose="02040503050406030204" pitchFamily="18" charset="0"/>
                        <a:cs typeface="Arial" panose="020B0604020202020204" pitchFamily="34" charset="0"/>
                        <a:sym typeface="Arial"/>
                      </a:rPr>
                      <m:t>𝟑</m:t>
                    </m:r>
                    <m:rad>
                      <m:radPr>
                        <m:degHide m:val="on"/>
                        <m:ctrlPr>
                          <a:rPr lang="vi-VN" sz="4300" b="1" i="1" kern="0" smtClean="0">
                            <a:solidFill>
                              <a:prstClr val="white"/>
                            </a:solidFill>
                            <a:latin typeface="Cambria Math" panose="02040503050406030204" pitchFamily="18" charset="0"/>
                            <a:cs typeface="Arial" panose="020B0604020202020204" pitchFamily="34" charset="0"/>
                            <a:sym typeface="Arial"/>
                          </a:rPr>
                        </m:ctrlPr>
                      </m:radPr>
                      <m:deg/>
                      <m:e>
                        <m:r>
                          <a:rPr lang="en-US" sz="4300" b="1" i="1" kern="0" smtClean="0">
                            <a:solidFill>
                              <a:prstClr val="white"/>
                            </a:solidFill>
                            <a:latin typeface="Cambria Math" panose="02040503050406030204" pitchFamily="18" charset="0"/>
                            <a:cs typeface="Arial" panose="020B0604020202020204" pitchFamily="34" charset="0"/>
                            <a:sym typeface="Arial"/>
                          </a:rPr>
                          <m:t>𝟑</m:t>
                        </m:r>
                      </m:e>
                    </m:rad>
                  </m:oMath>
                </a14:m>
                <a:r>
                  <a:rPr lang="vi-VN" sz="4300" b="1" kern="0" smtClean="0">
                    <a:solidFill>
                      <a:prstClr val="white"/>
                    </a:solidFill>
                    <a:ea typeface="Times New Roman" panose="02020603050405020304" pitchFamily="18" charset="0"/>
                    <a:cs typeface="Arial" panose="020B0604020202020204" pitchFamily="34" charset="0"/>
                    <a:sym typeface="Arial"/>
                  </a:rPr>
                  <a:t>cm</a:t>
                </a:r>
                <a:r>
                  <a:rPr lang="vi-VN" sz="4300" b="1" kern="0">
                    <a:solidFill>
                      <a:prstClr val="white"/>
                    </a:solidFill>
                    <a:ea typeface="Times New Roman" panose="02020603050405020304" pitchFamily="18" charset="0"/>
                    <a:cs typeface="Arial" panose="020B0604020202020204" pitchFamily="34" charset="0"/>
                    <a:sym typeface="Arial"/>
                  </a:rPr>
                  <a:t>. Độ dài cạnh bên của hình chóp </a:t>
                </a:r>
                <a:r>
                  <a:rPr lang="vi-VN" sz="4300" b="1" kern="0" smtClean="0">
                    <a:solidFill>
                      <a:prstClr val="white"/>
                    </a:solidFill>
                    <a:ea typeface="Times New Roman" panose="02020603050405020304" pitchFamily="18" charset="0"/>
                    <a:cs typeface="Arial" panose="020B0604020202020204" pitchFamily="34" charset="0"/>
                    <a:sym typeface="Arial"/>
                  </a:rPr>
                  <a:t>là</a:t>
                </a:r>
                <a:r>
                  <a:rPr lang="en-US" sz="4300" b="1" kern="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4300" ker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796410" y="1118861"/>
                <a:ext cx="14462018" cy="3016980"/>
              </a:xfrm>
              <a:prstGeom prst="rect">
                <a:avLst/>
              </a:prstGeom>
              <a:blipFill>
                <a:blip r:embed="rId11"/>
                <a:stretch>
                  <a:fillRect l="-1686" r="-1223" b="-890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2151569" y="5938776"/>
                <a:ext cx="2463842" cy="985591"/>
              </a:xfrm>
              <a:prstGeom prst="rect">
                <a:avLst/>
              </a:prstGeom>
              <a:noFill/>
            </p:spPr>
            <p:txBody>
              <a:bodyPr wrap="square" rtlCol="0">
                <a:spAutoFit/>
              </a:bodyPr>
              <a:lstStyle/>
              <a:p>
                <a:pPr marR="60960" defTabSz="1828800">
                  <a:lnSpc>
                    <a:spcPct val="150000"/>
                  </a:lnSpc>
                  <a:spcBef>
                    <a:spcPts val="1200"/>
                  </a:spcBef>
                  <a:spcAft>
                    <a:spcPts val="1200"/>
                  </a:spcAft>
                  <a:buClr>
                    <a:srgbClr val="000000"/>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9</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kern="0" dirty="0">
                  <a:solidFill>
                    <a:prstClr val="white"/>
                  </a:solidFill>
                  <a:latin typeface="Times New Roman" panose="02020603050405020304" pitchFamily="18" charset="0"/>
                  <a:ea typeface="Times New Roman" panose="02020603050405020304" pitchFamily="18" charset="0"/>
                  <a:cs typeface="Arial"/>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2151569" y="5938776"/>
                <a:ext cx="2463842" cy="985591"/>
              </a:xfrm>
              <a:prstGeom prst="rect">
                <a:avLst/>
              </a:prstGeom>
              <a:blipFill>
                <a:blip r:embed="rId12"/>
                <a:stretch>
                  <a:fillRect l="-9877"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3533449" y="6022219"/>
                <a:ext cx="3543230" cy="880947"/>
              </a:xfrm>
              <a:prstGeom prst="rect">
                <a:avLst/>
              </a:prstGeom>
              <a:noFill/>
            </p:spPr>
            <p:txBody>
              <a:bodyPr wrap="square" rtlCol="0">
                <a:spAutoFit/>
              </a:bodyPr>
              <a:lstStyle/>
              <a:p>
                <a:pPr algn="just"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6</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533449" y="6022219"/>
                <a:ext cx="3543230" cy="880947"/>
              </a:xfrm>
              <a:prstGeom prst="rect">
                <a:avLst/>
              </a:prstGeom>
              <a:blipFill>
                <a:blip r:embed="rId13"/>
                <a:stretch>
                  <a:fillRect l="-7057" t="-2778" b="-3194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panose="020F0502020204030204"/>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2151569" y="8319557"/>
                <a:ext cx="2823606" cy="880947"/>
              </a:xfrm>
              <a:prstGeom prst="rect">
                <a:avLst/>
              </a:prstGeom>
              <a:noFill/>
            </p:spPr>
            <p:txBody>
              <a:bodyPr wrap="square" rtlCol="0">
                <a:spAutoFit/>
              </a:bodyPr>
              <a:lstStyle/>
              <a:p>
                <a:pPr algn="just"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3</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2151569" y="8319557"/>
                <a:ext cx="2823606" cy="880947"/>
              </a:xfrm>
              <a:prstGeom prst="rect">
                <a:avLst/>
              </a:prstGeom>
              <a:blipFill>
                <a:blip r:embed="rId14"/>
                <a:stretch>
                  <a:fillRect l="-8621" t="-2778" b="-3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862530" y="8409553"/>
                <a:ext cx="3843032" cy="880947"/>
              </a:xfrm>
              <a:prstGeom prst="rect">
                <a:avLst/>
              </a:prstGeom>
              <a:noFill/>
            </p:spPr>
            <p:txBody>
              <a:bodyPr wrap="square" rtlCol="0">
                <a:spAutoFit/>
              </a:bodyPr>
              <a:lstStyle/>
              <a:p>
                <a:pPr algn="ctr" defTabSz="1828800">
                  <a:lnSpc>
                    <a:spcPct val="130000"/>
                  </a:lnSpc>
                  <a:buClr>
                    <a:prstClr val="white"/>
                  </a:buClr>
                  <a:defRPr/>
                </a:pPr>
                <a:r>
                  <a:rPr lang="en-US" sz="440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i="1" kern="0">
                        <a:solidFill>
                          <a:prstClr val="white"/>
                        </a:solidFill>
                        <a:latin typeface="Cambria Math" panose="02040503050406030204" pitchFamily="18" charset="0"/>
                        <a:cs typeface="Times New Roman" panose="02020603050405020304" pitchFamily="18" charset="0"/>
                        <a:sym typeface="Arial"/>
                      </a:rPr>
                      <m:t>1</m:t>
                    </m:r>
                    <m:r>
                      <a:rPr lang="en-US" sz="4400" b="0" i="1" kern="0" smtClean="0">
                        <a:solidFill>
                          <a:prstClr val="white"/>
                        </a:solidFill>
                        <a:latin typeface="Cambria Math" panose="02040503050406030204" pitchFamily="18" charset="0"/>
                        <a:cs typeface="Times New Roman" panose="02020603050405020304" pitchFamily="18" charset="0"/>
                        <a:sym typeface="Arial"/>
                      </a:rPr>
                      <m:t>2</m:t>
                    </m:r>
                    <m:r>
                      <a:rPr lang="en-US" sz="4400" i="1" kern="0">
                        <a:solidFill>
                          <a:prstClr val="white"/>
                        </a:solidFill>
                        <a:latin typeface="Cambria Math" panose="02040503050406030204" pitchFamily="18" charset="0"/>
                        <a:cs typeface="Times New Roman" panose="02020603050405020304" pitchFamily="18" charset="0"/>
                        <a:sym typeface="Arial"/>
                      </a:rPr>
                      <m:t>𝑐𝑚</m:t>
                    </m:r>
                  </m:oMath>
                </a14:m>
                <a:endParaRPr lang="en-US" sz="4400" dirty="0">
                  <a:solidFill>
                    <a:prstClr val="white"/>
                  </a:solidFill>
                  <a:latin typeface="Arial" panose="020B060402020202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862530" y="8409553"/>
                <a:ext cx="3843032" cy="880947"/>
              </a:xfrm>
              <a:prstGeom prst="rect">
                <a:avLst/>
              </a:prstGeom>
              <a:blipFill>
                <a:blip r:embed="rId15"/>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38080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8961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659892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79501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73277" y="532188"/>
            <a:ext cx="16308286" cy="45192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96410" y="1118861"/>
            <a:ext cx="14462018" cy="3016980"/>
          </a:xfrm>
          <a:prstGeom prst="rect">
            <a:avLst/>
          </a:prstGeom>
          <a:noFill/>
        </p:spPr>
        <p:txBody>
          <a:bodyPr wrap="square" rtlCol="0">
            <a:spAutoFit/>
          </a:bodyPr>
          <a:lstStyle/>
          <a:p>
            <a:pPr marR="60960" lvl="0" algn="just" defTabSz="1828800">
              <a:lnSpc>
                <a:spcPct val="150000"/>
              </a:lnSpc>
              <a:spcBef>
                <a:spcPts val="1200"/>
              </a:spcBef>
              <a:spcAft>
                <a:spcPts val="1200"/>
              </a:spcAft>
              <a:buClr>
                <a:srgbClr val="000000"/>
              </a:buClr>
            </a:pPr>
            <a:r>
              <a:rPr lang="vi-VN" sz="4300" b="1" kern="0">
                <a:solidFill>
                  <a:prstClr val="white"/>
                </a:solidFill>
                <a:ea typeface="Times New Roman" panose="02020603050405020304" pitchFamily="18" charset="0"/>
                <a:cs typeface="Arial" panose="020B0604020202020204" pitchFamily="34" charset="0"/>
                <a:sym typeface="Arial"/>
              </a:rPr>
              <a:t>Câu 5. Cho hình chóp tam giác đều S.DEF có chiều cao </a:t>
            </a:r>
            <a:r>
              <a:rPr lang="vi-VN" sz="4300" b="1" kern="0" smtClean="0">
                <a:solidFill>
                  <a:prstClr val="white"/>
                </a:solidFill>
                <a:ea typeface="Times New Roman" panose="02020603050405020304" pitchFamily="18" charset="0"/>
                <a:cs typeface="Arial" panose="020B0604020202020204" pitchFamily="34" charset="0"/>
                <a:sym typeface="Arial"/>
              </a:rPr>
              <a:t>SO</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7,5 </a:t>
            </a:r>
            <a:r>
              <a:rPr lang="vi-VN" sz="4300" b="1" kern="0">
                <a:solidFill>
                  <a:prstClr val="white"/>
                </a:solidFill>
                <a:ea typeface="Times New Roman" panose="02020603050405020304" pitchFamily="18" charset="0"/>
                <a:cs typeface="Arial" panose="020B0604020202020204" pitchFamily="34" charset="0"/>
                <a:sym typeface="Arial"/>
              </a:rPr>
              <a:t>cm, cạnh </a:t>
            </a:r>
            <a:r>
              <a:rPr lang="vi-VN" sz="4300" b="1" kern="0" smtClean="0">
                <a:solidFill>
                  <a:prstClr val="white"/>
                </a:solidFill>
                <a:ea typeface="Times New Roman" panose="02020603050405020304" pitchFamily="18" charset="0"/>
                <a:cs typeface="Arial" panose="020B0604020202020204" pitchFamily="34" charset="0"/>
                <a:sym typeface="Arial"/>
              </a:rPr>
              <a:t>DE</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a:t>
            </a:r>
            <a:r>
              <a:rPr lang="en-US" sz="4300" b="1" kern="0" smtClean="0">
                <a:solidFill>
                  <a:prstClr val="white"/>
                </a:solidFill>
                <a:ea typeface="Times New Roman" panose="02020603050405020304" pitchFamily="18" charset="0"/>
                <a:cs typeface="Arial" panose="020B0604020202020204" pitchFamily="34" charset="0"/>
                <a:sym typeface="Arial"/>
              </a:rPr>
              <a:t> </a:t>
            </a:r>
            <a:r>
              <a:rPr lang="vi-VN" sz="4300" b="1" kern="0" smtClean="0">
                <a:solidFill>
                  <a:prstClr val="white"/>
                </a:solidFill>
                <a:ea typeface="Times New Roman" panose="02020603050405020304" pitchFamily="18" charset="0"/>
                <a:cs typeface="Arial" panose="020B0604020202020204" pitchFamily="34" charset="0"/>
                <a:sym typeface="Arial"/>
              </a:rPr>
              <a:t>3cm</a:t>
            </a:r>
            <a:r>
              <a:rPr lang="vi-VN" sz="4300" b="1" kern="0">
                <a:solidFill>
                  <a:prstClr val="white"/>
                </a:solidFill>
                <a:ea typeface="Times New Roman" panose="02020603050405020304" pitchFamily="18" charset="0"/>
                <a:cs typeface="Arial" panose="020B0604020202020204" pitchFamily="34" charset="0"/>
                <a:sym typeface="Arial"/>
              </a:rPr>
              <a:t>. Tính thể tích của hình chóp S.DEF? (Kết quả làm tròn đến hàng đơn vị)</a:t>
            </a:r>
            <a:endParaRPr kumimoji="0" lang="en-US" sz="43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42409" y="5782416"/>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5" y="5797296"/>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11549080" y="5968024"/>
                <a:ext cx="3240831" cy="985398"/>
              </a:xfrm>
              <a:prstGeom prst="rect">
                <a:avLst/>
              </a:prstGeom>
              <a:noFill/>
            </p:spPr>
            <p:txBody>
              <a:bodyPr wrap="square" rtlCol="0">
                <a:spAutoFit/>
              </a:bodyPr>
              <a:lstStyle/>
              <a:p>
                <a:pPr marR="60960" lvl="0" algn="ctr" defTabSz="1828800">
                  <a:lnSpc>
                    <a:spcPct val="150000"/>
                  </a:lnSpc>
                  <a:spcBef>
                    <a:spcPts val="1200"/>
                  </a:spcBef>
                  <a:spcAft>
                    <a:spcPts val="1200"/>
                  </a:spcAft>
                  <a:buClr>
                    <a:srgbClr val="000000"/>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58</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Arial"/>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549080" y="5968024"/>
                <a:ext cx="3240831" cy="985398"/>
              </a:xfrm>
              <a:prstGeom prst="rect">
                <a:avLst/>
              </a:prstGeom>
              <a:blipFill>
                <a:blip r:embed="rId11"/>
                <a:stretch>
                  <a:fillRect b="-2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3429000" y="6112641"/>
                <a:ext cx="3543230" cy="972574"/>
              </a:xfrm>
              <a:prstGeom prst="rect">
                <a:avLst/>
              </a:prstGeom>
              <a:noFill/>
            </p:spPr>
            <p:txBody>
              <a:bodyPr wrap="square" rtlCol="0">
                <a:spAutoFit/>
              </a:bodyPr>
              <a:lstStyle/>
              <a:p>
                <a:pPr marL="0" marR="0" lvl="0" indent="0" algn="just" defTabSz="1828800" rtl="0" eaLnBrk="1" fontAlgn="auto" latinLnBrk="0" hangingPunct="1">
                  <a:lnSpc>
                    <a:spcPct val="130000"/>
                  </a:lnSpc>
                  <a:spcBef>
                    <a:spcPts val="0"/>
                  </a:spcBef>
                  <a:spcAft>
                    <a:spcPts val="0"/>
                  </a:spcAft>
                  <a:buClr>
                    <a:prstClr val="white"/>
                  </a:buClr>
                  <a:buSzTx/>
                  <a:buFontTx/>
                  <a:buNone/>
                  <a:tabLst/>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60 </m:t>
                    </m:r>
                    <m:sSup>
                      <m:sSupPr>
                        <m:ctrlP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ctrlPr>
                      </m:sSupPr>
                      <m:e>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𝑐𝑚</m:t>
                        </m:r>
                      </m:e>
                      <m:sup>
                        <m:r>
                          <a:rPr kumimoji="0" lang="en-US" sz="4400" b="0" i="1" u="none" strike="noStrike" kern="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3429000" y="6112641"/>
                <a:ext cx="3543230" cy="972574"/>
              </a:xfrm>
              <a:prstGeom prst="rect">
                <a:avLst/>
              </a:prstGeom>
              <a:blipFill>
                <a:blip r:embed="rId12"/>
                <a:stretch>
                  <a:fillRect l="-7057" t="-2516" b="-19497"/>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9042409" y="8088632"/>
            <a:ext cx="8254174" cy="15893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5" y="8103622"/>
            <a:ext cx="8254174" cy="16042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1757692" y="8442945"/>
                <a:ext cx="2823606"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59</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757692" y="8442945"/>
                <a:ext cx="2823606" cy="880754"/>
              </a:xfrm>
              <a:prstGeom prst="rect">
                <a:avLst/>
              </a:prstGeom>
              <a:blipFill>
                <a:blip r:embed="rId13"/>
                <a:stretch>
                  <a:fillRect l="-5616" t="-2778" b="-319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2743200" y="8447853"/>
                <a:ext cx="3843032" cy="880754"/>
              </a:xfrm>
              <a:prstGeom prst="rect">
                <a:avLst/>
              </a:prstGeom>
              <a:noFill/>
            </p:spPr>
            <p:txBody>
              <a:bodyPr wrap="square" rtlCol="0">
                <a:spAutoFit/>
              </a:bodyPr>
              <a:lstStyle/>
              <a:p>
                <a:pPr lvl="0" algn="ctr" defTabSz="1828800">
                  <a:lnSpc>
                    <a:spcPct val="130000"/>
                  </a:lnSpc>
                  <a:buClr>
                    <a:prstClr val="white"/>
                  </a:buClr>
                  <a:defRPr/>
                </a:pPr>
                <a:r>
                  <a:rPr kumimoji="0" lang="en-US" sz="44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400" b="0" i="1" kern="0" smtClean="0">
                        <a:solidFill>
                          <a:prstClr val="white"/>
                        </a:solidFill>
                        <a:latin typeface="Cambria Math" panose="02040503050406030204" pitchFamily="18" charset="0"/>
                        <a:cs typeface="Times New Roman" panose="02020603050405020304" pitchFamily="18" charset="0"/>
                        <a:sym typeface="Arial"/>
                      </a:rPr>
                      <m:t>57</m:t>
                    </m:r>
                    <m:r>
                      <a:rPr lang="en-US" sz="4400" i="1" kern="0">
                        <a:solidFill>
                          <a:prstClr val="white"/>
                        </a:solidFill>
                        <a:latin typeface="Cambria Math" panose="02040503050406030204" pitchFamily="18" charset="0"/>
                        <a:cs typeface="Times New Roman" panose="02020603050405020304" pitchFamily="18" charset="0"/>
                        <a:sym typeface="Arial"/>
                      </a:rPr>
                      <m:t> </m:t>
                    </m:r>
                    <m:sSup>
                      <m:sSupPr>
                        <m:ctrlPr>
                          <a:rPr lang="en-US" sz="4400" i="1" kern="0">
                            <a:solidFill>
                              <a:prstClr val="white"/>
                            </a:solidFill>
                            <a:latin typeface="Cambria Math" panose="02040503050406030204" pitchFamily="18" charset="0"/>
                            <a:cs typeface="Times New Roman" panose="02020603050405020304" pitchFamily="18" charset="0"/>
                            <a:sym typeface="Arial"/>
                          </a:rPr>
                        </m:ctrlPr>
                      </m:sSupPr>
                      <m:e>
                        <m:r>
                          <a:rPr lang="en-US" sz="4400" i="1" kern="0">
                            <a:solidFill>
                              <a:prstClr val="white"/>
                            </a:solidFill>
                            <a:latin typeface="Cambria Math" panose="02040503050406030204" pitchFamily="18" charset="0"/>
                            <a:cs typeface="Times New Roman" panose="02020603050405020304" pitchFamily="18" charset="0"/>
                            <a:sym typeface="Arial"/>
                          </a:rPr>
                          <m:t>𝑐𝑚</m:t>
                        </m:r>
                      </m:e>
                      <m:sup>
                        <m:r>
                          <a:rPr lang="en-US" sz="4400" i="1" kern="0">
                            <a:solidFill>
                              <a:prstClr val="white"/>
                            </a:solidFill>
                            <a:latin typeface="Cambria Math" panose="02040503050406030204" pitchFamily="18" charset="0"/>
                            <a:cs typeface="Times New Roman" panose="02020603050405020304" pitchFamily="18" charset="0"/>
                            <a:sym typeface="Arial"/>
                          </a:rPr>
                          <m:t>2</m:t>
                        </m:r>
                      </m:sup>
                    </m:sSup>
                  </m:oMath>
                </a14:m>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2743200" y="8447853"/>
                <a:ext cx="3843032" cy="880754"/>
              </a:xfrm>
              <a:prstGeom prst="rect">
                <a:avLst/>
              </a:prstGeom>
              <a:blipFill>
                <a:blip r:embed="rId14"/>
                <a:stretch>
                  <a:fillRect t="-2778" b="-3194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717372" y="1368947"/>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717372" y="2291197"/>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733728" y="3184391"/>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733728" y="5573255"/>
            <a:ext cx="731046" cy="731046"/>
          </a:xfrm>
          <a:prstGeom prst="rect">
            <a:avLst/>
          </a:prstGeom>
        </p:spPr>
      </p:pic>
    </p:spTree>
    <p:extLst>
      <p:ext uri="{BB962C8B-B14F-4D97-AF65-F5344CB8AC3E}">
        <p14:creationId xmlns:p14="http://schemas.microsoft.com/office/powerpoint/2010/main" val="205360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975721" y="8970380"/>
            <a:ext cx="812706" cy="1540947"/>
          </a:xfrm>
          <a:prstGeom prst="rect">
            <a:avLst/>
          </a:prstGeom>
        </p:spPr>
      </p:pic>
      <p:sp>
        <p:nvSpPr>
          <p:cNvPr id="11" name="Google Shape;3331;p61"/>
          <p:cNvSpPr txBox="1"/>
          <p:nvPr/>
        </p:nvSpPr>
        <p:spPr>
          <a:xfrm flipH="1">
            <a:off x="976992" y="662184"/>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10.1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2" name="Rectangle 11"/>
          <p:cNvSpPr/>
          <p:nvPr/>
        </p:nvSpPr>
        <p:spPr>
          <a:xfrm>
            <a:off x="872718" y="1856998"/>
            <a:ext cx="16408632" cy="1846659"/>
          </a:xfrm>
          <a:prstGeom prst="rect">
            <a:avLst/>
          </a:prstGeom>
        </p:spPr>
        <p:txBody>
          <a:bodyPr wrap="square">
            <a:spAutoFit/>
          </a:bodyPr>
          <a:lstStyle/>
          <a:p>
            <a:pPr algn="just" defTabSz="1828800">
              <a:lnSpc>
                <a:spcPct val="150000"/>
              </a:lnSpc>
              <a:defRPr/>
            </a:pPr>
            <a:r>
              <a:rPr lang="vi-VN" sz="3800" kern="0">
                <a:solidFill>
                  <a:sysClr val="windowText" lastClr="000000"/>
                </a:solidFill>
                <a:latin typeface="Arial"/>
                <a:cs typeface="Arial"/>
                <a:sym typeface="Arial"/>
              </a:rPr>
              <a:t>Gọi tên đỉnh, cạnh bên, mặt bên, mặt đáy, đường cao và một trung đoạn của hình chóp tam giác giác đều trong Hình 10.12</a:t>
            </a:r>
            <a:r>
              <a:rPr lang="vi-VN" sz="3800" kern="0" smtClean="0">
                <a:solidFill>
                  <a:sysClr val="windowText" lastClr="000000"/>
                </a:solidFill>
                <a:latin typeface="Arial"/>
                <a:cs typeface="Arial"/>
                <a:sym typeface="Arial"/>
              </a:rPr>
              <a:t>.</a:t>
            </a:r>
            <a:endParaRPr lang="vi-VN" sz="3800" kern="0">
              <a:solidFill>
                <a:sysClr val="windowText" lastClr="000000"/>
              </a:solidFill>
              <a:latin typeface="Arial"/>
              <a:cs typeface="Arial"/>
              <a:sym typeface="Arial"/>
            </a:endParaRPr>
          </a:p>
        </p:txBody>
      </p:sp>
      <p:pic>
        <p:nvPicPr>
          <p:cNvPr id="5" name="Picture 4"/>
          <p:cNvPicPr>
            <a:picLocks noChangeAspect="1"/>
          </p:cNvPicPr>
          <p:nvPr/>
        </p:nvPicPr>
        <p:blipFill>
          <a:blip r:embed="rId5"/>
          <a:stretch>
            <a:fillRect/>
          </a:stretch>
        </p:blipFill>
        <p:spPr>
          <a:xfrm>
            <a:off x="444531" y="3848100"/>
            <a:ext cx="5499069" cy="5980694"/>
          </a:xfrm>
          <a:prstGeom prst="rect">
            <a:avLst/>
          </a:prstGeom>
        </p:spPr>
      </p:pic>
      <p:sp>
        <p:nvSpPr>
          <p:cNvPr id="16" name="Rectangle 15"/>
          <p:cNvSpPr/>
          <p:nvPr/>
        </p:nvSpPr>
        <p:spPr>
          <a:xfrm>
            <a:off x="6172200" y="41669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6172200" y="5219700"/>
                <a:ext cx="6387645" cy="3870290"/>
              </a:xfrm>
              <a:prstGeom prst="rect">
                <a:avLst/>
              </a:prstGeom>
            </p:spPr>
            <p:txBody>
              <a:bodyPr wrap="square">
                <a:spAutoFit/>
              </a:bodyPr>
              <a:lstStyle/>
              <a:p>
                <a:pPr algn="just">
                  <a:lnSpc>
                    <a:spcPct val="150000"/>
                  </a:lnSpc>
                  <a:spcBef>
                    <a:spcPts val="300"/>
                  </a:spcBef>
                  <a:spcAft>
                    <a:spcPts val="300"/>
                  </a:spcAft>
                </a:pPr>
                <a:r>
                  <a:rPr lang="vi-VN" sz="3800" smtClean="0">
                    <a:solidFill>
                      <a:srgbClr val="000000"/>
                    </a:solidFill>
                    <a:ea typeface="Calibri" panose="020F0502020204030204" pitchFamily="34" charset="0"/>
                    <a:cs typeface="Times New Roman" panose="02020603050405020304" pitchFamily="18" charset="0"/>
                  </a:rPr>
                  <a:t>Hình chóp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3800">
                    <a:solidFill>
                      <a:srgbClr val="000000"/>
                    </a:solidFill>
                    <a:effectLst/>
                    <a:ea typeface="Calibri" panose="020F0502020204030204" pitchFamily="34" charset="0"/>
                    <a:cs typeface="Times New Roman" panose="02020603050405020304" pitchFamily="18" charset="0"/>
                  </a:rPr>
                  <a:t> có: </a:t>
                </a:r>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Đỉnh: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Cạnh bên: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𝑆𝐸</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𝑆𝐹</m:t>
                    </m:r>
                  </m:oMath>
                </a14:m>
                <a:endParaRPr lang="en-US" sz="3800">
                  <a:solidFill>
                    <a:srgbClr val="000000"/>
                  </a:solidFill>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solidFill>
                      <a:srgbClr val="000000"/>
                    </a:solidFill>
                    <a:effectLst/>
                    <a:ea typeface="Calibri" panose="020F0502020204030204" pitchFamily="34" charset="0"/>
                    <a:cs typeface="Times New Roman" panose="02020603050405020304" pitchFamily="18" charset="0"/>
                  </a:rPr>
                  <a:t>- Mặt bên: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𝑆𝐷𝐸</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𝑆𝐸𝐹</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𝑆𝐷𝐹</m:t>
                    </m:r>
                  </m:oMath>
                </a14:m>
                <a:endParaRPr lang="en-US" sz="3800">
                  <a:solidFill>
                    <a:srgbClr val="000000"/>
                  </a:solidFill>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172200" y="5219700"/>
                <a:ext cx="6387645" cy="3870290"/>
              </a:xfrm>
              <a:prstGeom prst="rect">
                <a:avLst/>
              </a:prstGeom>
              <a:blipFill>
                <a:blip r:embed="rId6"/>
                <a:stretch>
                  <a:fillRect l="-3152" b="-17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420788" y="6174179"/>
                <a:ext cx="5181600" cy="2877711"/>
              </a:xfrm>
              <a:prstGeom prst="rect">
                <a:avLst/>
              </a:prstGeom>
            </p:spPr>
            <p:txBody>
              <a:bodyPr wrap="square">
                <a:spAutoFit/>
              </a:bodyPr>
              <a:lstStyle/>
              <a:p>
                <a:pPr lvl="0" algn="just">
                  <a:lnSpc>
                    <a:spcPct val="150000"/>
                  </a:lnSpc>
                  <a:spcBef>
                    <a:spcPts val="300"/>
                  </a:spcBef>
                  <a:spcAft>
                    <a:spcPts val="300"/>
                  </a:spcAft>
                </a:pPr>
                <a:r>
                  <a:rPr lang="vi-VN" sz="3800">
                    <a:solidFill>
                      <a:srgbClr val="000000"/>
                    </a:solidFill>
                    <a:ea typeface="Calibri" panose="020F0502020204030204" pitchFamily="34" charset="0"/>
                    <a:cs typeface="Times New Roman" panose="02020603050405020304" pitchFamily="18" charset="0"/>
                  </a:rPr>
                  <a:t>- Mặt đáy: </a:t>
                </a:r>
                <a14:m>
                  <m:oMath xmlns:m="http://schemas.openxmlformats.org/officeDocument/2006/math">
                    <m:r>
                      <a:rPr lang="vi-VN"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𝐷𝐸𝐹</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Đường cao: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3800">
                  <a:solidFill>
                    <a:srgbClr val="000000"/>
                  </a:solidFill>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en-US" sz="3800">
                    <a:solidFill>
                      <a:srgbClr val="000000"/>
                    </a:solidFill>
                    <a:ea typeface="Calibri" panose="020F0502020204030204" pitchFamily="34" charset="0"/>
                    <a:cs typeface="Times New Roman" panose="02020603050405020304" pitchFamily="18" charset="0"/>
                  </a:rPr>
                  <a:t>- Một trung đoạn: </a:t>
                </a:r>
                <a14:m>
                  <m:oMath xmlns:m="http://schemas.openxmlformats.org/officeDocument/2006/math">
                    <m:r>
                      <a:rPr lang="en-US" sz="38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3800">
                  <a:solidFill>
                    <a:srgbClr val="000000"/>
                  </a:solidFill>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420788" y="6174179"/>
                <a:ext cx="5181600" cy="2877711"/>
              </a:xfrm>
              <a:prstGeom prst="rect">
                <a:avLst/>
              </a:prstGeom>
              <a:blipFill>
                <a:blip r:embed="rId7"/>
                <a:stretch>
                  <a:fillRect l="-3882" b="-3814"/>
                </a:stretch>
              </a:blipFill>
            </p:spPr>
            <p:txBody>
              <a:bodyPr/>
              <a:lstStyle/>
              <a:p>
                <a:r>
                  <a:rPr lang="en-US">
                    <a:noFill/>
                  </a:rPr>
                  <a:t> </a:t>
                </a:r>
              </a:p>
            </p:txBody>
          </p:sp>
        </mc:Fallback>
      </mc:AlternateContent>
      <p:pic>
        <p:nvPicPr>
          <p:cNvPr id="21" name="Picture 20"/>
          <p:cNvPicPr>
            <a:picLocks noChangeAspect="1"/>
          </p:cNvPicPr>
          <p:nvPr/>
        </p:nvPicPr>
        <p:blipFill>
          <a:blip r:embed="rId8"/>
          <a:stretch>
            <a:fillRect/>
          </a:stretch>
        </p:blipFill>
        <p:spPr>
          <a:xfrm>
            <a:off x="16542368" y="2890014"/>
            <a:ext cx="1702635" cy="2253486"/>
          </a:xfrm>
          <a:prstGeom prst="rect">
            <a:avLst/>
          </a:prstGeom>
        </p:spPr>
      </p:pic>
    </p:spTree>
    <p:extLst>
      <p:ext uri="{BB962C8B-B14F-4D97-AF65-F5344CB8AC3E}">
        <p14:creationId xmlns:p14="http://schemas.microsoft.com/office/powerpoint/2010/main" val="2071713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up)">
                                      <p:cBhvr>
                                        <p:cTn id="29" dur="500"/>
                                        <p:tgtEl>
                                          <p:spTgt spid="13">
                                            <p:txEl>
                                              <p:pRg st="0" end="0"/>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animEffect transition="in" filter="wipe(up)">
                                      <p:cBhvr>
                                        <p:cTn id="37" dur="500"/>
                                        <p:tgtEl>
                                          <p:spTgt spid="13">
                                            <p:txEl>
                                              <p:pRg st="2" end="2"/>
                                            </p:txEl>
                                          </p:spTgt>
                                        </p:tgtEl>
                                      </p:cBhvr>
                                    </p:animEffect>
                                  </p:childTnLst>
                                </p:cTn>
                              </p:par>
                            </p:childTnLst>
                          </p:cTn>
                        </p:par>
                        <p:par>
                          <p:cTn id="38" fill="hold">
                            <p:stCondLst>
                              <p:cond delay="1500"/>
                            </p:stCondLst>
                            <p:childTnLst>
                              <p:par>
                                <p:cTn id="39" presetID="22" presetClass="entr" presetSubtype="1" fill="hold" nodeType="after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animEffect transition="in" filter="wipe(up)">
                                      <p:cBhvr>
                                        <p:cTn id="41" dur="500"/>
                                        <p:tgtEl>
                                          <p:spTgt spid="13">
                                            <p:txEl>
                                              <p:pRg st="3" end="3"/>
                                            </p:txEl>
                                          </p:spTgt>
                                        </p:tgtEl>
                                      </p:cBhvr>
                                    </p:animEffect>
                                  </p:childTnLst>
                                </p:cTn>
                              </p:par>
                            </p:childTnLst>
                          </p:cTn>
                        </p:par>
                        <p:par>
                          <p:cTn id="42" fill="hold">
                            <p:stCondLst>
                              <p:cond delay="2000"/>
                            </p:stCondLst>
                            <p:childTnLst>
                              <p:par>
                                <p:cTn id="43" presetID="22" presetClass="entr" presetSubtype="1" fill="hold" nodeType="after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up)">
                                      <p:cBhvr>
                                        <p:cTn id="45" dur="500"/>
                                        <p:tgtEl>
                                          <p:spTgt spid="14">
                                            <p:txEl>
                                              <p:pRg st="0" end="0"/>
                                            </p:txEl>
                                          </p:spTgt>
                                        </p:tgtEl>
                                      </p:cBhvr>
                                    </p:animEffect>
                                  </p:childTnLst>
                                </p:cTn>
                              </p:par>
                            </p:childTnLst>
                          </p:cTn>
                        </p:par>
                        <p:par>
                          <p:cTn id="46" fill="hold">
                            <p:stCondLst>
                              <p:cond delay="2500"/>
                            </p:stCondLst>
                            <p:childTnLst>
                              <p:par>
                                <p:cTn id="47" presetID="22" presetClass="entr" presetSubtype="1" fill="hold" nodeType="after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up)">
                                      <p:cBhvr>
                                        <p:cTn id="49" dur="500"/>
                                        <p:tgtEl>
                                          <p:spTgt spid="14">
                                            <p:txEl>
                                              <p:pRg st="1" end="1"/>
                                            </p:txEl>
                                          </p:spTgt>
                                        </p:tgtEl>
                                      </p:cBhvr>
                                    </p:animEffect>
                                  </p:childTnLst>
                                </p:cTn>
                              </p:par>
                            </p:childTnLst>
                          </p:cTn>
                        </p:par>
                        <p:par>
                          <p:cTn id="50" fill="hold">
                            <p:stCondLst>
                              <p:cond delay="3000"/>
                            </p:stCondLst>
                            <p:childTnLst>
                              <p:par>
                                <p:cTn id="51" presetID="22" presetClass="entr" presetSubtype="1" fill="hold" nodeType="afterEffect">
                                  <p:stCondLst>
                                    <p:cond delay="0"/>
                                  </p:stCondLst>
                                  <p:childTnLst>
                                    <p:set>
                                      <p:cBhvr>
                                        <p:cTn id="52" dur="1" fill="hold">
                                          <p:stCondLst>
                                            <p:cond delay="0"/>
                                          </p:stCondLst>
                                        </p:cTn>
                                        <p:tgtEl>
                                          <p:spTgt spid="14">
                                            <p:txEl>
                                              <p:pRg st="2" end="2"/>
                                            </p:txEl>
                                          </p:spTgt>
                                        </p:tgtEl>
                                        <p:attrNameLst>
                                          <p:attrName>style.visibility</p:attrName>
                                        </p:attrNameLst>
                                      </p:cBhvr>
                                      <p:to>
                                        <p:strVal val="visible"/>
                                      </p:to>
                                    </p:set>
                                    <p:animEffect transition="in" filter="wipe(up)">
                                      <p:cBhvr>
                                        <p:cTn id="5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14245" y="1279827"/>
              <a:ext cx="12773787" cy="4113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34833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4" name="Group 4"/>
          <p:cNvGrpSpPr/>
          <p:nvPr/>
        </p:nvGrpSpPr>
        <p:grpSpPr>
          <a:xfrm>
            <a:off x="1066800" y="952500"/>
            <a:ext cx="16306800" cy="8001000"/>
            <a:chOff x="0" y="0"/>
            <a:chExt cx="3422869" cy="1325277"/>
          </a:xfrm>
        </p:grpSpPr>
        <p:sp>
          <p:nvSpPr>
            <p:cNvPr id="5" name="Freeform 5"/>
            <p:cNvSpPr/>
            <p:nvPr/>
          </p:nvSpPr>
          <p:spPr>
            <a:xfrm>
              <a:off x="48260" y="48260"/>
              <a:ext cx="3374609" cy="1277017"/>
            </a:xfrm>
            <a:custGeom>
              <a:avLst/>
              <a:gdLst/>
              <a:ahLst/>
              <a:cxnLst/>
              <a:rect l="l" t="t" r="r" b="b"/>
              <a:pathLst>
                <a:path w="3374609" h="1277017">
                  <a:moveTo>
                    <a:pt x="0" y="0"/>
                  </a:moveTo>
                  <a:lnTo>
                    <a:pt x="3374609" y="0"/>
                  </a:lnTo>
                  <a:lnTo>
                    <a:pt x="3374609" y="1277017"/>
                  </a:lnTo>
                  <a:lnTo>
                    <a:pt x="0" y="1277017"/>
                  </a:lnTo>
                  <a:close/>
                </a:path>
              </a:pathLst>
            </a:custGeom>
            <a:solidFill>
              <a:srgbClr val="000000"/>
            </a:solidFill>
          </p:spPr>
        </p:sp>
        <p:sp>
          <p:nvSpPr>
            <p:cNvPr id="6" name="Freeform 6"/>
            <p:cNvSpPr/>
            <p:nvPr/>
          </p:nvSpPr>
          <p:spPr>
            <a:xfrm>
              <a:off x="6350" y="6350"/>
              <a:ext cx="3374610" cy="1277017"/>
            </a:xfrm>
            <a:custGeom>
              <a:avLst/>
              <a:gdLst/>
              <a:ahLst/>
              <a:cxnLst/>
              <a:rect l="l" t="t" r="r" b="b"/>
              <a:pathLst>
                <a:path w="3374610" h="1277017">
                  <a:moveTo>
                    <a:pt x="0" y="0"/>
                  </a:moveTo>
                  <a:lnTo>
                    <a:pt x="3374610" y="0"/>
                  </a:lnTo>
                  <a:lnTo>
                    <a:pt x="3374610" y="1277017"/>
                  </a:lnTo>
                  <a:lnTo>
                    <a:pt x="0" y="1277017"/>
                  </a:lnTo>
                  <a:close/>
                </a:path>
              </a:pathLst>
            </a:custGeom>
            <a:solidFill>
              <a:srgbClr val="F2BE4B"/>
            </a:solidFill>
          </p:spPr>
        </p:sp>
        <p:sp>
          <p:nvSpPr>
            <p:cNvPr id="7" name="Freeform 7"/>
            <p:cNvSpPr/>
            <p:nvPr/>
          </p:nvSpPr>
          <p:spPr>
            <a:xfrm>
              <a:off x="0" y="0"/>
              <a:ext cx="3387310" cy="1289717"/>
            </a:xfrm>
            <a:custGeom>
              <a:avLst/>
              <a:gdLst/>
              <a:ahLst/>
              <a:cxnLst/>
              <a:rect l="l" t="t" r="r" b="b"/>
              <a:pathLst>
                <a:path w="3387310" h="1289717">
                  <a:moveTo>
                    <a:pt x="3387310" y="1289717"/>
                  </a:moveTo>
                  <a:lnTo>
                    <a:pt x="0" y="1289717"/>
                  </a:lnTo>
                  <a:lnTo>
                    <a:pt x="0" y="0"/>
                  </a:lnTo>
                  <a:lnTo>
                    <a:pt x="3387310" y="0"/>
                  </a:lnTo>
                  <a:lnTo>
                    <a:pt x="3387310" y="1289717"/>
                  </a:lnTo>
                  <a:close/>
                  <a:moveTo>
                    <a:pt x="12700" y="1277017"/>
                  </a:moveTo>
                  <a:lnTo>
                    <a:pt x="3374610" y="1277017"/>
                  </a:lnTo>
                  <a:lnTo>
                    <a:pt x="3374610" y="12700"/>
                  </a:lnTo>
                  <a:lnTo>
                    <a:pt x="12700" y="12700"/>
                  </a:lnTo>
                  <a:lnTo>
                    <a:pt x="12700" y="1277017"/>
                  </a:lnTo>
                  <a:close/>
                </a:path>
              </a:pathLst>
            </a:custGeom>
            <a:solidFill>
              <a:srgbClr val="000000"/>
            </a:solidFill>
          </p:spPr>
        </p:sp>
      </p:grpSp>
      <p:sp>
        <p:nvSpPr>
          <p:cNvPr id="20" name="Google Shape;934;p40"/>
          <p:cNvSpPr txBox="1">
            <a:spLocks/>
          </p:cNvSpPr>
          <p:nvPr/>
        </p:nvSpPr>
        <p:spPr>
          <a:xfrm>
            <a:off x="934356" y="1257300"/>
            <a:ext cx="16402281"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800" b="1">
                <a:latin typeface="+mn-lt"/>
              </a:rPr>
              <a:t>CHƯƠNG X. MỘT SỐ HÌNH KHỐI TRONG THỰC TIỄN</a:t>
            </a:r>
            <a:endParaRPr lang="vi-VN" sz="7800" b="1" dirty="0">
              <a:latin typeface="+mn-lt"/>
            </a:endParaRPr>
          </a:p>
        </p:txBody>
      </p:sp>
      <p:sp>
        <p:nvSpPr>
          <p:cNvPr id="21" name="Rectangle 20"/>
          <p:cNvSpPr/>
          <p:nvPr/>
        </p:nvSpPr>
        <p:spPr>
          <a:xfrm>
            <a:off x="1333500" y="4826546"/>
            <a:ext cx="15621000" cy="3557512"/>
          </a:xfrm>
          <a:prstGeom prst="rect">
            <a:avLst/>
          </a:prstGeom>
        </p:spPr>
        <p:txBody>
          <a:bodyPr wrap="square">
            <a:spAutoFit/>
          </a:bodyPr>
          <a:lstStyle/>
          <a:p>
            <a:pPr algn="ctr">
              <a:lnSpc>
                <a:spcPct val="150000"/>
              </a:lnSpc>
              <a:buClrTx/>
            </a:pPr>
            <a:r>
              <a:rPr lang="vi-VN" sz="8000" b="1">
                <a:solidFill>
                  <a:schemeClr val="bg1"/>
                </a:solidFill>
                <a:ea typeface="Maven Pro"/>
                <a:cs typeface="Maven Pro"/>
                <a:sym typeface="Maven Pro"/>
              </a:rPr>
              <a:t>BÀI 38. HÌNH CHÓP </a:t>
            </a:r>
            <a:endParaRPr lang="en-US" sz="8000" b="1" smtClean="0">
              <a:solidFill>
                <a:schemeClr val="bg1"/>
              </a:solidFill>
              <a:ea typeface="Maven Pro"/>
              <a:cs typeface="Maven Pro"/>
              <a:sym typeface="Maven Pro"/>
            </a:endParaRPr>
          </a:p>
          <a:p>
            <a:pPr algn="ctr">
              <a:lnSpc>
                <a:spcPct val="150000"/>
              </a:lnSpc>
              <a:buClrTx/>
            </a:pPr>
            <a:r>
              <a:rPr lang="vi-VN" sz="8000" b="1" smtClean="0">
                <a:solidFill>
                  <a:schemeClr val="bg1"/>
                </a:solidFill>
                <a:ea typeface="Maven Pro"/>
                <a:cs typeface="Maven Pro"/>
                <a:sym typeface="Maven Pro"/>
              </a:rPr>
              <a:t>TAM </a:t>
            </a:r>
            <a:r>
              <a:rPr lang="vi-VN" sz="8000" b="1">
                <a:solidFill>
                  <a:schemeClr val="bg1"/>
                </a:solidFill>
                <a:ea typeface="Maven Pro"/>
                <a:cs typeface="Maven Pro"/>
                <a:sym typeface="Maven Pro"/>
              </a:rPr>
              <a:t>GIÁC ĐỀU</a:t>
            </a:r>
            <a:endParaRPr lang="vi-VN" sz="8000" dirty="0">
              <a:solidFill>
                <a:schemeClr val="bg1"/>
              </a:solidFill>
              <a:ea typeface="Maven Pro"/>
              <a:cs typeface="Maven Pro"/>
              <a:sym typeface="Maven Pro"/>
            </a:endParaRPr>
          </a:p>
        </p:txBody>
      </p:sp>
      <p:sp>
        <p:nvSpPr>
          <p:cNvPr id="22" name="Freeform 2"/>
          <p:cNvSpPr/>
          <p:nvPr/>
        </p:nvSpPr>
        <p:spPr>
          <a:xfrm>
            <a:off x="14604658" y="6819900"/>
            <a:ext cx="3056736" cy="321945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3" name="Picture 22"/>
          <p:cNvPicPr>
            <a:picLocks noChangeAspect="1"/>
          </p:cNvPicPr>
          <p:nvPr/>
        </p:nvPicPr>
        <p:blipFill>
          <a:blip r:embed="rId5"/>
          <a:stretch>
            <a:fillRect/>
          </a:stretch>
        </p:blipFill>
        <p:spPr>
          <a:xfrm>
            <a:off x="609600" y="7387780"/>
            <a:ext cx="2590800" cy="2423864"/>
          </a:xfrm>
          <a:prstGeom prst="rect">
            <a:avLst/>
          </a:prstGeom>
        </p:spPr>
      </p:pic>
    </p:spTree>
    <p:extLst>
      <p:ext uri="{BB962C8B-B14F-4D97-AF65-F5344CB8AC3E}">
        <p14:creationId xmlns:p14="http://schemas.microsoft.com/office/powerpoint/2010/main" val="1095138475"/>
      </p:ext>
    </p:extLst>
  </p:cSld>
  <p:clrMapOvr>
    <a:masterClrMapping/>
  </p:clrMapOvr>
  <mc:AlternateContent xmlns:mc="http://schemas.openxmlformats.org/markup-compatibility/2006" xmlns:p14="http://schemas.microsoft.com/office/powerpoint/2010/main">
    <mc:Choice Requires="p14">
      <p:transition spd="med" p14:dur="700">
        <p14:warp/>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228600" y="190500"/>
            <a:ext cx="17830800" cy="99822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3" name="Google Shape;3331;p61"/>
          <p:cNvSpPr txBox="1"/>
          <p:nvPr/>
        </p:nvSpPr>
        <p:spPr>
          <a:xfrm flipH="1">
            <a:off x="790074" y="419100"/>
            <a:ext cx="5534525"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10.3 (</a:t>
            </a:r>
            <a:r>
              <a:rPr lang="fr-FR" sz="37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685800" y="479366"/>
                <a:ext cx="16687800" cy="3543406"/>
              </a:xfrm>
              <a:prstGeom prst="rect">
                <a:avLst/>
              </a:prstGeom>
            </p:spPr>
            <p:txBody>
              <a:bodyPr wrap="square">
                <a:spAutoFit/>
              </a:bodyPr>
              <a:lstStyle/>
              <a:p>
                <a:pPr algn="just" defTabSz="1828800">
                  <a:lnSpc>
                    <a:spcPct val="150000"/>
                  </a:lnSpc>
                  <a:defRPr/>
                </a:pPr>
                <a:r>
                  <a:rPr lang="en-US" sz="3650" kern="0" smtClean="0">
                    <a:solidFill>
                      <a:sysClr val="windowText" lastClr="000000"/>
                    </a:solidFill>
                    <a:latin typeface="Arial"/>
                    <a:cs typeface="Arial"/>
                    <a:sym typeface="Arial"/>
                  </a:rPr>
                  <a:t>                                            </a:t>
                </a:r>
                <a:r>
                  <a:rPr lang="vi-VN" sz="3650" kern="0" smtClean="0">
                    <a:solidFill>
                      <a:sysClr val="windowText" lastClr="000000"/>
                    </a:solidFill>
                    <a:latin typeface="Arial"/>
                    <a:cs typeface="Arial"/>
                    <a:sym typeface="Arial"/>
                  </a:rPr>
                  <a:t>Cho </a:t>
                </a:r>
                <a:r>
                  <a:rPr lang="vi-VN" sz="3650" kern="0">
                    <a:solidFill>
                      <a:sysClr val="windowText" lastClr="000000"/>
                    </a:solidFill>
                    <a:latin typeface="Arial"/>
                    <a:cs typeface="Arial"/>
                    <a:sym typeface="Arial"/>
                  </a:rPr>
                  <a:t>hình chóp tam giác đều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có độ dài cạnh đáy bằng 6 cm, chiều cao bằng 5 cm (H.10.15</a:t>
                </a:r>
                <a:r>
                  <a:rPr lang="vi-VN" sz="3650" kern="0" smtClean="0">
                    <a:solidFill>
                      <a:sysClr val="windowText" lastClr="000000"/>
                    </a:solidFill>
                    <a:latin typeface="Arial"/>
                    <a:cs typeface="Arial"/>
                    <a:sym typeface="Arial"/>
                  </a:rPr>
                  <a:t>).</a:t>
                </a:r>
                <a:endParaRPr lang="en-US" sz="3650" kern="0" smtClea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a) Tính diện tích tam giác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smtClean="0">
                    <a:solidFill>
                      <a:sysClr val="windowText" lastClr="000000"/>
                    </a:solidFill>
                    <a:latin typeface="Arial"/>
                    <a:cs typeface="Arial"/>
                    <a:sym typeface="Arial"/>
                  </a:rPr>
                  <a:t>.</a:t>
                </a:r>
                <a:endParaRPr lang="vi-VN" sz="3650" kern="0">
                  <a:solidFill>
                    <a:sysClr val="windowText" lastClr="000000"/>
                  </a:solidFill>
                  <a:latin typeface="Arial"/>
                  <a:cs typeface="Arial"/>
                  <a:sym typeface="Arial"/>
                </a:endParaRPr>
              </a:p>
              <a:p>
                <a:pPr algn="just" defTabSz="1828800">
                  <a:lnSpc>
                    <a:spcPct val="150000"/>
                  </a:lnSpc>
                  <a:defRPr/>
                </a:pPr>
                <a:r>
                  <a:rPr lang="vi-VN" sz="3650" kern="0">
                    <a:solidFill>
                      <a:sysClr val="windowText" lastClr="000000"/>
                    </a:solidFill>
                    <a:latin typeface="Arial"/>
                    <a:cs typeface="Arial"/>
                    <a:sym typeface="Arial"/>
                  </a:rPr>
                  <a:t>b) Tính thể tích hình chóp </a:t>
                </a:r>
                <a14:m>
                  <m:oMath xmlns:m="http://schemas.openxmlformats.org/officeDocument/2006/math">
                    <m:r>
                      <a:rPr lang="vi-VN" sz="3650" i="1" kern="0" smtClean="0">
                        <a:solidFill>
                          <a:sysClr val="windowText" lastClr="000000"/>
                        </a:solidFill>
                        <a:latin typeface="Cambria Math" panose="02040503050406030204" pitchFamily="18" charset="0"/>
                        <a:cs typeface="Arial"/>
                        <a:sym typeface="Arial"/>
                      </a:rPr>
                      <m:t>𝑆</m:t>
                    </m:r>
                    <m:r>
                      <a:rPr lang="vi-VN" sz="3650" i="1" kern="0" smtClean="0">
                        <a:solidFill>
                          <a:sysClr val="windowText" lastClr="000000"/>
                        </a:solidFill>
                        <a:latin typeface="Cambria Math" panose="02040503050406030204" pitchFamily="18" charset="0"/>
                        <a:cs typeface="Arial"/>
                        <a:sym typeface="Arial"/>
                      </a:rPr>
                      <m:t>.</m:t>
                    </m:r>
                    <m:r>
                      <a:rPr lang="vi-VN" sz="3650" i="1" kern="0" smtClean="0">
                        <a:solidFill>
                          <a:sysClr val="windowText" lastClr="000000"/>
                        </a:solidFill>
                        <a:latin typeface="Cambria Math" panose="02040503050406030204" pitchFamily="18" charset="0"/>
                        <a:cs typeface="Arial"/>
                        <a:sym typeface="Arial"/>
                      </a:rPr>
                      <m:t>𝑀𝑁𝑃</m:t>
                    </m:r>
                  </m:oMath>
                </a14:m>
                <a:r>
                  <a:rPr lang="vi-VN" sz="3650" kern="0">
                    <a:solidFill>
                      <a:sysClr val="windowText" lastClr="000000"/>
                    </a:solidFill>
                    <a:latin typeface="Arial"/>
                    <a:cs typeface="Arial"/>
                    <a:sym typeface="Arial"/>
                  </a:rPr>
                  <a:t>, </a:t>
                </a:r>
                <a:r>
                  <a:rPr lang="vi-VN" sz="3650" kern="0" smtClean="0">
                    <a:solidFill>
                      <a:sysClr val="windowText" lastClr="000000"/>
                    </a:solidFill>
                    <a:latin typeface="Arial"/>
                    <a:cs typeface="Arial"/>
                    <a:sym typeface="Arial"/>
                  </a:rPr>
                  <a:t>biết</a:t>
                </a:r>
                <a:r>
                  <a:rPr lang="en-US" sz="3650" kern="0" smtClean="0">
                    <a:solidFill>
                      <a:sysClr val="windowText" lastClr="000000"/>
                    </a:solidFill>
                    <a:latin typeface="Arial"/>
                    <a:cs typeface="Arial"/>
                    <a:sym typeface="Arial"/>
                  </a:rPr>
                  <a:t> </a:t>
                </a:r>
                <a14:m>
                  <m:oMath xmlns:m="http://schemas.openxmlformats.org/officeDocument/2006/math">
                    <m:rad>
                      <m:radPr>
                        <m:degHide m:val="on"/>
                        <m:ctrlPr>
                          <a:rPr lang="en-US"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r>
                      <a:rPr lang="vi-VN" sz="3650" i="1">
                        <a:solidFill>
                          <a:prstClr val="black"/>
                        </a:solidFill>
                        <a:latin typeface="Cambria Math" panose="02040503050406030204" pitchFamily="18" charset="0"/>
                        <a:ea typeface="Calibri" panose="020F0502020204030204" pitchFamily="34" charset="0"/>
                        <a:cs typeface="Times New Roman" panose="02020603050405020304" pitchFamily="18" charset="0"/>
                      </a:rPr>
                      <m:t>≈5,2</m:t>
                    </m:r>
                  </m:oMath>
                </a14:m>
                <a:r>
                  <a:rPr lang="vi-VN" sz="3650">
                    <a:solidFill>
                      <a:prstClr val="black"/>
                    </a:solidFill>
                    <a:ea typeface="Calibri" panose="020F0502020204030204" pitchFamily="34" charset="0"/>
                    <a:cs typeface="Times New Roman" panose="02020603050405020304" pitchFamily="18" charset="0"/>
                  </a:rPr>
                  <a:t> </a:t>
                </a:r>
                <a:endParaRPr lang="vi-VN" sz="3650" kern="0">
                  <a:solidFill>
                    <a:sysClr val="windowText" lastClr="000000"/>
                  </a:solidFill>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685800" y="479366"/>
                <a:ext cx="16687800" cy="3543406"/>
              </a:xfrm>
              <a:prstGeom prst="rect">
                <a:avLst/>
              </a:prstGeom>
              <a:blipFill>
                <a:blip r:embed="rId4"/>
                <a:stretch>
                  <a:fillRect l="-1133" r="-1096" b="-2065"/>
                </a:stretch>
              </a:blipFill>
            </p:spPr>
            <p:txBody>
              <a:bodyPr/>
              <a:lstStyle/>
              <a:p>
                <a:r>
                  <a:rPr lang="en-US">
                    <a:noFill/>
                  </a:rPr>
                  <a:t> </a:t>
                </a:r>
              </a:p>
            </p:txBody>
          </p:sp>
        </mc:Fallback>
      </mc:AlternateContent>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8153" y="3834367"/>
            <a:ext cx="5105400" cy="6122068"/>
          </a:xfrm>
          <a:prstGeom prst="rect">
            <a:avLst/>
          </a:prstGeom>
        </p:spPr>
      </p:pic>
      <p:sp>
        <p:nvSpPr>
          <p:cNvPr id="22" name="Rectangle 21"/>
          <p:cNvSpPr/>
          <p:nvPr/>
        </p:nvSpPr>
        <p:spPr>
          <a:xfrm>
            <a:off x="7678281" y="41161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7489363" y="4949438"/>
                <a:ext cx="10944464" cy="4918462"/>
              </a:xfrm>
              <a:prstGeom prst="rect">
                <a:avLst/>
              </a:prstGeom>
            </p:spPr>
            <p:txBody>
              <a:bodyPr wrap="square">
                <a:spAutoFit/>
              </a:bodyPr>
              <a:lstStyle/>
              <a:p>
                <a:pPr>
                  <a:lnSpc>
                    <a:spcPct val="150000"/>
                  </a:lnSpc>
                </a:pPr>
                <a:r>
                  <a:rPr lang="vi-VN" sz="3600" smtClean="0">
                    <a:ea typeface="Calibri" panose="020F0502020204030204" pitchFamily="34" charset="0"/>
                    <a:cs typeface="Times New Roman" panose="02020603050405020304" pitchFamily="18" charset="0"/>
                  </a:rPr>
                  <a:t>a) Tính </a:t>
                </a:r>
                <a:r>
                  <a:rPr lang="vi-VN" sz="3600">
                    <a:ea typeface="Calibri" panose="020F0502020204030204" pitchFamily="34" charset="0"/>
                    <a:cs typeface="Times New Roman" panose="02020603050405020304" pitchFamily="18" charset="0"/>
                  </a:rPr>
                  <a:t>được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𝑀𝐼</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27</m:t>
                        </m:r>
                      </m:e>
                    </m:rad>
                    <m:r>
                      <a:rPr lang="vi-VN" sz="3600" i="1">
                        <a:effectLst/>
                        <a:latin typeface="Cambria Math" panose="02040503050406030204" pitchFamily="18" charset="0"/>
                        <a:ea typeface="Calibri" panose="020F0502020204030204" pitchFamily="34" charset="0"/>
                        <a:cs typeface="Times New Roman" panose="02020603050405020304" pitchFamily="18" charset="0"/>
                      </a:rPr>
                      <m:t>≈5,2</m:t>
                    </m:r>
                  </m:oMath>
                </a14:m>
                <a:r>
                  <a:rPr lang="vi-VN" sz="3600">
                    <a:effectLst/>
                    <a:ea typeface="Calibri" panose="020F0502020204030204" pitchFamily="34" charset="0"/>
                    <a:cs typeface="Times New Roman" panose="02020603050405020304" pitchFamily="18" charset="0"/>
                  </a:rPr>
                  <a:t> (cm). </a:t>
                </a:r>
                <a:endParaRPr lang="en-US" sz="3600" smtClean="0">
                  <a:effectLst/>
                  <a:ea typeface="Calibri" panose="020F0502020204030204" pitchFamily="34" charset="0"/>
                  <a:cs typeface="Times New Roman" panose="02020603050405020304" pitchFamily="18" charset="0"/>
                </a:endParaRPr>
              </a:p>
              <a:p>
                <a:pPr>
                  <a:lnSpc>
                    <a:spcPct val="150000"/>
                  </a:lnSpc>
                </a:pPr>
                <a:r>
                  <a:rPr lang="vi-VN" sz="3600" smtClean="0">
                    <a:effectLst/>
                    <a:ea typeface="Calibri" panose="020F0502020204030204" pitchFamily="34" charset="0"/>
                    <a:cs typeface="Times New Roman" panose="02020603050405020304" pitchFamily="18" charset="0"/>
                  </a:rPr>
                  <a:t>Diện </a:t>
                </a:r>
                <a:r>
                  <a:rPr lang="vi-VN" sz="3600">
                    <a:effectLst/>
                    <a:ea typeface="Calibri" panose="020F0502020204030204" pitchFamily="34" charset="0"/>
                    <a:cs typeface="Times New Roman" panose="02020603050405020304" pitchFamily="18" charset="0"/>
                  </a:rPr>
                  <a:t>tích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en-US" sz="3600" i="1" smtClean="0">
                    <a:effectLst/>
                    <a:ea typeface="Calibri" panose="020F0502020204030204" pitchFamily="34" charset="0"/>
                    <a:cs typeface="Times New Roman" panose="02020603050405020304" pitchFamily="18"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14:m>
                  <m:oMath xmlns:m="http://schemas.openxmlformats.org/officeDocument/2006/math">
                    <m:r>
                      <a:rPr lang="pl-PL" sz="3600" i="1" smtClean="0">
                        <a:solidFill>
                          <a:srgbClr val="000000"/>
                        </a:solidFill>
                        <a:latin typeface="Cambria Math" panose="02040503050406030204" pitchFamily="18" charset="0"/>
                      </a:rPr>
                      <m:t>𝑆</m:t>
                    </m:r>
                    <m:r>
                      <a:rPr lang="pl-PL" sz="3600" i="1" smtClean="0">
                        <a:solidFill>
                          <a:srgbClr val="000000"/>
                        </a:solidFill>
                        <a:latin typeface="Cambria Math" panose="02040503050406030204" pitchFamily="18" charset="0"/>
                      </a:rPr>
                      <m:t>=</m:t>
                    </m:r>
                    <m:f>
                      <m:fPr>
                        <m:ctrlPr>
                          <a:rPr lang="pl-PL"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𝑀𝐼</m:t>
                    </m:r>
                    <m:r>
                      <a:rPr lang="pl-PL" sz="3600" i="1" smtClean="0">
                        <a:solidFill>
                          <a:srgbClr val="000000"/>
                        </a:solidFill>
                        <a:latin typeface="Cambria Math" panose="02040503050406030204" pitchFamily="18" charset="0"/>
                      </a:rPr>
                      <m:t> . </m:t>
                    </m:r>
                    <m:r>
                      <a:rPr lang="pl-PL" sz="3600" i="1" smtClean="0">
                        <a:solidFill>
                          <a:srgbClr val="000000"/>
                        </a:solidFill>
                        <a:latin typeface="Cambria Math" panose="02040503050406030204" pitchFamily="18" charset="0"/>
                      </a:rPr>
                      <m:t>𝑁𝑃</m:t>
                    </m:r>
                    <m:r>
                      <a:rPr lang="pl-PL" sz="3600" i="1" smtClean="0">
                        <a:solidFill>
                          <a:srgbClr val="000000"/>
                        </a:solidFill>
                        <a:latin typeface="Cambria Math" panose="02040503050406030204" pitchFamily="18" charset="0"/>
                      </a:rPr>
                      <m:t>≈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pl-PL" sz="3600" i="1" smtClean="0">
                        <a:solidFill>
                          <a:srgbClr val="000000"/>
                        </a:solidFill>
                        <a:latin typeface="Cambria Math" panose="02040503050406030204" pitchFamily="18" charset="0"/>
                      </a:rPr>
                      <m:t>. 5,2 . 6 =15,6 (</m:t>
                    </m:r>
                    <m:r>
                      <a:rPr lang="pl-PL" sz="3600" i="1" smtClean="0">
                        <a:solidFill>
                          <a:srgbClr val="000000"/>
                        </a:solidFill>
                        <a:latin typeface="Cambria Math" panose="02040503050406030204" pitchFamily="18" charset="0"/>
                      </a:rPr>
                      <m:t>𝑐𝑚</m:t>
                    </m:r>
                    <m:r>
                      <a:rPr lang="pl-PL" sz="3600" i="1" baseline="30000">
                        <a:solidFill>
                          <a:srgbClr val="000000"/>
                        </a:solidFill>
                        <a:latin typeface="Cambria Math" panose="02040503050406030204" pitchFamily="18" charset="0"/>
                      </a:rPr>
                      <m:t>2</m:t>
                    </m:r>
                    <m:r>
                      <a:rPr lang="pl-PL" sz="3600" i="1">
                        <a:solidFill>
                          <a:srgbClr val="000000"/>
                        </a:solidFill>
                        <a:latin typeface="Cambria Math" panose="02040503050406030204" pitchFamily="18" charset="0"/>
                      </a:rPr>
                      <m:t>).</m:t>
                    </m:r>
                  </m:oMath>
                </a14:m>
                <a:r>
                  <a:rPr lang="en-US" sz="3600" smtClean="0">
                    <a:effectLst/>
                    <a:ea typeface="Arial" panose="020B0604020202020204" pitchFamily="34" charset="0"/>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a:p>
                <a:pPr>
                  <a:lnSpc>
                    <a:spcPct val="150000"/>
                  </a:lnSpc>
                </a:pPr>
                <a:r>
                  <a:rPr lang="vi-VN" sz="3600">
                    <a:effectLst/>
                    <a:ea typeface="Calibri" panose="020F0502020204030204" pitchFamily="34" charset="0"/>
                    <a:cs typeface="Times New Roman" panose="02020603050405020304" pitchFamily="18" charset="0"/>
                  </a:rPr>
                  <a:t>b) Thể tích hình chóp tam giác đều </a:t>
                </a:r>
                <a14:m>
                  <m:oMath xmlns:m="http://schemas.openxmlformats.org/officeDocument/2006/math">
                    <m:r>
                      <a:rPr lang="vi-VN" sz="3600" i="1">
                        <a:effectLst/>
                        <a:latin typeface="Cambria Math" panose="02040503050406030204" pitchFamily="18" charset="0"/>
                        <a:ea typeface="Calibri" panose="020F0502020204030204" pitchFamily="34" charset="0"/>
                        <a:cs typeface="Times New Roman" panose="02020603050405020304" pitchFamily="18" charset="0"/>
                      </a:rPr>
                      <m:t>𝑆</m:t>
                    </m:r>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𝑀𝑁𝑃</m:t>
                    </m:r>
                  </m:oMath>
                </a14:m>
                <a:r>
                  <a:rPr lang="vi-VN" sz="3600">
                    <a:effectLst/>
                    <a:ea typeface="Calibri" panose="020F0502020204030204" pitchFamily="34" charset="0"/>
                    <a:cs typeface="Times New Roman" panose="02020603050405020304" pitchFamily="18" charset="0"/>
                  </a:rPr>
                  <a:t> </a:t>
                </a:r>
                <a:r>
                  <a:rPr lang="vi-VN" sz="3600" smtClean="0">
                    <a:effectLst/>
                    <a:ea typeface="Calibri" panose="020F0502020204030204" pitchFamily="34" charset="0"/>
                    <a:cs typeface="Times New Roman" panose="02020603050405020304" pitchFamily="18" charset="0"/>
                  </a:rPr>
                  <a:t>là</a:t>
                </a:r>
                <a:endParaRPr lang="en-US" sz="3600" smtClean="0">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600" i="1" smtClean="0">
                        <a:solidFill>
                          <a:srgbClr val="000000"/>
                        </a:solidFill>
                        <a:latin typeface="Cambria Math" panose="02040503050406030204" pitchFamily="18" charset="0"/>
                      </a:rPr>
                      <m:t>𝑉</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b="0" i="1" smtClean="0">
                            <a:solidFill>
                              <a:srgbClr val="000000"/>
                            </a:solidFill>
                            <a:latin typeface="Cambria Math" panose="02040503050406030204" pitchFamily="18" charset="0"/>
                          </a:rPr>
                          <m:t>3</m:t>
                        </m:r>
                      </m:den>
                    </m:f>
                    <m:r>
                      <a:rPr lang="en-US" sz="3600" i="1" smtClean="0">
                        <a:solidFill>
                          <a:srgbClr val="000000"/>
                        </a:solidFill>
                        <a:latin typeface="Cambria Math" panose="02040503050406030204" pitchFamily="18" charset="0"/>
                      </a:rPr>
                      <m:t>. </m:t>
                    </m:r>
                    <m:r>
                      <a:rPr lang="en-US" sz="3600" i="1" smtClean="0">
                        <a:solidFill>
                          <a:srgbClr val="000000"/>
                        </a:solidFill>
                        <a:latin typeface="Cambria Math" panose="02040503050406030204" pitchFamily="18" charset="0"/>
                      </a:rPr>
                      <m:t>𝑆</m:t>
                    </m:r>
                    <m:r>
                      <a:rPr lang="en-US" sz="3600" i="1" smtClean="0">
                        <a:solidFill>
                          <a:srgbClr val="000000"/>
                        </a:solidFill>
                        <a:latin typeface="Cambria Math" panose="02040503050406030204" pitchFamily="18" charset="0"/>
                      </a:rPr>
                      <m:t> . </m:t>
                    </m:r>
                    <m:r>
                      <a:rPr lang="en-US" sz="3600" i="1" smtClean="0">
                        <a:solidFill>
                          <a:srgbClr val="000000"/>
                        </a:solidFill>
                        <a:latin typeface="Cambria Math" panose="02040503050406030204" pitchFamily="18" charset="0"/>
                      </a:rPr>
                      <m:t>𝑆𝐻</m:t>
                    </m:r>
                    <m:r>
                      <a:rPr lang="en-US" sz="3600" i="1" smtClean="0">
                        <a:solidFill>
                          <a:srgbClr val="000000"/>
                        </a:solidFill>
                        <a:latin typeface="Cambria Math" panose="02040503050406030204" pitchFamily="18" charset="0"/>
                      </a:rPr>
                      <m:t> ≈ </m:t>
                    </m:r>
                    <m:f>
                      <m:fPr>
                        <m:ctrlPr>
                          <a:rPr lang="pl-PL"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m:t>
                        </m:r>
                      </m:num>
                      <m:den>
                        <m:r>
                          <a:rPr lang="en-US" sz="3600" i="1">
                            <a:solidFill>
                              <a:srgbClr val="000000"/>
                            </a:solidFill>
                            <a:latin typeface="Cambria Math" panose="02040503050406030204" pitchFamily="18" charset="0"/>
                          </a:rPr>
                          <m:t>2</m:t>
                        </m:r>
                      </m:den>
                    </m:f>
                    <m:r>
                      <a:rPr lang="en-US" sz="3600" i="1" smtClean="0">
                        <a:solidFill>
                          <a:srgbClr val="000000"/>
                        </a:solidFill>
                        <a:latin typeface="Cambria Math" panose="02040503050406030204" pitchFamily="18" charset="0"/>
                      </a:rPr>
                      <m:t>. 15,6 . 5 = 26 (</m:t>
                    </m:r>
                    <m:r>
                      <a:rPr lang="en-US" sz="3600" i="1" smtClean="0">
                        <a:solidFill>
                          <a:srgbClr val="000000"/>
                        </a:solidFill>
                        <a:latin typeface="Cambria Math" panose="02040503050406030204" pitchFamily="18" charset="0"/>
                      </a:rPr>
                      <m:t>𝑐𝑚</m:t>
                    </m:r>
                    <m:r>
                      <a:rPr lang="en-US" sz="3600" i="1" baseline="3000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m:t>
                    </m:r>
                  </m:oMath>
                </a14:m>
                <a:r>
                  <a:rPr lang="en-US" sz="3600" smtClean="0">
                    <a:effectLst/>
                    <a:ea typeface="Arial" panose="020B0604020202020204" pitchFamily="34" charset="0"/>
                    <a:cs typeface="Times New Roman" panose="02020603050405020304" pitchFamily="18" charset="0"/>
                  </a:rPr>
                  <a:t> </a:t>
                </a:r>
                <a:endParaRPr lang="en-US" sz="3600">
                  <a:effectLs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489363" y="4949438"/>
                <a:ext cx="10944464" cy="4918462"/>
              </a:xfrm>
              <a:prstGeom prst="rect">
                <a:avLst/>
              </a:prstGeom>
              <a:blipFill>
                <a:blip r:embed="rId7"/>
                <a:stretch>
                  <a:fillRect l="-1727"/>
                </a:stretch>
              </a:blipFill>
            </p:spPr>
            <p:txBody>
              <a:bodyPr/>
              <a:lstStyle/>
              <a:p>
                <a:r>
                  <a:rPr lang="en-US">
                    <a:noFill/>
                  </a:rPr>
                  <a:t> </a:t>
                </a:r>
              </a:p>
            </p:txBody>
          </p:sp>
        </mc:Fallback>
      </mc:AlternateContent>
      <p:pic>
        <p:nvPicPr>
          <p:cNvPr id="5" name="Picture 4"/>
          <p:cNvPicPr>
            <a:picLocks noChangeAspect="1"/>
          </p:cNvPicPr>
          <p:nvPr/>
        </p:nvPicPr>
        <p:blipFill>
          <a:blip r:embed="rId8"/>
          <a:stretch>
            <a:fillRect/>
          </a:stretch>
        </p:blipFill>
        <p:spPr>
          <a:xfrm>
            <a:off x="15498363" y="2669381"/>
            <a:ext cx="1961480" cy="1860957"/>
          </a:xfrm>
          <a:prstGeom prst="rect">
            <a:avLst/>
          </a:prstGeom>
        </p:spPr>
      </p:pic>
    </p:spTree>
    <p:extLst>
      <p:ext uri="{BB962C8B-B14F-4D97-AF65-F5344CB8AC3E}">
        <p14:creationId xmlns:p14="http://schemas.microsoft.com/office/powerpoint/2010/main" val="154381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left)">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6837201">
            <a:off x="16160774" y="12816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2" name="Google Shape;3331;p61"/>
          <p:cNvSpPr txBox="1"/>
          <p:nvPr/>
        </p:nvSpPr>
        <p:spPr>
          <a:xfrm flipH="1">
            <a:off x="985949" y="952500"/>
            <a:ext cx="6002452"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10.4 (</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tr.116)</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3" name="Rectangle 12"/>
          <p:cNvSpPr/>
          <p:nvPr/>
        </p:nvSpPr>
        <p:spPr>
          <a:xfrm>
            <a:off x="985949" y="2095500"/>
            <a:ext cx="16199331" cy="3785652"/>
          </a:xfrm>
          <a:prstGeom prst="rect">
            <a:avLst/>
          </a:prstGeom>
        </p:spPr>
        <p:txBody>
          <a:bodyPr wrap="square">
            <a:spAutoFit/>
          </a:bodyPr>
          <a:lstStyle/>
          <a:p>
            <a:pPr algn="just" defTabSz="1828800">
              <a:lnSpc>
                <a:spcPct val="150000"/>
              </a:lnSpc>
              <a:defRPr/>
            </a:pPr>
            <a:r>
              <a:rPr lang="vi-VN" sz="4000" kern="0" smtClean="0">
                <a:solidFill>
                  <a:sysClr val="windowText" lastClr="000000"/>
                </a:solidFill>
                <a:latin typeface="Arial"/>
                <a:cs typeface="Arial"/>
                <a:sym typeface="Arial"/>
              </a:rPr>
              <a:t>Nhà bạn Thu có một đèn trang trí có dạng hình chóp tam giác đều như Hình 10.16. Các cạnh của hình chóp đều bằng nhau và bằng 20 cm. Bạn Thu dự định sẽ dán các mặt bên của đèn bằng những tấm </a:t>
            </a:r>
            <a:r>
              <a:rPr lang="en-US" sz="4000" kern="0" smtClean="0">
                <a:solidFill>
                  <a:sysClr val="windowText" lastClr="000000"/>
                </a:solidFill>
                <a:latin typeface="Arial"/>
                <a:cs typeface="Arial"/>
                <a:sym typeface="Arial"/>
              </a:rPr>
              <a:t>         </a:t>
            </a:r>
            <a:r>
              <a:rPr lang="vi-VN" sz="4000" kern="0" smtClean="0">
                <a:solidFill>
                  <a:sysClr val="windowText" lastClr="000000"/>
                </a:solidFill>
                <a:latin typeface="Arial"/>
                <a:cs typeface="Arial"/>
                <a:sym typeface="Arial"/>
              </a:rPr>
              <a:t>giấy màu. </a:t>
            </a:r>
            <a:endParaRPr lang="vi-VN" sz="4000" kern="0">
              <a:solidFill>
                <a:sysClr val="windowText" lastClr="000000"/>
              </a:solidFill>
              <a:latin typeface="Arial"/>
              <a:cs typeface="Arial"/>
              <a:sym typeface="Arial"/>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11201400" y="5219700"/>
            <a:ext cx="5870649" cy="413643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985949" y="5912345"/>
                <a:ext cx="8767651" cy="2949397"/>
              </a:xfrm>
              <a:prstGeom prst="rect">
                <a:avLst/>
              </a:prstGeom>
            </p:spPr>
            <p:txBody>
              <a:bodyPr wrap="square">
                <a:spAutoFit/>
              </a:bodyPr>
              <a:lstStyle/>
              <a:p>
                <a:pPr lvl="0" algn="just" defTabSz="1828800">
                  <a:lnSpc>
                    <a:spcPct val="150000"/>
                  </a:lnSpc>
                  <a:defRPr/>
                </a:pPr>
                <a:r>
                  <a:rPr lang="vi-VN" sz="4000" kern="0">
                    <a:solidFill>
                      <a:sysClr val="windowText" lastClr="000000"/>
                    </a:solidFill>
                    <a:latin typeface="Arial"/>
                    <a:cs typeface="Arial"/>
                    <a:sym typeface="Arial"/>
                  </a:rPr>
                  <a:t>Tính diện tích giấy bạn Thu sử dụng (coi như mép dán không đáng kể). Cho biết  </a:t>
                </a:r>
                <a14:m>
                  <m:oMath xmlns:m="http://schemas.openxmlformats.org/officeDocument/2006/math">
                    <m:rad>
                      <m:radPr>
                        <m:degHide m:val="on"/>
                        <m:ctrlPr>
                          <a:rPr lang="vi-VN" sz="4000" i="1" kern="0">
                            <a:solidFill>
                              <a:sysClr val="windowText" lastClr="000000"/>
                            </a:solidFill>
                            <a:latin typeface="Cambria Math" panose="02040503050406030204" pitchFamily="18" charset="0"/>
                            <a:cs typeface="Arial"/>
                            <a:sym typeface="Arial"/>
                          </a:rPr>
                        </m:ctrlPr>
                      </m:radPr>
                      <m:deg/>
                      <m:e>
                        <m:r>
                          <a:rPr lang="en-US" sz="4000" i="1" kern="0">
                            <a:solidFill>
                              <a:sysClr val="windowText" lastClr="000000"/>
                            </a:solidFill>
                            <a:latin typeface="Cambria Math" panose="02040503050406030204" pitchFamily="18" charset="0"/>
                            <a:cs typeface="Arial"/>
                            <a:sym typeface="Arial"/>
                          </a:rPr>
                          <m:t>300</m:t>
                        </m:r>
                      </m:e>
                    </m:rad>
                    <m:r>
                      <a:rPr lang="en-US" sz="4000" i="1" kern="0">
                        <a:solidFill>
                          <a:sysClr val="windowText" lastClr="000000"/>
                        </a:solidFill>
                        <a:latin typeface="Cambria Math" panose="02040503050406030204" pitchFamily="18" charset="0"/>
                        <a:cs typeface="Arial"/>
                        <a:sym typeface="Arial"/>
                      </a:rPr>
                      <m:t> </m:t>
                    </m:r>
                    <m:r>
                      <a:rPr lang="en-US" sz="4000" i="1" kern="0">
                        <a:solidFill>
                          <a:sysClr val="windowText" lastClr="000000"/>
                        </a:solidFill>
                        <a:latin typeface="Cambria Math" panose="02040503050406030204" pitchFamily="18" charset="0"/>
                        <a:ea typeface="Cambria Math" panose="02040503050406030204" pitchFamily="18" charset="0"/>
                        <a:cs typeface="Arial"/>
                        <a:sym typeface="Arial"/>
                      </a:rPr>
                      <m:t>≈17,32.</m:t>
                    </m:r>
                  </m:oMath>
                </a14:m>
                <a:endParaRPr lang="vi-VN" sz="4000" kern="0">
                  <a:solidFill>
                    <a:sysClr val="windowText" lastClr="000000"/>
                  </a:solidFill>
                  <a:latin typeface="Aria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85949" y="5912345"/>
                <a:ext cx="8767651" cy="2949397"/>
              </a:xfrm>
              <a:prstGeom prst="rect">
                <a:avLst/>
              </a:prstGeom>
              <a:blipFill>
                <a:blip r:embed="rId13"/>
                <a:stretch>
                  <a:fillRect l="-2503" r="-2434" b="-3306"/>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rot="3696364">
            <a:off x="1411320" y="8627619"/>
            <a:ext cx="1005927" cy="1566808"/>
          </a:xfrm>
          <a:prstGeom prst="rect">
            <a:avLst/>
          </a:prstGeom>
        </p:spPr>
      </p:pic>
    </p:spTree>
    <p:extLst>
      <p:ext uri="{BB962C8B-B14F-4D97-AF65-F5344CB8AC3E}">
        <p14:creationId xmlns:p14="http://schemas.microsoft.com/office/powerpoint/2010/main" val="2068373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508002" y="419100"/>
            <a:ext cx="17322798" cy="95250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5400000">
            <a:off x="1741220" y="7733153"/>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4" name="Rectangle 13"/>
          <p:cNvSpPr/>
          <p:nvPr/>
        </p:nvSpPr>
        <p:spPr>
          <a:xfrm>
            <a:off x="8440919" y="1070560"/>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mc:AlternateContent xmlns:mc="http://schemas.openxmlformats.org/markup-compatibility/2006" xmlns:a14="http://schemas.microsoft.com/office/drawing/2010/main">
        <mc:Choice Requires="a14">
          <p:sp>
            <p:nvSpPr>
              <p:cNvPr id="6" name="Rectangle 1"/>
              <p:cNvSpPr>
                <a:spLocks noChangeArrowheads="1"/>
              </p:cNvSpPr>
              <p:nvPr/>
            </p:nvSpPr>
            <p:spPr bwMode="auto">
              <a:xfrm>
                <a:off x="1602025" y="2078451"/>
                <a:ext cx="14780974" cy="50937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Mỗi mặt của đèn trang trí là một tam giác đều có cạnh bằng 20 cm.</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Hình chóp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trên mô tả chiếc đèn trang trí</a:t>
                </a:r>
              </a:p>
              <a:p>
                <a:pPr marL="0" marR="0" lvl="0" indent="0" algn="just" defTabSz="914400" rtl="0" eaLnBrk="0" fontAlgn="base" latinLnBrk="0" hangingPunct="0">
                  <a:lnSpc>
                    <a:spcPct val="150000"/>
                  </a:lnSpc>
                  <a:spcBef>
                    <a:spcPts val="600"/>
                  </a:spcBef>
                  <a:spcAft>
                    <a:spcPts val="600"/>
                  </a:spcAft>
                  <a:buClrTx/>
                  <a:buSzTx/>
                  <a:buFontTx/>
                  <a:buNone/>
                  <a:tabLst/>
                </a:pPr>
                <a:r>
                  <a:rPr lang="en-US" altLang="en-US" sz="3800">
                    <a:solidFill>
                      <a:srgbClr val="000000"/>
                    </a:solidFill>
                    <a:ea typeface="Open Sans"/>
                  </a:rPr>
                  <a:t>G</a:t>
                </a: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ọi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𝐻</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là trung điểm của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Khi đó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𝑆𝐻</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 là trung đoạn của hình chóp</a:t>
                </a:r>
              </a:p>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tam giác đều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Choice>
        <mc:Fallback xmlns="">
          <p:sp>
            <p:nvSpPr>
              <p:cNvPr id="6" name="Rectangle 1"/>
              <p:cNvSpPr>
                <a:spLocks noRot="1" noChangeAspect="1" noMove="1" noResize="1" noEditPoints="1" noAdjustHandles="1" noChangeArrowheads="1" noChangeShapeType="1" noTextEdit="1"/>
              </p:cNvSpPr>
              <p:nvPr/>
            </p:nvSpPr>
            <p:spPr bwMode="auto">
              <a:xfrm>
                <a:off x="1602025" y="2078451"/>
                <a:ext cx="14780974" cy="5093702"/>
              </a:xfrm>
              <a:prstGeom prst="rect">
                <a:avLst/>
              </a:prstGeom>
              <a:blipFill>
                <a:blip r:embed="rId11"/>
                <a:stretch>
                  <a:fillRect l="-1361" b="-21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77979" y="4249512"/>
            <a:ext cx="5927140" cy="5162727"/>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4189582" y="3948194"/>
                <a:ext cx="562846"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i="1">
                          <a:solidFill>
                            <a:srgbClr val="000000"/>
                          </a:solidFill>
                          <a:latin typeface="Cambria Math" panose="02040503050406030204" pitchFamily="18" charset="0"/>
                          <a:ea typeface="Open Sans"/>
                        </a:rPr>
                        <m:t>𝑆</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4189582" y="3948194"/>
                <a:ext cx="562846" cy="677108"/>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1506200" y="7385542"/>
                <a:ext cx="609398"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𝐴</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11506200" y="7385542"/>
                <a:ext cx="609398" cy="67710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859000" y="8942477"/>
                <a:ext cx="628954"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𝐵</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14859000" y="8942477"/>
                <a:ext cx="628954" cy="67710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6120913" y="7131079"/>
                <a:ext cx="606833"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𝐶</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6120913" y="7131079"/>
                <a:ext cx="606833" cy="67710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2770492" y="8161006"/>
                <a:ext cx="663836" cy="677108"/>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800" b="0" i="1" smtClean="0">
                          <a:solidFill>
                            <a:srgbClr val="000000"/>
                          </a:solidFill>
                          <a:latin typeface="Cambria Math" panose="02040503050406030204" pitchFamily="18" charset="0"/>
                          <a:ea typeface="Open Sans"/>
                        </a:rPr>
                        <m:t>𝐻</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12770492" y="8161006"/>
                <a:ext cx="663836" cy="677108"/>
              </a:xfrm>
              <a:prstGeom prst="rect">
                <a:avLst/>
              </a:prstGeom>
              <a:blipFill>
                <a:blip r:embed="rId17"/>
                <a:stretch>
                  <a:fillRect/>
                </a:stretch>
              </a:blipFill>
            </p:spPr>
            <p:txBody>
              <a:bodyPr/>
              <a:lstStyle/>
              <a:p>
                <a:r>
                  <a:rPr lang="en-US">
                    <a:noFill/>
                  </a:rPr>
                  <a:t> </a:t>
                </a:r>
              </a:p>
            </p:txBody>
          </p:sp>
        </mc:Fallback>
      </mc:AlternateContent>
      <p:sp>
        <p:nvSpPr>
          <p:cNvPr id="10" name="Rectangle 9"/>
          <p:cNvSpPr/>
          <p:nvPr/>
        </p:nvSpPr>
        <p:spPr>
          <a:xfrm rot="1230982">
            <a:off x="13197923" y="7740579"/>
            <a:ext cx="308541" cy="275022"/>
          </a:xfrm>
          <a:prstGeom prst="rect">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9" grpId="0" animBg="1"/>
      <p:bldP spid="19" grpId="0" animBg="1"/>
      <p:bldP spid="20" grpId="0" animBg="1"/>
      <p:bldP spid="21" grpId="0" animBg="1"/>
      <p:bldP spid="2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228600" y="190500"/>
            <a:ext cx="17830800" cy="9829800"/>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8" name="Rectangle 7"/>
              <p:cNvSpPr/>
              <p:nvPr/>
            </p:nvSpPr>
            <p:spPr>
              <a:xfrm>
                <a:off x="5743558" y="1161222"/>
                <a:ext cx="11133208" cy="3596241"/>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Ta có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𝐻𝐵</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=20 :2=10 (</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𝑐𝑚</m:t>
                    </m:r>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Sử dụng định lí Pythagore trong tam giác vuông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𝑆𝐴𝐻</m:t>
                    </m:r>
                  </m:oMath>
                </a14:m>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ta suy ra</a:t>
                </a:r>
                <a:r>
                  <a:rPr lang="en-US" altLang="en-US" sz="3600">
                    <a:solidFill>
                      <a:prstClr val="black"/>
                    </a:solidFill>
                    <a:latin typeface="Arial" panose="020B0604020202020204" pitchFamily="34" charset="0"/>
                  </a:rPr>
                  <a:t> </a:t>
                </a:r>
                <a14:m>
                  <m:oMath xmlns:m="http://schemas.openxmlformats.org/officeDocument/2006/math">
                    <m:r>
                      <a:rPr kumimoji="0" lang="en-US" alt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𝑆𝐴</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𝐴𝐻</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=20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 10</m:t>
                    </m:r>
                    <m:r>
                      <a:rPr kumimoji="0" lang="en-US" altLang="en-US" sz="3600" b="0" i="1" u="none" strike="noStrike" kern="1200" cap="none" spc="0" normalizeH="0" baseline="30000" noProof="0">
                        <a:ln>
                          <a:noFill/>
                        </a:ln>
                        <a:solidFill>
                          <a:srgbClr val="000000"/>
                        </a:solidFill>
                        <a:effectLst/>
                        <a:uLnTx/>
                        <a:uFillTx/>
                        <a:latin typeface="Cambria Math" panose="02040503050406030204" pitchFamily="18" charset="0"/>
                        <a:ea typeface="Open Sans"/>
                        <a:cs typeface="+mn-cs"/>
                      </a:rPr>
                      <m:t>2</m:t>
                    </m:r>
                    <m:r>
                      <a:rPr kumimoji="0" lang="en-US" altLang="en-US" sz="36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rPr>
                      <m:t> =300.</m:t>
                    </m:r>
                  </m:oMath>
                </a14:m>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just" defTabSz="914400" rtl="0" eaLnBrk="0" fontAlgn="t" latinLnBrk="0" hangingPunct="0">
                  <a:lnSpc>
                    <a:spcPct val="15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Suy </a:t>
                </a:r>
                <a:r>
                  <a:rPr kumimoji="0" lang="en-US" altLang="en-US" sz="36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ra</a:t>
                </a:r>
                <a:endParaRPr lang="en-US" altLang="en-US" sz="3600" b="0" i="0" smtClean="0">
                  <a:solidFill>
                    <a:srgbClr val="000000"/>
                  </a:solidFill>
                  <a:latin typeface="Arial" panose="020B0604020202020204" pitchFamily="34" charset="0"/>
                  <a:ea typeface="Cambria Math" panose="020405030504060302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743558" y="1161222"/>
                <a:ext cx="11133208" cy="3596241"/>
              </a:xfrm>
              <a:prstGeom prst="rect">
                <a:avLst/>
              </a:prstGeom>
              <a:blipFill>
                <a:blip r:embed="rId3"/>
                <a:stretch>
                  <a:fillRect l="-1643" r="-1698" b="-3220"/>
                </a:stretch>
              </a:blipFill>
            </p:spPr>
            <p:txBody>
              <a:bodyPr/>
              <a:lstStyle/>
              <a:p>
                <a:r>
                  <a:rPr lang="en-US">
                    <a:noFill/>
                  </a:rPr>
                  <a:t> </a:t>
                </a:r>
              </a:p>
            </p:txBody>
          </p:sp>
        </mc:Fallback>
      </mc:AlternateContent>
      <p:sp>
        <p:nvSpPr>
          <p:cNvPr id="13" name="Freeform 16"/>
          <p:cNvSpPr/>
          <p:nvPr/>
        </p:nvSpPr>
        <p:spPr>
          <a:xfrm rot="5400000">
            <a:off x="1495593" y="7705036"/>
            <a:ext cx="741572" cy="2628900"/>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4">
              <a:extLst>
                <a:ext uri="{96DAC541-7B7A-43D3-8B79-37D633B846F1}">
                  <asvg:svgBlip xmlns="" xmlns:asvg="http://schemas.microsoft.com/office/drawing/2016/SVG/main" r:embed="rId10"/>
                </a:ext>
              </a:extLst>
            </a:blip>
            <a:stretch>
              <a:fillRect/>
            </a:stretch>
          </a:blipFill>
        </p:spPr>
      </p:sp>
      <p:sp>
        <p:nvSpPr>
          <p:cNvPr id="15" name="Rectangle 14"/>
          <p:cNvSpPr/>
          <p:nvPr/>
        </p:nvSpPr>
        <p:spPr>
          <a:xfrm>
            <a:off x="551929" y="647855"/>
            <a:ext cx="1103187" cy="677108"/>
          </a:xfrm>
          <a:prstGeom prst="rect">
            <a:avLst/>
          </a:prstGeom>
        </p:spPr>
        <p:txBody>
          <a:bodyPr wrap="none">
            <a:spAutoFit/>
          </a:bodyPr>
          <a:lstStyle/>
          <a:p>
            <a:pPr algn="ctr" defTabSz="1828800">
              <a:defRPr/>
            </a:pPr>
            <a:r>
              <a:rPr lang="en-US" sz="3800" b="1" i="1" u="sng" dirty="0">
                <a:solidFill>
                  <a:srgbClr val="C00000"/>
                </a:solidFill>
                <a:latin typeface="Arial" panose="020B0604020202020204" pitchFamily="34" charset="0"/>
                <a:cs typeface="Arial"/>
                <a:sym typeface="Arial"/>
              </a:rPr>
              <a:t>Giải</a:t>
            </a:r>
            <a:endParaRPr lang="en-US" sz="3800" b="1" i="1" u="sng" dirty="0">
              <a:solidFill>
                <a:srgbClr val="C00000"/>
              </a:solidFill>
              <a:latin typeface="Calibri"/>
              <a:cs typeface="Arial"/>
              <a:sym typeface="Arial"/>
            </a:endParaRPr>
          </a:p>
        </p:txBody>
      </p:sp>
      <p:grpSp>
        <p:nvGrpSpPr>
          <p:cNvPr id="9" name="Group 8"/>
          <p:cNvGrpSpPr/>
          <p:nvPr/>
        </p:nvGrpSpPr>
        <p:grpSpPr>
          <a:xfrm>
            <a:off x="5711448" y="4742622"/>
            <a:ext cx="9354414" cy="2146065"/>
            <a:chOff x="4831416" y="5143500"/>
            <a:chExt cx="9354414" cy="2146065"/>
          </a:xfrm>
        </p:grpSpPr>
        <mc:AlternateContent xmlns:mc="http://schemas.openxmlformats.org/markup-compatibility/2006" xmlns:a14="http://schemas.microsoft.com/office/drawing/2010/main">
          <mc:Choice Requires="a14">
            <p:sp>
              <p:nvSpPr>
                <p:cNvPr id="3" name="Rectangle 2"/>
                <p:cNvSpPr/>
                <p:nvPr/>
              </p:nvSpPr>
              <p:spPr>
                <a:xfrm>
                  <a:off x="4831416" y="5143500"/>
                  <a:ext cx="5662300" cy="923330"/>
                </a:xfrm>
                <a:prstGeom prst="rect">
                  <a:avLst/>
                </a:prstGeom>
              </p:spPr>
              <p:txBody>
                <a:bodyPr wrap="square">
                  <a:spAutoFit/>
                </a:bodyPr>
                <a:lstStyle/>
                <a:p>
                  <a:pPr lvl="0" algn="just" eaLnBrk="0" fontAlgn="t"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Nửa chu vi mặt đáy </a:t>
                  </a:r>
                  <a14:m>
                    <m:oMath xmlns:m="http://schemas.openxmlformats.org/officeDocument/2006/math">
                      <m:r>
                        <a:rPr lang="en-US" altLang="en-US" sz="3600" i="1">
                          <a:solidFill>
                            <a:srgbClr val="000000"/>
                          </a:solidFill>
                          <a:latin typeface="Cambria Math" panose="02040503050406030204" pitchFamily="18" charset="0"/>
                          <a:ea typeface="Open Sans"/>
                        </a:rPr>
                        <m:t>𝐴𝐵𝐶</m:t>
                      </m:r>
                    </m:oMath>
                  </a14:m>
                  <a:r>
                    <a:rPr lang="en-US" altLang="en-US" sz="3600">
                      <a:solidFill>
                        <a:srgbClr val="000000"/>
                      </a:solidFill>
                      <a:latin typeface="Arial" panose="020B0604020202020204" pitchFamily="34" charset="0"/>
                      <a:ea typeface="Open Sans"/>
                    </a:rPr>
                    <a:t> </a:t>
                  </a:r>
                  <a:r>
                    <a:rPr lang="en-US" altLang="en-US" sz="3600" smtClean="0">
                      <a:solidFill>
                        <a:srgbClr val="000000"/>
                      </a:solidFill>
                      <a:latin typeface="Arial" panose="020B0604020202020204" pitchFamily="34" charset="0"/>
                      <a:ea typeface="Open Sans"/>
                    </a:rPr>
                    <a:t>là </a:t>
                  </a:r>
                  <a:endParaRPr lang="en-US" altLang="en-US" sz="3600">
                    <a:solidFill>
                      <a:prstClr val="black"/>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831416" y="5143500"/>
                  <a:ext cx="5662300" cy="923330"/>
                </a:xfrm>
                <a:prstGeom prst="rect">
                  <a:avLst/>
                </a:prstGeom>
                <a:blipFill>
                  <a:blip r:embed="rId11"/>
                  <a:stretch>
                    <a:fillRect l="-3337" r="-2906" b="-245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85351" y="6160089"/>
                  <a:ext cx="6900479" cy="11294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𝑝</m:t>
                        </m:r>
                        <m:r>
                          <a:rPr lang="en-US" altLang="en-US" sz="3600" i="1">
                            <a:solidFill>
                              <a:srgbClr val="000000"/>
                            </a:solidFill>
                            <a:latin typeface="Cambria Math" panose="02040503050406030204" pitchFamily="18" charset="0"/>
                            <a:ea typeface="Open Sans"/>
                          </a:rPr>
                          <m:t> =  </m:t>
                        </m:r>
                        <m:f>
                          <m:fPr>
                            <m:ctrlPr>
                              <a:rPr lang="en-US" altLang="en-US" sz="3600" i="1">
                                <a:solidFill>
                                  <a:srgbClr val="000000"/>
                                </a:solidFill>
                                <a:latin typeface="Cambria Math" panose="02040503050406030204" pitchFamily="18" charset="0"/>
                              </a:rPr>
                            </m:ctrlPr>
                          </m:fPr>
                          <m:num>
                            <m:r>
                              <a:rPr lang="en-US" altLang="en-US" sz="3600" i="1">
                                <a:solidFill>
                                  <a:srgbClr val="000000"/>
                                </a:solidFill>
                                <a:latin typeface="Cambria Math" panose="02040503050406030204" pitchFamily="18" charset="0"/>
                              </a:rPr>
                              <m:t>1</m:t>
                            </m:r>
                          </m:num>
                          <m:den>
                            <m:r>
                              <a:rPr lang="en-US" altLang="en-US" sz="3600" i="1">
                                <a:solidFill>
                                  <a:srgbClr val="000000"/>
                                </a:solidFill>
                                <a:latin typeface="Cambria Math" panose="02040503050406030204" pitchFamily="18" charset="0"/>
                              </a:rPr>
                              <m:t>2</m:t>
                            </m:r>
                          </m:den>
                        </m:f>
                        <m:d>
                          <m:dPr>
                            <m:ctrlPr>
                              <a:rPr lang="en-US" altLang="en-US" sz="3600" i="1">
                                <a:solidFill>
                                  <a:srgbClr val="000000"/>
                                </a:solidFill>
                                <a:latin typeface="Cambria Math" panose="02040503050406030204" pitchFamily="18" charset="0"/>
                              </a:rPr>
                            </m:ctrlPr>
                          </m:dPr>
                          <m:e>
                            <m:r>
                              <a:rPr lang="en-US" altLang="en-US" sz="3600" i="1">
                                <a:solidFill>
                                  <a:srgbClr val="000000"/>
                                </a:solidFill>
                                <a:latin typeface="Cambria Math" panose="02040503050406030204" pitchFamily="18" charset="0"/>
                                <a:ea typeface="MJXc-TeX-main-R"/>
                              </a:rPr>
                              <m:t>20+20+20</m:t>
                            </m:r>
                          </m:e>
                        </m:d>
                        <m:r>
                          <a:rPr lang="en-US" altLang="en-US" sz="3600" i="1">
                            <a:solidFill>
                              <a:srgbClr val="000000"/>
                            </a:solidFill>
                            <a:latin typeface="Cambria Math" panose="02040503050406030204" pitchFamily="18" charset="0"/>
                            <a:ea typeface="MJXc-TeX-main-R"/>
                          </a:rPr>
                          <m:t>=</m:t>
                        </m:r>
                        <m:r>
                          <a:rPr lang="en-US" altLang="en-US" sz="3600" i="1">
                            <a:solidFill>
                              <a:srgbClr val="000000"/>
                            </a:solidFill>
                            <a:latin typeface="Cambria Math" panose="02040503050406030204" pitchFamily="18" charset="0"/>
                            <a:ea typeface="Open Sans"/>
                          </a:rPr>
                          <m:t>30</m:t>
                        </m:r>
                        <m:d>
                          <m:dPr>
                            <m:ctrlPr>
                              <a:rPr lang="en-US" altLang="en-US" sz="3600" i="1">
                                <a:solidFill>
                                  <a:srgbClr val="000000"/>
                                </a:solidFill>
                                <a:latin typeface="Cambria Math" panose="02040503050406030204" pitchFamily="18" charset="0"/>
                                <a:ea typeface="Open Sans"/>
                              </a:rPr>
                            </m:ctrlPr>
                          </m:dPr>
                          <m:e>
                            <m:r>
                              <a:rPr lang="en-US" altLang="en-US" sz="3600" i="1">
                                <a:solidFill>
                                  <a:srgbClr val="000000"/>
                                </a:solidFill>
                                <a:latin typeface="Cambria Math" panose="02040503050406030204" pitchFamily="18" charset="0"/>
                                <a:ea typeface="Open Sans"/>
                              </a:rPr>
                              <m:t>𝑐𝑚</m:t>
                            </m: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7285351" y="6160089"/>
                  <a:ext cx="6900479" cy="1129476"/>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Rectangle 9"/>
              <p:cNvSpPr/>
              <p:nvPr/>
            </p:nvSpPr>
            <p:spPr>
              <a:xfrm>
                <a:off x="5711448" y="6988866"/>
                <a:ext cx="12424152" cy="2585323"/>
              </a:xfrm>
              <a:prstGeom prst="rect">
                <a:avLst/>
              </a:prstGeom>
            </p:spPr>
            <p:txBody>
              <a:bodyPr wrap="square">
                <a:spAutoFit/>
              </a:bodyPr>
              <a:lstStyle/>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Tổng diện tích các mặt bên của hình chóp đều S.ABC là: </a:t>
                </a:r>
              </a:p>
              <a:p>
                <a:pPr lvl="0" algn="just" eaLnBrk="0" fontAlgn="base"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m:t>
                      </m:r>
                      <m:r>
                        <a:rPr lang="en-US" altLang="en-US" sz="3600" i="1" baseline="-30000">
                          <a:solidFill>
                            <a:srgbClr val="000000"/>
                          </a:solidFill>
                          <a:latin typeface="Cambria Math" panose="02040503050406030204" pitchFamily="18" charset="0"/>
                          <a:ea typeface="Open Sans"/>
                        </a:rPr>
                        <m:t>𝑥𝑞</m:t>
                      </m:r>
                      <m:r>
                        <a:rPr lang="en-US" altLang="en-US" sz="3600" i="1">
                          <a:solidFill>
                            <a:srgbClr val="000000"/>
                          </a:solidFill>
                          <a:latin typeface="Cambria Math" panose="02040503050406030204" pitchFamily="18" charset="0"/>
                          <a:ea typeface="Open Sans"/>
                        </a:rPr>
                        <m:t> = 30 . 17,32 = 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m:oMathPara>
                </a14:m>
                <a:endParaRPr lang="en-US" altLang="en-US" sz="3600">
                  <a:solidFill>
                    <a:prstClr val="black"/>
                  </a:solidFill>
                  <a:latin typeface="Arial" panose="020B0604020202020204" pitchFamily="34" charset="0"/>
                </a:endParaRPr>
              </a:p>
              <a:p>
                <a:pPr lvl="0" algn="just" eaLnBrk="0" fontAlgn="base" hangingPunct="0">
                  <a:lnSpc>
                    <a:spcPct val="150000"/>
                  </a:lnSpc>
                  <a:spcBef>
                    <a:spcPct val="0"/>
                  </a:spcBef>
                  <a:spcAft>
                    <a:spcPct val="0"/>
                  </a:spcAft>
                  <a:defRPr/>
                </a:pPr>
                <a:r>
                  <a:rPr lang="en-US" altLang="en-US" sz="3600">
                    <a:solidFill>
                      <a:srgbClr val="000000"/>
                    </a:solidFill>
                    <a:latin typeface="Arial" panose="020B0604020202020204" pitchFamily="34" charset="0"/>
                    <a:ea typeface="Open Sans"/>
                  </a:rPr>
                  <a:t>Vậy diện tích giấy màu bạn Thu cần sử dụng là </a:t>
                </a:r>
                <a14:m>
                  <m:oMath xmlns:m="http://schemas.openxmlformats.org/officeDocument/2006/math">
                    <m:r>
                      <a:rPr lang="en-US" altLang="en-US" sz="3600" i="1">
                        <a:solidFill>
                          <a:srgbClr val="000000"/>
                        </a:solidFill>
                        <a:latin typeface="Cambria Math" panose="02040503050406030204" pitchFamily="18" charset="0"/>
                        <a:ea typeface="Open Sans"/>
                      </a:rPr>
                      <m:t>519,6 </m:t>
                    </m:r>
                    <m:r>
                      <a:rPr lang="en-US" altLang="en-US" sz="3600" i="1">
                        <a:solidFill>
                          <a:srgbClr val="000000"/>
                        </a:solidFill>
                        <a:latin typeface="Cambria Math" panose="02040503050406030204" pitchFamily="18" charset="0"/>
                        <a:ea typeface="Open Sans"/>
                      </a:rPr>
                      <m:t>𝑐𝑚</m:t>
                    </m:r>
                    <m:r>
                      <a:rPr lang="en-US" altLang="en-US" sz="3600" i="1" baseline="30000">
                        <a:solidFill>
                          <a:srgbClr val="000000"/>
                        </a:solidFill>
                        <a:latin typeface="Cambria Math" panose="02040503050406030204" pitchFamily="18" charset="0"/>
                        <a:ea typeface="Open Sans"/>
                      </a:rPr>
                      <m:t>2</m:t>
                    </m:r>
                    <m:r>
                      <a:rPr lang="en-US" altLang="en-US" sz="3600" i="1">
                        <a:solidFill>
                          <a:srgbClr val="000000"/>
                        </a:solidFill>
                        <a:latin typeface="Cambria Math" panose="02040503050406030204" pitchFamily="18" charset="0"/>
                        <a:ea typeface="Open Sans"/>
                      </a:rPr>
                      <m:t>.</m:t>
                    </m:r>
                  </m:oMath>
                </a14:m>
                <a:endParaRPr lang="en-US" altLang="en-US" sz="3600">
                  <a:solidFill>
                    <a:srgbClr val="000000"/>
                  </a:solidFill>
                  <a:latin typeface="Arial" panose="020B0604020202020204" pitchFamily="34" charset="0"/>
                  <a:ea typeface="Open Sans"/>
                </a:endParaRPr>
              </a:p>
            </p:txBody>
          </p:sp>
        </mc:Choice>
        <mc:Fallback xmlns="">
          <p:sp>
            <p:nvSpPr>
              <p:cNvPr id="10" name="Rectangle 9"/>
              <p:cNvSpPr>
                <a:spLocks noRot="1" noChangeAspect="1" noMove="1" noResize="1" noEditPoints="1" noAdjustHandles="1" noChangeArrowheads="1" noChangeShapeType="1" noTextEdit="1"/>
              </p:cNvSpPr>
              <p:nvPr/>
            </p:nvSpPr>
            <p:spPr>
              <a:xfrm>
                <a:off x="5711448" y="6988866"/>
                <a:ext cx="12424152" cy="2585323"/>
              </a:xfrm>
              <a:prstGeom prst="rect">
                <a:avLst/>
              </a:prstGeom>
              <a:blipFill>
                <a:blip r:embed="rId13"/>
                <a:stretch>
                  <a:fillRect l="-1521" b="-3765"/>
                </a:stretch>
              </a:blipFill>
            </p:spPr>
            <p:txBody>
              <a:bodyPr/>
              <a:lstStyle/>
              <a:p>
                <a:r>
                  <a:rPr lang="en-US">
                    <a:noFill/>
                  </a:rPr>
                  <a:t> </a:t>
                </a:r>
              </a:p>
            </p:txBody>
          </p:sp>
        </mc:Fallback>
      </mc:AlternateContent>
      <p:pic>
        <p:nvPicPr>
          <p:cNvPr id="12" name="Picture 11"/>
          <p:cNvPicPr>
            <a:picLocks noChangeAspect="1"/>
          </p:cNvPicPr>
          <p:nvPr/>
        </p:nvPicPr>
        <p:blipFill>
          <a:blip r:embed="rId14"/>
          <a:stretch>
            <a:fillRect/>
          </a:stretch>
        </p:blipFill>
        <p:spPr>
          <a:xfrm>
            <a:off x="534890" y="1562101"/>
            <a:ext cx="5116923" cy="489582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7255566" y="3602262"/>
                <a:ext cx="5093895" cy="1021370"/>
              </a:xfrm>
              <a:prstGeom prst="rect">
                <a:avLst/>
              </a:prstGeom>
            </p:spPr>
            <p:txBody>
              <a:bodyPr wrap="none">
                <a:spAutoFit/>
              </a:bodyPr>
              <a:lstStyle/>
              <a:p>
                <a:pPr lvl="0" algn="just" eaLnBrk="0" fontAlgn="t" hangingPunct="0">
                  <a:lnSpc>
                    <a:spcPct val="15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altLang="en-US" sz="3600" i="1">
                          <a:solidFill>
                            <a:srgbClr val="000000"/>
                          </a:solidFill>
                          <a:latin typeface="Cambria Math" panose="02040503050406030204" pitchFamily="18" charset="0"/>
                          <a:ea typeface="Open Sans"/>
                        </a:rPr>
                        <m:t>𝑆𝐻</m:t>
                      </m:r>
                      <m:r>
                        <a:rPr lang="en-US" altLang="en-US" sz="3600" i="1">
                          <a:solidFill>
                            <a:srgbClr val="000000"/>
                          </a:solidFill>
                          <a:latin typeface="Cambria Math" panose="02040503050406030204" pitchFamily="18" charset="0"/>
                          <a:ea typeface="Open Sans"/>
                        </a:rPr>
                        <m:t>= </m:t>
                      </m:r>
                      <m:rad>
                        <m:radPr>
                          <m:degHide m:val="on"/>
                          <m:ctrlPr>
                            <a:rPr lang="en-US" altLang="en-US" sz="3600" i="1">
                              <a:solidFill>
                                <a:srgbClr val="000000"/>
                              </a:solidFill>
                              <a:latin typeface="Cambria Math" panose="02040503050406030204" pitchFamily="18" charset="0"/>
                            </a:rPr>
                          </m:ctrlPr>
                        </m:radPr>
                        <m:deg/>
                        <m:e>
                          <m:r>
                            <a:rPr lang="en-US" altLang="en-US" sz="3600" i="1">
                              <a:solidFill>
                                <a:srgbClr val="000000"/>
                              </a:solidFill>
                              <a:latin typeface="Cambria Math" panose="02040503050406030204" pitchFamily="18" charset="0"/>
                            </a:rPr>
                            <m:t>300</m:t>
                          </m:r>
                        </m:e>
                      </m:rad>
                      <m:r>
                        <a:rPr lang="en-US" altLang="en-US" sz="3600" i="1">
                          <a:solidFill>
                            <a:srgbClr val="000000"/>
                          </a:solidFill>
                          <a:latin typeface="Cambria Math" panose="02040503050406030204" pitchFamily="18" charset="0"/>
                          <a:ea typeface="Cambria Math" panose="02040503050406030204" pitchFamily="18" charset="0"/>
                        </a:rPr>
                        <m:t>≈17,32 </m:t>
                      </m:r>
                      <m:r>
                        <a:rPr lang="en-US" altLang="en-US" sz="3600" i="1">
                          <a:solidFill>
                            <a:srgbClr val="000000"/>
                          </a:solidFill>
                          <a:latin typeface="Cambria Math" panose="02040503050406030204" pitchFamily="18" charset="0"/>
                          <a:ea typeface="Cambria Math" panose="02040503050406030204" pitchFamily="18" charset="0"/>
                        </a:rPr>
                        <m:t>𝑐𝑚</m:t>
                      </m:r>
                    </m:oMath>
                  </m:oMathPara>
                </a14:m>
                <a:endParaRPr lang="en-US" altLang="en-US" sz="3600">
                  <a:solidFill>
                    <a:srgbClr val="000000"/>
                  </a:solidFill>
                  <a:latin typeface="Arial" panose="020B0604020202020204" pitchFamily="34" charset="0"/>
                  <a:ea typeface="Cambria Math" panose="020405030504060302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255566" y="3602262"/>
                <a:ext cx="5093895" cy="1021370"/>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54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up)">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barn(inVertical)">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down)">
                                      <p:cBhvr>
                                        <p:cTn id="4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911;p39"/>
          <p:cNvSpPr txBox="1">
            <a:spLocks/>
          </p:cNvSpPr>
          <p:nvPr/>
        </p:nvSpPr>
        <p:spPr>
          <a:xfrm>
            <a:off x="1426500" y="1104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vi-VN" sz="6600" b="1">
                <a:solidFill>
                  <a:srgbClr val="C00000"/>
                </a:solidFill>
                <a:latin typeface="Arial" panose="020B0604020202020204" pitchFamily="34" charset="0"/>
                <a:cs typeface="Arial" panose="020B0604020202020204" pitchFamily="34" charset="0"/>
              </a:rPr>
              <a:t>HƯỚNG DẪN VỀ NHÀ</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10"/>
          <a:stretch>
            <a:fillRect/>
          </a:stretch>
        </p:blipFill>
        <p:spPr>
          <a:xfrm>
            <a:off x="2209800" y="8877300"/>
            <a:ext cx="1505229" cy="1104181"/>
          </a:xfrm>
          <a:prstGeom prst="rect">
            <a:avLst/>
          </a:prstGeom>
        </p:spPr>
      </p:pic>
      <p:sp>
        <p:nvSpPr>
          <p:cNvPr id="32" name="Rectangle 31"/>
          <p:cNvSpPr/>
          <p:nvPr/>
        </p:nvSpPr>
        <p:spPr>
          <a:xfrm>
            <a:off x="1981200" y="3314700"/>
            <a:ext cx="7677422" cy="962251"/>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a:t>
            </a:r>
            <a:r>
              <a:rPr lang="en-US" sz="4300" kern="0" smtClean="0">
                <a:solidFill>
                  <a:srgbClr val="000000"/>
                </a:solidFill>
                <a:latin typeface="Arial"/>
                <a:cs typeface="Arial"/>
                <a:sym typeface="Arial"/>
              </a:rPr>
              <a:t>học</a:t>
            </a:r>
            <a:endParaRPr lang="en-US" sz="4300" kern="0" dirty="0">
              <a:solidFill>
                <a:srgbClr val="000000"/>
              </a:solidFill>
              <a:latin typeface="Arial"/>
              <a:cs typeface="Arial"/>
              <a:sym typeface="Arial"/>
            </a:endParaRPr>
          </a:p>
        </p:txBody>
      </p:sp>
      <p:sp>
        <p:nvSpPr>
          <p:cNvPr id="33" name="Rectangle 32"/>
          <p:cNvSpPr/>
          <p:nvPr/>
        </p:nvSpPr>
        <p:spPr>
          <a:xfrm>
            <a:off x="2000641" y="4991100"/>
            <a:ext cx="8277130" cy="962251"/>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34" name="Rectangle 33"/>
          <p:cNvSpPr/>
          <p:nvPr/>
        </p:nvSpPr>
        <p:spPr>
          <a:xfrm>
            <a:off x="1981200" y="6715649"/>
            <a:ext cx="14346900" cy="1084912"/>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a:t>
            </a:r>
            <a:r>
              <a:rPr lang="en-US" sz="43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ài 39. H</a:t>
            </a:r>
            <a:r>
              <a:rPr lang="vi-VN" sz="4300" b="1" i="1" smtClean="0">
                <a:solidFill>
                  <a:prstClr val="black"/>
                </a:solidFill>
                <a:ea typeface="Times New Roman" panose="02020603050405020304" pitchFamily="18" charset="0"/>
                <a:cs typeface="Arial" panose="020B0604020202020204" pitchFamily="34" charset="0"/>
                <a:sym typeface="Arial"/>
              </a:rPr>
              <a:t>ình </a:t>
            </a:r>
            <a:r>
              <a:rPr lang="vi-VN" sz="4300" b="1" i="1">
                <a:solidFill>
                  <a:prstClr val="black"/>
                </a:solidFill>
                <a:ea typeface="Times New Roman" panose="02020603050405020304" pitchFamily="18" charset="0"/>
                <a:cs typeface="Arial" panose="020B0604020202020204" pitchFamily="34" charset="0"/>
                <a:sym typeface="Arial"/>
              </a:rPr>
              <a:t>chóp tứ giác đều</a:t>
            </a:r>
            <a:endParaRPr lang="en-US" sz="4300" b="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1604074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3" name="Freeform 3"/>
          <p:cNvSpPr/>
          <p:nvPr/>
        </p:nvSpPr>
        <p:spPr>
          <a:xfrm>
            <a:off x="13137952" y="4322944"/>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28700" y="1239348"/>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a:off x="2512617" y="1638300"/>
            <a:ext cx="13565583" cy="5513415"/>
            <a:chOff x="0" y="0"/>
            <a:chExt cx="5018317" cy="1360314"/>
          </a:xfrm>
        </p:grpSpPr>
        <p:sp>
          <p:nvSpPr>
            <p:cNvPr id="7" name="Freeform 7"/>
            <p:cNvSpPr/>
            <p:nvPr/>
          </p:nvSpPr>
          <p:spPr>
            <a:xfrm>
              <a:off x="48260" y="4826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000000"/>
            </a:solidFill>
          </p:spPr>
        </p:sp>
        <p:sp>
          <p:nvSpPr>
            <p:cNvPr id="8" name="Freeform 8"/>
            <p:cNvSpPr/>
            <p:nvPr/>
          </p:nvSpPr>
          <p:spPr>
            <a:xfrm>
              <a:off x="6350" y="635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FFC000"/>
            </a:solidFill>
          </p:spPr>
        </p:sp>
        <p:sp>
          <p:nvSpPr>
            <p:cNvPr id="9" name="Freeform 9"/>
            <p:cNvSpPr/>
            <p:nvPr/>
          </p:nvSpPr>
          <p:spPr>
            <a:xfrm>
              <a:off x="0" y="0"/>
              <a:ext cx="4982757" cy="1324754"/>
            </a:xfrm>
            <a:custGeom>
              <a:avLst/>
              <a:gdLst/>
              <a:ahLst/>
              <a:cxnLst/>
              <a:rect l="l" t="t" r="r" b="b"/>
              <a:pathLst>
                <a:path w="4982757" h="1324754">
                  <a:moveTo>
                    <a:pt x="4982757" y="1324754"/>
                  </a:moveTo>
                  <a:lnTo>
                    <a:pt x="0" y="1324754"/>
                  </a:lnTo>
                  <a:lnTo>
                    <a:pt x="0" y="0"/>
                  </a:lnTo>
                  <a:lnTo>
                    <a:pt x="4982757" y="0"/>
                  </a:lnTo>
                  <a:lnTo>
                    <a:pt x="4982757" y="1324754"/>
                  </a:lnTo>
                  <a:close/>
                  <a:moveTo>
                    <a:pt x="12700" y="1312054"/>
                  </a:moveTo>
                  <a:lnTo>
                    <a:pt x="4970057" y="1312054"/>
                  </a:lnTo>
                  <a:lnTo>
                    <a:pt x="4970057" y="12700"/>
                  </a:lnTo>
                  <a:lnTo>
                    <a:pt x="12700" y="12700"/>
                  </a:lnTo>
                  <a:lnTo>
                    <a:pt x="12700" y="1312054"/>
                  </a:lnTo>
                  <a:close/>
                </a:path>
              </a:pathLst>
            </a:custGeom>
            <a:solidFill>
              <a:srgbClr val="000000"/>
            </a:solidFill>
          </p:spPr>
        </p:sp>
      </p:grpSp>
      <p:sp>
        <p:nvSpPr>
          <p:cNvPr id="11" name="Google Shape;805;p37"/>
          <p:cNvSpPr txBox="1">
            <a:spLocks/>
          </p:cNvSpPr>
          <p:nvPr/>
        </p:nvSpPr>
        <p:spPr>
          <a:xfrm>
            <a:off x="2883029" y="2247900"/>
            <a:ext cx="12728631" cy="257090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defTabSz="1828800">
              <a:lnSpc>
                <a:spcPct val="150000"/>
              </a:lnSpc>
              <a:buClr>
                <a:srgbClr val="014040"/>
              </a:buClr>
            </a:pPr>
            <a:r>
              <a:rPr lang="vi-VN" sz="8000" b="1" kern="0">
                <a:solidFill>
                  <a:srgbClr val="014040"/>
                </a:solidFill>
                <a:latin typeface="Arial" panose="020B0604020202020204" pitchFamily="34" charset="0"/>
              </a:rPr>
              <a:t>CẢM ƠN </a:t>
            </a:r>
            <a:r>
              <a:rPr lang="en-US" sz="8000" b="1" kern="0">
                <a:solidFill>
                  <a:srgbClr val="014040"/>
                </a:solidFill>
                <a:latin typeface="Arial"/>
              </a:rPr>
              <a:t>CÁC EM</a:t>
            </a:r>
            <a:endParaRPr lang="vi-VN" sz="8000" b="1" kern="0">
              <a:solidFill>
                <a:srgbClr val="014040"/>
              </a:solidFill>
              <a:latin typeface="Arial" panose="020B0604020202020204" pitchFamily="34" charset="0"/>
            </a:endParaRPr>
          </a:p>
          <a:p>
            <a:pPr algn="ctr" defTabSz="1828800">
              <a:lnSpc>
                <a:spcPct val="150000"/>
              </a:lnSpc>
              <a:buClr>
                <a:srgbClr val="014040"/>
              </a:buClr>
            </a:pPr>
            <a:r>
              <a:rPr lang="vi-VN" sz="8000" b="1" kern="0">
                <a:solidFill>
                  <a:srgbClr val="014040"/>
                </a:solidFill>
                <a:latin typeface="Arial" panose="020B0604020202020204" pitchFamily="34" charset="0"/>
              </a:rPr>
              <a:t>ĐÃ </a:t>
            </a:r>
            <a:r>
              <a:rPr lang="en-US" sz="8000" b="1" kern="0">
                <a:solidFill>
                  <a:srgbClr val="014040"/>
                </a:solidFill>
                <a:latin typeface="Arial"/>
              </a:rPr>
              <a:t>THAM GIA TIẾT HỌC</a:t>
            </a:r>
            <a:r>
              <a:rPr lang="vi-VN" sz="8000" b="1" kern="0">
                <a:solidFill>
                  <a:srgbClr val="014040"/>
                </a:solidFill>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911" name="Google Shape;911;p39"/>
          <p:cNvSpPr txBox="1">
            <a:spLocks noGrp="1"/>
          </p:cNvSpPr>
          <p:nvPr>
            <p:ph type="title"/>
          </p:nvPr>
        </p:nvSpPr>
        <p:spPr>
          <a:xfrm>
            <a:off x="1441884" y="1457964"/>
            <a:ext cx="15435000" cy="1046400"/>
          </a:xfrm>
          <a:prstGeom prst="rect">
            <a:avLst/>
          </a:prstGeom>
        </p:spPr>
        <p:txBody>
          <a:bodyPr spcFirstLastPara="1" wrap="square" lIns="182850" tIns="182850" rIns="182850" bIns="182850" anchor="t" anchorCtr="0">
            <a:noAutofit/>
          </a:bodyPr>
          <a:lstStyle/>
          <a:p>
            <a:pPr lvl="0"/>
            <a:r>
              <a:rPr lang="en-US" sz="6800" b="1" dirty="0">
                <a:solidFill>
                  <a:srgbClr val="C00000"/>
                </a:solidFill>
                <a:latin typeface="+mj-lt"/>
              </a:rPr>
              <a:t>NỘI DUNG BÀI HỌC</a:t>
            </a:r>
          </a:p>
        </p:txBody>
      </p:sp>
      <p:sp>
        <p:nvSpPr>
          <p:cNvPr id="914" name="Google Shape;914;p39"/>
          <p:cNvSpPr txBox="1">
            <a:spLocks noGrp="1"/>
          </p:cNvSpPr>
          <p:nvPr>
            <p:ph type="title" idx="3"/>
          </p:nvPr>
        </p:nvSpPr>
        <p:spPr>
          <a:xfrm>
            <a:off x="3733800" y="3787156"/>
            <a:ext cx="1453442" cy="1203944"/>
          </a:xfrm>
          <a:prstGeom prst="rect">
            <a:avLst/>
          </a:prstGeom>
        </p:spPr>
        <p:txBody>
          <a:bodyPr spcFirstLastPara="1" wrap="square" lIns="182850" tIns="182850" rIns="182850" bIns="182850" anchor="ctr" anchorCtr="0">
            <a:noAutofit/>
          </a:bodyPr>
          <a:lstStyle/>
          <a:p>
            <a:r>
              <a:rPr lang="en" sz="6000" b="1" smtClean="0">
                <a:latin typeface="+mj-lt"/>
              </a:rPr>
              <a:t>1</a:t>
            </a:r>
            <a:endParaRPr sz="6000" b="1" dirty="0">
              <a:latin typeface="+mj-lt"/>
            </a:endParaRPr>
          </a:p>
        </p:txBody>
      </p:sp>
      <p:sp>
        <p:nvSpPr>
          <p:cNvPr id="13" name="Rectangle 12"/>
          <p:cNvSpPr/>
          <p:nvPr/>
        </p:nvSpPr>
        <p:spPr>
          <a:xfrm>
            <a:off x="5517025" y="3958240"/>
            <a:ext cx="7141994" cy="784830"/>
          </a:xfrm>
          <a:prstGeom prst="rect">
            <a:avLst/>
          </a:prstGeom>
        </p:spPr>
        <p:txBody>
          <a:bodyPr wrap="square">
            <a:spAutoFit/>
          </a:bodyPr>
          <a:lstStyle/>
          <a:p>
            <a:pPr defTabSz="1828800">
              <a:buClr>
                <a:srgbClr val="014040"/>
              </a:buClr>
              <a:buSzPts val="4600"/>
            </a:pPr>
            <a:r>
              <a:rPr lang="en-US" sz="4500" b="1" kern="0">
                <a:solidFill>
                  <a:srgbClr val="014040"/>
                </a:solidFill>
                <a:cs typeface="Arial"/>
                <a:sym typeface="DM Sans SemiBold"/>
              </a:rPr>
              <a:t>Hình chóp tam giác đều</a:t>
            </a:r>
            <a:endParaRPr lang="en" sz="4500" b="1" kern="0" dirty="0">
              <a:solidFill>
                <a:srgbClr val="014040"/>
              </a:solidFill>
              <a:latin typeface="Arial"/>
              <a:cs typeface="Arial"/>
              <a:sym typeface="DM Sans SemiBold"/>
            </a:endParaRPr>
          </a:p>
        </p:txBody>
      </p:sp>
      <p:sp>
        <p:nvSpPr>
          <p:cNvPr id="20" name="Rectangle 19"/>
          <p:cNvSpPr/>
          <p:nvPr/>
        </p:nvSpPr>
        <p:spPr>
          <a:xfrm>
            <a:off x="5517025" y="5793075"/>
            <a:ext cx="9580393" cy="2169825"/>
          </a:xfrm>
          <a:prstGeom prst="rect">
            <a:avLst/>
          </a:prstGeom>
        </p:spPr>
        <p:txBody>
          <a:bodyPr wrap="square">
            <a:spAutoFit/>
          </a:bodyPr>
          <a:lstStyle/>
          <a:p>
            <a:pPr algn="just" defTabSz="1828800">
              <a:lnSpc>
                <a:spcPct val="150000"/>
              </a:lnSpc>
              <a:buClr>
                <a:srgbClr val="014040"/>
              </a:buClr>
              <a:buSzPts val="4600"/>
            </a:pPr>
            <a:r>
              <a:rPr lang="vi-VN" sz="4500" b="1" kern="0">
                <a:solidFill>
                  <a:srgbClr val="014040"/>
                </a:solidFill>
                <a:latin typeface="Arial"/>
                <a:cs typeface="Arial"/>
                <a:sym typeface="DM Sans SemiBold"/>
              </a:rPr>
              <a:t>Diện tích xung quanh và thể tích của hình chóp tam giác đều</a:t>
            </a:r>
            <a:endParaRPr lang="en" sz="4500" b="1" kern="0" dirty="0">
              <a:solidFill>
                <a:srgbClr val="014040"/>
              </a:solidFill>
              <a:latin typeface="Arial"/>
              <a:cs typeface="Arial"/>
              <a:sym typeface="DM Sans SemiBold"/>
            </a:endParaRPr>
          </a:p>
        </p:txBody>
      </p:sp>
      <p:sp>
        <p:nvSpPr>
          <p:cNvPr id="21" name="Google Shape;914;p39"/>
          <p:cNvSpPr txBox="1">
            <a:spLocks noGrp="1"/>
          </p:cNvSpPr>
          <p:nvPr>
            <p:ph type="title" idx="3"/>
          </p:nvPr>
        </p:nvSpPr>
        <p:spPr>
          <a:xfrm>
            <a:off x="3733800" y="6319003"/>
            <a:ext cx="1453442" cy="1203944"/>
          </a:xfrm>
          <a:prstGeom prst="rect">
            <a:avLst/>
          </a:prstGeom>
        </p:spPr>
        <p:txBody>
          <a:bodyPr spcFirstLastPara="1" wrap="square" lIns="182850" tIns="182850" rIns="182850" bIns="182850" anchor="ctr" anchorCtr="0">
            <a:noAutofit/>
          </a:bodyPr>
          <a:lstStyle/>
          <a:p>
            <a:r>
              <a:rPr lang="en" sz="6000" b="1" smtClean="0">
                <a:latin typeface="+mj-lt"/>
              </a:rPr>
              <a:t>2</a:t>
            </a:r>
            <a:endParaRPr sz="6000" b="1" dirty="0">
              <a:latin typeface="+mj-lt"/>
            </a:endParaRPr>
          </a:p>
        </p:txBody>
      </p:sp>
      <p:sp>
        <p:nvSpPr>
          <p:cNvPr id="15" name="Freeform 11"/>
          <p:cNvSpPr/>
          <p:nvPr/>
        </p:nvSpPr>
        <p:spPr>
          <a:xfrm>
            <a:off x="1319237" y="8578977"/>
            <a:ext cx="1763452" cy="1288923"/>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6" name="Freeform 21"/>
          <p:cNvSpPr/>
          <p:nvPr/>
        </p:nvSpPr>
        <p:spPr>
          <a:xfrm>
            <a:off x="15732711" y="7656629"/>
            <a:ext cx="2007626" cy="1909069"/>
          </a:xfrm>
          <a:custGeom>
            <a:avLst/>
            <a:gdLst/>
            <a:ahLst/>
            <a:cxnLst/>
            <a:rect l="l" t="t" r="r" b="b"/>
            <a:pathLst>
              <a:path w="2007626" h="1909069">
                <a:moveTo>
                  <a:pt x="0" y="0"/>
                </a:moveTo>
                <a:lnTo>
                  <a:pt x="2007625" y="0"/>
                </a:lnTo>
                <a:lnTo>
                  <a:pt x="2007625" y="1909069"/>
                </a:lnTo>
                <a:lnTo>
                  <a:pt x="0" y="1909069"/>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6320649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2743200" y="1028700"/>
            <a:ext cx="13030200" cy="5638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3836506" y="1537154"/>
              <a:ext cx="10282225" cy="4154984"/>
            </a:xfrm>
            <a:prstGeom prst="rect">
              <a:avLst/>
            </a:prstGeom>
          </p:spPr>
          <p:txBody>
            <a:bodyPr wrap="square" lIns="0" tIns="0" rIns="0" bIns="0" rtlCol="0" anchor="t">
              <a:spAutoFit/>
            </a:bodyPr>
            <a:lstStyle/>
            <a:p>
              <a:pPr lvl="0" algn="ctr">
                <a:lnSpc>
                  <a:spcPct val="150000"/>
                </a:lnSpc>
              </a:pPr>
              <a:r>
                <a:rPr lang="en-US" sz="9000" b="1">
                  <a:solidFill>
                    <a:srgbClr val="F1EEE1"/>
                  </a:solidFill>
                  <a:latin typeface="Arial" panose="020B0604020202020204" pitchFamily="34" charset="0"/>
                  <a:cs typeface="Arial" panose="020B0604020202020204" pitchFamily="34" charset="0"/>
                </a:rPr>
                <a:t>1. HÌNH CHÓP TAM GIÁC ĐỀU</a:t>
              </a:r>
              <a:endParaRPr kumimoji="0" lang="en-US" sz="90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14768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12558" y="162426"/>
            <a:ext cx="17846842"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4" name="Rectangle 3"/>
              <p:cNvSpPr/>
              <p:nvPr/>
            </p:nvSpPr>
            <p:spPr>
              <a:xfrm>
                <a:off x="533400" y="754933"/>
                <a:ext cx="10317079" cy="5293757"/>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700" smtClean="0">
                    <a:solidFill>
                      <a:schemeClr val="bg1">
                        <a:lumMod val="10000"/>
                      </a:schemeClr>
                    </a:solidFill>
                    <a:ea typeface="Dotum" panose="020B0600000101010101" pitchFamily="34" charset="-127"/>
                    <a:cs typeface="Times New Roman" panose="02020603050405020304" pitchFamily="18" charset="0"/>
                  </a:rPr>
                  <a:t>Hình </a:t>
                </a:r>
                <a:r>
                  <a:rPr lang="vi-VN" sz="3700">
                    <a:solidFill>
                      <a:schemeClr val="bg1">
                        <a:lumMod val="10000"/>
                      </a:schemeClr>
                    </a:solidFill>
                    <a:ea typeface="Dotum" panose="020B0600000101010101" pitchFamily="34" charset="-127"/>
                    <a:cs typeface="Times New Roman" panose="02020603050405020304" pitchFamily="18" charset="0"/>
                  </a:rPr>
                  <a:t>chóp tam giác đều có mặt đáy là một tam giác đều, các mặt bên là các tam giác cân bằng nhau chung </a:t>
                </a:r>
                <a:r>
                  <a:rPr lang="en-US" sz="3700" smtClean="0">
                    <a:solidFill>
                      <a:schemeClr val="bg1">
                        <a:lumMod val="10000"/>
                      </a:schemeClr>
                    </a:solidFill>
                    <a:ea typeface="Dotum" panose="020B0600000101010101" pitchFamily="34" charset="-127"/>
                    <a:cs typeface="Times New Roman" panose="02020603050405020304" pitchFamily="18" charset="0"/>
                  </a:rPr>
                  <a:t>một </a:t>
                </a:r>
                <a:r>
                  <a:rPr lang="vi-VN" sz="3700" smtClean="0">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a:t>
                </a:r>
                <a:r>
                  <a:rPr lang="vi-VN" sz="3700" smtClean="0">
                    <a:solidFill>
                      <a:schemeClr val="bg1">
                        <a:lumMod val="10000"/>
                      </a:schemeClr>
                    </a:solidFill>
                    <a:ea typeface="Dotum" panose="020B0600000101010101" pitchFamily="34" charset="-127"/>
                    <a:cs typeface="Times New Roman" panose="02020603050405020304" pitchFamily="18" charset="0"/>
                  </a:rPr>
                  <a:t>Đỉnh</a:t>
                </a:r>
                <a:r>
                  <a:rPr lang="en-US" sz="3700" smtClean="0">
                    <a:solidFill>
                      <a:schemeClr val="bg1">
                        <a:lumMod val="10000"/>
                      </a:schemeClr>
                    </a:solidFill>
                    <a:ea typeface="Dotum" panose="020B0600000101010101" pitchFamily="34" charset="-127"/>
                    <a:cs typeface="Times New Roman" panose="02020603050405020304" pitchFamily="18" charset="0"/>
                  </a:rPr>
                  <a:t> chung</a:t>
                </a:r>
                <a:r>
                  <a:rPr lang="vi-VN" sz="3700" smtClean="0">
                    <a:solidFill>
                      <a:schemeClr val="bg1">
                        <a:lumMod val="10000"/>
                      </a:schemeClr>
                    </a:solidFill>
                    <a:ea typeface="Dotum" panose="020B0600000101010101" pitchFamily="34" charset="-127"/>
                    <a:cs typeface="Times New Roman" panose="02020603050405020304" pitchFamily="18" charset="0"/>
                  </a:rPr>
                  <a:t> </a:t>
                </a:r>
                <a:r>
                  <a:rPr lang="vi-VN" sz="3700">
                    <a:solidFill>
                      <a:schemeClr val="bg1">
                        <a:lumMod val="10000"/>
                      </a:schemeClr>
                    </a:solidFill>
                    <a:ea typeface="Dotum" panose="020B0600000101010101" pitchFamily="34" charset="-127"/>
                    <a:cs typeface="Times New Roman" panose="02020603050405020304" pitchFamily="18" charset="0"/>
                  </a:rPr>
                  <a:t>này được gọi là </a:t>
                </a:r>
                <a:r>
                  <a:rPr lang="vi-VN" sz="3700" i="1">
                    <a:solidFill>
                      <a:schemeClr val="bg1">
                        <a:lumMod val="10000"/>
                      </a:schemeClr>
                    </a:solidFill>
                    <a:ea typeface="Dotum" panose="020B0600000101010101" pitchFamily="34" charset="-127"/>
                    <a:cs typeface="Times New Roman" panose="02020603050405020304" pitchFamily="18" charset="0"/>
                  </a:rPr>
                  <a:t>đỉnh</a:t>
                </a:r>
                <a:r>
                  <a:rPr lang="vi-VN" sz="3700">
                    <a:solidFill>
                      <a:schemeClr val="bg1">
                        <a:lumMod val="10000"/>
                      </a:schemeClr>
                    </a:solidFill>
                    <a:ea typeface="Dotum" panose="020B0600000101010101" pitchFamily="34" charset="-127"/>
                    <a:cs typeface="Times New Roman" panose="02020603050405020304" pitchFamily="18" charset="0"/>
                  </a:rPr>
                  <a:t> hình chóp tam giác đều</a:t>
                </a:r>
                <a:r>
                  <a:rPr lang="vi-VN" sz="3700" smtClean="0">
                    <a:solidFill>
                      <a:schemeClr val="bg1">
                        <a:lumMod val="10000"/>
                      </a:schemeClr>
                    </a:solidFill>
                    <a:ea typeface="Dotum" panose="020B0600000101010101" pitchFamily="34" charset="-127"/>
                    <a:cs typeface="Times New Roman" panose="02020603050405020304" pitchFamily="18" charset="0"/>
                  </a:rPr>
                  <a:t>.</a:t>
                </a:r>
                <a:endParaRPr lang="en-US" sz="3700" smtClean="0">
                  <a:solidFill>
                    <a:schemeClr val="bg1">
                      <a:lumMod val="10000"/>
                    </a:schemeClr>
                  </a:solidFill>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en-US" sz="3700" smtClean="0">
                    <a:solidFill>
                      <a:schemeClr val="bg1">
                        <a:lumMod val="10000"/>
                      </a:schemeClr>
                    </a:solidFill>
                    <a:ea typeface="Dotum" panose="020B0600000101010101" pitchFamily="34" charset="-127"/>
                    <a:cs typeface="Times New Roman" panose="02020603050405020304" pitchFamily="18" charset="0"/>
                  </a:rPr>
                  <a:t>Trong hình 10.2, </a:t>
                </a:r>
                <a14:m>
                  <m:oMath xmlns:m="http://schemas.openxmlformats.org/officeDocument/2006/math">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𝑆</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m:t>
                    </m:r>
                    <m:r>
                      <a:rPr lang="en-US" sz="3700" i="1" smtClean="0">
                        <a:solidFill>
                          <a:schemeClr val="bg1">
                            <a:lumMod val="10000"/>
                          </a:schemeClr>
                        </a:solidFill>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3700" smtClean="0">
                    <a:solidFill>
                      <a:schemeClr val="bg1">
                        <a:lumMod val="10000"/>
                      </a:schemeClr>
                    </a:solidFill>
                    <a:ea typeface="Dotum" panose="020B0600000101010101" pitchFamily="34" charset="-127"/>
                    <a:cs typeface="Times New Roman" panose="02020603050405020304" pitchFamily="18" charset="0"/>
                  </a:rPr>
                  <a:t> là hình chóp tam giác đều.</a:t>
                </a:r>
              </a:p>
            </p:txBody>
          </p:sp>
        </mc:Choice>
        <mc:Fallback xmlns="">
          <p:sp>
            <p:nvSpPr>
              <p:cNvPr id="4" name="Rectangle 3"/>
              <p:cNvSpPr>
                <a:spLocks noRot="1" noChangeAspect="1" noMove="1" noResize="1" noEditPoints="1" noAdjustHandles="1" noChangeArrowheads="1" noChangeShapeType="1" noTextEdit="1"/>
              </p:cNvSpPr>
              <p:nvPr/>
            </p:nvSpPr>
            <p:spPr>
              <a:xfrm>
                <a:off x="533400" y="754933"/>
                <a:ext cx="10317079" cy="5293757"/>
              </a:xfrm>
              <a:prstGeom prst="rect">
                <a:avLst/>
              </a:prstGeom>
              <a:blipFill>
                <a:blip r:embed="rId4"/>
                <a:stretch>
                  <a:fillRect l="-1714" r="-1832" b="-1498"/>
                </a:stretch>
              </a:blipFill>
            </p:spPr>
            <p:txBody>
              <a:bodyPr/>
              <a:lstStyle/>
              <a:p>
                <a:r>
                  <a:rPr lang="en-US">
                    <a:noFill/>
                  </a:rPr>
                  <a:t> </a:t>
                </a:r>
              </a:p>
            </p:txBody>
          </p:sp>
        </mc:Fallback>
      </mc:AlternateContent>
      <p:sp>
        <p:nvSpPr>
          <p:cNvPr id="6" name="Rectangle 5"/>
          <p:cNvSpPr/>
          <p:nvPr/>
        </p:nvSpPr>
        <p:spPr>
          <a:xfrm>
            <a:off x="1219200" y="6129903"/>
            <a:ext cx="16459200" cy="3585597"/>
          </a:xfrm>
          <a:prstGeom prst="rect">
            <a:avLst/>
          </a:prstGeom>
        </p:spPr>
        <p:txBody>
          <a:bodyPr wrap="square">
            <a:spAutoFit/>
          </a:bodyPr>
          <a:lstStyle/>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Đoạn thẳng nối đỉnh</a:t>
            </a:r>
            <a:r>
              <a:rPr lang="en-US" sz="3700">
                <a:solidFill>
                  <a:srgbClr val="F7F7F7">
                    <a:lumMod val="10000"/>
                  </a:srgbClr>
                </a:solidFill>
                <a:ea typeface="Dotum" panose="020B0600000101010101" pitchFamily="34" charset="-127"/>
                <a:cs typeface="Times New Roman" panose="02020603050405020304" pitchFamily="18" charset="0"/>
              </a:rPr>
              <a:t> của hình chóp và </a:t>
            </a:r>
            <a:r>
              <a:rPr lang="vi-VN" sz="3700">
                <a:solidFill>
                  <a:srgbClr val="F7F7F7">
                    <a:lumMod val="10000"/>
                  </a:srgbClr>
                </a:solidFill>
                <a:ea typeface="Dotum" panose="020B0600000101010101" pitchFamily="34" charset="-127"/>
                <a:cs typeface="Times New Roman" panose="02020603050405020304" pitchFamily="18" charset="0"/>
              </a:rPr>
              <a:t>trọng tâm của tam giác đáy được gọi là </a:t>
            </a:r>
            <a:r>
              <a:rPr lang="vi-VN" sz="3700" i="1">
                <a:solidFill>
                  <a:srgbClr val="F7F7F7">
                    <a:lumMod val="10000"/>
                  </a:srgbClr>
                </a:solidFill>
                <a:ea typeface="Dotum" panose="020B0600000101010101" pitchFamily="34" charset="-127"/>
                <a:cs typeface="Times New Roman" panose="02020603050405020304" pitchFamily="18" charset="0"/>
              </a:rPr>
              <a:t>đường cao</a:t>
            </a:r>
            <a:r>
              <a:rPr lang="en-US" sz="3700" i="1">
                <a:solidFill>
                  <a:srgbClr val="F7F7F7">
                    <a:lumMod val="10000"/>
                  </a:srgbClr>
                </a:solidFill>
                <a:ea typeface="Dotum" panose="020B0600000101010101" pitchFamily="34" charset="-127"/>
                <a:cs typeface="Times New Roman" panose="02020603050405020304" pitchFamily="18" charset="0"/>
              </a:rPr>
              <a:t> </a:t>
            </a:r>
            <a:r>
              <a:rPr lang="en-US" sz="3700">
                <a:solidFill>
                  <a:srgbClr val="F7F7F7">
                    <a:lumMod val="10000"/>
                  </a:srgbClr>
                </a:solidFill>
                <a:ea typeface="Dotum" panose="020B0600000101010101" pitchFamily="34" charset="-127"/>
                <a:cs typeface="Times New Roman" panose="02020603050405020304" pitchFamily="18" charset="0"/>
              </a:rPr>
              <a:t>của hình chóp tam giác đều.</a:t>
            </a:r>
          </a:p>
          <a:p>
            <a:pPr marL="571500" lvl="0" indent="-571500" algn="just">
              <a:lnSpc>
                <a:spcPct val="150000"/>
              </a:lnSpc>
              <a:spcBef>
                <a:spcPts val="300"/>
              </a:spcBef>
              <a:spcAft>
                <a:spcPts val="300"/>
              </a:spcAft>
              <a:buFontTx/>
              <a:buChar char="-"/>
            </a:pPr>
            <a:r>
              <a:rPr lang="vi-VN" sz="3700">
                <a:solidFill>
                  <a:srgbClr val="F7F7F7">
                    <a:lumMod val="10000"/>
                  </a:srgbClr>
                </a:solidFill>
                <a:ea typeface="Dotum" panose="020B0600000101010101" pitchFamily="34" charset="-127"/>
                <a:cs typeface="Times New Roman" panose="02020603050405020304" pitchFamily="18" charset="0"/>
              </a:rPr>
              <a:t>Đường cao kẻ từ đỉnh của mỗi mặt bên gọi là </a:t>
            </a:r>
            <a:r>
              <a:rPr lang="vi-VN" sz="3700" i="1">
                <a:solidFill>
                  <a:srgbClr val="F7F7F7">
                    <a:lumMod val="10000"/>
                  </a:srgbClr>
                </a:solidFill>
                <a:ea typeface="Dotum" panose="020B0600000101010101" pitchFamily="34" charset="-127"/>
                <a:cs typeface="Times New Roman" panose="02020603050405020304" pitchFamily="18" charset="0"/>
              </a:rPr>
              <a:t>trung đoạn </a:t>
            </a:r>
            <a:r>
              <a:rPr lang="vi-VN" sz="3700">
                <a:solidFill>
                  <a:srgbClr val="F7F7F7">
                    <a:lumMod val="10000"/>
                  </a:srgbClr>
                </a:solidFill>
                <a:ea typeface="Dotum" panose="020B0600000101010101" pitchFamily="34" charset="-127"/>
                <a:cs typeface="Times New Roman" panose="02020603050405020304" pitchFamily="18" charset="0"/>
              </a:rPr>
              <a:t>của hình ch</a:t>
            </a:r>
            <a:r>
              <a:rPr lang="en-US" sz="3700">
                <a:solidFill>
                  <a:srgbClr val="F7F7F7">
                    <a:lumMod val="10000"/>
                  </a:srgbClr>
                </a:solidFill>
                <a:ea typeface="Dotum" panose="020B0600000101010101" pitchFamily="34" charset="-127"/>
                <a:cs typeface="Times New Roman" panose="02020603050405020304" pitchFamily="18" charset="0"/>
              </a:rPr>
              <a:t>ó</a:t>
            </a:r>
            <a:r>
              <a:rPr lang="vi-VN" sz="3700">
                <a:solidFill>
                  <a:srgbClr val="F7F7F7">
                    <a:lumMod val="10000"/>
                  </a:srgbClr>
                </a:solidFill>
                <a:ea typeface="Dotum" panose="020B0600000101010101" pitchFamily="34" charset="-127"/>
                <a:cs typeface="Times New Roman" panose="02020603050405020304" pitchFamily="18" charset="0"/>
              </a:rPr>
              <a:t>p</a:t>
            </a:r>
            <a:r>
              <a:rPr lang="en-US" sz="3700">
                <a:solidFill>
                  <a:srgbClr val="F7F7F7">
                    <a:lumMod val="10000"/>
                  </a:srgbClr>
                </a:solidFill>
                <a:ea typeface="Dotum" panose="020B0600000101010101" pitchFamily="34" charset="-127"/>
                <a:cs typeface="Times New Roman" panose="02020603050405020304" pitchFamily="18" charset="0"/>
              </a:rPr>
              <a:t> tam giác đều.</a:t>
            </a:r>
            <a:endParaRPr lang="en-US" sz="3700">
              <a:solidFill>
                <a:srgbClr val="F7F7F7">
                  <a:lumMod val="10000"/>
                </a:srgbClr>
              </a:solidFill>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1128323" y="608967"/>
            <a:ext cx="6550077" cy="5585688"/>
          </a:xfrm>
          <a:prstGeom prst="rect">
            <a:avLst/>
          </a:prstGeom>
        </p:spPr>
      </p:pic>
      <p:pic>
        <p:nvPicPr>
          <p:cNvPr id="8" name="Picture 7"/>
          <p:cNvPicPr>
            <a:picLocks noChangeAspect="1"/>
          </p:cNvPicPr>
          <p:nvPr/>
        </p:nvPicPr>
        <p:blipFill>
          <a:blip r:embed="rId7"/>
          <a:stretch>
            <a:fillRect/>
          </a:stretch>
        </p:blipFill>
        <p:spPr>
          <a:xfrm rot="5400000">
            <a:off x="16833517" y="8852684"/>
            <a:ext cx="895666" cy="1698244"/>
          </a:xfrm>
          <a:prstGeom prst="rect">
            <a:avLst/>
          </a:prstGeom>
        </p:spPr>
      </p:pic>
      <p:pic>
        <p:nvPicPr>
          <p:cNvPr id="9" name="Picture 8"/>
          <p:cNvPicPr>
            <a:picLocks noChangeAspect="1"/>
          </p:cNvPicPr>
          <p:nvPr/>
        </p:nvPicPr>
        <p:blipFill>
          <a:blip r:embed="rId8"/>
          <a:stretch>
            <a:fillRect/>
          </a:stretch>
        </p:blipFill>
        <p:spPr>
          <a:xfrm flipH="1">
            <a:off x="-69069" y="7901656"/>
            <a:ext cx="1607108" cy="2127054"/>
          </a:xfrm>
          <a:prstGeom prst="rect">
            <a:avLst/>
          </a:prstGeom>
        </p:spPr>
      </p:pic>
    </p:spTree>
    <p:extLst>
      <p:ext uri="{BB962C8B-B14F-4D97-AF65-F5344CB8AC3E}">
        <p14:creationId xmlns:p14="http://schemas.microsoft.com/office/powerpoint/2010/main" val="70312376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533400" y="539416"/>
            <a:ext cx="17221200" cy="9220200"/>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0" name="Group 29"/>
          <p:cNvGrpSpPr/>
          <p:nvPr/>
        </p:nvGrpSpPr>
        <p:grpSpPr>
          <a:xfrm>
            <a:off x="1103541" y="723900"/>
            <a:ext cx="16080918" cy="1938992"/>
            <a:chOff x="1447800" y="1240304"/>
            <a:chExt cx="16080918" cy="1938992"/>
          </a:xfrm>
        </p:grpSpPr>
        <p:pic>
          <p:nvPicPr>
            <p:cNvPr id="28" name="Picture 27"/>
            <p:cNvPicPr>
              <a:picLocks noChangeAspect="1"/>
            </p:cNvPicPr>
            <p:nvPr/>
          </p:nvPicPr>
          <p:blipFill>
            <a:blip r:embed="rId3"/>
            <a:stretch>
              <a:fillRect/>
            </a:stretch>
          </p:blipFill>
          <p:spPr>
            <a:xfrm>
              <a:off x="1447800" y="1638300"/>
              <a:ext cx="1143000" cy="1143000"/>
            </a:xfrm>
            <a:prstGeom prst="rect">
              <a:avLst/>
            </a:prstGeom>
          </p:spPr>
        </p:pic>
        <mc:AlternateContent xmlns:mc="http://schemas.openxmlformats.org/markup-compatibility/2006" xmlns:a14="http://schemas.microsoft.com/office/drawing/2010/main">
          <mc:Choice Requires="a14">
            <p:sp>
              <p:nvSpPr>
                <p:cNvPr id="29" name="Rectangle 1"/>
                <p:cNvSpPr>
                  <a:spLocks noChangeArrowheads="1"/>
                </p:cNvSpPr>
                <p:nvPr/>
              </p:nvSpPr>
              <p:spPr bwMode="auto">
                <a:xfrm>
                  <a:off x="2775191" y="1240304"/>
                  <a:ext cx="14753527" cy="193899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Hãy gọi tên đỉnh, cạnh bên, mặt bên, mặt đáy, đường cao, một trung đoạn của hình chóp tam giác đều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𝑆</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Open Sans"/>
                        </a:rPr>
                        <m:t>𝐴𝐵𝐶</m:t>
                      </m:r>
                    </m:oMath>
                  </a14:m>
                  <a:r>
                    <a:rPr kumimoji="0" lang="en-US" altLang="en-US" sz="4000" b="0" i="0" u="none" strike="noStrike" cap="none" normalizeH="0" baseline="0" smtClean="0">
                      <a:ln>
                        <a:noFill/>
                      </a:ln>
                      <a:solidFill>
                        <a:srgbClr val="000000"/>
                      </a:solidFill>
                      <a:effectLst/>
                      <a:latin typeface="Arial" panose="020B0604020202020204" pitchFamily="34" charset="0"/>
                      <a:ea typeface="Open Sans"/>
                    </a:rPr>
                    <a:t> trong Hình 10.2.</a:t>
                  </a:r>
                  <a:endParaRPr kumimoji="0" lang="en-US" altLang="en-US" sz="4000" b="0" i="0" u="none" strike="noStrike" cap="none" normalizeH="0" baseline="0" smtClean="0">
                    <a:ln>
                      <a:noFill/>
                    </a:ln>
                    <a:solidFill>
                      <a:schemeClr val="tx1"/>
                    </a:solidFill>
                    <a:effectLst/>
                    <a:latin typeface="Arial" panose="020B0604020202020204" pitchFamily="34" charset="0"/>
                  </a:endParaRPr>
                </a:p>
              </p:txBody>
            </p:sp>
          </mc:Choice>
          <mc:Fallback xmlns="">
            <p:sp>
              <p:nvSpPr>
                <p:cNvPr id="29" name="Rectangle 1"/>
                <p:cNvSpPr>
                  <a:spLocks noRot="1" noChangeAspect="1" noMove="1" noResize="1" noEditPoints="1" noAdjustHandles="1" noChangeArrowheads="1" noChangeShapeType="1" noTextEdit="1"/>
                </p:cNvSpPr>
                <p:nvPr/>
              </p:nvSpPr>
              <p:spPr bwMode="auto">
                <a:xfrm>
                  <a:off x="2775191" y="1240304"/>
                  <a:ext cx="14753527" cy="1938992"/>
                </a:xfrm>
                <a:prstGeom prst="rect">
                  <a:avLst/>
                </a:prstGeom>
                <a:blipFill>
                  <a:blip r:embed="rId4"/>
                  <a:stretch>
                    <a:fillRect l="-1488" r="-1446" b="-72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1679052" y="3255402"/>
            <a:ext cx="6550077" cy="5601751"/>
          </a:xfrm>
          <a:prstGeom prst="rect">
            <a:avLst/>
          </a:prstGeom>
        </p:spPr>
      </p:pic>
      <p:sp>
        <p:nvSpPr>
          <p:cNvPr id="32" name="Rectangle 31"/>
          <p:cNvSpPr/>
          <p:nvPr/>
        </p:nvSpPr>
        <p:spPr>
          <a:xfrm>
            <a:off x="10363200" y="2933700"/>
            <a:ext cx="1746312" cy="707886"/>
          </a:xfrm>
          <a:prstGeom prst="rect">
            <a:avLst/>
          </a:prstGeom>
        </p:spPr>
        <p:txBody>
          <a:bodyPr wrap="none">
            <a:spAutoFit/>
          </a:bodyPr>
          <a:lstStyle/>
          <a:p>
            <a:pPr algn="ctr" defTabSz="1828800">
              <a:defRPr/>
            </a:pPr>
            <a:r>
              <a:rPr lang="en-US" sz="4000" b="1" i="1" u="sng" smtClean="0">
                <a:solidFill>
                  <a:srgbClr val="011C26">
                    <a:lumMod val="90000"/>
                    <a:lumOff val="10000"/>
                  </a:srgbClr>
                </a:solidFill>
                <a:latin typeface="Arial" panose="020B0604020202020204" pitchFamily="34" charset="0"/>
                <a:cs typeface="Arial"/>
                <a:sym typeface="Arial"/>
              </a:rPr>
              <a:t>Trả lời</a:t>
            </a:r>
            <a:endParaRPr lang="en-US" sz="4000" b="1" i="1" u="sng" dirty="0">
              <a:solidFill>
                <a:srgbClr val="011C26">
                  <a:lumMod val="90000"/>
                  <a:lumOff val="10000"/>
                </a:srgbClr>
              </a:solidFill>
              <a:latin typeface="Calibri"/>
              <a:cs typeface="Arial"/>
              <a:sym typeface="Arial"/>
            </a:endParaRPr>
          </a:p>
        </p:txBody>
      </p:sp>
      <mc:AlternateContent xmlns:mc="http://schemas.openxmlformats.org/markup-compatibility/2006" xmlns:a14="http://schemas.microsoft.com/office/drawing/2010/main">
        <mc:Choice Requires="a14">
          <p:sp>
            <p:nvSpPr>
              <p:cNvPr id="33" name="Rectangle 32"/>
              <p:cNvSpPr/>
              <p:nvPr/>
            </p:nvSpPr>
            <p:spPr>
              <a:xfrm>
                <a:off x="10375232" y="3848100"/>
                <a:ext cx="6019800" cy="5740033"/>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Đỉnh</a:t>
                </a:r>
                <a:r>
                  <a:rPr lang="vi-VN" sz="3800">
                    <a:ea typeface="Dotum" panose="020B0600000101010101" pitchFamily="34" charset="-127"/>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Cạnh </a:t>
                </a:r>
                <a:r>
                  <a:rPr lang="vi-VN" sz="3800">
                    <a:effectLst/>
                    <a:ea typeface="Dotum" panose="020B0600000101010101" pitchFamily="34" charset="-127"/>
                    <a:cs typeface="Times New Roman" panose="02020603050405020304" pitchFamily="18" charset="0"/>
                  </a:rPr>
                  <a:t>bên: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𝑆𝐵</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Mặt </a:t>
                </a:r>
                <a:r>
                  <a:rPr lang="vi-VN" sz="3800">
                    <a:effectLst/>
                    <a:ea typeface="Dotum" panose="020B0600000101010101" pitchFamily="34" charset="-127"/>
                    <a:cs typeface="Times New Roman" panose="02020603050405020304" pitchFamily="18" charset="0"/>
                  </a:rPr>
                  <a:t>bên: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𝑆𝐴𝐵</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𝑆𝐴𝐶</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𝑆𝐵𝐶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Mặt </a:t>
                </a:r>
                <a:r>
                  <a:rPr lang="vi-VN" sz="3800">
                    <a:effectLst/>
                    <a:ea typeface="Dotum" panose="020B0600000101010101" pitchFamily="34" charset="-127"/>
                    <a:cs typeface="Times New Roman" panose="02020603050405020304" pitchFamily="18" charset="0"/>
                  </a:rPr>
                  <a:t>đáy: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Đường </a:t>
                </a:r>
                <a:r>
                  <a:rPr lang="vi-VN" sz="3800">
                    <a:effectLst/>
                    <a:ea typeface="Dotum" panose="020B0600000101010101" pitchFamily="34" charset="-127"/>
                    <a:cs typeface="Times New Roman" panose="02020603050405020304" pitchFamily="18" charset="0"/>
                  </a:rPr>
                  <a:t>cao: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𝑆𝑂</m:t>
                    </m:r>
                  </m:oMath>
                </a14:m>
                <a:endParaRPr lang="en-US" sz="3800" smtClean="0">
                  <a:effectLst/>
                  <a:ea typeface="Dotum" panose="020B0600000101010101" pitchFamily="34" charset="-127"/>
                  <a:cs typeface="Times New Roman" panose="02020603050405020304" pitchFamily="18" charset="0"/>
                </a:endParaRPr>
              </a:p>
              <a:p>
                <a:pPr marL="571500" indent="-571500" algn="just">
                  <a:lnSpc>
                    <a:spcPct val="150000"/>
                  </a:lnSpc>
                  <a:spcBef>
                    <a:spcPts val="300"/>
                  </a:spcBef>
                  <a:spcAft>
                    <a:spcPts val="300"/>
                  </a:spcAft>
                  <a:buFont typeface="Arial" panose="020B0604020202020204" pitchFamily="34" charset="0"/>
                  <a:buChar char="•"/>
                </a:pPr>
                <a:r>
                  <a:rPr lang="vi-VN" sz="3800" smtClean="0">
                    <a:effectLst/>
                    <a:ea typeface="Dotum" panose="020B0600000101010101" pitchFamily="34" charset="-127"/>
                    <a:cs typeface="Times New Roman" panose="02020603050405020304" pitchFamily="18" charset="0"/>
                  </a:rPr>
                  <a:t>Trung </a:t>
                </a:r>
                <a:r>
                  <a:rPr lang="vi-VN" sz="3800">
                    <a:effectLst/>
                    <a:ea typeface="Dotum" panose="020B0600000101010101" pitchFamily="34" charset="-127"/>
                    <a:cs typeface="Times New Roman" panose="02020603050405020304" pitchFamily="18" charset="0"/>
                  </a:rPr>
                  <a:t>đoạn: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𝑆𝐻</m:t>
                    </m:r>
                  </m:oMath>
                </a14:m>
                <a:endParaRPr lang="en-US" sz="3800">
                  <a:effectLst/>
                  <a:ea typeface="Arial" panose="020B060402020202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10375232" y="3848100"/>
                <a:ext cx="6019800" cy="5740033"/>
              </a:xfrm>
              <a:prstGeom prst="rect">
                <a:avLst/>
              </a:prstGeom>
              <a:blipFill>
                <a:blip r:embed="rId7"/>
                <a:stretch>
                  <a:fillRect l="-3040" b="-1486"/>
                </a:stretch>
              </a:blipFill>
            </p:spPr>
            <p:txBody>
              <a:bodyPr/>
              <a:lstStyle/>
              <a:p>
                <a:r>
                  <a:rPr lang="en-US">
                    <a:noFill/>
                  </a:rPr>
                  <a:t> </a:t>
                </a:r>
              </a:p>
            </p:txBody>
          </p:sp>
        </mc:Fallback>
      </mc:AlternateContent>
      <p:pic>
        <p:nvPicPr>
          <p:cNvPr id="34" name="Picture 33"/>
          <p:cNvPicPr>
            <a:picLocks noChangeAspect="1"/>
          </p:cNvPicPr>
          <p:nvPr/>
        </p:nvPicPr>
        <p:blipFill>
          <a:blip r:embed="rId8"/>
          <a:stretch>
            <a:fillRect/>
          </a:stretch>
        </p:blipFill>
        <p:spPr>
          <a:xfrm flipH="1">
            <a:off x="373006" y="8586508"/>
            <a:ext cx="2290481" cy="1329957"/>
          </a:xfrm>
          <a:prstGeom prst="rect">
            <a:avLst/>
          </a:prstGeom>
        </p:spPr>
      </p:pic>
      <p:pic>
        <p:nvPicPr>
          <p:cNvPr id="35" name="Picture 34"/>
          <p:cNvPicPr>
            <a:picLocks noChangeAspect="1"/>
          </p:cNvPicPr>
          <p:nvPr/>
        </p:nvPicPr>
        <p:blipFill>
          <a:blip r:embed="rId9"/>
          <a:stretch>
            <a:fillRect/>
          </a:stretch>
        </p:blipFill>
        <p:spPr>
          <a:xfrm rot="12767000">
            <a:off x="16732895" y="7995056"/>
            <a:ext cx="1403733" cy="18262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3">
                                            <p:txEl>
                                              <p:pRg st="1" end="1"/>
                                            </p:txEl>
                                          </p:spTgt>
                                        </p:tgtEl>
                                        <p:attrNameLst>
                                          <p:attrName>style.visibility</p:attrName>
                                        </p:attrNameLst>
                                      </p:cBhvr>
                                      <p:to>
                                        <p:strVal val="visible"/>
                                      </p:to>
                                    </p:set>
                                    <p:animEffect transition="in" filter="wipe(up)">
                                      <p:cBhvr>
                                        <p:cTn id="24" dur="500"/>
                                        <p:tgtEl>
                                          <p:spTgt spid="3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33">
                                            <p:txEl>
                                              <p:pRg st="2" end="2"/>
                                            </p:txEl>
                                          </p:spTgt>
                                        </p:tgtEl>
                                        <p:attrNameLst>
                                          <p:attrName>style.visibility</p:attrName>
                                        </p:attrNameLst>
                                      </p:cBhvr>
                                      <p:to>
                                        <p:strVal val="visible"/>
                                      </p:to>
                                    </p:set>
                                    <p:animEffect transition="in" filter="wipe(up)">
                                      <p:cBhvr>
                                        <p:cTn id="28" dur="500"/>
                                        <p:tgtEl>
                                          <p:spTgt spid="33">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33">
                                            <p:txEl>
                                              <p:pRg st="3" end="3"/>
                                            </p:txEl>
                                          </p:spTgt>
                                        </p:tgtEl>
                                        <p:attrNameLst>
                                          <p:attrName>style.visibility</p:attrName>
                                        </p:attrNameLst>
                                      </p:cBhvr>
                                      <p:to>
                                        <p:strVal val="visible"/>
                                      </p:to>
                                    </p:set>
                                    <p:animEffect transition="in" filter="wipe(up)">
                                      <p:cBhvr>
                                        <p:cTn id="32" dur="500"/>
                                        <p:tgtEl>
                                          <p:spTgt spid="33">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33">
                                            <p:txEl>
                                              <p:pRg st="4" end="4"/>
                                            </p:txEl>
                                          </p:spTgt>
                                        </p:tgtEl>
                                        <p:attrNameLst>
                                          <p:attrName>style.visibility</p:attrName>
                                        </p:attrNameLst>
                                      </p:cBhvr>
                                      <p:to>
                                        <p:strVal val="visible"/>
                                      </p:to>
                                    </p:set>
                                    <p:animEffect transition="in" filter="wipe(up)">
                                      <p:cBhvr>
                                        <p:cTn id="36" dur="500"/>
                                        <p:tgtEl>
                                          <p:spTgt spid="33">
                                            <p:txEl>
                                              <p:pRg st="4" end="4"/>
                                            </p:txEl>
                                          </p:spTgt>
                                        </p:tgtEl>
                                      </p:cBhvr>
                                    </p:animEffect>
                                  </p:childTnLst>
                                </p:cTn>
                              </p:par>
                            </p:childTnLst>
                          </p:cTn>
                        </p:par>
                        <p:par>
                          <p:cTn id="37" fill="hold">
                            <p:stCondLst>
                              <p:cond delay="2500"/>
                            </p:stCondLst>
                            <p:childTnLst>
                              <p:par>
                                <p:cTn id="38" presetID="22" presetClass="entr" presetSubtype="1" fill="hold" nodeType="afterEffect">
                                  <p:stCondLst>
                                    <p:cond delay="0"/>
                                  </p:stCondLst>
                                  <p:childTnLst>
                                    <p:set>
                                      <p:cBhvr>
                                        <p:cTn id="39" dur="1" fill="hold">
                                          <p:stCondLst>
                                            <p:cond delay="0"/>
                                          </p:stCondLst>
                                        </p:cTn>
                                        <p:tgtEl>
                                          <p:spTgt spid="33">
                                            <p:txEl>
                                              <p:pRg st="5" end="5"/>
                                            </p:txEl>
                                          </p:spTgt>
                                        </p:tgtEl>
                                        <p:attrNameLst>
                                          <p:attrName>style.visibility</p:attrName>
                                        </p:attrNameLst>
                                      </p:cBhvr>
                                      <p:to>
                                        <p:strVal val="visible"/>
                                      </p:to>
                                    </p:set>
                                    <p:animEffect transition="in" filter="wipe(up)">
                                      <p:cBhvr>
                                        <p:cTn id="40"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5" name="Group 14"/>
          <p:cNvGrpSpPr/>
          <p:nvPr/>
        </p:nvGrpSpPr>
        <p:grpSpPr>
          <a:xfrm>
            <a:off x="914400" y="1191424"/>
            <a:ext cx="16929899" cy="7942807"/>
            <a:chOff x="1057999" y="1191424"/>
            <a:chExt cx="16929899" cy="7942807"/>
          </a:xfrm>
        </p:grpSpPr>
        <p:grpSp>
          <p:nvGrpSpPr>
            <p:cNvPr id="4" name="Group 4"/>
            <p:cNvGrpSpPr/>
            <p:nvPr/>
          </p:nvGrpSpPr>
          <p:grpSpPr>
            <a:xfrm>
              <a:off x="1057999" y="1191424"/>
              <a:ext cx="16356939" cy="7595572"/>
              <a:chOff x="0" y="0"/>
              <a:chExt cx="3697741" cy="1541519"/>
            </a:xfrm>
          </p:grpSpPr>
          <p:sp>
            <p:nvSpPr>
              <p:cNvPr id="5" name="Freeform 5"/>
              <p:cNvSpPr/>
              <p:nvPr/>
            </p:nvSpPr>
            <p:spPr>
              <a:xfrm>
                <a:off x="48260" y="4826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000000"/>
              </a:solidFill>
            </p:spPr>
          </p:sp>
          <p:sp>
            <p:nvSpPr>
              <p:cNvPr id="6" name="Freeform 6"/>
              <p:cNvSpPr/>
              <p:nvPr/>
            </p:nvSpPr>
            <p:spPr>
              <a:xfrm>
                <a:off x="6350" y="6350"/>
                <a:ext cx="3649481" cy="1493259"/>
              </a:xfrm>
              <a:custGeom>
                <a:avLst/>
                <a:gdLst/>
                <a:ahLst/>
                <a:cxnLst/>
                <a:rect l="l" t="t" r="r" b="b"/>
                <a:pathLst>
                  <a:path w="3649481" h="1493259">
                    <a:moveTo>
                      <a:pt x="0" y="0"/>
                    </a:moveTo>
                    <a:lnTo>
                      <a:pt x="3649481" y="0"/>
                    </a:lnTo>
                    <a:lnTo>
                      <a:pt x="3649481" y="1493259"/>
                    </a:lnTo>
                    <a:lnTo>
                      <a:pt x="0" y="1493259"/>
                    </a:lnTo>
                    <a:close/>
                  </a:path>
                </a:pathLst>
              </a:custGeom>
              <a:solidFill>
                <a:srgbClr val="D1E3E7"/>
              </a:solidFill>
            </p:spPr>
          </p:sp>
          <p:sp>
            <p:nvSpPr>
              <p:cNvPr id="7" name="Freeform 7"/>
              <p:cNvSpPr/>
              <p:nvPr/>
            </p:nvSpPr>
            <p:spPr>
              <a:xfrm>
                <a:off x="0" y="0"/>
                <a:ext cx="3662181" cy="1505959"/>
              </a:xfrm>
              <a:custGeom>
                <a:avLst/>
                <a:gdLst/>
                <a:ahLst/>
                <a:cxnLst/>
                <a:rect l="l" t="t" r="r" b="b"/>
                <a:pathLst>
                  <a:path w="3662181" h="1505959">
                    <a:moveTo>
                      <a:pt x="3662181" y="1505959"/>
                    </a:moveTo>
                    <a:lnTo>
                      <a:pt x="0" y="1505959"/>
                    </a:lnTo>
                    <a:lnTo>
                      <a:pt x="0" y="0"/>
                    </a:lnTo>
                    <a:lnTo>
                      <a:pt x="3662181" y="0"/>
                    </a:lnTo>
                    <a:lnTo>
                      <a:pt x="3662181" y="1505959"/>
                    </a:lnTo>
                    <a:close/>
                    <a:moveTo>
                      <a:pt x="12700" y="1493259"/>
                    </a:moveTo>
                    <a:lnTo>
                      <a:pt x="3649481" y="1493259"/>
                    </a:lnTo>
                    <a:lnTo>
                      <a:pt x="3649481" y="12700"/>
                    </a:lnTo>
                    <a:lnTo>
                      <a:pt x="12700" y="12700"/>
                    </a:lnTo>
                    <a:lnTo>
                      <a:pt x="12700" y="1493259"/>
                    </a:lnTo>
                    <a:close/>
                  </a:path>
                </a:pathLst>
              </a:custGeom>
              <a:solidFill>
                <a:srgbClr val="000000"/>
              </a:solidFill>
            </p:spPr>
          </p:sp>
        </p:grpSp>
        <p:sp>
          <p:nvSpPr>
            <p:cNvPr id="8" name="TextBox 8"/>
            <p:cNvSpPr txBox="1"/>
            <p:nvPr/>
          </p:nvSpPr>
          <p:spPr>
            <a:xfrm>
              <a:off x="2091866" y="1498104"/>
              <a:ext cx="14104268" cy="6617196"/>
            </a:xfrm>
            <a:prstGeom prst="rect">
              <a:avLst/>
            </a:prstGeom>
          </p:spPr>
          <p:txBody>
            <a:bodyPr wrap="square" lIns="0" tIns="0" rIns="0" bIns="0" rtlCol="0" anchor="t">
              <a:spAutoFit/>
            </a:bodyPr>
            <a:lstStyle/>
            <a:p>
              <a:pPr algn="just">
                <a:lnSpc>
                  <a:spcPct val="200000"/>
                </a:lnSpc>
              </a:pPr>
              <a:r>
                <a:rPr lang="vi-VN" sz="4300" b="1">
                  <a:solidFill>
                    <a:srgbClr val="C00000"/>
                  </a:solidFill>
                </a:rPr>
                <a:t>Nhận xét: </a:t>
              </a:r>
              <a:r>
                <a:rPr lang="vi-VN" sz="4300">
                  <a:solidFill>
                    <a:srgbClr val="000000"/>
                  </a:solidFill>
                </a:rPr>
                <a:t>Hình chóp tam giác đều có:</a:t>
              </a:r>
            </a:p>
            <a:p>
              <a:pPr marL="571500" indent="-571500" algn="just">
                <a:lnSpc>
                  <a:spcPct val="200000"/>
                </a:lnSpc>
                <a:buFont typeface="Arial" panose="020B0604020202020204" pitchFamily="34" charset="0"/>
                <a:buChar char="•"/>
              </a:pPr>
              <a:r>
                <a:rPr lang="vi-VN" sz="4300" smtClean="0">
                  <a:solidFill>
                    <a:srgbClr val="000000"/>
                  </a:solidFill>
                </a:rPr>
                <a:t>Đáy </a:t>
              </a:r>
              <a:r>
                <a:rPr lang="vi-VN" sz="4300">
                  <a:solidFill>
                    <a:srgbClr val="000000"/>
                  </a:solidFill>
                </a:rPr>
                <a:t>là tam giác </a:t>
              </a:r>
              <a:r>
                <a:rPr lang="vi-VN" sz="4300" smtClean="0">
                  <a:solidFill>
                    <a:srgbClr val="000000"/>
                  </a:solidFill>
                </a:rPr>
                <a:t>đều</a:t>
              </a:r>
              <a:r>
                <a:rPr lang="en-US" sz="4300" smtClean="0">
                  <a:solidFill>
                    <a:srgbClr val="000000"/>
                  </a:solidFill>
                  <a:cs typeface="Arial" panose="020B0604020202020204" pitchFamily="34" charset="0"/>
                </a:rPr>
                <a:t>;</a:t>
              </a:r>
            </a:p>
            <a:p>
              <a:pPr marL="571500" indent="-571500" algn="just">
                <a:lnSpc>
                  <a:spcPct val="200000"/>
                </a:lnSpc>
                <a:buFont typeface="Arial" panose="020B0604020202020204" pitchFamily="34" charset="0"/>
                <a:buChar char="•"/>
              </a:pPr>
              <a:r>
                <a:rPr lang="vi-VN" sz="4300" smtClean="0">
                  <a:solidFill>
                    <a:srgbClr val="000000"/>
                  </a:solidFill>
                </a:rPr>
                <a:t>Mặt </a:t>
              </a:r>
              <a:r>
                <a:rPr lang="vi-VN" sz="4300">
                  <a:solidFill>
                    <a:srgbClr val="000000"/>
                  </a:solidFill>
                </a:rPr>
                <a:t>bên là các tam giác cân bằng nhau có chung </a:t>
              </a:r>
              <a:r>
                <a:rPr lang="vi-VN" sz="4300" smtClean="0">
                  <a:solidFill>
                    <a:srgbClr val="000000"/>
                  </a:solidFill>
                </a:rPr>
                <a:t>đỉnh</a:t>
              </a:r>
              <a:r>
                <a:rPr lang="en-US" sz="4300" smtClean="0">
                  <a:solidFill>
                    <a:srgbClr val="000000"/>
                  </a:solidFill>
                  <a:cs typeface="Arial" panose="020B0604020202020204" pitchFamily="34" charset="0"/>
                </a:rPr>
                <a:t>;</a:t>
              </a:r>
              <a:endParaRPr lang="en-US" sz="4300" smtClean="0">
                <a:solidFill>
                  <a:srgbClr val="000000"/>
                </a:solidFill>
              </a:endParaRPr>
            </a:p>
            <a:p>
              <a:pPr marL="571500" indent="-571500" algn="just">
                <a:lnSpc>
                  <a:spcPct val="200000"/>
                </a:lnSpc>
                <a:buFont typeface="Arial" panose="020B0604020202020204" pitchFamily="34" charset="0"/>
                <a:buChar char="•"/>
              </a:pPr>
              <a:r>
                <a:rPr lang="vi-VN" sz="4300" smtClean="0">
                  <a:solidFill>
                    <a:srgbClr val="000000"/>
                  </a:solidFill>
                </a:rPr>
                <a:t>Chân </a:t>
              </a:r>
              <a:r>
                <a:rPr lang="vi-VN" sz="4300">
                  <a:solidFill>
                    <a:srgbClr val="000000"/>
                  </a:solidFill>
                </a:rPr>
                <a:t>đường cao kẻ từ đỉnh tới mặt đáy là điểm cách đều các đỉnh của tam giác đáy.</a:t>
              </a:r>
            </a:p>
          </p:txBody>
        </p:sp>
        <p:sp>
          <p:nvSpPr>
            <p:cNvPr id="13" name="Freeform 13"/>
            <p:cNvSpPr/>
            <p:nvPr/>
          </p:nvSpPr>
          <p:spPr>
            <a:xfrm>
              <a:off x="15874798" y="7234142"/>
              <a:ext cx="2113100" cy="1900089"/>
            </a:xfrm>
            <a:custGeom>
              <a:avLst/>
              <a:gdLst/>
              <a:ahLst/>
              <a:cxnLst/>
              <a:rect l="l" t="t" r="r" b="b"/>
              <a:pathLst>
                <a:path w="3143786" h="2989455">
                  <a:moveTo>
                    <a:pt x="0" y="0"/>
                  </a:moveTo>
                  <a:lnTo>
                    <a:pt x="3143785" y="0"/>
                  </a:lnTo>
                  <a:lnTo>
                    <a:pt x="3143785" y="2989454"/>
                  </a:lnTo>
                  <a:lnTo>
                    <a:pt x="0" y="298945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4" name="Freeform 14"/>
            <p:cNvSpPr/>
            <p:nvPr/>
          </p:nvSpPr>
          <p:spPr>
            <a:xfrm>
              <a:off x="15340348" y="1498104"/>
              <a:ext cx="1435493" cy="685800"/>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2" name="Freeform 13"/>
          <p:cNvSpPr/>
          <p:nvPr/>
        </p:nvSpPr>
        <p:spPr>
          <a:xfrm>
            <a:off x="485274" y="495300"/>
            <a:ext cx="4495800" cy="1219199"/>
          </a:xfrm>
          <a:custGeom>
            <a:avLst/>
            <a:gdLst/>
            <a:ahLst/>
            <a:cxnLst/>
            <a:rect l="l" t="t" r="r" b="b"/>
            <a:pathLst>
              <a:path w="2078972" h="626134">
                <a:moveTo>
                  <a:pt x="0" y="0"/>
                </a:moveTo>
                <a:lnTo>
                  <a:pt x="2078972" y="0"/>
                </a:lnTo>
                <a:lnTo>
                  <a:pt x="2078972" y="626134"/>
                </a:lnTo>
                <a:lnTo>
                  <a:pt x="0" y="626134"/>
                </a:lnTo>
                <a:close/>
              </a:path>
            </a:pathLst>
          </a:custGeom>
          <a:solidFill>
            <a:srgbClr val="F2BE4B"/>
          </a:solidFill>
        </p:spPr>
        <p:txBody>
          <a:bodyPr/>
          <a:lstStyle/>
          <a:p>
            <a:pPr algn="ctr">
              <a:lnSpc>
                <a:spcPct val="150000"/>
              </a:lnSpc>
            </a:pPr>
            <a:r>
              <a:rPr lang="en-US" sz="5000" b="1" smtClean="0">
                <a:solidFill>
                  <a:schemeClr val="bg1">
                    <a:lumMod val="10000"/>
                  </a:schemeClr>
                </a:solidFill>
              </a:rPr>
              <a:t>THỰC HÀNH</a:t>
            </a:r>
            <a:endParaRPr lang="en-US" sz="5000" b="1">
              <a:solidFill>
                <a:schemeClr val="bg1">
                  <a:lumMod val="1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3284" y="451642"/>
            <a:ext cx="4285342" cy="4274629"/>
          </a:xfrm>
          <a:prstGeom prst="rect">
            <a:avLst/>
          </a:prstGeom>
        </p:spPr>
      </p:pic>
      <p:sp>
        <p:nvSpPr>
          <p:cNvPr id="3" name="Rectangle 2"/>
          <p:cNvSpPr/>
          <p:nvPr/>
        </p:nvSpPr>
        <p:spPr>
          <a:xfrm>
            <a:off x="409074" y="1917337"/>
            <a:ext cx="12563067" cy="1800493"/>
          </a:xfrm>
          <a:prstGeom prst="rect">
            <a:avLst/>
          </a:prstGeom>
        </p:spPr>
        <p:txBody>
          <a:bodyPr wrap="square">
            <a:spAutoFit/>
          </a:bodyPr>
          <a:lstStyle/>
          <a:p>
            <a:pPr algn="just">
              <a:lnSpc>
                <a:spcPct val="150000"/>
              </a:lnSpc>
              <a:spcAft>
                <a:spcPts val="500"/>
              </a:spcAft>
            </a:pPr>
            <a:r>
              <a:rPr lang="vi-VN" sz="3700">
                <a:solidFill>
                  <a:schemeClr val="bg1">
                    <a:lumMod val="10000"/>
                  </a:schemeClr>
                </a:solidFill>
              </a:rPr>
              <a:t>Sử dụng bìa cứng, cắt và gấp hình chóp tam giác đều với kích thước như Hình 10.3 theo hướng dẫn sau</a:t>
            </a:r>
            <a:r>
              <a:rPr lang="vi-VN" sz="3700" smtClean="0">
                <a:solidFill>
                  <a:schemeClr val="bg1">
                    <a:lumMod val="10000"/>
                  </a:schemeClr>
                </a:solidFill>
              </a:rPr>
              <a:t>:</a:t>
            </a:r>
            <a:endParaRPr lang="vi-VN" sz="3700">
              <a:solidFill>
                <a:schemeClr val="bg1">
                  <a:lumMod val="10000"/>
                </a:schemeClr>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5188" y="5017033"/>
            <a:ext cx="4424265" cy="498508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7868" y="5212001"/>
            <a:ext cx="4854876" cy="4593926"/>
          </a:xfrm>
          <a:prstGeom prst="rect">
            <a:avLst/>
          </a:prstGeom>
        </p:spPr>
      </p:pic>
      <p:sp>
        <p:nvSpPr>
          <p:cNvPr id="6" name="Rectangle 5"/>
          <p:cNvSpPr/>
          <p:nvPr/>
        </p:nvSpPr>
        <p:spPr>
          <a:xfrm>
            <a:off x="409074" y="3729934"/>
            <a:ext cx="8650194" cy="6199133"/>
          </a:xfrm>
          <a:prstGeom prst="rect">
            <a:avLst/>
          </a:prstGeom>
        </p:spPr>
        <p:txBody>
          <a:bodyPr wrap="square">
            <a:spAutoFit/>
          </a:bodyPr>
          <a:lstStyle/>
          <a:p>
            <a:pPr lvl="0" algn="just">
              <a:lnSpc>
                <a:spcPct val="150000"/>
              </a:lnSpc>
              <a:spcAft>
                <a:spcPts val="500"/>
              </a:spcAft>
            </a:pPr>
            <a:r>
              <a:rPr lang="vi-VN" sz="3700">
                <a:solidFill>
                  <a:srgbClr val="F7F7F7">
                    <a:lumMod val="10000"/>
                  </a:srgbClr>
                </a:solidFill>
              </a:rPr>
              <a:t>Bước 1. Vẽ hình khai triển của hình chóp tam giác đều theo kích thước đã cho như Hình 10.4.</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2. Cắt theo vi</a:t>
            </a:r>
            <a:r>
              <a:rPr lang="en-US" sz="3700">
                <a:solidFill>
                  <a:srgbClr val="F7F7F7">
                    <a:lumMod val="10000"/>
                  </a:srgbClr>
                </a:solidFill>
              </a:rPr>
              <a:t>ề</a:t>
            </a:r>
            <a:r>
              <a:rPr lang="vi-VN" sz="3700">
                <a:solidFill>
                  <a:srgbClr val="F7F7F7">
                    <a:lumMod val="10000"/>
                  </a:srgbClr>
                </a:solidFill>
              </a:rPr>
              <a:t>n.</a:t>
            </a:r>
            <a:endParaRPr lang="en-US" sz="3700">
              <a:solidFill>
                <a:srgbClr val="F7F7F7">
                  <a:lumMod val="10000"/>
                </a:srgbClr>
              </a:solidFill>
            </a:endParaRPr>
          </a:p>
          <a:p>
            <a:pPr lvl="0" algn="just">
              <a:lnSpc>
                <a:spcPct val="150000"/>
              </a:lnSpc>
              <a:spcAft>
                <a:spcPts val="500"/>
              </a:spcAft>
            </a:pPr>
            <a:r>
              <a:rPr lang="vi-VN" sz="3700">
                <a:solidFill>
                  <a:srgbClr val="F7F7F7">
                    <a:lumMod val="10000"/>
                  </a:srgbClr>
                </a:solidFill>
              </a:rPr>
              <a:t>Bước 3. Gấp theo các đường màu cam để được hình chóp tam giác đều (H.10.5).</a:t>
            </a:r>
          </a:p>
        </p:txBody>
      </p:sp>
      <p:pic>
        <p:nvPicPr>
          <p:cNvPr id="9" name="Picture 8"/>
          <p:cNvPicPr>
            <a:picLocks noChangeAspect="1"/>
          </p:cNvPicPr>
          <p:nvPr/>
        </p:nvPicPr>
        <p:blipFill>
          <a:blip r:embed="rId7"/>
          <a:stretch>
            <a:fillRect/>
          </a:stretch>
        </p:blipFill>
        <p:spPr>
          <a:xfrm>
            <a:off x="5260925" y="317416"/>
            <a:ext cx="1429682" cy="1498502"/>
          </a:xfrm>
          <a:prstGeom prst="rect">
            <a:avLst/>
          </a:prstGeom>
        </p:spPr>
      </p:pic>
      <p:pic>
        <p:nvPicPr>
          <p:cNvPr id="10" name="Picture 9"/>
          <p:cNvPicPr>
            <a:picLocks noChangeAspect="1"/>
          </p:cNvPicPr>
          <p:nvPr/>
        </p:nvPicPr>
        <p:blipFill>
          <a:blip r:embed="rId8"/>
          <a:stretch>
            <a:fillRect/>
          </a:stretch>
        </p:blipFill>
        <p:spPr>
          <a:xfrm>
            <a:off x="8273857" y="9651298"/>
            <a:ext cx="1863590" cy="372717"/>
          </a:xfrm>
          <a:prstGeom prst="rect">
            <a:avLst/>
          </a:prstGeom>
        </p:spPr>
      </p:pic>
    </p:spTree>
    <p:extLst>
      <p:ext uri="{BB962C8B-B14F-4D97-AF65-F5344CB8AC3E}">
        <p14:creationId xmlns:p14="http://schemas.microsoft.com/office/powerpoint/2010/main" val="31436249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TotalTime>
  <Words>1655</Words>
  <Application>Microsoft Office PowerPoint</Application>
  <PresentationFormat>Custom</PresentationFormat>
  <Paragraphs>185</Paragraphs>
  <Slides>35</Slides>
  <Notes>19</Notes>
  <HiddenSlides>0</HiddenSlides>
  <MMClips>21</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35</vt:i4>
      </vt:variant>
    </vt:vector>
  </HeadingPairs>
  <TitlesOfParts>
    <vt:vector size="61" baseType="lpstr">
      <vt:lpstr>DM Sans SemiBold</vt:lpstr>
      <vt:lpstr>MJXc-TeX-main-R</vt:lpstr>
      <vt:lpstr>Maven Pro</vt:lpstr>
      <vt:lpstr>Arial</vt:lpstr>
      <vt:lpstr>Maven Pro ExtraBold</vt:lpstr>
      <vt:lpstr>DM Sans</vt:lpstr>
      <vt:lpstr>Playfair Display</vt:lpstr>
      <vt:lpstr>Wingdings</vt:lpstr>
      <vt:lpstr>Tahoma</vt:lpstr>
      <vt:lpstr>等线 Light</vt:lpstr>
      <vt:lpstr>Open Sans</vt:lpstr>
      <vt:lpstr>Cambria Math</vt:lpstr>
      <vt:lpstr>Manrope</vt:lpstr>
      <vt:lpstr>Calibri</vt:lpstr>
      <vt:lpstr>Lato</vt:lpstr>
      <vt:lpstr>Elsie</vt:lpstr>
      <vt:lpstr>Dotum</vt:lpstr>
      <vt:lpstr>Times New Roman</vt:lpstr>
      <vt:lpstr>DengXian</vt:lpstr>
      <vt:lpstr>Calibri Light</vt:lpstr>
      <vt:lpstr>Red Hat Display</vt:lpstr>
      <vt:lpstr>Office Theme</vt:lpstr>
      <vt:lpstr>Geometry: Congruence and Similarity - Mathematics - 10th Grade by Slidesgo</vt:lpstr>
      <vt:lpstr>1_Geometry: Congruence and Similarity - Mathematics - 10th Grade by Slidesgo</vt:lpstr>
      <vt:lpstr>1_Office 主题​​</vt:lpstr>
      <vt:lpstr>1_Office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39</cp:revision>
  <dcterms:created xsi:type="dcterms:W3CDTF">2006-08-16T00:00:00Z</dcterms:created>
  <dcterms:modified xsi:type="dcterms:W3CDTF">2024-03-29T14:28:16Z</dcterms:modified>
  <dc:identifier>DAF1cscCFCQ</dc:identifier>
</cp:coreProperties>
</file>