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4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3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97" r:id="rId2"/>
    <p:sldId id="307" r:id="rId3"/>
    <p:sldId id="311" r:id="rId4"/>
    <p:sldId id="257" r:id="rId5"/>
    <p:sldId id="310" r:id="rId6"/>
    <p:sldId id="282" r:id="rId7"/>
    <p:sldId id="299" r:id="rId8"/>
    <p:sldId id="298" r:id="rId9"/>
    <p:sldId id="304" r:id="rId10"/>
    <p:sldId id="279" r:id="rId11"/>
    <p:sldId id="259" r:id="rId12"/>
    <p:sldId id="278" r:id="rId13"/>
    <p:sldId id="308" r:id="rId14"/>
    <p:sldId id="309" r:id="rId15"/>
    <p:sldId id="285" r:id="rId16"/>
    <p:sldId id="283" r:id="rId17"/>
    <p:sldId id="302" r:id="rId18"/>
    <p:sldId id="262" r:id="rId19"/>
    <p:sldId id="305" r:id="rId20"/>
    <p:sldId id="290" r:id="rId21"/>
    <p:sldId id="296" r:id="rId22"/>
  </p:sldIdLst>
  <p:sldSz cx="18288000" cy="10287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FF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74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F4AFD-112E-4916-A5B5-B0A9E42A8CFA}" type="datetimeFigureOut">
              <a:rPr lang="en-US" smtClean="0"/>
              <a:t>16/8/2023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12299-16D9-4CAD-A89E-E494734FF2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80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D211B58-7264-4630-8F06-2D07B0A1F6F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843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299-16D9-4CAD-A89E-E494734FF2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04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299-16D9-4CAD-A89E-E494734FF2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68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smtClean="0">
                <a:latin typeface="Arial" panose="020B0604020202020204" pitchFamily="34" charset="0"/>
                <a:cs typeface="Arial" panose="020B0604020202020204" pitchFamily="34" charset="0"/>
              </a:rPr>
              <a:t>Vì sao hình b không phải là góc kề bù?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299-16D9-4CAD-A89E-E494734FF2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93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299-16D9-4CAD-A89E-E494734FF2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Em hãy</a:t>
            </a:r>
            <a:r>
              <a:rPr lang="vi-VN" sz="1200" smtClean="0">
                <a:latin typeface="+mn-lt"/>
                <a:cs typeface="Arial" panose="020B0604020202020204" pitchFamily="34" charset="0"/>
              </a:rPr>
              <a:t> giải thích vì sao hình a không phải là hai góc đối đỉnh?</a:t>
            </a:r>
            <a:endParaRPr lang="en-US" sz="1200" smtClean="0">
              <a:latin typeface="+mn-lt"/>
              <a:cs typeface="Arial" panose="020B0604020202020204" pitchFamily="34" charset="0"/>
            </a:endParaRPr>
          </a:p>
          <a:p>
            <a:pPr marL="571500" marR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a) Dự đoán xem hai góc xOy và x’Oy’ có bằng nhau không.</a:t>
            </a:r>
          </a:p>
          <a:p>
            <a:pPr marL="571500" marR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b) Đo và so sánh số đo hai góc xOy và x’Oy’.</a:t>
            </a:r>
          </a:p>
          <a:p>
            <a:pPr marL="571500" marR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2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299-16D9-4CAD-A89E-E494734FF29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52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12299-16D9-4CAD-A89E-E494734FF2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7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16/8/2023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21.xml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8" Type="http://schemas.openxmlformats.org/officeDocument/2006/relationships/image" Target="../media/image13.png"/><Relationship Id="rId7" Type="http://schemas.openxmlformats.org/officeDocument/2006/relationships/image" Target="../media/image8.svg"/><Relationship Id="rId17" Type="http://schemas.openxmlformats.org/officeDocument/2006/relationships/image" Target="../media/image119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6.svg"/><Relationship Id="rId10" Type="http://schemas.openxmlformats.org/officeDocument/2006/relationships/image" Target="../media/image12.png"/><Relationship Id="rId9" Type="http://schemas.openxmlformats.org/officeDocument/2006/relationships/image" Target="../media/image48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2.svg"/><Relationship Id="rId5" Type="http://schemas.openxmlformats.org/officeDocument/2006/relationships/image" Target="../media/image15.png"/><Relationship Id="rId10" Type="http://schemas.openxmlformats.org/officeDocument/2006/relationships/image" Target="../media/image156.svg"/><Relationship Id="rId4" Type="http://schemas.openxmlformats.org/officeDocument/2006/relationships/image" Target="../media/image150.sv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0.svg"/><Relationship Id="rId7" Type="http://schemas.openxmlformats.org/officeDocument/2006/relationships/image" Target="../media/image15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2.svg"/><Relationship Id="rId4" Type="http://schemas.openxmlformats.org/officeDocument/2006/relationships/image" Target="../media/image15.png"/><Relationship Id="rId9" Type="http://schemas.openxmlformats.org/officeDocument/2006/relationships/image" Target="../media/image15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2400" y="-138402"/>
            <a:ext cx="7459851" cy="10425402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4747928" y="-419100"/>
            <a:ext cx="3540072" cy="3737119"/>
          </a:xfrm>
          <a:prstGeom prst="rect">
            <a:avLst/>
          </a:prstGeom>
        </p:spPr>
      </p:pic>
      <p:sp>
        <p:nvSpPr>
          <p:cNvPr id="11" name="WordArt 19"/>
          <p:cNvSpPr>
            <a:spLocks noChangeArrowheads="1" noChangeShapeType="1" noTextEdit="1"/>
          </p:cNvSpPr>
          <p:nvPr/>
        </p:nvSpPr>
        <p:spPr bwMode="auto">
          <a:xfrm>
            <a:off x="7543800" y="3318019"/>
            <a:ext cx="10439400" cy="2651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</a:t>
            </a:r>
            <a:r>
              <a:rPr lang="en-US" sz="7200" kern="1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</a:t>
            </a:r>
            <a:r>
              <a:rPr lang="en-US" sz="72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7200" kern="1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tiết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28105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9686"/>
            <a:ext cx="2286000" cy="2286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62200" y="-52748"/>
            <a:ext cx="15544800" cy="2431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54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</a:t>
            </a:r>
            <a:r>
              <a:rPr lang="vi-VN" sz="5400">
                <a:latin typeface="Arial" panose="020B0604020202020204" pitchFamily="34" charset="0"/>
                <a:cs typeface="Arial" panose="020B0604020202020204" pitchFamily="34" charset="0"/>
              </a:rPr>
              <a:t>đây </a:t>
            </a:r>
            <a:endParaRPr lang="en-US" sz="5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vi-VN" sz="5400" dirty="0">
                <a:latin typeface="Arial" panose="020B0604020202020204" pitchFamily="34" charset="0"/>
                <a:cs typeface="Arial" panose="020B0604020202020204" pitchFamily="34" charset="0"/>
              </a:rPr>
              <a:t>hai góc kề bù</a:t>
            </a:r>
            <a:r>
              <a:rPr lang="vi-VN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7501643"/>
            <a:ext cx="2209800" cy="22299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7152013"/>
            <a:ext cx="2362200" cy="238377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628901"/>
            <a:ext cx="4953000" cy="5867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3238500"/>
            <a:ext cx="5925203" cy="5105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47120" y="3419415"/>
            <a:ext cx="6070225" cy="492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227639"/>
            <a:ext cx="2666999" cy="1018957"/>
            <a:chOff x="0" y="0"/>
            <a:chExt cx="6345316" cy="1358610"/>
          </a:xfrm>
          <a:solidFill>
            <a:srgbClr val="0000CC"/>
          </a:solidFill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362587" y="408019"/>
              <a:ext cx="5318488" cy="761663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0"/>
                </a:lnSpc>
              </a:pPr>
              <a:r>
                <a:rPr lang="en-US" sz="5400" b="1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5400" b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  <a:endParaRPr lang="en-US" sz="5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184135" y="1562100"/>
                <a:ext cx="12236465" cy="8603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indent="-9144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AutoNum type="arabicPeriod"/>
                </a:pPr>
                <a:r>
                  <a:rPr lang="en-US" sz="4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hiểu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US" sz="4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8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vừa</a:t>
                </a:r>
                <a:r>
                  <a:rPr lang="en-US" sz="4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800" i="1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800" smtClean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48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2. Nếu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80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sz="4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 </a:t>
                </a:r>
                <a:r>
                  <a:rPr lang="en-US" sz="4800" i="1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OM</a:t>
                </a:r>
                <a:r>
                  <a:rPr lang="en-US" sz="4800" smtClean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4800" i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Ox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Oy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i="1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xOy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𝑥𝑂𝑀</m:t>
                        </m:r>
                      </m:e>
                    </m:acc>
                    <m:r>
                      <a:rPr lang="en-US" sz="48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𝑀𝑂𝑦</m:t>
                        </m:r>
                      </m:e>
                    </m:acc>
                    <m:r>
                      <a:rPr lang="en-US" sz="4800" i="1">
                        <a:solidFill>
                          <a:srgbClr val="0000CC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4800" dirty="0">
                    <a:solidFill>
                      <a:srgbClr val="0000CC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35" y="1562100"/>
                <a:ext cx="12236465" cy="8603574"/>
              </a:xfrm>
              <a:prstGeom prst="rect">
                <a:avLst/>
              </a:prstGeom>
              <a:blipFill>
                <a:blip r:embed="rId2"/>
                <a:stretch>
                  <a:fillRect l="-2241" r="-2241" b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5600" y="-10978"/>
            <a:ext cx="5747155" cy="5458843"/>
          </a:xfrm>
          <a:prstGeom prst="rect">
            <a:avLst/>
          </a:prstGeom>
          <a:ln>
            <a:solidFill>
              <a:srgbClr val="FFFFFF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0399" y="5702731"/>
            <a:ext cx="5257356" cy="4568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1" y="342900"/>
            <a:ext cx="4648200" cy="830997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5400" b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  <a:endParaRPr lang="en-US" sz="5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292806"/>
            <a:ext cx="17766839" cy="1103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5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smtClean="0">
                <a:latin typeface="Arial" panose="020B0604020202020204" pitchFamily="34" charset="0"/>
                <a:cs typeface="Arial" panose="020B0604020202020204" pitchFamily="34" charset="0"/>
              </a:rPr>
              <a:t>3.4 và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latin typeface="Arial" panose="020B0604020202020204" pitchFamily="34" charset="0"/>
                <a:cs typeface="Arial" panose="020B0604020202020204" pitchFamily="34" charset="0"/>
              </a:rPr>
              <a:t>mOt</a:t>
            </a:r>
            <a:endParaRPr lang="en-US" sz="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2628900"/>
            <a:ext cx="7848600" cy="687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331398" y="1446008"/>
            <a:ext cx="2739551" cy="270689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1562100"/>
            <a:ext cx="1347335" cy="13335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866900"/>
            <a:ext cx="3485827" cy="222465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981913" y="1854953"/>
            <a:ext cx="1981200" cy="1143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82800" y="2982582"/>
            <a:ext cx="1905000" cy="3139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7527">
            <a:off x="3194257" y="1907773"/>
            <a:ext cx="1170686" cy="1430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1678">
            <a:off x="2715843" y="2368094"/>
            <a:ext cx="1145100" cy="11179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0386">
            <a:off x="13834646" y="1950684"/>
            <a:ext cx="1419734" cy="23227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7291">
            <a:off x="14993212" y="2152837"/>
            <a:ext cx="1112085" cy="108569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13355958" y="1446008"/>
            <a:ext cx="2959751" cy="30038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92708">
            <a:off x="8238862" y="2200142"/>
            <a:ext cx="1561124" cy="15581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5733">
            <a:off x="8938076" y="2427751"/>
            <a:ext cx="1073030" cy="10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367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331398" y="1446008"/>
            <a:ext cx="2739551" cy="270689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1562100"/>
            <a:ext cx="2667000" cy="265723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866900"/>
            <a:ext cx="3485827" cy="222465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294731" y="1854953"/>
            <a:ext cx="3668382" cy="219230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46122" y="3013859"/>
            <a:ext cx="3841678" cy="11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7527">
            <a:off x="3194257" y="1907773"/>
            <a:ext cx="1170686" cy="14309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 rot="1107291">
            <a:off x="14993212" y="2152837"/>
            <a:ext cx="1112085" cy="108569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13355958" y="1446008"/>
            <a:ext cx="2959751" cy="30038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17141">
            <a:off x="2804838" y="2411495"/>
            <a:ext cx="1170686" cy="14309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 rot="11413835">
            <a:off x="13443533" y="2785812"/>
            <a:ext cx="1112085" cy="108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56286">
            <a:off x="9073968" y="2434002"/>
            <a:ext cx="1187176" cy="11597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46711">
            <a:off x="7820345" y="2456353"/>
            <a:ext cx="1187176" cy="11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65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1770" y="342372"/>
            <a:ext cx="16936991" cy="9297602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676114"/>
            <a:ext cx="16252474" cy="830579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1676400" y="176298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  <a:r>
              <a:rPr lang="en-US" sz="5400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3290433"/>
            <a:ext cx="145824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5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5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5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5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54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kia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80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7088"/>
            <a:ext cx="1743942" cy="174394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90800" y="381941"/>
            <a:ext cx="15240000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Hai góc được đánh dấu trong hình nào dưới đây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48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800" smtClean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góc đối đỉnh?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390900"/>
            <a:ext cx="16724731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2600" y="7254858"/>
            <a:ext cx="2362200" cy="23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67394">
            <a:off x="671770" y="342372"/>
            <a:ext cx="16936991" cy="9297602"/>
          </a:xfrm>
          <a:prstGeom prst="rect">
            <a:avLst/>
          </a:prstGeom>
          <a:solidFill>
            <a:srgbClr val="316D54"/>
          </a:solidFill>
        </p:spPr>
      </p:sp>
      <p:sp>
        <p:nvSpPr>
          <p:cNvPr id="3" name="AutoShape 3"/>
          <p:cNvSpPr/>
          <p:nvPr/>
        </p:nvSpPr>
        <p:spPr>
          <a:xfrm>
            <a:off x="1017763" y="1104900"/>
            <a:ext cx="16252474" cy="8000999"/>
          </a:xfrm>
          <a:prstGeom prst="rect">
            <a:avLst/>
          </a:prstGeom>
          <a:solidFill>
            <a:schemeClr val="bg1"/>
          </a:solidFill>
        </p:spPr>
      </p:sp>
      <p:sp>
        <p:nvSpPr>
          <p:cNvPr id="12" name="TextBox 11"/>
          <p:cNvSpPr txBox="1"/>
          <p:nvPr/>
        </p:nvSpPr>
        <p:spPr>
          <a:xfrm>
            <a:off x="1524000" y="1428671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chất: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7146" y="2216210"/>
            <a:ext cx="157462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6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smtClean="0">
                <a:latin typeface="Arial" panose="020B0604020202020204" pitchFamily="34" charset="0"/>
                <a:cs typeface="Arial" panose="020B0604020202020204" pitchFamily="34" charset="0"/>
              </a:rPr>
              <a:t>thì bằng nhau.</a:t>
            </a:r>
            <a:endParaRPr 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2" b="26641"/>
          <a:stretch/>
        </p:blipFill>
        <p:spPr>
          <a:xfrm>
            <a:off x="3429000" y="3771900"/>
            <a:ext cx="10744200" cy="460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9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6250" y="476250"/>
            <a:ext cx="4019550" cy="1018957"/>
            <a:chOff x="0" y="0"/>
            <a:chExt cx="6345316" cy="135861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6345316" cy="1358610"/>
            </a:xfrm>
            <a:prstGeom prst="rect">
              <a:avLst/>
            </a:prstGeom>
            <a:solidFill>
              <a:srgbClr val="FF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513415" y="317355"/>
              <a:ext cx="5318487" cy="7360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20"/>
                </a:lnSpc>
              </a:pPr>
              <a:r>
                <a:rPr lang="en-US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Tập </a:t>
              </a:r>
              <a:r>
                <a:rPr lang="en-US" sz="4000" b="1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suy</a:t>
              </a:r>
              <a:r>
                <a:rPr lang="en-US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luận</a:t>
              </a:r>
              <a:endPara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ight Brace 23"/>
          <p:cNvSpPr/>
          <p:nvPr/>
        </p:nvSpPr>
        <p:spPr>
          <a:xfrm>
            <a:off x="12847707" y="6732211"/>
            <a:ext cx="663314" cy="1912207"/>
          </a:xfrm>
          <a:prstGeom prst="rightBrace">
            <a:avLst>
              <a:gd name="adj1" fmla="val 39535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3501980" y="7213055"/>
                <a:ext cx="4310093" cy="950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⟹</m:t>
                      </m:r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 sz="5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5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5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sz="5400" i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01980" y="7213055"/>
                <a:ext cx="4310093" cy="9505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-1566" b="17087"/>
          <a:stretch/>
        </p:blipFill>
        <p:spPr>
          <a:xfrm>
            <a:off x="5170844" y="1495207"/>
            <a:ext cx="7816707" cy="44754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8096" y="6565080"/>
                <a:ext cx="12791268" cy="8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" y="6565080"/>
                <a:ext cx="12791268" cy="855106"/>
              </a:xfrm>
              <a:prstGeom prst="rect">
                <a:avLst/>
              </a:prstGeom>
              <a:blipFill>
                <a:blip r:embed="rId4"/>
                <a:stretch>
                  <a:fillRect t="-14286" b="-3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8096" y="7962900"/>
                <a:ext cx="12791268" cy="855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 hai góc kề bù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48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4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96" y="7962900"/>
                <a:ext cx="12791268" cy="855106"/>
              </a:xfrm>
              <a:prstGeom prst="rect">
                <a:avLst/>
              </a:prstGeom>
              <a:blipFill>
                <a:blip r:embed="rId5"/>
                <a:stretch>
                  <a:fillRect t="-14184" b="-35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1257300"/>
            <a:ext cx="7205419" cy="648425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>
            <a:off x="12341699" y="5202264"/>
            <a:ext cx="1371600" cy="30480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2573000" y="7459987"/>
            <a:ext cx="5886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smtClean="0">
                <a:solidFill>
                  <a:srgbClr val="FF0000"/>
                </a:solidFill>
              </a:rPr>
              <a:t>p</a:t>
            </a:r>
            <a:endParaRPr lang="en-US" sz="6000" i="1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6307" y="731153"/>
            <a:ext cx="12236465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800" b="1" i="1" u="sng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tập:</a:t>
            </a:r>
          </a:p>
          <a:p>
            <a:pPr marL="914400" indent="-9144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en-US" sz="4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góc kề bù với góc mOp?</a:t>
            </a:r>
          </a:p>
          <a:p>
            <a:pPr marL="914400" indent="-9144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en-US" sz="4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 góc đối đỉnh với góc mOp?</a:t>
            </a:r>
          </a:p>
          <a:p>
            <a:pPr marL="914400" indent="-9144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AutoNum type="arabicPeriod"/>
            </a:pPr>
            <a:r>
              <a:rPr lang="en-US" sz="48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 số đo góc mOp?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926130" y="3924112"/>
            <a:ext cx="13532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smtClean="0">
                <a:latin typeface="Arial" panose="020B0604020202020204" pitchFamily="34" charset="0"/>
                <a:cs typeface="Arial" panose="020B0604020202020204" pitchFamily="34" charset="0"/>
              </a:rPr>
              <a:t>120°</a:t>
            </a:r>
            <a:endParaRPr lang="en-US" sz="44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36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331398" y="1446008"/>
            <a:ext cx="2739551" cy="270689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1562100"/>
            <a:ext cx="1347335" cy="13335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866900"/>
            <a:ext cx="3485827" cy="222465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981913" y="1854953"/>
            <a:ext cx="1981200" cy="114300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4782800" y="2982582"/>
            <a:ext cx="1905000" cy="31390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7527">
            <a:off x="3194257" y="1907773"/>
            <a:ext cx="1170686" cy="14309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481678">
            <a:off x="2715843" y="2368094"/>
            <a:ext cx="1145100" cy="111792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780386">
            <a:off x="13834646" y="1950684"/>
            <a:ext cx="1419734" cy="232270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07291">
            <a:off x="14993212" y="2152837"/>
            <a:ext cx="1112085" cy="108569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13355958" y="1446008"/>
            <a:ext cx="2959751" cy="30038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592708">
            <a:off x="8238862" y="2200142"/>
            <a:ext cx="1561124" cy="15581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665733">
            <a:off x="8938076" y="2427751"/>
            <a:ext cx="1073030" cy="104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58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04800" y="1339504"/>
            <a:ext cx="17830800" cy="8680796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2325"/>
          <a:stretch>
            <a:fillRect/>
          </a:stretch>
        </p:blipFill>
        <p:spPr>
          <a:xfrm>
            <a:off x="-304799" y="-586600"/>
            <a:ext cx="4114800" cy="167455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33400" y="14853"/>
            <a:ext cx="3585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tập:</a:t>
            </a:r>
            <a:endParaRPr lang="en-US" sz="5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447303"/>
            <a:ext cx="17297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800" dirty="0">
                <a:latin typeface="Arial" panose="020B0604020202020204" pitchFamily="34" charset="0"/>
                <a:cs typeface="Arial" panose="020B0604020202020204" pitchFamily="34" charset="0"/>
              </a:rPr>
              <a:t>Hai đường thẳng xx’ và yy’ cắt nhau tại O sao cho góc xOy vuông (H.3.8). Khi đó các góc yOx’, x’Oy’, xOy’ cũng đều là góc vuông. Vì sao</a:t>
            </a:r>
            <a:r>
              <a:rPr lang="vi-VN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52899"/>
            <a:ext cx="6248400" cy="5972735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571080"/>
            <a:ext cx="2090735" cy="137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33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/>
          <p:nvPr/>
        </p:nvSpPr>
        <p:spPr>
          <a:xfrm>
            <a:off x="76201" y="3427620"/>
            <a:ext cx="6019800" cy="685938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3"/>
          <p:cNvSpPr/>
          <p:nvPr/>
        </p:nvSpPr>
        <p:spPr>
          <a:xfrm>
            <a:off x="76200" y="2655520"/>
            <a:ext cx="6019799" cy="772099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11" name="AutoShape 4"/>
          <p:cNvSpPr/>
          <p:nvPr/>
        </p:nvSpPr>
        <p:spPr>
          <a:xfrm>
            <a:off x="6992855" y="3427619"/>
            <a:ext cx="4894345" cy="685938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2" name="AutoShape 5"/>
          <p:cNvSpPr/>
          <p:nvPr/>
        </p:nvSpPr>
        <p:spPr>
          <a:xfrm>
            <a:off x="6992854" y="2655520"/>
            <a:ext cx="4894345" cy="772098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72" name="TextBox 65"/>
          <p:cNvSpPr txBox="1"/>
          <p:nvPr/>
        </p:nvSpPr>
        <p:spPr>
          <a:xfrm>
            <a:off x="228601" y="2857232"/>
            <a:ext cx="5715000" cy="474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6"/>
              </a:lnSpc>
            </a:pPr>
            <a:r>
              <a:rPr lang="en-US" sz="44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44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66"/>
          <p:cNvSpPr txBox="1"/>
          <p:nvPr/>
        </p:nvSpPr>
        <p:spPr>
          <a:xfrm>
            <a:off x="7163598" y="2857230"/>
            <a:ext cx="4571202" cy="484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6"/>
              </a:lnSpc>
            </a:pPr>
            <a:r>
              <a:rPr lang="en-US" sz="44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44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AutoShape 4"/>
          <p:cNvSpPr/>
          <p:nvPr/>
        </p:nvSpPr>
        <p:spPr>
          <a:xfrm>
            <a:off x="12693091" y="3445399"/>
            <a:ext cx="5442509" cy="684160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6" name="AutoShape 5"/>
          <p:cNvSpPr/>
          <p:nvPr/>
        </p:nvSpPr>
        <p:spPr>
          <a:xfrm>
            <a:off x="12693090" y="2655520"/>
            <a:ext cx="5442510" cy="789878"/>
          </a:xfrm>
          <a:prstGeom prst="rect">
            <a:avLst/>
          </a:prstGeom>
          <a:solidFill>
            <a:srgbClr val="FF0000"/>
          </a:solidFill>
        </p:spPr>
      </p:sp>
      <p:sp>
        <p:nvSpPr>
          <p:cNvPr id="77" name="TextBox 66"/>
          <p:cNvSpPr txBox="1"/>
          <p:nvPr/>
        </p:nvSpPr>
        <p:spPr>
          <a:xfrm>
            <a:off x="12863834" y="2875010"/>
            <a:ext cx="4509766" cy="484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16"/>
              </a:lnSpc>
            </a:pPr>
            <a:r>
              <a:rPr lang="en-US" sz="4400" b="1" dirty="0" smtClean="0">
                <a:solidFill>
                  <a:srgbClr val="FFE36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4400" b="1" dirty="0">
              <a:solidFill>
                <a:srgbClr val="FFE36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28601" y="3559709"/>
            <a:ext cx="56373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đã học về Hai góc kề bù và 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Hai góc đối đỉnh: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Cách dựng hình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008600" y="3559709"/>
            <a:ext cx="47718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 3.1; 3.2; 3.3; 3.4; 3.5 SGK/45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826380" y="3538399"/>
            <a:ext cx="53092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- Đọc và nghiên cứu phần 2: Tia phân giác của một góc. </a:t>
            </a:r>
          </a:p>
          <a:p>
            <a:pPr>
              <a:lnSpc>
                <a:spcPct val="150000"/>
              </a:lnSpc>
            </a:pPr>
            <a:r>
              <a:rPr 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- Chuẩn bị cắt một góc bằng giấy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2"/>
          <p:cNvGrpSpPr/>
          <p:nvPr/>
        </p:nvGrpSpPr>
        <p:grpSpPr>
          <a:xfrm>
            <a:off x="0" y="800100"/>
            <a:ext cx="18288000" cy="1524000"/>
            <a:chOff x="0" y="0"/>
            <a:chExt cx="10372490" cy="1523038"/>
          </a:xfrm>
        </p:grpSpPr>
        <p:sp>
          <p:nvSpPr>
            <p:cNvPr id="18" name="AutoShape 13"/>
            <p:cNvSpPr/>
            <p:nvPr/>
          </p:nvSpPr>
          <p:spPr>
            <a:xfrm>
              <a:off x="0" y="0"/>
              <a:ext cx="10372490" cy="1523038"/>
            </a:xfrm>
            <a:prstGeom prst="rect">
              <a:avLst/>
            </a:prstGeom>
            <a:solidFill>
              <a:srgbClr val="FFE36D"/>
            </a:solidFill>
          </p:spPr>
        </p:sp>
        <p:sp>
          <p:nvSpPr>
            <p:cNvPr id="19" name="TextBox 14"/>
            <p:cNvSpPr txBox="1"/>
            <p:nvPr/>
          </p:nvSpPr>
          <p:spPr>
            <a:xfrm>
              <a:off x="417481" y="738673"/>
              <a:ext cx="9537527" cy="521096"/>
            </a:xfrm>
            <a:prstGeom prst="rect">
              <a:avLst/>
            </a:prstGeom>
          </p:spPr>
          <p:txBody>
            <a:bodyPr lIns="0" tIns="0" rIns="0" bIns="0" rtlCol="0" anchor="ctr">
              <a:spAutoFit/>
            </a:bodyPr>
            <a:lstStyle/>
            <a:p>
              <a:pPr algn="ctr">
                <a:lnSpc>
                  <a:spcPts val="3639"/>
                </a:lnSpc>
              </a:pPr>
              <a:r>
                <a:rPr lang="en-US" sz="6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00" y="290143"/>
            <a:ext cx="2362200" cy="203498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48" y="468680"/>
            <a:ext cx="1481456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6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3" grpId="0"/>
      <p:bldP spid="77" grpId="0"/>
      <p:bldP spid="78" grpId="0"/>
      <p:bldP spid="79" grpId="0"/>
      <p:bldP spid="8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2331398" y="1446008"/>
            <a:ext cx="2739551" cy="2706892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286000" y="1562100"/>
            <a:ext cx="2667000" cy="2657239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39000" y="1866900"/>
            <a:ext cx="3485827" cy="222465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294731" y="1854953"/>
            <a:ext cx="3668382" cy="219230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846122" y="3013859"/>
            <a:ext cx="3841678" cy="113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77527">
            <a:off x="3194257" y="1907773"/>
            <a:ext cx="1170686" cy="14309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 rot="1107291">
            <a:off x="14993212" y="2152837"/>
            <a:ext cx="1112085" cy="108569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 flipV="1">
            <a:off x="13355958" y="1446008"/>
            <a:ext cx="2959751" cy="3003837"/>
          </a:xfrm>
          <a:prstGeom prst="line">
            <a:avLst/>
          </a:prstGeom>
          <a:ln w="571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117141">
            <a:off x="2804838" y="2411495"/>
            <a:ext cx="1170686" cy="143097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 rot="11413835">
            <a:off x="13443533" y="2785812"/>
            <a:ext cx="1112085" cy="10856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56286">
            <a:off x="9073968" y="2434002"/>
            <a:ext cx="1187176" cy="11597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446711">
            <a:off x="7820345" y="2456353"/>
            <a:ext cx="1187176" cy="11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90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0" y="723900"/>
            <a:ext cx="18271210" cy="1153201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57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5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247900"/>
            <a:ext cx="1781401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8: </a:t>
            </a:r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ở vị trí đặc biệt. Tia phân giác của một góc</a:t>
            </a:r>
          </a:p>
          <a:p>
            <a:r>
              <a:rPr lang="en-US" sz="5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9: </a:t>
            </a:r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đường thẳng song song và dấu hiệu nhận biết</a:t>
            </a:r>
          </a:p>
          <a:p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  <a:p>
            <a:r>
              <a:rPr lang="en-US" sz="5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10: </a:t>
            </a:r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Tiên đề Euclid. Tính chất của hai đường thẳng song song</a:t>
            </a:r>
          </a:p>
          <a:p>
            <a:r>
              <a:rPr lang="en-US" sz="54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11: </a:t>
            </a:r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lí và chứng minh định lí</a:t>
            </a:r>
          </a:p>
          <a:p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</a:p>
          <a:p>
            <a:r>
              <a:rPr lang="en-US" sz="5400" b="1" i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 cuối chương III</a:t>
            </a:r>
            <a:endParaRPr lang="en-US" sz="54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0" y="723900"/>
            <a:ext cx="18271210" cy="1153201"/>
          </a:xfrm>
          <a:prstGeom prst="rect">
            <a:avLst/>
          </a:prstGeom>
          <a:solidFill>
            <a:srgbClr val="002060"/>
          </a:solidFill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57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III: GÓC VÀ ĐƯỜNG THẲNG SONG </a:t>
            </a:r>
            <a:r>
              <a:rPr lang="en-US" sz="57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endParaRPr lang="en-US" sz="57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2781300"/>
            <a:ext cx="15373350" cy="467245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6000" b="1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6000" b="1" u="sng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</a:t>
            </a: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VỊ TRÍ ĐẶC BIỆT.</a:t>
            </a:r>
          </a:p>
          <a:p>
            <a:pPr algn="ctr">
              <a:lnSpc>
                <a:spcPct val="150000"/>
              </a:lnSpc>
            </a:pPr>
            <a:r>
              <a:rPr lang="en-US" sz="6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TIA PHÂN GIÁC CỦA </a:t>
            </a:r>
            <a:r>
              <a:rPr lang="en-US" sz="6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GÓC</a:t>
            </a:r>
            <a:endParaRPr lang="en-US" sz="60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71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352800" y="580661"/>
            <a:ext cx="11430000" cy="3200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03145" y="801110"/>
            <a:ext cx="1758310" cy="170396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07027" y="6530303"/>
            <a:ext cx="2010084" cy="1947954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872098" y="1719196"/>
            <a:ext cx="8724900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6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313205">
            <a:off x="15641368" y="8633359"/>
            <a:ext cx="2281864" cy="1182420"/>
          </a:xfrm>
          <a:prstGeom prst="rect">
            <a:avLst/>
          </a:prstGeom>
        </p:spPr>
      </p:pic>
      <p:pic>
        <p:nvPicPr>
          <p:cNvPr id="14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0633">
            <a:off x="4597606" y="3938634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843819" y="4445973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0630633">
            <a:off x="11760682" y="3818147"/>
            <a:ext cx="1554525" cy="19654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12006895" y="4325486"/>
            <a:ext cx="1062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0787" y="6382932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20200" y="6382932"/>
            <a:ext cx="7217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Tia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679" y="7504280"/>
            <a:ext cx="3375102" cy="221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2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609600" y="1042297"/>
            <a:ext cx="3429000" cy="103447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u="sng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tập:</a:t>
            </a:r>
            <a:endParaRPr lang="en-US" sz="5400" b="1" i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143000" y="2095500"/>
            <a:ext cx="16306800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Cho b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tia Ox, Oy, 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Oz, trong </a:t>
            </a:r>
            <a:r>
              <a:rPr lang="vi-VN" sz="5400" b="1">
                <a:latin typeface="Arial" panose="020B0604020202020204" pitchFamily="34" charset="0"/>
                <a:cs typeface="Arial" panose="020B0604020202020204" pitchFamily="34" charset="0"/>
              </a:rPr>
              <a:t>đó 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Ox và Oy</a:t>
            </a:r>
            <a:r>
              <a:rPr lang="en-US" sz="5400" b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endParaRPr lang="en-US" sz="54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 b="1" smtClean="0">
                <a:latin typeface="Arial" panose="020B0604020202020204" pitchFamily="34" charset="0"/>
                <a:cs typeface="Arial" panose="020B0604020202020204" pitchFamily="34" charset="0"/>
              </a:rPr>
              <a:t>hai tia đối nhau.</a:t>
            </a:r>
            <a:endParaRPr lang="vi-VN" sz="5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indent="-914400" algn="just">
              <a:lnSpc>
                <a:spcPct val="150000"/>
              </a:lnSpc>
              <a:buAutoNum type="alphaLcParenR"/>
            </a:pPr>
            <a:r>
              <a:rPr lang="vi-VN" sz="5400" smtClean="0">
                <a:cs typeface="Arial" panose="020B0604020202020204" pitchFamily="34" charset="0"/>
              </a:rPr>
              <a:t>Em </a:t>
            </a:r>
            <a:r>
              <a:rPr lang="vi-VN" sz="5400">
                <a:cs typeface="Arial" panose="020B0604020202020204" pitchFamily="34" charset="0"/>
              </a:rPr>
              <a:t>hãy nhận xét </a:t>
            </a:r>
            <a:r>
              <a:rPr lang="vi-VN" sz="5400" smtClean="0">
                <a:cs typeface="Arial" panose="020B0604020202020204" pitchFamily="34" charset="0"/>
              </a:rPr>
              <a:t>quan </a:t>
            </a:r>
            <a:r>
              <a:rPr lang="vi-VN" sz="5400">
                <a:cs typeface="Arial" panose="020B0604020202020204" pitchFamily="34" charset="0"/>
              </a:rPr>
              <a:t>hệ về đỉnh, về cạnh của </a:t>
            </a:r>
            <a:r>
              <a:rPr lang="vi-VN" sz="5400" smtClean="0">
                <a:cs typeface="Arial" panose="020B0604020202020204" pitchFamily="34" charset="0"/>
              </a:rPr>
              <a:t>hai </a:t>
            </a:r>
            <a:r>
              <a:rPr lang="vi-VN" sz="5400">
                <a:cs typeface="Arial" panose="020B0604020202020204" pitchFamily="34" charset="0"/>
              </a:rPr>
              <a:t>góc </a:t>
            </a:r>
            <a:r>
              <a:rPr lang="vi-VN" sz="5400" i="1">
                <a:cs typeface="Arial" panose="020B0604020202020204" pitchFamily="34" charset="0"/>
              </a:rPr>
              <a:t>xOz</a:t>
            </a:r>
            <a:r>
              <a:rPr lang="vi-VN" sz="5400">
                <a:cs typeface="Arial" panose="020B0604020202020204" pitchFamily="34" charset="0"/>
              </a:rPr>
              <a:t> và </a:t>
            </a:r>
            <a:r>
              <a:rPr lang="vi-VN" sz="5400" i="1">
                <a:cs typeface="Arial" panose="020B0604020202020204" pitchFamily="34" charset="0"/>
              </a:rPr>
              <a:t>zOy</a:t>
            </a:r>
            <a:r>
              <a:rPr lang="vi-VN" sz="5400" smtClean="0">
                <a:cs typeface="Arial" panose="020B0604020202020204" pitchFamily="34" charset="0"/>
              </a:rPr>
              <a:t>.</a:t>
            </a:r>
            <a:endParaRPr lang="en-US" sz="5400" smtClean="0"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5400">
                <a:cs typeface="Arial" panose="020B0604020202020204" pitchFamily="34" charset="0"/>
              </a:rPr>
              <a:t>b) Đo rồi tính tổng số đo góc hai góc </a:t>
            </a:r>
            <a:r>
              <a:rPr lang="vi-VN" sz="5400" i="1">
                <a:cs typeface="Arial" panose="020B0604020202020204" pitchFamily="34" charset="0"/>
              </a:rPr>
              <a:t>xOz</a:t>
            </a:r>
            <a:r>
              <a:rPr lang="vi-VN" sz="5400">
                <a:cs typeface="Arial" panose="020B0604020202020204" pitchFamily="34" charset="0"/>
              </a:rPr>
              <a:t> và </a:t>
            </a:r>
            <a:r>
              <a:rPr lang="vi-VN" sz="5400" i="1">
                <a:cs typeface="Arial" panose="020B0604020202020204" pitchFamily="34" charset="0"/>
              </a:rPr>
              <a:t>zOy</a:t>
            </a:r>
            <a:r>
              <a:rPr lang="vi-VN" sz="5400"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824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1732" y="861128"/>
            <a:ext cx="16999067" cy="7646057"/>
            <a:chOff x="0" y="0"/>
            <a:chExt cx="8815460" cy="489454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819672" cy="4894548"/>
            </a:xfrm>
            <a:custGeom>
              <a:avLst/>
              <a:gdLst/>
              <a:ahLst/>
              <a:cxnLst/>
              <a:rect l="l" t="t" r="r" b="b"/>
              <a:pathLst>
                <a:path w="8819672" h="4894548">
                  <a:moveTo>
                    <a:pt x="278431" y="16918"/>
                  </a:moveTo>
                  <a:cubicBezTo>
                    <a:pt x="278431" y="16918"/>
                    <a:pt x="604014" y="12258"/>
                    <a:pt x="1027124" y="12454"/>
                  </a:cubicBezTo>
                  <a:cubicBezTo>
                    <a:pt x="7065745" y="12671"/>
                    <a:pt x="8545604" y="0"/>
                    <a:pt x="8545604" y="0"/>
                  </a:cubicBezTo>
                  <a:cubicBezTo>
                    <a:pt x="8613067" y="0"/>
                    <a:pt x="8689005" y="0"/>
                    <a:pt x="8767778" y="85073"/>
                  </a:cubicBezTo>
                  <a:cubicBezTo>
                    <a:pt x="8810756" y="131488"/>
                    <a:pt x="8811824" y="240224"/>
                    <a:pt x="8812229" y="320281"/>
                  </a:cubicBezTo>
                  <a:cubicBezTo>
                    <a:pt x="8812229" y="320281"/>
                    <a:pt x="8810525" y="3427200"/>
                    <a:pt x="8810525" y="4131964"/>
                  </a:cubicBezTo>
                  <a:cubicBezTo>
                    <a:pt x="8810525" y="4346123"/>
                    <a:pt x="8819673" y="4645302"/>
                    <a:pt x="8819673" y="4645302"/>
                  </a:cubicBezTo>
                  <a:cubicBezTo>
                    <a:pt x="8819673" y="4773971"/>
                    <a:pt x="8815503" y="4894548"/>
                    <a:pt x="8562665" y="4886414"/>
                  </a:cubicBezTo>
                  <a:cubicBezTo>
                    <a:pt x="8562665" y="4886414"/>
                    <a:pt x="8186193" y="4866115"/>
                    <a:pt x="7282005" y="4873714"/>
                  </a:cubicBezTo>
                  <a:cubicBezTo>
                    <a:pt x="2183461" y="4881848"/>
                    <a:pt x="304023" y="4894548"/>
                    <a:pt x="304023" y="4894548"/>
                  </a:cubicBezTo>
                  <a:cubicBezTo>
                    <a:pt x="132548" y="4894548"/>
                    <a:pt x="4213" y="4793479"/>
                    <a:pt x="8532" y="4590932"/>
                  </a:cubicBezTo>
                  <a:cubicBezTo>
                    <a:pt x="8532" y="4590932"/>
                    <a:pt x="9630" y="4092391"/>
                    <a:pt x="4815" y="135740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439468" y="1256591"/>
            <a:ext cx="4266132" cy="1118618"/>
            <a:chOff x="0" y="-282355"/>
            <a:chExt cx="14223626" cy="1410869"/>
          </a:xfrm>
        </p:grpSpPr>
        <p:sp>
          <p:nvSpPr>
            <p:cNvPr id="5" name="Freeform 5"/>
            <p:cNvSpPr/>
            <p:nvPr/>
          </p:nvSpPr>
          <p:spPr>
            <a:xfrm>
              <a:off x="0" y="-282355"/>
              <a:ext cx="14223626" cy="1410869"/>
            </a:xfrm>
            <a:custGeom>
              <a:avLst/>
              <a:gdLst/>
              <a:ahLst/>
              <a:cxnLst/>
              <a:rect l="l" t="t" r="r" b="b"/>
              <a:pathLst>
                <a:path w="14223626" h="1132586">
                  <a:moveTo>
                    <a:pt x="13595848" y="1078108"/>
                  </a:moveTo>
                  <a:cubicBezTo>
                    <a:pt x="13595848" y="1078108"/>
                    <a:pt x="12864974" y="1132586"/>
                    <a:pt x="10922891" y="1129965"/>
                  </a:cubicBezTo>
                  <a:cubicBezTo>
                    <a:pt x="5178180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67756" y="15681"/>
                    <a:pt x="8804623" y="7673"/>
                  </a:cubicBezTo>
                  <a:cubicBezTo>
                    <a:pt x="12646046" y="0"/>
                    <a:pt x="13362780" y="6979"/>
                    <a:pt x="13362780" y="6979"/>
                  </a:cubicBezTo>
                  <a:cubicBezTo>
                    <a:pt x="13731087" y="14458"/>
                    <a:pt x="13869347" y="42638"/>
                    <a:pt x="14067087" y="165219"/>
                  </a:cubicBezTo>
                  <a:cubicBezTo>
                    <a:pt x="14218104" y="258836"/>
                    <a:pt x="14223626" y="476157"/>
                    <a:pt x="14214486" y="576043"/>
                  </a:cubicBezTo>
                  <a:lnTo>
                    <a:pt x="14214486" y="576043"/>
                  </a:lnTo>
                  <a:cubicBezTo>
                    <a:pt x="14214484" y="879459"/>
                    <a:pt x="14171701" y="1028046"/>
                    <a:pt x="13595848" y="1078108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909149" y="2640974"/>
            <a:ext cx="14747169" cy="5346679"/>
            <a:chOff x="0" y="0"/>
            <a:chExt cx="14217235" cy="3705331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14223626" cy="3711934"/>
            </a:xfrm>
            <a:custGeom>
              <a:avLst/>
              <a:gdLst/>
              <a:ahLst/>
              <a:cxnLst/>
              <a:rect l="l" t="t" r="r" b="b"/>
              <a:pathLst>
                <a:path w="14223626" h="3711934">
                  <a:moveTo>
                    <a:pt x="13595848" y="3657456"/>
                  </a:moveTo>
                  <a:cubicBezTo>
                    <a:pt x="13595848" y="3657456"/>
                    <a:pt x="12864974" y="3711934"/>
                    <a:pt x="10922891" y="3709313"/>
                  </a:cubicBezTo>
                  <a:cubicBezTo>
                    <a:pt x="5178180" y="3707150"/>
                    <a:pt x="1057074" y="3699325"/>
                    <a:pt x="1057074" y="3699325"/>
                  </a:cubicBezTo>
                  <a:cubicBezTo>
                    <a:pt x="812932" y="3690491"/>
                    <a:pt x="449110" y="3669261"/>
                    <a:pt x="282371" y="3611083"/>
                  </a:cubicBezTo>
                  <a:cubicBezTo>
                    <a:pt x="4469" y="3514120"/>
                    <a:pt x="0" y="3340841"/>
                    <a:pt x="0" y="2699811"/>
                  </a:cubicBezTo>
                  <a:lnTo>
                    <a:pt x="0" y="26997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67756" y="15681"/>
                    <a:pt x="8804623" y="7673"/>
                  </a:cubicBezTo>
                  <a:cubicBezTo>
                    <a:pt x="12646046" y="0"/>
                    <a:pt x="13362780" y="6979"/>
                    <a:pt x="13362780" y="6979"/>
                  </a:cubicBezTo>
                  <a:cubicBezTo>
                    <a:pt x="13731087" y="14458"/>
                    <a:pt x="13869347" y="42638"/>
                    <a:pt x="14067087" y="165219"/>
                  </a:cubicBezTo>
                  <a:cubicBezTo>
                    <a:pt x="14218104" y="258836"/>
                    <a:pt x="14223626" y="476157"/>
                    <a:pt x="14214486" y="2699784"/>
                  </a:cubicBezTo>
                  <a:lnTo>
                    <a:pt x="14214486" y="2699810"/>
                  </a:lnTo>
                  <a:cubicBezTo>
                    <a:pt x="14214484" y="3458806"/>
                    <a:pt x="14171701" y="3607394"/>
                    <a:pt x="13595848" y="3657456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816864" y="1347172"/>
            <a:ext cx="3583936" cy="8309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54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  <a:endParaRPr lang="en-US" sz="5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728934">
            <a:off x="-1436306" y="6441340"/>
            <a:ext cx="11002688" cy="129253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9355025">
            <a:off x="14350018" y="-3219411"/>
            <a:ext cx="4174190" cy="4903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098" y="6558620"/>
            <a:ext cx="1684629" cy="35229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524000" y="8522287"/>
            <a:ext cx="2070512" cy="1592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288692" y="-662780"/>
            <a:ext cx="3225768" cy="31143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230424" y="3174249"/>
            <a:ext cx="1395938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Hai góc có một cạnh chung, hai cạnh còn lại là hai tia đối nhau được gọi là </a:t>
            </a:r>
            <a:r>
              <a:rPr lang="en-US" sz="6000" b="1" i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góc kề bù</a:t>
            </a: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29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6514" y="1552920"/>
            <a:ext cx="16999067" cy="6111172"/>
            <a:chOff x="0" y="0"/>
            <a:chExt cx="8815460" cy="4894548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8819672" cy="4894548"/>
            </a:xfrm>
            <a:custGeom>
              <a:avLst/>
              <a:gdLst/>
              <a:ahLst/>
              <a:cxnLst/>
              <a:rect l="l" t="t" r="r" b="b"/>
              <a:pathLst>
                <a:path w="8819672" h="4894548">
                  <a:moveTo>
                    <a:pt x="278431" y="16918"/>
                  </a:moveTo>
                  <a:cubicBezTo>
                    <a:pt x="278431" y="16918"/>
                    <a:pt x="604014" y="12258"/>
                    <a:pt x="1027124" y="12454"/>
                  </a:cubicBezTo>
                  <a:cubicBezTo>
                    <a:pt x="7065745" y="12671"/>
                    <a:pt x="8545604" y="0"/>
                    <a:pt x="8545604" y="0"/>
                  </a:cubicBezTo>
                  <a:cubicBezTo>
                    <a:pt x="8613067" y="0"/>
                    <a:pt x="8689005" y="0"/>
                    <a:pt x="8767778" y="85073"/>
                  </a:cubicBezTo>
                  <a:cubicBezTo>
                    <a:pt x="8810756" y="131488"/>
                    <a:pt x="8811824" y="240224"/>
                    <a:pt x="8812229" y="320281"/>
                  </a:cubicBezTo>
                  <a:cubicBezTo>
                    <a:pt x="8812229" y="320281"/>
                    <a:pt x="8810525" y="3427200"/>
                    <a:pt x="8810525" y="4131964"/>
                  </a:cubicBezTo>
                  <a:cubicBezTo>
                    <a:pt x="8810525" y="4346123"/>
                    <a:pt x="8819673" y="4645302"/>
                    <a:pt x="8819673" y="4645302"/>
                  </a:cubicBezTo>
                  <a:cubicBezTo>
                    <a:pt x="8819673" y="4773971"/>
                    <a:pt x="8815503" y="4894548"/>
                    <a:pt x="8562665" y="4886414"/>
                  </a:cubicBezTo>
                  <a:cubicBezTo>
                    <a:pt x="8562665" y="4886414"/>
                    <a:pt x="8186193" y="4866115"/>
                    <a:pt x="7282005" y="4873714"/>
                  </a:cubicBezTo>
                  <a:cubicBezTo>
                    <a:pt x="2183461" y="4881848"/>
                    <a:pt x="304023" y="4894548"/>
                    <a:pt x="304023" y="4894548"/>
                  </a:cubicBezTo>
                  <a:cubicBezTo>
                    <a:pt x="132548" y="4894548"/>
                    <a:pt x="4213" y="4793479"/>
                    <a:pt x="8532" y="4590932"/>
                  </a:cubicBezTo>
                  <a:cubicBezTo>
                    <a:pt x="8532" y="4590932"/>
                    <a:pt x="9630" y="4092391"/>
                    <a:pt x="4815" y="135740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B6DBC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931972" y="1906806"/>
            <a:ext cx="4266132" cy="1118618"/>
            <a:chOff x="0" y="-282355"/>
            <a:chExt cx="14223626" cy="1410869"/>
          </a:xfrm>
        </p:grpSpPr>
        <p:sp>
          <p:nvSpPr>
            <p:cNvPr id="5" name="Freeform 5"/>
            <p:cNvSpPr/>
            <p:nvPr/>
          </p:nvSpPr>
          <p:spPr>
            <a:xfrm>
              <a:off x="0" y="-282355"/>
              <a:ext cx="14223626" cy="1410869"/>
            </a:xfrm>
            <a:custGeom>
              <a:avLst/>
              <a:gdLst/>
              <a:ahLst/>
              <a:cxnLst/>
              <a:rect l="l" t="t" r="r" b="b"/>
              <a:pathLst>
                <a:path w="14223626" h="1132586">
                  <a:moveTo>
                    <a:pt x="13595848" y="1078108"/>
                  </a:moveTo>
                  <a:cubicBezTo>
                    <a:pt x="13595848" y="1078108"/>
                    <a:pt x="12864974" y="1132586"/>
                    <a:pt x="10922891" y="1129965"/>
                  </a:cubicBezTo>
                  <a:cubicBezTo>
                    <a:pt x="5178180" y="1127802"/>
                    <a:pt x="1057074" y="1119977"/>
                    <a:pt x="1057074" y="1119977"/>
                  </a:cubicBezTo>
                  <a:cubicBezTo>
                    <a:pt x="812932" y="1111143"/>
                    <a:pt x="449110" y="1089913"/>
                    <a:pt x="282371" y="1031735"/>
                  </a:cubicBezTo>
                  <a:cubicBezTo>
                    <a:pt x="4469" y="934772"/>
                    <a:pt x="0" y="761493"/>
                    <a:pt x="0" y="576043"/>
                  </a:cubicBezTo>
                  <a:lnTo>
                    <a:pt x="0" y="576043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67756" y="15681"/>
                    <a:pt x="8804623" y="7673"/>
                  </a:cubicBezTo>
                  <a:cubicBezTo>
                    <a:pt x="12646046" y="0"/>
                    <a:pt x="13362780" y="6979"/>
                    <a:pt x="13362780" y="6979"/>
                  </a:cubicBezTo>
                  <a:cubicBezTo>
                    <a:pt x="13731087" y="14458"/>
                    <a:pt x="13869347" y="42638"/>
                    <a:pt x="14067087" y="165219"/>
                  </a:cubicBezTo>
                  <a:cubicBezTo>
                    <a:pt x="14218104" y="258836"/>
                    <a:pt x="14223626" y="476157"/>
                    <a:pt x="14214486" y="576043"/>
                  </a:cubicBezTo>
                  <a:lnTo>
                    <a:pt x="14214486" y="576043"/>
                  </a:lnTo>
                  <a:cubicBezTo>
                    <a:pt x="14214484" y="879459"/>
                    <a:pt x="14171701" y="1028046"/>
                    <a:pt x="13595848" y="1078108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143000" y="3404562"/>
            <a:ext cx="16306799" cy="3645526"/>
            <a:chOff x="0" y="0"/>
            <a:chExt cx="14217235" cy="3705331"/>
          </a:xfrm>
        </p:grpSpPr>
        <p:sp>
          <p:nvSpPr>
            <p:cNvPr id="7" name="Freeform 7"/>
            <p:cNvSpPr/>
            <p:nvPr/>
          </p:nvSpPr>
          <p:spPr>
            <a:xfrm>
              <a:off x="0" y="-4073"/>
              <a:ext cx="14223626" cy="3711934"/>
            </a:xfrm>
            <a:custGeom>
              <a:avLst/>
              <a:gdLst/>
              <a:ahLst/>
              <a:cxnLst/>
              <a:rect l="l" t="t" r="r" b="b"/>
              <a:pathLst>
                <a:path w="14223626" h="3711934">
                  <a:moveTo>
                    <a:pt x="13595848" y="3657456"/>
                  </a:moveTo>
                  <a:cubicBezTo>
                    <a:pt x="13595848" y="3657456"/>
                    <a:pt x="12864974" y="3711934"/>
                    <a:pt x="10922891" y="3709313"/>
                  </a:cubicBezTo>
                  <a:cubicBezTo>
                    <a:pt x="5178180" y="3707150"/>
                    <a:pt x="1057074" y="3699325"/>
                    <a:pt x="1057074" y="3699325"/>
                  </a:cubicBezTo>
                  <a:cubicBezTo>
                    <a:pt x="812932" y="3690491"/>
                    <a:pt x="449110" y="3669261"/>
                    <a:pt x="282371" y="3611083"/>
                  </a:cubicBezTo>
                  <a:cubicBezTo>
                    <a:pt x="4469" y="3514120"/>
                    <a:pt x="0" y="3340841"/>
                    <a:pt x="0" y="2699811"/>
                  </a:cubicBezTo>
                  <a:lnTo>
                    <a:pt x="0" y="2699784"/>
                  </a:lnTo>
                  <a:cubicBezTo>
                    <a:pt x="8536" y="491230"/>
                    <a:pt x="0" y="345608"/>
                    <a:pt x="77597" y="223930"/>
                  </a:cubicBezTo>
                  <a:cubicBezTo>
                    <a:pt x="217372" y="4759"/>
                    <a:pt x="519255" y="4073"/>
                    <a:pt x="937909" y="4073"/>
                  </a:cubicBezTo>
                  <a:cubicBezTo>
                    <a:pt x="937909" y="4073"/>
                    <a:pt x="2767756" y="15681"/>
                    <a:pt x="8804623" y="7673"/>
                  </a:cubicBezTo>
                  <a:cubicBezTo>
                    <a:pt x="12646046" y="0"/>
                    <a:pt x="13362780" y="6979"/>
                    <a:pt x="13362780" y="6979"/>
                  </a:cubicBezTo>
                  <a:cubicBezTo>
                    <a:pt x="13731087" y="14458"/>
                    <a:pt x="13869347" y="42638"/>
                    <a:pt x="14067087" y="165219"/>
                  </a:cubicBezTo>
                  <a:cubicBezTo>
                    <a:pt x="14218104" y="258836"/>
                    <a:pt x="14223626" y="476157"/>
                    <a:pt x="14214486" y="2699784"/>
                  </a:cubicBezTo>
                  <a:lnTo>
                    <a:pt x="14214486" y="2699810"/>
                  </a:lnTo>
                  <a:cubicBezTo>
                    <a:pt x="14214484" y="3458806"/>
                    <a:pt x="14171701" y="3607394"/>
                    <a:pt x="13595848" y="3657456"/>
                  </a:cubicBezTo>
                  <a:close/>
                </a:path>
              </a:pathLst>
            </a:custGeom>
            <a:solidFill>
              <a:srgbClr val="FDFDFB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2438400" y="2030496"/>
            <a:ext cx="3583936" cy="83099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5400" b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endParaRPr lang="en-US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728934">
            <a:off x="-1436306" y="6441340"/>
            <a:ext cx="11002688" cy="129253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9355025">
            <a:off x="14350018" y="-3219411"/>
            <a:ext cx="4174190" cy="490360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0098" y="6558620"/>
            <a:ext cx="1684629" cy="352298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24000" y="8522287"/>
            <a:ext cx="2070512" cy="15924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268103" y="-88909"/>
            <a:ext cx="3225768" cy="3114333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151933" y="4258304"/>
            <a:ext cx="1474616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6000" b="1" smtClean="0">
                <a:latin typeface="Arial" panose="020B0604020202020204" pitchFamily="34" charset="0"/>
                <a:cs typeface="Arial" panose="020B0604020202020204" pitchFamily="34" charset="0"/>
              </a:rPr>
              <a:t>Hai góc kề bù có tổng số đo bằng 180º.</a:t>
            </a:r>
            <a:endParaRPr lang="vi-VN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3031</TotalTime>
  <Words>520</Words>
  <Application>Microsoft Office PowerPoint</Application>
  <PresentationFormat>Custom</PresentationFormat>
  <Paragraphs>79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Cambria Math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120</cp:revision>
  <dcterms:created xsi:type="dcterms:W3CDTF">2006-08-16T00:00:00Z</dcterms:created>
  <dcterms:modified xsi:type="dcterms:W3CDTF">2023-08-16T09:14:13Z</dcterms:modified>
  <dc:identifier>DAFCm-7J2_Y</dc:identifier>
</cp:coreProperties>
</file>