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8" r:id="rId2"/>
    <p:sldId id="275" r:id="rId3"/>
    <p:sldId id="276" r:id="rId4"/>
    <p:sldId id="277" r:id="rId5"/>
    <p:sldId id="262" r:id="rId6"/>
    <p:sldId id="268" r:id="rId7"/>
    <p:sldId id="266" r:id="rId8"/>
    <p:sldId id="265" r:id="rId9"/>
    <p:sldId id="267" r:id="rId10"/>
    <p:sldId id="278" r:id="rId11"/>
    <p:sldId id="269" r:id="rId12"/>
    <p:sldId id="271" r:id="rId13"/>
    <p:sldId id="270" r:id="rId14"/>
    <p:sldId id="272" r:id="rId15"/>
    <p:sldId id="273" r:id="rId16"/>
    <p:sldId id="279" r:id="rId17"/>
    <p:sldId id="280"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66FFCC"/>
    <a:srgbClr val="99CCFF"/>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416CD-C68F-4EE0-8209-59202AAD309E}" type="datetimeFigureOut">
              <a:rPr lang="vi-VN" smtClean="0"/>
              <a:t>06/09/2021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B172B-7336-45BC-8191-8301352EABD4}" type="slidenum">
              <a:rPr lang="vi-VN" smtClean="0"/>
              <a:t>‹#›</a:t>
            </a:fld>
            <a:endParaRPr lang="vi-VN"/>
          </a:p>
        </p:txBody>
      </p:sp>
    </p:spTree>
    <p:extLst>
      <p:ext uri="{BB962C8B-B14F-4D97-AF65-F5344CB8AC3E}">
        <p14:creationId xmlns:p14="http://schemas.microsoft.com/office/powerpoint/2010/main" val="2398923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972ECB-3499-4863-A0A5-752966687437}" type="slidenum">
              <a:rPr lang="en-US" smtClean="0"/>
              <a:pPr>
                <a:defRPr/>
              </a:pPr>
              <a:t>2</a:t>
            </a:fld>
            <a:endParaRPr lang="en-US"/>
          </a:p>
        </p:txBody>
      </p:sp>
    </p:spTree>
    <p:extLst>
      <p:ext uri="{BB962C8B-B14F-4D97-AF65-F5344CB8AC3E}">
        <p14:creationId xmlns:p14="http://schemas.microsoft.com/office/powerpoint/2010/main" val="3078586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5</a:t>
            </a:fld>
            <a:endParaRPr lang="vi-VN"/>
          </a:p>
        </p:txBody>
      </p:sp>
    </p:spTree>
    <p:extLst>
      <p:ext uri="{BB962C8B-B14F-4D97-AF65-F5344CB8AC3E}">
        <p14:creationId xmlns:p14="http://schemas.microsoft.com/office/powerpoint/2010/main" val="254902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6</a:t>
            </a:fld>
            <a:endParaRPr lang="vi-VN"/>
          </a:p>
        </p:txBody>
      </p:sp>
    </p:spTree>
    <p:extLst>
      <p:ext uri="{BB962C8B-B14F-4D97-AF65-F5344CB8AC3E}">
        <p14:creationId xmlns:p14="http://schemas.microsoft.com/office/powerpoint/2010/main" val="1824957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Khi x thuộc</a:t>
            </a:r>
            <a:r>
              <a:rPr lang="en-US" baseline="0" smtClean="0"/>
              <a:t> A, ta còn nói x nằm trong A hay A chứa x</a:t>
            </a:r>
          </a:p>
          <a:p>
            <a:r>
              <a:rPr lang="en-US" baseline="0" smtClean="0"/>
              <a:t>Ngta thường đặt tên tập hợp bằng chữ cái in hoa</a:t>
            </a:r>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7</a:t>
            </a:fld>
            <a:endParaRPr lang="vi-VN"/>
          </a:p>
        </p:txBody>
      </p:sp>
    </p:spTree>
    <p:extLst>
      <p:ext uri="{BB962C8B-B14F-4D97-AF65-F5344CB8AC3E}">
        <p14:creationId xmlns:p14="http://schemas.microsoft.com/office/powerpoint/2010/main" val="417482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8</a:t>
            </a:fld>
            <a:endParaRPr lang="vi-VN"/>
          </a:p>
        </p:txBody>
      </p:sp>
    </p:spTree>
    <p:extLst>
      <p:ext uri="{BB962C8B-B14F-4D97-AF65-F5344CB8AC3E}">
        <p14:creationId xmlns:p14="http://schemas.microsoft.com/office/powerpoint/2010/main" val="171545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Mô</a:t>
            </a:r>
            <a:r>
              <a:rPr lang="en-US" baseline="0" smtClean="0"/>
              <a:t> tả một tập hợp là cho biết cách xác định các phần tử của tập hợp đó, ta thường dùng hai cách mô tả tập hợp sau:</a:t>
            </a:r>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9</a:t>
            </a:fld>
            <a:endParaRPr lang="vi-VN"/>
          </a:p>
        </p:txBody>
      </p:sp>
    </p:spTree>
    <p:extLst>
      <p:ext uri="{BB962C8B-B14F-4D97-AF65-F5344CB8AC3E}">
        <p14:creationId xmlns:p14="http://schemas.microsoft.com/office/powerpoint/2010/main" val="1306177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14</a:t>
            </a:fld>
            <a:endParaRPr lang="vi-VN"/>
          </a:p>
        </p:txBody>
      </p:sp>
    </p:spTree>
    <p:extLst>
      <p:ext uri="{BB962C8B-B14F-4D97-AF65-F5344CB8AC3E}">
        <p14:creationId xmlns:p14="http://schemas.microsoft.com/office/powerpoint/2010/main" val="354740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15</a:t>
            </a:fld>
            <a:endParaRPr lang="vi-VN"/>
          </a:p>
        </p:txBody>
      </p:sp>
    </p:spTree>
    <p:extLst>
      <p:ext uri="{BB962C8B-B14F-4D97-AF65-F5344CB8AC3E}">
        <p14:creationId xmlns:p14="http://schemas.microsoft.com/office/powerpoint/2010/main" val="137418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CB172B-7336-45BC-8191-8301352EABD4}" type="slidenum">
              <a:rPr lang="vi-VN" smtClean="0"/>
              <a:t>16</a:t>
            </a:fld>
            <a:endParaRPr lang="vi-VN"/>
          </a:p>
        </p:txBody>
      </p:sp>
    </p:spTree>
    <p:extLst>
      <p:ext uri="{BB962C8B-B14F-4D97-AF65-F5344CB8AC3E}">
        <p14:creationId xmlns:p14="http://schemas.microsoft.com/office/powerpoint/2010/main" val="374391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DC51CA-632F-4FD0-B7DC-915B3BD3F690}"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346434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C51CA-632F-4FD0-B7DC-915B3BD3F690}"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131545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C51CA-632F-4FD0-B7DC-915B3BD3F690}"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163763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DC51CA-632F-4FD0-B7DC-915B3BD3F690}"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298669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C51CA-632F-4FD0-B7DC-915B3BD3F690}" type="datetimeFigureOut">
              <a:rPr lang="vi-VN" smtClean="0"/>
              <a:t>06/09/2021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66101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DC51CA-632F-4FD0-B7DC-915B3BD3F690}" type="datetimeFigureOut">
              <a:rPr lang="vi-VN" smtClean="0"/>
              <a:t>06/09/2021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235427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DC51CA-632F-4FD0-B7DC-915B3BD3F690}" type="datetimeFigureOut">
              <a:rPr lang="vi-VN" smtClean="0"/>
              <a:t>06/09/2021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175760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C51CA-632F-4FD0-B7DC-915B3BD3F690}" type="datetimeFigureOut">
              <a:rPr lang="vi-VN" smtClean="0"/>
              <a:t>06/09/2021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417104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C51CA-632F-4FD0-B7DC-915B3BD3F690}" type="datetimeFigureOut">
              <a:rPr lang="vi-VN" smtClean="0"/>
              <a:t>06/09/2021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12680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C51CA-632F-4FD0-B7DC-915B3BD3F690}" type="datetimeFigureOut">
              <a:rPr lang="vi-VN" smtClean="0"/>
              <a:t>06/09/2021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311857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C51CA-632F-4FD0-B7DC-915B3BD3F690}" type="datetimeFigureOut">
              <a:rPr lang="vi-VN" smtClean="0"/>
              <a:t>06/09/2021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7332A0A-9DC0-427C-BDE5-A6C054822EF2}" type="slidenum">
              <a:rPr lang="vi-VN" smtClean="0"/>
              <a:t>‹#›</a:t>
            </a:fld>
            <a:endParaRPr lang="vi-VN"/>
          </a:p>
        </p:txBody>
      </p:sp>
    </p:spTree>
    <p:extLst>
      <p:ext uri="{BB962C8B-B14F-4D97-AF65-F5344CB8AC3E}">
        <p14:creationId xmlns:p14="http://schemas.microsoft.com/office/powerpoint/2010/main" val="185488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C51CA-632F-4FD0-B7DC-915B3BD3F690}" type="datetimeFigureOut">
              <a:rPr lang="vi-VN" smtClean="0"/>
              <a:t>06/09/2021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32A0A-9DC0-427C-BDE5-A6C054822EF2}" type="slidenum">
              <a:rPr lang="vi-VN" smtClean="0"/>
              <a:t>‹#›</a:t>
            </a:fld>
            <a:endParaRPr lang="vi-VN"/>
          </a:p>
        </p:txBody>
      </p:sp>
    </p:spTree>
    <p:extLst>
      <p:ext uri="{BB962C8B-B14F-4D97-AF65-F5344CB8AC3E}">
        <p14:creationId xmlns:p14="http://schemas.microsoft.com/office/powerpoint/2010/main" val="391493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18" Type="http://schemas.openxmlformats.org/officeDocument/2006/relationships/image" Target="../media/image13.png"/><Relationship Id="rId3" Type="http://schemas.microsoft.com/office/2007/relationships/hdphoto" Target="../media/hdphoto1.wdp"/><Relationship Id="rId21" Type="http://schemas.openxmlformats.org/officeDocument/2006/relationships/image" Target="../media/image15.png"/><Relationship Id="rId7" Type="http://schemas.microsoft.com/office/2007/relationships/hdphoto" Target="../media/hdphoto3.wdp"/><Relationship Id="rId12" Type="http://schemas.openxmlformats.org/officeDocument/2006/relationships/image" Target="../media/image9.png"/><Relationship Id="rId17" Type="http://schemas.openxmlformats.org/officeDocument/2006/relationships/image" Target="../media/image12.jpg"/><Relationship Id="rId25" Type="http://schemas.openxmlformats.org/officeDocument/2006/relationships/image" Target="../media/image18.jpeg"/><Relationship Id="rId2" Type="http://schemas.openxmlformats.org/officeDocument/2006/relationships/image" Target="../media/image4.png"/><Relationship Id="rId16" Type="http://schemas.openxmlformats.org/officeDocument/2006/relationships/image" Target="../media/image11.png"/><Relationship Id="rId20" Type="http://schemas.microsoft.com/office/2007/relationships/hdphoto" Target="../media/hdphoto8.wdp"/><Relationship Id="rId1" Type="http://schemas.openxmlformats.org/officeDocument/2006/relationships/slideLayout" Target="../slideLayouts/slideLayout6.xml"/><Relationship Id="rId6" Type="http://schemas.openxmlformats.org/officeDocument/2006/relationships/image" Target="../media/image6.png"/><Relationship Id="rId11" Type="http://schemas.microsoft.com/office/2007/relationships/hdphoto" Target="../media/hdphoto5.wdp"/><Relationship Id="rId24" Type="http://schemas.openxmlformats.org/officeDocument/2006/relationships/image" Target="../media/image17.png"/><Relationship Id="rId5" Type="http://schemas.microsoft.com/office/2007/relationships/hdphoto" Target="../media/hdphoto2.wdp"/><Relationship Id="rId15" Type="http://schemas.microsoft.com/office/2007/relationships/hdphoto" Target="../media/hdphoto7.wdp"/><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0.png"/><Relationship Id="rId22"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0.wdp"/><Relationship Id="rId18" Type="http://schemas.openxmlformats.org/officeDocument/2006/relationships/image" Target="../media/image22.jpeg"/><Relationship Id="rId3" Type="http://schemas.microsoft.com/office/2007/relationships/hdphoto" Target="../media/hdphoto1.wdp"/><Relationship Id="rId21" Type="http://schemas.openxmlformats.org/officeDocument/2006/relationships/image" Target="../media/image23.png"/><Relationship Id="rId7" Type="http://schemas.microsoft.com/office/2007/relationships/hdphoto" Target="../media/hdphoto3.wdp"/><Relationship Id="rId12" Type="http://schemas.openxmlformats.org/officeDocument/2006/relationships/image" Target="../media/image19.png"/><Relationship Id="rId17" Type="http://schemas.openxmlformats.org/officeDocument/2006/relationships/image" Target="../media/image21.png"/><Relationship Id="rId25" Type="http://schemas.microsoft.com/office/2007/relationships/hdphoto" Target="../media/hdphoto7.wdp"/><Relationship Id="rId2" Type="http://schemas.openxmlformats.org/officeDocument/2006/relationships/image" Target="../media/image4.png"/><Relationship Id="rId16" Type="http://schemas.openxmlformats.org/officeDocument/2006/relationships/image" Target="../media/image20.jpeg"/><Relationship Id="rId20" Type="http://schemas.microsoft.com/office/2007/relationships/hdphoto" Target="../media/hdphoto6.wdp"/><Relationship Id="rId1" Type="http://schemas.openxmlformats.org/officeDocument/2006/relationships/slideLayout" Target="../slideLayouts/slideLayout6.xml"/><Relationship Id="rId6" Type="http://schemas.openxmlformats.org/officeDocument/2006/relationships/image" Target="../media/image6.png"/><Relationship Id="rId11" Type="http://schemas.microsoft.com/office/2007/relationships/hdphoto" Target="../media/hdphoto5.wdp"/><Relationship Id="rId24" Type="http://schemas.openxmlformats.org/officeDocument/2006/relationships/image" Target="../media/image10.png"/><Relationship Id="rId5" Type="http://schemas.microsoft.com/office/2007/relationships/hdphoto" Target="../media/hdphoto2.wdp"/><Relationship Id="rId15" Type="http://schemas.microsoft.com/office/2007/relationships/hdphoto" Target="../media/hdphoto9.wdp"/><Relationship Id="rId23" Type="http://schemas.openxmlformats.org/officeDocument/2006/relationships/image" Target="../media/image24.png"/><Relationship Id="rId10" Type="http://schemas.openxmlformats.org/officeDocument/2006/relationships/image" Target="../media/image8.png"/><Relationship Id="rId19"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4.wdp"/><Relationship Id="rId14" Type="http://schemas.openxmlformats.org/officeDocument/2006/relationships/image" Target="../media/image15.png"/><Relationship Id="rId22"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7.jp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4375" y="4208979"/>
            <a:ext cx="8229600" cy="1143000"/>
          </a:xfrm>
        </p:spPr>
        <p:txBody>
          <a:bodyPr>
            <a:normAutofit/>
          </a:bodyPr>
          <a:lstStyle/>
          <a:p>
            <a:pPr algn="ctr"/>
            <a:r>
              <a:rPr lang="en-US" sz="2800" b="1" i="1">
                <a:solidFill>
                  <a:srgbClr val="0000FF"/>
                </a:solidFill>
                <a:latin typeface="Arial" pitchFamily="34" charset="0"/>
                <a:cs typeface="Arial" pitchFamily="34" charset="0"/>
              </a:rPr>
              <a:t>Giáo viên: Đinh Thị Ngọc Mai</a:t>
            </a:r>
            <a:br>
              <a:rPr lang="en-US" sz="2800" b="1" i="1">
                <a:solidFill>
                  <a:srgbClr val="0000FF"/>
                </a:solidFill>
                <a:latin typeface="Arial" pitchFamily="34" charset="0"/>
                <a:cs typeface="Arial" pitchFamily="34" charset="0"/>
              </a:rPr>
            </a:br>
            <a:r>
              <a:rPr lang="en-US" sz="2800" b="1" i="1">
                <a:solidFill>
                  <a:srgbClr val="0000FF"/>
                </a:solidFill>
                <a:latin typeface="Arial" pitchFamily="34" charset="0"/>
                <a:cs typeface="Arial" pitchFamily="34" charset="0"/>
              </a:rPr>
              <a:t>Đơn vị: Trường THCS Vạn Sơn</a:t>
            </a:r>
          </a:p>
        </p:txBody>
      </p:sp>
      <p:pic>
        <p:nvPicPr>
          <p:cNvPr id="3" name="Picture 67" descr="Picture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848600" y="433388"/>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6" descr="Picture1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88975" y="530225"/>
            <a:ext cx="2590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9848" y="4513263"/>
            <a:ext cx="94456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9" descr="Butterfly-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267200" y="4267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0"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118" y="4914900"/>
            <a:ext cx="94456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1"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87896" y="4914900"/>
            <a:ext cx="9445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2"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41205" y="4953000"/>
            <a:ext cx="94456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3"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32733" y="4999832"/>
            <a:ext cx="9445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4"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0434" y="4876800"/>
            <a:ext cx="94456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5"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08134" y="4876800"/>
            <a:ext cx="94456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6"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94887" y="4572000"/>
            <a:ext cx="94456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7"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5424" y="3429000"/>
            <a:ext cx="94456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8" descr="blumen-pflanzen0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81639" y="3733800"/>
            <a:ext cx="94456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4" descr="Butterfly-03-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056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1"/>
          <p:cNvSpPr txBox="1">
            <a:spLocks/>
          </p:cNvSpPr>
          <p:nvPr/>
        </p:nvSpPr>
        <p:spPr bwMode="auto">
          <a:xfrm>
            <a:off x="2021153" y="1289284"/>
            <a:ext cx="7701220" cy="2627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Plain">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i="1" smtClean="0">
                <a:solidFill>
                  <a:srgbClr val="0000CC"/>
                </a:solidFill>
                <a:latin typeface="Arial" pitchFamily="34" charset="0"/>
                <a:cs typeface="Arial" pitchFamily="34" charset="0"/>
              </a:rPr>
              <a:t>BÀI  </a:t>
            </a:r>
            <a:r>
              <a:rPr lang="en-US" sz="2000" b="1" i="1">
                <a:solidFill>
                  <a:srgbClr val="0000CC"/>
                </a:solidFill>
                <a:latin typeface="Arial" pitchFamily="34" charset="0"/>
                <a:cs typeface="Arial" pitchFamily="34" charset="0"/>
              </a:rPr>
              <a:t>1:</a:t>
            </a:r>
          </a:p>
          <a:p>
            <a:r>
              <a:rPr lang="vi-VN" sz="3200" b="1">
                <a:solidFill>
                  <a:srgbClr val="FF0000"/>
                </a:solidFill>
                <a:latin typeface="+mn-lt"/>
              </a:rPr>
              <a:t>TẬP </a:t>
            </a:r>
            <a:r>
              <a:rPr lang="vi-VN" sz="3200" b="1" smtClean="0">
                <a:solidFill>
                  <a:srgbClr val="FF0000"/>
                </a:solidFill>
                <a:latin typeface="+mn-lt"/>
              </a:rPr>
              <a:t>HỢP</a:t>
            </a:r>
            <a:endParaRPr lang="en-US" sz="3200" b="1">
              <a:solidFill>
                <a:srgbClr val="FF0000"/>
              </a:solidFill>
              <a:latin typeface="+mn-lt"/>
              <a:cs typeface="Arial" pitchFamily="34" charset="0"/>
            </a:endParaRPr>
          </a:p>
        </p:txBody>
      </p:sp>
      <p:sp>
        <p:nvSpPr>
          <p:cNvPr id="19" name="Title 1"/>
          <p:cNvSpPr txBox="1">
            <a:spLocks/>
          </p:cNvSpPr>
          <p:nvPr/>
        </p:nvSpPr>
        <p:spPr bwMode="auto">
          <a:xfrm>
            <a:off x="1339848" y="340455"/>
            <a:ext cx="9208209" cy="65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Plain">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i="1">
                <a:solidFill>
                  <a:srgbClr val="000099"/>
                </a:solidFill>
                <a:latin typeface="Arial" pitchFamily="34" charset="0"/>
                <a:cs typeface="Arial" pitchFamily="34" charset="0"/>
              </a:rPr>
              <a:t>CH</a:t>
            </a:r>
            <a:r>
              <a:rPr lang="vi-VN" sz="2000" b="1" i="1">
                <a:solidFill>
                  <a:srgbClr val="000099"/>
                </a:solidFill>
                <a:latin typeface="Arial" pitchFamily="34" charset="0"/>
                <a:cs typeface="Arial" pitchFamily="34" charset="0"/>
              </a:rPr>
              <a:t>ƯƠN</a:t>
            </a:r>
            <a:r>
              <a:rPr lang="en-US" sz="2000" b="1" i="1">
                <a:solidFill>
                  <a:srgbClr val="000099"/>
                </a:solidFill>
                <a:latin typeface="Arial" pitchFamily="34" charset="0"/>
                <a:cs typeface="Arial" pitchFamily="34" charset="0"/>
              </a:rPr>
              <a:t>G I: </a:t>
            </a:r>
            <a:r>
              <a:rPr lang="en-US" sz="2000" b="1" i="1" smtClean="0">
                <a:solidFill>
                  <a:srgbClr val="FF0000"/>
                </a:solidFill>
                <a:latin typeface="Arial" pitchFamily="34" charset="0"/>
                <a:cs typeface="Arial" pitchFamily="34" charset="0"/>
              </a:rPr>
              <a:t> TẬP HỢP CÁC SỐ </a:t>
            </a:r>
            <a:r>
              <a:rPr lang="en-US" sz="2000" b="1" i="1">
                <a:solidFill>
                  <a:srgbClr val="FF0000"/>
                </a:solidFill>
                <a:latin typeface="Arial" pitchFamily="34" charset="0"/>
                <a:cs typeface="Arial" pitchFamily="34" charset="0"/>
              </a:rPr>
              <a:t>TỰ NHIÊN</a:t>
            </a:r>
          </a:p>
        </p:txBody>
      </p:sp>
    </p:spTree>
    <p:extLst>
      <p:ext uri="{BB962C8B-B14F-4D97-AF65-F5344CB8AC3E}">
        <p14:creationId xmlns:p14="http://schemas.microsoft.com/office/powerpoint/2010/main" val="42717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3000" accel="50000" decel="50000" fill="hold" nodeType="withEffect">
                                  <p:stCondLst>
                                    <p:cond delay="0"/>
                                  </p:stCondLst>
                                  <p:childTnLst>
                                    <p:animMotion origin="layout" path="M 5.55112E-17 -2.48555E-6 L -0.29167 -0.06659 " pathEditMode="relative" rAng="0" ptsTypes="AA">
                                      <p:cBhvr>
                                        <p:cTn id="6" dur="3000" fill="hold"/>
                                        <p:tgtEl>
                                          <p:spTgt spid="6"/>
                                        </p:tgtEl>
                                        <p:attrNameLst>
                                          <p:attrName>ppt_x</p:attrName>
                                          <p:attrName>ppt_y</p:attrName>
                                        </p:attrNameLst>
                                      </p:cBhvr>
                                      <p:rCtr x="-14583" y="-3329"/>
                                    </p:animMotion>
                                  </p:childTnLst>
                                </p:cTn>
                              </p:par>
                              <p:par>
                                <p:cTn id="7" presetID="64" presetClass="path" presetSubtype="0" repeatCount="3000" accel="50000" decel="50000" fill="hold" nodeType="withEffect">
                                  <p:stCondLst>
                                    <p:cond delay="0"/>
                                  </p:stCondLst>
                                  <p:childTnLst>
                                    <p:animMotion origin="layout" path="M 3.33333E-6 -4.44444E-6 L 0.24166 -0.1331 " pathEditMode="relative" rAng="0" ptsTypes="AA">
                                      <p:cBhvr>
                                        <p:cTn id="8" dur="3000" fill="hold"/>
                                        <p:tgtEl>
                                          <p:spTgt spid="21"/>
                                        </p:tgtEl>
                                        <p:attrNameLst>
                                          <p:attrName>ppt_x</p:attrName>
                                          <p:attrName>ppt_y</p:attrName>
                                        </p:attrNameLst>
                                      </p:cBhvr>
                                      <p:rCtr x="12083"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221065" y="365125"/>
                <a:ext cx="11575700" cy="6206497"/>
              </a:xfrm>
            </p:spPr>
            <p:txBody>
              <a:bodyPr>
                <a:normAutofit/>
              </a:bodyPr>
              <a:lstStyle/>
              <a:p>
                <a:r>
                  <a:rPr lang="en-US" b="1" u="sng" smtClean="0">
                    <a:solidFill>
                      <a:srgbClr val="FF0000"/>
                    </a:solidFill>
                    <a:latin typeface="Times New Roman" panose="02020603050405020304" pitchFamily="18" charset="0"/>
                    <a:cs typeface="Times New Roman" panose="02020603050405020304" pitchFamily="18" charset="0"/>
                  </a:rPr>
                  <a:t>Hoạt động</a:t>
                </a:r>
                <a:r>
                  <a:rPr lang="vi-VN" b="1" u="sng" smtClean="0">
                    <a:solidFill>
                      <a:srgbClr val="FF0000"/>
                    </a:solidFill>
                    <a:latin typeface="Times New Roman" panose="02020603050405020304" pitchFamily="18" charset="0"/>
                    <a:cs typeface="Times New Roman" panose="02020603050405020304" pitchFamily="18" charset="0"/>
                  </a:rPr>
                  <a:t>:</a:t>
                </a:r>
                <a:r>
                  <a:rPr lang="vi-VN" b="1" smtClean="0">
                    <a:solidFill>
                      <a:srgbClr val="FF0000"/>
                    </a:solidFill>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Các nhóm nghiên cứu sách giáo khoa và trả lời các câu hỏi sau:</a:t>
                </a:r>
                <a:br>
                  <a:rPr lang="vi-VN" b="1">
                    <a:latin typeface="Times New Roman" panose="02020603050405020304" pitchFamily="18" charset="0"/>
                    <a:cs typeface="Times New Roman" panose="02020603050405020304" pitchFamily="18" charset="0"/>
                  </a:rPr>
                </a:br>
                <a:r>
                  <a:rPr lang="vi-VN" b="1">
                    <a:solidFill>
                      <a:srgbClr val="FF0000"/>
                    </a:solidFill>
                    <a:latin typeface="Times New Roman" panose="02020603050405020304" pitchFamily="18" charset="0"/>
                    <a:cs typeface="Times New Roman" panose="02020603050405020304" pitchFamily="18" charset="0"/>
                  </a:rPr>
                  <a:t>1. </a:t>
                </a:r>
                <a:r>
                  <a:rPr lang="vi-VN" b="1">
                    <a:latin typeface="Times New Roman" panose="02020603050405020304" pitchFamily="18" charset="0"/>
                    <a:cs typeface="Times New Roman" panose="02020603050405020304" pitchFamily="18" charset="0"/>
                  </a:rPr>
                  <a:t>Ta thường dùng các cách nào để mô tả một tập hợp?</a:t>
                </a:r>
                <a:br>
                  <a:rPr lang="vi-VN" b="1">
                    <a:latin typeface="Times New Roman" panose="02020603050405020304" pitchFamily="18" charset="0"/>
                    <a:cs typeface="Times New Roman" panose="02020603050405020304" pitchFamily="18" charset="0"/>
                  </a:rPr>
                </a:br>
                <a:r>
                  <a:rPr lang="vi-VN" b="1">
                    <a:solidFill>
                      <a:srgbClr val="FF0000"/>
                    </a:solidFill>
                    <a:latin typeface="Times New Roman" panose="02020603050405020304" pitchFamily="18" charset="0"/>
                    <a:cs typeface="Times New Roman" panose="02020603050405020304" pitchFamily="18" charset="0"/>
                  </a:rPr>
                  <a:t>2. </a:t>
                </a:r>
                <a:r>
                  <a:rPr lang="vi-VN" b="1">
                    <a:latin typeface="Times New Roman" panose="02020603050405020304" pitchFamily="18" charset="0"/>
                    <a:cs typeface="Times New Roman" panose="02020603050405020304" pitchFamily="18" charset="0"/>
                  </a:rPr>
                  <a:t>Với tập hợp </a:t>
                </a:r>
                <a:r>
                  <a:rPr lang="en-US" b="1" smtClean="0">
                    <a:solidFill>
                      <a:srgbClr val="FF0000"/>
                    </a:solidFill>
                    <a:latin typeface="Times New Roman" panose="02020603050405020304" pitchFamily="18" charset="0"/>
                    <a:cs typeface="Times New Roman" panose="02020603050405020304" pitchFamily="18" charset="0"/>
                  </a:rPr>
                  <a:t>P</a:t>
                </a:r>
                <a:r>
                  <a:rPr lang="vi-VN" b="1" smtClean="0">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gồm các số </a:t>
                </a:r>
                <a:r>
                  <a:rPr lang="en-US" b="1" smtClean="0">
                    <a:latin typeface="Times New Roman" panose="02020603050405020304" pitchFamily="18" charset="0"/>
                    <a:cs typeface="Times New Roman" panose="02020603050405020304" pitchFamily="18" charset="0"/>
                  </a:rPr>
                  <a:t>0; 1; 2; 3; 4; 5</a:t>
                </a:r>
                <a:r>
                  <a:rPr lang="vi-VN" b="1" smtClean="0">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hãy mô tả tập hợp này bằng hai cách.</a:t>
                </a:r>
                <a:br>
                  <a:rPr lang="vi-VN" b="1">
                    <a:latin typeface="Times New Roman" panose="02020603050405020304" pitchFamily="18" charset="0"/>
                    <a:cs typeface="Times New Roman" panose="02020603050405020304" pitchFamily="18" charset="0"/>
                  </a:rPr>
                </a:br>
                <a:r>
                  <a:rPr lang="vi-VN" b="1">
                    <a:solidFill>
                      <a:srgbClr val="FF0000"/>
                    </a:solidFill>
                    <a:latin typeface="Times New Roman" panose="02020603050405020304" pitchFamily="18" charset="0"/>
                    <a:cs typeface="Times New Roman" panose="02020603050405020304" pitchFamily="18" charset="0"/>
                  </a:rPr>
                  <a:t>3. </a:t>
                </a:r>
                <a:r>
                  <a:rPr lang="vi-VN" b="1">
                    <a:latin typeface="Times New Roman" panose="02020603050405020304" pitchFamily="18" charset="0"/>
                    <a:cs typeface="Times New Roman" panose="02020603050405020304" pitchFamily="18" charset="0"/>
                  </a:rPr>
                  <a:t>Ta đặt tên cố định tập hợp </a:t>
                </a:r>
                <a14:m>
                  <m:oMath xmlns:m="http://schemas.openxmlformats.org/officeDocument/2006/math">
                    <m:r>
                      <a:rPr lang="vi-VN" b="1" i="0" smtClean="0">
                        <a:solidFill>
                          <a:srgbClr val="FF0000"/>
                        </a:solidFill>
                        <a:latin typeface="Cambria Math" panose="02040503050406030204" pitchFamily="18" charset="0"/>
                        <a:ea typeface="Cambria Math" panose="02040503050406030204" pitchFamily="18" charset="0"/>
                        <a:cs typeface="Arial" panose="020B0604020202020204" pitchFamily="34" charset="0"/>
                      </a:rPr>
                      <m:t>ℕ</m:t>
                    </m:r>
                  </m:oMath>
                </a14:m>
                <a:r>
                  <a:rPr lang="vi-VN" b="1" smtClean="0">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gồm tất cả các số tự nhiên </a:t>
                </a:r>
                <a:r>
                  <a:rPr lang="en-US" b="1">
                    <a:latin typeface="Times New Roman" panose="02020603050405020304" pitchFamily="18" charset="0"/>
                    <a:cs typeface="Times New Roman" panose="02020603050405020304" pitchFamily="18" charset="0"/>
                  </a:rPr>
                  <a:t>0; 1; 2; 3; 4; </a:t>
                </a:r>
                <a:r>
                  <a:rPr lang="en-US" b="1" smtClean="0">
                    <a:latin typeface="Times New Roman" panose="02020603050405020304" pitchFamily="18" charset="0"/>
                    <a:cs typeface="Times New Roman" panose="02020603050405020304" pitchFamily="18" charset="0"/>
                  </a:rPr>
                  <a:t>5; 6; 7; …</a:t>
                </a:r>
                <a:r>
                  <a:rPr lang="vi-VN" b="1" smtClean="0">
                    <a:latin typeface="Times New Roman" panose="02020603050405020304" pitchFamily="18" charset="0"/>
                    <a:cs typeface="Times New Roman" panose="02020603050405020304" pitchFamily="18" charset="0"/>
                  </a:rPr>
                  <a:t> </a:t>
                </a:r>
                <a:r>
                  <a:rPr lang="vi-VN" b="1">
                    <a:latin typeface="Times New Roman" panose="02020603050405020304" pitchFamily="18" charset="0"/>
                    <a:cs typeface="Times New Roman" panose="02020603050405020304" pitchFamily="18" charset="0"/>
                  </a:rPr>
                  <a:t>, hãy mô tả tập hợp </a:t>
                </a:r>
                <a:r>
                  <a:rPr lang="en-US" b="1" smtClean="0">
                    <a:solidFill>
                      <a:srgbClr val="FF0000"/>
                    </a:solidFill>
                    <a:latin typeface="Times New Roman" panose="02020603050405020304" pitchFamily="18" charset="0"/>
                    <a:cs typeface="Times New Roman" panose="02020603050405020304" pitchFamily="18" charset="0"/>
                  </a:rPr>
                  <a:t>P</a:t>
                </a:r>
                <a:r>
                  <a:rPr lang="vi-VN" b="1" smtClean="0">
                    <a:latin typeface="Times New Roman" panose="02020603050405020304" pitchFamily="18" charset="0"/>
                    <a:cs typeface="Times New Roman" panose="02020603050405020304" pitchFamily="18" charset="0"/>
                  </a:rPr>
                  <a:t> ở </a:t>
                </a:r>
                <a:r>
                  <a:rPr lang="vi-VN" b="1">
                    <a:latin typeface="Times New Roman" panose="02020603050405020304" pitchFamily="18" charset="0"/>
                    <a:cs typeface="Times New Roman" panose="02020603050405020304" pitchFamily="18" charset="0"/>
                  </a:rPr>
                  <a:t>trên một cách gọn hơn (nếu có thể).</a:t>
                </a:r>
                <a:br>
                  <a:rPr lang="vi-VN" b="1">
                    <a:latin typeface="Times New Roman" panose="02020603050405020304" pitchFamily="18" charset="0"/>
                    <a:cs typeface="Times New Roman" panose="02020603050405020304" pitchFamily="18" charset="0"/>
                  </a:rPr>
                </a:br>
                <a:endParaRPr lang="en-US" b="1">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21065" y="365125"/>
                <a:ext cx="11575700" cy="6206497"/>
              </a:xfrm>
              <a:blipFill rotWithShape="0">
                <a:blip r:embed="rId2"/>
                <a:stretch>
                  <a:fillRect l="-2106" t="-2358" r="-1685"/>
                </a:stretch>
              </a:blipFill>
            </p:spPr>
            <p:txBody>
              <a:bodyPr/>
              <a:lstStyle/>
              <a:p>
                <a:r>
                  <a:rPr lang="en-US">
                    <a:noFill/>
                  </a:rPr>
                  <a:t> </a:t>
                </a:r>
              </a:p>
            </p:txBody>
          </p:sp>
        </mc:Fallback>
      </mc:AlternateContent>
    </p:spTree>
    <p:extLst>
      <p:ext uri="{BB962C8B-B14F-4D97-AF65-F5344CB8AC3E}">
        <p14:creationId xmlns:p14="http://schemas.microsoft.com/office/powerpoint/2010/main" val="334338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00" y="1741766"/>
            <a:ext cx="7553067" cy="1293788"/>
          </a:xfrm>
        </p:spPr>
        <p:txBody>
          <a:bodyPr anchor="t">
            <a:noAutofit/>
          </a:bodyPr>
          <a:lstStyle/>
          <a:p>
            <a:r>
              <a:rPr lang="en-US" b="1" i="1" u="sng">
                <a:solidFill>
                  <a:srgbClr val="FF0000"/>
                </a:solidFill>
                <a:latin typeface="Arial" panose="020B0604020202020204" pitchFamily="34" charset="0"/>
                <a:cs typeface="Arial" panose="020B0604020202020204" pitchFamily="34" charset="0"/>
              </a:rPr>
              <a:t>Cách 1:</a:t>
            </a:r>
            <a:r>
              <a:rPr lang="en-US" b="1" i="1">
                <a:solidFill>
                  <a:srgbClr val="FF0000"/>
                </a:solidFill>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Liệt kê các phần tử của tập </a:t>
            </a:r>
            <a:r>
              <a:rPr lang="en-US" b="1" smtClean="0">
                <a:latin typeface="Arial" panose="020B0604020202020204" pitchFamily="34" charset="0"/>
                <a:cs typeface="Arial" panose="020B0604020202020204" pitchFamily="34" charset="0"/>
              </a:rPr>
              <a:t>hợp</a:t>
            </a:r>
            <a:endParaRPr lang="en-US" b="1">
              <a:latin typeface="Arial" panose="020B0604020202020204" pitchFamily="34" charset="0"/>
              <a:cs typeface="Arial" panose="020B0604020202020204" pitchFamily="34" charset="0"/>
            </a:endParaRPr>
          </a:p>
        </p:txBody>
      </p:sp>
      <p:sp>
        <p:nvSpPr>
          <p:cNvPr id="3" name="Oval 2"/>
          <p:cNvSpPr/>
          <p:nvPr/>
        </p:nvSpPr>
        <p:spPr>
          <a:xfrm>
            <a:off x="8454849" y="1483805"/>
            <a:ext cx="3567165" cy="1989574"/>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822596" y="2890018"/>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784722" y="2523663"/>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086172" y="3193688"/>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415117" y="1984551"/>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140651" y="2187637"/>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062397" y="520188"/>
            <a:ext cx="492369" cy="707886"/>
          </a:xfrm>
          <a:prstGeom prst="rect">
            <a:avLst/>
          </a:prstGeom>
          <a:noFill/>
        </p:spPr>
        <p:txBody>
          <a:bodyPr wrap="square" rtlCol="0">
            <a:spAutoFit/>
          </a:bodyPr>
          <a:lstStyle/>
          <a:p>
            <a:r>
              <a:rPr lang="en-US" sz="4000" b="1" i="1" smtClean="0">
                <a:latin typeface="Arial" panose="020B0604020202020204" pitchFamily="34" charset="0"/>
                <a:cs typeface="Arial" panose="020B0604020202020204" pitchFamily="34" charset="0"/>
              </a:rPr>
              <a:t>P</a:t>
            </a:r>
            <a:endParaRPr lang="en-US" sz="4000" b="1" i="1">
              <a:latin typeface="Arial" panose="020B0604020202020204" pitchFamily="34" charset="0"/>
              <a:cs typeface="Arial" panose="020B0604020202020204" pitchFamily="34" charset="0"/>
            </a:endParaRPr>
          </a:p>
        </p:txBody>
      </p:sp>
      <p:cxnSp>
        <p:nvCxnSpPr>
          <p:cNvPr id="10" name="Straight Connector 9"/>
          <p:cNvCxnSpPr/>
          <p:nvPr/>
        </p:nvCxnSpPr>
        <p:spPr>
          <a:xfrm flipH="1">
            <a:off x="10563233" y="1067338"/>
            <a:ext cx="454782" cy="4558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070864" y="2743167"/>
            <a:ext cx="492369" cy="584775"/>
          </a:xfrm>
          <a:prstGeom prst="rect">
            <a:avLst/>
          </a:prstGeom>
          <a:noFill/>
        </p:spPr>
        <p:txBody>
          <a:bodyPr wrap="square" rtlCol="0">
            <a:spAutoFit/>
          </a:bodyPr>
          <a:lstStyle/>
          <a:p>
            <a:r>
              <a:rPr lang="en-US" sz="3200" b="1" i="1">
                <a:latin typeface="Arial" panose="020B0604020202020204" pitchFamily="34" charset="0"/>
                <a:cs typeface="Arial" panose="020B0604020202020204" pitchFamily="34" charset="0"/>
              </a:rPr>
              <a:t>1</a:t>
            </a:r>
          </a:p>
        </p:txBody>
      </p:sp>
      <p:sp>
        <p:nvSpPr>
          <p:cNvPr id="12" name="TextBox 11"/>
          <p:cNvSpPr txBox="1"/>
          <p:nvPr/>
        </p:nvSpPr>
        <p:spPr>
          <a:xfrm>
            <a:off x="9839988" y="2192446"/>
            <a:ext cx="492369" cy="584775"/>
          </a:xfrm>
          <a:prstGeom prst="rect">
            <a:avLst/>
          </a:prstGeom>
          <a:noFill/>
        </p:spPr>
        <p:txBody>
          <a:bodyPr wrap="square" rtlCol="0">
            <a:spAutoFit/>
          </a:bodyPr>
          <a:lstStyle/>
          <a:p>
            <a:r>
              <a:rPr lang="en-US" sz="3200" b="1" i="1">
                <a:latin typeface="Arial" panose="020B0604020202020204" pitchFamily="34" charset="0"/>
                <a:cs typeface="Arial" panose="020B0604020202020204" pitchFamily="34" charset="0"/>
              </a:rPr>
              <a:t>0</a:t>
            </a:r>
          </a:p>
        </p:txBody>
      </p:sp>
      <p:sp>
        <p:nvSpPr>
          <p:cNvPr id="13" name="TextBox 12"/>
          <p:cNvSpPr txBox="1"/>
          <p:nvPr/>
        </p:nvSpPr>
        <p:spPr>
          <a:xfrm>
            <a:off x="10771831" y="2371952"/>
            <a:ext cx="492369" cy="584775"/>
          </a:xfrm>
          <a:prstGeom prst="rect">
            <a:avLst/>
          </a:prstGeom>
          <a:noFill/>
        </p:spPr>
        <p:txBody>
          <a:bodyPr wrap="square" rtlCol="0">
            <a:spAutoFit/>
          </a:bodyPr>
          <a:lstStyle/>
          <a:p>
            <a:r>
              <a:rPr lang="en-US" sz="3200" b="1" i="1" smtClean="0">
                <a:latin typeface="Arial" panose="020B0604020202020204" pitchFamily="34" charset="0"/>
                <a:cs typeface="Arial" panose="020B0604020202020204" pitchFamily="34" charset="0"/>
              </a:rPr>
              <a:t>5</a:t>
            </a:r>
            <a:endParaRPr lang="en-US" sz="3200" b="1" i="1">
              <a:latin typeface="Arial" panose="020B0604020202020204" pitchFamily="34" charset="0"/>
              <a:cs typeface="Arial" panose="020B0604020202020204" pitchFamily="34" charset="0"/>
            </a:endParaRPr>
          </a:p>
        </p:txBody>
      </p:sp>
      <p:sp>
        <p:nvSpPr>
          <p:cNvPr id="14" name="TextBox 13"/>
          <p:cNvSpPr txBox="1"/>
          <p:nvPr/>
        </p:nvSpPr>
        <p:spPr>
          <a:xfrm>
            <a:off x="9022896" y="1602862"/>
            <a:ext cx="492369" cy="584775"/>
          </a:xfrm>
          <a:prstGeom prst="rect">
            <a:avLst/>
          </a:prstGeom>
          <a:noFill/>
        </p:spPr>
        <p:txBody>
          <a:bodyPr wrap="square" rtlCol="0">
            <a:spAutoFit/>
          </a:bodyPr>
          <a:lstStyle/>
          <a:p>
            <a:r>
              <a:rPr lang="en-US" sz="3200" b="1" i="1">
                <a:latin typeface="Arial" panose="020B0604020202020204" pitchFamily="34" charset="0"/>
                <a:cs typeface="Arial" panose="020B0604020202020204" pitchFamily="34" charset="0"/>
              </a:rPr>
              <a:t>4</a:t>
            </a:r>
          </a:p>
        </p:txBody>
      </p:sp>
      <p:sp>
        <p:nvSpPr>
          <p:cNvPr id="15" name="TextBox 14"/>
          <p:cNvSpPr txBox="1"/>
          <p:nvPr/>
        </p:nvSpPr>
        <p:spPr>
          <a:xfrm>
            <a:off x="10279463" y="1483805"/>
            <a:ext cx="492369" cy="584775"/>
          </a:xfrm>
          <a:prstGeom prst="rect">
            <a:avLst/>
          </a:prstGeom>
          <a:noFill/>
        </p:spPr>
        <p:txBody>
          <a:bodyPr wrap="square" rtlCol="0">
            <a:spAutoFit/>
          </a:bodyPr>
          <a:lstStyle/>
          <a:p>
            <a:r>
              <a:rPr lang="en-US" sz="3200" b="1" i="1">
                <a:latin typeface="Arial" panose="020B0604020202020204" pitchFamily="34" charset="0"/>
                <a:cs typeface="Arial" panose="020B0604020202020204" pitchFamily="34" charset="0"/>
              </a:rPr>
              <a:t>3</a:t>
            </a:r>
          </a:p>
        </p:txBody>
      </p:sp>
      <p:sp>
        <p:nvSpPr>
          <p:cNvPr id="18" name="Oval 17"/>
          <p:cNvSpPr/>
          <p:nvPr/>
        </p:nvSpPr>
        <p:spPr>
          <a:xfrm>
            <a:off x="9158549" y="2990501"/>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082174" y="2484833"/>
            <a:ext cx="492369" cy="584775"/>
          </a:xfrm>
          <a:prstGeom prst="rect">
            <a:avLst/>
          </a:prstGeom>
          <a:noFill/>
        </p:spPr>
        <p:txBody>
          <a:bodyPr wrap="square" rtlCol="0">
            <a:spAutoFit/>
          </a:bodyPr>
          <a:lstStyle/>
          <a:p>
            <a:r>
              <a:rPr lang="en-US" sz="3200" b="1" i="1">
                <a:latin typeface="Arial" panose="020B0604020202020204" pitchFamily="34" charset="0"/>
                <a:cs typeface="Arial" panose="020B0604020202020204" pitchFamily="34" charset="0"/>
              </a:rPr>
              <a:t>2</a:t>
            </a:r>
          </a:p>
        </p:txBody>
      </p:sp>
      <p:sp>
        <p:nvSpPr>
          <p:cNvPr id="20" name="Title 1"/>
          <p:cNvSpPr txBox="1">
            <a:spLocks/>
          </p:cNvSpPr>
          <p:nvPr/>
        </p:nvSpPr>
        <p:spPr>
          <a:xfrm>
            <a:off x="256231" y="4312984"/>
            <a:ext cx="105156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u="sng" smtClean="0">
                <a:solidFill>
                  <a:srgbClr val="FF0000"/>
                </a:solidFill>
                <a:latin typeface="Arial" panose="020B0604020202020204" pitchFamily="34" charset="0"/>
                <a:cs typeface="Arial" panose="020B0604020202020204" pitchFamily="34" charset="0"/>
              </a:rPr>
              <a:t>Cách 2:</a:t>
            </a:r>
            <a:r>
              <a:rPr lang="en-US" b="1" i="1" smtClean="0">
                <a:solidFill>
                  <a:srgbClr val="FF0000"/>
                </a:solidFill>
                <a:latin typeface="Arial" panose="020B0604020202020204" pitchFamily="34" charset="0"/>
                <a:cs typeface="Arial" panose="020B0604020202020204" pitchFamily="34" charset="0"/>
              </a:rPr>
              <a:t> </a:t>
            </a:r>
            <a:r>
              <a:rPr lang="vi-VN" b="1" smtClean="0">
                <a:latin typeface="Arial" panose="020B0604020202020204" pitchFamily="34" charset="0"/>
                <a:cs typeface="Arial" panose="020B0604020202020204" pitchFamily="34" charset="0"/>
              </a:rPr>
              <a:t>Nêu dấu hiệu đặc trưng cho các phần tử của tập hợp</a:t>
            </a:r>
            <a:endParaRPr lang="en-US" b="1">
              <a:latin typeface="Arial" panose="020B0604020202020204" pitchFamily="34" charset="0"/>
              <a:cs typeface="Arial" panose="020B0604020202020204" pitchFamily="34" charset="0"/>
            </a:endParaRPr>
          </a:p>
        </p:txBody>
      </p:sp>
      <p:sp>
        <p:nvSpPr>
          <p:cNvPr id="23" name="Rectangle 22"/>
          <p:cNvSpPr/>
          <p:nvPr/>
        </p:nvSpPr>
        <p:spPr>
          <a:xfrm>
            <a:off x="475228" y="3294171"/>
            <a:ext cx="5811527" cy="707886"/>
          </a:xfrm>
          <a:prstGeom prst="rect">
            <a:avLst/>
          </a:prstGeom>
        </p:spPr>
        <p:txBody>
          <a:bodyPr wrap="none">
            <a:spAutoFit/>
          </a:bodyPr>
          <a:lstStyle/>
          <a:p>
            <a:r>
              <a:rPr lang="en-US" sz="4000" b="1">
                <a:solidFill>
                  <a:srgbClr val="000099"/>
                </a:solidFill>
                <a:latin typeface="Arial" panose="020B0604020202020204" pitchFamily="34" charset="0"/>
                <a:cs typeface="Arial" panose="020B0604020202020204" pitchFamily="34" charset="0"/>
              </a:rPr>
              <a:t>VD: P = {0; 1; 2; 3; 4; 5}</a:t>
            </a:r>
            <a:endParaRPr lang="en-US">
              <a:solidFill>
                <a:srgbClr val="000099"/>
              </a:solidFill>
            </a:endParaRPr>
          </a:p>
        </p:txBody>
      </p:sp>
      <p:sp>
        <p:nvSpPr>
          <p:cNvPr id="28" name="Rectangle 27"/>
          <p:cNvSpPr/>
          <p:nvPr/>
        </p:nvSpPr>
        <p:spPr>
          <a:xfrm>
            <a:off x="545566" y="5747904"/>
            <a:ext cx="9588202" cy="707886"/>
          </a:xfrm>
          <a:prstGeom prst="rect">
            <a:avLst/>
          </a:prstGeom>
        </p:spPr>
        <p:txBody>
          <a:bodyPr wrap="none">
            <a:spAutoFit/>
          </a:bodyPr>
          <a:lstStyle/>
          <a:p>
            <a:pPr lvl="0"/>
            <a:r>
              <a:rPr lang="en-US" sz="4000" b="1">
                <a:solidFill>
                  <a:srgbClr val="000099"/>
                </a:solidFill>
                <a:latin typeface="Arial" panose="020B0604020202020204" pitchFamily="34" charset="0"/>
                <a:cs typeface="Arial" panose="020B0604020202020204" pitchFamily="34" charset="0"/>
              </a:rPr>
              <a:t>VD: </a:t>
            </a:r>
            <a:r>
              <a:rPr lang="vi-VN" sz="4000" b="1">
                <a:solidFill>
                  <a:srgbClr val="000099"/>
                </a:solidFill>
                <a:latin typeface="Arial" panose="020B0604020202020204" pitchFamily="34" charset="0"/>
                <a:cs typeface="Arial" panose="020B0604020202020204" pitchFamily="34" charset="0"/>
              </a:rPr>
              <a:t>P = {n|n là số tự nhiên nhỏ hơn 6}.</a:t>
            </a:r>
            <a:endParaRPr lang="en-US" sz="4000" b="1">
              <a:solidFill>
                <a:srgbClr val="000099"/>
              </a:solidFill>
              <a:latin typeface="Arial" panose="020B0604020202020204" pitchFamily="34" charset="0"/>
              <a:cs typeface="Arial" panose="020B0604020202020204" pitchFamily="34" charset="0"/>
            </a:endParaRPr>
          </a:p>
        </p:txBody>
      </p:sp>
      <p:sp>
        <p:nvSpPr>
          <p:cNvPr id="29" name="Title 1"/>
          <p:cNvSpPr txBox="1">
            <a:spLocks/>
          </p:cNvSpPr>
          <p:nvPr/>
        </p:nvSpPr>
        <p:spPr>
          <a:xfrm>
            <a:off x="168567" y="624598"/>
            <a:ext cx="7950502" cy="69736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mtClean="0">
                <a:solidFill>
                  <a:srgbClr val="FFFF00"/>
                </a:solidFill>
                <a:latin typeface="Arial" panose="020B0604020202020204" pitchFamily="34" charset="0"/>
                <a:cs typeface="Arial" panose="020B0604020202020204" pitchFamily="34" charset="0"/>
              </a:rPr>
              <a:t>Hai cách mô tả một tập hợp</a:t>
            </a:r>
            <a:endParaRPr lang="en-US" b="1">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554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ounded Rectangle 9"/>
              <p:cNvSpPr/>
              <p:nvPr/>
            </p:nvSpPr>
            <p:spPr>
              <a:xfrm>
                <a:off x="0" y="0"/>
                <a:ext cx="12191999" cy="6858000"/>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u="sng">
                    <a:solidFill>
                      <a:srgbClr val="FF0000"/>
                    </a:solidFill>
                    <a:latin typeface="Arial" panose="020B0604020202020204" pitchFamily="34" charset="0"/>
                    <a:cs typeface="Arial" panose="020B0604020202020204" pitchFamily="34" charset="0"/>
                  </a:rPr>
                  <a:t>Chú ý:</a:t>
                </a:r>
                <a:r>
                  <a:rPr lang="en-US" sz="3200" b="1">
                    <a:latin typeface="Arial" panose="020B0604020202020204" pitchFamily="34" charset="0"/>
                    <a:cs typeface="Arial" panose="020B0604020202020204" pitchFamily="34" charset="0"/>
                  </a:rPr>
                  <a:t/>
                </a:r>
                <a:br>
                  <a:rPr lang="en-US" sz="3200" b="1">
                    <a:latin typeface="Arial" panose="020B0604020202020204" pitchFamily="34" charset="0"/>
                    <a:cs typeface="Arial" panose="020B0604020202020204" pitchFamily="34" charset="0"/>
                  </a:rPr>
                </a:br>
                <a:r>
                  <a:rPr lang="en-US" sz="3200" b="1" smtClean="0">
                    <a:latin typeface="Arial" panose="020B0604020202020204" pitchFamily="34" charset="0"/>
                    <a:cs typeface="Arial" panose="020B0604020202020204" pitchFamily="34" charset="0"/>
                  </a:rPr>
                  <a:t>1.</a:t>
                </a:r>
                <a:r>
                  <a:rPr lang="vi-VN" sz="3200" b="1" smtClean="0">
                    <a:latin typeface="Arial" panose="020B0604020202020204" pitchFamily="34" charset="0"/>
                    <a:cs typeface="Arial" panose="020B0604020202020204" pitchFamily="34" charset="0"/>
                  </a:rPr>
                  <a:t> </a:t>
                </a:r>
                <a:r>
                  <a:rPr lang="vi-VN" sz="3200" b="1">
                    <a:latin typeface="Arial" panose="020B0604020202020204" pitchFamily="34" charset="0"/>
                    <a:cs typeface="Arial" panose="020B0604020202020204" pitchFamily="34" charset="0"/>
                  </a:rPr>
                  <a:t>Tập hợp số tự nhiên </a:t>
                </a:r>
                <a:r>
                  <a:rPr lang="vi-VN" sz="3200" b="1">
                    <a:solidFill>
                      <a:srgbClr val="FF0000"/>
                    </a:solidFill>
                    <a:latin typeface="Arial" panose="020B0604020202020204" pitchFamily="34" charset="0"/>
                    <a:cs typeface="Arial" panose="020B0604020202020204" pitchFamily="34" charset="0"/>
                  </a:rPr>
                  <a:t>N</a:t>
                </a:r>
                <a:r>
                  <a:rPr lang="vi-VN" sz="3200" b="1">
                    <a:latin typeface="Arial" panose="020B0604020202020204" pitchFamily="34" charset="0"/>
                    <a:cs typeface="Arial" panose="020B0604020202020204" pitchFamily="34" charset="0"/>
                  </a:rPr>
                  <a:t>, </a:t>
                </a:r>
                <a:r>
                  <a:rPr lang="vi-VN" sz="3200" b="1">
                    <a:solidFill>
                      <a:srgbClr val="FF0000"/>
                    </a:solidFill>
                    <a:latin typeface="Arial" panose="020B0604020202020204" pitchFamily="34" charset="0"/>
                    <a:cs typeface="Arial" panose="020B0604020202020204" pitchFamily="34" charset="0"/>
                  </a:rPr>
                  <a:t>N</a:t>
                </a:r>
                <a:r>
                  <a:rPr lang="vi-VN" sz="3200" b="1">
                    <a:solidFill>
                      <a:srgbClr val="FFFF00"/>
                    </a:solidFill>
                    <a:latin typeface="Arial" panose="020B0604020202020204" pitchFamily="34" charset="0"/>
                    <a:cs typeface="Arial" panose="020B0604020202020204" pitchFamily="34" charset="0"/>
                  </a:rPr>
                  <a:t>*</a:t>
                </a:r>
                <a:r>
                  <a:rPr lang="vi-VN" sz="3200" b="1">
                    <a:latin typeface="Arial" panose="020B0604020202020204" pitchFamily="34" charset="0"/>
                    <a:cs typeface="Arial" panose="020B0604020202020204" pitchFamily="34" charset="0"/>
                  </a:rPr>
                  <a:t/>
                </a:r>
                <a:br>
                  <a:rPr lang="vi-VN" sz="3200" b="1">
                    <a:latin typeface="Arial" panose="020B0604020202020204" pitchFamily="34" charset="0"/>
                    <a:cs typeface="Arial" panose="020B0604020202020204" pitchFamily="34" charset="0"/>
                  </a:rPr>
                </a:br>
                <a:r>
                  <a:rPr lang="vi-VN" sz="3200" b="1">
                    <a:latin typeface="Arial" panose="020B0604020202020204" pitchFamily="34" charset="0"/>
                    <a:cs typeface="Arial" panose="020B0604020202020204" pitchFamily="34" charset="0"/>
                  </a:rPr>
                  <a:t>+ Gọi </a:t>
                </a:r>
                <a:r>
                  <a:rPr lang="vi-VN" sz="3200" b="1">
                    <a:solidFill>
                      <a:srgbClr val="FF0000"/>
                    </a:solidFill>
                    <a:latin typeface="Arial" panose="020B0604020202020204" pitchFamily="34" charset="0"/>
                    <a:cs typeface="Arial" panose="020B0604020202020204" pitchFamily="34" charset="0"/>
                  </a:rPr>
                  <a:t>N</a:t>
                </a:r>
                <a:r>
                  <a:rPr lang="vi-VN" sz="3200" b="1">
                    <a:latin typeface="Arial" panose="020B0604020202020204" pitchFamily="34" charset="0"/>
                    <a:cs typeface="Arial" panose="020B0604020202020204" pitchFamily="34" charset="0"/>
                  </a:rPr>
                  <a:t> là </a:t>
                </a:r>
                <a:r>
                  <a:rPr lang="vi-VN" sz="3200" b="1" i="1" u="sng">
                    <a:latin typeface="Arial" panose="020B0604020202020204" pitchFamily="34" charset="0"/>
                    <a:cs typeface="Arial" panose="020B0604020202020204" pitchFamily="34" charset="0"/>
                  </a:rPr>
                  <a:t>tập hợp gồm các số tự nhiên</a:t>
                </a:r>
                <a:r>
                  <a:rPr lang="vi-VN" sz="3200" b="1" i="1">
                    <a:latin typeface="Arial" panose="020B0604020202020204" pitchFamily="34" charset="0"/>
                    <a:cs typeface="Arial" panose="020B0604020202020204" pitchFamily="34" charset="0"/>
                  </a:rPr>
                  <a:t> </a:t>
                </a:r>
                <a:r>
                  <a:rPr lang="vi-VN" sz="3200" b="1">
                    <a:latin typeface="Arial" panose="020B0604020202020204" pitchFamily="34" charset="0"/>
                    <a:cs typeface="Arial" panose="020B0604020202020204" pitchFamily="34" charset="0"/>
                  </a:rPr>
                  <a:t>0; 1; 2; 3</a:t>
                </a:r>
                <a:r>
                  <a:rPr lang="vi-VN" sz="3200" b="1" smtClean="0">
                    <a:latin typeface="Arial" panose="020B0604020202020204" pitchFamily="34" charset="0"/>
                    <a:cs typeface="Arial" panose="020B0604020202020204" pitchFamily="34" charset="0"/>
                  </a:rPr>
                  <a:t>;...</a:t>
                </a:r>
                <a:endParaRPr lang="en-US" sz="3200" b="1" smtClean="0">
                  <a:latin typeface="Arial" panose="020B0604020202020204" pitchFamily="34" charset="0"/>
                  <a:cs typeface="Arial" panose="020B0604020202020204" pitchFamily="34" charset="0"/>
                </a:endParaRPr>
              </a:p>
              <a:p>
                <a:pPr algn="ctr"/>
                <a:r>
                  <a:rPr lang="vi-VN" sz="3200" b="1" smtClean="0">
                    <a:latin typeface="Arial" panose="020B0604020202020204" pitchFamily="34" charset="0"/>
                    <a:cs typeface="Arial" panose="020B0604020202020204" pitchFamily="34" charset="0"/>
                  </a:rPr>
                  <a:t>Ta </a:t>
                </a:r>
                <a:r>
                  <a:rPr lang="vi-VN" sz="3200" b="1">
                    <a:latin typeface="Arial" panose="020B0604020202020204" pitchFamily="34" charset="0"/>
                    <a:cs typeface="Arial" panose="020B0604020202020204" pitchFamily="34" charset="0"/>
                  </a:rPr>
                  <a:t>viết: </a:t>
                </a:r>
                <a:r>
                  <a:rPr lang="vi-VN" sz="3200" b="1">
                    <a:solidFill>
                      <a:srgbClr val="FF0000"/>
                    </a:solidFill>
                    <a:latin typeface="Arial" panose="020B0604020202020204" pitchFamily="34" charset="0"/>
                    <a:cs typeface="Arial" panose="020B0604020202020204" pitchFamily="34" charset="0"/>
                  </a:rPr>
                  <a:t>N</a:t>
                </a:r>
                <a:r>
                  <a:rPr lang="vi-VN" sz="3200" b="1">
                    <a:solidFill>
                      <a:srgbClr val="FFFF00"/>
                    </a:solidFill>
                    <a:latin typeface="Arial" panose="020B0604020202020204" pitchFamily="34" charset="0"/>
                    <a:cs typeface="Arial" panose="020B0604020202020204" pitchFamily="34" charset="0"/>
                  </a:rPr>
                  <a:t> = {0; 1; 2; 3</a:t>
                </a:r>
                <a:r>
                  <a:rPr lang="vi-VN" sz="3200" b="1" smtClean="0">
                    <a:solidFill>
                      <a:srgbClr val="FFFF00"/>
                    </a:solidFill>
                    <a:latin typeface="Arial" panose="020B0604020202020204" pitchFamily="34" charset="0"/>
                    <a:cs typeface="Arial" panose="020B0604020202020204" pitchFamily="34" charset="0"/>
                  </a:rPr>
                  <a:t>;...}</a:t>
                </a:r>
                <a:r>
                  <a:rPr lang="vi-VN" sz="3200" b="1" smtClean="0">
                    <a:latin typeface="Arial" panose="020B0604020202020204" pitchFamily="34" charset="0"/>
                    <a:cs typeface="Arial" panose="020B0604020202020204" pitchFamily="34" charset="0"/>
                  </a:rPr>
                  <a:t>.</a:t>
                </a:r>
                <a:endParaRPr lang="en-US" sz="3200" b="1" smtClean="0">
                  <a:latin typeface="Arial" panose="020B0604020202020204" pitchFamily="34" charset="0"/>
                  <a:cs typeface="Arial" panose="020B0604020202020204" pitchFamily="34" charset="0"/>
                </a:endParaRPr>
              </a:p>
              <a:p>
                <a:r>
                  <a:rPr lang="en-US" sz="3200" b="1" smtClean="0">
                    <a:latin typeface="Arial" panose="020B0604020202020204" pitchFamily="34" charset="0"/>
                    <a:cs typeface="Arial" panose="020B0604020202020204" pitchFamily="34" charset="0"/>
                  </a:rPr>
                  <a:t>2. Viết </a:t>
                </a:r>
                <a:r>
                  <a:rPr lang="vi-VN" sz="3200" b="1" smtClean="0">
                    <a:solidFill>
                      <a:srgbClr val="FFFF00"/>
                    </a:solidFill>
                    <a:latin typeface="Arial" panose="020B0604020202020204" pitchFamily="34" charset="0"/>
                    <a:cs typeface="Arial" panose="020B0604020202020204" pitchFamily="34" charset="0"/>
                  </a:rPr>
                  <a:t>n</a:t>
                </a:r>
                <a:r>
                  <a:rPr lang="en-US" sz="3200" b="1" smtClean="0">
                    <a:solidFill>
                      <a:srgbClr val="FFFF00"/>
                    </a:solidFill>
                    <a:latin typeface="Arial" panose="020B0604020202020204" pitchFamily="34" charset="0"/>
                    <a:cs typeface="Arial" panose="020B0604020202020204" pitchFamily="34" charset="0"/>
                  </a:rPr>
                  <a:t> </a:t>
                </a:r>
                <a14:m>
                  <m:oMath xmlns:m="http://schemas.openxmlformats.org/officeDocument/2006/math">
                    <m:r>
                      <a:rPr lang="en-US" sz="3200" b="1"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oMath>
                </a14:m>
                <a:r>
                  <a:rPr lang="vi-VN" sz="3200" b="1" smtClean="0">
                    <a:solidFill>
                      <a:srgbClr val="FFFF00"/>
                    </a:solidFill>
                    <a:latin typeface="Arial" panose="020B0604020202020204" pitchFamily="34" charset="0"/>
                    <a:cs typeface="Arial" panose="020B0604020202020204" pitchFamily="34" charset="0"/>
                  </a:rPr>
                  <a:t> </a:t>
                </a:r>
                <a:r>
                  <a:rPr lang="vi-VN" sz="3200" b="1">
                    <a:solidFill>
                      <a:srgbClr val="FF0000"/>
                    </a:solidFill>
                    <a:latin typeface="Arial" panose="020B0604020202020204" pitchFamily="34" charset="0"/>
                    <a:cs typeface="Arial" panose="020B0604020202020204" pitchFamily="34" charset="0"/>
                  </a:rPr>
                  <a:t>N</a:t>
                </a:r>
                <a:r>
                  <a:rPr lang="vi-VN" sz="3200" b="1">
                    <a:solidFill>
                      <a:srgbClr val="FFFF00"/>
                    </a:solidFill>
                    <a:latin typeface="Arial" panose="020B0604020202020204" pitchFamily="34" charset="0"/>
                    <a:cs typeface="Arial" panose="020B0604020202020204" pitchFamily="34" charset="0"/>
                  </a:rPr>
                  <a:t> </a:t>
                </a:r>
                <a:r>
                  <a:rPr lang="vi-VN" sz="3200" b="1">
                    <a:latin typeface="Arial" panose="020B0604020202020204" pitchFamily="34" charset="0"/>
                    <a:cs typeface="Arial" panose="020B0604020202020204" pitchFamily="34" charset="0"/>
                  </a:rPr>
                  <a:t>có nghĩa </a:t>
                </a:r>
                <a:r>
                  <a:rPr lang="vi-VN" sz="3200" b="1">
                    <a:solidFill>
                      <a:srgbClr val="FFFF00"/>
                    </a:solidFill>
                    <a:latin typeface="Arial" panose="020B0604020202020204" pitchFamily="34" charset="0"/>
                    <a:cs typeface="Arial" panose="020B0604020202020204" pitchFamily="34" charset="0"/>
                  </a:rPr>
                  <a:t>n</a:t>
                </a:r>
                <a:r>
                  <a:rPr lang="vi-VN" sz="3200" b="1">
                    <a:latin typeface="Arial" panose="020B0604020202020204" pitchFamily="34" charset="0"/>
                    <a:cs typeface="Arial" panose="020B0604020202020204" pitchFamily="34" charset="0"/>
                  </a:rPr>
                  <a:t> là một số tự nhiên. </a:t>
                </a:r>
                <a:endParaRPr lang="en-US" sz="3200" b="1" smtClean="0">
                  <a:latin typeface="Arial" panose="020B0604020202020204" pitchFamily="34" charset="0"/>
                  <a:cs typeface="Arial" panose="020B0604020202020204" pitchFamily="34" charset="0"/>
                </a:endParaRPr>
              </a:p>
              <a:p>
                <a:r>
                  <a:rPr lang="vi-VN" sz="3200" b="1" smtClean="0">
                    <a:latin typeface="Arial" panose="020B0604020202020204" pitchFamily="34" charset="0"/>
                    <a:cs typeface="Arial" panose="020B0604020202020204" pitchFamily="34" charset="0"/>
                  </a:rPr>
                  <a:t>Chẳng </a:t>
                </a:r>
                <a:r>
                  <a:rPr lang="vi-VN" sz="3200" b="1">
                    <a:latin typeface="Arial" panose="020B0604020202020204" pitchFamily="34" charset="0"/>
                    <a:cs typeface="Arial" panose="020B0604020202020204" pitchFamily="34" charset="0"/>
                  </a:rPr>
                  <a:t>hạn, tập P các số tự nhiên nhỏ hơn 6 có thể viết là</a:t>
                </a:r>
                <a:r>
                  <a:rPr lang="vi-VN" sz="3200" b="1" smtClean="0">
                    <a:latin typeface="Arial" panose="020B0604020202020204" pitchFamily="34" charset="0"/>
                    <a:cs typeface="Arial" panose="020B0604020202020204" pitchFamily="34" charset="0"/>
                  </a:rPr>
                  <a:t>:</a:t>
                </a:r>
                <a:endParaRPr lang="en-US" sz="3200" b="1" smtClean="0">
                  <a:latin typeface="Arial" panose="020B0604020202020204" pitchFamily="34" charset="0"/>
                  <a:cs typeface="Arial" panose="020B0604020202020204" pitchFamily="34" charset="0"/>
                </a:endParaRPr>
              </a:p>
              <a:p>
                <a:pPr algn="ctr"/>
                <a:r>
                  <a:rPr lang="en-US" sz="3200" b="1" smtClean="0">
                    <a:latin typeface="Arial" panose="020B0604020202020204" pitchFamily="34" charset="0"/>
                    <a:cs typeface="Arial" panose="020B0604020202020204" pitchFamily="34" charset="0"/>
                  </a:rPr>
                  <a:t> </a:t>
                </a:r>
                <a:r>
                  <a:rPr lang="vi-VN" sz="3200" b="1" smtClean="0">
                    <a:solidFill>
                      <a:srgbClr val="FFFF00"/>
                    </a:solidFill>
                    <a:latin typeface="Arial" panose="020B0604020202020204" pitchFamily="34" charset="0"/>
                    <a:cs typeface="Arial" panose="020B0604020202020204" pitchFamily="34" charset="0"/>
                  </a:rPr>
                  <a:t>P </a:t>
                </a:r>
                <a:r>
                  <a:rPr lang="vi-VN" sz="3200" b="1">
                    <a:solidFill>
                      <a:srgbClr val="FFFF00"/>
                    </a:solidFill>
                    <a:latin typeface="Arial" panose="020B0604020202020204" pitchFamily="34" charset="0"/>
                    <a:cs typeface="Arial" panose="020B0604020202020204" pitchFamily="34" charset="0"/>
                  </a:rPr>
                  <a:t>= {</a:t>
                </a:r>
                <a:r>
                  <a:rPr lang="vi-VN" sz="3200" b="1" smtClean="0">
                    <a:solidFill>
                      <a:srgbClr val="FFFF00"/>
                    </a:solidFill>
                    <a:latin typeface="Arial" panose="020B0604020202020204" pitchFamily="34" charset="0"/>
                    <a:cs typeface="Arial" panose="020B0604020202020204" pitchFamily="34" charset="0"/>
                  </a:rPr>
                  <a:t>n</a:t>
                </a:r>
                <a:r>
                  <a:rPr lang="en-US" sz="3200" b="1" smtClean="0">
                    <a:solidFill>
                      <a:srgbClr val="FFFF00"/>
                    </a:solidFill>
                    <a:latin typeface="Arial" panose="020B0604020202020204" pitchFamily="34" charset="0"/>
                    <a:cs typeface="Arial" panose="020B0604020202020204" pitchFamily="34" charset="0"/>
                  </a:rPr>
                  <a:t> </a:t>
                </a:r>
                <a:r>
                  <a:rPr lang="vi-VN" sz="3200" b="1" smtClean="0">
                    <a:solidFill>
                      <a:srgbClr val="FFFF00"/>
                    </a:solidFill>
                    <a:latin typeface="Arial" panose="020B0604020202020204" pitchFamily="34" charset="0"/>
                    <a:cs typeface="Arial" panose="020B0604020202020204" pitchFamily="34" charset="0"/>
                  </a:rPr>
                  <a:t>| </a:t>
                </a:r>
                <a:r>
                  <a:rPr lang="vi-VN" sz="3200" b="1">
                    <a:solidFill>
                      <a:srgbClr val="FFFF00"/>
                    </a:solidFill>
                    <a:latin typeface="Arial" panose="020B0604020202020204" pitchFamily="34" charset="0"/>
                    <a:cs typeface="Arial" panose="020B0604020202020204" pitchFamily="34" charset="0"/>
                  </a:rPr>
                  <a:t>n </a:t>
                </a:r>
                <a14:m>
                  <m:oMath xmlns:m="http://schemas.openxmlformats.org/officeDocument/2006/math">
                    <m:r>
                      <a:rPr lang="en-US" sz="3200" b="1" i="1">
                        <a:solidFill>
                          <a:srgbClr val="FFFF00"/>
                        </a:solidFill>
                        <a:latin typeface="Cambria Math" panose="02040503050406030204" pitchFamily="18" charset="0"/>
                        <a:ea typeface="Cambria Math" panose="02040503050406030204" pitchFamily="18" charset="0"/>
                        <a:cs typeface="Arial" panose="020B0604020202020204" pitchFamily="34" charset="0"/>
                      </a:rPr>
                      <m:t>∈</m:t>
                    </m:r>
                  </m:oMath>
                </a14:m>
                <a:r>
                  <a:rPr lang="vi-VN" sz="3200" b="1">
                    <a:solidFill>
                      <a:srgbClr val="FFFF00"/>
                    </a:solidFill>
                    <a:latin typeface="Arial" panose="020B0604020202020204" pitchFamily="34" charset="0"/>
                    <a:cs typeface="Arial" panose="020B0604020202020204" pitchFamily="34" charset="0"/>
                  </a:rPr>
                  <a:t> </a:t>
                </a:r>
                <a:r>
                  <a:rPr lang="vi-VN" sz="3200" b="1">
                    <a:solidFill>
                      <a:srgbClr val="FF0000"/>
                    </a:solidFill>
                    <a:latin typeface="Arial" panose="020B0604020202020204" pitchFamily="34" charset="0"/>
                    <a:cs typeface="Arial" panose="020B0604020202020204" pitchFamily="34" charset="0"/>
                  </a:rPr>
                  <a:t>N</a:t>
                </a:r>
                <a:r>
                  <a:rPr lang="vi-VN" sz="3200" b="1">
                    <a:solidFill>
                      <a:srgbClr val="FFFF00"/>
                    </a:solidFill>
                    <a:latin typeface="Arial" panose="020B0604020202020204" pitchFamily="34" charset="0"/>
                    <a:cs typeface="Arial" panose="020B0604020202020204" pitchFamily="34" charset="0"/>
                  </a:rPr>
                  <a:t>, n &lt; 6} </a:t>
                </a:r>
                <a:endParaRPr lang="en-US" sz="3200" b="1" smtClean="0">
                  <a:solidFill>
                    <a:srgbClr val="FFFF00"/>
                  </a:solidFill>
                  <a:latin typeface="Arial" panose="020B0604020202020204" pitchFamily="34" charset="0"/>
                  <a:cs typeface="Arial" panose="020B0604020202020204" pitchFamily="34" charset="0"/>
                </a:endParaRPr>
              </a:p>
              <a:p>
                <a:r>
                  <a:rPr lang="en-US" sz="3200" b="1">
                    <a:solidFill>
                      <a:srgbClr val="FFFF00"/>
                    </a:solidFill>
                    <a:latin typeface="Arial" panose="020B0604020202020204" pitchFamily="34" charset="0"/>
                    <a:cs typeface="Arial" panose="020B0604020202020204" pitchFamily="34" charset="0"/>
                  </a:rPr>
                  <a:t>	</a:t>
                </a:r>
                <a:r>
                  <a:rPr lang="en-US" sz="3200" b="1" smtClean="0">
                    <a:solidFill>
                      <a:srgbClr val="FFFF00"/>
                    </a:solidFill>
                    <a:latin typeface="Arial" panose="020B0604020202020204" pitchFamily="34" charset="0"/>
                    <a:cs typeface="Arial" panose="020B0604020202020204" pitchFamily="34" charset="0"/>
                  </a:rPr>
                  <a:t>		</a:t>
                </a:r>
                <a:r>
                  <a:rPr lang="vi-VN" sz="3200" b="1" smtClean="0">
                    <a:latin typeface="Arial" panose="020B0604020202020204" pitchFamily="34" charset="0"/>
                    <a:cs typeface="Arial" panose="020B0604020202020204" pitchFamily="34" charset="0"/>
                  </a:rPr>
                  <a:t>hoặc </a:t>
                </a:r>
                <a:r>
                  <a:rPr lang="vi-VN" sz="3200" b="1" smtClean="0">
                    <a:solidFill>
                      <a:srgbClr val="FFFF00"/>
                    </a:solidFill>
                    <a:latin typeface="Arial" panose="020B0604020202020204" pitchFamily="34" charset="0"/>
                    <a:cs typeface="Arial" panose="020B0604020202020204" pitchFamily="34" charset="0"/>
                  </a:rPr>
                  <a:t>P = {n </a:t>
                </a:r>
                <a14:m>
                  <m:oMath xmlns:m="http://schemas.openxmlformats.org/officeDocument/2006/math">
                    <m:r>
                      <a:rPr lang="en-US" sz="3200" b="1" i="1">
                        <a:solidFill>
                          <a:srgbClr val="FFFF00"/>
                        </a:solidFill>
                        <a:latin typeface="Cambria Math" panose="02040503050406030204" pitchFamily="18" charset="0"/>
                        <a:ea typeface="Cambria Math" panose="02040503050406030204" pitchFamily="18" charset="0"/>
                        <a:cs typeface="Arial" panose="020B0604020202020204" pitchFamily="34" charset="0"/>
                      </a:rPr>
                      <m:t>∈</m:t>
                    </m:r>
                  </m:oMath>
                </a14:m>
                <a:r>
                  <a:rPr lang="vi-VN" sz="3200" b="1">
                    <a:solidFill>
                      <a:srgbClr val="FFFF00"/>
                    </a:solidFill>
                    <a:latin typeface="Arial" panose="020B0604020202020204" pitchFamily="34" charset="0"/>
                    <a:cs typeface="Arial" panose="020B0604020202020204" pitchFamily="34" charset="0"/>
                  </a:rPr>
                  <a:t> </a:t>
                </a:r>
                <a:r>
                  <a:rPr lang="vi-VN" sz="3200" b="1">
                    <a:solidFill>
                      <a:srgbClr val="FF0000"/>
                    </a:solidFill>
                    <a:latin typeface="Arial" panose="020B0604020202020204" pitchFamily="34" charset="0"/>
                    <a:cs typeface="Arial" panose="020B0604020202020204" pitchFamily="34" charset="0"/>
                  </a:rPr>
                  <a:t>N</a:t>
                </a:r>
                <a:r>
                  <a:rPr lang="vi-VN" sz="3200" b="1">
                    <a:solidFill>
                      <a:srgbClr val="FFFF00"/>
                    </a:solidFill>
                    <a:latin typeface="Arial" panose="020B0604020202020204" pitchFamily="34" charset="0"/>
                    <a:cs typeface="Arial" panose="020B0604020202020204" pitchFamily="34" charset="0"/>
                  </a:rPr>
                  <a:t> </a:t>
                </a:r>
                <a:r>
                  <a:rPr lang="vi-VN" sz="3200" b="1" smtClean="0">
                    <a:solidFill>
                      <a:srgbClr val="FFFF00"/>
                    </a:solidFill>
                    <a:latin typeface="Arial" panose="020B0604020202020204" pitchFamily="34" charset="0"/>
                    <a:cs typeface="Arial" panose="020B0604020202020204" pitchFamily="34" charset="0"/>
                  </a:rPr>
                  <a:t>|</a:t>
                </a:r>
                <a:r>
                  <a:rPr lang="en-US" sz="3200" b="1" smtClean="0">
                    <a:solidFill>
                      <a:srgbClr val="FFFF00"/>
                    </a:solidFill>
                    <a:latin typeface="Arial" panose="020B0604020202020204" pitchFamily="34" charset="0"/>
                    <a:cs typeface="Arial" panose="020B0604020202020204" pitchFamily="34" charset="0"/>
                  </a:rPr>
                  <a:t> </a:t>
                </a:r>
                <a:r>
                  <a:rPr lang="vi-VN" sz="3200" b="1" smtClean="0">
                    <a:solidFill>
                      <a:srgbClr val="FFFF00"/>
                    </a:solidFill>
                    <a:latin typeface="Arial" panose="020B0604020202020204" pitchFamily="34" charset="0"/>
                    <a:cs typeface="Arial" panose="020B0604020202020204" pitchFamily="34" charset="0"/>
                  </a:rPr>
                  <a:t>n</a:t>
                </a:r>
                <a:r>
                  <a:rPr lang="en-US" sz="3200" b="1" smtClean="0">
                    <a:solidFill>
                      <a:srgbClr val="FFFF00"/>
                    </a:solidFill>
                    <a:latin typeface="Arial" panose="020B0604020202020204" pitchFamily="34" charset="0"/>
                    <a:cs typeface="Arial" panose="020B0604020202020204" pitchFamily="34" charset="0"/>
                  </a:rPr>
                  <a:t> </a:t>
                </a:r>
                <a:r>
                  <a:rPr lang="vi-VN" sz="3200" b="1" smtClean="0">
                    <a:solidFill>
                      <a:srgbClr val="FFFF00"/>
                    </a:solidFill>
                    <a:latin typeface="Arial" panose="020B0604020202020204" pitchFamily="34" charset="0"/>
                    <a:cs typeface="Arial" panose="020B0604020202020204" pitchFamily="34" charset="0"/>
                  </a:rPr>
                  <a:t>&lt;</a:t>
                </a:r>
                <a:r>
                  <a:rPr lang="en-US" sz="3200" b="1" smtClean="0">
                    <a:solidFill>
                      <a:srgbClr val="FFFF00"/>
                    </a:solidFill>
                    <a:latin typeface="Arial" panose="020B0604020202020204" pitchFamily="34" charset="0"/>
                    <a:cs typeface="Arial" panose="020B0604020202020204" pitchFamily="34" charset="0"/>
                  </a:rPr>
                  <a:t> </a:t>
                </a:r>
                <a:r>
                  <a:rPr lang="vi-VN" sz="3200" b="1" smtClean="0">
                    <a:solidFill>
                      <a:srgbClr val="FFFF00"/>
                    </a:solidFill>
                    <a:latin typeface="Arial" panose="020B0604020202020204" pitchFamily="34" charset="0"/>
                    <a:cs typeface="Arial" panose="020B0604020202020204" pitchFamily="34" charset="0"/>
                  </a:rPr>
                  <a:t>6}.</a:t>
                </a:r>
                <a:endParaRPr lang="en-US" sz="3200" b="1" smtClean="0">
                  <a:latin typeface="Arial" panose="020B0604020202020204" pitchFamily="34" charset="0"/>
                  <a:cs typeface="Arial" panose="020B0604020202020204" pitchFamily="34" charset="0"/>
                </a:endParaRPr>
              </a:p>
              <a:p>
                <a:pPr marL="271463" indent="-271463"/>
                <a:r>
                  <a:rPr lang="en-US" sz="3200" b="1" smtClean="0">
                    <a:latin typeface="Arial" panose="020B0604020202020204" pitchFamily="34" charset="0"/>
                    <a:cs typeface="Arial" panose="020B0604020202020204" pitchFamily="34" charset="0"/>
                  </a:rPr>
                  <a:t>3. </a:t>
                </a:r>
                <a:r>
                  <a:rPr lang="vi-VN" sz="3200" b="1" smtClean="0">
                    <a:latin typeface="Arial" panose="020B0604020202020204" pitchFamily="34" charset="0"/>
                    <a:cs typeface="Arial" panose="020B0604020202020204" pitchFamily="34" charset="0"/>
                  </a:rPr>
                  <a:t>Ta </a:t>
                </a:r>
                <a:r>
                  <a:rPr lang="vi-VN" sz="3200" b="1">
                    <a:latin typeface="Arial" panose="020B0604020202020204" pitchFamily="34" charset="0"/>
                    <a:cs typeface="Arial" panose="020B0604020202020204" pitchFamily="34" charset="0"/>
                  </a:rPr>
                  <a:t>còn dùng kí hiệu </a:t>
                </a:r>
                <a:r>
                  <a:rPr lang="vi-VN" sz="3200" b="1">
                    <a:solidFill>
                      <a:srgbClr val="FF0000"/>
                    </a:solidFill>
                    <a:latin typeface="Arial" panose="020B0604020202020204" pitchFamily="34" charset="0"/>
                    <a:cs typeface="Arial" panose="020B0604020202020204" pitchFamily="34" charset="0"/>
                  </a:rPr>
                  <a:t>N*</a:t>
                </a:r>
                <a:r>
                  <a:rPr lang="vi-VN" sz="3200" b="1">
                    <a:solidFill>
                      <a:srgbClr val="FFFF00"/>
                    </a:solidFill>
                    <a:latin typeface="Arial" panose="020B0604020202020204" pitchFamily="34" charset="0"/>
                    <a:cs typeface="Arial" panose="020B0604020202020204" pitchFamily="34" charset="0"/>
                  </a:rPr>
                  <a:t> </a:t>
                </a:r>
                <a:r>
                  <a:rPr lang="vi-VN" sz="3200" b="1">
                    <a:latin typeface="Arial" panose="020B0604020202020204" pitchFamily="34" charset="0"/>
                    <a:cs typeface="Arial" panose="020B0604020202020204" pitchFamily="34" charset="0"/>
                  </a:rPr>
                  <a:t>để chỉ </a:t>
                </a:r>
                <a:r>
                  <a:rPr lang="vi-VN" sz="3200" b="1" i="1" u="sng">
                    <a:latin typeface="Arial" panose="020B0604020202020204" pitchFamily="34" charset="0"/>
                    <a:cs typeface="Arial" panose="020B0604020202020204" pitchFamily="34" charset="0"/>
                  </a:rPr>
                  <a:t>tập hợp các số tự nhiên khác </a:t>
                </a:r>
                <a:r>
                  <a:rPr lang="vi-VN" sz="3200" b="1" i="1" u="sng" smtClean="0">
                    <a:latin typeface="Arial" panose="020B0604020202020204" pitchFamily="34" charset="0"/>
                    <a:cs typeface="Arial" panose="020B0604020202020204" pitchFamily="34" charset="0"/>
                  </a:rPr>
                  <a:t>0</a:t>
                </a:r>
                <a:r>
                  <a:rPr lang="en-US" sz="3200" b="1" i="1" u="sng" smtClean="0">
                    <a:latin typeface="Arial" panose="020B0604020202020204" pitchFamily="34" charset="0"/>
                    <a:cs typeface="Arial" panose="020B0604020202020204" pitchFamily="34" charset="0"/>
                  </a:rPr>
                  <a:t>:</a:t>
                </a:r>
                <a:endParaRPr lang="en-US" sz="3200" b="1">
                  <a:latin typeface="Arial" panose="020B0604020202020204" pitchFamily="34" charset="0"/>
                  <a:cs typeface="Arial" panose="020B0604020202020204" pitchFamily="34" charset="0"/>
                </a:endParaRPr>
              </a:p>
              <a:p>
                <a:pPr marL="271463" indent="-271463" algn="ctr"/>
                <a:r>
                  <a:rPr lang="vi-VN" sz="3200" b="1" smtClean="0">
                    <a:solidFill>
                      <a:srgbClr val="FF0000"/>
                    </a:solidFill>
                    <a:latin typeface="Arial" panose="020B0604020202020204" pitchFamily="34" charset="0"/>
                    <a:cs typeface="Arial" panose="020B0604020202020204" pitchFamily="34" charset="0"/>
                  </a:rPr>
                  <a:t>N</a:t>
                </a:r>
                <a:r>
                  <a:rPr lang="vi-VN" sz="3200" b="1">
                    <a:solidFill>
                      <a:srgbClr val="FF0000"/>
                    </a:solidFill>
                    <a:latin typeface="Arial" panose="020B0604020202020204" pitchFamily="34" charset="0"/>
                    <a:cs typeface="Arial" panose="020B0604020202020204" pitchFamily="34" charset="0"/>
                  </a:rPr>
                  <a:t>*</a:t>
                </a:r>
                <a:r>
                  <a:rPr lang="vi-VN" sz="3200" b="1">
                    <a:latin typeface="Arial" panose="020B0604020202020204" pitchFamily="34" charset="0"/>
                    <a:cs typeface="Arial" panose="020B0604020202020204" pitchFamily="34" charset="0"/>
                  </a:rPr>
                  <a:t> </a:t>
                </a:r>
                <a:r>
                  <a:rPr lang="vi-VN" sz="3200" b="1">
                    <a:solidFill>
                      <a:srgbClr val="FFFF00"/>
                    </a:solidFill>
                    <a:latin typeface="Arial" panose="020B0604020202020204" pitchFamily="34" charset="0"/>
                    <a:cs typeface="Arial" panose="020B0604020202020204" pitchFamily="34" charset="0"/>
                  </a:rPr>
                  <a:t>= {1; 2; 3</a:t>
                </a:r>
                <a:r>
                  <a:rPr lang="vi-VN" sz="3200" b="1" smtClean="0">
                    <a:solidFill>
                      <a:srgbClr val="FFFF00"/>
                    </a:solidFill>
                    <a:latin typeface="Arial" panose="020B0604020202020204" pitchFamily="34" charset="0"/>
                    <a:cs typeface="Arial" panose="020B0604020202020204" pitchFamily="34" charset="0"/>
                  </a:rPr>
                  <a:t>;...}.</a:t>
                </a:r>
                <a:endParaRPr lang="en-US" sz="3200">
                  <a:solidFill>
                    <a:srgbClr val="FFFF00"/>
                  </a:solidFill>
                  <a:latin typeface="Arial" panose="020B0604020202020204" pitchFamily="34" charset="0"/>
                  <a:cs typeface="Arial" panose="020B0604020202020204" pitchFamily="34" charset="0"/>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0" y="0"/>
                <a:ext cx="12191999" cy="6858000"/>
              </a:xfrm>
              <a:prstGeom prst="round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939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02" y="224448"/>
            <a:ext cx="11595798" cy="1325563"/>
          </a:xfrm>
        </p:spPr>
        <p:txBody>
          <a:bodyPr anchor="t">
            <a:noAutofit/>
          </a:bodyPr>
          <a:lstStyle/>
          <a:p>
            <a:r>
              <a:rPr lang="vi-VN" sz="3600" b="1" i="1" u="sng">
                <a:solidFill>
                  <a:srgbClr val="FF0000"/>
                </a:solidFill>
                <a:latin typeface="Arial" panose="020B0604020202020204" pitchFamily="34" charset="0"/>
                <a:cs typeface="Arial" panose="020B0604020202020204" pitchFamily="34" charset="0"/>
              </a:rPr>
              <a:t>Phiếu học tập số 2</a:t>
            </a:r>
            <a:r>
              <a:rPr lang="vi-VN" sz="3600" b="1" i="1" u="sng" smtClean="0">
                <a:solidFill>
                  <a:srgbClr val="FF0000"/>
                </a:solidFill>
                <a:latin typeface="Arial" panose="020B0604020202020204" pitchFamily="34" charset="0"/>
                <a:cs typeface="Arial" panose="020B0604020202020204" pitchFamily="34" charset="0"/>
              </a:rPr>
              <a:t>:</a:t>
            </a:r>
            <a:r>
              <a:rPr lang="vi-VN" sz="3600" b="1">
                <a:latin typeface="Arial" panose="020B0604020202020204" pitchFamily="34" charset="0"/>
                <a:cs typeface="Arial" panose="020B0604020202020204" pitchFamily="34" charset="0"/>
              </a:rPr>
              <a:t/>
            </a:r>
            <a:br>
              <a:rPr lang="vi-VN" sz="3600" b="1">
                <a:latin typeface="Arial" panose="020B0604020202020204" pitchFamily="34" charset="0"/>
                <a:cs typeface="Arial" panose="020B0604020202020204" pitchFamily="34" charset="0"/>
              </a:rPr>
            </a:br>
            <a:r>
              <a:rPr lang="vi-VN" sz="3600" b="1">
                <a:latin typeface="Arial" panose="020B0604020202020204" pitchFamily="34" charset="0"/>
                <a:cs typeface="Arial" panose="020B0604020202020204" pitchFamily="34" charset="0"/>
              </a:rPr>
              <a:t>1 -  Khi mô tả tập hợp L các chữ cái trong từ NHA TRANG bằng cách liệt kê </a:t>
            </a:r>
            <a:r>
              <a:rPr lang="vi-VN" sz="3600" b="1" smtClean="0">
                <a:latin typeface="Arial" panose="020B0604020202020204" pitchFamily="34" charset="0"/>
                <a:cs typeface="Arial" panose="020B0604020202020204" pitchFamily="34" charset="0"/>
              </a:rPr>
              <a:t>các </a:t>
            </a:r>
            <a:r>
              <a:rPr lang="vi-VN" sz="3600" b="1">
                <a:latin typeface="Arial" panose="020B0604020202020204" pitchFamily="34" charset="0"/>
                <a:cs typeface="Arial" panose="020B0604020202020204" pitchFamily="34" charset="0"/>
              </a:rPr>
              <a:t>phần tử, bạn Nam </a:t>
            </a:r>
            <a:r>
              <a:rPr lang="vi-VN" sz="3600" b="1" smtClean="0">
                <a:latin typeface="Arial" panose="020B0604020202020204" pitchFamily="34" charset="0"/>
                <a:cs typeface="Arial" panose="020B0604020202020204" pitchFamily="34" charset="0"/>
              </a:rPr>
              <a:t>vi</a:t>
            </a:r>
            <a:r>
              <a:rPr lang="en-US" sz="3600" b="1" smtClean="0">
                <a:latin typeface="Arial" panose="020B0604020202020204" pitchFamily="34" charset="0"/>
                <a:cs typeface="Arial" panose="020B0604020202020204" pitchFamily="34" charset="0"/>
              </a:rPr>
              <a:t>ế</a:t>
            </a:r>
            <a:r>
              <a:rPr lang="vi-VN" sz="3600" b="1" smtClean="0">
                <a:latin typeface="Arial" panose="020B0604020202020204" pitchFamily="34" charset="0"/>
                <a:cs typeface="Arial" panose="020B0604020202020204" pitchFamily="34" charset="0"/>
              </a:rPr>
              <a:t>t:</a:t>
            </a:r>
            <a:r>
              <a:rPr lang="en-US" sz="3600" b="1" smtClean="0">
                <a:latin typeface="Arial" panose="020B0604020202020204" pitchFamily="34" charset="0"/>
                <a:cs typeface="Arial" panose="020B0604020202020204" pitchFamily="34" charset="0"/>
              </a:rPr>
              <a:t> </a:t>
            </a:r>
            <a:r>
              <a:rPr lang="vi-VN" sz="3600" b="1" smtClean="0">
                <a:latin typeface="Arial" panose="020B0604020202020204" pitchFamily="34" charset="0"/>
                <a:cs typeface="Arial" panose="020B0604020202020204" pitchFamily="34" charset="0"/>
              </a:rPr>
              <a:t>L </a:t>
            </a:r>
            <a:r>
              <a:rPr lang="vi-VN" sz="3600" b="1">
                <a:latin typeface="Arial" panose="020B0604020202020204" pitchFamily="34" charset="0"/>
                <a:cs typeface="Arial" panose="020B0604020202020204" pitchFamily="34" charset="0"/>
              </a:rPr>
              <a:t>= </a:t>
            </a:r>
            <a:r>
              <a:rPr lang="vi-VN" sz="3600" b="1" smtClean="0">
                <a:latin typeface="Arial" panose="020B0604020202020204" pitchFamily="34" charset="0"/>
                <a:cs typeface="Arial" panose="020B0604020202020204" pitchFamily="34" charset="0"/>
              </a:rPr>
              <a:t>{</a:t>
            </a:r>
            <a:r>
              <a:rPr lang="en-US" sz="3600" b="1" smtClean="0">
                <a:latin typeface="Arial" panose="020B0604020202020204" pitchFamily="34" charset="0"/>
                <a:cs typeface="Arial" panose="020B0604020202020204" pitchFamily="34" charset="0"/>
              </a:rPr>
              <a:t> </a:t>
            </a:r>
            <a:r>
              <a:rPr lang="vi-VN" sz="3600" b="1" smtClean="0">
                <a:latin typeface="Arial" panose="020B0604020202020204" pitchFamily="34" charset="0"/>
                <a:cs typeface="Arial" panose="020B0604020202020204" pitchFamily="34" charset="0"/>
              </a:rPr>
              <a:t>N</a:t>
            </a:r>
            <a:r>
              <a:rPr lang="vi-VN" sz="3600" b="1">
                <a:latin typeface="Arial" panose="020B0604020202020204" pitchFamily="34" charset="0"/>
                <a:cs typeface="Arial" panose="020B0604020202020204" pitchFamily="34" charset="0"/>
              </a:rPr>
              <a:t>; H; A; T; R; A; N; G}.	</a:t>
            </a:r>
            <a:br>
              <a:rPr lang="vi-VN" sz="3600" b="1">
                <a:latin typeface="Arial" panose="020B0604020202020204" pitchFamily="34" charset="0"/>
                <a:cs typeface="Arial" panose="020B0604020202020204" pitchFamily="34" charset="0"/>
              </a:rPr>
            </a:br>
            <a:r>
              <a:rPr lang="vi-VN" sz="3600" b="1">
                <a:latin typeface="Arial" panose="020B0604020202020204" pitchFamily="34" charset="0"/>
                <a:cs typeface="Arial" panose="020B0604020202020204" pitchFamily="34" charset="0"/>
              </a:rPr>
              <a:t>Theo em, bạn Nam viết đúng hay sai? Nếu sai hãy sửa lại cho đúng.</a:t>
            </a:r>
            <a:br>
              <a:rPr lang="vi-VN" sz="3600" b="1">
                <a:latin typeface="Arial" panose="020B0604020202020204" pitchFamily="34" charset="0"/>
                <a:cs typeface="Arial" panose="020B0604020202020204" pitchFamily="34" charset="0"/>
              </a:rPr>
            </a:br>
            <a:r>
              <a:rPr lang="vi-VN" sz="3600" b="1" smtClean="0">
                <a:latin typeface="Arial" panose="020B0604020202020204" pitchFamily="34" charset="0"/>
                <a:cs typeface="Arial" panose="020B0604020202020204" pitchFamily="34" charset="0"/>
              </a:rPr>
              <a:t>…………………………………………</a:t>
            </a:r>
            <a:r>
              <a:rPr lang="en-US" sz="3600" b="1" smtClean="0">
                <a:latin typeface="Arial" panose="020B0604020202020204" pitchFamily="34" charset="0"/>
                <a:cs typeface="Arial" panose="020B0604020202020204" pitchFamily="34" charset="0"/>
              </a:rPr>
              <a:t>……………….......</a:t>
            </a:r>
            <a:br>
              <a:rPr lang="en-US" sz="3600" b="1" smtClean="0">
                <a:latin typeface="Arial" panose="020B0604020202020204" pitchFamily="34" charset="0"/>
                <a:cs typeface="Arial" panose="020B0604020202020204" pitchFamily="34" charset="0"/>
              </a:rPr>
            </a:br>
            <a:r>
              <a:rPr lang="en-US" sz="3600" b="1" smtClean="0">
                <a:latin typeface="Arial" panose="020B0604020202020204" pitchFamily="34" charset="0"/>
                <a:cs typeface="Arial" panose="020B0604020202020204" pitchFamily="34" charset="0"/>
              </a:rPr>
              <a:t/>
            </a:r>
            <a:br>
              <a:rPr lang="en-US" sz="3600" b="1" smtClean="0">
                <a:latin typeface="Arial" panose="020B0604020202020204" pitchFamily="34" charset="0"/>
                <a:cs typeface="Arial" panose="020B0604020202020204" pitchFamily="34" charset="0"/>
              </a:rPr>
            </a:br>
            <a:r>
              <a:rPr lang="vi-VN" sz="3600" b="1" smtClean="0">
                <a:latin typeface="Arial" panose="020B0604020202020204" pitchFamily="34" charset="0"/>
                <a:cs typeface="Arial" panose="020B0604020202020204" pitchFamily="34" charset="0"/>
              </a:rPr>
              <a:t>2 </a:t>
            </a:r>
            <a:r>
              <a:rPr lang="vi-VN" sz="3600" b="1">
                <a:latin typeface="Arial" panose="020B0604020202020204" pitchFamily="34" charset="0"/>
                <a:cs typeface="Arial" panose="020B0604020202020204" pitchFamily="34" charset="0"/>
              </a:rPr>
              <a:t>- Viết tập hợp K các số tự nhiên nhỏ hơn 7 (theo hai cách)</a:t>
            </a:r>
            <a:br>
              <a:rPr lang="vi-VN" sz="3600" b="1">
                <a:latin typeface="Arial" panose="020B0604020202020204" pitchFamily="34" charset="0"/>
                <a:cs typeface="Arial" panose="020B0604020202020204" pitchFamily="34" charset="0"/>
              </a:rPr>
            </a:br>
            <a:r>
              <a:rPr lang="vi-VN" sz="3600" b="1" smtClean="0">
                <a:latin typeface="Arial" panose="020B0604020202020204" pitchFamily="34" charset="0"/>
                <a:cs typeface="Arial" panose="020B0604020202020204" pitchFamily="34" charset="0"/>
              </a:rPr>
              <a:t>…………………………………………………………………………………</a:t>
            </a:r>
            <a:r>
              <a:rPr lang="en-US" sz="3600" b="1" smtClean="0">
                <a:latin typeface="Arial" panose="020B0604020202020204" pitchFamily="34" charset="0"/>
                <a:cs typeface="Arial" panose="020B0604020202020204" pitchFamily="34" charset="0"/>
              </a:rPr>
              <a:t>……………………………………………</a:t>
            </a:r>
            <a:r>
              <a:rPr lang="vi-VN" sz="3600" b="1">
                <a:latin typeface="Arial" panose="020B0604020202020204" pitchFamily="34" charset="0"/>
                <a:cs typeface="Arial" panose="020B0604020202020204" pitchFamily="34" charset="0"/>
              </a:rPr>
              <a:t/>
            </a:r>
            <a:br>
              <a:rPr lang="vi-VN" sz="3600" b="1">
                <a:latin typeface="Arial" panose="020B0604020202020204" pitchFamily="34" charset="0"/>
                <a:cs typeface="Arial" panose="020B0604020202020204" pitchFamily="34" charset="0"/>
              </a:rPr>
            </a:br>
            <a:r>
              <a:rPr lang="vi-VN" sz="3600" b="1">
                <a:latin typeface="Arial" panose="020B0604020202020204" pitchFamily="34" charset="0"/>
                <a:cs typeface="Arial" panose="020B0604020202020204" pitchFamily="34" charset="0"/>
              </a:rPr>
              <a:t/>
            </a:r>
            <a:br>
              <a:rPr lang="vi-VN" sz="3600" b="1">
                <a:latin typeface="Arial" panose="020B0604020202020204" pitchFamily="34" charset="0"/>
                <a:cs typeface="Arial" panose="020B0604020202020204" pitchFamily="34" charset="0"/>
              </a:rPr>
            </a:b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056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2563" y="345028"/>
                <a:ext cx="11193863" cy="3825038"/>
              </a:xfrm>
            </p:spPr>
            <p:txBody>
              <a:bodyPr anchor="t">
                <a:noAutofit/>
              </a:bodyPr>
              <a:lstStyle/>
              <a:p>
                <a:pPr>
                  <a:lnSpc>
                    <a:spcPct val="150000"/>
                  </a:lnSpc>
                </a:pPr>
                <a:r>
                  <a:rPr lang="en-US" b="1" i="1" u="sng" smtClean="0">
                    <a:solidFill>
                      <a:srgbClr val="FF0000"/>
                    </a:solidFill>
                    <a:latin typeface="Arial" panose="020B0604020202020204" pitchFamily="34" charset="0"/>
                    <a:cs typeface="Arial" panose="020B0604020202020204" pitchFamily="34" charset="0"/>
                  </a:rPr>
                  <a:t>Bài tập 2:</a:t>
                </a:r>
                <a:br>
                  <a:rPr lang="en-US" b="1" i="1" u="sng" smtClean="0">
                    <a:solidFill>
                      <a:srgbClr val="FF0000"/>
                    </a:solidFill>
                    <a:latin typeface="Arial" panose="020B0604020202020204" pitchFamily="34" charset="0"/>
                    <a:cs typeface="Arial" panose="020B0604020202020204" pitchFamily="34" charset="0"/>
                  </a:rPr>
                </a:br>
                <a:r>
                  <a:rPr lang="en-US" b="1" i="1" u="sng" smtClean="0">
                    <a:solidFill>
                      <a:srgbClr val="FF0000"/>
                    </a:solidFill>
                    <a:latin typeface="Arial" panose="020B0604020202020204" pitchFamily="34" charset="0"/>
                    <a:cs typeface="Arial" panose="020B0604020202020204" pitchFamily="34" charset="0"/>
                  </a:rPr>
                  <a:t>Câu 1:</a:t>
                </a:r>
                <a:r>
                  <a:rPr lang="en-US" b="1" i="1" smtClean="0">
                    <a:solidFill>
                      <a:srgbClr val="FF0000"/>
                    </a:solidFill>
                    <a:latin typeface="Arial" panose="020B0604020202020204" pitchFamily="34" charset="0"/>
                    <a:cs typeface="Arial" panose="020B0604020202020204" pitchFamily="34" charset="0"/>
                  </a:rPr>
                  <a:t> </a:t>
                </a:r>
                <a:r>
                  <a:rPr lang="vi-VN" b="1" smtClean="0">
                    <a:latin typeface="Arial" panose="020B0604020202020204" pitchFamily="34" charset="0"/>
                    <a:cs typeface="Arial" panose="020B0604020202020204" pitchFamily="34" charset="0"/>
                  </a:rPr>
                  <a:t>Viết </a:t>
                </a:r>
                <a:r>
                  <a:rPr lang="vi-VN" b="1">
                    <a:latin typeface="Arial" panose="020B0604020202020204" pitchFamily="34" charset="0"/>
                    <a:cs typeface="Arial" panose="020B0604020202020204" pitchFamily="34" charset="0"/>
                  </a:rPr>
                  <a:t>các tập hợp sau bằng cách liệt kê các phần tử của chúng:</a:t>
                </a:r>
                <a:br>
                  <a:rPr lang="vi-VN" b="1">
                    <a:latin typeface="Arial" panose="020B0604020202020204" pitchFamily="34" charset="0"/>
                    <a:cs typeface="Arial" panose="020B0604020202020204" pitchFamily="34" charset="0"/>
                  </a:rPr>
                </a:br>
                <a:r>
                  <a:rPr lang="vi-VN" b="1">
                    <a:latin typeface="Arial" panose="020B0604020202020204" pitchFamily="34" charset="0"/>
                    <a:cs typeface="Arial" panose="020B0604020202020204" pitchFamily="34" charset="0"/>
                  </a:rPr>
                  <a:t>A = {x </a:t>
                </a:r>
                <a14:m>
                  <m:oMath xmlns:m="http://schemas.openxmlformats.org/officeDocument/2006/math">
                    <m:r>
                      <a:rPr lang="vi-VN" b="1" i="1" smtClean="0">
                        <a:latin typeface="Cambria Math" panose="02040503050406030204" pitchFamily="18" charset="0"/>
                        <a:ea typeface="Cambria Math" panose="02040503050406030204" pitchFamily="18" charset="0"/>
                        <a:cs typeface="Arial" panose="020B0604020202020204" pitchFamily="34" charset="0"/>
                      </a:rPr>
                      <m:t>∈</m:t>
                    </m:r>
                  </m:oMath>
                </a14:m>
                <a:r>
                  <a:rPr lang="vi-VN" b="1" smtClean="0">
                    <a:latin typeface="Arial" panose="020B0604020202020204" pitchFamily="34" charset="0"/>
                    <a:cs typeface="Arial" panose="020B0604020202020204" pitchFamily="34" charset="0"/>
                  </a:rPr>
                  <a:t> </a:t>
                </a:r>
                <a:r>
                  <a:rPr lang="vi-VN" b="1">
                    <a:latin typeface="Arial" panose="020B0604020202020204" pitchFamily="34" charset="0"/>
                    <a:cs typeface="Arial" panose="020B0604020202020204" pitchFamily="34" charset="0"/>
                  </a:rPr>
                  <a:t>N | x &lt; 5}              </a:t>
                </a:r>
                <a:r>
                  <a:rPr lang="en-US" b="1" smtClean="0">
                    <a:latin typeface="Arial" panose="020B0604020202020204" pitchFamily="34" charset="0"/>
                    <a:cs typeface="Arial" panose="020B0604020202020204" pitchFamily="34" charset="0"/>
                  </a:rPr>
                  <a:t/>
                </a:r>
                <a:br>
                  <a:rPr lang="en-US" b="1" smtClean="0">
                    <a:latin typeface="Arial" panose="020B0604020202020204" pitchFamily="34" charset="0"/>
                    <a:cs typeface="Arial" panose="020B0604020202020204" pitchFamily="34" charset="0"/>
                  </a:rPr>
                </a:br>
                <a:r>
                  <a:rPr lang="vi-VN" b="1" smtClean="0">
                    <a:latin typeface="Arial" panose="020B0604020202020204" pitchFamily="34" charset="0"/>
                    <a:cs typeface="Arial" panose="020B0604020202020204" pitchFamily="34" charset="0"/>
                  </a:rPr>
                  <a:t>B </a:t>
                </a:r>
                <a:r>
                  <a:rPr lang="vi-VN" b="1">
                    <a:latin typeface="Arial" panose="020B0604020202020204" pitchFamily="34" charset="0"/>
                    <a:cs typeface="Arial" panose="020B0604020202020204" pitchFamily="34" charset="0"/>
                  </a:rPr>
                  <a:t>= {x </a:t>
                </a:r>
                <a14:m>
                  <m:oMath xmlns:m="http://schemas.openxmlformats.org/officeDocument/2006/math">
                    <m:r>
                      <a:rPr lang="vi-VN" b="1" i="1" smtClean="0">
                        <a:latin typeface="Cambria Math" panose="02040503050406030204" pitchFamily="18" charset="0"/>
                        <a:ea typeface="Cambria Math" panose="02040503050406030204" pitchFamily="18" charset="0"/>
                        <a:cs typeface="Arial" panose="020B0604020202020204" pitchFamily="34" charset="0"/>
                      </a:rPr>
                      <m:t>∈</m:t>
                    </m:r>
                  </m:oMath>
                </a14:m>
                <a:r>
                  <a:rPr lang="vi-VN" b="1" smtClean="0">
                    <a:latin typeface="Arial" panose="020B0604020202020204" pitchFamily="34" charset="0"/>
                    <a:cs typeface="Arial" panose="020B0604020202020204" pitchFamily="34" charset="0"/>
                  </a:rPr>
                  <a:t> </a:t>
                </a:r>
                <a:r>
                  <a:rPr lang="vi-VN" b="1">
                    <a:latin typeface="Arial" panose="020B0604020202020204" pitchFamily="34" charset="0"/>
                    <a:cs typeface="Arial" panose="020B0604020202020204" pitchFamily="34" charset="0"/>
                  </a:rPr>
                  <a:t>N*| x&lt; 5}</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2563" y="345028"/>
                <a:ext cx="11193863" cy="3825038"/>
              </a:xfrm>
              <a:blipFill rotWithShape="0">
                <a:blip r:embed="rId3"/>
                <a:stretch>
                  <a:fillRect l="-2177" b="-38278"/>
                </a:stretch>
              </a:blipFill>
            </p:spPr>
            <p:txBody>
              <a:bodyPr/>
              <a:lstStyle/>
              <a:p>
                <a:r>
                  <a:rPr lang="en-US">
                    <a:noFill/>
                  </a:rPr>
                  <a:t> </a:t>
                </a:r>
              </a:p>
            </p:txBody>
          </p:sp>
        </mc:Fallback>
      </mc:AlternateContent>
    </p:spTree>
    <p:extLst>
      <p:ext uri="{BB962C8B-B14F-4D97-AF65-F5344CB8AC3E}">
        <p14:creationId xmlns:p14="http://schemas.microsoft.com/office/powerpoint/2010/main" val="1553600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2563" y="345028"/>
                <a:ext cx="11193863" cy="3825038"/>
              </a:xfrm>
            </p:spPr>
            <p:txBody>
              <a:bodyPr anchor="t">
                <a:noAutofit/>
              </a:bodyPr>
              <a:lstStyle/>
              <a:p>
                <a:pPr>
                  <a:lnSpc>
                    <a:spcPct val="100000"/>
                  </a:lnSpc>
                </a:pPr>
                <a:r>
                  <a:rPr lang="en-US" sz="4000" b="1" i="1" u="sng" smtClean="0">
                    <a:solidFill>
                      <a:srgbClr val="FF0000"/>
                    </a:solidFill>
                    <a:latin typeface="Arial" panose="020B0604020202020204" pitchFamily="34" charset="0"/>
                    <a:cs typeface="Arial" panose="020B0604020202020204" pitchFamily="34" charset="0"/>
                  </a:rPr>
                  <a:t>Bài tập 2:</a:t>
                </a:r>
                <a:br>
                  <a:rPr lang="en-US" sz="4000" b="1" i="1" u="sng" smtClean="0">
                    <a:solidFill>
                      <a:srgbClr val="FF0000"/>
                    </a:solidFill>
                    <a:latin typeface="Arial" panose="020B0604020202020204" pitchFamily="34" charset="0"/>
                    <a:cs typeface="Arial" panose="020B0604020202020204" pitchFamily="34" charset="0"/>
                  </a:rPr>
                </a:br>
                <a:r>
                  <a:rPr lang="en-US" sz="4000" b="1" i="1" u="sng" smtClean="0">
                    <a:solidFill>
                      <a:srgbClr val="FF0000"/>
                    </a:solidFill>
                    <a:latin typeface="Arial" panose="020B0604020202020204" pitchFamily="34" charset="0"/>
                    <a:cs typeface="Arial" panose="020B0604020202020204" pitchFamily="34" charset="0"/>
                  </a:rPr>
                  <a:t>Câu 2:</a:t>
                </a:r>
                <a:r>
                  <a:rPr lang="en-US" sz="4000" b="1" i="1" smtClean="0">
                    <a:solidFill>
                      <a:srgbClr val="FF0000"/>
                    </a:solidFill>
                    <a:latin typeface="Arial" panose="020B0604020202020204" pitchFamily="34" charset="0"/>
                    <a:cs typeface="Arial" panose="020B0604020202020204" pitchFamily="34" charset="0"/>
                  </a:rPr>
                  <a:t> </a:t>
                </a:r>
                <a:r>
                  <a:rPr lang="vi-VN" sz="4000" b="1" smtClean="0">
                    <a:latin typeface="Arial" panose="020B0604020202020204" pitchFamily="34" charset="0"/>
                    <a:cs typeface="Arial" panose="020B0604020202020204" pitchFamily="34" charset="0"/>
                  </a:rPr>
                  <a:t>Gọi </a:t>
                </a:r>
                <a:r>
                  <a:rPr lang="vi-VN" sz="4000" b="1">
                    <a:latin typeface="Arial" panose="020B0604020202020204" pitchFamily="34" charset="0"/>
                    <a:cs typeface="Arial" panose="020B0604020202020204" pitchFamily="34" charset="0"/>
                  </a:rPr>
                  <a:t>M là tập hợp các số tự nhiên lớn hơn 6 </a:t>
                </a:r>
                <a:r>
                  <a:rPr lang="vi-VN" sz="4000" b="1" smtClean="0">
                    <a:latin typeface="Arial" panose="020B0604020202020204" pitchFamily="34" charset="0"/>
                    <a:cs typeface="Arial" panose="020B0604020202020204" pitchFamily="34" charset="0"/>
                  </a:rPr>
                  <a:t>v</a:t>
                </a:r>
                <a:r>
                  <a:rPr lang="en-US" sz="4000" b="1">
                    <a:latin typeface="Arial" panose="020B0604020202020204" pitchFamily="34" charset="0"/>
                    <a:cs typeface="Arial" panose="020B0604020202020204" pitchFamily="34" charset="0"/>
                  </a:rPr>
                  <a:t>à</a:t>
                </a:r>
                <a:r>
                  <a:rPr lang="vi-VN" sz="4000" b="1" smtClean="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nhỏ hơn 10.</a:t>
                </a:r>
                <a:br>
                  <a:rPr lang="vi-VN" sz="4000" b="1">
                    <a:latin typeface="Arial" panose="020B0604020202020204" pitchFamily="34" charset="0"/>
                    <a:cs typeface="Arial" panose="020B0604020202020204" pitchFamily="34" charset="0"/>
                  </a:rPr>
                </a:br>
                <a:r>
                  <a:rPr lang="vi-VN" sz="4000" b="1">
                    <a:latin typeface="Arial" panose="020B0604020202020204" pitchFamily="34" charset="0"/>
                    <a:cs typeface="Arial" panose="020B0604020202020204" pitchFamily="34" charset="0"/>
                  </a:rPr>
                  <a:t>a) Điền kí hiệu </a:t>
                </a:r>
                <a14:m>
                  <m:oMath xmlns:m="http://schemas.openxmlformats.org/officeDocument/2006/math">
                    <m:r>
                      <a:rPr lang="vi-VN" sz="4000" b="1" i="1" smtClean="0">
                        <a:latin typeface="Cambria Math" panose="02040503050406030204" pitchFamily="18" charset="0"/>
                        <a:ea typeface="Cambria Math" panose="02040503050406030204" pitchFamily="18" charset="0"/>
                        <a:cs typeface="Arial" panose="020B0604020202020204" pitchFamily="34" charset="0"/>
                      </a:rPr>
                      <m:t>∈</m:t>
                    </m:r>
                    <m:r>
                      <a:rPr lang="en-US" sz="4000" b="1" i="1" smtClean="0">
                        <a:latin typeface="Cambria Math" panose="02040503050406030204" pitchFamily="18" charset="0"/>
                        <a:ea typeface="Cambria Math" panose="02040503050406030204" pitchFamily="18" charset="0"/>
                        <a:cs typeface="Arial" panose="020B0604020202020204" pitchFamily="34" charset="0"/>
                      </a:rPr>
                      <m:t> </m:t>
                    </m:r>
                  </m:oMath>
                </a14:m>
                <a:r>
                  <a:rPr lang="vi-VN" sz="4000" b="1" smtClean="0">
                    <a:latin typeface="Arial" panose="020B0604020202020204" pitchFamily="34" charset="0"/>
                    <a:cs typeface="Arial" panose="020B0604020202020204" pitchFamily="34" charset="0"/>
                  </a:rPr>
                  <a:t>hoặc </a:t>
                </a:r>
                <a14:m>
                  <m:oMath xmlns:m="http://schemas.openxmlformats.org/officeDocument/2006/math">
                    <m:r>
                      <a:rPr lang="vi-VN"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vi-VN" sz="4000" b="1" smtClean="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vào ô trống:   </a:t>
                </a:r>
                <a:br>
                  <a:rPr lang="vi-VN" sz="4000" b="1">
                    <a:latin typeface="Arial" panose="020B0604020202020204" pitchFamily="34" charset="0"/>
                    <a:cs typeface="Arial" panose="020B0604020202020204" pitchFamily="34" charset="0"/>
                  </a:rPr>
                </a:br>
                <a:r>
                  <a:rPr lang="en-US" sz="4000" b="1" smtClean="0">
                    <a:latin typeface="Arial" panose="020B0604020202020204" pitchFamily="34" charset="0"/>
                    <a:cs typeface="Arial" panose="020B0604020202020204" pitchFamily="34" charset="0"/>
                  </a:rPr>
                  <a:t/>
                </a:r>
                <a:br>
                  <a:rPr lang="en-US" sz="4000" b="1" smtClean="0">
                    <a:latin typeface="Arial" panose="020B0604020202020204" pitchFamily="34" charset="0"/>
                    <a:cs typeface="Arial" panose="020B0604020202020204" pitchFamily="34" charset="0"/>
                  </a:rPr>
                </a:br>
                <a:r>
                  <a:rPr lang="vi-VN" sz="4000" b="1">
                    <a:latin typeface="Arial" panose="020B0604020202020204" pitchFamily="34" charset="0"/>
                    <a:cs typeface="Arial" panose="020B0604020202020204" pitchFamily="34" charset="0"/>
                  </a:rPr>
                  <a:t/>
                </a:r>
                <a:br>
                  <a:rPr lang="vi-VN" sz="4000" b="1">
                    <a:latin typeface="Arial" panose="020B0604020202020204" pitchFamily="34" charset="0"/>
                    <a:cs typeface="Arial" panose="020B0604020202020204" pitchFamily="34" charset="0"/>
                  </a:rPr>
                </a:br>
                <a:r>
                  <a:rPr lang="vi-VN" sz="4000" b="1">
                    <a:latin typeface="Arial" panose="020B0604020202020204" pitchFamily="34" charset="0"/>
                    <a:cs typeface="Arial" panose="020B0604020202020204" pitchFamily="34" charset="0"/>
                  </a:rPr>
                  <a:t>b) Mô tả tập hợp M bằng hai cách.</a:t>
                </a:r>
                <a:br>
                  <a:rPr lang="vi-VN" sz="4000" b="1">
                    <a:latin typeface="Arial" panose="020B0604020202020204" pitchFamily="34" charset="0"/>
                    <a:cs typeface="Arial" panose="020B0604020202020204" pitchFamily="34" charset="0"/>
                  </a:rPr>
                </a:br>
                <a:r>
                  <a:rPr lang="vi-VN" sz="4000" b="1" smtClean="0">
                    <a:latin typeface="Arial" panose="020B0604020202020204" pitchFamily="34" charset="0"/>
                    <a:cs typeface="Arial" panose="020B0604020202020204" pitchFamily="34" charset="0"/>
                  </a:rPr>
                  <a:t>…………………………………………………………………………………</a:t>
                </a:r>
                <a:r>
                  <a:rPr lang="en-US" sz="4000" b="1" smtClean="0">
                    <a:latin typeface="Arial" panose="020B0604020202020204" pitchFamily="34" charset="0"/>
                    <a:cs typeface="Arial" panose="020B0604020202020204" pitchFamily="34" charset="0"/>
                  </a:rPr>
                  <a:t>……………………...........</a:t>
                </a:r>
                <a:endParaRPr lang="vi-VN" sz="4000" b="1">
                  <a:latin typeface="Arial" panose="020B0604020202020204" pitchFamily="34" charset="0"/>
                  <a:cs typeface="Arial" panose="020B0604020202020204" pitchFamily="34"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2563" y="345028"/>
                <a:ext cx="11193863" cy="3825038"/>
              </a:xfrm>
              <a:blipFill rotWithShape="0">
                <a:blip r:embed="rId4"/>
                <a:stretch>
                  <a:fillRect l="-1905" t="-2871" b="-52791"/>
                </a:stretch>
              </a:blipFill>
            </p:spPr>
            <p:txBody>
              <a:bodyPr/>
              <a:lstStyle/>
              <a:p>
                <a:r>
                  <a:rPr lang="en-US">
                    <a:noFill/>
                  </a:rPr>
                  <a:t> </a:t>
                </a:r>
              </a:p>
            </p:txBody>
          </p:sp>
        </mc:Fallback>
      </mc:AlternateContent>
      <p:sp>
        <p:nvSpPr>
          <p:cNvPr id="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40190992"/>
              </p:ext>
            </p:extLst>
          </p:nvPr>
        </p:nvGraphicFramePr>
        <p:xfrm>
          <a:off x="2663407" y="2966846"/>
          <a:ext cx="3817780" cy="964266"/>
        </p:xfrm>
        <a:graphic>
          <a:graphicData uri="http://schemas.openxmlformats.org/presentationml/2006/ole">
            <mc:AlternateContent xmlns:mc="http://schemas.openxmlformats.org/markup-compatibility/2006">
              <mc:Choice xmlns:v="urn:schemas-microsoft-com:vml" Requires="v">
                <p:oleObj spid="_x0000_s5140" name="Equation" r:id="rId5" imgW="1257120" imgH="317160" progId="Equation.DSMT4">
                  <p:embed/>
                </p:oleObj>
              </mc:Choice>
              <mc:Fallback>
                <p:oleObj name="Equation" r:id="rId5" imgW="1257120" imgH="317160" progId="Equation.DSMT4">
                  <p:embed/>
                  <p:pic>
                    <p:nvPicPr>
                      <p:cNvPr id="0" name="Object 6"/>
                      <p:cNvPicPr>
                        <a:picLocks noChangeAspect="1" noChangeArrowheads="1"/>
                      </p:cNvPicPr>
                      <p:nvPr/>
                    </p:nvPicPr>
                    <p:blipFill>
                      <a:blip r:embed="rId6"/>
                      <a:srcRect/>
                      <a:stretch>
                        <a:fillRect/>
                      </a:stretch>
                    </p:blipFill>
                    <p:spPr bwMode="auto">
                      <a:xfrm>
                        <a:off x="2663407" y="2966846"/>
                        <a:ext cx="3817780" cy="964266"/>
                      </a:xfrm>
                      <a:prstGeom prst="rect">
                        <a:avLst/>
                      </a:prstGeom>
                      <a:noFill/>
                    </p:spPr>
                  </p:pic>
                </p:oleObj>
              </mc:Fallback>
            </mc:AlternateContent>
          </a:graphicData>
        </a:graphic>
      </p:graphicFrame>
    </p:spTree>
    <p:extLst>
      <p:ext uri="{BB962C8B-B14F-4D97-AF65-F5344CB8AC3E}">
        <p14:creationId xmlns:p14="http://schemas.microsoft.com/office/powerpoint/2010/main" val="3720440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4" y="345028"/>
            <a:ext cx="12068071" cy="3825038"/>
          </a:xfrm>
        </p:spPr>
        <p:txBody>
          <a:bodyPr anchor="t">
            <a:noAutofit/>
          </a:bodyPr>
          <a:lstStyle/>
          <a:p>
            <a:pPr>
              <a:lnSpc>
                <a:spcPct val="150000"/>
              </a:lnSpc>
            </a:pPr>
            <a:r>
              <a:rPr lang="en-US" sz="4000" b="1" i="1" u="sng" smtClean="0">
                <a:solidFill>
                  <a:srgbClr val="FF0000"/>
                </a:solidFill>
                <a:latin typeface="Arial" panose="020B0604020202020204" pitchFamily="34" charset="0"/>
                <a:cs typeface="Arial" panose="020B0604020202020204" pitchFamily="34" charset="0"/>
              </a:rPr>
              <a:t>Bài tập 2:</a:t>
            </a:r>
            <a:br>
              <a:rPr lang="en-US" sz="4000" b="1" i="1" u="sng" smtClean="0">
                <a:solidFill>
                  <a:srgbClr val="FF0000"/>
                </a:solidFill>
                <a:latin typeface="Arial" panose="020B0604020202020204" pitchFamily="34" charset="0"/>
                <a:cs typeface="Arial" panose="020B0604020202020204" pitchFamily="34" charset="0"/>
              </a:rPr>
            </a:br>
            <a:r>
              <a:rPr lang="en-US" sz="4000" b="1" i="1" u="sng" smtClean="0">
                <a:solidFill>
                  <a:srgbClr val="FF0000"/>
                </a:solidFill>
                <a:latin typeface="Arial" panose="020B0604020202020204" pitchFamily="34" charset="0"/>
                <a:cs typeface="Arial" panose="020B0604020202020204" pitchFamily="34" charset="0"/>
              </a:rPr>
              <a:t>Câu 3:</a:t>
            </a:r>
            <a:r>
              <a:rPr lang="en-US" sz="4000" b="1" i="1" smtClean="0">
                <a:solidFill>
                  <a:srgbClr val="FF0000"/>
                </a:solidFill>
                <a:latin typeface="Arial" panose="020B0604020202020204" pitchFamily="34" charset="0"/>
                <a:cs typeface="Arial" panose="020B0604020202020204" pitchFamily="34" charset="0"/>
              </a:rPr>
              <a:t> </a:t>
            </a:r>
            <a:r>
              <a:rPr lang="vi-VN" sz="4000" b="1" smtClean="0">
                <a:latin typeface="Arial" panose="020B0604020202020204" pitchFamily="34" charset="0"/>
                <a:cs typeface="Arial" panose="020B0604020202020204" pitchFamily="34" charset="0"/>
              </a:rPr>
              <a:t>Mô </a:t>
            </a:r>
            <a:r>
              <a:rPr lang="vi-VN" sz="4000" b="1">
                <a:latin typeface="Arial" panose="020B0604020202020204" pitchFamily="34" charset="0"/>
                <a:cs typeface="Arial" panose="020B0604020202020204" pitchFamily="34" charset="0"/>
              </a:rPr>
              <a:t>tả các tập hợp sau bằng cách liệt kê các phần tử:</a:t>
            </a:r>
            <a:br>
              <a:rPr lang="vi-VN" sz="4000" b="1">
                <a:latin typeface="Arial" panose="020B0604020202020204" pitchFamily="34" charset="0"/>
                <a:cs typeface="Arial" panose="020B0604020202020204" pitchFamily="34" charset="0"/>
              </a:rPr>
            </a:br>
            <a:r>
              <a:rPr lang="vi-VN" sz="4000" b="1">
                <a:latin typeface="Arial" panose="020B0604020202020204" pitchFamily="34" charset="0"/>
                <a:cs typeface="Arial" panose="020B0604020202020204" pitchFamily="34" charset="0"/>
              </a:rPr>
              <a:t>a) Tập hợp </a:t>
            </a:r>
            <a:r>
              <a:rPr lang="en-US" sz="4000" b="1" smtClean="0">
                <a:latin typeface="Arial" panose="020B0604020202020204" pitchFamily="34" charset="0"/>
                <a:cs typeface="Arial" panose="020B0604020202020204" pitchFamily="34" charset="0"/>
              </a:rPr>
              <a:t>D</a:t>
            </a:r>
            <a:r>
              <a:rPr lang="vi-VN" sz="4000" b="1" smtClean="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các tháng (dương lịch) có </a:t>
            </a:r>
            <a:r>
              <a:rPr lang="en-US" sz="4000" b="1" smtClean="0">
                <a:latin typeface="Arial" panose="020B0604020202020204" pitchFamily="34" charset="0"/>
                <a:cs typeface="Arial" panose="020B0604020202020204" pitchFamily="34" charset="0"/>
              </a:rPr>
              <a:t>30 </a:t>
            </a:r>
            <a:r>
              <a:rPr lang="vi-VN" sz="4000" b="1" smtClean="0">
                <a:latin typeface="Arial" panose="020B0604020202020204" pitchFamily="34" charset="0"/>
                <a:cs typeface="Arial" panose="020B0604020202020204" pitchFamily="34" charset="0"/>
              </a:rPr>
              <a:t>ngày</a:t>
            </a:r>
            <a:r>
              <a:rPr lang="vi-VN" sz="4000" b="1">
                <a:latin typeface="Arial" panose="020B0604020202020204" pitchFamily="34" charset="0"/>
                <a:cs typeface="Arial" panose="020B0604020202020204" pitchFamily="34" charset="0"/>
              </a:rPr>
              <a:t>.</a:t>
            </a:r>
            <a:br>
              <a:rPr lang="vi-VN" sz="4000" b="1">
                <a:latin typeface="Arial" panose="020B0604020202020204" pitchFamily="34" charset="0"/>
                <a:cs typeface="Arial" panose="020B0604020202020204" pitchFamily="34" charset="0"/>
              </a:rPr>
            </a:br>
            <a:r>
              <a:rPr lang="vi-VN" sz="4000" b="1">
                <a:latin typeface="Arial" panose="020B0604020202020204" pitchFamily="34" charset="0"/>
                <a:cs typeface="Arial" panose="020B0604020202020204" pitchFamily="34" charset="0"/>
              </a:rPr>
              <a:t>b) Tập hợp </a:t>
            </a:r>
            <a:r>
              <a:rPr lang="en-US" sz="4000" b="1" smtClean="0">
                <a:latin typeface="Arial" panose="020B0604020202020204" pitchFamily="34" charset="0"/>
                <a:cs typeface="Arial" panose="020B0604020202020204" pitchFamily="34" charset="0"/>
              </a:rPr>
              <a:t>C</a:t>
            </a:r>
            <a:r>
              <a:rPr lang="vi-VN" sz="4000" b="1" smtClean="0">
                <a:latin typeface="Arial" panose="020B0604020202020204" pitchFamily="34" charset="0"/>
                <a:cs typeface="Arial" panose="020B0604020202020204" pitchFamily="34" charset="0"/>
              </a:rPr>
              <a:t> </a:t>
            </a:r>
            <a:r>
              <a:rPr lang="vi-VN" sz="4000" b="1">
                <a:latin typeface="Arial" panose="020B0604020202020204" pitchFamily="34" charset="0"/>
                <a:cs typeface="Arial" panose="020B0604020202020204" pitchFamily="34" charset="0"/>
              </a:rPr>
              <a:t>các chữ cái tiếng Việt trong từ </a:t>
            </a:r>
            <a:r>
              <a:rPr lang="vi-VN" sz="4000" b="1" smtClean="0">
                <a:latin typeface="Arial" panose="020B0604020202020204" pitchFamily="34" charset="0"/>
                <a:cs typeface="Arial" panose="020B0604020202020204" pitchFamily="34" charset="0"/>
              </a:rPr>
              <a:t>“ĐIỆN </a:t>
            </a:r>
            <a:r>
              <a:rPr lang="vi-VN" sz="4000" b="1">
                <a:latin typeface="Arial" panose="020B0604020202020204" pitchFamily="34" charset="0"/>
                <a:cs typeface="Arial" panose="020B0604020202020204" pitchFamily="34" charset="0"/>
              </a:rPr>
              <a:t>BIÊN PHỦ”.</a:t>
            </a:r>
          </a:p>
        </p:txBody>
      </p:sp>
    </p:spTree>
    <p:extLst>
      <p:ext uri="{BB962C8B-B14F-4D97-AF65-F5344CB8AC3E}">
        <p14:creationId xmlns:p14="http://schemas.microsoft.com/office/powerpoint/2010/main" val="858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596" y="365125"/>
            <a:ext cx="11022204" cy="1325563"/>
          </a:xfrm>
        </p:spPr>
        <p:txBody>
          <a:bodyPr anchor="t">
            <a:noAutofit/>
          </a:bodyPr>
          <a:lstStyle/>
          <a:p>
            <a:r>
              <a:rPr lang="en-US" sz="3600" b="1" i="1" u="sng" smtClean="0">
                <a:solidFill>
                  <a:srgbClr val="FF0000"/>
                </a:solidFill>
                <a:latin typeface="Arial" panose="020B0604020202020204" pitchFamily="34" charset="0"/>
                <a:cs typeface="Arial" panose="020B0604020202020204" pitchFamily="34" charset="0"/>
              </a:rPr>
              <a:t>Nhiệm </a:t>
            </a:r>
            <a:r>
              <a:rPr lang="en-US" sz="3600" b="1" i="1" u="sng">
                <a:solidFill>
                  <a:srgbClr val="FF0000"/>
                </a:solidFill>
                <a:latin typeface="Arial" panose="020B0604020202020204" pitchFamily="34" charset="0"/>
                <a:cs typeface="Arial" panose="020B0604020202020204" pitchFamily="34" charset="0"/>
              </a:rPr>
              <a:t>vụ về </a:t>
            </a:r>
            <a:r>
              <a:rPr lang="en-US" sz="3600" b="1" i="1" u="sng" smtClean="0">
                <a:solidFill>
                  <a:srgbClr val="FF0000"/>
                </a:solidFill>
                <a:latin typeface="Arial" panose="020B0604020202020204" pitchFamily="34" charset="0"/>
                <a:cs typeface="Arial" panose="020B0604020202020204" pitchFamily="34" charset="0"/>
              </a:rPr>
              <a:t>nhà</a:t>
            </a:r>
            <a:r>
              <a:rPr lang="en-US" sz="3600" b="1" i="1" u="sng">
                <a:solidFill>
                  <a:srgbClr val="FF0000"/>
                </a:solidFill>
                <a:latin typeface="Arial" panose="020B0604020202020204" pitchFamily="34" charset="0"/>
                <a:cs typeface="Arial" panose="020B0604020202020204" pitchFamily="34" charset="0"/>
              </a:rPr>
              <a:t>: </a:t>
            </a:r>
            <a:r>
              <a:rPr lang="en-US" sz="3600">
                <a:latin typeface="Arial" panose="020B0604020202020204" pitchFamily="34" charset="0"/>
                <a:cs typeface="Arial" panose="020B0604020202020204" pitchFamily="34" charset="0"/>
              </a:rPr>
              <a:t/>
            </a:r>
            <a:br>
              <a:rPr lang="en-US" sz="3600">
                <a:latin typeface="Arial" panose="020B0604020202020204" pitchFamily="34" charset="0"/>
                <a:cs typeface="Arial" panose="020B0604020202020204" pitchFamily="34" charset="0"/>
              </a:rPr>
            </a:br>
            <a:r>
              <a:rPr lang="en-US" sz="3600" b="1" i="1">
                <a:latin typeface="Arial" panose="020B0604020202020204" pitchFamily="34" charset="0"/>
                <a:cs typeface="Arial" panose="020B0604020202020204" pitchFamily="34" charset="0"/>
              </a:rPr>
              <a:t>1. </a:t>
            </a:r>
            <a:r>
              <a:rPr lang="en-US" sz="3600" i="1">
                <a:latin typeface="Arial" panose="020B0604020202020204" pitchFamily="34" charset="0"/>
                <a:cs typeface="Arial" panose="020B0604020202020204" pitchFamily="34" charset="0"/>
              </a:rPr>
              <a:t>Mô tả tập hợp “ Các thành viên sống trong gia đình em”.</a:t>
            </a:r>
            <a:r>
              <a:rPr lang="en-US" sz="3600">
                <a:latin typeface="Arial" panose="020B0604020202020204" pitchFamily="34" charset="0"/>
                <a:cs typeface="Arial" panose="020B0604020202020204" pitchFamily="34" charset="0"/>
              </a:rPr>
              <a:t/>
            </a:r>
            <a:br>
              <a:rPr lang="en-US" sz="3600">
                <a:latin typeface="Arial" panose="020B0604020202020204" pitchFamily="34" charset="0"/>
                <a:cs typeface="Arial" panose="020B0604020202020204" pitchFamily="34" charset="0"/>
              </a:rPr>
            </a:br>
            <a:r>
              <a:rPr lang="en-US" sz="3600" b="1" i="1">
                <a:latin typeface="Arial" panose="020B0604020202020204" pitchFamily="34" charset="0"/>
                <a:cs typeface="Arial" panose="020B0604020202020204" pitchFamily="34" charset="0"/>
              </a:rPr>
              <a:t>2. </a:t>
            </a:r>
            <a:r>
              <a:rPr lang="en-US" sz="3600" i="1">
                <a:latin typeface="Arial" panose="020B0604020202020204" pitchFamily="34" charset="0"/>
                <a:cs typeface="Arial" panose="020B0604020202020204" pitchFamily="34" charset="0"/>
              </a:rPr>
              <a:t>Em hãy lập một bảng thống kê các thành viên của lớp sinh cùng tháng để lớp tổ chức chúc mừng sinh nhật cho các bạn hàng tháng. (Ghi rõ: Tập hợp các bạn sinh tháng 1; tập hợp các bạn sinh tháng 2;...). Danh sách họ tên và ngày sinh của các bạn trong lớp do giáo viên cung cấp.</a:t>
            </a:r>
            <a:r>
              <a:rPr lang="en-US" sz="3600">
                <a:latin typeface="Arial" panose="020B0604020202020204" pitchFamily="34" charset="0"/>
                <a:cs typeface="Arial" panose="020B0604020202020204" pitchFamily="34" charset="0"/>
              </a:rPr>
              <a:t/>
            </a:r>
            <a:br>
              <a:rPr lang="en-US" sz="3600">
                <a:latin typeface="Arial" panose="020B0604020202020204" pitchFamily="34" charset="0"/>
                <a:cs typeface="Arial" panose="020B0604020202020204" pitchFamily="34" charset="0"/>
              </a:rPr>
            </a:br>
            <a:r>
              <a:rPr lang="en-US" sz="3600" b="1" i="1">
                <a:latin typeface="Arial" panose="020B0604020202020204" pitchFamily="34" charset="0"/>
                <a:cs typeface="Arial" panose="020B0604020202020204" pitchFamily="34" charset="0"/>
              </a:rPr>
              <a:t>3. </a:t>
            </a:r>
            <a:r>
              <a:rPr lang="en-US" sz="3600" i="1">
                <a:latin typeface="Arial" panose="020B0604020202020204" pitchFamily="34" charset="0"/>
                <a:cs typeface="Arial" panose="020B0604020202020204" pitchFamily="34" charset="0"/>
              </a:rPr>
              <a:t>Tìm hiểu tập hợp </a:t>
            </a:r>
            <a:r>
              <a:rPr lang="en-US" sz="3600" i="1" smtClean="0">
                <a:latin typeface="Arial" panose="020B0604020202020204" pitchFamily="34" charset="0"/>
                <a:cs typeface="Arial" panose="020B0604020202020204" pitchFamily="34" charset="0"/>
              </a:rPr>
              <a:t>“Các </a:t>
            </a:r>
            <a:r>
              <a:rPr lang="en-US" sz="3600" i="1">
                <a:latin typeface="Arial" panose="020B0604020202020204" pitchFamily="34" charset="0"/>
                <a:cs typeface="Arial" panose="020B0604020202020204" pitchFamily="34" charset="0"/>
              </a:rPr>
              <a:t>hành tinh của Hệ Mặt Trời”. Cho biết hành tinh nào mới bị loại khỏi tập hợp trên.</a:t>
            </a:r>
            <a:endParaRPr 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977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68645" name="Text Box 5"/>
          <p:cNvSpPr txBox="1">
            <a:spLocks noChangeArrowheads="1"/>
          </p:cNvSpPr>
          <p:nvPr/>
        </p:nvSpPr>
        <p:spPr bwMode="auto">
          <a:xfrm>
            <a:off x="648119" y="2399044"/>
            <a:ext cx="11125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spcAft>
                <a:spcPts val="1200"/>
              </a:spcAft>
            </a:pPr>
            <a:r>
              <a:rPr lang="vi-VN" sz="3000" b="1" i="1" dirty="0">
                <a:solidFill>
                  <a:srgbClr val="FFFF00"/>
                </a:solidFill>
                <a:latin typeface="Arial" panose="020B0604020202020204" pitchFamily="34" charset="0"/>
                <a:cs typeface="Arial" panose="020B0604020202020204" pitchFamily="34" charset="0"/>
              </a:rPr>
              <a:t>Luật chơi</a:t>
            </a:r>
            <a:r>
              <a:rPr lang="vi-VN" sz="3000" b="1" i="1">
                <a:solidFill>
                  <a:schemeClr val="bg1"/>
                </a:solidFill>
                <a:latin typeface="Arial" panose="020B0604020202020204" pitchFamily="34" charset="0"/>
                <a:cs typeface="Arial" panose="020B0604020202020204" pitchFamily="34" charset="0"/>
              </a:rPr>
              <a:t>:  </a:t>
            </a:r>
            <a:endParaRPr lang="en-US" sz="3000" b="1" i="1">
              <a:solidFill>
                <a:schemeClr val="bg1"/>
              </a:solidFill>
              <a:latin typeface="Arial" panose="020B0604020202020204" pitchFamily="34" charset="0"/>
              <a:cs typeface="Arial" panose="020B0604020202020204" pitchFamily="34" charset="0"/>
            </a:endParaRPr>
          </a:p>
          <a:p>
            <a:pPr>
              <a:spcAft>
                <a:spcPts val="1200"/>
              </a:spcAft>
            </a:pPr>
            <a:r>
              <a:rPr lang="en-US" sz="3000" b="1" i="1">
                <a:solidFill>
                  <a:schemeClr val="bg1"/>
                </a:solidFill>
                <a:latin typeface="Arial" panose="020B0604020202020204" pitchFamily="34" charset="0"/>
                <a:cs typeface="Arial" panose="020B0604020202020204" pitchFamily="34" charset="0"/>
              </a:rPr>
              <a:t>    </a:t>
            </a:r>
            <a:r>
              <a:rPr lang="en-US" sz="3000" b="1" i="1" smtClean="0">
                <a:solidFill>
                  <a:schemeClr val="bg1"/>
                </a:solidFill>
                <a:latin typeface="Arial" panose="020B0604020202020204" pitchFamily="34" charset="0"/>
                <a:cs typeface="Arial" panose="020B0604020202020204" pitchFamily="34" charset="0"/>
              </a:rPr>
              <a:t>Lớp chia thành 2 đội, thành viên các đội quan sát những hình ảnh</a:t>
            </a:r>
            <a:r>
              <a:rPr lang="en-US" sz="3000" b="1" i="1">
                <a:solidFill>
                  <a:schemeClr val="bg1"/>
                </a:solidFill>
                <a:latin typeface="Arial" panose="020B0604020202020204" pitchFamily="34" charset="0"/>
                <a:cs typeface="Arial" panose="020B0604020202020204" pitchFamily="34" charset="0"/>
              </a:rPr>
              <a:t> sau, trong 02 </a:t>
            </a:r>
            <a:r>
              <a:rPr lang="en-US" sz="3000" b="1" i="1" smtClean="0">
                <a:solidFill>
                  <a:schemeClr val="bg1"/>
                </a:solidFill>
                <a:latin typeface="Arial" panose="020B0604020202020204" pitchFamily="34" charset="0"/>
                <a:cs typeface="Arial" panose="020B0604020202020204" pitchFamily="34" charset="0"/>
              </a:rPr>
              <a:t>phút chọn </a:t>
            </a:r>
            <a:r>
              <a:rPr lang="en-US" sz="3000" b="1" i="1">
                <a:solidFill>
                  <a:schemeClr val="bg1"/>
                </a:solidFill>
                <a:latin typeface="Arial" panose="020B0604020202020204" pitchFamily="34" charset="0"/>
                <a:cs typeface="Arial" panose="020B0604020202020204" pitchFamily="34" charset="0"/>
              </a:rPr>
              <a:t>những hình ảnh có đặc điểm chung và gom chúng thành ba </a:t>
            </a:r>
            <a:r>
              <a:rPr lang="en-US" sz="3000" b="1" i="1" smtClean="0">
                <a:solidFill>
                  <a:schemeClr val="bg1"/>
                </a:solidFill>
                <a:latin typeface="Arial" panose="020B0604020202020204" pitchFamily="34" charset="0"/>
                <a:cs typeface="Arial" panose="020B0604020202020204" pitchFamily="34" charset="0"/>
              </a:rPr>
              <a:t>nhóm.</a:t>
            </a:r>
            <a:r>
              <a:rPr lang="vi-VN" sz="3000" b="1" i="1" smtClean="0">
                <a:solidFill>
                  <a:schemeClr val="bg1"/>
                </a:solidFill>
                <a:latin typeface="Arial" panose="020B0604020202020204" pitchFamily="34" charset="0"/>
                <a:cs typeface="Arial" panose="020B0604020202020204" pitchFamily="34" charset="0"/>
              </a:rPr>
              <a:t> </a:t>
            </a:r>
            <a:r>
              <a:rPr lang="en-US" sz="3000" b="1" i="1" smtClean="0">
                <a:solidFill>
                  <a:schemeClr val="bg1"/>
                </a:solidFill>
                <a:latin typeface="Arial" panose="020B0604020202020204" pitchFamily="34" charset="0"/>
                <a:cs typeface="Arial" panose="020B0604020202020204" pitchFamily="34" charset="0"/>
              </a:rPr>
              <a:t>Đội nào hoàn thành xong trước và có đáp án đúng sẽ giành chiến thắng.</a:t>
            </a:r>
            <a:endParaRPr lang="en-US" sz="3000" b="1" i="1">
              <a:solidFill>
                <a:schemeClr val="bg1"/>
              </a:solidFill>
              <a:latin typeface="Arial" panose="020B0604020202020204" pitchFamily="34" charset="0"/>
              <a:cs typeface="Arial" panose="020B0604020202020204" pitchFamily="34" charset="0"/>
            </a:endParaRPr>
          </a:p>
        </p:txBody>
      </p:sp>
      <p:sp>
        <p:nvSpPr>
          <p:cNvPr id="368646" name="WordArt 6"/>
          <p:cNvSpPr>
            <a:spLocks noChangeArrowheads="1" noChangeShapeType="1" noTextEdit="1"/>
          </p:cNvSpPr>
          <p:nvPr/>
        </p:nvSpPr>
        <p:spPr bwMode="auto">
          <a:xfrm>
            <a:off x="2500365" y="683288"/>
            <a:ext cx="6762750" cy="1057909"/>
          </a:xfrm>
          <a:prstGeom prst="rect">
            <a:avLst/>
          </a:prstGeom>
        </p:spPr>
        <p:txBody>
          <a:bodyPr wrap="none" fromWordArt="1">
            <a:prstTxWarp prst="textPlain">
              <a:avLst/>
            </a:prstTxWarp>
          </a:bodyPr>
          <a:lstStyle/>
          <a:p>
            <a:r>
              <a:rPr lang="en-US" sz="3600" b="1" i="1" kern="10" smtClean="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a:cs typeface="Times New Roman"/>
              </a:rPr>
              <a:t>NHANH NHƯ CHỚP</a:t>
            </a:r>
            <a:endParaRPr lang="vi-VN" sz="3600" b="1" i="1" kern="10" dirty="0">
              <a:ln w="12700">
                <a:solidFill>
                  <a:srgbClr val="FF0000"/>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a:cs typeface="Times New Roman"/>
            </a:endParaRPr>
          </a:p>
        </p:txBody>
      </p:sp>
    </p:spTree>
    <p:extLst>
      <p:ext uri="{BB962C8B-B14F-4D97-AF65-F5344CB8AC3E}">
        <p14:creationId xmlns:p14="http://schemas.microsoft.com/office/powerpoint/2010/main" val="36651172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0065615">
            <a:off x="775261" y="377419"/>
            <a:ext cx="1556948" cy="1245558"/>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840520">
            <a:off x="9414572" y="1237620"/>
            <a:ext cx="1545391" cy="1236313"/>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4657" b="89951" l="10000" r="90000"/>
                    </a14:imgEffect>
                  </a14:imgLayer>
                </a14:imgProps>
              </a:ext>
              <a:ext uri="{28A0092B-C50C-407E-A947-70E740481C1C}">
                <a14:useLocalDpi xmlns:a14="http://schemas.microsoft.com/office/drawing/2010/main" val="0"/>
              </a:ext>
            </a:extLst>
          </a:blip>
          <a:stretch>
            <a:fillRect/>
          </a:stretch>
        </p:blipFill>
        <p:spPr>
          <a:xfrm>
            <a:off x="252041" y="5505658"/>
            <a:ext cx="1888498" cy="1070149"/>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backgroundRemoval t="17500" b="90000" l="10000" r="90000"/>
                    </a14:imgEffect>
                  </a14:imgLayer>
                </a14:imgProps>
              </a:ext>
              <a:ext uri="{28A0092B-C50C-407E-A947-70E740481C1C}">
                <a14:useLocalDpi xmlns:a14="http://schemas.microsoft.com/office/drawing/2010/main" val="0"/>
              </a:ext>
            </a:extLst>
          </a:blip>
          <a:stretch>
            <a:fillRect/>
          </a:stretch>
        </p:blipFill>
        <p:spPr>
          <a:xfrm>
            <a:off x="9109255" y="4802126"/>
            <a:ext cx="1621134" cy="1621134"/>
          </a:xfrm>
          <a:prstGeom prst="rect">
            <a:avLst/>
          </a:prstGeom>
        </p:spPr>
      </p:pic>
      <p:pic>
        <p:nvPicPr>
          <p:cNvPr id="7" name="Picture 6"/>
          <p:cNvPicPr>
            <a:picLocks noChangeAspect="1"/>
          </p:cNvPicPr>
          <p:nvPr/>
        </p:nvPicPr>
        <p:blipFill>
          <a:blip r:embed="rId10" cstate="print">
            <a:extLst>
              <a:ext uri="{BEBA8EAE-BF5A-486C-A8C5-ECC9F3942E4B}">
                <a14:imgProps xmlns:a14="http://schemas.microsoft.com/office/drawing/2010/main">
                  <a14:imgLayer r:embed="rId11">
                    <a14:imgEffect>
                      <a14:backgroundRemoval t="5625" b="95313" l="18438" r="81094"/>
                    </a14:imgEffect>
                  </a14:imgLayer>
                </a14:imgProps>
              </a:ext>
              <a:ext uri="{28A0092B-C50C-407E-A947-70E740481C1C}">
                <a14:useLocalDpi xmlns:a14="http://schemas.microsoft.com/office/drawing/2010/main" val="0"/>
              </a:ext>
            </a:extLst>
          </a:blip>
          <a:stretch>
            <a:fillRect/>
          </a:stretch>
        </p:blipFill>
        <p:spPr>
          <a:xfrm>
            <a:off x="5090076" y="482320"/>
            <a:ext cx="1271954" cy="1271954"/>
          </a:xfrm>
          <a:prstGeom prst="rect">
            <a:avLst/>
          </a:prstGeom>
        </p:spPr>
      </p:pic>
      <p:pic>
        <p:nvPicPr>
          <p:cNvPr id="8" name="Picture 7"/>
          <p:cNvPicPr>
            <a:picLocks noChangeAspect="1"/>
          </p:cNvPicPr>
          <p:nvPr/>
        </p:nvPicPr>
        <p:blipFill>
          <a:blip r:embed="rId12" cstate="print">
            <a:extLst>
              <a:ext uri="{BEBA8EAE-BF5A-486C-A8C5-ECC9F3942E4B}">
                <a14:imgProps xmlns:a14="http://schemas.microsoft.com/office/drawing/2010/main">
                  <a14:imgLayer r:embed="rId13">
                    <a14:imgEffect>
                      <a14:backgroundRemoval t="9954" b="92583" l="9962" r="89962"/>
                    </a14:imgEffect>
                  </a14:imgLayer>
                </a14:imgProps>
              </a:ext>
              <a:ext uri="{28A0092B-C50C-407E-A947-70E740481C1C}">
                <a14:useLocalDpi xmlns:a14="http://schemas.microsoft.com/office/drawing/2010/main" val="0"/>
              </a:ext>
            </a:extLst>
          </a:blip>
          <a:stretch>
            <a:fillRect/>
          </a:stretch>
        </p:blipFill>
        <p:spPr>
          <a:xfrm>
            <a:off x="7064398" y="3147736"/>
            <a:ext cx="886421" cy="1044007"/>
          </a:xfrm>
          <a:prstGeom prst="rect">
            <a:avLst/>
          </a:prstGeom>
        </p:spPr>
      </p:pic>
      <p:pic>
        <p:nvPicPr>
          <p:cNvPr id="9" name="Picture 8"/>
          <p:cNvPicPr>
            <a:picLocks noChangeAspect="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501834" y="4932064"/>
            <a:ext cx="774394" cy="911052"/>
          </a:xfrm>
          <a:prstGeom prst="rect">
            <a:avLst/>
          </a:prstGeom>
        </p:spPr>
      </p:pic>
      <p:pic>
        <p:nvPicPr>
          <p:cNvPr id="10" name="Picture 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89697" y="2813538"/>
            <a:ext cx="896266" cy="1170633"/>
          </a:xfrm>
          <a:prstGeom prst="rect">
            <a:avLst/>
          </a:prstGeom>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14455" y="1549955"/>
            <a:ext cx="794938" cy="857461"/>
          </a:xfrm>
          <a:prstGeom prst="rect">
            <a:avLst/>
          </a:prstGeom>
        </p:spPr>
      </p:pic>
      <p:pic>
        <p:nvPicPr>
          <p:cNvPr id="12" name="Picture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75108" y="2457350"/>
            <a:ext cx="928367" cy="1008752"/>
          </a:xfrm>
          <a:prstGeom prst="rect">
            <a:avLst/>
          </a:prstGeom>
        </p:spPr>
      </p:pic>
      <p:pic>
        <p:nvPicPr>
          <p:cNvPr id="13" name="Picture 12"/>
          <p:cNvPicPr>
            <a:picLocks noChangeAspect="1"/>
          </p:cNvPicPr>
          <p:nvPr/>
        </p:nvPicPr>
        <p:blipFill>
          <a:blip r:embed="rId19" cstate="print">
            <a:extLst>
              <a:ext uri="{BEBA8EAE-BF5A-486C-A8C5-ECC9F3942E4B}">
                <a14:imgProps xmlns:a14="http://schemas.microsoft.com/office/drawing/2010/main">
                  <a14:imgLayer r:embed="rId20">
                    <a14:imgEffect>
                      <a14:backgroundRemoval t="9961" b="94629" l="684" r="89893"/>
                    </a14:imgEffect>
                  </a14:imgLayer>
                </a14:imgProps>
              </a:ext>
              <a:ext uri="{28A0092B-C50C-407E-A947-70E740481C1C}">
                <a14:useLocalDpi xmlns:a14="http://schemas.microsoft.com/office/drawing/2010/main" val="0"/>
              </a:ext>
            </a:extLst>
          </a:blip>
          <a:stretch>
            <a:fillRect/>
          </a:stretch>
        </p:blipFill>
        <p:spPr>
          <a:xfrm>
            <a:off x="8152143" y="2081968"/>
            <a:ext cx="2850096" cy="2850096"/>
          </a:xfrm>
          <a:prstGeom prst="rect">
            <a:avLst/>
          </a:prstGeom>
        </p:spPr>
      </p:pic>
      <p:pic>
        <p:nvPicPr>
          <p:cNvPr id="14" name="Picture 13"/>
          <p:cNvPicPr>
            <a:picLocks noChangeAspect="1"/>
          </p:cNvPicPr>
          <p:nvPr/>
        </p:nvPicPr>
        <p:blipFill>
          <a:blip r:embed="rId21">
            <a:extLst>
              <a:ext uri="{BEBA8EAE-BF5A-486C-A8C5-ECC9F3942E4B}">
                <a14:imgProps xmlns:a14="http://schemas.microsoft.com/office/drawing/2010/main">
                  <a14:imgLayer r:embed="rId22">
                    <a14:imgEffect>
                      <a14:backgroundRemoval t="7048" b="92070" l="3400" r="97600"/>
                    </a14:imgEffect>
                  </a14:imgLayer>
                </a14:imgProps>
              </a:ext>
              <a:ext uri="{28A0092B-C50C-407E-A947-70E740481C1C}">
                <a14:useLocalDpi xmlns:a14="http://schemas.microsoft.com/office/drawing/2010/main" val="0"/>
              </a:ext>
            </a:extLst>
          </a:blip>
          <a:stretch>
            <a:fillRect/>
          </a:stretch>
        </p:blipFill>
        <p:spPr>
          <a:xfrm rot="8351728">
            <a:off x="4553424" y="2123714"/>
            <a:ext cx="2614262" cy="2162175"/>
          </a:xfrm>
          <a:prstGeom prst="rect">
            <a:avLst/>
          </a:prstGeom>
        </p:spPr>
      </p:pic>
      <p:pic>
        <p:nvPicPr>
          <p:cNvPr id="15" name="Picture 1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56111" y="4128615"/>
            <a:ext cx="2015532" cy="2015532"/>
          </a:xfrm>
          <a:prstGeom prst="rect">
            <a:avLst/>
          </a:prstGeom>
        </p:spPr>
      </p:pic>
      <p:pic>
        <p:nvPicPr>
          <p:cNvPr id="17" name="Picture 1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458769" y="926340"/>
            <a:ext cx="2883340" cy="1429432"/>
          </a:xfrm>
          <a:prstGeom prst="rect">
            <a:avLst/>
          </a:prstGeom>
        </p:spPr>
      </p:pic>
      <p:pic>
        <p:nvPicPr>
          <p:cNvPr id="18" name="Picture 17"/>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976720" y="4588056"/>
            <a:ext cx="1835204" cy="1835204"/>
          </a:xfrm>
          <a:prstGeom prst="rect">
            <a:avLst/>
          </a:prstGeom>
        </p:spPr>
      </p:pic>
    </p:spTree>
    <p:extLst>
      <p:ext uri="{BB962C8B-B14F-4D97-AF65-F5344CB8AC3E}">
        <p14:creationId xmlns:p14="http://schemas.microsoft.com/office/powerpoint/2010/main" val="2284595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2041" y="380534"/>
            <a:ext cx="7153594" cy="1621134"/>
            <a:chOff x="252041" y="380534"/>
            <a:chExt cx="7153594" cy="1621134"/>
          </a:xfrm>
        </p:grpSpPr>
        <p:sp>
          <p:nvSpPr>
            <p:cNvPr id="8" name="Rounded Rectangular Callout 7"/>
            <p:cNvSpPr/>
            <p:nvPr/>
          </p:nvSpPr>
          <p:spPr>
            <a:xfrm>
              <a:off x="252041" y="380534"/>
              <a:ext cx="7153594" cy="1621134"/>
            </a:xfrm>
            <a:prstGeom prst="wedgeRoundRectCallout">
              <a:avLst>
                <a:gd name="adj1" fmla="val 58530"/>
                <a:gd name="adj2" fmla="val 3616"/>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2041" y="528144"/>
              <a:ext cx="1556948" cy="1245558"/>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760126" y="572945"/>
              <a:ext cx="1545391" cy="1236313"/>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ackgroundRemoval t="4657" b="89951" l="10000" r="90000"/>
                      </a14:imgEffect>
                    </a14:imgLayer>
                  </a14:imgProps>
                </a:ext>
                <a:ext uri="{28A0092B-C50C-407E-A947-70E740481C1C}">
                  <a14:useLocalDpi xmlns:a14="http://schemas.microsoft.com/office/drawing/2010/main" val="0"/>
                </a:ext>
              </a:extLst>
            </a:blip>
            <a:stretch>
              <a:fillRect/>
            </a:stretch>
          </p:blipFill>
          <p:spPr>
            <a:xfrm>
              <a:off x="5429646" y="700588"/>
              <a:ext cx="1888498" cy="1070149"/>
            </a:xfrm>
            <a:prstGeom prst="rect">
              <a:avLst/>
            </a:prstGeom>
          </p:spPr>
        </p:pic>
        <p:pic>
          <p:nvPicPr>
            <p:cNvPr id="6" name="Picture 5"/>
            <p:cNvPicPr>
              <a:picLocks noChangeAspect="1"/>
            </p:cNvPicPr>
            <p:nvPr/>
          </p:nvPicPr>
          <p:blipFill>
            <a:blip r:embed="rId8" cstate="print">
              <a:extLst>
                <a:ext uri="{BEBA8EAE-BF5A-486C-A8C5-ECC9F3942E4B}">
                  <a14:imgProps xmlns:a14="http://schemas.microsoft.com/office/drawing/2010/main">
                    <a14:imgLayer r:embed="rId9">
                      <a14:imgEffect>
                        <a14:backgroundRemoval t="17500" b="90000" l="10000" r="90000"/>
                      </a14:imgEffect>
                    </a14:imgLayer>
                  </a14:imgProps>
                </a:ext>
                <a:ext uri="{28A0092B-C50C-407E-A947-70E740481C1C}">
                  <a14:useLocalDpi xmlns:a14="http://schemas.microsoft.com/office/drawing/2010/main" val="0"/>
                </a:ext>
              </a:extLst>
            </a:blip>
            <a:stretch>
              <a:fillRect/>
            </a:stretch>
          </p:blipFill>
          <p:spPr>
            <a:xfrm>
              <a:off x="4175514" y="380534"/>
              <a:ext cx="1621134" cy="1621134"/>
            </a:xfrm>
            <a:prstGeom prst="rect">
              <a:avLst/>
            </a:prstGeom>
          </p:spPr>
        </p:pic>
        <p:pic>
          <p:nvPicPr>
            <p:cNvPr id="7" name="Picture 6"/>
            <p:cNvPicPr>
              <a:picLocks noChangeAspect="1"/>
            </p:cNvPicPr>
            <p:nvPr/>
          </p:nvPicPr>
          <p:blipFill>
            <a:blip r:embed="rId10" cstate="print">
              <a:extLst>
                <a:ext uri="{BEBA8EAE-BF5A-486C-A8C5-ECC9F3942E4B}">
                  <a14:imgProps xmlns:a14="http://schemas.microsoft.com/office/drawing/2010/main">
                    <a14:imgLayer r:embed="rId11">
                      <a14:imgEffect>
                        <a14:backgroundRemoval t="5625" b="95313" l="18438" r="81094"/>
                      </a14:imgEffect>
                    </a14:imgLayer>
                  </a14:imgProps>
                </a:ext>
                <a:ext uri="{28A0092B-C50C-407E-A947-70E740481C1C}">
                  <a14:useLocalDpi xmlns:a14="http://schemas.microsoft.com/office/drawing/2010/main" val="0"/>
                </a:ext>
              </a:extLst>
            </a:blip>
            <a:stretch>
              <a:fillRect/>
            </a:stretch>
          </p:blipFill>
          <p:spPr>
            <a:xfrm>
              <a:off x="1635997" y="514946"/>
              <a:ext cx="1271954" cy="1271954"/>
            </a:xfrm>
            <a:prstGeom prst="rect">
              <a:avLst/>
            </a:prstGeom>
          </p:spPr>
        </p:pic>
      </p:grpSp>
      <p:sp>
        <p:nvSpPr>
          <p:cNvPr id="2" name="Title 1"/>
          <p:cNvSpPr>
            <a:spLocks noGrp="1"/>
          </p:cNvSpPr>
          <p:nvPr>
            <p:ph type="title"/>
          </p:nvPr>
        </p:nvSpPr>
        <p:spPr>
          <a:xfrm>
            <a:off x="8344569" y="590126"/>
            <a:ext cx="3125429" cy="1325563"/>
          </a:xfrm>
        </p:spPr>
        <p:txBody>
          <a:bodyPr>
            <a:normAutofit/>
          </a:bodyPr>
          <a:lstStyle/>
          <a:p>
            <a:r>
              <a:rPr lang="en-US" sz="3600" b="1" smtClean="0">
                <a:latin typeface="Arial" panose="020B0604020202020204" pitchFamily="34" charset="0"/>
                <a:cs typeface="Arial" panose="020B0604020202020204" pitchFamily="34" charset="0"/>
              </a:rPr>
              <a:t>Các chữ số</a:t>
            </a:r>
            <a:endParaRPr lang="en-US" sz="3600" b="1">
              <a:latin typeface="Arial" panose="020B0604020202020204" pitchFamily="34" charset="0"/>
              <a:cs typeface="Arial" panose="020B0604020202020204" pitchFamily="34" charset="0"/>
            </a:endParaRPr>
          </a:p>
        </p:txBody>
      </p:sp>
      <p:grpSp>
        <p:nvGrpSpPr>
          <p:cNvPr id="16" name="Group 15"/>
          <p:cNvGrpSpPr/>
          <p:nvPr/>
        </p:nvGrpSpPr>
        <p:grpSpPr>
          <a:xfrm>
            <a:off x="252041" y="4378984"/>
            <a:ext cx="7459789" cy="1896209"/>
            <a:chOff x="252041" y="4378984"/>
            <a:chExt cx="7459789" cy="1896209"/>
          </a:xfrm>
        </p:grpSpPr>
        <p:sp>
          <p:nvSpPr>
            <p:cNvPr id="21" name="Rounded Rectangular Callout 20"/>
            <p:cNvSpPr/>
            <p:nvPr/>
          </p:nvSpPr>
          <p:spPr>
            <a:xfrm>
              <a:off x="252041" y="4780971"/>
              <a:ext cx="7445829" cy="1245996"/>
            </a:xfrm>
            <a:prstGeom prst="wedgeRoundRectCallout">
              <a:avLst>
                <a:gd name="adj1" fmla="val 59194"/>
                <a:gd name="adj2" fmla="val 6855"/>
                <a:gd name="adj3" fmla="val 16667"/>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12" cstate="print">
              <a:extLst>
                <a:ext uri="{BEBA8EAE-BF5A-486C-A8C5-ECC9F3942E4B}">
                  <a14:imgProps xmlns:a14="http://schemas.microsoft.com/office/drawing/2010/main">
                    <a14:imgLayer r:embed="rId13">
                      <a14:imgEffect>
                        <a14:backgroundRemoval t="9961" b="94629" l="684" r="89893"/>
                      </a14:imgEffect>
                    </a14:imgLayer>
                  </a14:imgProps>
                </a:ext>
                <a:ext uri="{28A0092B-C50C-407E-A947-70E740481C1C}">
                  <a14:useLocalDpi xmlns:a14="http://schemas.microsoft.com/office/drawing/2010/main" val="0"/>
                </a:ext>
              </a:extLst>
            </a:blip>
            <a:stretch>
              <a:fillRect/>
            </a:stretch>
          </p:blipFill>
          <p:spPr>
            <a:xfrm>
              <a:off x="5815621" y="4378984"/>
              <a:ext cx="1896209" cy="1896209"/>
            </a:xfrm>
            <a:prstGeom prst="rect">
              <a:avLst/>
            </a:prstGeom>
          </p:spPr>
        </p:pic>
        <p:pic>
          <p:nvPicPr>
            <p:cNvPr id="23" name="Picture 22"/>
            <p:cNvPicPr>
              <a:picLocks noChangeAspect="1"/>
            </p:cNvPicPr>
            <p:nvPr/>
          </p:nvPicPr>
          <p:blipFill>
            <a:blip r:embed="rId14">
              <a:extLst>
                <a:ext uri="{BEBA8EAE-BF5A-486C-A8C5-ECC9F3942E4B}">
                  <a14:imgProps xmlns:a14="http://schemas.microsoft.com/office/drawing/2010/main">
                    <a14:imgLayer r:embed="rId15">
                      <a14:imgEffect>
                        <a14:backgroundRemoval t="7048" b="92070" l="3400" r="97600"/>
                      </a14:imgEffect>
                    </a14:imgLayer>
                  </a14:imgProps>
                </a:ext>
                <a:ext uri="{28A0092B-C50C-407E-A947-70E740481C1C}">
                  <a14:useLocalDpi xmlns:a14="http://schemas.microsoft.com/office/drawing/2010/main" val="0"/>
                </a:ext>
              </a:extLst>
            </a:blip>
            <a:stretch>
              <a:fillRect/>
            </a:stretch>
          </p:blipFill>
          <p:spPr>
            <a:xfrm rot="12971789">
              <a:off x="5160991" y="4505665"/>
              <a:ext cx="1271313" cy="1051464"/>
            </a:xfrm>
            <a:prstGeom prst="rect">
              <a:avLst/>
            </a:prstGeom>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8133" y="4877309"/>
              <a:ext cx="988540" cy="988540"/>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33566" y="5064199"/>
              <a:ext cx="1780954" cy="882918"/>
            </a:xfrm>
            <a:prstGeom prst="rect">
              <a:avLst/>
            </a:prstGeom>
          </p:spPr>
        </p:pic>
        <p:pic>
          <p:nvPicPr>
            <p:cNvPr id="26" name="Picture 2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01247" y="4873408"/>
              <a:ext cx="1095779" cy="1095779"/>
            </a:xfrm>
            <a:prstGeom prst="rect">
              <a:avLst/>
            </a:prstGeom>
          </p:spPr>
        </p:pic>
      </p:grpSp>
      <p:grpSp>
        <p:nvGrpSpPr>
          <p:cNvPr id="15" name="Group 14"/>
          <p:cNvGrpSpPr/>
          <p:nvPr/>
        </p:nvGrpSpPr>
        <p:grpSpPr>
          <a:xfrm>
            <a:off x="3999244" y="2672862"/>
            <a:ext cx="7566409" cy="1436915"/>
            <a:chOff x="3999244" y="2672862"/>
            <a:chExt cx="7566409" cy="1436915"/>
          </a:xfrm>
        </p:grpSpPr>
        <p:sp>
          <p:nvSpPr>
            <p:cNvPr id="9" name="Rounded Rectangular Callout 8"/>
            <p:cNvSpPr/>
            <p:nvPr/>
          </p:nvSpPr>
          <p:spPr>
            <a:xfrm>
              <a:off x="3999244" y="2672862"/>
              <a:ext cx="7566409" cy="1436915"/>
            </a:xfrm>
            <a:prstGeom prst="wedgeRoundRectCallout">
              <a:avLst>
                <a:gd name="adj1" fmla="val -60142"/>
                <a:gd name="adj2" fmla="val 3759"/>
                <a:gd name="adj3" fmla="val 16667"/>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9" cstate="print">
              <a:extLst>
                <a:ext uri="{BEBA8EAE-BF5A-486C-A8C5-ECC9F3942E4B}">
                  <a14:imgProps xmlns:a14="http://schemas.microsoft.com/office/drawing/2010/main">
                    <a14:imgLayer r:embed="rId20">
                      <a14:imgEffect>
                        <a14:backgroundRemoval t="9954" b="92583" l="9962" r="89962"/>
                      </a14:imgEffect>
                    </a14:imgLayer>
                  </a14:imgProps>
                </a:ext>
                <a:ext uri="{28A0092B-C50C-407E-A947-70E740481C1C}">
                  <a14:useLocalDpi xmlns:a14="http://schemas.microsoft.com/office/drawing/2010/main" val="0"/>
                </a:ext>
              </a:extLst>
            </a:blip>
            <a:stretch>
              <a:fillRect/>
            </a:stretch>
          </p:blipFill>
          <p:spPr>
            <a:xfrm>
              <a:off x="6925503" y="2940164"/>
              <a:ext cx="886421" cy="1044007"/>
            </a:xfrm>
            <a:prstGeom prst="rect">
              <a:avLst/>
            </a:prstGeom>
          </p:spPr>
        </p:pic>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305517" y="2823956"/>
              <a:ext cx="816878" cy="1066942"/>
            </a:xfrm>
            <a:prstGeom prst="rect">
              <a:avLst/>
            </a:prstGeom>
          </p:spPr>
        </p:pic>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228371" y="3033436"/>
              <a:ext cx="794938" cy="857461"/>
            </a:xfrm>
            <a:prstGeom prst="rect">
              <a:avLst/>
            </a:prstGeom>
          </p:spPr>
        </p:pic>
        <p:pic>
          <p:nvPicPr>
            <p:cNvPr id="14" name="Picture 1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711842" y="3123034"/>
              <a:ext cx="624214" cy="678263"/>
            </a:xfrm>
            <a:prstGeom prst="rect">
              <a:avLst/>
            </a:prstGeom>
          </p:spPr>
        </p:pic>
        <p:pic>
          <p:nvPicPr>
            <p:cNvPr id="27" name="Picture 26"/>
            <p:cNvPicPr>
              <a:picLocks noChangeAspect="1"/>
            </p:cNvPicPr>
            <p:nvPr/>
          </p:nvPicPr>
          <p:blipFill>
            <a:blip r:embed="rId24" cstate="print">
              <a:extLst>
                <a:ext uri="{BEBA8EAE-BF5A-486C-A8C5-ECC9F3942E4B}">
                  <a14:imgProps xmlns:a14="http://schemas.microsoft.com/office/drawing/2010/main">
                    <a14:imgLayer r:embed="rId2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907284" y="2901901"/>
              <a:ext cx="774394" cy="911052"/>
            </a:xfrm>
            <a:prstGeom prst="rect">
              <a:avLst/>
            </a:prstGeom>
          </p:spPr>
        </p:pic>
      </p:grpSp>
      <p:sp>
        <p:nvSpPr>
          <p:cNvPr id="28" name="Title 1"/>
          <p:cNvSpPr txBox="1">
            <a:spLocks/>
          </p:cNvSpPr>
          <p:nvPr/>
        </p:nvSpPr>
        <p:spPr>
          <a:xfrm>
            <a:off x="200458" y="2744458"/>
            <a:ext cx="31254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latin typeface="Arial" panose="020B0604020202020204" pitchFamily="34" charset="0"/>
                <a:cs typeface="Arial" panose="020B0604020202020204" pitchFamily="34" charset="0"/>
              </a:rPr>
              <a:t>Các chữ cái</a:t>
            </a:r>
            <a:endParaRPr lang="en-US" sz="3600" b="1">
              <a:latin typeface="Arial" panose="020B0604020202020204" pitchFamily="34" charset="0"/>
              <a:cs typeface="Arial" panose="020B0604020202020204" pitchFamily="34" charset="0"/>
            </a:endParaRPr>
          </a:p>
        </p:txBody>
      </p:sp>
      <p:sp>
        <p:nvSpPr>
          <p:cNvPr id="29" name="Title 1"/>
          <p:cNvSpPr txBox="1">
            <a:spLocks/>
          </p:cNvSpPr>
          <p:nvPr/>
        </p:nvSpPr>
        <p:spPr>
          <a:xfrm>
            <a:off x="8540291" y="4873408"/>
            <a:ext cx="31254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latin typeface="Arial" panose="020B0604020202020204" pitchFamily="34" charset="0"/>
                <a:cs typeface="Arial" panose="020B0604020202020204" pitchFamily="34" charset="0"/>
              </a:rPr>
              <a:t>Các dụng cụ học tập</a:t>
            </a:r>
            <a:endParaRPr lang="en-US"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6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916" y="2896551"/>
            <a:ext cx="5275385" cy="1046904"/>
          </a:xfrm>
        </p:spPr>
        <p:txBody>
          <a:bodyPr anchor="t">
            <a:normAutofit/>
          </a:bodyPr>
          <a:lstStyle/>
          <a:p>
            <a:pPr algn="ctr"/>
            <a:r>
              <a:rPr lang="en-US" sz="3200" b="1" smtClean="0">
                <a:latin typeface="Arial" panose="020B0604020202020204" pitchFamily="34" charset="0"/>
                <a:cs typeface="Arial" panose="020B0604020202020204" pitchFamily="34" charset="0"/>
              </a:rPr>
              <a:t>Tập hợp các bông hoa hồng trong lọ hoa</a:t>
            </a:r>
            <a:endParaRPr lang="en-US" sz="32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152" y="0"/>
            <a:ext cx="2614915" cy="28626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234" y="0"/>
            <a:ext cx="3798278" cy="28487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9555" y="4048962"/>
            <a:ext cx="4690906" cy="2455396"/>
          </a:xfrm>
          <a:prstGeom prst="rect">
            <a:avLst/>
          </a:prstGeom>
        </p:spPr>
      </p:pic>
      <p:sp>
        <p:nvSpPr>
          <p:cNvPr id="8" name="Title 3"/>
          <p:cNvSpPr txBox="1">
            <a:spLocks/>
          </p:cNvSpPr>
          <p:nvPr/>
        </p:nvSpPr>
        <p:spPr>
          <a:xfrm>
            <a:off x="5868237" y="2925383"/>
            <a:ext cx="5275385" cy="1046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mtClean="0">
                <a:latin typeface="Arial" panose="020B0604020202020204" pitchFamily="34" charset="0"/>
                <a:cs typeface="Arial" panose="020B0604020202020204" pitchFamily="34" charset="0"/>
              </a:rPr>
              <a:t>Tập hợp các học sinh của lớp 6A</a:t>
            </a:r>
            <a:endParaRPr lang="en-US" sz="3200" b="1">
              <a:latin typeface="Arial" panose="020B0604020202020204" pitchFamily="34" charset="0"/>
              <a:cs typeface="Arial" panose="020B0604020202020204" pitchFamily="34" charset="0"/>
            </a:endParaRPr>
          </a:p>
        </p:txBody>
      </p:sp>
      <p:sp>
        <p:nvSpPr>
          <p:cNvPr id="9" name="Title 3"/>
          <p:cNvSpPr txBox="1">
            <a:spLocks/>
          </p:cNvSpPr>
          <p:nvPr/>
        </p:nvSpPr>
        <p:spPr>
          <a:xfrm>
            <a:off x="6410848" y="4908507"/>
            <a:ext cx="5275385" cy="104690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mtClean="0">
                <a:latin typeface="Arial" panose="020B0604020202020204" pitchFamily="34" charset="0"/>
                <a:cs typeface="Arial" panose="020B0604020202020204" pitchFamily="34" charset="0"/>
              </a:rPr>
              <a:t>Tập hợp các con cá vàng trong bể</a:t>
            </a:r>
            <a:endParaRPr lang="en-US" sz="3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52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1014882"/>
                <a:ext cx="12192000" cy="5843118"/>
              </a:xfrm>
              <a:solidFill>
                <a:srgbClr val="000099"/>
              </a:solidFill>
            </p:spPr>
            <p:txBody>
              <a:bodyPr anchor="t">
                <a:normAutofit fontScale="90000"/>
              </a:bodyPr>
              <a:lstStyle/>
              <a:p>
                <a:pPr>
                  <a:lnSpc>
                    <a:spcPct val="100000"/>
                  </a:lnSpc>
                </a:pPr>
                <a:r>
                  <a:rPr lang="vi-VN" sz="4000" b="1" i="1" u="sng" smtClean="0">
                    <a:solidFill>
                      <a:srgbClr val="FF0000"/>
                    </a:solidFill>
                    <a:latin typeface="Arial" panose="020B0604020202020204" pitchFamily="34" charset="0"/>
                    <a:cs typeface="Arial" panose="020B0604020202020204" pitchFamily="34" charset="0"/>
                  </a:rPr>
                  <a:t>Nội </a:t>
                </a:r>
                <a:r>
                  <a:rPr lang="vi-VN" sz="4000" b="1" i="1" u="sng">
                    <a:solidFill>
                      <a:srgbClr val="FF0000"/>
                    </a:solidFill>
                    <a:latin typeface="Arial" panose="020B0604020202020204" pitchFamily="34" charset="0"/>
                    <a:cs typeface="Arial" panose="020B0604020202020204" pitchFamily="34" charset="0"/>
                  </a:rPr>
                  <a:t>dung 1:</a:t>
                </a:r>
                <a:r>
                  <a:rPr lang="vi-VN" sz="4000" b="1" i="1">
                    <a:solidFill>
                      <a:srgbClr val="FF0000"/>
                    </a:solidFill>
                    <a:latin typeface="Arial" panose="020B0604020202020204" pitchFamily="34" charset="0"/>
                    <a:cs typeface="Arial" panose="020B0604020202020204" pitchFamily="34" charset="0"/>
                  </a:rPr>
                  <a:t> </a:t>
                </a:r>
                <a:r>
                  <a:rPr lang="vi-VN" sz="4000" b="1">
                    <a:solidFill>
                      <a:schemeClr val="bg1"/>
                    </a:solidFill>
                    <a:latin typeface="Arial" panose="020B0604020202020204" pitchFamily="34" charset="0"/>
                    <a:cs typeface="Arial" panose="020B0604020202020204" pitchFamily="34" charset="0"/>
                  </a:rPr>
                  <a:t>Các nhóm nghiên cứu sách giáo khoa và thực hiện các yêu cầu sau:</a:t>
                </a:r>
                <a:br>
                  <a:rPr lang="vi-VN" sz="4000" b="1">
                    <a:solidFill>
                      <a:schemeClr val="bg1"/>
                    </a:solidFill>
                    <a:latin typeface="Arial" panose="020B0604020202020204" pitchFamily="34" charset="0"/>
                    <a:cs typeface="Arial" panose="020B0604020202020204" pitchFamily="34" charset="0"/>
                  </a:rPr>
                </a:br>
                <a:r>
                  <a:rPr lang="vi-VN" sz="4000" b="1">
                    <a:solidFill>
                      <a:schemeClr val="bg1"/>
                    </a:solidFill>
                    <a:latin typeface="Arial" panose="020B0604020202020204" pitchFamily="34" charset="0"/>
                    <a:cs typeface="Arial" panose="020B0604020202020204" pitchFamily="34" charset="0"/>
                  </a:rPr>
                  <a:t>1. Lấy thêm </a:t>
                </a:r>
                <a:r>
                  <a:rPr lang="vi-VN" sz="4000" b="1" smtClean="0">
                    <a:solidFill>
                      <a:schemeClr val="bg1"/>
                    </a:solidFill>
                    <a:latin typeface="Arial" panose="020B0604020202020204" pitchFamily="34" charset="0"/>
                    <a:cs typeface="Arial" panose="020B0604020202020204" pitchFamily="34" charset="0"/>
                  </a:rPr>
                  <a:t>1 </a:t>
                </a:r>
                <a:r>
                  <a:rPr lang="vi-VN" sz="4000" b="1">
                    <a:solidFill>
                      <a:schemeClr val="bg1"/>
                    </a:solidFill>
                    <a:latin typeface="Arial" panose="020B0604020202020204" pitchFamily="34" charset="0"/>
                    <a:cs typeface="Arial" panose="020B0604020202020204" pitchFamily="34" charset="0"/>
                  </a:rPr>
                  <a:t>ví dụ về tập hợp. Tự đặt tên cho các tập hợp của nhóm bằng các chữ cái in hoa.</a:t>
                </a:r>
                <a:br>
                  <a:rPr lang="vi-VN" sz="4000" b="1">
                    <a:solidFill>
                      <a:schemeClr val="bg1"/>
                    </a:solidFill>
                    <a:latin typeface="Arial" panose="020B0604020202020204" pitchFamily="34" charset="0"/>
                    <a:cs typeface="Arial" panose="020B0604020202020204" pitchFamily="34" charset="0"/>
                  </a:rPr>
                </a:br>
                <a:r>
                  <a:rPr lang="vi-VN" sz="4000" b="1">
                    <a:solidFill>
                      <a:schemeClr val="bg1"/>
                    </a:solidFill>
                    <a:latin typeface="Arial" panose="020B0604020202020204" pitchFamily="34" charset="0"/>
                    <a:cs typeface="Arial" panose="020B0604020202020204" pitchFamily="34" charset="0"/>
                  </a:rPr>
                  <a:t>2. Ta đặt tên tập hợp </a:t>
                </a:r>
                <a:r>
                  <a:rPr lang="en-US" sz="4000" b="1" smtClean="0">
                    <a:solidFill>
                      <a:srgbClr val="FFFF00"/>
                    </a:solidFill>
                    <a:latin typeface="Arial" panose="020B0604020202020204" pitchFamily="34" charset="0"/>
                    <a:cs typeface="Arial" panose="020B0604020202020204" pitchFamily="34" charset="0"/>
                  </a:rPr>
                  <a:t>M</a:t>
                </a:r>
                <a:r>
                  <a:rPr lang="vi-VN" sz="4000" b="1" smtClean="0">
                    <a:solidFill>
                      <a:schemeClr val="bg1"/>
                    </a:solidFill>
                    <a:latin typeface="Arial" panose="020B0604020202020204" pitchFamily="34" charset="0"/>
                    <a:cs typeface="Arial" panose="020B0604020202020204" pitchFamily="34" charset="0"/>
                  </a:rPr>
                  <a:t> </a:t>
                </a:r>
                <a:r>
                  <a:rPr lang="vi-VN" sz="4000" b="1">
                    <a:solidFill>
                      <a:schemeClr val="bg1"/>
                    </a:solidFill>
                    <a:latin typeface="Arial" panose="020B0604020202020204" pitchFamily="34" charset="0"/>
                    <a:cs typeface="Arial" panose="020B0604020202020204" pitchFamily="34" charset="0"/>
                  </a:rPr>
                  <a:t>gồm các chữ cái </a:t>
                </a:r>
                <a:r>
                  <a:rPr lang="en-US" sz="4000" b="1" smtClean="0">
                    <a:solidFill>
                      <a:srgbClr val="FFFF00"/>
                    </a:solidFill>
                    <a:latin typeface="Arial" panose="020B0604020202020204" pitchFamily="34" charset="0"/>
                    <a:cs typeface="Arial" panose="020B0604020202020204" pitchFamily="34" charset="0"/>
                  </a:rPr>
                  <a:t>a; b; c</a:t>
                </a:r>
                <a:r>
                  <a:rPr lang="vi-VN" sz="4000" b="1" smtClean="0">
                    <a:solidFill>
                      <a:srgbClr val="FFFF00"/>
                    </a:solidFill>
                    <a:latin typeface="Arial" panose="020B0604020202020204" pitchFamily="34" charset="0"/>
                    <a:cs typeface="Arial" panose="020B0604020202020204" pitchFamily="34" charset="0"/>
                  </a:rPr>
                  <a:t> </a:t>
                </a:r>
                <a:r>
                  <a:rPr lang="vi-VN" sz="4000" b="1">
                    <a:solidFill>
                      <a:schemeClr val="bg1"/>
                    </a:solidFill>
                    <a:latin typeface="Arial" panose="020B0604020202020204" pitchFamily="34" charset="0"/>
                    <a:cs typeface="Arial" panose="020B0604020202020204" pitchFamily="34" charset="0"/>
                  </a:rPr>
                  <a:t>và tập hợp </a:t>
                </a:r>
                <a:r>
                  <a:rPr lang="en-US" sz="4000" b="1" smtClean="0">
                    <a:solidFill>
                      <a:srgbClr val="FFFF00"/>
                    </a:solidFill>
                    <a:latin typeface="Arial" panose="020B0604020202020204" pitchFamily="34" charset="0"/>
                    <a:cs typeface="Arial" panose="020B0604020202020204" pitchFamily="34" charset="0"/>
                  </a:rPr>
                  <a:t>P</a:t>
                </a:r>
                <a:r>
                  <a:rPr lang="vi-VN" sz="4000" b="1" smtClean="0">
                    <a:solidFill>
                      <a:schemeClr val="bg1"/>
                    </a:solidFill>
                    <a:latin typeface="Arial" panose="020B0604020202020204" pitchFamily="34" charset="0"/>
                    <a:cs typeface="Arial" panose="020B0604020202020204" pitchFamily="34" charset="0"/>
                  </a:rPr>
                  <a:t> </a:t>
                </a:r>
                <a:r>
                  <a:rPr lang="vi-VN" sz="4000" b="1">
                    <a:solidFill>
                      <a:schemeClr val="bg1"/>
                    </a:solidFill>
                    <a:latin typeface="Arial" panose="020B0604020202020204" pitchFamily="34" charset="0"/>
                    <a:cs typeface="Arial" panose="020B0604020202020204" pitchFamily="34" charset="0"/>
                  </a:rPr>
                  <a:t>gồm các số </a:t>
                </a:r>
                <a:r>
                  <a:rPr lang="en-US" sz="4000" b="1" smtClean="0">
                    <a:solidFill>
                      <a:srgbClr val="FFFF00"/>
                    </a:solidFill>
                    <a:latin typeface="Arial" panose="020B0604020202020204" pitchFamily="34" charset="0"/>
                    <a:cs typeface="Arial" panose="020B0604020202020204" pitchFamily="34" charset="0"/>
                  </a:rPr>
                  <a:t>0; 1; 2; 3; 4; 5</a:t>
                </a:r>
                <a:r>
                  <a:rPr lang="vi-VN" sz="4000" b="1" smtClean="0">
                    <a:solidFill>
                      <a:schemeClr val="bg1"/>
                    </a:solidFill>
                    <a:latin typeface="Arial" panose="020B0604020202020204" pitchFamily="34" charset="0"/>
                    <a:cs typeface="Arial" panose="020B0604020202020204" pitchFamily="34" charset="0"/>
                  </a:rPr>
                  <a:t>. </a:t>
                </a:r>
                <a:r>
                  <a:rPr lang="vi-VN" sz="4000" b="1">
                    <a:solidFill>
                      <a:schemeClr val="bg1"/>
                    </a:solidFill>
                    <a:latin typeface="Arial" panose="020B0604020202020204" pitchFamily="34" charset="0"/>
                    <a:cs typeface="Arial" panose="020B0604020202020204" pitchFamily="34" charset="0"/>
                  </a:rPr>
                  <a:t>Với mỗi tập hợp, hãy chỉ ra một phần tử của tập hợp </a:t>
                </a:r>
                <a:r>
                  <a:rPr lang="vi-VN" sz="4000" b="1" smtClean="0">
                    <a:solidFill>
                      <a:schemeClr val="bg1"/>
                    </a:solidFill>
                    <a:latin typeface="Arial" panose="020B0604020202020204" pitchFamily="34" charset="0"/>
                    <a:cs typeface="Arial" panose="020B0604020202020204" pitchFamily="34" charset="0"/>
                  </a:rPr>
                  <a:t>đó</a:t>
                </a:r>
                <a:r>
                  <a:rPr lang="en-US" sz="4000" b="1" smtClean="0">
                    <a:solidFill>
                      <a:schemeClr val="bg1"/>
                    </a:solidFill>
                    <a:latin typeface="Arial" panose="020B0604020202020204" pitchFamily="34" charset="0"/>
                    <a:cs typeface="Arial" panose="020B0604020202020204" pitchFamily="34" charset="0"/>
                  </a:rPr>
                  <a:t> và</a:t>
                </a:r>
                <a:r>
                  <a:rPr lang="vi-VN" sz="4000" b="1" smtClean="0">
                    <a:solidFill>
                      <a:schemeClr val="bg1"/>
                    </a:solidFill>
                    <a:latin typeface="Arial" panose="020B0604020202020204" pitchFamily="34" charset="0"/>
                    <a:cs typeface="Arial" panose="020B0604020202020204" pitchFamily="34" charset="0"/>
                  </a:rPr>
                  <a:t> </a:t>
                </a:r>
                <a:r>
                  <a:rPr lang="vi-VN" sz="4000" b="1">
                    <a:solidFill>
                      <a:schemeClr val="bg1"/>
                    </a:solidFill>
                    <a:latin typeface="Arial" panose="020B0604020202020204" pitchFamily="34" charset="0"/>
                    <a:cs typeface="Arial" panose="020B0604020202020204" pitchFamily="34" charset="0"/>
                  </a:rPr>
                  <a:t>một đối tượng không phải là phần tử của tập hợp đó. </a:t>
                </a:r>
                <a:br>
                  <a:rPr lang="vi-VN" sz="4000" b="1">
                    <a:solidFill>
                      <a:schemeClr val="bg1"/>
                    </a:solidFill>
                    <a:latin typeface="Arial" panose="020B0604020202020204" pitchFamily="34" charset="0"/>
                    <a:cs typeface="Arial" panose="020B0604020202020204" pitchFamily="34" charset="0"/>
                  </a:rPr>
                </a:br>
                <a:r>
                  <a:rPr lang="vi-VN" sz="4000" b="1">
                    <a:solidFill>
                      <a:schemeClr val="bg1"/>
                    </a:solidFill>
                    <a:latin typeface="Arial" panose="020B0604020202020204" pitchFamily="34" charset="0"/>
                    <a:cs typeface="Arial" panose="020B0604020202020204" pitchFamily="34" charset="0"/>
                  </a:rPr>
                  <a:t>3. Dùng ký hiệu </a:t>
                </a:r>
                <a14:m>
                  <m:oMath xmlns:m="http://schemas.openxmlformats.org/officeDocument/2006/math">
                    <m:r>
                      <a:rPr lang="vi-VN" sz="4000" b="1"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oMath>
                </a14:m>
                <a:r>
                  <a:rPr lang="vi-VN" sz="4000" b="1" smtClean="0">
                    <a:solidFill>
                      <a:schemeClr val="bg1"/>
                    </a:solidFill>
                    <a:latin typeface="Arial" panose="020B0604020202020204" pitchFamily="34" charset="0"/>
                    <a:cs typeface="Arial" panose="020B0604020202020204" pitchFamily="34" charset="0"/>
                  </a:rPr>
                  <a:t> và  </a:t>
                </a:r>
                <a14:m>
                  <m:oMath xmlns:m="http://schemas.openxmlformats.org/officeDocument/2006/math">
                    <m:r>
                      <a:rPr lang="vi-VN" sz="4000" b="1" i="1" smtClean="0">
                        <a:solidFill>
                          <a:srgbClr val="FFFF00"/>
                        </a:solidFill>
                        <a:latin typeface="Cambria Math" panose="02040503050406030204" pitchFamily="18" charset="0"/>
                        <a:ea typeface="Cambria Math" panose="02040503050406030204" pitchFamily="18" charset="0"/>
                        <a:cs typeface="Arial" panose="020B0604020202020204" pitchFamily="34" charset="0"/>
                      </a:rPr>
                      <m:t>∉</m:t>
                    </m:r>
                  </m:oMath>
                </a14:m>
                <a:r>
                  <a:rPr lang="vi-VN" sz="4000" b="1" smtClean="0">
                    <a:solidFill>
                      <a:schemeClr val="bg1"/>
                    </a:solidFill>
                    <a:latin typeface="Arial" panose="020B0604020202020204" pitchFamily="34" charset="0"/>
                    <a:cs typeface="Arial" panose="020B0604020202020204" pitchFamily="34" charset="0"/>
                  </a:rPr>
                  <a:t> </a:t>
                </a:r>
                <a:r>
                  <a:rPr lang="vi-VN" sz="4000" b="1">
                    <a:solidFill>
                      <a:schemeClr val="bg1"/>
                    </a:solidFill>
                    <a:latin typeface="Arial" panose="020B0604020202020204" pitchFamily="34" charset="0"/>
                    <a:cs typeface="Arial" panose="020B0604020202020204" pitchFamily="34" charset="0"/>
                  </a:rPr>
                  <a:t>để diễn đạt lại nội dung vừa trả lời ở yêu cầu 2.</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1014882"/>
                <a:ext cx="12192000" cy="5843118"/>
              </a:xfrm>
              <a:blipFill rotWithShape="0">
                <a:blip r:embed="rId3"/>
                <a:stretch>
                  <a:fillRect l="-1500" t="-1564" r="-1500"/>
                </a:stretch>
              </a:blipFill>
            </p:spPr>
            <p:txBody>
              <a:bodyPr/>
              <a:lstStyle/>
              <a:p>
                <a:r>
                  <a:rPr lang="en-US">
                    <a:noFill/>
                  </a:rPr>
                  <a:t> </a:t>
                </a:r>
              </a:p>
            </p:txBody>
          </p:sp>
        </mc:Fallback>
      </mc:AlternateContent>
      <p:sp>
        <p:nvSpPr>
          <p:cNvPr id="29" name="WordArt 6"/>
          <p:cNvSpPr>
            <a:spLocks noChangeArrowheads="1" noChangeShapeType="1" noTextEdit="1"/>
          </p:cNvSpPr>
          <p:nvPr/>
        </p:nvSpPr>
        <p:spPr bwMode="auto">
          <a:xfrm>
            <a:off x="2440075" y="150726"/>
            <a:ext cx="6762750" cy="663190"/>
          </a:xfrm>
          <a:prstGeom prst="rect">
            <a:avLst/>
          </a:prstGeom>
          <a:ln>
            <a:noFill/>
          </a:ln>
        </p:spPr>
        <p:txBody>
          <a:bodyPr wrap="none" fromWordArt="1">
            <a:prstTxWarp prst="textPlain">
              <a:avLst/>
            </a:prstTxWarp>
          </a:bodyPr>
          <a:lstStyle/>
          <a:p>
            <a:r>
              <a:rPr lang="en-US" sz="3600" b="1" i="1" kern="10" smtClean="0">
                <a:ln w="12700">
                  <a:noFill/>
                  <a:round/>
                  <a:headEnd/>
                  <a:tailEnd/>
                </a:ln>
                <a:solidFill>
                  <a:srgbClr val="000099"/>
                </a:solidFill>
                <a:effectLst>
                  <a:outerShdw dist="35921" dir="2700000" sy="50000" rotWithShape="0">
                    <a:srgbClr val="875B0D">
                      <a:alpha val="70000"/>
                    </a:srgbClr>
                  </a:outerShdw>
                </a:effectLst>
                <a:latin typeface="Times New Roman"/>
                <a:cs typeface="Times New Roman"/>
              </a:rPr>
              <a:t>Hoạt động nhóm</a:t>
            </a:r>
            <a:endParaRPr lang="vi-VN" sz="3600" b="1" i="1" kern="10" dirty="0">
              <a:ln w="12700">
                <a:noFill/>
                <a:round/>
                <a:headEnd/>
                <a:tailEnd/>
              </a:ln>
              <a:solidFill>
                <a:srgbClr val="000099"/>
              </a:solidFill>
              <a:effectLst>
                <a:outerShdw dist="35921" dir="2700000" sy="50000" rotWithShape="0">
                  <a:srgbClr val="875B0D">
                    <a:alpha val="70000"/>
                  </a:srgbClr>
                </a:outerShdw>
              </a:effectLst>
              <a:latin typeface="Times New Roman"/>
              <a:cs typeface="Times New Roman"/>
            </a:endParaRPr>
          </a:p>
        </p:txBody>
      </p:sp>
    </p:spTree>
    <p:extLst>
      <p:ext uri="{BB962C8B-B14F-4D97-AF65-F5344CB8AC3E}">
        <p14:creationId xmlns:p14="http://schemas.microsoft.com/office/powerpoint/2010/main" val="317989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ounded Rectangle 2"/>
              <p:cNvSpPr/>
              <p:nvPr/>
            </p:nvSpPr>
            <p:spPr>
              <a:xfrm>
                <a:off x="70338" y="40193"/>
                <a:ext cx="11836958" cy="6189784"/>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sz="3600" b="1" smtClean="0">
                    <a:solidFill>
                      <a:schemeClr val="bg1"/>
                    </a:solidFill>
                    <a:latin typeface="Arial" panose="020B0604020202020204" pitchFamily="34" charset="0"/>
                    <a:cs typeface="Arial" panose="020B0604020202020204" pitchFamily="34" charset="0"/>
                  </a:rPr>
                  <a:t>Một </a:t>
                </a:r>
                <a:r>
                  <a:rPr lang="en-US" sz="3600" b="1" smtClean="0">
                    <a:solidFill>
                      <a:srgbClr val="FF0000"/>
                    </a:solidFill>
                    <a:latin typeface="Arial" panose="020B0604020202020204" pitchFamily="34" charset="0"/>
                    <a:cs typeface="Arial" panose="020B0604020202020204" pitchFamily="34" charset="0"/>
                  </a:rPr>
                  <a:t>tập hợp </a:t>
                </a:r>
                <a:r>
                  <a:rPr lang="en-US" sz="3600" b="1" smtClean="0">
                    <a:solidFill>
                      <a:schemeClr val="bg1"/>
                    </a:solidFill>
                    <a:latin typeface="Arial" panose="020B0604020202020204" pitchFamily="34" charset="0"/>
                    <a:cs typeface="Arial" panose="020B0604020202020204" pitchFamily="34" charset="0"/>
                  </a:rPr>
                  <a:t>(</a:t>
                </a:r>
                <a:r>
                  <a:rPr lang="en-US" sz="3600" b="1" smtClean="0">
                    <a:solidFill>
                      <a:srgbClr val="FF0000"/>
                    </a:solidFill>
                    <a:latin typeface="Arial" panose="020B0604020202020204" pitchFamily="34" charset="0"/>
                    <a:cs typeface="Arial" panose="020B0604020202020204" pitchFamily="34" charset="0"/>
                  </a:rPr>
                  <a:t>tập</a:t>
                </a:r>
                <a:r>
                  <a:rPr lang="en-US" sz="3600" b="1" smtClean="0">
                    <a:solidFill>
                      <a:schemeClr val="bg1"/>
                    </a:solidFill>
                    <a:latin typeface="Arial" panose="020B0604020202020204" pitchFamily="34" charset="0"/>
                    <a:cs typeface="Arial" panose="020B0604020202020204" pitchFamily="34" charset="0"/>
                  </a:rPr>
                  <a:t>) bao gồm những đối tượng nhất định. Các đối tượng ấy được gọi là những </a:t>
                </a:r>
                <a:r>
                  <a:rPr lang="en-US" sz="3600" b="1" smtClean="0">
                    <a:solidFill>
                      <a:srgbClr val="FF0000"/>
                    </a:solidFill>
                    <a:latin typeface="Arial" panose="020B0604020202020204" pitchFamily="34" charset="0"/>
                    <a:cs typeface="Arial" panose="020B0604020202020204" pitchFamily="34" charset="0"/>
                  </a:rPr>
                  <a:t>phần tử </a:t>
                </a:r>
                <a:r>
                  <a:rPr lang="en-US" sz="3600" b="1" smtClean="0">
                    <a:solidFill>
                      <a:schemeClr val="bg1"/>
                    </a:solidFill>
                    <a:latin typeface="Arial" panose="020B0604020202020204" pitchFamily="34" charset="0"/>
                    <a:cs typeface="Arial" panose="020B0604020202020204" pitchFamily="34" charset="0"/>
                  </a:rPr>
                  <a:t>của tập hợp.</a:t>
                </a:r>
              </a:p>
              <a:p>
                <a:pPr>
                  <a:lnSpc>
                    <a:spcPct val="150000"/>
                  </a:lnSpc>
                </a:pPr>
                <a:r>
                  <a:rPr lang="en-US" sz="3600" b="1" smtClean="0">
                    <a:solidFill>
                      <a:schemeClr val="bg1"/>
                    </a:solidFill>
                    <a:latin typeface="Arial" panose="020B0604020202020204" pitchFamily="34" charset="0"/>
                    <a:cs typeface="Arial" panose="020B0604020202020204" pitchFamily="34" charset="0"/>
                  </a:rPr>
                  <a:t>x là một phần tử của tập A,</a:t>
                </a:r>
              </a:p>
              <a:p>
                <a:pPr>
                  <a:lnSpc>
                    <a:spcPct val="150000"/>
                  </a:lnSpc>
                </a:pPr>
                <a:r>
                  <a:rPr lang="en-US" sz="3600" b="1" smtClean="0">
                    <a:solidFill>
                      <a:schemeClr val="bg1"/>
                    </a:solidFill>
                    <a:latin typeface="Arial" panose="020B0604020202020204" pitchFamily="34" charset="0"/>
                    <a:cs typeface="Arial" panose="020B0604020202020204" pitchFamily="34" charset="0"/>
                  </a:rPr>
                  <a:t>kí hiệu: </a:t>
                </a:r>
                <a:r>
                  <a:rPr lang="en-US" sz="3600" b="1" smtClean="0">
                    <a:solidFill>
                      <a:srgbClr val="FF0000"/>
                    </a:solidFill>
                    <a:latin typeface="Arial" panose="020B0604020202020204" pitchFamily="34" charset="0"/>
                    <a:cs typeface="Arial" panose="020B0604020202020204" pitchFamily="34" charset="0"/>
                  </a:rPr>
                  <a:t>x </a:t>
                </a:r>
                <a14:m>
                  <m:oMath xmlns:m="http://schemas.openxmlformats.org/officeDocument/2006/math">
                    <m:r>
                      <a:rPr lang="en-US" sz="3600" b="1" i="1" smtClean="0">
                        <a:solidFill>
                          <a:srgbClr val="FF0000"/>
                        </a:solidFill>
                        <a:latin typeface="Cambria Math" panose="02040503050406030204" pitchFamily="18" charset="0"/>
                        <a:ea typeface="Cambria Math" panose="02040503050406030204" pitchFamily="18" charset="0"/>
                      </a:rPr>
                      <m:t>∈</m:t>
                    </m:r>
                  </m:oMath>
                </a14:m>
                <a:r>
                  <a:rPr lang="en-US" sz="3600" b="1" smtClean="0">
                    <a:solidFill>
                      <a:srgbClr val="FF0000"/>
                    </a:solidFill>
                    <a:latin typeface="Arial" panose="020B0604020202020204" pitchFamily="34" charset="0"/>
                    <a:cs typeface="Arial" panose="020B0604020202020204" pitchFamily="34" charset="0"/>
                  </a:rPr>
                  <a:t> A</a:t>
                </a:r>
                <a:r>
                  <a:rPr lang="en-US" sz="3600" b="1" smtClean="0">
                    <a:solidFill>
                      <a:schemeClr val="bg1"/>
                    </a:solidFill>
                    <a:latin typeface="Arial" panose="020B0604020202020204" pitchFamily="34" charset="0"/>
                    <a:cs typeface="Arial" panose="020B0604020202020204" pitchFamily="34" charset="0"/>
                  </a:rPr>
                  <a:t>.</a:t>
                </a:r>
              </a:p>
              <a:p>
                <a:pPr>
                  <a:lnSpc>
                    <a:spcPct val="150000"/>
                  </a:lnSpc>
                </a:pPr>
                <a:r>
                  <a:rPr lang="en-US" sz="3600" b="1" smtClean="0">
                    <a:solidFill>
                      <a:schemeClr val="bg1"/>
                    </a:solidFill>
                    <a:latin typeface="Arial" panose="020B0604020202020204" pitchFamily="34" charset="0"/>
                    <a:cs typeface="Arial" panose="020B0604020202020204" pitchFamily="34" charset="0"/>
                  </a:rPr>
                  <a:t>y </a:t>
                </a:r>
                <a:r>
                  <a:rPr lang="en-US" sz="3600" b="1" i="1" smtClean="0">
                    <a:solidFill>
                      <a:schemeClr val="bg1"/>
                    </a:solidFill>
                    <a:latin typeface="Arial" panose="020B0604020202020204" pitchFamily="34" charset="0"/>
                    <a:cs typeface="Arial" panose="020B0604020202020204" pitchFamily="34" charset="0"/>
                  </a:rPr>
                  <a:t>không</a:t>
                </a:r>
                <a:r>
                  <a:rPr lang="en-US" sz="3600" b="1" smtClean="0">
                    <a:solidFill>
                      <a:schemeClr val="bg1"/>
                    </a:solidFill>
                    <a:latin typeface="Arial" panose="020B0604020202020204" pitchFamily="34" charset="0"/>
                    <a:cs typeface="Arial" panose="020B0604020202020204" pitchFamily="34" charset="0"/>
                  </a:rPr>
                  <a:t> là phần tử của tập A,</a:t>
                </a:r>
              </a:p>
              <a:p>
                <a:pPr>
                  <a:lnSpc>
                    <a:spcPct val="150000"/>
                  </a:lnSpc>
                </a:pPr>
                <a:r>
                  <a:rPr lang="en-US" sz="3600" b="1" smtClean="0">
                    <a:solidFill>
                      <a:schemeClr val="bg1"/>
                    </a:solidFill>
                    <a:latin typeface="Arial" panose="020B0604020202020204" pitchFamily="34" charset="0"/>
                    <a:cs typeface="Arial" panose="020B0604020202020204" pitchFamily="34" charset="0"/>
                  </a:rPr>
                  <a:t>kí hiệu: </a:t>
                </a:r>
                <a:r>
                  <a:rPr lang="en-US" sz="3600" b="1" smtClean="0">
                    <a:solidFill>
                      <a:srgbClr val="FF0000"/>
                    </a:solidFill>
                    <a:latin typeface="Arial" panose="020B0604020202020204" pitchFamily="34" charset="0"/>
                    <a:cs typeface="Arial" panose="020B0604020202020204" pitchFamily="34" charset="0"/>
                  </a:rPr>
                  <a:t>y </a:t>
                </a:r>
                <a14:m>
                  <m:oMath xmlns:m="http://schemas.openxmlformats.org/officeDocument/2006/math">
                    <m:r>
                      <a:rPr lang="en-US" sz="3600" b="1" i="1" smtClean="0">
                        <a:solidFill>
                          <a:srgbClr val="FF0000"/>
                        </a:solidFill>
                        <a:latin typeface="Cambria Math" panose="02040503050406030204" pitchFamily="18" charset="0"/>
                        <a:ea typeface="Cambria Math" panose="02040503050406030204" pitchFamily="18" charset="0"/>
                      </a:rPr>
                      <m:t>∉</m:t>
                    </m:r>
                  </m:oMath>
                </a14:m>
                <a:r>
                  <a:rPr lang="en-US" sz="3600" b="1" smtClean="0">
                    <a:solidFill>
                      <a:srgbClr val="FF0000"/>
                    </a:solidFill>
                    <a:latin typeface="Arial" panose="020B0604020202020204" pitchFamily="34" charset="0"/>
                    <a:cs typeface="Arial" panose="020B0604020202020204" pitchFamily="34" charset="0"/>
                  </a:rPr>
                  <a:t> A</a:t>
                </a:r>
                <a:r>
                  <a:rPr lang="en-US" sz="3600" b="1" smtClean="0">
                    <a:solidFill>
                      <a:schemeClr val="bg1"/>
                    </a:solidFill>
                    <a:latin typeface="Arial" panose="020B0604020202020204" pitchFamily="34" charset="0"/>
                    <a:cs typeface="Arial" panose="020B0604020202020204" pitchFamily="34" charset="0"/>
                  </a:rPr>
                  <a:t>.</a:t>
                </a:r>
                <a:endParaRPr lang="en-US" sz="3600" b="1">
                  <a:solidFill>
                    <a:schemeClr val="bg1"/>
                  </a:solidFill>
                  <a:latin typeface="Arial" panose="020B0604020202020204" pitchFamily="34" charset="0"/>
                  <a:cs typeface="Arial" panose="020B0604020202020204" pitchFamily="34" charset="0"/>
                </a:endParaRPr>
              </a:p>
            </p:txBody>
          </p:sp>
        </mc:Choice>
        <mc:Fallback xmlns="">
          <p:sp>
            <p:nvSpPr>
              <p:cNvPr id="3" name="Rounded Rectangle 2"/>
              <p:cNvSpPr>
                <a:spLocks noRot="1" noChangeAspect="1" noMove="1" noResize="1" noEditPoints="1" noAdjustHandles="1" noChangeArrowheads="1" noChangeShapeType="1" noTextEdit="1"/>
              </p:cNvSpPr>
              <p:nvPr/>
            </p:nvSpPr>
            <p:spPr>
              <a:xfrm>
                <a:off x="70338" y="40193"/>
                <a:ext cx="11836958" cy="6189784"/>
              </a:xfrm>
              <a:prstGeom prst="roundRect">
                <a:avLst/>
              </a:prstGeom>
              <a:blipFill rotWithShape="0">
                <a:blip r:embed="rId3"/>
                <a:stretch>
                  <a:fillRect r="-51" b="-1377"/>
                </a:stretch>
              </a:blipFill>
            </p:spPr>
            <p:txBody>
              <a:bodyPr/>
              <a:lstStyle/>
              <a:p>
                <a:r>
                  <a:rPr lang="en-US">
                    <a:noFill/>
                  </a:rPr>
                  <a:t> </a:t>
                </a:r>
              </a:p>
            </p:txBody>
          </p:sp>
        </mc:Fallback>
      </mc:AlternateContent>
      <p:sp>
        <p:nvSpPr>
          <p:cNvPr id="4" name="Oval 3"/>
          <p:cNvSpPr/>
          <p:nvPr/>
        </p:nvSpPr>
        <p:spPr>
          <a:xfrm>
            <a:off x="7902190" y="3212120"/>
            <a:ext cx="3567165" cy="1989574"/>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543546" y="5580181"/>
            <a:ext cx="165798" cy="17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726804" y="4274092"/>
            <a:ext cx="175845" cy="15013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760344" y="3783202"/>
            <a:ext cx="492369" cy="707886"/>
          </a:xfrm>
          <a:prstGeom prst="rect">
            <a:avLst/>
          </a:prstGeom>
          <a:noFill/>
          <a:ln>
            <a:noFill/>
          </a:ln>
        </p:spPr>
        <p:txBody>
          <a:bodyPr wrap="square" rtlCol="0">
            <a:spAutoFit/>
          </a:bodyPr>
          <a:lstStyle/>
          <a:p>
            <a:r>
              <a:rPr lang="en-US" sz="4000" b="1" i="1" smtClean="0">
                <a:solidFill>
                  <a:srgbClr val="FF0000"/>
                </a:solidFill>
                <a:latin typeface="Arial" panose="020B0604020202020204" pitchFamily="34" charset="0"/>
                <a:cs typeface="Arial" panose="020B0604020202020204" pitchFamily="34" charset="0"/>
              </a:rPr>
              <a:t>A</a:t>
            </a:r>
            <a:endParaRPr lang="en-US" sz="4000" b="1" i="1">
              <a:solidFill>
                <a:srgbClr val="FF0000"/>
              </a:solidFill>
              <a:latin typeface="Arial" panose="020B0604020202020204" pitchFamily="34" charset="0"/>
              <a:cs typeface="Arial" panose="020B0604020202020204" pitchFamily="34" charset="0"/>
            </a:endParaRPr>
          </a:p>
        </p:txBody>
      </p:sp>
      <p:cxnSp>
        <p:nvCxnSpPr>
          <p:cNvPr id="11" name="Straight Connector 10"/>
          <p:cNvCxnSpPr/>
          <p:nvPr/>
        </p:nvCxnSpPr>
        <p:spPr>
          <a:xfrm flipV="1">
            <a:off x="7325249" y="3863001"/>
            <a:ext cx="697838" cy="2367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134076" y="5373204"/>
            <a:ext cx="492369" cy="584775"/>
          </a:xfrm>
          <a:prstGeom prst="rect">
            <a:avLst/>
          </a:prstGeom>
          <a:noFill/>
        </p:spPr>
        <p:txBody>
          <a:bodyPr wrap="square" rtlCol="0">
            <a:spAutoFit/>
          </a:bodyPr>
          <a:lstStyle/>
          <a:p>
            <a:r>
              <a:rPr lang="en-US" sz="3200" b="1" i="1" smtClean="0">
                <a:solidFill>
                  <a:srgbClr val="FFFF00"/>
                </a:solidFill>
                <a:latin typeface="Arial" panose="020B0604020202020204" pitchFamily="34" charset="0"/>
                <a:cs typeface="Arial" panose="020B0604020202020204" pitchFamily="34" charset="0"/>
              </a:rPr>
              <a:t>y</a:t>
            </a:r>
            <a:endParaRPr lang="en-US" sz="3200" b="1" i="1">
              <a:solidFill>
                <a:srgbClr val="FFFF00"/>
              </a:solidFill>
              <a:latin typeface="Arial" panose="020B0604020202020204" pitchFamily="34" charset="0"/>
              <a:cs typeface="Arial" panose="020B0604020202020204" pitchFamily="34" charset="0"/>
            </a:endParaRPr>
          </a:p>
        </p:txBody>
      </p:sp>
      <p:sp>
        <p:nvSpPr>
          <p:cNvPr id="15" name="TextBox 14"/>
          <p:cNvSpPr txBox="1"/>
          <p:nvPr/>
        </p:nvSpPr>
        <p:spPr>
          <a:xfrm>
            <a:off x="9646730" y="3760839"/>
            <a:ext cx="492369" cy="584775"/>
          </a:xfrm>
          <a:prstGeom prst="rect">
            <a:avLst/>
          </a:prstGeom>
          <a:noFill/>
        </p:spPr>
        <p:txBody>
          <a:bodyPr wrap="square" rtlCol="0">
            <a:spAutoFit/>
          </a:bodyPr>
          <a:lstStyle/>
          <a:p>
            <a:r>
              <a:rPr lang="en-US" sz="3200" b="1" i="1" smtClean="0">
                <a:solidFill>
                  <a:srgbClr val="FFFF00"/>
                </a:solidFill>
                <a:latin typeface="Arial" panose="020B0604020202020204" pitchFamily="34" charset="0"/>
                <a:cs typeface="Arial" panose="020B0604020202020204" pitchFamily="34" charset="0"/>
              </a:rPr>
              <a:t>x</a:t>
            </a:r>
            <a:endParaRPr lang="en-US" sz="3200" b="1" i="1">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02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454849" y="1483805"/>
            <a:ext cx="3567165" cy="1989574"/>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334541" y="1293778"/>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296667" y="927423"/>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41401" y="2834325"/>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415117" y="1984551"/>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0651" y="2187637"/>
            <a:ext cx="110531" cy="1004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41272" y="320020"/>
            <a:ext cx="492369" cy="707886"/>
          </a:xfrm>
          <a:prstGeom prst="rect">
            <a:avLst/>
          </a:prstGeom>
          <a:noFill/>
        </p:spPr>
        <p:txBody>
          <a:bodyPr wrap="square" rtlCol="0">
            <a:spAutoFit/>
          </a:bodyPr>
          <a:lstStyle/>
          <a:p>
            <a:r>
              <a:rPr lang="en-US" sz="4000" b="1" i="1">
                <a:latin typeface="Arial" panose="020B0604020202020204" pitchFamily="34" charset="0"/>
                <a:cs typeface="Arial" panose="020B0604020202020204" pitchFamily="34" charset="0"/>
              </a:rPr>
              <a:t>A</a:t>
            </a:r>
          </a:p>
        </p:txBody>
      </p:sp>
      <p:cxnSp>
        <p:nvCxnSpPr>
          <p:cNvPr id="12" name="Straight Connector 11"/>
          <p:cNvCxnSpPr/>
          <p:nvPr/>
        </p:nvCxnSpPr>
        <p:spPr>
          <a:xfrm>
            <a:off x="8305536" y="968337"/>
            <a:ext cx="613763" cy="9269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279462" y="2455148"/>
            <a:ext cx="492369" cy="584775"/>
          </a:xfrm>
          <a:prstGeom prst="rect">
            <a:avLst/>
          </a:prstGeom>
          <a:noFill/>
        </p:spPr>
        <p:txBody>
          <a:bodyPr wrap="square" rtlCol="0">
            <a:spAutoFit/>
          </a:bodyPr>
          <a:lstStyle/>
          <a:p>
            <a:r>
              <a:rPr lang="en-US" sz="3200" b="1" i="1" smtClean="0">
                <a:latin typeface="Arial" panose="020B0604020202020204" pitchFamily="34" charset="0"/>
                <a:cs typeface="Arial" panose="020B0604020202020204" pitchFamily="34" charset="0"/>
              </a:rPr>
              <a:t>5</a:t>
            </a:r>
            <a:endParaRPr lang="en-US" sz="3200" b="1" i="1">
              <a:latin typeface="Arial" panose="020B0604020202020204" pitchFamily="34" charset="0"/>
              <a:cs typeface="Arial" panose="020B0604020202020204" pitchFamily="34" charset="0"/>
            </a:endParaRPr>
          </a:p>
        </p:txBody>
      </p:sp>
      <p:sp>
        <p:nvSpPr>
          <p:cNvPr id="16" name="TextBox 15"/>
          <p:cNvSpPr txBox="1"/>
          <p:nvPr/>
        </p:nvSpPr>
        <p:spPr>
          <a:xfrm>
            <a:off x="10351933" y="596206"/>
            <a:ext cx="492369" cy="584775"/>
          </a:xfrm>
          <a:prstGeom prst="rect">
            <a:avLst/>
          </a:prstGeom>
          <a:noFill/>
        </p:spPr>
        <p:txBody>
          <a:bodyPr wrap="square" rtlCol="0">
            <a:spAutoFit/>
          </a:bodyPr>
          <a:lstStyle/>
          <a:p>
            <a:r>
              <a:rPr lang="en-US" sz="3200" b="1" i="1" smtClean="0">
                <a:latin typeface="Arial" panose="020B0604020202020204" pitchFamily="34" charset="0"/>
                <a:cs typeface="Arial" panose="020B0604020202020204" pitchFamily="34" charset="0"/>
              </a:rPr>
              <a:t>6</a:t>
            </a:r>
            <a:endParaRPr lang="en-US" sz="3200" b="1" i="1">
              <a:latin typeface="Arial" panose="020B0604020202020204" pitchFamily="34" charset="0"/>
              <a:cs typeface="Arial" panose="020B0604020202020204" pitchFamily="34" charset="0"/>
            </a:endParaRPr>
          </a:p>
        </p:txBody>
      </p:sp>
      <p:sp>
        <p:nvSpPr>
          <p:cNvPr id="17" name="TextBox 16"/>
          <p:cNvSpPr txBox="1"/>
          <p:nvPr/>
        </p:nvSpPr>
        <p:spPr>
          <a:xfrm>
            <a:off x="11283776" y="775712"/>
            <a:ext cx="492369" cy="584775"/>
          </a:xfrm>
          <a:prstGeom prst="rect">
            <a:avLst/>
          </a:prstGeom>
          <a:noFill/>
        </p:spPr>
        <p:txBody>
          <a:bodyPr wrap="square" rtlCol="0">
            <a:spAutoFit/>
          </a:bodyPr>
          <a:lstStyle/>
          <a:p>
            <a:r>
              <a:rPr lang="en-US" sz="3200" b="1" i="1" smtClean="0">
                <a:latin typeface="Arial" panose="020B0604020202020204" pitchFamily="34" charset="0"/>
                <a:cs typeface="Arial" panose="020B0604020202020204" pitchFamily="34" charset="0"/>
              </a:rPr>
              <a:t>7</a:t>
            </a:r>
            <a:endParaRPr lang="en-US" sz="3200" b="1" i="1">
              <a:latin typeface="Arial" panose="020B0604020202020204" pitchFamily="34" charset="0"/>
              <a:cs typeface="Arial" panose="020B0604020202020204" pitchFamily="34" charset="0"/>
            </a:endParaRPr>
          </a:p>
        </p:txBody>
      </p:sp>
      <p:sp>
        <p:nvSpPr>
          <p:cNvPr id="18" name="TextBox 17"/>
          <p:cNvSpPr txBox="1"/>
          <p:nvPr/>
        </p:nvSpPr>
        <p:spPr>
          <a:xfrm>
            <a:off x="9022896" y="1602862"/>
            <a:ext cx="492369" cy="584775"/>
          </a:xfrm>
          <a:prstGeom prst="rect">
            <a:avLst/>
          </a:prstGeom>
          <a:noFill/>
        </p:spPr>
        <p:txBody>
          <a:bodyPr wrap="square" rtlCol="0">
            <a:spAutoFit/>
          </a:bodyPr>
          <a:lstStyle/>
          <a:p>
            <a:r>
              <a:rPr lang="en-US" sz="3200" b="1" i="1" smtClean="0">
                <a:latin typeface="Arial" panose="020B0604020202020204" pitchFamily="34" charset="0"/>
                <a:cs typeface="Arial" panose="020B0604020202020204" pitchFamily="34" charset="0"/>
              </a:rPr>
              <a:t>2</a:t>
            </a:r>
            <a:endParaRPr lang="en-US" sz="3200" b="1" i="1">
              <a:latin typeface="Arial" panose="020B0604020202020204" pitchFamily="34" charset="0"/>
              <a:cs typeface="Arial" panose="020B0604020202020204" pitchFamily="34" charset="0"/>
            </a:endParaRPr>
          </a:p>
        </p:txBody>
      </p:sp>
      <p:sp>
        <p:nvSpPr>
          <p:cNvPr id="19" name="TextBox 18"/>
          <p:cNvSpPr txBox="1"/>
          <p:nvPr/>
        </p:nvSpPr>
        <p:spPr>
          <a:xfrm>
            <a:off x="10279463" y="1483805"/>
            <a:ext cx="492369" cy="584775"/>
          </a:xfrm>
          <a:prstGeom prst="rect">
            <a:avLst/>
          </a:prstGeom>
          <a:noFill/>
        </p:spPr>
        <p:txBody>
          <a:bodyPr wrap="square" rtlCol="0">
            <a:spAutoFit/>
          </a:bodyPr>
          <a:lstStyle/>
          <a:p>
            <a:r>
              <a:rPr lang="en-US" sz="3200" b="1" i="1" smtClean="0">
                <a:latin typeface="Arial" panose="020B0604020202020204" pitchFamily="34" charset="0"/>
                <a:cs typeface="Arial" panose="020B0604020202020204" pitchFamily="34" charset="0"/>
              </a:rPr>
              <a:t>4</a:t>
            </a:r>
            <a:endParaRPr lang="en-US" sz="3200" b="1" i="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itle 19"/>
              <p:cNvSpPr>
                <a:spLocks noGrp="1"/>
              </p:cNvSpPr>
              <p:nvPr>
                <p:ph type="title"/>
              </p:nvPr>
            </p:nvSpPr>
            <p:spPr>
              <a:xfrm>
                <a:off x="311498" y="114125"/>
                <a:ext cx="11464645" cy="1325563"/>
              </a:xfrm>
            </p:spPr>
            <p:txBody>
              <a:bodyPr anchor="t">
                <a:noAutofit/>
              </a:bodyPr>
              <a:lstStyle/>
              <a:p>
                <a:pPr>
                  <a:lnSpc>
                    <a:spcPct val="150000"/>
                  </a:lnSpc>
                  <a:tabLst>
                    <a:tab pos="6642100" algn="l"/>
                  </a:tabLst>
                </a:pPr>
                <a:r>
                  <a:rPr lang="en-US" sz="3600" b="1" i="1" u="sng" smtClean="0">
                    <a:solidFill>
                      <a:srgbClr val="FF0000"/>
                    </a:solidFill>
                    <a:latin typeface="Arial" panose="020B0604020202020204" pitchFamily="34" charset="0"/>
                    <a:cs typeface="Arial" panose="020B0604020202020204" pitchFamily="34" charset="0"/>
                  </a:rPr>
                  <a:t>Phiếu học tập số 1:</a:t>
                </a:r>
                <a:r>
                  <a:rPr lang="en-US" sz="3600" b="1" smtClean="0">
                    <a:latin typeface="Arial" panose="020B0604020202020204" pitchFamily="34" charset="0"/>
                    <a:cs typeface="Arial" panose="020B0604020202020204" pitchFamily="34" charset="0"/>
                  </a:rPr>
                  <a:t/>
                </a:r>
                <a:br>
                  <a:rPr lang="en-US" sz="3600" b="1" smtClean="0">
                    <a:latin typeface="Arial" panose="020B0604020202020204" pitchFamily="34" charset="0"/>
                    <a:cs typeface="Arial" panose="020B0604020202020204" pitchFamily="34" charset="0"/>
                  </a:rPr>
                </a:br>
                <a:r>
                  <a:rPr lang="en-US" sz="3600" b="1" smtClean="0">
                    <a:latin typeface="Arial" panose="020B0604020202020204" pitchFamily="34" charset="0"/>
                    <a:cs typeface="Arial" panose="020B0604020202020204" pitchFamily="34" charset="0"/>
                  </a:rPr>
                  <a:t>a) Điền kí </a:t>
                </a:r>
                <a:r>
                  <a:rPr lang="en-US" sz="3600" b="1">
                    <a:latin typeface="Arial" panose="020B0604020202020204" pitchFamily="34" charset="0"/>
                    <a:cs typeface="Arial" panose="020B0604020202020204" pitchFamily="34" charset="0"/>
                  </a:rPr>
                  <a:t>hiệu </a:t>
                </a:r>
                <a14:m>
                  <m:oMath xmlns:m="http://schemas.openxmlformats.org/officeDocument/2006/math">
                    <m:r>
                      <a:rPr lang="en-US" sz="3600" b="1" i="1" smtClean="0">
                        <a:latin typeface="Cambria Math" panose="02040503050406030204" pitchFamily="18" charset="0"/>
                        <a:ea typeface="Cambria Math" panose="02040503050406030204" pitchFamily="18" charset="0"/>
                      </a:rPr>
                      <m:t>∈; ∉</m:t>
                    </m:r>
                  </m:oMath>
                </a14:m>
                <a:r>
                  <a:rPr lang="en-US" sz="3600" b="1" smtClean="0">
                    <a:latin typeface="Arial" panose="020B0604020202020204" pitchFamily="34" charset="0"/>
                    <a:cs typeface="Arial" panose="020B0604020202020204" pitchFamily="34" charset="0"/>
                  </a:rPr>
                  <a:t>  </a:t>
                </a:r>
                <a:r>
                  <a:rPr lang="en-US" sz="3600" b="1">
                    <a:latin typeface="Arial" panose="020B0604020202020204" pitchFamily="34" charset="0"/>
                    <a:cs typeface="Arial" panose="020B0604020202020204" pitchFamily="34" charset="0"/>
                  </a:rPr>
                  <a:t>vào ô thích hợp: </a:t>
                </a:r>
                <a:r>
                  <a:rPr lang="en-US" sz="3600" b="1" smtClean="0">
                    <a:latin typeface="Arial" panose="020B0604020202020204" pitchFamily="34" charset="0"/>
                    <a:cs typeface="Arial" panose="020B0604020202020204" pitchFamily="34" charset="0"/>
                  </a:rPr>
                  <a:t/>
                </a:r>
                <a:br>
                  <a:rPr lang="en-US" sz="3600" b="1" smtClean="0">
                    <a:latin typeface="Arial" panose="020B0604020202020204" pitchFamily="34" charset="0"/>
                    <a:cs typeface="Arial" panose="020B0604020202020204" pitchFamily="34" charset="0"/>
                  </a:rPr>
                </a:br>
                <a:r>
                  <a:rPr lang="en-US" sz="3600" b="1">
                    <a:latin typeface="Arial" panose="020B0604020202020204" pitchFamily="34" charset="0"/>
                    <a:cs typeface="Arial" panose="020B0604020202020204" pitchFamily="34" charset="0"/>
                  </a:rPr>
                  <a:t/>
                </a:r>
                <a:br>
                  <a:rPr lang="en-US" sz="3600" b="1">
                    <a:latin typeface="Arial" panose="020B0604020202020204" pitchFamily="34" charset="0"/>
                    <a:cs typeface="Arial" panose="020B0604020202020204" pitchFamily="34" charset="0"/>
                  </a:rPr>
                </a:br>
                <a:r>
                  <a:rPr lang="nl-NL" sz="3600" b="1" smtClean="0">
                    <a:latin typeface="Arial" panose="020B0604020202020204" pitchFamily="34" charset="0"/>
                    <a:cs typeface="Arial" panose="020B0604020202020204" pitchFamily="34" charset="0"/>
                  </a:rPr>
                  <a:t>b) </a:t>
                </a:r>
                <a:br>
                  <a:rPr lang="nl-NL" sz="3600" b="1" smtClean="0">
                    <a:latin typeface="Arial" panose="020B0604020202020204" pitchFamily="34" charset="0"/>
                    <a:cs typeface="Arial" panose="020B0604020202020204" pitchFamily="34" charset="0"/>
                  </a:rPr>
                </a:br>
                <a:r>
                  <a:rPr lang="nl-NL" sz="3600" b="1" smtClean="0">
                    <a:latin typeface="Arial" panose="020B0604020202020204" pitchFamily="34" charset="0"/>
                    <a:cs typeface="Arial" panose="020B0604020202020204" pitchFamily="34" charset="0"/>
                  </a:rPr>
                  <a:t>- Tập hợp A có ....... phần tử.</a:t>
                </a:r>
                <a:r>
                  <a:rPr lang="en-US" sz="3600" b="1" smtClean="0">
                    <a:latin typeface="Arial" panose="020B0604020202020204" pitchFamily="34" charset="0"/>
                    <a:cs typeface="Arial" panose="020B0604020202020204" pitchFamily="34" charset="0"/>
                  </a:rPr>
                  <a:t/>
                </a:r>
                <a:br>
                  <a:rPr lang="en-US" sz="3600" b="1" smtClean="0">
                    <a:latin typeface="Arial" panose="020B0604020202020204" pitchFamily="34" charset="0"/>
                    <a:cs typeface="Arial" panose="020B0604020202020204" pitchFamily="34" charset="0"/>
                  </a:rPr>
                </a:br>
                <a:r>
                  <a:rPr lang="en-US" sz="3600" b="1" smtClean="0">
                    <a:latin typeface="Arial" panose="020B0604020202020204" pitchFamily="34" charset="0"/>
                    <a:cs typeface="Arial" panose="020B0604020202020204" pitchFamily="34" charset="0"/>
                  </a:rPr>
                  <a:t>- </a:t>
                </a:r>
                <a:r>
                  <a:rPr lang="nl-NL" sz="3600" b="1" smtClean="0">
                    <a:latin typeface="Arial" panose="020B0604020202020204" pitchFamily="34" charset="0"/>
                    <a:cs typeface="Arial" panose="020B0604020202020204" pitchFamily="34" charset="0"/>
                  </a:rPr>
                  <a:t>Các phần tử nằm trong A gồm các số:....................</a:t>
                </a:r>
                <a:r>
                  <a:rPr lang="en-US" sz="3600" b="1" smtClean="0">
                    <a:latin typeface="Arial" panose="020B0604020202020204" pitchFamily="34" charset="0"/>
                    <a:cs typeface="Arial" panose="020B0604020202020204" pitchFamily="34" charset="0"/>
                  </a:rPr>
                  <a:t/>
                </a:r>
                <a:br>
                  <a:rPr lang="en-US" sz="3600" b="1" smtClean="0">
                    <a:latin typeface="Arial" panose="020B0604020202020204" pitchFamily="34" charset="0"/>
                    <a:cs typeface="Arial" panose="020B0604020202020204" pitchFamily="34" charset="0"/>
                  </a:rPr>
                </a:br>
                <a:r>
                  <a:rPr lang="en-US" sz="3600" b="1" smtClean="0">
                    <a:latin typeface="Arial" panose="020B0604020202020204" pitchFamily="34" charset="0"/>
                    <a:cs typeface="Arial" panose="020B0604020202020204" pitchFamily="34" charset="0"/>
                  </a:rPr>
                  <a:t>- </a:t>
                </a:r>
                <a:r>
                  <a:rPr lang="nl-NL" sz="3600" b="1" smtClean="0">
                    <a:latin typeface="Arial" panose="020B0604020202020204" pitchFamily="34" charset="0"/>
                    <a:cs typeface="Arial" panose="020B0604020202020204" pitchFamily="34" charset="0"/>
                  </a:rPr>
                  <a:t>A không chứa các phần tử: ................................</a:t>
                </a:r>
                <a:r>
                  <a:rPr lang="en-US" sz="3600" b="1" smtClean="0">
                    <a:latin typeface="Arial" panose="020B0604020202020204" pitchFamily="34" charset="0"/>
                    <a:cs typeface="Arial" panose="020B0604020202020204" pitchFamily="34" charset="0"/>
                  </a:rPr>
                  <a:t/>
                </a:r>
                <a:br>
                  <a:rPr lang="en-US" sz="3600" b="1" smtClean="0">
                    <a:latin typeface="Arial" panose="020B0604020202020204" pitchFamily="34" charset="0"/>
                    <a:cs typeface="Arial" panose="020B0604020202020204" pitchFamily="34" charset="0"/>
                  </a:rPr>
                </a:br>
                <a:r>
                  <a:rPr lang="nl-NL" sz="3600" b="1" smtClean="0">
                    <a:latin typeface="Arial" panose="020B0604020202020204" pitchFamily="34" charset="0"/>
                    <a:cs typeface="Arial" panose="020B0604020202020204" pitchFamily="34" charset="0"/>
                  </a:rPr>
                  <a:t>c) Người ta đặt tên tập hợp bằng ............................</a:t>
                </a:r>
                <a:endParaRPr lang="en-US" sz="3600" b="1">
                  <a:latin typeface="Arial" panose="020B0604020202020204" pitchFamily="34" charset="0"/>
                  <a:cs typeface="Arial" panose="020B0604020202020204" pitchFamily="34" charset="0"/>
                </a:endParaRPr>
              </a:p>
            </p:txBody>
          </p:sp>
        </mc:Choice>
        <mc:Fallback xmlns="">
          <p:sp>
            <p:nvSpPr>
              <p:cNvPr id="20" name="Title 19"/>
              <p:cNvSpPr>
                <a:spLocks noGrp="1" noRot="1" noChangeAspect="1" noMove="1" noResize="1" noEditPoints="1" noAdjustHandles="1" noChangeArrowheads="1" noChangeShapeType="1" noTextEdit="1"/>
              </p:cNvSpPr>
              <p:nvPr>
                <p:ph type="title"/>
              </p:nvPr>
            </p:nvSpPr>
            <p:spPr>
              <a:xfrm>
                <a:off x="311498" y="114125"/>
                <a:ext cx="11464645" cy="1325563"/>
              </a:xfrm>
              <a:blipFill rotWithShape="0">
                <a:blip r:embed="rId4"/>
                <a:stretch>
                  <a:fillRect l="-1595" b="-414286"/>
                </a:stretch>
              </a:blipFill>
            </p:spPr>
            <p:txBody>
              <a:bodyPr/>
              <a:lstStyle/>
              <a:p>
                <a:r>
                  <a:rPr lang="en-US">
                    <a:noFill/>
                  </a:rPr>
                  <a:t> </a:t>
                </a:r>
              </a:p>
            </p:txBody>
          </p:sp>
        </mc:Fallback>
      </mc:AlternateContent>
      <p:sp>
        <p:nvSpPr>
          <p:cNvPr id="32"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1505512665"/>
              </p:ext>
            </p:extLst>
          </p:nvPr>
        </p:nvGraphicFramePr>
        <p:xfrm>
          <a:off x="406763" y="1758218"/>
          <a:ext cx="6998921" cy="858837"/>
        </p:xfrm>
        <a:graphic>
          <a:graphicData uri="http://schemas.openxmlformats.org/presentationml/2006/ole">
            <mc:AlternateContent xmlns:mc="http://schemas.openxmlformats.org/markup-compatibility/2006">
              <mc:Choice xmlns:v="urn:schemas-microsoft-com:vml" Requires="v">
                <p:oleObj spid="_x0000_s1055" name="Equation" r:id="rId5" imgW="2184120" imgH="279360" progId="Equation.DSMT4">
                  <p:embed/>
                </p:oleObj>
              </mc:Choice>
              <mc:Fallback>
                <p:oleObj name="Equation" r:id="rId5" imgW="2184120" imgH="279360" progId="Equation.DSMT4">
                  <p:embed/>
                  <p:pic>
                    <p:nvPicPr>
                      <p:cNvPr id="0" name="Object 17"/>
                      <p:cNvPicPr>
                        <a:picLocks noChangeAspect="1" noChangeArrowheads="1"/>
                      </p:cNvPicPr>
                      <p:nvPr/>
                    </p:nvPicPr>
                    <p:blipFill>
                      <a:blip r:embed="rId6"/>
                      <a:srcRect/>
                      <a:stretch>
                        <a:fillRect/>
                      </a:stretch>
                    </p:blipFill>
                    <p:spPr bwMode="auto">
                      <a:xfrm>
                        <a:off x="406763" y="1758218"/>
                        <a:ext cx="6998921" cy="858837"/>
                      </a:xfrm>
                      <a:prstGeom prst="rect">
                        <a:avLst/>
                      </a:prstGeom>
                      <a:noFill/>
                    </p:spPr>
                  </p:pic>
                </p:oleObj>
              </mc:Fallback>
            </mc:AlternateContent>
          </a:graphicData>
        </a:graphic>
      </p:graphicFrame>
    </p:spTree>
    <p:extLst>
      <p:ext uri="{BB962C8B-B14F-4D97-AF65-F5344CB8AC3E}">
        <p14:creationId xmlns:p14="http://schemas.microsoft.com/office/powerpoint/2010/main" val="763413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563" y="345028"/>
            <a:ext cx="11193863" cy="3825038"/>
          </a:xfrm>
        </p:spPr>
        <p:txBody>
          <a:bodyPr anchor="t">
            <a:noAutofit/>
          </a:bodyPr>
          <a:lstStyle/>
          <a:p>
            <a:pPr>
              <a:lnSpc>
                <a:spcPct val="150000"/>
              </a:lnSpc>
            </a:pPr>
            <a:r>
              <a:rPr lang="en-US" b="1" i="1" u="sng" smtClean="0">
                <a:solidFill>
                  <a:srgbClr val="FF0000"/>
                </a:solidFill>
                <a:latin typeface="Arial" panose="020B0604020202020204" pitchFamily="34" charset="0"/>
                <a:cs typeface="Arial" panose="020B0604020202020204" pitchFamily="34" charset="0"/>
              </a:rPr>
              <a:t>Bài tập 1:</a:t>
            </a:r>
            <a:br>
              <a:rPr lang="en-US" b="1" i="1" u="sng" smtClean="0">
                <a:solidFill>
                  <a:srgbClr val="FF0000"/>
                </a:solidFill>
                <a:latin typeface="Arial" panose="020B0604020202020204" pitchFamily="34" charset="0"/>
                <a:cs typeface="Arial" panose="020B0604020202020204" pitchFamily="34" charset="0"/>
              </a:rPr>
            </a:br>
            <a:r>
              <a:rPr lang="vi-VN" b="1">
                <a:latin typeface="Arial" panose="020B0604020202020204" pitchFamily="34" charset="0"/>
                <a:cs typeface="Arial" panose="020B0604020202020204" pitchFamily="34" charset="0"/>
              </a:rPr>
              <a:t>Gọi B là tập hợp các bạn tổ trưởng trong lớp em. Em hãy chỉ ra một bạn thuộc tập B và một bạn không thuộc tập B.</a:t>
            </a: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795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TotalTime>
  <Words>399</Words>
  <Application>Microsoft Office PowerPoint</Application>
  <PresentationFormat>Widescreen</PresentationFormat>
  <Paragraphs>69</Paragraphs>
  <Slides>17</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Times New Roman</vt:lpstr>
      <vt:lpstr>Office Theme</vt:lpstr>
      <vt:lpstr>Equation</vt:lpstr>
      <vt:lpstr>Giáo viên: Đinh Thị Ngọc Mai Đơn vị: Trường THCS Vạn Sơn</vt:lpstr>
      <vt:lpstr>PowerPoint Presentation</vt:lpstr>
      <vt:lpstr>PowerPoint Presentation</vt:lpstr>
      <vt:lpstr>Các chữ số</vt:lpstr>
      <vt:lpstr>Tập hợp các bông hoa hồng trong lọ hoa</vt:lpstr>
      <vt:lpstr>Nội dung 1: Các nhóm nghiên cứu sách giáo khoa và thực hiện các yêu cầu sau: 1. Lấy thêm 1 ví dụ về tập hợp. Tự đặt tên cho các tập hợp của nhóm bằng các chữ cái in hoa. 2. Ta đặt tên tập hợp M gồm các chữ cái a; b; c và tập hợp P gồm các số 0; 1; 2; 3; 4; 5. Với mỗi tập hợp, hãy chỉ ra một phần tử của tập hợp đó và một đối tượng không phải là phần tử của tập hợp đó.  3. Dùng ký hiệu ∈ và  ∉ để diễn đạt lại nội dung vừa trả lời ở yêu cầu 2.</vt:lpstr>
      <vt:lpstr>PowerPoint Presentation</vt:lpstr>
      <vt:lpstr>Phiếu học tập số 1: a) Điền kí hiệu ∈; ∉  vào ô thích hợp:   b)  - Tập hợp A có ....... phần tử. - Các phần tử nằm trong A gồm các số:.................... - A không chứa các phần tử: ................................ c) Người ta đặt tên tập hợp bằng ............................</vt:lpstr>
      <vt:lpstr>Bài tập 1: Gọi B là tập hợp các bạn tổ trưởng trong lớp em. Em hãy chỉ ra một bạn thuộc tập B và một bạn không thuộc tập B.</vt:lpstr>
      <vt:lpstr>Hoạt động: Các nhóm nghiên cứu sách giáo khoa và trả lời các câu hỏi sau: 1. Ta thường dùng các cách nào để mô tả một tập hợp? 2. Với tập hợp P gồm các số 0; 1; 2; 3; 4; 5, hãy mô tả tập hợp này bằng hai cách. 3. Ta đặt tên cố định tập hợp N gồm tất cả các số tự nhiên 0; 1; 2; 3; 4; 5; 6; 7; … , hãy mô tả tập hợp P ở trên một cách gọn hơn (nếu có thể). </vt:lpstr>
      <vt:lpstr>Cách 1: Liệt kê các phần tử của tập hợp</vt:lpstr>
      <vt:lpstr>PowerPoint Presentation</vt:lpstr>
      <vt:lpstr>Phiếu học tập số 2: 1 -  Khi mô tả tập hợp L các chữ cái trong từ NHA TRANG bằng cách liệt kê các phần tử, bạn Nam viết: L = { N; H; A; T; R; A; N; G}.  Theo em, bạn Nam viết đúng hay sai? Nếu sai hãy sửa lại cho đúng. ………………………………………………………….......  2 - Viết tập hợp K các số tự nhiên nhỏ hơn 7 (theo hai cách) ………………………………………………………………………………………………………………………………  </vt:lpstr>
      <vt:lpstr>Bài tập 2: Câu 1: Viết các tập hợp sau bằng cách liệt kê các phần tử của chúng: A = {x ∈ N | x &lt; 5}               B = {x ∈ N*| x&lt; 5}</vt:lpstr>
      <vt:lpstr>Bài tập 2: Câu 2: Gọi M là tập hợp các số tự nhiên lớn hơn 6 và nhỏ hơn 10. a) Điền kí hiệu ∈ hoặc ∉ vào ô trống:      b) Mô tả tập hợp M bằng hai cách. ………………………………………………………………………………………………………...........</vt:lpstr>
      <vt:lpstr>Bài tập 2: Câu 3: Mô tả các tập hợp sau bằng cách liệt kê các phần tử: a) Tập hợp D các tháng (dương lịch) có 30 ngày. b) Tập hợp C các chữ cái tiếng Việt trong từ “ĐIỆN BIÊN PHỦ”.</vt:lpstr>
      <vt:lpstr>Nhiệm vụ về nhà:  1. Mô tả tập hợp “ Các thành viên sống trong gia đình em”. 2. Em hãy lập một bảng thống kê các thành viên của lớp sinh cùng tháng để lớp tổ chức chúc mừng sinh nhật cho các bạn hàng tháng. (Ghi rõ: Tập hợp các bạn sinh tháng 1; tập hợp các bạn sinh tháng 2;...). Danh sách họ tên và ngày sinh của các bạn trong lớp do giáo viên cung cấp. 3. Tìm hiểu tập hợp “Các hành tinh của Hệ Mặt Trời”. Cho biết hành tinh nào mới bị loại khỏi tập hợp trên.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viên: Đinh Thị Ngọc Mai Đơn vị: Trường THCS Vạn Sơn</dc:title>
  <dc:creator>HP</dc:creator>
  <cp:lastModifiedBy>ThisPc</cp:lastModifiedBy>
  <cp:revision>35</cp:revision>
  <dcterms:created xsi:type="dcterms:W3CDTF">2017-08-16T15:52:17Z</dcterms:created>
  <dcterms:modified xsi:type="dcterms:W3CDTF">2021-09-06T03:37:46Z</dcterms:modified>
</cp:coreProperties>
</file>