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9" r:id="rId3"/>
    <p:sldId id="257" r:id="rId4"/>
    <p:sldId id="260" r:id="rId5"/>
    <p:sldId id="258" r:id="rId6"/>
    <p:sldId id="332" r:id="rId7"/>
    <p:sldId id="340" r:id="rId8"/>
    <p:sldId id="341" r:id="rId9"/>
    <p:sldId id="263" r:id="rId10"/>
    <p:sldId id="262" r:id="rId11"/>
    <p:sldId id="285" r:id="rId12"/>
    <p:sldId id="281" r:id="rId13"/>
    <p:sldId id="261" r:id="rId14"/>
    <p:sldId id="342" r:id="rId15"/>
    <p:sldId id="267" r:id="rId16"/>
    <p:sldId id="299" r:id="rId17"/>
    <p:sldId id="300" r:id="rId18"/>
    <p:sldId id="301" r:id="rId19"/>
    <p:sldId id="295" r:id="rId20"/>
    <p:sldId id="343" r:id="rId21"/>
    <p:sldId id="265" r:id="rId22"/>
    <p:sldId id="269" r:id="rId23"/>
  </p:sldIdLst>
  <p:sldSz cx="18288000" cy="10287000"/>
  <p:notesSz cx="6858000" cy="9144000"/>
  <p:embeddedFontLst>
    <p:embeddedFont>
      <p:font typeface="Cambria Math" panose="02040503050406030204" pitchFamily="18"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7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2" autoAdjust="0"/>
  </p:normalViewPr>
  <p:slideViewPr>
    <p:cSldViewPr>
      <p:cViewPr varScale="1">
        <p:scale>
          <a:sx n="42" d="100"/>
          <a:sy n="42" d="100"/>
        </p:scale>
        <p:origin x="1564"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15/8/2025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lnSpc>
                <a:spcPct val="150000"/>
              </a:lnSpc>
              <a:spcAft>
                <a:spcPts val="800"/>
              </a:spcAft>
            </a:pPr>
            <a:r>
              <a:rPr lang="nl-NL"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Trong tứ giác ABCD:</a:t>
            </a:r>
          </a:p>
          <a:p>
            <a:pPr lvl="0" algn="just">
              <a:lnSpc>
                <a:spcPct val="150000"/>
              </a:lnSpc>
              <a:spcAft>
                <a:spcPts val="800"/>
              </a:spcAft>
            </a:pPr>
            <a:r>
              <a:rPr lang="nl-NL"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Các điểm A, B, C, D là các </a:t>
            </a:r>
            <a:r>
              <a:rPr lang="nl-NL" sz="1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đỉnh</a:t>
            </a:r>
            <a:r>
              <a:rPr lang="nl-NL"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Aft>
                <a:spcPts val="800"/>
              </a:spcAft>
            </a:pPr>
            <a:r>
              <a:rPr lang="nl-NL"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Các đoạn thẳng AB, BC, CD, DA là các </a:t>
            </a:r>
            <a:r>
              <a:rPr lang="nl-NL" sz="1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cạnh</a:t>
            </a:r>
            <a:r>
              <a:rPr lang="nl-NL" sz="1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B0F0BD7-2E75-484D-8AF8-F23D9C66DCC0}" type="slidenum">
              <a:rPr lang="en-US" smtClean="0"/>
              <a:t>5</a:t>
            </a:fld>
            <a:endParaRPr lang="en-US"/>
          </a:p>
        </p:txBody>
      </p:sp>
    </p:spTree>
    <p:extLst>
      <p:ext uri="{BB962C8B-B14F-4D97-AF65-F5344CB8AC3E}">
        <p14:creationId xmlns:p14="http://schemas.microsoft.com/office/powerpoint/2010/main" val="161728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F0BD7-2E75-484D-8AF8-F23D9C66D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3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algn="just">
                  <a:lnSpc>
                    <a:spcPct val="150000"/>
                  </a:lnSpc>
                  <a:spcAft>
                    <a:spcPts val="800"/>
                  </a:spcAft>
                </a:pP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Trong tứ giác lồi ABCD, các góc ABC, BCD, CDA và DAB gọi là các góc của tứ giác. </a:t>
                </a:r>
              </a:p>
              <a:p>
                <a:pPr lvl="0" algn="just">
                  <a:lnSpc>
                    <a:spcPct val="150000"/>
                  </a:lnSpc>
                  <a:spcAft>
                    <a:spcPts val="800"/>
                  </a:spcAft>
                </a:pP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Kí </a:t>
                </a:r>
                <a:r>
                  <a:rPr lang="nl-NL" sz="1200" dirty="0">
                    <a:solidFill>
                      <a:srgbClr val="000000"/>
                    </a:solidFill>
                    <a:latin typeface="Arial" panose="020B0604020202020204" pitchFamily="34" charset="0"/>
                    <a:ea typeface="Calibri" panose="020F0502020204030204" pitchFamily="34" charset="0"/>
                    <a:cs typeface="Arial" panose="020B0604020202020204" pitchFamily="34" charset="0"/>
                  </a:rPr>
                  <a:t>hiệu đơn giản lần lượt là: </a:t>
                </a:r>
                <a14:m>
                  <m:oMath xmlns:m="http://schemas.openxmlformats.org/officeDocument/2006/math">
                    <m:acc>
                      <m:accPr>
                        <m:chr m:val="̂"/>
                        <m:ctrlPr>
                          <a:rPr lang="en-US"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acc>
                    <m: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C</m:t>
                        </m:r>
                      </m:e>
                    </m:acc>
                    <m: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D</m:t>
                        </m:r>
                      </m:e>
                    </m:acc>
                    <m: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acc>
                  </m:oMath>
                </a14:m>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Notes Placeholder 2"/>
              <p:cNvSpPr>
                <a:spLocks noGrp="1"/>
              </p:cNvSpPr>
              <p:nvPr>
                <p:ph type="body" idx="1"/>
              </p:nvPr>
            </p:nvSpPr>
            <p:spPr/>
            <p:txBody>
              <a:bodyPr/>
              <a:lstStyle/>
              <a:p>
                <a:pPr lvl="0" algn="just">
                  <a:lnSpc>
                    <a:spcPct val="150000"/>
                  </a:lnSpc>
                  <a:spcAft>
                    <a:spcPts val="800"/>
                  </a:spcAft>
                </a:pP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Trong tứ giác lồi ABCD, các góc ABC, BCD, CDA và DAB gọi là các góc của tứ giác. </a:t>
                </a:r>
                <a:endPar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pP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Kí </a:t>
                </a:r>
                <a:r>
                  <a:rPr lang="nl-NL" sz="1200" dirty="0">
                    <a:solidFill>
                      <a:srgbClr val="000000"/>
                    </a:solidFill>
                    <a:latin typeface="Arial" panose="020B0604020202020204" pitchFamily="34" charset="0"/>
                    <a:ea typeface="Calibri" panose="020F0502020204030204" pitchFamily="34" charset="0"/>
                    <a:cs typeface="Arial" panose="020B0604020202020204" pitchFamily="34" charset="0"/>
                  </a:rPr>
                  <a:t>hiệu đơn giản lần lượt là: </a:t>
                </a:r>
                <a:r>
                  <a:rPr lang="nl-NL"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B</a:t>
                </a:r>
                <a:r>
                  <a:rPr lang="en-US"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nl-NL"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C</a:t>
                </a:r>
                <a:r>
                  <a:rPr lang="en-US"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nl-NL"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D</a:t>
                </a:r>
                <a:r>
                  <a:rPr lang="en-US"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nl-NL"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a:t>
                </a:r>
                <a:r>
                  <a:rPr lang="en-US"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F0BD7-2E75-484D-8AF8-F23D9C66D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65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0" algn="just">
                  <a:lnSpc>
                    <a:spcPct val="150000"/>
                  </a:lnSpc>
                  <a:spcAft>
                    <a:spcPts val="800"/>
                  </a:spcAft>
                </a:pP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Trong tứ giác lồi ABCD, các góc ABC, BCD, CDA và DAB gọi là các góc của tứ giác. </a:t>
                </a:r>
              </a:p>
              <a:p>
                <a:pPr lvl="0" algn="just">
                  <a:lnSpc>
                    <a:spcPct val="150000"/>
                  </a:lnSpc>
                  <a:spcAft>
                    <a:spcPts val="800"/>
                  </a:spcAft>
                </a:pP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Kí </a:t>
                </a:r>
                <a:r>
                  <a:rPr lang="nl-NL" sz="1200" dirty="0">
                    <a:solidFill>
                      <a:srgbClr val="000000"/>
                    </a:solidFill>
                    <a:latin typeface="Arial" panose="020B0604020202020204" pitchFamily="34" charset="0"/>
                    <a:ea typeface="Calibri" panose="020F0502020204030204" pitchFamily="34" charset="0"/>
                    <a:cs typeface="Arial" panose="020B0604020202020204" pitchFamily="34" charset="0"/>
                  </a:rPr>
                  <a:t>hiệu đơn giản lần lượt là: </a:t>
                </a:r>
                <a14:m>
                  <m:oMath xmlns:m="http://schemas.openxmlformats.org/officeDocument/2006/math">
                    <m:acc>
                      <m:accPr>
                        <m:chr m:val="̂"/>
                        <m:ctrlPr>
                          <a:rPr lang="en-US"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acc>
                    <m: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C</m:t>
                        </m:r>
                      </m:e>
                    </m:acc>
                    <m: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D</m:t>
                        </m:r>
                      </m:e>
                    </m:acc>
                    <m: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nl-NL" sz="12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acc>
                  </m:oMath>
                </a14:m>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Notes Placeholder 2"/>
              <p:cNvSpPr>
                <a:spLocks noGrp="1"/>
              </p:cNvSpPr>
              <p:nvPr>
                <p:ph type="body" idx="1"/>
              </p:nvPr>
            </p:nvSpPr>
            <p:spPr/>
            <p:txBody>
              <a:bodyPr/>
              <a:lstStyle/>
              <a:p>
                <a:pPr lvl="0" algn="just">
                  <a:lnSpc>
                    <a:spcPct val="150000"/>
                  </a:lnSpc>
                  <a:spcAft>
                    <a:spcPts val="800"/>
                  </a:spcAft>
                </a:pP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Trong tứ giác lồi ABCD, các góc ABC, BCD, CDA và DAB gọi là các góc của tứ giác. </a:t>
                </a:r>
                <a:endPar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pP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Kí </a:t>
                </a:r>
                <a:r>
                  <a:rPr lang="nl-NL" sz="1200" dirty="0">
                    <a:solidFill>
                      <a:srgbClr val="000000"/>
                    </a:solidFill>
                    <a:latin typeface="Arial" panose="020B0604020202020204" pitchFamily="34" charset="0"/>
                    <a:ea typeface="Calibri" panose="020F0502020204030204" pitchFamily="34" charset="0"/>
                    <a:cs typeface="Arial" panose="020B0604020202020204" pitchFamily="34" charset="0"/>
                  </a:rPr>
                  <a:t>hiệu đơn giản lần lượt là: </a:t>
                </a:r>
                <a:r>
                  <a:rPr lang="nl-NL"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B</a:t>
                </a:r>
                <a:r>
                  <a:rPr lang="en-US"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nl-NL"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C</a:t>
                </a:r>
                <a:r>
                  <a:rPr lang="en-US"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nl-NL"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D</a:t>
                </a:r>
                <a:r>
                  <a:rPr lang="en-US"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nl-NL"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a:t>
                </a:r>
                <a:r>
                  <a:rPr lang="en-US" sz="1200" i="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nl-NL"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0F0BD7-2E75-484D-8AF8-F23D9C66DC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85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tứ</a:t>
            </a:r>
            <a:r>
              <a:rPr lang="en-US" baseline="0" dirty="0" smtClean="0"/>
              <a:t> </a:t>
            </a:r>
            <a:r>
              <a:rPr lang="en-US" baseline="0" dirty="0" err="1" smtClean="0"/>
              <a:t>giác</a:t>
            </a:r>
            <a:r>
              <a:rPr lang="en-US" baseline="0" dirty="0" smtClean="0"/>
              <a:t> </a:t>
            </a:r>
            <a:r>
              <a:rPr lang="en-US" baseline="0" dirty="0" err="1" smtClean="0"/>
              <a:t>hai</a:t>
            </a:r>
            <a:r>
              <a:rPr lang="en-US" baseline="0" dirty="0" smtClean="0"/>
              <a:t> </a:t>
            </a:r>
            <a:r>
              <a:rPr lang="en-US" baseline="0" dirty="0" err="1" smtClean="0"/>
              <a:t>đường</a:t>
            </a:r>
            <a:r>
              <a:rPr lang="en-US" baseline="0" dirty="0" smtClean="0"/>
              <a:t> </a:t>
            </a:r>
            <a:r>
              <a:rPr lang="en-US" baseline="0" dirty="0" err="1" smtClean="0"/>
              <a:t>chéo</a:t>
            </a:r>
            <a:r>
              <a:rPr lang="en-US" baseline="0" dirty="0" smtClean="0"/>
              <a:t> </a:t>
            </a:r>
            <a:r>
              <a:rPr lang="en-US" baseline="0" dirty="0" err="1" smtClean="0"/>
              <a:t>cắt</a:t>
            </a:r>
            <a:r>
              <a:rPr lang="en-US" baseline="0" dirty="0" smtClean="0"/>
              <a:t> </a:t>
            </a:r>
            <a:r>
              <a:rPr lang="en-US" baseline="0" dirty="0" err="1" smtClean="0"/>
              <a:t>nhau</a:t>
            </a:r>
            <a:r>
              <a:rPr lang="en-US" baseline="0" dirty="0" smtClean="0"/>
              <a:t> </a:t>
            </a:r>
            <a:r>
              <a:rPr lang="en-US" baseline="0" dirty="0" err="1" smtClean="0"/>
              <a:t>tại</a:t>
            </a:r>
            <a:r>
              <a:rPr lang="en-US" baseline="0" dirty="0" smtClean="0"/>
              <a:t> </a:t>
            </a:r>
            <a:r>
              <a:rPr lang="en-US" baseline="0" dirty="0" err="1" smtClean="0"/>
              <a:t>một</a:t>
            </a:r>
            <a:r>
              <a:rPr lang="en-US" baseline="0" dirty="0" smtClean="0"/>
              <a:t> </a:t>
            </a:r>
            <a:r>
              <a:rPr lang="en-US" baseline="0" dirty="0" err="1" smtClean="0"/>
              <a:t>điểm</a:t>
            </a:r>
            <a:r>
              <a:rPr lang="en-US" baseline="0" dirty="0" smtClean="0"/>
              <a:t> </a:t>
            </a:r>
            <a:r>
              <a:rPr lang="en-US" baseline="0" dirty="0" err="1" smtClean="0"/>
              <a:t>nằm</a:t>
            </a:r>
            <a:r>
              <a:rPr lang="en-US" baseline="0" dirty="0" smtClean="0"/>
              <a:t> </a:t>
            </a:r>
            <a:r>
              <a:rPr lang="en-US" baseline="0" dirty="0" err="1" smtClean="0"/>
              <a:t>giữa</a:t>
            </a:r>
            <a:r>
              <a:rPr lang="en-US" baseline="0" dirty="0" smtClean="0"/>
              <a:t> </a:t>
            </a:r>
            <a:r>
              <a:rPr lang="en-US" baseline="0" dirty="0" err="1" smtClean="0"/>
              <a:t>mỗi</a:t>
            </a:r>
            <a:r>
              <a:rPr lang="en-US" baseline="0" dirty="0" smtClean="0"/>
              <a:t> </a:t>
            </a:r>
            <a:r>
              <a:rPr lang="en-US" baseline="0" dirty="0" err="1" smtClean="0"/>
              <a:t>đường</a:t>
            </a:r>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11</a:t>
            </a:fld>
            <a:endParaRPr lang="en-US"/>
          </a:p>
        </p:txBody>
      </p:sp>
    </p:spTree>
    <p:extLst>
      <p:ext uri="{BB962C8B-B14F-4D97-AF65-F5344CB8AC3E}">
        <p14:creationId xmlns:p14="http://schemas.microsoft.com/office/powerpoint/2010/main" val="5623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8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NULL"/><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8" Type="http://schemas.openxmlformats.org/officeDocument/2006/relationships/image" Target="../media/image29.png"/><Relationship Id="rId21" Type="http://schemas.openxmlformats.org/officeDocument/2006/relationships/image" Target="../media/image32.png"/><Relationship Id="rId17" Type="http://schemas.openxmlformats.org/officeDocument/2006/relationships/image" Target="../media/image160.svg"/><Relationship Id="rId2" Type="http://schemas.openxmlformats.org/officeDocument/2006/relationships/image" Target="../media/image28.png"/><Relationship Id="rId20" Type="http://schemas.openxmlformats.org/officeDocument/2006/relationships/image" Target="../media/image31.png"/><Relationship Id="rId1" Type="http://schemas.openxmlformats.org/officeDocument/2006/relationships/slideLayout" Target="../slideLayouts/slideLayout7.xml"/><Relationship Id="rId1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5.wdp"/><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13" Type="http://schemas.openxmlformats.org/officeDocument/2006/relationships/image" Target="../media/image43.png"/><Relationship Id="rId3" Type="http://schemas.openxmlformats.org/officeDocument/2006/relationships/image" Target="../media/image26.svg"/><Relationship Id="rId12" Type="http://schemas.openxmlformats.org/officeDocument/2006/relationships/image" Target="../media/image41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microsoft.com/office/2007/relationships/hdphoto" Target="../media/hdphoto6.wdp"/><Relationship Id="rId5" Type="http://schemas.openxmlformats.org/officeDocument/2006/relationships/image" Target="../media/image28.svg"/><Relationship Id="rId10" Type="http://schemas.openxmlformats.org/officeDocument/2006/relationships/image" Target="../media/image42.png"/><Relationship Id="rId4" Type="http://schemas.openxmlformats.org/officeDocument/2006/relationships/image" Target="../media/image40.png"/><Relationship Id="rId9" Type="http://schemas.openxmlformats.org/officeDocument/2006/relationships/image" Target="../media/image32.svg"/><Relationship Id="rId14" Type="http://schemas.microsoft.com/office/2007/relationships/hdphoto" Target="../media/hdphoto7.wdp"/></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7"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20.png"/><Relationship Id="rId5" Type="http://schemas.openxmlformats.org/officeDocument/2006/relationships/image" Target="../media/image46.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26" Type="http://schemas.openxmlformats.org/officeDocument/2006/relationships/image" Target="../media/image51.emf"/><Relationship Id="rId3" Type="http://schemas.openxmlformats.org/officeDocument/2006/relationships/image" Target="../media/image49.png"/><Relationship Id="rId25"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12" Type="http://schemas.openxmlformats.org/officeDocument/2006/relationships/image" Target="../media/image50.png"/><Relationship Id="rId25"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82.svg"/><Relationship Id="rId5" Type="http://schemas.openxmlformats.org/officeDocument/2006/relationships/image" Target="NULL"/></Relationships>
</file>

<file path=ppt/slides/_rels/slide18.xml.rels><?xml version="1.0" encoding="UTF-8" standalone="yes"?>
<Relationships xmlns="http://schemas.openxmlformats.org/package/2006/relationships"><Relationship Id="rId13" Type="http://schemas.openxmlformats.org/officeDocument/2006/relationships/image" Target="../media/image53.emf"/><Relationship Id="rId3" Type="http://schemas.openxmlformats.org/officeDocument/2006/relationships/image" Target="../media/image52.png"/><Relationship Id="rId12"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82.sv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6.svg"/></Relationships>
</file>

<file path=ppt/slides/_rels/slide20.xml.rels><?xml version="1.0" encoding="UTF-8" standalone="yes"?>
<Relationships xmlns="http://schemas.openxmlformats.org/package/2006/relationships"><Relationship Id="rId18" Type="http://schemas.openxmlformats.org/officeDocument/2006/relationships/image" Target="../media/image56.png"/><Relationship Id="rId21" Type="http://schemas.microsoft.com/office/2007/relationships/hdphoto" Target="../media/hdphoto1.wdp"/><Relationship Id="rId17" Type="http://schemas.openxmlformats.org/officeDocument/2006/relationships/image" Target="../media/image76.svg"/><Relationship Id="rId2" Type="http://schemas.openxmlformats.org/officeDocument/2006/relationships/image" Target="../media/image54.png"/><Relationship Id="rId20"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5.png"/><Relationship Id="rId15" Type="http://schemas.openxmlformats.org/officeDocument/2006/relationships/image" Target="../media/image14.svg"/><Relationship Id="rId19" Type="http://schemas.openxmlformats.org/officeDocument/2006/relationships/image" Target="../media/image57.png"/><Relationship Id="rId4" Type="http://schemas.openxmlformats.org/officeDocument/2006/relationships/image" Target="../media/image66.svg"/><Relationship Id="rId9" Type="http://schemas.openxmlformats.org/officeDocument/2006/relationships/image" Target="../media/image72.sv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8" Type="http://schemas.openxmlformats.org/officeDocument/2006/relationships/image" Target="../media/image56.png"/><Relationship Id="rId7" Type="http://schemas.openxmlformats.org/officeDocument/2006/relationships/image" Target="../media/image70.svg"/><Relationship Id="rId17" Type="http://schemas.openxmlformats.org/officeDocument/2006/relationships/image" Target="../media/image14.png"/><Relationship Id="rId2" Type="http://schemas.openxmlformats.org/officeDocument/2006/relationships/image" Target="../media/image58.pn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20.svg"/><Relationship Id="rId5" Type="http://schemas.openxmlformats.org/officeDocument/2006/relationships/image" Target="../media/image68.svg"/><Relationship Id="rId15" Type="http://schemas.openxmlformats.org/officeDocument/2006/relationships/image" Target="../media/image14.svg"/><Relationship Id="rId9" Type="http://schemas.openxmlformats.org/officeDocument/2006/relationships/image" Target="../media/image72.sv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8.svg"/><Relationship Id="rId7" Type="http://schemas.openxmlformats.org/officeDocument/2006/relationships/image" Target="../media/image78.svg"/><Relationship Id="rId2" Type="http://schemas.openxmlformats.org/officeDocument/2006/relationships/image" Target="../media/image15.png"/><Relationship Id="rId29"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40.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0.svg"/><Relationship Id="rId10"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4.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627257"/>
            <a:ext cx="1310625" cy="82450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09663" y="168914"/>
            <a:ext cx="1125241" cy="11252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8054912"/>
            <a:ext cx="1074009" cy="107400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863079" y="389166"/>
            <a:ext cx="1625429" cy="502405"/>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45085" y="7852984"/>
            <a:ext cx="1228430" cy="1096653"/>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878776" y="1294154"/>
            <a:ext cx="1219464" cy="121946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375938" y="8832782"/>
            <a:ext cx="1177184" cy="1172903"/>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67096" y="8993505"/>
            <a:ext cx="840173" cy="1040755"/>
          </a:xfrm>
          <a:prstGeom prst="rect">
            <a:avLst/>
          </a:prstGeom>
        </p:spPr>
      </p:pic>
      <p:sp>
        <p:nvSpPr>
          <p:cNvPr id="25" name="TextBox 9"/>
          <p:cNvSpPr txBox="1"/>
          <p:nvPr/>
        </p:nvSpPr>
        <p:spPr>
          <a:xfrm>
            <a:off x="456328" y="1833691"/>
            <a:ext cx="17145000" cy="4501232"/>
          </a:xfrm>
          <a:prstGeom prst="rect">
            <a:avLst/>
          </a:prstGeom>
        </p:spPr>
        <p:txBody>
          <a:bodyPr wrap="square" lIns="0" tIns="0" rIns="0" bIns="0" rtlCol="0" anchor="t">
            <a:spAutoFit/>
          </a:bodyPr>
          <a:lstStyle/>
          <a:p>
            <a:pPr algn="ctr">
              <a:lnSpc>
                <a:spcPct val="150000"/>
              </a:lnSpc>
            </a:pPr>
            <a:r>
              <a:rPr lang="en-US" sz="6500" b="1" dirty="0">
                <a:solidFill>
                  <a:srgbClr val="0000CC"/>
                </a:solidFill>
                <a:latin typeface="Arial" panose="020B0604020202020204" pitchFamily="34" charset="0"/>
                <a:cs typeface="Arial" panose="020B0604020202020204" pitchFamily="34" charset="0"/>
              </a:rPr>
              <a:t>NHIỆT LIỆT CHÀO MỪNG </a:t>
            </a:r>
          </a:p>
          <a:p>
            <a:pPr algn="ctr">
              <a:lnSpc>
                <a:spcPct val="150000"/>
              </a:lnSpc>
            </a:pPr>
            <a:r>
              <a:rPr lang="en-US" sz="6500" b="1" dirty="0">
                <a:solidFill>
                  <a:srgbClr val="0000CC"/>
                </a:solidFill>
                <a:latin typeface="Arial" panose="020B0604020202020204" pitchFamily="34" charset="0"/>
                <a:cs typeface="Arial" panose="020B0604020202020204" pitchFamily="34" charset="0"/>
              </a:rPr>
              <a:t>CÁC THẦY CÔ VÀ CÁC EM </a:t>
            </a:r>
          </a:p>
          <a:p>
            <a:pPr algn="ctr">
              <a:lnSpc>
                <a:spcPct val="150000"/>
              </a:lnSpc>
            </a:pPr>
            <a:r>
              <a:rPr lang="en-US" sz="6500" b="1" dirty="0">
                <a:solidFill>
                  <a:srgbClr val="0000CC"/>
                </a:solidFill>
                <a:latin typeface="Arial" panose="020B0604020202020204" pitchFamily="34" charset="0"/>
                <a:cs typeface="Arial" panose="020B0604020202020204" pitchFamily="34" charset="0"/>
              </a:rPr>
              <a:t>ĐẾN VỚI TIẾT HỌC NGÀY HÔM NAY!</a:t>
            </a:r>
          </a:p>
        </p:txBody>
      </p:sp>
      <p:pic>
        <p:nvPicPr>
          <p:cNvPr id="26"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545238">
            <a:off x="84967" y="610007"/>
            <a:ext cx="7859698" cy="1700554"/>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79609" y="6893456"/>
            <a:ext cx="6637046" cy="3393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87115" y="400927"/>
            <a:ext cx="3048000" cy="1225539"/>
            <a:chOff x="0" y="-18042"/>
            <a:chExt cx="13241067" cy="2283260"/>
          </a:xfrm>
        </p:grpSpPr>
        <p:grpSp>
          <p:nvGrpSpPr>
            <p:cNvPr id="5" name="Group 5"/>
            <p:cNvGrpSpPr/>
            <p:nvPr/>
          </p:nvGrpSpPr>
          <p:grpSpPr>
            <a:xfrm>
              <a:off x="0" y="0"/>
              <a:ext cx="13241067" cy="2265218"/>
              <a:chOff x="0" y="0"/>
              <a:chExt cx="5851034" cy="1000967"/>
            </a:xfrm>
          </p:grpSpPr>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731743" y="-18042"/>
              <a:ext cx="11136502" cy="1857365"/>
            </a:xfrm>
            <a:prstGeom prst="rect">
              <a:avLst/>
            </a:prstGeom>
          </p:spPr>
          <p:txBody>
            <a:bodyPr lIns="0" tIns="0" rIns="0" bIns="0" rtlCol="0" anchor="t">
              <a:spAutoFit/>
            </a:bodyPr>
            <a:lstStyle/>
            <a:p>
              <a:pPr algn="ctr">
                <a:lnSpc>
                  <a:spcPts val="9003"/>
                </a:lnSpc>
              </a:pPr>
              <a:r>
                <a:rPr lang="en-US" sz="4500" b="1" spc="-112" dirty="0" smtClean="0">
                  <a:solidFill>
                    <a:schemeClr val="bg1"/>
                  </a:solidFill>
                  <a:latin typeface="Arial" panose="020B0604020202020204" pitchFamily="34" charset="0"/>
                  <a:cs typeface="Arial" panose="020B0604020202020204" pitchFamily="34" charset="0"/>
                </a:rPr>
                <a:t>CÂU HỎI</a:t>
              </a:r>
              <a:endParaRPr lang="en-US" sz="4500" b="1" spc="-112" dirty="0">
                <a:solidFill>
                  <a:schemeClr val="bg1"/>
                </a:solidFill>
                <a:latin typeface="Arial" panose="020B0604020202020204" pitchFamily="34" charset="0"/>
                <a:cs typeface="Arial" panose="020B0604020202020204" pitchFamily="34" charset="0"/>
              </a:endParaRPr>
            </a:p>
          </p:txBody>
        </p:sp>
      </p:grpSp>
      <p:sp>
        <p:nvSpPr>
          <p:cNvPr id="14" name="Rectangle 13"/>
          <p:cNvSpPr/>
          <p:nvPr/>
        </p:nvSpPr>
        <p:spPr>
          <a:xfrm>
            <a:off x="609600" y="2156710"/>
            <a:ext cx="17263013" cy="2188997"/>
          </a:xfrm>
          <a:prstGeom prst="rect">
            <a:avLst/>
          </a:prstGeom>
        </p:spPr>
        <p:txBody>
          <a:bodyPr wrap="square">
            <a:spAutoFit/>
          </a:bodyPr>
          <a:lstStyle/>
          <a:p>
            <a:pPr algn="just">
              <a:lnSpc>
                <a:spcPct val="150000"/>
              </a:lnSpc>
            </a:pPr>
            <a:r>
              <a:rPr lang="en-US" sz="4800" dirty="0" smtClean="0">
                <a:latin typeface="Arial" panose="020B0604020202020204" pitchFamily="34" charset="0"/>
                <a:ea typeface="Calibri" panose="020F0502020204030204" pitchFamily="34" charset="0"/>
                <a:cs typeface="Times New Roman" panose="02020603050405020304" pitchFamily="18" charset="0"/>
              </a:rPr>
              <a:t>Cho 4 </a:t>
            </a:r>
            <a:r>
              <a:rPr lang="en-US" sz="4800" dirty="0" err="1" smtClean="0">
                <a:latin typeface="Arial" panose="020B0604020202020204" pitchFamily="34" charset="0"/>
                <a:ea typeface="Calibri" panose="020F0502020204030204" pitchFamily="34" charset="0"/>
                <a:cs typeface="Times New Roman" panose="02020603050405020304" pitchFamily="18" charset="0"/>
              </a:rPr>
              <a:t>điểm</a:t>
            </a:r>
            <a:r>
              <a:rPr lang="en-US" sz="4800" dirty="0" smtClean="0">
                <a:latin typeface="Arial" panose="020B0604020202020204" pitchFamily="34" charset="0"/>
                <a:ea typeface="Calibri" panose="020F0502020204030204" pitchFamily="34" charset="0"/>
                <a:cs typeface="Times New Roman" panose="02020603050405020304" pitchFamily="18" charset="0"/>
              </a:rPr>
              <a:t> E, F, G, H. </a:t>
            </a:r>
            <a:r>
              <a:rPr lang="en-US" sz="4800" dirty="0" err="1" smtClean="0">
                <a:latin typeface="Arial" panose="020B0604020202020204" pitchFamily="34" charset="0"/>
                <a:ea typeface="Calibri" panose="020F0502020204030204" pitchFamily="34" charset="0"/>
                <a:cs typeface="Times New Roman" panose="02020603050405020304" pitchFamily="18" charset="0"/>
              </a:rPr>
              <a:t>Kể</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tên</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một</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tứ</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giác</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có</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các</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đỉnh</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là</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bốn</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điểm</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đã</a:t>
            </a:r>
            <a:r>
              <a:rPr lang="en-US" sz="4800" dirty="0" smtClean="0">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latin typeface="Arial" panose="020B0604020202020204" pitchFamily="34" charset="0"/>
                <a:ea typeface="Calibri" panose="020F0502020204030204" pitchFamily="34" charset="0"/>
                <a:cs typeface="Times New Roman" panose="02020603050405020304" pitchFamily="18" charset="0"/>
              </a:rPr>
              <a:t>cho</a:t>
            </a:r>
            <a:r>
              <a:rPr lang="en-US" sz="4800" dirty="0" smtClean="0">
                <a:latin typeface="Arial" panose="020B0604020202020204" pitchFamily="34" charset="0"/>
                <a:ea typeface="Calibri" panose="020F0502020204030204" pitchFamily="34" charset="0"/>
                <a:cs typeface="Times New Roman" panose="02020603050405020304" pitchFamily="18" charset="0"/>
              </a:rPr>
              <a: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7221200" y="461386"/>
            <a:ext cx="799801" cy="1232126"/>
          </a:xfrm>
          <a:prstGeom prst="rect">
            <a:avLst/>
          </a:prstGeom>
        </p:spPr>
      </p:pic>
      <p:pic>
        <p:nvPicPr>
          <p:cNvPr id="19" name="Picture 18" descr="A picture containing screenshot, circle&#10;&#10;Description automatically generated"/>
          <p:cNvPicPr/>
          <p:nvPr/>
        </p:nvPicPr>
        <p:blipFill>
          <a:blip r:embed="rId18"/>
          <a:stretch>
            <a:fillRect/>
          </a:stretch>
        </p:blipFill>
        <p:spPr>
          <a:xfrm>
            <a:off x="5116695" y="4710467"/>
            <a:ext cx="6442710" cy="3982720"/>
          </a:xfrm>
          <a:prstGeom prst="rect">
            <a:avLst/>
          </a:prstGeom>
        </p:spPr>
      </p:pic>
      <p:cxnSp>
        <p:nvCxnSpPr>
          <p:cNvPr id="17" name="Straight Connector 16"/>
          <p:cNvCxnSpPr/>
          <p:nvPr/>
        </p:nvCxnSpPr>
        <p:spPr>
          <a:xfrm flipH="1">
            <a:off x="5562600" y="5359027"/>
            <a:ext cx="2775450" cy="19422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562600" y="7301267"/>
            <a:ext cx="4648200" cy="99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338050" y="5320067"/>
            <a:ext cx="2787149" cy="10100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210800" y="6291187"/>
            <a:ext cx="891407" cy="200068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19"/>
          <a:stretch>
            <a:fillRect/>
          </a:stretch>
        </p:blipFill>
        <p:spPr>
          <a:xfrm flipH="1">
            <a:off x="15497009" y="6332640"/>
            <a:ext cx="2156175" cy="3703354"/>
          </a:xfrm>
          <a:prstGeom prst="rect">
            <a:avLst/>
          </a:prstGeom>
        </p:spPr>
      </p:pic>
      <p:pic>
        <p:nvPicPr>
          <p:cNvPr id="32" name="Picture 31"/>
          <p:cNvPicPr>
            <a:picLocks noChangeAspect="1"/>
          </p:cNvPicPr>
          <p:nvPr/>
        </p:nvPicPr>
        <p:blipFill>
          <a:blip r:embed="rId20"/>
          <a:stretch>
            <a:fillRect/>
          </a:stretch>
        </p:blipFill>
        <p:spPr>
          <a:xfrm rot="11858322">
            <a:off x="298528" y="8076894"/>
            <a:ext cx="2181001" cy="2131713"/>
          </a:xfrm>
          <a:prstGeom prst="rect">
            <a:avLst/>
          </a:prstGeom>
        </p:spPr>
      </p:pic>
      <p:pic>
        <p:nvPicPr>
          <p:cNvPr id="18" name="Picture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299517" y="297670"/>
            <a:ext cx="1348084" cy="1348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anim calcmode="lin" valueType="num">
                                      <p:cBhvr>
                                        <p:cTn id="11" dur="500" fill="hold"/>
                                        <p:tgtEl>
                                          <p:spTgt spid="18"/>
                                        </p:tgtEl>
                                        <p:attrNameLst>
                                          <p:attrName>ppt_x</p:attrName>
                                        </p:attrNameLst>
                                      </p:cBhvr>
                                      <p:tavLst>
                                        <p:tav tm="0">
                                          <p:val>
                                            <p:strVal val="#ppt_x"/>
                                          </p:val>
                                        </p:tav>
                                        <p:tav tm="100000">
                                          <p:val>
                                            <p:strVal val="#ppt_x"/>
                                          </p:val>
                                        </p:tav>
                                      </p:tavLst>
                                    </p:anim>
                                    <p:anim calcmode="lin" valueType="num">
                                      <p:cBhvr>
                                        <p:cTn id="12" dur="500" fill="hold"/>
                                        <p:tgtEl>
                                          <p:spTgt spid="18"/>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2530" y="94002"/>
            <a:ext cx="4699117" cy="1172640"/>
            <a:chOff x="4737498" y="2755552"/>
            <a:chExt cx="4699117" cy="1172640"/>
          </a:xfrm>
        </p:grpSpPr>
        <p:grpSp>
          <p:nvGrpSpPr>
            <p:cNvPr id="13" name="Group 4"/>
            <p:cNvGrpSpPr/>
            <p:nvPr/>
          </p:nvGrpSpPr>
          <p:grpSpPr>
            <a:xfrm>
              <a:off x="4737498" y="2780077"/>
              <a:ext cx="4699117" cy="1148115"/>
              <a:chOff x="12701" y="80010"/>
              <a:chExt cx="4556618" cy="815476"/>
            </a:xfrm>
          </p:grpSpPr>
          <p:sp>
            <p:nvSpPr>
              <p:cNvPr id="14" name="Freeform 5"/>
              <p:cNvSpPr/>
              <p:nvPr/>
            </p:nvSpPr>
            <p:spPr>
              <a:xfrm>
                <a:off x="80011" y="80010"/>
                <a:ext cx="4489308" cy="815476"/>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7" name="Freeform 7"/>
              <p:cNvSpPr/>
              <p:nvPr/>
            </p:nvSpPr>
            <p:spPr>
              <a:xfrm>
                <a:off x="12701" y="108246"/>
                <a:ext cx="4502009" cy="745021"/>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grpSp>
        <p:sp>
          <p:nvSpPr>
            <p:cNvPr id="4" name="Rectangle 3"/>
            <p:cNvSpPr/>
            <p:nvPr/>
          </p:nvSpPr>
          <p:spPr>
            <a:xfrm>
              <a:off x="5011949" y="2755552"/>
              <a:ext cx="4085542" cy="113107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4500" b="1" i="0" u="none" strike="noStrike" kern="1200" cap="none" spc="0" normalizeH="0" noProof="0" dirty="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TẬP 1 </a:t>
              </a:r>
              <a:endPar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5228836" y="158646"/>
            <a:ext cx="10793047" cy="1107996"/>
          </a:xfrm>
          <a:prstGeom prst="rect">
            <a:avLst/>
          </a:prstGeom>
        </p:spPr>
        <p:txBody>
          <a:bodyPr wrap="square">
            <a:spAutoFit/>
          </a:bodyPr>
          <a:lstStyle/>
          <a:p>
            <a:pPr marL="30480" marR="30480" algn="just">
              <a:lnSpc>
                <a:spcPct val="150000"/>
              </a:lnSpc>
            </a:pPr>
            <a:r>
              <a:rPr lang="en-US"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Quan</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sát</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tứ</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ABCD </a:t>
            </a:r>
            <a:r>
              <a:rPr lang="en-US"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 3.4</a:t>
            </a:r>
            <a:r>
              <a:rPr lang="en-US" sz="4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11783199" y="1286476"/>
            <a:ext cx="6477000" cy="6628449"/>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3799" y="5354985"/>
                <a:ext cx="11264801" cy="3453831"/>
              </a:xfrm>
              <a:prstGeom prst="rect">
                <a:avLst/>
              </a:prstGeom>
              <a:solidFill>
                <a:srgbClr val="002060"/>
              </a:solidFill>
            </p:spPr>
            <p:txBody>
              <a:bodyPr wrap="square">
                <a:spAutoFit/>
              </a:bodyPr>
              <a:lstStyle/>
              <a:p>
                <a:pPr algn="just">
                  <a:lnSpc>
                    <a:spcPct val="150000"/>
                  </a:lnSpc>
                </a:pPr>
                <a:r>
                  <a:rPr lang="en-US" sz="4800" dirty="0" smtClean="0">
                    <a:solidFill>
                      <a:srgbClr val="FFFF00"/>
                    </a:solidFill>
                    <a:latin typeface="Arial" panose="020B0604020202020204" pitchFamily="34" charset="0"/>
                    <a:cs typeface="Arial" panose="020B0604020202020204" pitchFamily="34" charset="0"/>
                  </a:rPr>
                  <a:t>- </a:t>
                </a:r>
                <a:r>
                  <a:rPr lang="en-US" sz="4800" dirty="0" err="1" smtClean="0">
                    <a:solidFill>
                      <a:srgbClr val="FFFF00"/>
                    </a:solidFill>
                    <a:latin typeface="Arial" panose="020B0604020202020204" pitchFamily="34" charset="0"/>
                    <a:cs typeface="Arial" panose="020B0604020202020204" pitchFamily="34" charset="0"/>
                  </a:rPr>
                  <a:t>Đường</a:t>
                </a:r>
                <a:r>
                  <a:rPr lang="en-US" sz="4800" dirty="0" smtClean="0">
                    <a:solidFill>
                      <a:srgbClr val="FFFF00"/>
                    </a:solidFill>
                    <a:latin typeface="Arial" panose="020B0604020202020204" pitchFamily="34" charset="0"/>
                    <a:cs typeface="Arial" panose="020B0604020202020204" pitchFamily="34" charset="0"/>
                  </a:rPr>
                  <a:t> </a:t>
                </a:r>
                <a:r>
                  <a:rPr lang="en-US" sz="4800" dirty="0" err="1" smtClean="0">
                    <a:solidFill>
                      <a:srgbClr val="FFFF00"/>
                    </a:solidFill>
                    <a:latin typeface="Arial" panose="020B0604020202020204" pitchFamily="34" charset="0"/>
                    <a:cs typeface="Arial" panose="020B0604020202020204" pitchFamily="34" charset="0"/>
                  </a:rPr>
                  <a:t>chéo</a:t>
                </a:r>
                <a:r>
                  <a:rPr lang="en-US" sz="4800" dirty="0" smtClean="0">
                    <a:solidFill>
                      <a:srgbClr val="FFFF00"/>
                    </a:solidFill>
                    <a:latin typeface="Arial" panose="020B0604020202020204" pitchFamily="34" charset="0"/>
                    <a:cs typeface="Arial" panose="020B0604020202020204" pitchFamily="34" charset="0"/>
                  </a:rPr>
                  <a:t>: AC ; …</a:t>
                </a:r>
                <a:endParaRPr lang="vi-VN" sz="4800" dirty="0">
                  <a:solidFill>
                    <a:srgbClr val="FFFF00"/>
                  </a:solidFill>
                  <a:latin typeface="Arial" panose="020B0604020202020204" pitchFamily="34" charset="0"/>
                  <a:cs typeface="Arial" panose="020B0604020202020204" pitchFamily="34" charset="0"/>
                </a:endParaRPr>
              </a:p>
              <a:p>
                <a:pPr algn="just">
                  <a:lnSpc>
                    <a:spcPct val="150000"/>
                  </a:lnSpc>
                </a:pPr>
                <a:r>
                  <a:rPr lang="vi-VN" sz="4800" dirty="0">
                    <a:solidFill>
                      <a:srgbClr val="FFFF00"/>
                    </a:solidFill>
                    <a:latin typeface="Arial" panose="020B0604020202020204" pitchFamily="34" charset="0"/>
                    <a:cs typeface="Arial" panose="020B0604020202020204" pitchFamily="34" charset="0"/>
                  </a:rPr>
                  <a:t>- Cặp cạnh </a:t>
                </a:r>
                <a:r>
                  <a:rPr lang="vi-VN" sz="4800" dirty="0" smtClean="0">
                    <a:solidFill>
                      <a:srgbClr val="FFFF00"/>
                    </a:solidFill>
                    <a:latin typeface="Arial" panose="020B0604020202020204" pitchFamily="34" charset="0"/>
                    <a:cs typeface="Arial" panose="020B0604020202020204" pitchFamily="34" charset="0"/>
                  </a:rPr>
                  <a:t>đối</a:t>
                </a:r>
                <a:r>
                  <a:rPr lang="en-US" sz="4800" dirty="0" smtClean="0">
                    <a:solidFill>
                      <a:srgbClr val="FFFF00"/>
                    </a:solidFill>
                    <a:latin typeface="Arial" panose="020B0604020202020204" pitchFamily="34" charset="0"/>
                    <a:cs typeface="Arial" panose="020B0604020202020204" pitchFamily="34" charset="0"/>
                  </a:rPr>
                  <a:t>:</a:t>
                </a:r>
                <a:r>
                  <a:rPr lang="vi-VN" sz="4800" dirty="0" smtClean="0">
                    <a:solidFill>
                      <a:srgbClr val="FFFF00"/>
                    </a:solidFill>
                    <a:latin typeface="Arial" panose="020B0604020202020204" pitchFamily="34" charset="0"/>
                    <a:cs typeface="Arial" panose="020B0604020202020204" pitchFamily="34" charset="0"/>
                  </a:rPr>
                  <a:t> AB</a:t>
                </a:r>
                <a:r>
                  <a:rPr lang="en-US" sz="4800" dirty="0" smtClean="0">
                    <a:solidFill>
                      <a:srgbClr val="FFFF00"/>
                    </a:solidFill>
                    <a:latin typeface="Arial" panose="020B0604020202020204" pitchFamily="34" charset="0"/>
                    <a:cs typeface="Arial" panose="020B0604020202020204" pitchFamily="34" charset="0"/>
                  </a:rPr>
                  <a:t> </a:t>
                </a:r>
                <a:r>
                  <a:rPr lang="en-US" sz="4800" dirty="0" err="1" smtClean="0">
                    <a:solidFill>
                      <a:srgbClr val="FFFF00"/>
                    </a:solidFill>
                    <a:latin typeface="Arial" panose="020B0604020202020204" pitchFamily="34" charset="0"/>
                    <a:cs typeface="Arial" panose="020B0604020202020204" pitchFamily="34" charset="0"/>
                  </a:rPr>
                  <a:t>và</a:t>
                </a:r>
                <a:r>
                  <a:rPr lang="vi-VN" sz="4800" dirty="0" smtClean="0">
                    <a:solidFill>
                      <a:srgbClr val="FFFF00"/>
                    </a:solidFill>
                    <a:latin typeface="Arial" panose="020B0604020202020204" pitchFamily="34" charset="0"/>
                    <a:cs typeface="Arial" panose="020B0604020202020204" pitchFamily="34" charset="0"/>
                  </a:rPr>
                  <a:t> CD</a:t>
                </a:r>
                <a:r>
                  <a:rPr lang="en-US" sz="4800" dirty="0" smtClean="0">
                    <a:solidFill>
                      <a:srgbClr val="FFFF00"/>
                    </a:solidFill>
                    <a:latin typeface="Arial" panose="020B0604020202020204" pitchFamily="34" charset="0"/>
                    <a:cs typeface="Arial" panose="020B0604020202020204" pitchFamily="34" charset="0"/>
                  </a:rPr>
                  <a:t>; …</a:t>
                </a:r>
                <a:endParaRPr lang="vi-VN" sz="4800" dirty="0" smtClean="0">
                  <a:solidFill>
                    <a:srgbClr val="FFFF00"/>
                  </a:solidFill>
                  <a:latin typeface="Arial" panose="020B0604020202020204" pitchFamily="34" charset="0"/>
                  <a:cs typeface="Arial" panose="020B0604020202020204" pitchFamily="34" charset="0"/>
                </a:endParaRPr>
              </a:p>
              <a:p>
                <a:pPr algn="just">
                  <a:lnSpc>
                    <a:spcPct val="150000"/>
                  </a:lnSpc>
                </a:pPr>
                <a:r>
                  <a:rPr lang="vi-VN" sz="4800" dirty="0" smtClean="0">
                    <a:solidFill>
                      <a:srgbClr val="FFFF00"/>
                    </a:solidFill>
                    <a:latin typeface="Arial" panose="020B0604020202020204" pitchFamily="34" charset="0"/>
                    <a:cs typeface="Arial" panose="020B0604020202020204" pitchFamily="34" charset="0"/>
                  </a:rPr>
                  <a:t>- Cặp góc đối</a:t>
                </a:r>
                <a:r>
                  <a:rPr lang="en-US" sz="4800" dirty="0" smtClean="0">
                    <a:solidFill>
                      <a:srgbClr val="FFFF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800" i="1" smtClean="0">
                            <a:solidFill>
                              <a:srgbClr val="FFFF00"/>
                            </a:solidFill>
                            <a:latin typeface="Cambria Math" panose="02040503050406030204" pitchFamily="18" charset="0"/>
                            <a:cs typeface="Arial" panose="020B0604020202020204" pitchFamily="34" charset="0"/>
                          </a:rPr>
                        </m:ctrlPr>
                      </m:accPr>
                      <m:e>
                        <m:r>
                          <a:rPr lang="en-US" sz="4800" b="0" i="1" smtClean="0">
                            <a:solidFill>
                              <a:srgbClr val="FFFF00"/>
                            </a:solidFill>
                            <a:latin typeface="Cambria Math" panose="02040503050406030204" pitchFamily="18" charset="0"/>
                            <a:cs typeface="Arial" panose="020B0604020202020204" pitchFamily="34" charset="0"/>
                          </a:rPr>
                          <m:t>𝐴</m:t>
                        </m:r>
                      </m:e>
                    </m:acc>
                    <m:r>
                      <a:rPr lang="en-US" sz="4800" b="0" i="1" smtClean="0">
                        <a:solidFill>
                          <a:srgbClr val="FFFF00"/>
                        </a:solidFill>
                        <a:latin typeface="Cambria Math" panose="02040503050406030204" pitchFamily="18" charset="0"/>
                        <a:cs typeface="Arial" panose="020B0604020202020204" pitchFamily="34" charset="0"/>
                      </a:rPr>
                      <m:t> </m:t>
                    </m:r>
                  </m:oMath>
                </a14:m>
                <a:r>
                  <a:rPr lang="en-US" sz="4800" dirty="0" err="1" smtClean="0">
                    <a:solidFill>
                      <a:srgbClr val="FFFF00"/>
                    </a:solidFill>
                    <a:latin typeface="Arial" panose="020B0604020202020204" pitchFamily="34" charset="0"/>
                    <a:cs typeface="Arial" panose="020B0604020202020204" pitchFamily="34" charset="0"/>
                  </a:rPr>
                  <a:t>và</a:t>
                </a:r>
                <a:r>
                  <a:rPr lang="en-US" sz="4800" dirty="0" smtClean="0">
                    <a:solidFill>
                      <a:srgbClr val="FFFF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800" i="1" smtClean="0">
                            <a:solidFill>
                              <a:srgbClr val="FFFF00"/>
                            </a:solidFill>
                            <a:latin typeface="Cambria Math" panose="02040503050406030204" pitchFamily="18" charset="0"/>
                            <a:cs typeface="Arial" panose="020B0604020202020204" pitchFamily="34" charset="0"/>
                          </a:rPr>
                        </m:ctrlPr>
                      </m:accPr>
                      <m:e>
                        <m:r>
                          <a:rPr lang="en-US" sz="4800" b="0" i="1" smtClean="0">
                            <a:solidFill>
                              <a:srgbClr val="FFFF00"/>
                            </a:solidFill>
                            <a:latin typeface="Cambria Math" panose="02040503050406030204" pitchFamily="18" charset="0"/>
                            <a:cs typeface="Arial" panose="020B0604020202020204" pitchFamily="34" charset="0"/>
                          </a:rPr>
                          <m:t>𝐶</m:t>
                        </m:r>
                      </m:e>
                    </m:acc>
                  </m:oMath>
                </a14:m>
                <a:r>
                  <a:rPr lang="en-US" sz="4800" dirty="0" smtClean="0">
                    <a:solidFill>
                      <a:srgbClr val="FFFF00"/>
                    </a:solidFill>
                    <a:latin typeface="Arial" panose="020B0604020202020204" pitchFamily="34" charset="0"/>
                    <a:cs typeface="Arial" panose="020B0604020202020204" pitchFamily="34" charset="0"/>
                  </a:rPr>
                  <a:t> ; …</a:t>
                </a:r>
                <a:endParaRPr lang="vi-VN" sz="4800" dirty="0">
                  <a:solidFill>
                    <a:srgbClr val="FFFF00"/>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3799" y="5354985"/>
                <a:ext cx="11264801" cy="3453831"/>
              </a:xfrm>
              <a:prstGeom prst="rect">
                <a:avLst/>
              </a:prstGeom>
              <a:blipFill>
                <a:blip r:embed="rId5"/>
                <a:stretch>
                  <a:fillRect l="-2489" b="-4056"/>
                </a:stretch>
              </a:blipFill>
            </p:spPr>
            <p:txBody>
              <a:bodyPr/>
              <a:lstStyle/>
              <a:p>
                <a:r>
                  <a:rPr lang="en-US">
                    <a:noFill/>
                  </a:rPr>
                  <a:t> </a:t>
                </a:r>
              </a:p>
            </p:txBody>
          </p:sp>
        </mc:Fallback>
      </mc:AlternateContent>
      <p:sp>
        <p:nvSpPr>
          <p:cNvPr id="9" name="Rectangle 8"/>
          <p:cNvSpPr/>
          <p:nvPr/>
        </p:nvSpPr>
        <p:spPr>
          <a:xfrm>
            <a:off x="460715" y="1604658"/>
            <a:ext cx="11197885" cy="3139321"/>
          </a:xfrm>
          <a:prstGeom prst="rect">
            <a:avLst/>
          </a:prstGeom>
        </p:spPr>
        <p:txBody>
          <a:bodyPr wrap="square">
            <a:spAutoFit/>
          </a:bodyPr>
          <a:lstStyle/>
          <a:p>
            <a:pPr lvl="0" algn="just">
              <a:lnSpc>
                <a:spcPct val="150000"/>
              </a:lnSpc>
            </a:pPr>
            <a:r>
              <a:rPr lang="vi-VN" sz="4400" dirty="0">
                <a:solidFill>
                  <a:srgbClr val="000000"/>
                </a:solidFill>
              </a:rPr>
              <a:t>Hai đỉnh không cùng thuộc một cạnh gọi là </a:t>
            </a:r>
            <a:r>
              <a:rPr lang="vi-VN" sz="4400" b="1" i="1" dirty="0">
                <a:solidFill>
                  <a:srgbClr val="000000"/>
                </a:solidFill>
              </a:rPr>
              <a:t>hai đỉnh đối nhau</a:t>
            </a:r>
            <a:r>
              <a:rPr lang="vi-VN" sz="4400" dirty="0">
                <a:solidFill>
                  <a:srgbClr val="000000"/>
                </a:solidFill>
              </a:rPr>
              <a:t>. Đoạn thẳng nối hai đỉnh đối nhau là </a:t>
            </a:r>
            <a:r>
              <a:rPr lang="vi-VN" sz="4400" b="1" i="1" dirty="0">
                <a:solidFill>
                  <a:srgbClr val="000000"/>
                </a:solidFill>
              </a:rPr>
              <a:t>một </a:t>
            </a:r>
            <a:r>
              <a:rPr lang="vi-VN" sz="4400" b="1" i="1" dirty="0" smtClean="0">
                <a:solidFill>
                  <a:srgbClr val="000000"/>
                </a:solidFill>
              </a:rPr>
              <a:t>đường </a:t>
            </a:r>
            <a:r>
              <a:rPr lang="vi-VN" sz="4400" b="1" i="1" dirty="0">
                <a:solidFill>
                  <a:srgbClr val="000000"/>
                </a:solidFill>
              </a:rPr>
              <a:t>chéo</a:t>
            </a:r>
            <a:r>
              <a:rPr lang="vi-VN" sz="4400" dirty="0">
                <a:solidFill>
                  <a:srgbClr val="000000"/>
                </a:solidFill>
              </a:rPr>
              <a:t>. </a:t>
            </a:r>
            <a:endParaRPr lang="en-US" sz="4400" dirty="0">
              <a:solidFill>
                <a:srgbClr val="000000"/>
              </a:solidFill>
            </a:endParaRPr>
          </a:p>
        </p:txBody>
      </p:sp>
      <p:pic>
        <p:nvPicPr>
          <p:cNvPr id="10" name="Picture 9"/>
          <p:cNvPicPr>
            <a:picLocks noChangeAspect="1"/>
          </p:cNvPicPr>
          <p:nvPr/>
        </p:nvPicPr>
        <p:blipFill>
          <a:blip r:embed="rId6"/>
          <a:stretch>
            <a:fillRect/>
          </a:stretch>
        </p:blipFill>
        <p:spPr>
          <a:xfrm>
            <a:off x="16431100" y="8343900"/>
            <a:ext cx="1628300" cy="1752600"/>
          </a:xfrm>
          <a:prstGeom prst="rect">
            <a:avLst/>
          </a:prstGeom>
        </p:spPr>
      </p:pic>
      <p:pic>
        <p:nvPicPr>
          <p:cNvPr id="18"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419" y="9563100"/>
            <a:ext cx="846172" cy="45524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970860">
            <a:off x="16305347" y="-218930"/>
            <a:ext cx="2359767" cy="23597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400" y="5600700"/>
            <a:ext cx="1524000" cy="830997"/>
          </a:xfrm>
          <a:prstGeom prst="rect">
            <a:avLst/>
          </a:prstGeom>
          <a:solidFill>
            <a:srgbClr val="002060"/>
          </a:solidFill>
        </p:spPr>
        <p:txBody>
          <a:bodyPr wrap="square" rtlCol="0">
            <a:spAutoFit/>
          </a:bodyPr>
          <a:lstStyle/>
          <a:p>
            <a:r>
              <a:rPr lang="en-US" sz="4800" dirty="0" smtClean="0">
                <a:solidFill>
                  <a:srgbClr val="FF0000"/>
                </a:solidFill>
                <a:latin typeface="Arial" panose="020B0604020202020204" pitchFamily="34" charset="0"/>
                <a:cs typeface="Arial" panose="020B0604020202020204" pitchFamily="34" charset="0"/>
              </a:rPr>
              <a:t>BD</a:t>
            </a:r>
            <a:endParaRPr lang="en-US" sz="48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7715250" y="6666401"/>
            <a:ext cx="3009900" cy="830997"/>
          </a:xfrm>
          <a:prstGeom prst="rect">
            <a:avLst/>
          </a:prstGeom>
          <a:solidFill>
            <a:srgbClr val="002060"/>
          </a:solidFill>
        </p:spPr>
        <p:txBody>
          <a:bodyPr wrap="square" rtlCol="0">
            <a:spAutoFit/>
          </a:bodyPr>
          <a:lstStyle/>
          <a:p>
            <a:r>
              <a:rPr lang="en-US" sz="4800" dirty="0" smtClean="0">
                <a:solidFill>
                  <a:srgbClr val="FF0000"/>
                </a:solidFill>
                <a:latin typeface="Arial" panose="020B0604020202020204" pitchFamily="34" charset="0"/>
                <a:cs typeface="Arial" panose="020B0604020202020204" pitchFamily="34" charset="0"/>
              </a:rPr>
              <a:t>AD </a:t>
            </a:r>
            <a:r>
              <a:rPr lang="en-US" sz="4800" dirty="0" err="1" smtClean="0">
                <a:solidFill>
                  <a:srgbClr val="FF0000"/>
                </a:solidFill>
                <a:latin typeface="Arial" panose="020B0604020202020204" pitchFamily="34" charset="0"/>
                <a:cs typeface="Arial" panose="020B0604020202020204" pitchFamily="34" charset="0"/>
              </a:rPr>
              <a:t>và</a:t>
            </a:r>
            <a:r>
              <a:rPr lang="en-US" sz="4800" dirty="0" smtClean="0">
                <a:solidFill>
                  <a:srgbClr val="FF0000"/>
                </a:solidFill>
                <a:latin typeface="Arial" panose="020B0604020202020204" pitchFamily="34" charset="0"/>
                <a:cs typeface="Arial" panose="020B0604020202020204" pitchFamily="34" charset="0"/>
              </a:rPr>
              <a:t> BC</a:t>
            </a:r>
            <a:endParaRPr lang="en-US" sz="48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6629400" y="7782101"/>
                <a:ext cx="2590800" cy="850939"/>
              </a:xfrm>
              <a:prstGeom prst="rect">
                <a:avLst/>
              </a:prstGeom>
              <a:solidFill>
                <a:srgbClr val="002060"/>
              </a:solidFill>
            </p:spPr>
            <p:txBody>
              <a:bodyPr wrap="square" rtlCol="0">
                <a:spAutoFit/>
              </a:bodyPr>
              <a:lstStyle/>
              <a:p>
                <a14:m>
                  <m:oMath xmlns:m="http://schemas.openxmlformats.org/officeDocument/2006/math">
                    <m:acc>
                      <m:accPr>
                        <m:chr m:val="̂"/>
                        <m:ctrlPr>
                          <a:rPr lang="en-US" sz="4800" i="1" dirty="0" smtClean="0">
                            <a:solidFill>
                              <a:srgbClr val="FF0000"/>
                            </a:solidFill>
                            <a:latin typeface="Cambria Math" panose="02040503050406030204" pitchFamily="18" charset="0"/>
                            <a:cs typeface="Arial" panose="020B0604020202020204" pitchFamily="34" charset="0"/>
                          </a:rPr>
                        </m:ctrlPr>
                      </m:accPr>
                      <m:e>
                        <m:r>
                          <a:rPr lang="en-US" sz="4800" b="0" i="1" dirty="0" smtClean="0">
                            <a:solidFill>
                              <a:srgbClr val="FF0000"/>
                            </a:solidFill>
                            <a:latin typeface="Cambria Math" panose="02040503050406030204" pitchFamily="18" charset="0"/>
                            <a:cs typeface="Arial" panose="020B0604020202020204" pitchFamily="34" charset="0"/>
                          </a:rPr>
                          <m:t>𝐵</m:t>
                        </m:r>
                      </m:e>
                    </m:acc>
                  </m:oMath>
                </a14:m>
                <a:r>
                  <a:rPr lang="en-US" sz="4800" dirty="0" smtClean="0">
                    <a:solidFill>
                      <a:srgbClr val="FF0000"/>
                    </a:solidFill>
                    <a:latin typeface="Arial" panose="020B0604020202020204" pitchFamily="34" charset="0"/>
                    <a:cs typeface="Arial" panose="020B0604020202020204" pitchFamily="34" charset="0"/>
                  </a:rPr>
                  <a:t> </a:t>
                </a:r>
                <a:r>
                  <a:rPr lang="en-US" sz="4800" dirty="0" err="1" smtClean="0">
                    <a:solidFill>
                      <a:srgbClr val="FF0000"/>
                    </a:solidFill>
                    <a:latin typeface="Arial" panose="020B0604020202020204" pitchFamily="34" charset="0"/>
                    <a:cs typeface="Arial" panose="020B0604020202020204" pitchFamily="34" charset="0"/>
                  </a:rPr>
                  <a:t>và</a:t>
                </a:r>
                <a:r>
                  <a:rPr lang="en-US" sz="4800" dirty="0" smtClean="0">
                    <a:solidFill>
                      <a:srgbClr val="FF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800" i="1" smtClean="0">
                            <a:solidFill>
                              <a:srgbClr val="FF0000"/>
                            </a:solidFill>
                            <a:latin typeface="Cambria Math" panose="02040503050406030204" pitchFamily="18" charset="0"/>
                            <a:cs typeface="Arial" panose="020B0604020202020204" pitchFamily="34" charset="0"/>
                          </a:rPr>
                        </m:ctrlPr>
                      </m:accPr>
                      <m:e>
                        <m:r>
                          <a:rPr lang="en-US" sz="4800" b="0" i="1" smtClean="0">
                            <a:solidFill>
                              <a:srgbClr val="FF0000"/>
                            </a:solidFill>
                            <a:latin typeface="Cambria Math" panose="02040503050406030204" pitchFamily="18" charset="0"/>
                            <a:cs typeface="Arial" panose="020B0604020202020204" pitchFamily="34" charset="0"/>
                          </a:rPr>
                          <m:t>𝐷</m:t>
                        </m:r>
                      </m:e>
                    </m:acc>
                  </m:oMath>
                </a14:m>
                <a:endParaRPr lang="en-US" sz="4800" dirty="0">
                  <a:solidFill>
                    <a:srgbClr val="FF0000"/>
                  </a:solidFill>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629400" y="7782101"/>
                <a:ext cx="2590800" cy="850939"/>
              </a:xfrm>
              <a:prstGeom prst="rect">
                <a:avLst/>
              </a:prstGeom>
              <a:blipFill>
                <a:blip r:embed="rId9"/>
                <a:stretch>
                  <a:fillRect t="-14388" b="-37410"/>
                </a:stretch>
              </a:blipFill>
            </p:spPr>
            <p:txBody>
              <a:bodyPr/>
              <a:lstStyle/>
              <a:p>
                <a:r>
                  <a:rPr lang="en-US">
                    <a:noFill/>
                  </a:rPr>
                  <a:t> </a:t>
                </a:r>
              </a:p>
            </p:txBody>
          </p:sp>
        </mc:Fallback>
      </mc:AlternateContent>
    </p:spTree>
    <p:extLst>
      <p:ext uri="{BB962C8B-B14F-4D97-AF65-F5344CB8AC3E}">
        <p14:creationId xmlns:p14="http://schemas.microsoft.com/office/powerpoint/2010/main" val="29089104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6762" y="249703"/>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3400" y="9166462"/>
            <a:ext cx="1006238" cy="1006238"/>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70393" y="249703"/>
            <a:ext cx="1006238" cy="1006238"/>
          </a:xfrm>
          <a:prstGeom prst="rect">
            <a:avLst/>
          </a:prstGeom>
        </p:spPr>
      </p:pic>
      <p:grpSp>
        <p:nvGrpSpPr>
          <p:cNvPr id="28" name="Group 27"/>
          <p:cNvGrpSpPr/>
          <p:nvPr/>
        </p:nvGrpSpPr>
        <p:grpSpPr>
          <a:xfrm>
            <a:off x="1219200" y="151934"/>
            <a:ext cx="12954000" cy="1488647"/>
            <a:chOff x="1524000" y="4406143"/>
            <a:chExt cx="10523825" cy="1184876"/>
          </a:xfrm>
        </p:grpSpPr>
        <p:sp>
          <p:nvSpPr>
            <p:cNvPr id="6" name="Freeform 6"/>
            <p:cNvSpPr/>
            <p:nvPr/>
          </p:nvSpPr>
          <p:spPr>
            <a:xfrm>
              <a:off x="1524000" y="4455326"/>
              <a:ext cx="9753600" cy="1054823"/>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sp>
          <p:nvSpPr>
            <p:cNvPr id="26" name="Rectangle 25"/>
            <p:cNvSpPr/>
            <p:nvPr/>
          </p:nvSpPr>
          <p:spPr>
            <a:xfrm>
              <a:off x="1899407" y="4406143"/>
              <a:ext cx="10148418" cy="1184876"/>
            </a:xfrm>
            <a:prstGeom prst="rect">
              <a:avLst/>
            </a:prstGeom>
          </p:spPr>
          <p:txBody>
            <a:bodyPr wrap="none">
              <a:spAutoFit/>
            </a:bodyPr>
            <a:lstStyle/>
            <a:p>
              <a:pPr>
                <a:lnSpc>
                  <a:spcPct val="150000"/>
                </a:lnSpc>
                <a:spcAft>
                  <a:spcPts val="800"/>
                </a:spcAft>
                <a:defRPr/>
              </a:pPr>
              <a:r>
                <a:rPr lang="en-US" sz="54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2. </a:t>
              </a:r>
              <a:r>
                <a:rPr lang="vi-VN" sz="5400" b="1" dirty="0" smtClean="0">
                  <a:solidFill>
                    <a:srgbClr val="C00000"/>
                  </a:solidFill>
                  <a:ea typeface="Calibri" panose="020F0502020204030204" pitchFamily="34" charset="0"/>
                  <a:cs typeface="Arial" panose="020B0604020202020204" pitchFamily="34" charset="0"/>
                </a:rPr>
                <a:t>Tổng </a:t>
              </a:r>
              <a:r>
                <a:rPr lang="vi-VN" sz="5400" b="1" dirty="0">
                  <a:solidFill>
                    <a:srgbClr val="C00000"/>
                  </a:solidFill>
                  <a:ea typeface="Calibri" panose="020F0502020204030204" pitchFamily="34" charset="0"/>
                  <a:cs typeface="Arial" panose="020B0604020202020204" pitchFamily="34" charset="0"/>
                </a:rPr>
                <a:t>các góc của một tứ </a:t>
              </a:r>
              <a:r>
                <a:rPr lang="vi-VN" sz="5400" b="1" dirty="0" smtClean="0">
                  <a:solidFill>
                    <a:srgbClr val="C00000"/>
                  </a:solidFill>
                  <a:ea typeface="Calibri" panose="020F0502020204030204" pitchFamily="34" charset="0"/>
                  <a:cs typeface="Arial" panose="020B0604020202020204" pitchFamily="34" charset="0"/>
                </a:rPr>
                <a:t>giác</a:t>
              </a:r>
              <a:endParaRPr lang="en-US" sz="54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7" name="Group 6"/>
          <p:cNvGrpSpPr/>
          <p:nvPr/>
        </p:nvGrpSpPr>
        <p:grpSpPr>
          <a:xfrm>
            <a:off x="716700" y="1617472"/>
            <a:ext cx="3021522" cy="1502896"/>
            <a:chOff x="1007533" y="3162300"/>
            <a:chExt cx="3021522" cy="1502896"/>
          </a:xfrm>
        </p:grpSpPr>
        <p:pic>
          <p:nvPicPr>
            <p:cNvPr id="29" name="Picture 28"/>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007533" y="3162300"/>
              <a:ext cx="950078" cy="886670"/>
            </a:xfrm>
            <a:prstGeom prst="rect">
              <a:avLst/>
            </a:prstGeom>
          </p:spPr>
        </p:pic>
        <p:grpSp>
          <p:nvGrpSpPr>
            <p:cNvPr id="11" name="Group 10"/>
            <p:cNvGrpSpPr/>
            <p:nvPr/>
          </p:nvGrpSpPr>
          <p:grpSpPr>
            <a:xfrm>
              <a:off x="2057436" y="3343379"/>
              <a:ext cx="1971619" cy="1321817"/>
              <a:chOff x="524298" y="1943758"/>
              <a:chExt cx="4029043" cy="1321817"/>
            </a:xfrm>
          </p:grpSpPr>
          <p:sp>
            <p:nvSpPr>
              <p:cNvPr id="30" name="TextBox 29"/>
              <p:cNvSpPr txBox="1"/>
              <p:nvPr/>
            </p:nvSpPr>
            <p:spPr>
              <a:xfrm>
                <a:off x="524298" y="1943758"/>
                <a:ext cx="40290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HĐ:</a:t>
                </a:r>
                <a:endParaRPr kumimoji="0" lang="en-US" sz="5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360111" y="3014432"/>
                <a:ext cx="10611440" cy="5669437"/>
              </a:xfrm>
              <a:prstGeom prst="rect">
                <a:avLst/>
              </a:prstGeom>
            </p:spPr>
            <p:txBody>
              <a:bodyPr wrap="square">
                <a:spAutoFit/>
              </a:bodyPr>
              <a:lstStyle/>
              <a:p>
                <a:pPr algn="just">
                  <a:lnSpc>
                    <a:spcPct val="150000"/>
                  </a:lnSpc>
                </a:pPr>
                <a:r>
                  <a:rPr lang="vi-VN" sz="4800" b="1" dirty="0" smtClean="0">
                    <a:solidFill>
                      <a:srgbClr val="000000"/>
                    </a:solidFill>
                  </a:rPr>
                  <a:t>Cho tứ giác ABCD. Kẻ đường chéo BD (H.3.5). Vận dụng định lí về tổng ba góc trong một tam giác đối với tam giác ABD và CBD</a:t>
                </a:r>
                <a:r>
                  <a:rPr lang="en-US" sz="4800" b="1" dirty="0" smtClean="0">
                    <a:solidFill>
                      <a:srgbClr val="000000"/>
                    </a:solidFill>
                  </a:rPr>
                  <a:t>. </a:t>
                </a:r>
                <a:r>
                  <a:rPr lang="en-US" sz="4800" b="1" dirty="0" smtClean="0">
                    <a:solidFill>
                      <a:srgbClr val="000000"/>
                    </a:solidFill>
                    <a:latin typeface="Arial" panose="020B0604020202020204" pitchFamily="34" charset="0"/>
                    <a:cs typeface="Arial" panose="020B0604020202020204" pitchFamily="34" charset="0"/>
                  </a:rPr>
                  <a:t>T</a:t>
                </a:r>
                <a:r>
                  <a:rPr lang="vi-VN" sz="4800" b="1" dirty="0" smtClean="0">
                    <a:solidFill>
                      <a:srgbClr val="000000"/>
                    </a:solidFill>
                  </a:rPr>
                  <a:t>ính </a:t>
                </a:r>
                <a:r>
                  <a:rPr lang="vi-VN" sz="4800" b="1" dirty="0">
                    <a:solidFill>
                      <a:srgbClr val="000000"/>
                    </a:solidFill>
                  </a:rPr>
                  <a:t>tổng </a:t>
                </a:r>
                <a14:m>
                  <m:oMath xmlns:m="http://schemas.openxmlformats.org/officeDocument/2006/math">
                    <m:acc>
                      <m:accPr>
                        <m:chr m:val="̂"/>
                        <m:ctrlPr>
                          <a:rPr lang="vi-VN" sz="4800" b="1" i="1" dirty="0" smtClean="0">
                            <a:solidFill>
                              <a:srgbClr val="000000"/>
                            </a:solidFill>
                            <a:latin typeface="Cambria Math" panose="02040503050406030204" pitchFamily="18" charset="0"/>
                          </a:rPr>
                        </m:ctrlPr>
                      </m:accPr>
                      <m:e>
                        <m:r>
                          <a:rPr lang="en-US" sz="4800" b="1" i="1" dirty="0" smtClean="0">
                            <a:solidFill>
                              <a:srgbClr val="000000"/>
                            </a:solidFill>
                            <a:latin typeface="Cambria Math" panose="02040503050406030204" pitchFamily="18" charset="0"/>
                          </a:rPr>
                          <m:t>𝑨</m:t>
                        </m:r>
                      </m:e>
                    </m:acc>
                    <m:r>
                      <a:rPr lang="en-US" sz="4800" b="1" i="1" dirty="0" smtClean="0">
                        <a:solidFill>
                          <a:srgbClr val="000000"/>
                        </a:solidFill>
                        <a:latin typeface="Cambria Math" panose="02040503050406030204" pitchFamily="18" charset="0"/>
                      </a:rPr>
                      <m:t>+</m:t>
                    </m:r>
                    <m:acc>
                      <m:accPr>
                        <m:chr m:val="̂"/>
                        <m:ctrlPr>
                          <a:rPr lang="en-US" sz="4800" b="1" i="1" dirty="0" smtClean="0">
                            <a:solidFill>
                              <a:srgbClr val="000000"/>
                            </a:solidFill>
                            <a:latin typeface="Cambria Math" panose="02040503050406030204" pitchFamily="18" charset="0"/>
                          </a:rPr>
                        </m:ctrlPr>
                      </m:accPr>
                      <m:e>
                        <m:r>
                          <a:rPr lang="en-US" sz="4800" b="1" i="1" dirty="0" smtClean="0">
                            <a:solidFill>
                              <a:srgbClr val="000000"/>
                            </a:solidFill>
                            <a:latin typeface="Cambria Math" panose="02040503050406030204" pitchFamily="18" charset="0"/>
                          </a:rPr>
                          <m:t>𝑩</m:t>
                        </m:r>
                      </m:e>
                    </m:acc>
                    <m:r>
                      <a:rPr lang="en-US" sz="4800" b="1" i="1" dirty="0" smtClean="0">
                        <a:solidFill>
                          <a:srgbClr val="000000"/>
                        </a:solidFill>
                        <a:latin typeface="Cambria Math" panose="02040503050406030204" pitchFamily="18" charset="0"/>
                      </a:rPr>
                      <m:t>+</m:t>
                    </m:r>
                    <m:acc>
                      <m:accPr>
                        <m:chr m:val="̂"/>
                        <m:ctrlPr>
                          <a:rPr lang="en-US" sz="4800" b="1" i="1" dirty="0" smtClean="0">
                            <a:solidFill>
                              <a:srgbClr val="000000"/>
                            </a:solidFill>
                            <a:latin typeface="Cambria Math" panose="02040503050406030204" pitchFamily="18" charset="0"/>
                          </a:rPr>
                        </m:ctrlPr>
                      </m:accPr>
                      <m:e>
                        <m:r>
                          <a:rPr lang="en-US" sz="4800" b="1" i="1" dirty="0" smtClean="0">
                            <a:solidFill>
                              <a:srgbClr val="000000"/>
                            </a:solidFill>
                            <a:latin typeface="Cambria Math" panose="02040503050406030204" pitchFamily="18" charset="0"/>
                          </a:rPr>
                          <m:t>𝑪</m:t>
                        </m:r>
                      </m:e>
                    </m:acc>
                    <m:r>
                      <a:rPr lang="en-US" sz="4800" b="1" i="1" dirty="0" smtClean="0">
                        <a:solidFill>
                          <a:srgbClr val="000000"/>
                        </a:solidFill>
                        <a:latin typeface="Cambria Math" panose="02040503050406030204" pitchFamily="18" charset="0"/>
                      </a:rPr>
                      <m:t>+</m:t>
                    </m:r>
                    <m:acc>
                      <m:accPr>
                        <m:chr m:val="̂"/>
                        <m:ctrlPr>
                          <a:rPr lang="en-US" sz="4800" b="1" i="1" dirty="0" smtClean="0">
                            <a:solidFill>
                              <a:srgbClr val="000000"/>
                            </a:solidFill>
                            <a:latin typeface="Cambria Math" panose="02040503050406030204" pitchFamily="18" charset="0"/>
                          </a:rPr>
                        </m:ctrlPr>
                      </m:accPr>
                      <m:e>
                        <m:r>
                          <a:rPr lang="en-US" sz="4800" b="1" i="1" dirty="0" smtClean="0">
                            <a:solidFill>
                              <a:srgbClr val="000000"/>
                            </a:solidFill>
                            <a:latin typeface="Cambria Math" panose="02040503050406030204" pitchFamily="18" charset="0"/>
                          </a:rPr>
                          <m:t>𝑫</m:t>
                        </m:r>
                      </m:e>
                    </m:acc>
                  </m:oMath>
                </a14:m>
                <a:r>
                  <a:rPr lang="vi-VN" sz="4800" b="1" dirty="0">
                    <a:solidFill>
                      <a:srgbClr val="000000"/>
                    </a:solidFill>
                  </a:rPr>
                  <a:t> </a:t>
                </a:r>
                <a:r>
                  <a:rPr lang="vi-VN" sz="4800" b="1" dirty="0" smtClean="0">
                    <a:solidFill>
                      <a:srgbClr val="000000"/>
                    </a:solidFill>
                  </a:rPr>
                  <a:t>của </a:t>
                </a:r>
                <a:r>
                  <a:rPr lang="vi-VN" sz="4800" b="1" dirty="0">
                    <a:solidFill>
                      <a:srgbClr val="000000"/>
                    </a:solidFill>
                  </a:rPr>
                  <a:t>tứ giác ABCD</a:t>
                </a:r>
                <a:r>
                  <a:rPr lang="vi-VN" sz="4800" b="1" dirty="0" smtClean="0">
                    <a:solidFill>
                      <a:srgbClr val="000000"/>
                    </a:solidFill>
                  </a:rPr>
                  <a:t>.</a:t>
                </a:r>
                <a:endParaRPr lang="en-US" sz="4800" b="1" dirty="0"/>
              </a:p>
            </p:txBody>
          </p:sp>
        </mc:Choice>
        <mc:Fallback xmlns="">
          <p:sp>
            <p:nvSpPr>
              <p:cNvPr id="2" name="Rectangle 1"/>
              <p:cNvSpPr>
                <a:spLocks noRot="1" noChangeAspect="1" noMove="1" noResize="1" noEditPoints="1" noAdjustHandles="1" noChangeArrowheads="1" noChangeShapeType="1" noTextEdit="1"/>
              </p:cNvSpPr>
              <p:nvPr/>
            </p:nvSpPr>
            <p:spPr>
              <a:xfrm>
                <a:off x="360111" y="3014432"/>
                <a:ext cx="10611440" cy="5669437"/>
              </a:xfrm>
              <a:prstGeom prst="rect">
                <a:avLst/>
              </a:prstGeom>
              <a:blipFill>
                <a:blip r:embed="rId12"/>
                <a:stretch>
                  <a:fillRect l="-2585" r="-2642" b="-2041"/>
                </a:stretch>
              </a:blipFill>
            </p:spPr>
            <p:txBody>
              <a:bodyPr/>
              <a:lstStyle/>
              <a:p>
                <a:r>
                  <a:rPr lang="en-US">
                    <a:noFill/>
                  </a:rPr>
                  <a:t> </a:t>
                </a:r>
              </a:p>
            </p:txBody>
          </p:sp>
        </mc:Fallback>
      </mc:AlternateContent>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saturation sat="200000"/>
                    </a14:imgEffect>
                  </a14:imgLayer>
                </a14:imgProps>
              </a:ext>
            </a:extLst>
          </a:blip>
          <a:stretch>
            <a:fillRect/>
          </a:stretch>
        </p:blipFill>
        <p:spPr>
          <a:xfrm>
            <a:off x="11125200" y="3018546"/>
            <a:ext cx="6741452" cy="5481868"/>
          </a:xfrm>
          <a:prstGeom prst="rect">
            <a:avLst/>
          </a:prstGeom>
        </p:spPr>
      </p:pic>
    </p:spTree>
    <p:extLst>
      <p:ext uri="{BB962C8B-B14F-4D97-AF65-F5344CB8AC3E}">
        <p14:creationId xmlns:p14="http://schemas.microsoft.com/office/powerpoint/2010/main" val="22079472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7018398" y="-34072509"/>
            <a:ext cx="31409478" cy="99341990"/>
            <a:chOff x="0" y="0"/>
            <a:chExt cx="3438303" cy="6114771"/>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67612" y="3910179"/>
            <a:ext cx="16372588" cy="2757321"/>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7" name="Group 16"/>
          <p:cNvGrpSpPr/>
          <p:nvPr/>
        </p:nvGrpSpPr>
        <p:grpSpPr>
          <a:xfrm>
            <a:off x="3962400" y="962748"/>
            <a:ext cx="9931621" cy="1894751"/>
            <a:chOff x="4185016" y="1375903"/>
            <a:chExt cx="9931621" cy="1285047"/>
          </a:xfrm>
          <a:solidFill>
            <a:srgbClr val="FF0000"/>
          </a:solidFill>
        </p:grpSpPr>
        <p:grpSp>
          <p:nvGrpSpPr>
            <p:cNvPr id="7" name="Group 7"/>
            <p:cNvGrpSpPr/>
            <p:nvPr/>
          </p:nvGrpSpPr>
          <p:grpSpPr>
            <a:xfrm>
              <a:off x="4185016" y="1375903"/>
              <a:ext cx="9931621" cy="1285047"/>
              <a:chOff x="0" y="67310"/>
              <a:chExt cx="5851518" cy="757125"/>
            </a:xfrm>
            <a:grpFill/>
          </p:grpSpPr>
          <p:sp>
            <p:nvSpPr>
              <p:cNvPr id="8" name="Freeform 8"/>
              <p:cNvSpPr/>
              <p:nvPr/>
            </p:nvSpPr>
            <p:spPr>
              <a:xfrm>
                <a:off x="80010" y="80010"/>
                <a:ext cx="5758808" cy="744425"/>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grpFill/>
            </p:spPr>
          </p:sp>
          <p:sp>
            <p:nvSpPr>
              <p:cNvPr id="9" name="Freeform 9"/>
              <p:cNvSpPr/>
              <p:nvPr/>
            </p:nvSpPr>
            <p:spPr>
              <a:xfrm>
                <a:off x="67310" y="67310"/>
                <a:ext cx="5784208" cy="738242"/>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grpFill/>
            </p:spPr>
          </p:sp>
          <p:sp>
            <p:nvSpPr>
              <p:cNvPr id="10" name="Freeform 10"/>
              <p:cNvSpPr/>
              <p:nvPr/>
            </p:nvSpPr>
            <p:spPr>
              <a:xfrm>
                <a:off x="12700" y="90974"/>
                <a:ext cx="5758808" cy="714578"/>
              </a:xfrm>
              <a:custGeom>
                <a:avLst/>
                <a:gdLst/>
                <a:ahLst/>
                <a:cxnLst/>
                <a:rect l="l" t="t" r="r" b="b"/>
                <a:pathLst>
                  <a:path w="5758808" h="908257">
                    <a:moveTo>
                      <a:pt x="0" y="0"/>
                    </a:moveTo>
                    <a:lnTo>
                      <a:pt x="5758808" y="0"/>
                    </a:lnTo>
                    <a:lnTo>
                      <a:pt x="5758808" y="908257"/>
                    </a:lnTo>
                    <a:lnTo>
                      <a:pt x="0" y="908257"/>
                    </a:lnTo>
                    <a:close/>
                  </a:path>
                </a:pathLst>
              </a:custGeom>
              <a:grpFill/>
            </p:spPr>
          </p:sp>
          <p:sp>
            <p:nvSpPr>
              <p:cNvPr id="11" name="Freeform 11"/>
              <p:cNvSpPr/>
              <p:nvPr/>
            </p:nvSpPr>
            <p:spPr>
              <a:xfrm>
                <a:off x="0" y="80010"/>
                <a:ext cx="5784208" cy="725542"/>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grpFill/>
            </p:spPr>
          </p:sp>
        </p:grpSp>
        <p:sp>
          <p:nvSpPr>
            <p:cNvPr id="12" name="TextBox 12"/>
            <p:cNvSpPr txBox="1"/>
            <p:nvPr/>
          </p:nvSpPr>
          <p:spPr>
            <a:xfrm>
              <a:off x="4898195" y="1395440"/>
              <a:ext cx="8391013" cy="1213922"/>
            </a:xfrm>
            <a:prstGeom prst="rect">
              <a:avLst/>
            </a:prstGeom>
            <a:grpFill/>
          </p:spPr>
          <p:txBody>
            <a:bodyPr lIns="0" tIns="0" rIns="0" bIns="0" rtlCol="0" anchor="t">
              <a:spAutoFit/>
            </a:bodyPr>
            <a:lstStyle/>
            <a:p>
              <a:pPr algn="ctr">
                <a:lnSpc>
                  <a:spcPct val="150000"/>
                </a:lnSpc>
                <a:spcBef>
                  <a:spcPts val="200"/>
                </a:spcBef>
                <a:spcAft>
                  <a:spcPts val="200"/>
                </a:spcAft>
              </a:pPr>
              <a:r>
                <a:rPr lang="en-US" sz="6000" b="1" dirty="0">
                  <a:solidFill>
                    <a:srgbClr val="FFFF00"/>
                  </a:solidFill>
                  <a:latin typeface="Arial" panose="020B0604020202020204" pitchFamily="34" charset="0"/>
                  <a:ea typeface="Calibri" panose="020F0502020204030204" pitchFamily="34" charset="0"/>
                  <a:cs typeface="Arial" panose="020B0604020202020204" pitchFamily="34" charset="0"/>
                </a:rPr>
                <a:t>ĐỊNH LÍ:</a:t>
              </a:r>
            </a:p>
          </p:txBody>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99810">
            <a:off x="699171" y="809755"/>
            <a:ext cx="1302539" cy="1685639"/>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1060587" y="4615128"/>
                <a:ext cx="15620999" cy="1107996"/>
              </a:xfrm>
              <a:prstGeom prst="rect">
                <a:avLst/>
              </a:prstGeom>
            </p:spPr>
            <p:txBody>
              <a:bodyPr wrap="square">
                <a:spAutoFit/>
              </a:bodyPr>
              <a:lstStyle/>
              <a:p>
                <a:r>
                  <a:rPr lang="en-US" sz="6600" dirty="0" err="1">
                    <a:latin typeface="Arial" panose="020B0604020202020204" pitchFamily="34" charset="0"/>
                    <a:ea typeface="Times New Roman" panose="02020603050405020304" pitchFamily="18" charset="0"/>
                    <a:cs typeface="Arial" panose="020B0604020202020204" pitchFamily="34" charset="0"/>
                  </a:rPr>
                  <a:t>Tổng</a:t>
                </a:r>
                <a:r>
                  <a:rPr lang="en-US" sz="6600" dirty="0">
                    <a:latin typeface="Arial" panose="020B0604020202020204" pitchFamily="34" charset="0"/>
                    <a:ea typeface="Times New Roman" panose="02020603050405020304" pitchFamily="18" charset="0"/>
                    <a:cs typeface="Arial" panose="020B0604020202020204" pitchFamily="34" charset="0"/>
                  </a:rPr>
                  <a:t> </a:t>
                </a:r>
                <a:r>
                  <a:rPr lang="en-US" sz="6600" dirty="0" err="1">
                    <a:latin typeface="Arial" panose="020B0604020202020204" pitchFamily="34" charset="0"/>
                    <a:ea typeface="Times New Roman" panose="02020603050405020304" pitchFamily="18" charset="0"/>
                    <a:cs typeface="Arial" panose="020B0604020202020204" pitchFamily="34" charset="0"/>
                  </a:rPr>
                  <a:t>các</a:t>
                </a:r>
                <a:r>
                  <a:rPr lang="en-US" sz="6600" dirty="0">
                    <a:latin typeface="Arial" panose="020B0604020202020204" pitchFamily="34" charset="0"/>
                    <a:ea typeface="Times New Roman" panose="02020603050405020304" pitchFamily="18" charset="0"/>
                    <a:cs typeface="Arial" panose="020B0604020202020204" pitchFamily="34" charset="0"/>
                  </a:rPr>
                  <a:t> </a:t>
                </a:r>
                <a:r>
                  <a:rPr lang="en-US" sz="6600" dirty="0" err="1">
                    <a:latin typeface="Arial" panose="020B0604020202020204" pitchFamily="34" charset="0"/>
                    <a:ea typeface="Times New Roman" panose="02020603050405020304" pitchFamily="18" charset="0"/>
                    <a:cs typeface="Arial" panose="020B0604020202020204" pitchFamily="34" charset="0"/>
                  </a:rPr>
                  <a:t>góc</a:t>
                </a:r>
                <a:r>
                  <a:rPr lang="en-US" sz="6600" dirty="0">
                    <a:latin typeface="Arial" panose="020B0604020202020204" pitchFamily="34" charset="0"/>
                    <a:ea typeface="Times New Roman" panose="02020603050405020304" pitchFamily="18" charset="0"/>
                    <a:cs typeface="Arial" panose="020B0604020202020204" pitchFamily="34" charset="0"/>
                  </a:rPr>
                  <a:t> </a:t>
                </a:r>
                <a:r>
                  <a:rPr lang="en-US" sz="6600" dirty="0" err="1">
                    <a:latin typeface="Arial" panose="020B0604020202020204" pitchFamily="34" charset="0"/>
                    <a:ea typeface="Times New Roman" panose="02020603050405020304" pitchFamily="18" charset="0"/>
                    <a:cs typeface="Arial" panose="020B0604020202020204" pitchFamily="34" charset="0"/>
                  </a:rPr>
                  <a:t>của</a:t>
                </a:r>
                <a:r>
                  <a:rPr lang="en-US" sz="6600" dirty="0">
                    <a:latin typeface="Arial" panose="020B0604020202020204" pitchFamily="34" charset="0"/>
                    <a:ea typeface="Times New Roman" panose="02020603050405020304" pitchFamily="18" charset="0"/>
                    <a:cs typeface="Arial" panose="020B0604020202020204" pitchFamily="34" charset="0"/>
                  </a:rPr>
                  <a:t> </a:t>
                </a:r>
                <a:r>
                  <a:rPr lang="en-US" sz="6600" dirty="0" err="1">
                    <a:latin typeface="Arial" panose="020B0604020202020204" pitchFamily="34" charset="0"/>
                    <a:ea typeface="Times New Roman" panose="02020603050405020304" pitchFamily="18" charset="0"/>
                    <a:cs typeface="Arial" panose="020B0604020202020204" pitchFamily="34" charset="0"/>
                  </a:rPr>
                  <a:t>một</a:t>
                </a:r>
                <a:r>
                  <a:rPr lang="en-US" sz="6600" dirty="0">
                    <a:latin typeface="Arial" panose="020B0604020202020204" pitchFamily="34" charset="0"/>
                    <a:ea typeface="Times New Roman" panose="02020603050405020304" pitchFamily="18" charset="0"/>
                    <a:cs typeface="Arial" panose="020B0604020202020204" pitchFamily="34" charset="0"/>
                  </a:rPr>
                  <a:t> </a:t>
                </a:r>
                <a:r>
                  <a:rPr lang="en-US" sz="6600" dirty="0" err="1">
                    <a:latin typeface="Arial" panose="020B0604020202020204" pitchFamily="34" charset="0"/>
                    <a:ea typeface="Times New Roman" panose="02020603050405020304" pitchFamily="18" charset="0"/>
                    <a:cs typeface="Arial" panose="020B0604020202020204" pitchFamily="34" charset="0"/>
                  </a:rPr>
                  <a:t>tứ</a:t>
                </a:r>
                <a:r>
                  <a:rPr lang="en-US" sz="6600" dirty="0">
                    <a:latin typeface="Arial" panose="020B0604020202020204" pitchFamily="34" charset="0"/>
                    <a:ea typeface="Times New Roman" panose="02020603050405020304" pitchFamily="18" charset="0"/>
                    <a:cs typeface="Arial" panose="020B0604020202020204" pitchFamily="34" charset="0"/>
                  </a:rPr>
                  <a:t> </a:t>
                </a:r>
                <a:r>
                  <a:rPr lang="en-US" sz="6600" dirty="0" err="1">
                    <a:latin typeface="Arial" panose="020B0604020202020204" pitchFamily="34" charset="0"/>
                    <a:ea typeface="Times New Roman" panose="02020603050405020304" pitchFamily="18" charset="0"/>
                    <a:cs typeface="Arial" panose="020B0604020202020204" pitchFamily="34" charset="0"/>
                  </a:rPr>
                  <a:t>giác</a:t>
                </a:r>
                <a:r>
                  <a:rPr lang="en-US" sz="6600" dirty="0">
                    <a:latin typeface="Arial" panose="020B0604020202020204" pitchFamily="34" charset="0"/>
                    <a:ea typeface="Times New Roman" panose="02020603050405020304" pitchFamily="18" charset="0"/>
                    <a:cs typeface="Arial" panose="020B0604020202020204" pitchFamily="34" charset="0"/>
                  </a:rPr>
                  <a:t> </a:t>
                </a:r>
                <a:r>
                  <a:rPr lang="en-US" sz="6600" dirty="0" err="1">
                    <a:latin typeface="Arial" panose="020B0604020202020204" pitchFamily="34" charset="0"/>
                    <a:ea typeface="Times New Roman" panose="02020603050405020304" pitchFamily="18" charset="0"/>
                    <a:cs typeface="Arial" panose="020B0604020202020204" pitchFamily="34" charset="0"/>
                  </a:rPr>
                  <a:t>bằng</a:t>
                </a:r>
                <a:r>
                  <a:rPr lang="en-US" sz="66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6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6600" i="0">
                            <a:effectLst/>
                            <a:latin typeface="Cambria Math" panose="02040503050406030204" pitchFamily="18" charset="0"/>
                            <a:ea typeface="Times New Roman" panose="02020603050405020304" pitchFamily="18" charset="0"/>
                            <a:cs typeface="Times New Roman" panose="02020603050405020304" pitchFamily="18" charset="0"/>
                          </a:rPr>
                          <m:t>360</m:t>
                        </m:r>
                      </m:e>
                      <m:sup>
                        <m:r>
                          <m:rPr>
                            <m:sty m:val="p"/>
                          </m:rPr>
                          <a:rPr lang="en-US" sz="66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US" sz="6600" dirty="0">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60587" y="4615128"/>
                <a:ext cx="15620999" cy="1107996"/>
              </a:xfrm>
              <a:prstGeom prst="rect">
                <a:avLst/>
              </a:prstGeom>
              <a:blipFill>
                <a:blip r:embed="rId6"/>
                <a:stretch>
                  <a:fillRect l="-2693" t="-19231" b="-40659"/>
                </a:stretch>
              </a:blipFill>
            </p:spPr>
            <p:txBody>
              <a:bodyPr/>
              <a:lstStyle/>
              <a:p>
                <a:r>
                  <a:rPr lang="en-US">
                    <a:noFill/>
                  </a:rPr>
                  <a:t> </a:t>
                </a:r>
              </a:p>
            </p:txBody>
          </p:sp>
        </mc:Fallback>
      </mc:AlternateContent>
      <p:pic>
        <p:nvPicPr>
          <p:cNvPr id="20" name="Picture 19"/>
          <p:cNvPicPr>
            <a:picLocks noChangeAspect="1"/>
          </p:cNvPicPr>
          <p:nvPr/>
        </p:nvPicPr>
        <p:blipFill>
          <a:blip r:embed="rId7"/>
          <a:stretch>
            <a:fillRect/>
          </a:stretch>
        </p:blipFill>
        <p:spPr>
          <a:xfrm>
            <a:off x="7103746" y="8390181"/>
            <a:ext cx="3923480" cy="1736236"/>
          </a:xfrm>
          <a:prstGeom prst="rect">
            <a:avLst/>
          </a:prstGeom>
        </p:spPr>
      </p:pic>
      <p:pic>
        <p:nvPicPr>
          <p:cNvPr id="22" name="Picture 21"/>
          <p:cNvPicPr>
            <a:picLocks noChangeAspect="1"/>
          </p:cNvPicPr>
          <p:nvPr/>
        </p:nvPicPr>
        <p:blipFill>
          <a:blip r:embed="rId8"/>
          <a:stretch>
            <a:fillRect/>
          </a:stretch>
        </p:blipFill>
        <p:spPr>
          <a:xfrm flipH="1">
            <a:off x="14937971" y="6219132"/>
            <a:ext cx="2660798" cy="22173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anim calcmode="lin" valueType="num">
                                      <p:cBhvr>
                                        <p:cTn id="16" dur="500" fill="hold"/>
                                        <p:tgtEl>
                                          <p:spTgt spid="18"/>
                                        </p:tgtEl>
                                        <p:attrNameLst>
                                          <p:attrName>ppt_x</p:attrName>
                                        </p:attrNameLst>
                                      </p:cBhvr>
                                      <p:tavLst>
                                        <p:tav tm="0">
                                          <p:val>
                                            <p:strVal val="#ppt_x"/>
                                          </p:val>
                                        </p:tav>
                                        <p:tav tm="100000">
                                          <p:val>
                                            <p:strVal val="#ppt_x"/>
                                          </p:val>
                                        </p:tav>
                                      </p:tavLst>
                                    </p:anim>
                                    <p:anim calcmode="lin" valueType="num">
                                      <p:cBhvr>
                                        <p:cTn id="17"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342900"/>
            <a:ext cx="3616070" cy="1338828"/>
            <a:chOff x="4737498" y="2601231"/>
            <a:chExt cx="4699117" cy="1338828"/>
          </a:xfrm>
        </p:grpSpPr>
        <p:grpSp>
          <p:nvGrpSpPr>
            <p:cNvPr id="13" name="Group 4"/>
            <p:cNvGrpSpPr/>
            <p:nvPr/>
          </p:nvGrpSpPr>
          <p:grpSpPr>
            <a:xfrm>
              <a:off x="4737498" y="2780077"/>
              <a:ext cx="4699117" cy="1148115"/>
              <a:chOff x="12701" y="80010"/>
              <a:chExt cx="4556618" cy="815476"/>
            </a:xfrm>
          </p:grpSpPr>
          <p:sp>
            <p:nvSpPr>
              <p:cNvPr id="14" name="Freeform 5"/>
              <p:cNvSpPr/>
              <p:nvPr/>
            </p:nvSpPr>
            <p:spPr>
              <a:xfrm>
                <a:off x="80011" y="80010"/>
                <a:ext cx="4489308" cy="815476"/>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7" name="Freeform 7"/>
              <p:cNvSpPr/>
              <p:nvPr/>
            </p:nvSpPr>
            <p:spPr>
              <a:xfrm>
                <a:off x="12701" y="108246"/>
                <a:ext cx="4502009" cy="745021"/>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grpSp>
        <p:sp>
          <p:nvSpPr>
            <p:cNvPr id="4" name="Rectangle 3"/>
            <p:cNvSpPr/>
            <p:nvPr/>
          </p:nvSpPr>
          <p:spPr>
            <a:xfrm>
              <a:off x="5378628" y="2601231"/>
              <a:ext cx="4001670" cy="133882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5400" b="1" i="0" u="none" strike="noStrike" kern="1200" cap="none" spc="0" normalizeH="0" baseline="0" noProof="0" dirty="0" err="1"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5400" b="1" i="0" u="none" strike="noStrike" kern="1200" cap="none" spc="0" normalizeH="0" noProof="0" dirty="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5400" b="1" i="0" u="none" strike="noStrike" kern="1200" cap="none" spc="0" normalizeH="0" noProof="0" dirty="0" err="1"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tập</a:t>
              </a:r>
              <a:r>
                <a:rPr lang="en-US" sz="54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kumimoji="0" lang="en-US" sz="5400" b="1" i="0" u="none" strike="noStrike" kern="1200" cap="none" spc="0" normalizeH="0" noProof="0" dirty="0" smtClean="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54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 name="Rectangle 1"/>
          <p:cNvSpPr/>
          <p:nvPr/>
        </p:nvSpPr>
        <p:spPr>
          <a:xfrm>
            <a:off x="4191000" y="521746"/>
            <a:ext cx="13792200" cy="1200329"/>
          </a:xfrm>
          <a:prstGeom prst="rect">
            <a:avLst/>
          </a:prstGeom>
        </p:spPr>
        <p:txBody>
          <a:bodyPr wrap="square">
            <a:spAutoFit/>
          </a:bodyPr>
          <a:lstStyle/>
          <a:p>
            <a:pPr marL="30480" marR="30480" algn="just">
              <a:lnSpc>
                <a:spcPct val="150000"/>
              </a:lnSpc>
            </a:pP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Cho </a:t>
            </a:r>
            <a:r>
              <a:rPr lang="en-US" sz="4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tứ</a:t>
            </a: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giác</a:t>
            </a: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ABCD </a:t>
            </a:r>
            <a:r>
              <a:rPr lang="en-US" sz="4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như</a:t>
            </a: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hình</a:t>
            </a: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vẽ</a:t>
            </a: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hãy</a:t>
            </a: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800" dirty="0" err="1" smtClean="0">
                <a:solidFill>
                  <a:srgbClr val="000000"/>
                </a:solidFill>
                <a:latin typeface="Arial" panose="020B0604020202020204" pitchFamily="34" charset="0"/>
                <a:ea typeface="Calibri" panose="020F0502020204030204" pitchFamily="34" charset="0"/>
                <a:cs typeface="Times New Roman" panose="02020603050405020304" pitchFamily="18" charset="0"/>
              </a:rPr>
              <a:t>góc</a:t>
            </a:r>
            <a:r>
              <a:rPr lang="en-US" sz="4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D.</a:t>
            </a:r>
            <a:endParaRPr lang="en-US" sz="4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6431100" y="8343900"/>
            <a:ext cx="1628300" cy="1752600"/>
          </a:xfrm>
          <a:prstGeom prst="rect">
            <a:avLst/>
          </a:prstGeom>
        </p:spPr>
      </p:pic>
      <p:pic>
        <p:nvPicPr>
          <p:cNvPr id="18"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19" y="9563100"/>
            <a:ext cx="846172" cy="4552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172200" y="1551501"/>
            <a:ext cx="7214800" cy="8762356"/>
          </a:xfrm>
          <a:prstGeom prst="rect">
            <a:avLst/>
          </a:prstGeom>
        </p:spPr>
      </p:pic>
    </p:spTree>
    <p:extLst>
      <p:ext uri="{BB962C8B-B14F-4D97-AF65-F5344CB8AC3E}">
        <p14:creationId xmlns:p14="http://schemas.microsoft.com/office/powerpoint/2010/main" val="153721258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09382"/>
              <a:ext cx="7426524" cy="886514"/>
            </a:xfrm>
            <a:prstGeom prst="rect">
              <a:avLst/>
            </a:prstGeom>
          </p:spPr>
          <p:txBody>
            <a:bodyPr lIns="0" tIns="0" rIns="0" bIns="0" rtlCol="0" anchor="t">
              <a:spAutoFit/>
            </a:bodyPr>
            <a:lstStyle/>
            <a:p>
              <a:pPr algn="ctr">
                <a:lnSpc>
                  <a:spcPts val="9003"/>
                </a:lnSpc>
              </a:pPr>
              <a:r>
                <a:rPr lang="en-US" sz="7502" b="1" spc="-112" dirty="0" smtClean="0">
                  <a:solidFill>
                    <a:srgbClr val="000000"/>
                  </a:solidFill>
                  <a:latin typeface="Arial" panose="020B0604020202020204" pitchFamily="34" charset="0"/>
                  <a:cs typeface="Arial" panose="020B0604020202020204" pitchFamily="34" charset="0"/>
                </a:rPr>
                <a:t>LUYỆN TẬP</a:t>
              </a:r>
              <a:endParaRPr lang="en-US" sz="7502" b="1" spc="-112" dirty="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35483" y="1959323"/>
            <a:ext cx="14647517" cy="6886372"/>
          </a:xfrm>
          <a:prstGeom prst="rect">
            <a:avLst/>
          </a:prstGeom>
        </p:spPr>
        <p:txBody>
          <a:bodyPr wrap="square">
            <a:spAutoFit/>
          </a:bodyPr>
          <a:lstStyle/>
          <a:p>
            <a:pPr>
              <a:lnSpc>
                <a:spcPct val="107000"/>
              </a:lnSpc>
              <a:spcBef>
                <a:spcPts val="1200"/>
              </a:spcBef>
              <a:spcAft>
                <a:spcPts val="800"/>
              </a:spcAft>
            </a:pPr>
            <a:r>
              <a:rPr lang="vi-VN" sz="4400" b="1" dirty="0">
                <a:solidFill>
                  <a:srgbClr val="C00000"/>
                </a:solidFill>
                <a:latin typeface="Arial" panose="020B0604020202020204" pitchFamily="34" charset="0"/>
                <a:ea typeface="Calibri" panose="020F0502020204030204" pitchFamily="34" charset="0"/>
                <a:cs typeface="Arial" panose="020B0604020202020204" pitchFamily="34" charset="0"/>
              </a:rPr>
              <a:t>Câu 1. Hãy chọn câu </a:t>
            </a:r>
            <a:r>
              <a:rPr lang="vi-VN" sz="4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sai</a:t>
            </a:r>
            <a:r>
              <a:rPr lang="en-US" sz="4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Bef>
                <a:spcPts val="1200"/>
              </a:spcBef>
              <a:spcAft>
                <a:spcPts val="800"/>
              </a:spcAft>
            </a:pPr>
            <a:r>
              <a:rPr lang="en-US" sz="44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Gọi</a:t>
            </a:r>
            <a:r>
              <a:rPr lang="en-US" sz="4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tên</a:t>
            </a:r>
            <a:r>
              <a:rPr lang="en-US" sz="4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tứ</a:t>
            </a:r>
            <a:r>
              <a:rPr lang="en-US" sz="4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giác</a:t>
            </a:r>
            <a:r>
              <a:rPr lang="en-US" sz="4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sau</a:t>
            </a:r>
            <a:r>
              <a:rPr lang="en-US" sz="4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vi-VN" sz="4400"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200"/>
              </a:spcBef>
              <a:spcAft>
                <a:spcPts val="800"/>
              </a:spcAft>
            </a:pPr>
            <a:r>
              <a:rPr lang="vi-VN" sz="4400" dirty="0" smtClean="0">
                <a:latin typeface="Arial" panose="020B0604020202020204" pitchFamily="34" charset="0"/>
                <a:ea typeface="Calibri" panose="020F0502020204030204" pitchFamily="34" charset="0"/>
                <a:cs typeface="Arial" panose="020B0604020202020204" pitchFamily="34" charset="0"/>
              </a:rPr>
              <a:t>A. </a:t>
            </a:r>
            <a:r>
              <a:rPr lang="en-US" sz="4400" dirty="0" err="1" smtClean="0">
                <a:latin typeface="Arial" panose="020B0604020202020204" pitchFamily="34" charset="0"/>
                <a:ea typeface="Calibri" panose="020F0502020204030204" pitchFamily="34" charset="0"/>
                <a:cs typeface="Arial" panose="020B0604020202020204" pitchFamily="34" charset="0"/>
              </a:rPr>
              <a:t>Tứ</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giác</a:t>
            </a:r>
            <a:r>
              <a:rPr lang="en-US" sz="4400" dirty="0" smtClean="0">
                <a:latin typeface="Arial" panose="020B0604020202020204" pitchFamily="34" charset="0"/>
                <a:ea typeface="Calibri" panose="020F0502020204030204" pitchFamily="34" charset="0"/>
                <a:cs typeface="Arial" panose="020B0604020202020204" pitchFamily="34" charset="0"/>
              </a:rPr>
              <a:t> MNPQ</a:t>
            </a:r>
          </a:p>
          <a:p>
            <a:pPr>
              <a:lnSpc>
                <a:spcPct val="150000"/>
              </a:lnSpc>
              <a:spcBef>
                <a:spcPts val="1200"/>
              </a:spcBef>
              <a:spcAft>
                <a:spcPts val="800"/>
              </a:spcAft>
            </a:pPr>
            <a:r>
              <a:rPr lang="vi-VN" sz="4400" dirty="0" smtClean="0">
                <a:latin typeface="Arial" panose="020B0604020202020204" pitchFamily="34" charset="0"/>
                <a:ea typeface="Calibri" panose="020F0502020204030204" pitchFamily="34" charset="0"/>
                <a:cs typeface="Arial" panose="020B0604020202020204" pitchFamily="34" charset="0"/>
              </a:rPr>
              <a:t>B. </a:t>
            </a:r>
            <a:r>
              <a:rPr lang="en-US" sz="4400" dirty="0" err="1" smtClean="0">
                <a:latin typeface="Arial" panose="020B0604020202020204" pitchFamily="34" charset="0"/>
                <a:ea typeface="Calibri" panose="020F0502020204030204" pitchFamily="34" charset="0"/>
                <a:cs typeface="Arial" panose="020B0604020202020204" pitchFamily="34" charset="0"/>
              </a:rPr>
              <a:t>Tứ</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giác</a:t>
            </a:r>
            <a:r>
              <a:rPr lang="en-US" sz="4400" dirty="0" smtClean="0">
                <a:latin typeface="Arial" panose="020B0604020202020204" pitchFamily="34" charset="0"/>
                <a:ea typeface="Calibri" panose="020F0502020204030204" pitchFamily="34" charset="0"/>
                <a:cs typeface="Arial" panose="020B0604020202020204" pitchFamily="34" charset="0"/>
              </a:rPr>
              <a:t> NQMP</a:t>
            </a:r>
          </a:p>
          <a:p>
            <a:pPr>
              <a:lnSpc>
                <a:spcPct val="150000"/>
              </a:lnSpc>
              <a:spcBef>
                <a:spcPts val="1200"/>
              </a:spcBef>
              <a:spcAft>
                <a:spcPts val="800"/>
              </a:spcAft>
            </a:pPr>
            <a:r>
              <a:rPr lang="vi-VN" sz="4400" dirty="0" smtClean="0">
                <a:latin typeface="Arial" panose="020B0604020202020204" pitchFamily="34" charset="0"/>
                <a:ea typeface="Calibri" panose="020F0502020204030204" pitchFamily="34" charset="0"/>
                <a:cs typeface="Arial" panose="020B0604020202020204" pitchFamily="34" charset="0"/>
              </a:rPr>
              <a:t>C. </a:t>
            </a:r>
            <a:r>
              <a:rPr lang="en-US" sz="4400" dirty="0" err="1" smtClean="0">
                <a:latin typeface="Arial" panose="020B0604020202020204" pitchFamily="34" charset="0"/>
                <a:ea typeface="Calibri" panose="020F0502020204030204" pitchFamily="34" charset="0"/>
                <a:cs typeface="Arial" panose="020B0604020202020204" pitchFamily="34" charset="0"/>
              </a:rPr>
              <a:t>Tứ</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giác</a:t>
            </a:r>
            <a:r>
              <a:rPr lang="en-US" sz="4400" dirty="0" smtClean="0">
                <a:latin typeface="Arial" panose="020B0604020202020204" pitchFamily="34" charset="0"/>
                <a:ea typeface="Calibri" panose="020F0502020204030204" pitchFamily="34" charset="0"/>
                <a:cs typeface="Arial" panose="020B0604020202020204" pitchFamily="34" charset="0"/>
              </a:rPr>
              <a:t> PMQN</a:t>
            </a:r>
          </a:p>
          <a:p>
            <a:pPr algn="just">
              <a:lnSpc>
                <a:spcPct val="150000"/>
              </a:lnSpc>
              <a:spcBef>
                <a:spcPts val="1200"/>
              </a:spcBef>
              <a:spcAft>
                <a:spcPts val="800"/>
              </a:spcAft>
            </a:pPr>
            <a:r>
              <a:rPr lang="vi-VN" sz="4400" dirty="0" smtClean="0">
                <a:latin typeface="Arial" panose="020B0604020202020204" pitchFamily="34" charset="0"/>
                <a:ea typeface="Calibri" panose="020F0502020204030204" pitchFamily="34" charset="0"/>
                <a:cs typeface="Arial" panose="020B0604020202020204" pitchFamily="34" charset="0"/>
              </a:rPr>
              <a:t>D. </a:t>
            </a:r>
            <a:r>
              <a:rPr lang="en-US" sz="4400" dirty="0" err="1" smtClean="0">
                <a:latin typeface="Arial" panose="020B0604020202020204" pitchFamily="34" charset="0"/>
                <a:ea typeface="Calibri" panose="020F0502020204030204" pitchFamily="34" charset="0"/>
                <a:cs typeface="Arial" panose="020B0604020202020204" pitchFamily="34" charset="0"/>
              </a:rPr>
              <a:t>Tứ</a:t>
            </a:r>
            <a:r>
              <a:rPr lang="en-US" sz="4400" dirty="0" smtClean="0">
                <a:latin typeface="Arial" panose="020B0604020202020204" pitchFamily="34" charset="0"/>
                <a:ea typeface="Calibri" panose="020F0502020204030204" pitchFamily="34" charset="0"/>
                <a:cs typeface="Arial" panose="020B0604020202020204" pitchFamily="34" charset="0"/>
              </a:rPr>
              <a:t> </a:t>
            </a:r>
            <a:r>
              <a:rPr lang="en-US" sz="4400" dirty="0" err="1" smtClean="0">
                <a:latin typeface="Arial" panose="020B0604020202020204" pitchFamily="34" charset="0"/>
                <a:ea typeface="Calibri" panose="020F0502020204030204" pitchFamily="34" charset="0"/>
                <a:cs typeface="Arial" panose="020B0604020202020204" pitchFamily="34" charset="0"/>
              </a:rPr>
              <a:t>giác</a:t>
            </a:r>
            <a:r>
              <a:rPr lang="en-US" sz="4400" dirty="0" smtClean="0">
                <a:latin typeface="Arial" panose="020B0604020202020204" pitchFamily="34" charset="0"/>
                <a:ea typeface="Calibri" panose="020F0502020204030204" pitchFamily="34" charset="0"/>
                <a:cs typeface="Arial" panose="020B0604020202020204" pitchFamily="34" charset="0"/>
              </a:rPr>
              <a:t> QMPN</a:t>
            </a:r>
            <a:endParaRPr lang="vi-VN" sz="4400" dirty="0" smtClean="0">
              <a:latin typeface="Arial" panose="020B0604020202020204" pitchFamily="34" charset="0"/>
              <a:ea typeface="Calibri" panose="020F0502020204030204" pitchFamily="34"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07734" y="276792"/>
            <a:ext cx="2235280" cy="2215722"/>
          </a:xfrm>
          <a:prstGeom prst="rect">
            <a:avLst/>
          </a:prstGeom>
        </p:spPr>
      </p:pic>
      <p:pic>
        <p:nvPicPr>
          <p:cNvPr id="16" name="Picture 3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609600" y="7744310"/>
            <a:ext cx="1125883" cy="2150123"/>
          </a:xfrm>
          <a:prstGeom prst="rect">
            <a:avLst/>
          </a:prstGeom>
        </p:spPr>
      </p:pic>
      <p:sp>
        <p:nvSpPr>
          <p:cNvPr id="17" name="Oval 16"/>
          <p:cNvSpPr/>
          <p:nvPr/>
        </p:nvSpPr>
        <p:spPr>
          <a:xfrm>
            <a:off x="1472744" y="4022277"/>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26"/>
          <a:stretch>
            <a:fillRect/>
          </a:stretch>
        </p:blipFill>
        <p:spPr>
          <a:xfrm>
            <a:off x="9562043" y="4004164"/>
            <a:ext cx="7083696" cy="4756896"/>
          </a:xfrm>
          <a:prstGeom prst="rect">
            <a:avLst/>
          </a:prstGeom>
        </p:spPr>
      </p:pic>
    </p:spTree>
    <p:extLst>
      <p:ext uri="{BB962C8B-B14F-4D97-AF65-F5344CB8AC3E}">
        <p14:creationId xmlns:p14="http://schemas.microsoft.com/office/powerpoint/2010/main" val="323295118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3820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563600" y="6743700"/>
            <a:ext cx="2993142" cy="2966954"/>
          </a:xfrm>
          <a:prstGeom prst="rect">
            <a:avLst/>
          </a:prstGeom>
        </p:spPr>
      </p:pic>
      <p:pic>
        <p:nvPicPr>
          <p:cNvPr id="25"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86507" y="8801100"/>
            <a:ext cx="1060309" cy="1362546"/>
          </a:xfrm>
          <a:prstGeom prst="rect">
            <a:avLst/>
          </a:prstGeom>
        </p:spPr>
      </p:pic>
      <p:pic>
        <p:nvPicPr>
          <p:cNvPr id="26" name="Picture 3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387997" y="1356437"/>
            <a:ext cx="1050400" cy="2005971"/>
          </a:xfrm>
          <a:prstGeom prst="rect">
            <a:avLst/>
          </a:prstGeom>
        </p:spPr>
      </p:pic>
      <p:sp>
        <p:nvSpPr>
          <p:cNvPr id="2" name="Rectangle 1"/>
          <p:cNvSpPr/>
          <p:nvPr/>
        </p:nvSpPr>
        <p:spPr>
          <a:xfrm>
            <a:off x="2971410" y="1579689"/>
            <a:ext cx="12647471" cy="1610954"/>
          </a:xfrm>
          <a:prstGeom prst="rect">
            <a:avLst/>
          </a:prstGeom>
        </p:spPr>
        <p:txBody>
          <a:bodyPr wrap="square">
            <a:spAutoFit/>
          </a:bodyPr>
          <a:lstStyle/>
          <a:p>
            <a:pPr>
              <a:lnSpc>
                <a:spcPct val="107000"/>
              </a:lnSpc>
              <a:spcAft>
                <a:spcPts val="800"/>
              </a:spcAft>
            </a:pPr>
            <a:r>
              <a:rPr lang="fr-FR" sz="43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Câu</a:t>
            </a:r>
            <a:r>
              <a:rPr lang="fr-FR" sz="43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2. </a:t>
            </a:r>
            <a:r>
              <a:rPr lang="fr-FR" sz="4300" b="1" dirty="0" err="1" smtClean="0">
                <a:solidFill>
                  <a:srgbClr val="C00000"/>
                </a:solidFill>
                <a:latin typeface="Arial" panose="020B0604020202020204" pitchFamily="34" charset="0"/>
                <a:ea typeface="Calibri" panose="020F0502020204030204" pitchFamily="34" charset="0"/>
                <a:cs typeface="Times New Roman" panose="02020603050405020304" pitchFamily="18" charset="0"/>
              </a:rPr>
              <a:t>Chọn</a:t>
            </a:r>
            <a:r>
              <a:rPr lang="fr-FR" sz="43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smtClean="0">
                <a:solidFill>
                  <a:srgbClr val="C00000"/>
                </a:solidFill>
                <a:latin typeface="Arial" panose="020B0604020202020204" pitchFamily="34" charset="0"/>
                <a:ea typeface="Calibri" panose="020F0502020204030204" pitchFamily="34" charset="0"/>
                <a:cs typeface="Times New Roman" panose="02020603050405020304" pitchFamily="18" charset="0"/>
              </a:rPr>
              <a:t>đáp</a:t>
            </a:r>
            <a:r>
              <a:rPr lang="fr-FR" sz="43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smtClean="0">
                <a:solidFill>
                  <a:srgbClr val="C00000"/>
                </a:solidFill>
                <a:latin typeface="Arial" panose="020B0604020202020204" pitchFamily="34" charset="0"/>
                <a:ea typeface="Calibri" panose="020F0502020204030204" pitchFamily="34" charset="0"/>
                <a:cs typeface="Times New Roman" panose="02020603050405020304" pitchFamily="18" charset="0"/>
              </a:rPr>
              <a:t>án</a:t>
            </a:r>
            <a:r>
              <a:rPr lang="fr-FR" sz="43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smtClean="0">
                <a:solidFill>
                  <a:srgbClr val="C00000"/>
                </a:solidFill>
                <a:latin typeface="Arial" panose="020B0604020202020204" pitchFamily="34" charset="0"/>
                <a:ea typeface="Calibri" panose="020F0502020204030204" pitchFamily="34" charset="0"/>
                <a:cs typeface="Times New Roman" panose="02020603050405020304" pitchFamily="18" charset="0"/>
              </a:rPr>
              <a:t>đúng</a:t>
            </a:r>
            <a:r>
              <a:rPr lang="fr-FR" sz="43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r-FR" sz="4300" b="1" dirty="0" err="1" smtClean="0">
                <a:solidFill>
                  <a:srgbClr val="002060"/>
                </a:solidFill>
                <a:latin typeface="Arial" panose="020B0604020202020204" pitchFamily="34" charset="0"/>
                <a:ea typeface="Calibri" panose="020F0502020204030204" pitchFamily="34" charset="0"/>
                <a:cs typeface="Times New Roman" panose="02020603050405020304" pitchFamily="18" charset="0"/>
              </a:rPr>
              <a:t>Các</a:t>
            </a:r>
            <a:r>
              <a:rPr lang="fr-FR" sz="43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góc</a:t>
            </a:r>
            <a:r>
              <a:rPr lang="fr-FR" sz="4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của</a:t>
            </a:r>
            <a:r>
              <a:rPr lang="fr-FR" sz="4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tứ</a:t>
            </a:r>
            <a:r>
              <a:rPr lang="fr-FR" sz="4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giác</a:t>
            </a:r>
            <a:r>
              <a:rPr lang="fr-FR" sz="4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có</a:t>
            </a:r>
            <a:r>
              <a:rPr lang="fr-FR" sz="4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fr-FR" sz="4300" b="1" dirty="0" err="1">
                <a:solidFill>
                  <a:srgbClr val="002060"/>
                </a:solidFill>
                <a:latin typeface="Arial" panose="020B0604020202020204" pitchFamily="34" charset="0"/>
                <a:ea typeface="Calibri" panose="020F0502020204030204" pitchFamily="34" charset="0"/>
                <a:cs typeface="Times New Roman" panose="02020603050405020304" pitchFamily="18" charset="0"/>
              </a:rPr>
              <a:t>thể</a:t>
            </a:r>
            <a:r>
              <a:rPr lang="fr-FR" sz="4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là</a:t>
            </a:r>
            <a:r>
              <a:rPr lang="fr-FR" sz="4300" b="1"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a:t>
            </a:r>
            <a:endParaRPr lang="fr-FR" sz="43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522352" y="3230344"/>
            <a:ext cx="9144000" cy="5570756"/>
          </a:xfrm>
          <a:prstGeom prst="rect">
            <a:avLst/>
          </a:prstGeom>
        </p:spPr>
        <p:txBody>
          <a:bodyPr>
            <a:spAutoFit/>
          </a:bodyPr>
          <a:lstStyle/>
          <a:p>
            <a:pPr lvl="0">
              <a:lnSpc>
                <a:spcPct val="200000"/>
              </a:lnSpc>
              <a:spcAft>
                <a:spcPts val="800"/>
              </a:spcAft>
            </a:pPr>
            <a:r>
              <a:rPr lang="fr-FR" sz="4200">
                <a:solidFill>
                  <a:prstClr val="black"/>
                </a:solidFill>
                <a:latin typeface="Arial" panose="020B0604020202020204" pitchFamily="34" charset="0"/>
                <a:ea typeface="Calibri" panose="020F0502020204030204" pitchFamily="34" charset="0"/>
                <a:cs typeface="Times New Roman" panose="02020603050405020304" pitchFamily="18" charset="0"/>
              </a:rPr>
              <a:t>A. 4 góc nhọn</a:t>
            </a:r>
          </a:p>
          <a:p>
            <a:pPr lvl="0">
              <a:lnSpc>
                <a:spcPct val="200000"/>
              </a:lnSpc>
              <a:spcAft>
                <a:spcPts val="800"/>
              </a:spcAft>
            </a:pPr>
            <a:r>
              <a:rPr lang="fr-FR" sz="4200">
                <a:solidFill>
                  <a:prstClr val="black"/>
                </a:solidFill>
                <a:latin typeface="Arial" panose="020B0604020202020204" pitchFamily="34" charset="0"/>
                <a:ea typeface="Calibri" panose="020F0502020204030204" pitchFamily="34" charset="0"/>
                <a:cs typeface="Times New Roman" panose="02020603050405020304" pitchFamily="18" charset="0"/>
              </a:rPr>
              <a:t>B. 4 góc tù     </a:t>
            </a:r>
          </a:p>
          <a:p>
            <a:pPr lvl="0">
              <a:lnSpc>
                <a:spcPct val="200000"/>
              </a:lnSpc>
              <a:spcAft>
                <a:spcPts val="800"/>
              </a:spcAft>
            </a:pPr>
            <a:r>
              <a:rPr lang="fr-FR" sz="4200">
                <a:solidFill>
                  <a:prstClr val="black"/>
                </a:solidFill>
                <a:latin typeface="Arial" panose="020B0604020202020204" pitchFamily="34" charset="0"/>
                <a:ea typeface="Calibri" panose="020F0502020204030204" pitchFamily="34" charset="0"/>
                <a:cs typeface="Times New Roman" panose="02020603050405020304" pitchFamily="18" charset="0"/>
              </a:rPr>
              <a:t>C. 4 góc vuông</a:t>
            </a:r>
          </a:p>
          <a:p>
            <a:pPr lvl="0">
              <a:lnSpc>
                <a:spcPct val="200000"/>
              </a:lnSpc>
              <a:spcAft>
                <a:spcPts val="800"/>
              </a:spcAft>
            </a:pPr>
            <a:r>
              <a:rPr lang="fr-FR" sz="4200">
                <a:solidFill>
                  <a:prstClr val="black"/>
                </a:solidFill>
                <a:latin typeface="Arial" panose="020B0604020202020204" pitchFamily="34" charset="0"/>
                <a:ea typeface="Calibri" panose="020F0502020204030204" pitchFamily="34" charset="0"/>
                <a:cs typeface="Times New Roman" panose="02020603050405020304" pitchFamily="18" charset="0"/>
              </a:rPr>
              <a:t>D. 1 góc vuông, 3 góc nhọn</a:t>
            </a:r>
            <a:endParaRPr lang="fr-FR" sz="4200" dirty="0" err="1">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8" name="Oval 17"/>
          <p:cNvSpPr/>
          <p:nvPr/>
        </p:nvSpPr>
        <p:spPr>
          <a:xfrm>
            <a:off x="4341856" y="64389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1906358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28600" y="1638300"/>
            <a:ext cx="179070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96091" y="1746603"/>
            <a:ext cx="15240000" cy="1084912"/>
          </a:xfrm>
          <a:prstGeom prst="rect">
            <a:avLst/>
          </a:prstGeom>
        </p:spPr>
        <p:txBody>
          <a:bodyPr wrap="square">
            <a:spAutoFit/>
          </a:bodyPr>
          <a:lstStyle/>
          <a:p>
            <a:pPr marR="30480" algn="just">
              <a:lnSpc>
                <a:spcPct val="150000"/>
              </a:lnSpc>
              <a:spcAft>
                <a:spcPts val="0"/>
              </a:spcAft>
            </a:pPr>
            <a:r>
              <a:rPr lang="fr-FR" sz="4300" b="1" dirty="0" err="1">
                <a:solidFill>
                  <a:srgbClr val="C00000"/>
                </a:solidFill>
                <a:latin typeface="Arial" panose="020B0604020202020204" pitchFamily="34" charset="0"/>
                <a:ea typeface="Times New Roman" panose="02020603050405020304" pitchFamily="18" charset="0"/>
                <a:cs typeface="Arial" panose="020B0604020202020204" pitchFamily="34" charset="0"/>
              </a:rPr>
              <a:t>Câu</a:t>
            </a:r>
            <a:r>
              <a:rPr lang="fr-FR" sz="4300" b="1" dirty="0">
                <a:solidFill>
                  <a:srgbClr val="C00000"/>
                </a:solidFill>
                <a:latin typeface="Arial" panose="020B0604020202020204" pitchFamily="34" charset="0"/>
                <a:ea typeface="Times New Roman" panose="02020603050405020304" pitchFamily="18" charset="0"/>
                <a:cs typeface="Arial" panose="020B0604020202020204" pitchFamily="34" charset="0"/>
              </a:rPr>
              <a:t> 3. </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Cho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hình</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vẽ</a:t>
            </a:r>
            <a:r>
              <a:rPr lang="fr-FR" sz="4300" b="1"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Các</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khẳng</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định</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sau</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đúng</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hay</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 </a:t>
            </a:r>
            <a:r>
              <a:rPr lang="fr-FR" sz="4300" b="1"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sai</a:t>
            </a:r>
            <a:r>
              <a:rPr lang="fr-FR" sz="4300" b="1"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en-US" sz="43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6"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562919">
            <a:off x="783351" y="1089918"/>
            <a:ext cx="1060309" cy="1362546"/>
          </a:xfrm>
          <a:prstGeom prst="rect">
            <a:avLst/>
          </a:prstGeom>
        </p:spPr>
      </p:pic>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810940183"/>
                  </p:ext>
                </p:extLst>
              </p:nvPr>
            </p:nvGraphicFramePr>
            <p:xfrm>
              <a:off x="685800" y="2936935"/>
              <a:ext cx="10591799" cy="60660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3112980223"/>
                        </a:ext>
                      </a:extLst>
                    </a:gridCol>
                    <a:gridCol w="8229600">
                      <a:extLst>
                        <a:ext uri="{9D8B030D-6E8A-4147-A177-3AD203B41FA5}">
                          <a16:colId xmlns:a16="http://schemas.microsoft.com/office/drawing/2014/main" val="3829133474"/>
                        </a:ext>
                      </a:extLst>
                    </a:gridCol>
                    <a:gridCol w="1600199">
                      <a:extLst>
                        <a:ext uri="{9D8B030D-6E8A-4147-A177-3AD203B41FA5}">
                          <a16:colId xmlns:a16="http://schemas.microsoft.com/office/drawing/2014/main" val="4005606570"/>
                        </a:ext>
                      </a:extLst>
                    </a:gridCol>
                  </a:tblGrid>
                  <a:tr h="1213216">
                    <a:tc>
                      <a:txBody>
                        <a:bodyPr/>
                        <a:lstStyle/>
                        <a:p>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err="1" smtClean="0">
                              <a:latin typeface="Arial" panose="020B0604020202020204" pitchFamily="34" charset="0"/>
                              <a:cs typeface="Arial" panose="020B0604020202020204" pitchFamily="34" charset="0"/>
                            </a:rPr>
                            <a:t>Khẳng</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định</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smtClean="0">
                              <a:latin typeface="Arial" panose="020B0604020202020204" pitchFamily="34" charset="0"/>
                              <a:cs typeface="Arial" panose="020B0604020202020204" pitchFamily="34" charset="0"/>
                            </a:rPr>
                            <a:t>Đ/S</a:t>
                          </a:r>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94149496"/>
                      </a:ext>
                    </a:extLst>
                  </a:tr>
                  <a:tr h="1213216">
                    <a:tc>
                      <a:txBody>
                        <a:bodyPr/>
                        <a:lstStyle/>
                        <a:p>
                          <a:r>
                            <a:rPr lang="en-US" sz="4000" dirty="0" smtClean="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a:txBody>
                      <a:tcPr anchor="ctr"/>
                    </a:tc>
                    <a:tc>
                      <a:txBody>
                        <a:bodyPr/>
                        <a:lstStyle/>
                        <a:p>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baseline="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MN</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là</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một</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đường</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chéo</a:t>
                          </a:r>
                          <a:endParaRPr lang="en-US" sz="4000" dirty="0">
                            <a:latin typeface="Arial" panose="020B0604020202020204" pitchFamily="34" charset="0"/>
                            <a:cs typeface="Arial" panose="020B0604020202020204" pitchFamily="34" charset="0"/>
                          </a:endParaRPr>
                        </a:p>
                      </a:txBody>
                      <a:tcPr anchor="ctr"/>
                    </a:tc>
                    <a:tc>
                      <a:txBody>
                        <a:bodyPr/>
                        <a:lstStyle/>
                        <a:p>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95980609"/>
                      </a:ext>
                    </a:extLst>
                  </a:tr>
                  <a:tr h="1213216">
                    <a:tc>
                      <a:txBody>
                        <a:bodyPr/>
                        <a:lstStyle/>
                        <a:p>
                          <a:r>
                            <a:rPr lang="en-US" sz="4000" dirty="0" smtClean="0">
                              <a:latin typeface="Arial" panose="020B0604020202020204" pitchFamily="34" charset="0"/>
                              <a:cs typeface="Arial" panose="020B0604020202020204" pitchFamily="34" charset="0"/>
                            </a:rPr>
                            <a:t>b)</a:t>
                          </a:r>
                          <a:endParaRPr lang="en-US" sz="4000" dirty="0">
                            <a:latin typeface="Arial" panose="020B0604020202020204" pitchFamily="34" charset="0"/>
                            <a:cs typeface="Arial" panose="020B0604020202020204" pitchFamily="34" charset="0"/>
                          </a:endParaRPr>
                        </a:p>
                      </a:txBody>
                      <a:tcPr anchor="ctr"/>
                    </a:tc>
                    <a:tc>
                      <a:txBody>
                        <a:bodyPr/>
                        <a:lstStyle/>
                        <a:p>
                          <a:r>
                            <a:rPr lang="en-US" sz="4000" dirty="0" smtClean="0">
                              <a:latin typeface="Arial" panose="020B0604020202020204" pitchFamily="34" charset="0"/>
                              <a:cs typeface="Arial" panose="020B0604020202020204" pitchFamily="34" charset="0"/>
                            </a:rPr>
                            <a:t>MQ</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và</a:t>
                          </a:r>
                          <a:r>
                            <a:rPr lang="en-US" sz="4000" baseline="0" dirty="0" smtClean="0">
                              <a:latin typeface="Arial" panose="020B0604020202020204" pitchFamily="34" charset="0"/>
                              <a:cs typeface="Arial" panose="020B0604020202020204" pitchFamily="34" charset="0"/>
                            </a:rPr>
                            <a:t> QN </a:t>
                          </a:r>
                          <a:r>
                            <a:rPr lang="en-US" sz="4000" baseline="0" dirty="0" err="1" smtClean="0">
                              <a:latin typeface="Arial" panose="020B0604020202020204" pitchFamily="34" charset="0"/>
                              <a:cs typeface="Arial" panose="020B0604020202020204" pitchFamily="34" charset="0"/>
                            </a:rPr>
                            <a:t>là</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hai</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cạnh</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đối</a:t>
                          </a:r>
                          <a:endParaRPr lang="en-US" sz="4000" dirty="0">
                            <a:latin typeface="Arial" panose="020B0604020202020204" pitchFamily="34" charset="0"/>
                            <a:cs typeface="Arial" panose="020B0604020202020204" pitchFamily="34" charset="0"/>
                          </a:endParaRPr>
                        </a:p>
                      </a:txBody>
                      <a:tcPr anchor="ctr"/>
                    </a:tc>
                    <a:tc>
                      <a:txBody>
                        <a:bodyPr/>
                        <a:lstStyle/>
                        <a:p>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44908416"/>
                      </a:ext>
                    </a:extLst>
                  </a:tr>
                  <a:tr h="1213216">
                    <a:tc>
                      <a:txBody>
                        <a:bodyPr/>
                        <a:lstStyle/>
                        <a:p>
                          <a:r>
                            <a:rPr lang="en-US" sz="4000" dirty="0" smtClean="0">
                              <a:latin typeface="Arial" panose="020B0604020202020204" pitchFamily="34" charset="0"/>
                              <a:cs typeface="Arial" panose="020B0604020202020204" pitchFamily="34" charset="0"/>
                            </a:rPr>
                            <a:t>c)</a:t>
                          </a:r>
                          <a:endParaRPr lang="en-US" sz="4000"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𝑁</m:t>
                                    </m:r>
                                  </m:e>
                                </m:acc>
                                <m:r>
                                  <a:rPr lang="en-US" sz="4000" b="0" i="1" smtClean="0">
                                    <a:latin typeface="Cambria Math" panose="02040503050406030204" pitchFamily="18" charset="0"/>
                                    <a:cs typeface="Arial" panose="020B0604020202020204" pitchFamily="34" charset="0"/>
                                  </a:rPr>
                                  <m:t>=180</m:t>
                                </m:r>
                                <m:r>
                                  <a:rPr lang="en-US" sz="4000"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000" dirty="0">
                            <a:latin typeface="Arial" panose="020B0604020202020204" pitchFamily="34" charset="0"/>
                            <a:cs typeface="Arial" panose="020B0604020202020204" pitchFamily="34" charset="0"/>
                          </a:endParaRPr>
                        </a:p>
                      </a:txBody>
                      <a:tcPr anchor="ctr"/>
                    </a:tc>
                    <a:tc>
                      <a:txBody>
                        <a:bodyPr/>
                        <a:lstStyle/>
                        <a:p>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78742202"/>
                      </a:ext>
                    </a:extLst>
                  </a:tr>
                  <a:tr h="1213216">
                    <a:tc>
                      <a:txBody>
                        <a:bodyPr/>
                        <a:lstStyle/>
                        <a:p>
                          <a:r>
                            <a:rPr lang="en-US" sz="4000" dirty="0" smtClean="0">
                              <a:latin typeface="Arial" panose="020B0604020202020204" pitchFamily="34" charset="0"/>
                              <a:cs typeface="Arial" panose="020B0604020202020204" pitchFamily="34" charset="0"/>
                            </a:rPr>
                            <a:t>d)</a:t>
                          </a:r>
                          <a:endParaRPr lang="en-US" sz="4000" dirty="0">
                            <a:latin typeface="Arial" panose="020B0604020202020204" pitchFamily="34" charset="0"/>
                            <a:cs typeface="Arial" panose="020B0604020202020204" pitchFamily="34" charset="0"/>
                          </a:endParaRPr>
                        </a:p>
                      </a:txBody>
                      <a:tcPr anchor="ctr"/>
                    </a:tc>
                    <a:tc>
                      <a:txBody>
                        <a:bodyPr/>
                        <a:lstStyle/>
                        <a:p>
                          <a:r>
                            <a:rPr lang="en-US" sz="4000" dirty="0" smtClean="0">
                              <a:latin typeface="Arial" panose="020B0604020202020204" pitchFamily="34" charset="0"/>
                              <a:cs typeface="Arial" panose="020B0604020202020204" pitchFamily="34" charset="0"/>
                            </a:rPr>
                            <a:t>Nếu</a:t>
                          </a:r>
                          <a:r>
                            <a:rPr lang="en-US" sz="4000" baseline="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baseline="0" smtClean="0">
                                      <a:latin typeface="Cambria Math" panose="02040503050406030204" pitchFamily="18" charset="0"/>
                                      <a:cs typeface="Arial" panose="020B0604020202020204" pitchFamily="34" charset="0"/>
                                    </a:rPr>
                                  </m:ctrlPr>
                                </m:accPr>
                                <m:e>
                                  <m:r>
                                    <a:rPr lang="en-US" sz="4000" b="0" i="1" baseline="0" smtClean="0">
                                      <a:latin typeface="Cambria Math" panose="02040503050406030204" pitchFamily="18" charset="0"/>
                                      <a:cs typeface="Arial" panose="020B0604020202020204" pitchFamily="34" charset="0"/>
                                    </a:rPr>
                                    <m:t>𝑁</m:t>
                                  </m:r>
                                </m:e>
                              </m:acc>
                              <m:r>
                                <a:rPr lang="en-US" sz="4000" b="0" i="1" baseline="0" smtClean="0">
                                  <a:latin typeface="Cambria Math" panose="02040503050406030204" pitchFamily="18" charset="0"/>
                                  <a:cs typeface="Arial" panose="020B0604020202020204" pitchFamily="34" charset="0"/>
                                </a:rPr>
                                <m:t>=70</m:t>
                              </m:r>
                              <m:r>
                                <a:rPr lang="en-US" sz="4000" b="0" i="1" baseline="0"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baseline="0" dirty="0" smtClean="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𝑀</m:t>
                                  </m:r>
                                </m:e>
                              </m:acc>
                              <m:r>
                                <a:rPr lang="en-US" sz="4000" b="0" i="1" smtClean="0">
                                  <a:latin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130</a:t>
                          </a:r>
                          <a14:m>
                            <m:oMath xmlns:m="http://schemas.openxmlformats.org/officeDocument/2006/math">
                              <m:r>
                                <a:rPr lang="en-US" sz="4000" i="1" dirty="0" smtClean="0">
                                  <a:latin typeface="Cambria Math" panose="02040503050406030204" pitchFamily="18" charset="0"/>
                                  <a:ea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a:txBody>
                      <a:tcPr anchor="ctr"/>
                    </a:tc>
                    <a:tc>
                      <a:txBody>
                        <a:bodyPr/>
                        <a:lstStyle/>
                        <a:p>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5462357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810940183"/>
                  </p:ext>
                </p:extLst>
              </p:nvPr>
            </p:nvGraphicFramePr>
            <p:xfrm>
              <a:off x="685800" y="2936935"/>
              <a:ext cx="10591799" cy="60660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3112980223"/>
                        </a:ext>
                      </a:extLst>
                    </a:gridCol>
                    <a:gridCol w="8229600">
                      <a:extLst>
                        <a:ext uri="{9D8B030D-6E8A-4147-A177-3AD203B41FA5}">
                          <a16:colId xmlns:a16="http://schemas.microsoft.com/office/drawing/2014/main" val="3829133474"/>
                        </a:ext>
                      </a:extLst>
                    </a:gridCol>
                    <a:gridCol w="1600199">
                      <a:extLst>
                        <a:ext uri="{9D8B030D-6E8A-4147-A177-3AD203B41FA5}">
                          <a16:colId xmlns:a16="http://schemas.microsoft.com/office/drawing/2014/main" val="4005606570"/>
                        </a:ext>
                      </a:extLst>
                    </a:gridCol>
                  </a:tblGrid>
                  <a:tr h="1213216">
                    <a:tc>
                      <a:txBody>
                        <a:bodyPr/>
                        <a:lstStyle/>
                        <a:p>
                          <a:endParaRPr lang="en-US" sz="4000" dirty="0">
                            <a:latin typeface="Arial" panose="020B0604020202020204" pitchFamily="34" charset="0"/>
                            <a:cs typeface="Arial" panose="020B0604020202020204" pitchFamily="34" charset="0"/>
                          </a:endParaRPr>
                        </a:p>
                      </a:txBody>
                      <a:tcPr/>
                    </a:tc>
                    <a:tc>
                      <a:txBody>
                        <a:bodyPr/>
                        <a:lstStyle/>
                        <a:p>
                          <a:pPr algn="ctr"/>
                          <a:r>
                            <a:rPr lang="en-US" sz="4000" dirty="0" err="1" smtClean="0">
                              <a:latin typeface="Arial" panose="020B0604020202020204" pitchFamily="34" charset="0"/>
                              <a:cs typeface="Arial" panose="020B0604020202020204" pitchFamily="34" charset="0"/>
                            </a:rPr>
                            <a:t>Khẳng</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định</a:t>
                          </a:r>
                          <a:endParaRPr lang="en-US" sz="4000" dirty="0">
                            <a:latin typeface="Arial" panose="020B0604020202020204" pitchFamily="34" charset="0"/>
                            <a:cs typeface="Arial" panose="020B0604020202020204" pitchFamily="34" charset="0"/>
                          </a:endParaRPr>
                        </a:p>
                      </a:txBody>
                      <a:tcPr anchor="ctr"/>
                    </a:tc>
                    <a:tc>
                      <a:txBody>
                        <a:bodyPr/>
                        <a:lstStyle/>
                        <a:p>
                          <a:pPr algn="ctr"/>
                          <a:r>
                            <a:rPr lang="en-US" sz="4000" dirty="0" smtClean="0">
                              <a:latin typeface="Arial" panose="020B0604020202020204" pitchFamily="34" charset="0"/>
                              <a:cs typeface="Arial" panose="020B0604020202020204" pitchFamily="34" charset="0"/>
                            </a:rPr>
                            <a:t>Đ/S</a:t>
                          </a:r>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94149496"/>
                      </a:ext>
                    </a:extLst>
                  </a:tr>
                  <a:tr h="1213216">
                    <a:tc>
                      <a:txBody>
                        <a:bodyPr/>
                        <a:lstStyle/>
                        <a:p>
                          <a:r>
                            <a:rPr lang="en-US" sz="4000" dirty="0" smtClean="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a:txBody>
                      <a:tcPr anchor="ctr"/>
                    </a:tc>
                    <a:tc>
                      <a:txBody>
                        <a:bodyPr/>
                        <a:lstStyle/>
                        <a:p>
                          <a:r>
                            <a:rPr lang="en-US" sz="4000" dirty="0" err="1" smtClean="0">
                              <a:latin typeface="Arial" panose="020B0604020202020204" pitchFamily="34" charset="0"/>
                              <a:cs typeface="Arial" panose="020B0604020202020204" pitchFamily="34" charset="0"/>
                            </a:rPr>
                            <a:t>Đoạn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thẳng</a:t>
                          </a:r>
                          <a:r>
                            <a:rPr lang="en-US" sz="4000" baseline="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MN</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là</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một</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đường</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chéo</a:t>
                          </a:r>
                          <a:endParaRPr lang="en-US" sz="4000" dirty="0">
                            <a:latin typeface="Arial" panose="020B0604020202020204" pitchFamily="34" charset="0"/>
                            <a:cs typeface="Arial" panose="020B0604020202020204" pitchFamily="34" charset="0"/>
                          </a:endParaRPr>
                        </a:p>
                      </a:txBody>
                      <a:tcPr anchor="ctr"/>
                    </a:tc>
                    <a:tc>
                      <a:txBody>
                        <a:bodyPr/>
                        <a:lstStyle/>
                        <a:p>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95980609"/>
                      </a:ext>
                    </a:extLst>
                  </a:tr>
                  <a:tr h="1213216">
                    <a:tc>
                      <a:txBody>
                        <a:bodyPr/>
                        <a:lstStyle/>
                        <a:p>
                          <a:r>
                            <a:rPr lang="en-US" sz="4000" dirty="0" smtClean="0">
                              <a:latin typeface="Arial" panose="020B0604020202020204" pitchFamily="34" charset="0"/>
                              <a:cs typeface="Arial" panose="020B0604020202020204" pitchFamily="34" charset="0"/>
                            </a:rPr>
                            <a:t>b)</a:t>
                          </a:r>
                          <a:endParaRPr lang="en-US" sz="4000" dirty="0">
                            <a:latin typeface="Arial" panose="020B0604020202020204" pitchFamily="34" charset="0"/>
                            <a:cs typeface="Arial" panose="020B0604020202020204" pitchFamily="34" charset="0"/>
                          </a:endParaRPr>
                        </a:p>
                      </a:txBody>
                      <a:tcPr anchor="ctr"/>
                    </a:tc>
                    <a:tc>
                      <a:txBody>
                        <a:bodyPr/>
                        <a:lstStyle/>
                        <a:p>
                          <a:r>
                            <a:rPr lang="en-US" sz="4000" dirty="0" smtClean="0">
                              <a:latin typeface="Arial" panose="020B0604020202020204" pitchFamily="34" charset="0"/>
                              <a:cs typeface="Arial" panose="020B0604020202020204" pitchFamily="34" charset="0"/>
                            </a:rPr>
                            <a:t>MQ</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và</a:t>
                          </a:r>
                          <a:r>
                            <a:rPr lang="en-US" sz="4000" baseline="0" dirty="0" smtClean="0">
                              <a:latin typeface="Arial" panose="020B0604020202020204" pitchFamily="34" charset="0"/>
                              <a:cs typeface="Arial" panose="020B0604020202020204" pitchFamily="34" charset="0"/>
                            </a:rPr>
                            <a:t> QN </a:t>
                          </a:r>
                          <a:r>
                            <a:rPr lang="en-US" sz="4000" baseline="0" dirty="0" err="1" smtClean="0">
                              <a:latin typeface="Arial" panose="020B0604020202020204" pitchFamily="34" charset="0"/>
                              <a:cs typeface="Arial" panose="020B0604020202020204" pitchFamily="34" charset="0"/>
                            </a:rPr>
                            <a:t>là</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hai</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cạnh</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đối</a:t>
                          </a:r>
                          <a:endParaRPr lang="en-US" sz="4000" dirty="0">
                            <a:latin typeface="Arial" panose="020B0604020202020204" pitchFamily="34" charset="0"/>
                            <a:cs typeface="Arial" panose="020B0604020202020204" pitchFamily="34" charset="0"/>
                          </a:endParaRPr>
                        </a:p>
                      </a:txBody>
                      <a:tcPr anchor="ctr"/>
                    </a:tc>
                    <a:tc>
                      <a:txBody>
                        <a:bodyPr/>
                        <a:lstStyle/>
                        <a:p>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44908416"/>
                      </a:ext>
                    </a:extLst>
                  </a:tr>
                  <a:tr h="1213216">
                    <a:tc>
                      <a:txBody>
                        <a:bodyPr/>
                        <a:lstStyle/>
                        <a:p>
                          <a:r>
                            <a:rPr lang="en-US" sz="4000" dirty="0" smtClean="0">
                              <a:latin typeface="Arial" panose="020B0604020202020204" pitchFamily="34" charset="0"/>
                              <a:cs typeface="Arial" panose="020B0604020202020204" pitchFamily="34" charset="0"/>
                            </a:rPr>
                            <a:t>c)</a:t>
                          </a:r>
                          <a:endParaRPr lang="en-US" sz="4000" dirty="0">
                            <a:latin typeface="Arial" panose="020B0604020202020204" pitchFamily="34" charset="0"/>
                            <a:cs typeface="Arial" panose="020B0604020202020204" pitchFamily="34" charset="0"/>
                          </a:endParaRPr>
                        </a:p>
                      </a:txBody>
                      <a:tcPr anchor="ctr"/>
                    </a:tc>
                    <a:tc>
                      <a:txBody>
                        <a:bodyPr/>
                        <a:lstStyle/>
                        <a:p>
                          <a:endParaRPr lang="en-US"/>
                        </a:p>
                      </a:txBody>
                      <a:tcPr anchor="ctr">
                        <a:blipFill>
                          <a:blip r:embed="rId12"/>
                          <a:stretch>
                            <a:fillRect l="-9333" t="-301005" r="-19852" b="-101508"/>
                          </a:stretch>
                        </a:blipFill>
                      </a:tcPr>
                    </a:tc>
                    <a:tc>
                      <a:txBody>
                        <a:bodyPr/>
                        <a:lstStyle/>
                        <a:p>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78742202"/>
                      </a:ext>
                    </a:extLst>
                  </a:tr>
                  <a:tr h="1213216">
                    <a:tc>
                      <a:txBody>
                        <a:bodyPr/>
                        <a:lstStyle/>
                        <a:p>
                          <a:r>
                            <a:rPr lang="en-US" sz="4000" dirty="0" smtClean="0">
                              <a:latin typeface="Arial" panose="020B0604020202020204" pitchFamily="34" charset="0"/>
                              <a:cs typeface="Arial" panose="020B0604020202020204" pitchFamily="34" charset="0"/>
                            </a:rPr>
                            <a:t>d)</a:t>
                          </a:r>
                          <a:endParaRPr lang="en-US" sz="4000" dirty="0">
                            <a:latin typeface="Arial" panose="020B0604020202020204" pitchFamily="34" charset="0"/>
                            <a:cs typeface="Arial" panose="020B0604020202020204" pitchFamily="34" charset="0"/>
                          </a:endParaRPr>
                        </a:p>
                      </a:txBody>
                      <a:tcPr anchor="ctr"/>
                    </a:tc>
                    <a:tc>
                      <a:txBody>
                        <a:bodyPr/>
                        <a:lstStyle/>
                        <a:p>
                          <a:endParaRPr lang="en-US"/>
                        </a:p>
                      </a:txBody>
                      <a:tcPr anchor="ctr">
                        <a:blipFill>
                          <a:blip r:embed="rId12"/>
                          <a:stretch>
                            <a:fillRect l="-9333" t="-401005" r="-19852" b="-1508"/>
                          </a:stretch>
                        </a:blipFill>
                      </a:tcPr>
                    </a:tc>
                    <a:tc>
                      <a:txBody>
                        <a:bodyPr/>
                        <a:lstStyle/>
                        <a:p>
                          <a:endParaRPr lang="en-US" sz="4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54623571"/>
                      </a:ext>
                    </a:extLst>
                  </a:tr>
                </a:tbl>
              </a:graphicData>
            </a:graphic>
          </p:graphicFrame>
        </mc:Fallback>
      </mc:AlternateContent>
      <p:pic>
        <p:nvPicPr>
          <p:cNvPr id="19" name="Picture 18"/>
          <p:cNvPicPr>
            <a:picLocks noChangeAspect="1"/>
          </p:cNvPicPr>
          <p:nvPr/>
        </p:nvPicPr>
        <p:blipFill>
          <a:blip r:embed="rId13"/>
          <a:stretch>
            <a:fillRect/>
          </a:stretch>
        </p:blipFill>
        <p:spPr>
          <a:xfrm>
            <a:off x="11313652" y="3507135"/>
            <a:ext cx="6727785" cy="4517892"/>
          </a:xfrm>
          <a:prstGeom prst="rect">
            <a:avLst/>
          </a:prstGeom>
        </p:spPr>
      </p:pic>
      <p:sp>
        <p:nvSpPr>
          <p:cNvPr id="23" name="TextBox 22"/>
          <p:cNvSpPr txBox="1"/>
          <p:nvPr/>
        </p:nvSpPr>
        <p:spPr>
          <a:xfrm>
            <a:off x="10076423" y="4229100"/>
            <a:ext cx="1143069" cy="830997"/>
          </a:xfrm>
          <a:prstGeom prst="rect">
            <a:avLst/>
          </a:prstGeom>
          <a:noFill/>
        </p:spPr>
        <p:txBody>
          <a:bodyPr wrap="square" rtlCol="0">
            <a:spAutoFit/>
          </a:bodyPr>
          <a:lstStyle/>
          <a:p>
            <a:r>
              <a:rPr lang="en-US" sz="4800" dirty="0">
                <a:solidFill>
                  <a:srgbClr val="FF0000"/>
                </a:solidFill>
                <a:latin typeface="Arial" panose="020B0604020202020204" pitchFamily="34" charset="0"/>
                <a:cs typeface="Arial" panose="020B0604020202020204" pitchFamily="34" charset="0"/>
              </a:rPr>
              <a:t>Đ</a:t>
            </a:r>
          </a:p>
        </p:txBody>
      </p:sp>
      <p:sp>
        <p:nvSpPr>
          <p:cNvPr id="24" name="TextBox 23"/>
          <p:cNvSpPr txBox="1"/>
          <p:nvPr/>
        </p:nvSpPr>
        <p:spPr>
          <a:xfrm>
            <a:off x="10051127" y="5589076"/>
            <a:ext cx="1143069" cy="830997"/>
          </a:xfrm>
          <a:prstGeom prst="rect">
            <a:avLst/>
          </a:prstGeom>
          <a:noFill/>
        </p:spPr>
        <p:txBody>
          <a:bodyPr wrap="square" rtlCol="0">
            <a:spAutoFit/>
          </a:bodyPr>
          <a:lstStyle/>
          <a:p>
            <a:r>
              <a:rPr lang="en-US" sz="4800" dirty="0" smtClean="0">
                <a:solidFill>
                  <a:srgbClr val="FF0000"/>
                </a:solidFill>
                <a:latin typeface="Arial" panose="020B0604020202020204" pitchFamily="34" charset="0"/>
                <a:cs typeface="Arial" panose="020B0604020202020204" pitchFamily="34" charset="0"/>
              </a:rPr>
              <a:t>S</a:t>
            </a:r>
            <a:endParaRPr lang="en-US" sz="4800" dirty="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10076423" y="6755239"/>
            <a:ext cx="1143069" cy="830997"/>
          </a:xfrm>
          <a:prstGeom prst="rect">
            <a:avLst/>
          </a:prstGeom>
          <a:noFill/>
        </p:spPr>
        <p:txBody>
          <a:bodyPr wrap="square" rtlCol="0">
            <a:spAutoFit/>
          </a:bodyPr>
          <a:lstStyle/>
          <a:p>
            <a:r>
              <a:rPr lang="en-US" sz="4800" dirty="0" smtClean="0">
                <a:solidFill>
                  <a:srgbClr val="FF0000"/>
                </a:solidFill>
                <a:latin typeface="Arial" panose="020B0604020202020204" pitchFamily="34" charset="0"/>
                <a:cs typeface="Arial" panose="020B0604020202020204" pitchFamily="34" charset="0"/>
              </a:rPr>
              <a:t>S</a:t>
            </a:r>
            <a:endParaRPr lang="en-US" sz="4800" dirty="0">
              <a:solidFill>
                <a:srgbClr val="FF0000"/>
              </a:solidFill>
              <a:latin typeface="Arial" panose="020B0604020202020204" pitchFamily="34" charset="0"/>
              <a:cs typeface="Arial" panose="020B0604020202020204" pitchFamily="34" charset="0"/>
            </a:endParaRPr>
          </a:p>
        </p:txBody>
      </p:sp>
      <p:sp>
        <p:nvSpPr>
          <p:cNvPr id="26" name="TextBox 25"/>
          <p:cNvSpPr txBox="1"/>
          <p:nvPr/>
        </p:nvSpPr>
        <p:spPr>
          <a:xfrm>
            <a:off x="10076423" y="8025027"/>
            <a:ext cx="1143069" cy="830997"/>
          </a:xfrm>
          <a:prstGeom prst="rect">
            <a:avLst/>
          </a:prstGeom>
          <a:noFill/>
        </p:spPr>
        <p:txBody>
          <a:bodyPr wrap="square" rtlCol="0">
            <a:spAutoFit/>
          </a:bodyPr>
          <a:lstStyle/>
          <a:p>
            <a:r>
              <a:rPr lang="en-US" sz="4800" dirty="0">
                <a:solidFill>
                  <a:srgbClr val="FF0000"/>
                </a:solidFill>
                <a:latin typeface="Arial" panose="020B0604020202020204" pitchFamily="34" charset="0"/>
                <a:cs typeface="Arial" panose="020B0604020202020204" pitchFamily="34" charset="0"/>
              </a:rPr>
              <a:t>Đ</a:t>
            </a:r>
          </a:p>
        </p:txBody>
      </p:sp>
    </p:spTree>
    <p:extLst>
      <p:ext uri="{BB962C8B-B14F-4D97-AF65-F5344CB8AC3E}">
        <p14:creationId xmlns:p14="http://schemas.microsoft.com/office/powerpoint/2010/main" val="289149565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7502" b="1" i="0" u="none" strike="noStrike" kern="1200" cap="none" spc="-112"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7502" b="1" i="0" u="none" strike="noStrike" kern="1200" cap="none" spc="-112"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5934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228600" y="1921286"/>
            <a:ext cx="16840200" cy="8175214"/>
            <a:chOff x="0" y="0"/>
            <a:chExt cx="41000197" cy="14962888"/>
          </a:xfrm>
        </p:grpSpPr>
        <p:sp>
          <p:nvSpPr>
            <p:cNvPr id="5" name="Freeform 5"/>
            <p:cNvSpPr/>
            <p:nvPr/>
          </p:nvSpPr>
          <p:spPr>
            <a:xfrm>
              <a:off x="72390" y="72390"/>
              <a:ext cx="40855416" cy="14818109"/>
            </a:xfrm>
            <a:custGeom>
              <a:avLst/>
              <a:gdLst/>
              <a:ahLst/>
              <a:cxnLst/>
              <a:rect l="l" t="t" r="r" b="b"/>
              <a:pathLst>
                <a:path w="40855416" h="14818109">
                  <a:moveTo>
                    <a:pt x="0" y="0"/>
                  </a:moveTo>
                  <a:lnTo>
                    <a:pt x="40855416" y="0"/>
                  </a:lnTo>
                  <a:lnTo>
                    <a:pt x="40855416" y="14818109"/>
                  </a:lnTo>
                  <a:lnTo>
                    <a:pt x="0" y="14818109"/>
                  </a:lnTo>
                  <a:lnTo>
                    <a:pt x="0" y="0"/>
                  </a:lnTo>
                  <a:close/>
                </a:path>
              </a:pathLst>
            </a:custGeom>
            <a:solidFill>
              <a:srgbClr val="FFFFFF"/>
            </a:solidFill>
          </p:spPr>
        </p:sp>
        <p:sp>
          <p:nvSpPr>
            <p:cNvPr id="6" name="Freeform 6"/>
            <p:cNvSpPr/>
            <p:nvPr/>
          </p:nvSpPr>
          <p:spPr>
            <a:xfrm>
              <a:off x="0" y="0"/>
              <a:ext cx="41000198" cy="14962888"/>
            </a:xfrm>
            <a:custGeom>
              <a:avLst/>
              <a:gdLst/>
              <a:ahLst/>
              <a:cxnLst/>
              <a:rect l="l" t="t" r="r" b="b"/>
              <a:pathLst>
                <a:path w="41000198" h="14962888">
                  <a:moveTo>
                    <a:pt x="40855416" y="14818108"/>
                  </a:moveTo>
                  <a:lnTo>
                    <a:pt x="41000198" y="14818108"/>
                  </a:lnTo>
                  <a:lnTo>
                    <a:pt x="41000198" y="14962888"/>
                  </a:lnTo>
                  <a:lnTo>
                    <a:pt x="40855416" y="14962888"/>
                  </a:lnTo>
                  <a:lnTo>
                    <a:pt x="40855416" y="14818108"/>
                  </a:lnTo>
                  <a:close/>
                  <a:moveTo>
                    <a:pt x="0" y="144780"/>
                  </a:moveTo>
                  <a:lnTo>
                    <a:pt x="144780" y="144780"/>
                  </a:lnTo>
                  <a:lnTo>
                    <a:pt x="144780" y="14818108"/>
                  </a:lnTo>
                  <a:lnTo>
                    <a:pt x="0" y="14818108"/>
                  </a:lnTo>
                  <a:lnTo>
                    <a:pt x="0" y="144780"/>
                  </a:lnTo>
                  <a:close/>
                  <a:moveTo>
                    <a:pt x="0" y="14818108"/>
                  </a:moveTo>
                  <a:lnTo>
                    <a:pt x="144780" y="14818108"/>
                  </a:lnTo>
                  <a:lnTo>
                    <a:pt x="144780" y="14962888"/>
                  </a:lnTo>
                  <a:lnTo>
                    <a:pt x="0" y="14962888"/>
                  </a:lnTo>
                  <a:lnTo>
                    <a:pt x="0" y="14818108"/>
                  </a:lnTo>
                  <a:close/>
                  <a:moveTo>
                    <a:pt x="40855416" y="144780"/>
                  </a:moveTo>
                  <a:lnTo>
                    <a:pt x="41000198" y="144780"/>
                  </a:lnTo>
                  <a:lnTo>
                    <a:pt x="41000198" y="14818108"/>
                  </a:lnTo>
                  <a:lnTo>
                    <a:pt x="40855416" y="14818108"/>
                  </a:lnTo>
                  <a:lnTo>
                    <a:pt x="40855416" y="144780"/>
                  </a:lnTo>
                  <a:close/>
                  <a:moveTo>
                    <a:pt x="144780" y="14818108"/>
                  </a:moveTo>
                  <a:lnTo>
                    <a:pt x="40855416" y="14818108"/>
                  </a:lnTo>
                  <a:lnTo>
                    <a:pt x="40855416" y="14962888"/>
                  </a:lnTo>
                  <a:lnTo>
                    <a:pt x="144780" y="14962888"/>
                  </a:lnTo>
                  <a:lnTo>
                    <a:pt x="144780" y="14818108"/>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6" name="Group 15"/>
          <p:cNvGrpSpPr/>
          <p:nvPr/>
        </p:nvGrpSpPr>
        <p:grpSpPr>
          <a:xfrm>
            <a:off x="2842658" y="458435"/>
            <a:ext cx="11612082" cy="1357701"/>
            <a:chOff x="3337959" y="1158587"/>
            <a:chExt cx="11612082" cy="1698913"/>
          </a:xfrm>
        </p:grpSpPr>
        <p:grpSp>
          <p:nvGrpSpPr>
            <p:cNvPr id="7" name="Group 7"/>
            <p:cNvGrpSpPr/>
            <p:nvPr/>
          </p:nvGrpSpPr>
          <p:grpSpPr>
            <a:xfrm>
              <a:off x="5949435" y="1158587"/>
              <a:ext cx="6242565" cy="1698913"/>
              <a:chOff x="0" y="0"/>
              <a:chExt cx="7530183" cy="1000967"/>
            </a:xfrm>
          </p:grpSpPr>
          <p:sp>
            <p:nvSpPr>
              <p:cNvPr id="8" name="Freeform 8"/>
              <p:cNvSpPr/>
              <p:nvPr/>
            </p:nvSpPr>
            <p:spPr>
              <a:xfrm>
                <a:off x="80010" y="80010"/>
                <a:ext cx="7437472" cy="908257"/>
              </a:xfrm>
              <a:custGeom>
                <a:avLst/>
                <a:gdLst/>
                <a:ahLst/>
                <a:cxnLst/>
                <a:rect l="l" t="t" r="r" b="b"/>
                <a:pathLst>
                  <a:path w="7437472" h="908257">
                    <a:moveTo>
                      <a:pt x="0" y="853647"/>
                    </a:moveTo>
                    <a:lnTo>
                      <a:pt x="0" y="908257"/>
                    </a:lnTo>
                    <a:lnTo>
                      <a:pt x="7437472" y="908257"/>
                    </a:lnTo>
                    <a:lnTo>
                      <a:pt x="7437472" y="0"/>
                    </a:lnTo>
                    <a:lnTo>
                      <a:pt x="7382862" y="0"/>
                    </a:lnTo>
                    <a:lnTo>
                      <a:pt x="7382862" y="853647"/>
                    </a:lnTo>
                    <a:close/>
                  </a:path>
                </a:pathLst>
              </a:custGeom>
              <a:solidFill>
                <a:srgbClr val="000000"/>
              </a:solidFill>
            </p:spPr>
          </p:sp>
          <p:sp>
            <p:nvSpPr>
              <p:cNvPr id="9" name="Freeform 9"/>
              <p:cNvSpPr/>
              <p:nvPr/>
            </p:nvSpPr>
            <p:spPr>
              <a:xfrm>
                <a:off x="67310" y="67310"/>
                <a:ext cx="7462872" cy="933657"/>
              </a:xfrm>
              <a:custGeom>
                <a:avLst/>
                <a:gdLst/>
                <a:ahLst/>
                <a:cxnLst/>
                <a:rect l="l" t="t" r="r" b="b"/>
                <a:pathLst>
                  <a:path w="7462872" h="933657">
                    <a:moveTo>
                      <a:pt x="7395562" y="0"/>
                    </a:moveTo>
                    <a:lnTo>
                      <a:pt x="7395562" y="12700"/>
                    </a:lnTo>
                    <a:lnTo>
                      <a:pt x="7450172" y="12700"/>
                    </a:lnTo>
                    <a:lnTo>
                      <a:pt x="7450172" y="920957"/>
                    </a:lnTo>
                    <a:lnTo>
                      <a:pt x="12700" y="920957"/>
                    </a:lnTo>
                    <a:lnTo>
                      <a:pt x="12700" y="866347"/>
                    </a:lnTo>
                    <a:lnTo>
                      <a:pt x="0" y="866347"/>
                    </a:lnTo>
                    <a:lnTo>
                      <a:pt x="0" y="933657"/>
                    </a:lnTo>
                    <a:lnTo>
                      <a:pt x="7462872" y="933657"/>
                    </a:lnTo>
                    <a:lnTo>
                      <a:pt x="7462872" y="0"/>
                    </a:lnTo>
                    <a:close/>
                  </a:path>
                </a:pathLst>
              </a:custGeom>
              <a:solidFill>
                <a:srgbClr val="000000"/>
              </a:solidFill>
            </p:spPr>
          </p:sp>
          <p:sp>
            <p:nvSpPr>
              <p:cNvPr id="10" name="Freeform 10"/>
              <p:cNvSpPr/>
              <p:nvPr/>
            </p:nvSpPr>
            <p:spPr>
              <a:xfrm>
                <a:off x="12700" y="12700"/>
                <a:ext cx="7437472" cy="908257"/>
              </a:xfrm>
              <a:custGeom>
                <a:avLst/>
                <a:gdLst/>
                <a:ahLst/>
                <a:cxnLst/>
                <a:rect l="l" t="t" r="r" b="b"/>
                <a:pathLst>
                  <a:path w="7437472" h="908257">
                    <a:moveTo>
                      <a:pt x="0" y="0"/>
                    </a:moveTo>
                    <a:lnTo>
                      <a:pt x="7437472" y="0"/>
                    </a:lnTo>
                    <a:lnTo>
                      <a:pt x="7437472" y="908257"/>
                    </a:lnTo>
                    <a:lnTo>
                      <a:pt x="0" y="908257"/>
                    </a:lnTo>
                    <a:close/>
                  </a:path>
                </a:pathLst>
              </a:custGeom>
              <a:solidFill>
                <a:srgbClr val="FF846B"/>
              </a:solidFill>
            </p:spPr>
          </p:sp>
          <p:sp>
            <p:nvSpPr>
              <p:cNvPr id="11" name="Freeform 11"/>
              <p:cNvSpPr/>
              <p:nvPr/>
            </p:nvSpPr>
            <p:spPr>
              <a:xfrm>
                <a:off x="0" y="0"/>
                <a:ext cx="7462872" cy="933657"/>
              </a:xfrm>
              <a:custGeom>
                <a:avLst/>
                <a:gdLst/>
                <a:ahLst/>
                <a:cxnLst/>
                <a:rect l="l" t="t" r="r" b="b"/>
                <a:pathLst>
                  <a:path w="7462872" h="933657">
                    <a:moveTo>
                      <a:pt x="80010" y="933657"/>
                    </a:moveTo>
                    <a:lnTo>
                      <a:pt x="7462872" y="933657"/>
                    </a:lnTo>
                    <a:lnTo>
                      <a:pt x="7462872" y="80010"/>
                    </a:lnTo>
                    <a:lnTo>
                      <a:pt x="7462872" y="67310"/>
                    </a:lnTo>
                    <a:lnTo>
                      <a:pt x="7462872" y="0"/>
                    </a:lnTo>
                    <a:lnTo>
                      <a:pt x="0" y="0"/>
                    </a:lnTo>
                    <a:lnTo>
                      <a:pt x="0" y="933657"/>
                    </a:lnTo>
                    <a:lnTo>
                      <a:pt x="67310" y="933657"/>
                    </a:lnTo>
                    <a:lnTo>
                      <a:pt x="80010" y="933657"/>
                    </a:lnTo>
                    <a:close/>
                    <a:moveTo>
                      <a:pt x="12700" y="12700"/>
                    </a:moveTo>
                    <a:lnTo>
                      <a:pt x="7450172" y="12700"/>
                    </a:lnTo>
                    <a:lnTo>
                      <a:pt x="7450172" y="920957"/>
                    </a:lnTo>
                    <a:lnTo>
                      <a:pt x="12700" y="920957"/>
                    </a:lnTo>
                    <a:lnTo>
                      <a:pt x="12700" y="12700"/>
                    </a:lnTo>
                    <a:close/>
                  </a:path>
                </a:pathLst>
              </a:custGeom>
              <a:solidFill>
                <a:srgbClr val="000000"/>
              </a:solidFill>
            </p:spPr>
          </p:sp>
        </p:grpSp>
        <p:sp>
          <p:nvSpPr>
            <p:cNvPr id="13" name="TextBox 13"/>
            <p:cNvSpPr txBox="1"/>
            <p:nvPr/>
          </p:nvSpPr>
          <p:spPr>
            <a:xfrm>
              <a:off x="3337959" y="1290163"/>
              <a:ext cx="11612082" cy="1040798"/>
            </a:xfrm>
            <a:prstGeom prst="rect">
              <a:avLst/>
            </a:prstGeom>
          </p:spPr>
          <p:txBody>
            <a:bodyPr lIns="0" tIns="0" rIns="0" bIns="0" rtlCol="0" anchor="t">
              <a:spAutoFit/>
            </a:bodyPr>
            <a:lstStyle/>
            <a:p>
              <a:pPr algn="ctr">
                <a:lnSpc>
                  <a:spcPts val="9003"/>
                </a:lnSpc>
              </a:pPr>
              <a:r>
                <a:rPr lang="en-US" sz="6000" b="1" spc="-112" dirty="0" smtClean="0">
                  <a:solidFill>
                    <a:schemeClr val="bg1"/>
                  </a:solidFill>
                  <a:latin typeface="Arial" panose="020B0604020202020204" pitchFamily="34" charset="0"/>
                  <a:cs typeface="Arial" panose="020B0604020202020204" pitchFamily="34" charset="0"/>
                </a:rPr>
                <a:t>KHỞI ĐỘNG</a:t>
              </a:r>
              <a:endParaRPr lang="en-US" sz="6000" b="1" spc="-112" dirty="0">
                <a:solidFill>
                  <a:schemeClr val="bg1"/>
                </a:solidFill>
                <a:latin typeface="Arial" panose="020B0604020202020204" pitchFamily="34" charset="0"/>
                <a:cs typeface="Arial" panose="020B0604020202020204" pitchFamily="34" charset="0"/>
              </a:endParaRPr>
            </a:p>
          </p:txBody>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950641">
            <a:off x="879306" y="935407"/>
            <a:ext cx="1828505" cy="1241059"/>
          </a:xfrm>
          <a:prstGeom prst="rect">
            <a:avLst/>
          </a:prstGeom>
        </p:spPr>
      </p:pic>
      <p:sp>
        <p:nvSpPr>
          <p:cNvPr id="17" name="Rectangle 16"/>
          <p:cNvSpPr/>
          <p:nvPr/>
        </p:nvSpPr>
        <p:spPr>
          <a:xfrm>
            <a:off x="411816" y="1874264"/>
            <a:ext cx="16382999" cy="4708981"/>
          </a:xfrm>
          <a:prstGeom prst="rect">
            <a:avLst/>
          </a:prstGeom>
        </p:spPr>
        <p:txBody>
          <a:bodyPr wrap="square">
            <a:spAutoFit/>
          </a:bodyPr>
          <a:lstStyle/>
          <a:p>
            <a:pPr algn="just">
              <a:lnSpc>
                <a:spcPct val="150000"/>
              </a:lnSpc>
              <a:spcAft>
                <a:spcPts val="0"/>
              </a:spcAft>
            </a:pPr>
            <a:r>
              <a:rPr lang="nl-NL" sz="4000" dirty="0" smtClean="0">
                <a:latin typeface="Arial" panose="020B0604020202020204" pitchFamily="34" charset="0"/>
                <a:ea typeface="Calibri" panose="020F0502020204030204" pitchFamily="34" charset="0"/>
                <a:cs typeface="Arial" panose="020B0604020202020204" pitchFamily="34" charset="0"/>
              </a:rPr>
              <a:t>Cắt </a:t>
            </a:r>
            <a:r>
              <a:rPr lang="nl-NL" sz="4000" dirty="0">
                <a:latin typeface="Arial" panose="020B0604020202020204" pitchFamily="34" charset="0"/>
                <a:ea typeface="Calibri" panose="020F0502020204030204" pitchFamily="34" charset="0"/>
                <a:cs typeface="Arial" panose="020B0604020202020204" pitchFamily="34" charset="0"/>
              </a:rPr>
              <a:t>bốn tứ giác như nhau bằng giấy rồi đánh số bốn góc của mỗi tứ giác như tứ giác ABCD trong Hình 3.1a. Ghép bốn tứ giác giấy đó để được hình như Hình 3.1b.</a:t>
            </a:r>
            <a:endParaRPr lang="en-US" sz="4000" dirty="0">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Aft>
                <a:spcPts val="0"/>
              </a:spcAft>
              <a:buFontTx/>
              <a:buChar char="-"/>
            </a:pPr>
            <a:r>
              <a:rPr lang="nl-NL" sz="4000" dirty="0" smtClean="0">
                <a:latin typeface="Arial" panose="020B0604020202020204" pitchFamily="34" charset="0"/>
                <a:ea typeface="Calibri" panose="020F0502020204030204" pitchFamily="34" charset="0"/>
                <a:cs typeface="Arial" panose="020B0604020202020204" pitchFamily="34" charset="0"/>
              </a:rPr>
              <a:t>Em </a:t>
            </a:r>
            <a:r>
              <a:rPr lang="nl-NL" sz="4000" dirty="0">
                <a:latin typeface="Arial" panose="020B0604020202020204" pitchFamily="34" charset="0"/>
                <a:ea typeface="Calibri" panose="020F0502020204030204" pitchFamily="34" charset="0"/>
                <a:cs typeface="Arial" panose="020B0604020202020204" pitchFamily="34" charset="0"/>
              </a:rPr>
              <a:t>có thể ghép bốn tứ giác khít nhau </a:t>
            </a:r>
            <a:endParaRPr lang="nl-NL"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nl-NL" sz="4000" dirty="0" smtClean="0">
                <a:latin typeface="Arial" panose="020B0604020202020204" pitchFamily="34" charset="0"/>
                <a:ea typeface="Calibri" panose="020F0502020204030204" pitchFamily="34" charset="0"/>
                <a:cs typeface="Arial" panose="020B0604020202020204" pitchFamily="34" charset="0"/>
              </a:rPr>
              <a:t>như </a:t>
            </a:r>
            <a:r>
              <a:rPr lang="nl-NL" sz="4000" dirty="0">
                <a:latin typeface="Arial" panose="020B0604020202020204" pitchFamily="34" charset="0"/>
                <a:ea typeface="Calibri" panose="020F0502020204030204" pitchFamily="34" charset="0"/>
                <a:cs typeface="Arial" panose="020B0604020202020204" pitchFamily="34" charset="0"/>
              </a:rPr>
              <a:t>vậy không</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200000"/>
                    </a14:imgEffect>
                    <a14:imgEffect>
                      <a14:brightnessContrast contrast="40000"/>
                    </a14:imgEffect>
                  </a14:imgLayer>
                </a14:imgProps>
              </a:ext>
            </a:extLst>
          </a:blip>
          <a:stretch>
            <a:fillRect/>
          </a:stretch>
        </p:blipFill>
        <p:spPr>
          <a:xfrm>
            <a:off x="9656028" y="4514214"/>
            <a:ext cx="7168520" cy="5277486"/>
          </a:xfrm>
          <a:prstGeom prst="rect">
            <a:avLst/>
          </a:prstGeom>
        </p:spPr>
      </p:pic>
      <p:sp>
        <p:nvSpPr>
          <p:cNvPr id="20" name="Rectangle 19"/>
          <p:cNvSpPr/>
          <p:nvPr/>
        </p:nvSpPr>
        <p:spPr>
          <a:xfrm>
            <a:off x="411816" y="6567913"/>
            <a:ext cx="8649040" cy="2862322"/>
          </a:xfrm>
          <a:prstGeom prst="rect">
            <a:avLst/>
          </a:prstGeom>
        </p:spPr>
        <p:txBody>
          <a:bodyPr wrap="square">
            <a:spAutoFit/>
          </a:bodyPr>
          <a:lstStyle/>
          <a:p>
            <a:pPr lvl="0" algn="just">
              <a:lnSpc>
                <a:spcPct val="150000"/>
              </a:lnSpc>
            </a:pPr>
            <a:r>
              <a:rPr lang="nl-NL"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Em </a:t>
            </a: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có nhận xét gì về bốn góc tại điểm chung của bốn tứ giác? Hãy cho biết tổng số đo của bốn góc đó.</a:t>
            </a:r>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79266" y="126907"/>
            <a:ext cx="819161" cy="1014726"/>
          </a:xfrm>
          <a:prstGeom prst="rect">
            <a:avLst/>
          </a:prstGeom>
        </p:spPr>
      </p:pic>
      <p:pic>
        <p:nvPicPr>
          <p:cNvPr id="17"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7417111" y="740010"/>
            <a:ext cx="379973" cy="1034580"/>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4039">
            <a:off x="16911897" y="8928872"/>
            <a:ext cx="1770374" cy="1145915"/>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88008" y="9276934"/>
            <a:ext cx="880333" cy="877132"/>
          </a:xfrm>
          <a:prstGeom prst="rect">
            <a:avLst/>
          </a:prstGeom>
        </p:spPr>
      </p:pic>
      <p:sp>
        <p:nvSpPr>
          <p:cNvPr id="13" name="Rectangle 12"/>
          <p:cNvSpPr/>
          <p:nvPr/>
        </p:nvSpPr>
        <p:spPr>
          <a:xfrm>
            <a:off x="5105400" y="409968"/>
            <a:ext cx="5621176" cy="1015663"/>
          </a:xfrm>
          <a:prstGeom prst="rect">
            <a:avLst/>
          </a:prstGeom>
        </p:spPr>
        <p:txBody>
          <a:bodyPr wrap="square">
            <a:spAutoFit/>
          </a:bodyPr>
          <a:lstStyle/>
          <a:p>
            <a:pPr algn="just">
              <a:lnSpc>
                <a:spcPct val="150000"/>
              </a:lnSpc>
            </a:pPr>
            <a:r>
              <a:rPr lang="en-US" sz="4400" dirty="0" err="1" smtClean="0">
                <a:latin typeface="Arial" panose="020B0604020202020204" pitchFamily="34" charset="0"/>
                <a:ea typeface="Calibri" panose="020F0502020204030204" pitchFamily="34" charset="0"/>
                <a:cs typeface="Times New Roman" panose="02020603050405020304" pitchFamily="18" charset="0"/>
              </a:rPr>
              <a:t>Giải</a:t>
            </a:r>
            <a:r>
              <a:rPr lang="en-US" sz="4400" dirty="0" smtClean="0">
                <a:latin typeface="Arial" panose="020B0604020202020204" pitchFamily="34" charset="0"/>
                <a:ea typeface="Calibri" panose="020F0502020204030204" pitchFamily="34" charset="0"/>
                <a:cs typeface="Times New Roman" panose="02020603050405020304" pitchFamily="18" charset="0"/>
              </a:rPr>
              <a:t> </a:t>
            </a:r>
            <a:r>
              <a:rPr lang="en-US" sz="4400" dirty="0" err="1" smtClean="0">
                <a:latin typeface="Arial" panose="020B0604020202020204" pitchFamily="34" charset="0"/>
                <a:ea typeface="Calibri" panose="020F0502020204030204" pitchFamily="34" charset="0"/>
                <a:cs typeface="Times New Roman" panose="02020603050405020304" pitchFamily="18" charset="0"/>
              </a:rPr>
              <a:t>bài</a:t>
            </a:r>
            <a:r>
              <a:rPr lang="en-US" sz="4400" dirty="0" smtClean="0">
                <a:latin typeface="Arial" panose="020B0604020202020204" pitchFamily="34" charset="0"/>
                <a:ea typeface="Calibri" panose="020F0502020204030204" pitchFamily="34" charset="0"/>
                <a:cs typeface="Times New Roman" panose="02020603050405020304" pitchFamily="18" charset="0"/>
              </a:rPr>
              <a:t> </a:t>
            </a:r>
            <a:r>
              <a:rPr lang="en-US" sz="4400" dirty="0" err="1" smtClean="0">
                <a:latin typeface="Arial" panose="020B0604020202020204" pitchFamily="34" charset="0"/>
                <a:ea typeface="Calibri" panose="020F0502020204030204" pitchFamily="34" charset="0"/>
                <a:cs typeface="Times New Roman" panose="02020603050405020304" pitchFamily="18" charset="0"/>
              </a:rPr>
              <a:t>toán</a:t>
            </a:r>
            <a:r>
              <a:rPr lang="en-US" sz="4400" dirty="0" smtClean="0">
                <a:latin typeface="Arial" panose="020B0604020202020204" pitchFamily="34" charset="0"/>
                <a:ea typeface="Calibri" panose="020F0502020204030204" pitchFamily="34" charset="0"/>
                <a:cs typeface="Times New Roman" panose="02020603050405020304" pitchFamily="18" charset="0"/>
              </a:rPr>
              <a:t> </a:t>
            </a:r>
            <a:r>
              <a:rPr lang="en-US" sz="4400" dirty="0" err="1" smtClean="0">
                <a:latin typeface="Arial" panose="020B0604020202020204" pitchFamily="34" charset="0"/>
                <a:ea typeface="Calibri" panose="020F0502020204030204" pitchFamily="34" charset="0"/>
                <a:cs typeface="Times New Roman" panose="02020603050405020304" pitchFamily="18" charset="0"/>
              </a:rPr>
              <a:t>mở</a:t>
            </a:r>
            <a:r>
              <a:rPr lang="en-US" sz="4400" dirty="0" smtClean="0">
                <a:latin typeface="Arial" panose="020B0604020202020204" pitchFamily="34" charset="0"/>
                <a:ea typeface="Calibri" panose="020F0502020204030204" pitchFamily="34" charset="0"/>
                <a:cs typeface="Times New Roman" panose="02020603050405020304" pitchFamily="18" charset="0"/>
              </a:rPr>
              <a:t> </a:t>
            </a:r>
            <a:r>
              <a:rPr lang="en-US" sz="4400" dirty="0" err="1" smtClean="0">
                <a:latin typeface="Arial" panose="020B0604020202020204" pitchFamily="34" charset="0"/>
                <a:ea typeface="Calibri" panose="020F0502020204030204" pitchFamily="34" charset="0"/>
                <a:cs typeface="Times New Roman" panose="02020603050405020304" pitchFamily="18" charset="0"/>
              </a:rPr>
              <a:t>đầu</a:t>
            </a:r>
            <a:r>
              <a:rPr lang="en-US" sz="4400" dirty="0" smtClean="0">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p:cNvGrpSpPr/>
          <p:nvPr/>
        </p:nvGrpSpPr>
        <p:grpSpPr>
          <a:xfrm>
            <a:off x="381000" y="409968"/>
            <a:ext cx="4267200" cy="1194058"/>
            <a:chOff x="4397152" y="4379126"/>
            <a:chExt cx="4267200" cy="1194058"/>
          </a:xfrm>
        </p:grpSpPr>
        <p:sp>
          <p:nvSpPr>
            <p:cNvPr id="29" name="Freeform 6"/>
            <p:cNvSpPr/>
            <p:nvPr/>
          </p:nvSpPr>
          <p:spPr>
            <a:xfrm>
              <a:off x="4397152" y="4379126"/>
              <a:ext cx="4267200" cy="1194058"/>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sp>
          <p:nvSpPr>
            <p:cNvPr id="24" name="Rectangle 23"/>
            <p:cNvSpPr/>
            <p:nvPr/>
          </p:nvSpPr>
          <p:spPr>
            <a:xfrm>
              <a:off x="4988444" y="4386272"/>
              <a:ext cx="3262432" cy="1002710"/>
            </a:xfrm>
            <a:prstGeom prst="rect">
              <a:avLst/>
            </a:prstGeom>
          </p:spPr>
          <p:txBody>
            <a:bodyPr wrap="none">
              <a:spAutoFit/>
            </a:bodyPr>
            <a:lstStyle/>
            <a:p>
              <a:pPr lvl="0">
                <a:lnSpc>
                  <a:spcPct val="150000"/>
                </a:lnSpc>
                <a:spcAft>
                  <a:spcPts val="800"/>
                </a:spcAft>
                <a:defRPr/>
              </a:pPr>
              <a:r>
                <a:rPr lang="en-US" sz="45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VẬN DỤNG</a:t>
              </a:r>
              <a:endParaRPr lang="en-US" sz="4500"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p:txBody>
        </p:sp>
      </p:grpSp>
      <p:pic>
        <p:nvPicPr>
          <p:cNvPr id="20" name="Picture 19"/>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Effect>
                      <a14:saturation sat="200000"/>
                    </a14:imgEffect>
                    <a14:imgEffect>
                      <a14:brightnessContrast contrast="40000"/>
                    </a14:imgEffect>
                  </a14:imgLayer>
                </a14:imgProps>
              </a:ext>
            </a:extLst>
          </a:blip>
          <a:stretch>
            <a:fillRect/>
          </a:stretch>
        </p:blipFill>
        <p:spPr>
          <a:xfrm>
            <a:off x="3124200" y="2019300"/>
            <a:ext cx="11353800" cy="7626049"/>
          </a:xfrm>
          <a:prstGeom prst="rect">
            <a:avLst/>
          </a:prstGeom>
        </p:spPr>
      </p:pic>
    </p:spTree>
    <p:extLst>
      <p:ext uri="{BB962C8B-B14F-4D97-AF65-F5344CB8AC3E}">
        <p14:creationId xmlns:p14="http://schemas.microsoft.com/office/powerpoint/2010/main" val="62568181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1"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832462">
            <a:off x="16491029" y="7468010"/>
            <a:ext cx="2269227" cy="144405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4713">
            <a:off x="184203" y="2023568"/>
            <a:ext cx="1815294" cy="1148586"/>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78358" y="7556434"/>
            <a:ext cx="1271831" cy="1267206"/>
          </a:xfrm>
          <a:prstGeom prst="rect">
            <a:avLst/>
          </a:prstGeom>
        </p:spPr>
      </p:pic>
      <p:pic>
        <p:nvPicPr>
          <p:cNvPr id="9" name="Picture 8"/>
          <p:cNvPicPr>
            <a:picLocks noChangeAspect="1"/>
          </p:cNvPicPr>
          <p:nvPr/>
        </p:nvPicPr>
        <p:blipFill>
          <a:blip r:embed="rId16"/>
          <a:stretch>
            <a:fillRect/>
          </a:stretch>
        </p:blipFill>
        <p:spPr>
          <a:xfrm>
            <a:off x="152400" y="723900"/>
            <a:ext cx="18045106" cy="8564056"/>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183991">
            <a:off x="1000705" y="7860918"/>
            <a:ext cx="1038797" cy="1983814"/>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74039">
            <a:off x="15439825" y="8380940"/>
            <a:ext cx="1770374" cy="1145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54" name="Group 153"/>
          <p:cNvGrpSpPr/>
          <p:nvPr/>
        </p:nvGrpSpPr>
        <p:grpSpPr>
          <a:xfrm>
            <a:off x="457200" y="3729851"/>
            <a:ext cx="5481637"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34" name="Rectangle 133"/>
            <p:cNvSpPr/>
            <p:nvPr/>
          </p:nvSpPr>
          <p:spPr>
            <a:xfrm>
              <a:off x="821170" y="4500325"/>
              <a:ext cx="4709160" cy="193899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sp>
        </p:grpSp>
        <p:sp>
          <p:nvSpPr>
            <p:cNvPr id="142" name="TextBox 141">
              <a:extLst>
                <a:ext uri="{FF2B5EF4-FFF2-40B4-BE49-F238E27FC236}">
                  <a16:creationId xmlns:a16="http://schemas.microsoft.com/office/drawing/2014/main"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800512" y="9066212"/>
            <a:ext cx="877888" cy="877888"/>
          </a:xfrm>
          <a:prstGeom prst="rect">
            <a:avLst/>
          </a:prstGeom>
        </p:spPr>
      </p:pic>
      <p:grpSp>
        <p:nvGrpSpPr>
          <p:cNvPr id="156" name="Group 155"/>
          <p:cNvGrpSpPr/>
          <p:nvPr/>
        </p:nvGrpSpPr>
        <p:grpSpPr>
          <a:xfrm>
            <a:off x="6516431" y="3729851"/>
            <a:ext cx="5481637"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5" name="Rectangle 154"/>
            <p:cNvSpPr/>
            <p:nvPr/>
          </p:nvSpPr>
          <p:spPr>
            <a:xfrm>
              <a:off x="6861297" y="4569122"/>
              <a:ext cx="4791904" cy="1824923"/>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Làm các bài tập </a:t>
              </a:r>
            </a:p>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3.1, 3.2 SGK/53</a:t>
              </a:r>
              <a:endParaRPr lang="pt-BR" sz="4000" kern="0" dirty="0">
                <a:latin typeface="Arial"/>
                <a:ea typeface="Calibri" panose="020F0502020204030204" pitchFamily="34" charset="0"/>
                <a:cs typeface="Times New Roman" panose="02020603050405020304" pitchFamily="18" charset="0"/>
                <a:sym typeface="Arial"/>
              </a:endParaRPr>
            </a:p>
          </p:txBody>
        </p:sp>
      </p:grpSp>
      <p:grpSp>
        <p:nvGrpSpPr>
          <p:cNvPr id="158" name="Group 157"/>
          <p:cNvGrpSpPr/>
          <p:nvPr/>
        </p:nvGrpSpPr>
        <p:grpSpPr>
          <a:xfrm>
            <a:off x="12570219" y="3697194"/>
            <a:ext cx="5481637" cy="3797740"/>
            <a:chOff x="12570219" y="3697194"/>
            <a:chExt cx="5481637"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7" name="Rectangle 156"/>
            <p:cNvSpPr/>
            <p:nvPr/>
          </p:nvSpPr>
          <p:spPr>
            <a:xfrm>
              <a:off x="12917176" y="4197560"/>
              <a:ext cx="4837424" cy="2862322"/>
            </a:xfrm>
            <a:prstGeom prst="rect">
              <a:avLst/>
            </a:prstGeom>
          </p:spPr>
          <p:txBody>
            <a:bodyPr wrap="square">
              <a:spAutoFit/>
            </a:bodyPr>
            <a:lstStyle/>
            <a:p>
              <a:pPr algn="ctr">
                <a:lnSpc>
                  <a:spcPct val="150000"/>
                </a:lnSpc>
                <a:buClr>
                  <a:srgbClr val="000000"/>
                </a:buClr>
                <a:buFont typeface="Arial"/>
                <a:buNone/>
              </a:pP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smtClean="0">
                  <a:latin typeface="Arial"/>
                  <a:ea typeface="Calibri" panose="020F0502020204030204" pitchFamily="34" charset="0"/>
                  <a:cs typeface="Times New Roman" panose="02020603050405020304" pitchFamily="18" charset="0"/>
                  <a:sym typeface="Arial"/>
                </a:rPr>
                <a:t>"</a:t>
              </a:r>
              <a:r>
                <a:rPr lang="en-US" sz="4000" b="1" kern="0" dirty="0" err="1">
                  <a:latin typeface="Arial"/>
                  <a:ea typeface="Calibri" panose="020F0502020204030204" pitchFamily="34" charset="0"/>
                  <a:cs typeface="Times New Roman" panose="02020603050405020304" pitchFamily="18" charset="0"/>
                  <a:sym typeface="Arial"/>
                </a:rPr>
                <a:t>Bài</a:t>
              </a:r>
              <a:r>
                <a:rPr lang="en-US" sz="4000" b="1" kern="0" dirty="0">
                  <a:latin typeface="Arial"/>
                  <a:ea typeface="Calibri" panose="020F0502020204030204" pitchFamily="34" charset="0"/>
                  <a:cs typeface="Times New Roman" panose="02020603050405020304" pitchFamily="18" charset="0"/>
                  <a:sym typeface="Arial"/>
                </a:rPr>
                <a:t> 11. </a:t>
              </a:r>
              <a:r>
                <a:rPr lang="en-US" sz="4000" b="1" kern="0" dirty="0" err="1">
                  <a:latin typeface="Arial"/>
                  <a:ea typeface="Calibri" panose="020F0502020204030204" pitchFamily="34" charset="0"/>
                  <a:cs typeface="Times New Roman" panose="02020603050405020304" pitchFamily="18" charset="0"/>
                  <a:sym typeface="Arial"/>
                </a:rPr>
                <a:t>Hình</a:t>
              </a:r>
              <a:r>
                <a:rPr lang="en-US" sz="4000" b="1" kern="0" dirty="0">
                  <a:latin typeface="Arial"/>
                  <a:ea typeface="Calibri" panose="020F0502020204030204" pitchFamily="34" charset="0"/>
                  <a:cs typeface="Times New Roman" panose="02020603050405020304" pitchFamily="18" charset="0"/>
                  <a:sym typeface="Arial"/>
                </a:rPr>
                <a:t> thang </a:t>
              </a:r>
              <a:r>
                <a:rPr lang="en-US" sz="4000" b="1" kern="0" dirty="0" err="1">
                  <a:latin typeface="Arial"/>
                  <a:ea typeface="Calibri" panose="020F0502020204030204" pitchFamily="34" charset="0"/>
                  <a:cs typeface="Times New Roman" panose="02020603050405020304" pitchFamily="18" charset="0"/>
                  <a:sym typeface="Arial"/>
                </a:rPr>
                <a:t>cân</a:t>
              </a:r>
              <a:r>
                <a:rPr lang="vi-VN" sz="4000" b="1" kern="0" dirty="0" smtClea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 calcmode="lin" valueType="num">
                                      <p:cBhvr>
                                        <p:cTn id="11" dur="500" fill="hold"/>
                                        <p:tgtEl>
                                          <p:spTgt spid="154"/>
                                        </p:tgtEl>
                                        <p:attrNameLst>
                                          <p:attrName>ppt_w</p:attrName>
                                        </p:attrNameLst>
                                      </p:cBhvr>
                                      <p:tavLst>
                                        <p:tav tm="0">
                                          <p:val>
                                            <p:fltVal val="0"/>
                                          </p:val>
                                        </p:tav>
                                        <p:tav tm="100000">
                                          <p:val>
                                            <p:strVal val="#ppt_w"/>
                                          </p:val>
                                        </p:tav>
                                      </p:tavLst>
                                    </p:anim>
                                    <p:anim calcmode="lin" valueType="num">
                                      <p:cBhvr>
                                        <p:cTn id="12" dur="500" fill="hold"/>
                                        <p:tgtEl>
                                          <p:spTgt spid="15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56"/>
                                        </p:tgtEl>
                                        <p:attrNameLst>
                                          <p:attrName>style.visibility</p:attrName>
                                        </p:attrNameLst>
                                      </p:cBhvr>
                                      <p:to>
                                        <p:strVal val="visible"/>
                                      </p:to>
                                    </p:set>
                                    <p:anim calcmode="lin" valueType="num">
                                      <p:cBhvr>
                                        <p:cTn id="16" dur="500" fill="hold"/>
                                        <p:tgtEl>
                                          <p:spTgt spid="156"/>
                                        </p:tgtEl>
                                        <p:attrNameLst>
                                          <p:attrName>ppt_w</p:attrName>
                                        </p:attrNameLst>
                                      </p:cBhvr>
                                      <p:tavLst>
                                        <p:tav tm="0">
                                          <p:val>
                                            <p:fltVal val="0"/>
                                          </p:val>
                                        </p:tav>
                                        <p:tav tm="100000">
                                          <p:val>
                                            <p:strVal val="#ppt_w"/>
                                          </p:val>
                                        </p:tav>
                                      </p:tavLst>
                                    </p:anim>
                                    <p:anim calcmode="lin" valueType="num">
                                      <p:cBhvr>
                                        <p:cTn id="17" dur="500" fill="hold"/>
                                        <p:tgtEl>
                                          <p:spTgt spid="156"/>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58"/>
                                        </p:tgtEl>
                                        <p:attrNameLst>
                                          <p:attrName>style.visibility</p:attrName>
                                        </p:attrNameLst>
                                      </p:cBhvr>
                                      <p:to>
                                        <p:strVal val="visible"/>
                                      </p:to>
                                    </p:set>
                                    <p:anim calcmode="lin" valueType="num">
                                      <p:cBhvr>
                                        <p:cTn id="21" dur="500" fill="hold"/>
                                        <p:tgtEl>
                                          <p:spTgt spid="158"/>
                                        </p:tgtEl>
                                        <p:attrNameLst>
                                          <p:attrName>ppt_w</p:attrName>
                                        </p:attrNameLst>
                                      </p:cBhvr>
                                      <p:tavLst>
                                        <p:tav tm="0">
                                          <p:val>
                                            <p:fltVal val="0"/>
                                          </p:val>
                                        </p:tav>
                                        <p:tav tm="100000">
                                          <p:val>
                                            <p:strVal val="#ppt_w"/>
                                          </p:val>
                                        </p:tav>
                                      </p:tavLst>
                                    </p:anim>
                                    <p:anim calcmode="lin" valueType="num">
                                      <p:cBhvr>
                                        <p:cTn id="22"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8" name="Group 18"/>
          <p:cNvGrpSpPr/>
          <p:nvPr/>
        </p:nvGrpSpPr>
        <p:grpSpPr>
          <a:xfrm>
            <a:off x="5029200" y="1426675"/>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36343">
            <a:off x="16146725" y="7979430"/>
            <a:ext cx="1620310" cy="2082174"/>
          </a:xfrm>
          <a:prstGeom prst="rect">
            <a:avLst/>
          </a:prstGeom>
        </p:spPr>
      </p:pic>
      <p:grpSp>
        <p:nvGrpSpPr>
          <p:cNvPr id="38" name="Group 37"/>
          <p:cNvGrpSpPr/>
          <p:nvPr/>
        </p:nvGrpSpPr>
        <p:grpSpPr>
          <a:xfrm>
            <a:off x="3886200" y="841288"/>
            <a:ext cx="9829800" cy="2836129"/>
            <a:chOff x="477394" y="2198677"/>
            <a:chExt cx="17429606" cy="3173653"/>
          </a:xfrm>
        </p:grpSpPr>
        <p:grpSp>
          <p:nvGrpSpPr>
            <p:cNvPr id="13" name="Group 13"/>
            <p:cNvGrpSpPr/>
            <p:nvPr/>
          </p:nvGrpSpPr>
          <p:grpSpPr>
            <a:xfrm>
              <a:off x="477394" y="2198677"/>
              <a:ext cx="17429606" cy="3173653"/>
              <a:chOff x="0" y="0"/>
              <a:chExt cx="6286135" cy="1000967"/>
            </a:xfrm>
          </p:grpSpPr>
          <p:sp>
            <p:nvSpPr>
              <p:cNvPr id="14" name="Freeform 14"/>
              <p:cNvSpPr/>
              <p:nvPr/>
            </p:nvSpPr>
            <p:spPr>
              <a:xfrm>
                <a:off x="80010" y="80010"/>
                <a:ext cx="6193425" cy="908257"/>
              </a:xfrm>
              <a:custGeom>
                <a:avLst/>
                <a:gdLst/>
                <a:ahLst/>
                <a:cxnLst/>
                <a:rect l="l" t="t" r="r" b="b"/>
                <a:pathLst>
                  <a:path w="6193425" h="908257">
                    <a:moveTo>
                      <a:pt x="0" y="853647"/>
                    </a:moveTo>
                    <a:lnTo>
                      <a:pt x="0" y="908257"/>
                    </a:lnTo>
                    <a:lnTo>
                      <a:pt x="6193425" y="908257"/>
                    </a:lnTo>
                    <a:lnTo>
                      <a:pt x="6193425" y="0"/>
                    </a:lnTo>
                    <a:lnTo>
                      <a:pt x="6138815" y="0"/>
                    </a:lnTo>
                    <a:lnTo>
                      <a:pt x="6138815" y="853647"/>
                    </a:lnTo>
                    <a:close/>
                  </a:path>
                </a:pathLst>
              </a:custGeom>
              <a:solidFill>
                <a:srgbClr val="000000"/>
              </a:solidFill>
            </p:spPr>
          </p:sp>
          <p:sp>
            <p:nvSpPr>
              <p:cNvPr id="15" name="Freeform 15"/>
              <p:cNvSpPr/>
              <p:nvPr/>
            </p:nvSpPr>
            <p:spPr>
              <a:xfrm>
                <a:off x="67310" y="67310"/>
                <a:ext cx="6218825" cy="933657"/>
              </a:xfrm>
              <a:custGeom>
                <a:avLst/>
                <a:gdLst/>
                <a:ahLst/>
                <a:cxnLst/>
                <a:rect l="l" t="t" r="r" b="b"/>
                <a:pathLst>
                  <a:path w="6218825" h="933657">
                    <a:moveTo>
                      <a:pt x="6151515" y="0"/>
                    </a:moveTo>
                    <a:lnTo>
                      <a:pt x="6151515" y="12700"/>
                    </a:lnTo>
                    <a:lnTo>
                      <a:pt x="6206125" y="12700"/>
                    </a:lnTo>
                    <a:lnTo>
                      <a:pt x="6206125" y="920957"/>
                    </a:lnTo>
                    <a:lnTo>
                      <a:pt x="12700" y="920957"/>
                    </a:lnTo>
                    <a:lnTo>
                      <a:pt x="12700" y="866347"/>
                    </a:lnTo>
                    <a:lnTo>
                      <a:pt x="0" y="866347"/>
                    </a:lnTo>
                    <a:lnTo>
                      <a:pt x="0" y="933657"/>
                    </a:lnTo>
                    <a:lnTo>
                      <a:pt x="6218825" y="933657"/>
                    </a:lnTo>
                    <a:lnTo>
                      <a:pt x="6218825" y="0"/>
                    </a:lnTo>
                    <a:close/>
                  </a:path>
                </a:pathLst>
              </a:custGeom>
              <a:solidFill>
                <a:srgbClr val="000000"/>
              </a:solidFill>
            </p:spPr>
          </p:sp>
          <p:sp>
            <p:nvSpPr>
              <p:cNvPr id="16" name="Freeform 16"/>
              <p:cNvSpPr/>
              <p:nvPr/>
            </p:nvSpPr>
            <p:spPr>
              <a:xfrm>
                <a:off x="0" y="12700"/>
                <a:ext cx="6193425" cy="908257"/>
              </a:xfrm>
              <a:custGeom>
                <a:avLst/>
                <a:gdLst/>
                <a:ahLst/>
                <a:cxnLst/>
                <a:rect l="l" t="t" r="r" b="b"/>
                <a:pathLst>
                  <a:path w="6193425" h="908257">
                    <a:moveTo>
                      <a:pt x="0" y="0"/>
                    </a:moveTo>
                    <a:lnTo>
                      <a:pt x="6193425" y="0"/>
                    </a:lnTo>
                    <a:lnTo>
                      <a:pt x="6193425" y="908257"/>
                    </a:lnTo>
                    <a:lnTo>
                      <a:pt x="0" y="908257"/>
                    </a:lnTo>
                    <a:close/>
                  </a:path>
                </a:pathLst>
              </a:custGeom>
              <a:solidFill>
                <a:srgbClr val="FDFB52"/>
              </a:solidFill>
            </p:spPr>
          </p:sp>
          <p:sp>
            <p:nvSpPr>
              <p:cNvPr id="17" name="Freeform 17"/>
              <p:cNvSpPr/>
              <p:nvPr/>
            </p:nvSpPr>
            <p:spPr>
              <a:xfrm>
                <a:off x="0" y="0"/>
                <a:ext cx="6218825" cy="933657"/>
              </a:xfrm>
              <a:custGeom>
                <a:avLst/>
                <a:gdLst/>
                <a:ahLst/>
                <a:cxnLst/>
                <a:rect l="l" t="t" r="r" b="b"/>
                <a:pathLst>
                  <a:path w="6218825" h="933657">
                    <a:moveTo>
                      <a:pt x="80010" y="933657"/>
                    </a:moveTo>
                    <a:lnTo>
                      <a:pt x="6218825" y="933657"/>
                    </a:lnTo>
                    <a:lnTo>
                      <a:pt x="6218825" y="80010"/>
                    </a:lnTo>
                    <a:lnTo>
                      <a:pt x="6218825" y="67310"/>
                    </a:lnTo>
                    <a:lnTo>
                      <a:pt x="6218825" y="0"/>
                    </a:lnTo>
                    <a:lnTo>
                      <a:pt x="0" y="0"/>
                    </a:lnTo>
                    <a:lnTo>
                      <a:pt x="0" y="933657"/>
                    </a:lnTo>
                    <a:lnTo>
                      <a:pt x="67310" y="933657"/>
                    </a:lnTo>
                    <a:lnTo>
                      <a:pt x="80010" y="933657"/>
                    </a:lnTo>
                    <a:close/>
                    <a:moveTo>
                      <a:pt x="12700" y="12700"/>
                    </a:moveTo>
                    <a:lnTo>
                      <a:pt x="6206125" y="12700"/>
                    </a:lnTo>
                    <a:lnTo>
                      <a:pt x="6206125" y="920957"/>
                    </a:lnTo>
                    <a:lnTo>
                      <a:pt x="12700" y="920957"/>
                    </a:lnTo>
                    <a:lnTo>
                      <a:pt x="12700" y="12700"/>
                    </a:lnTo>
                    <a:close/>
                  </a:path>
                </a:pathLst>
              </a:custGeom>
              <a:solidFill>
                <a:srgbClr val="000000"/>
              </a:solidFill>
            </p:spPr>
          </p:sp>
        </p:grpSp>
        <p:sp>
          <p:nvSpPr>
            <p:cNvPr id="35" name="Rectangle 34"/>
            <p:cNvSpPr/>
            <p:nvPr/>
          </p:nvSpPr>
          <p:spPr>
            <a:xfrm>
              <a:off x="1564883" y="2737585"/>
              <a:ext cx="14997568" cy="1329992"/>
            </a:xfrm>
            <a:prstGeom prst="rect">
              <a:avLst/>
            </a:prstGeom>
          </p:spPr>
          <p:txBody>
            <a:bodyPr wrap="square">
              <a:spAutoFit/>
            </a:bodyPr>
            <a:lstStyle/>
            <a:p>
              <a:pPr algn="ctr">
                <a:lnSpc>
                  <a:spcPct val="150000"/>
                </a:lnSpc>
                <a:spcAft>
                  <a:spcPts val="0"/>
                </a:spcAft>
              </a:pPr>
              <a:r>
                <a:rPr lang="vi-VN" sz="6000" b="1" dirty="0">
                  <a:solidFill>
                    <a:srgbClr val="000000"/>
                  </a:solidFill>
                  <a:ea typeface="Times New Roman" panose="02020603050405020304" pitchFamily="18" charset="0"/>
                  <a:cs typeface="Times New Roman" panose="02020603050405020304" pitchFamily="18" charset="0"/>
                </a:rPr>
                <a:t>CHƯƠNG III</a:t>
              </a:r>
              <a:r>
                <a:rPr lang="vi-VN" sz="6000" b="1" dirty="0" smtClean="0">
                  <a:solidFill>
                    <a:srgbClr val="000000"/>
                  </a:solidFill>
                  <a:ea typeface="Times New Roman" panose="02020603050405020304" pitchFamily="18" charset="0"/>
                  <a:cs typeface="Times New Roman" panose="02020603050405020304" pitchFamily="18" charset="0"/>
                </a:rPr>
                <a:t>.</a:t>
              </a:r>
              <a:r>
                <a:rPr lang="en-US" sz="6000" b="1" dirty="0" smtClean="0">
                  <a:solidFill>
                    <a:srgbClr val="000000"/>
                  </a:solidFill>
                  <a:ea typeface="Times New Roman" panose="02020603050405020304" pitchFamily="18" charset="0"/>
                  <a:cs typeface="Times New Roman" panose="02020603050405020304" pitchFamily="18" charset="0"/>
                </a:rPr>
                <a:t> </a:t>
              </a:r>
              <a:r>
                <a:rPr lang="vi-VN" sz="6000" b="1" dirty="0" smtClean="0">
                  <a:solidFill>
                    <a:srgbClr val="000000"/>
                  </a:solidFill>
                  <a:ea typeface="Times New Roman" panose="02020603050405020304" pitchFamily="18" charset="0"/>
                  <a:cs typeface="Times New Roman" panose="02020603050405020304" pitchFamily="18" charset="0"/>
                </a:rPr>
                <a:t>TỨ </a:t>
              </a:r>
              <a:r>
                <a:rPr lang="vi-VN" sz="6000" b="1" dirty="0">
                  <a:solidFill>
                    <a:srgbClr val="000000"/>
                  </a:solidFill>
                  <a:ea typeface="Times New Roman" panose="02020603050405020304" pitchFamily="18" charset="0"/>
                  <a:cs typeface="Times New Roman" panose="02020603050405020304" pitchFamily="18" charset="0"/>
                </a:rPr>
                <a:t>GIÁC</a:t>
              </a:r>
              <a:endParaRPr lang="vi-VN" sz="60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7" name="Group 36"/>
          <p:cNvGrpSpPr/>
          <p:nvPr/>
        </p:nvGrpSpPr>
        <p:grpSpPr>
          <a:xfrm>
            <a:off x="1524000" y="2933553"/>
            <a:ext cx="14252357" cy="3937139"/>
            <a:chOff x="2967753" y="4270751"/>
            <a:chExt cx="12424647" cy="5302584"/>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0"/>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sp>
        </p:grpSp>
        <p:sp>
          <p:nvSpPr>
            <p:cNvPr id="36" name="Rectangle 35"/>
            <p:cNvSpPr/>
            <p:nvPr/>
          </p:nvSpPr>
          <p:spPr>
            <a:xfrm>
              <a:off x="3474068" y="4270751"/>
              <a:ext cx="11548768" cy="4830850"/>
            </a:xfrm>
            <a:prstGeom prst="rect">
              <a:avLst/>
            </a:prstGeom>
          </p:spPr>
          <p:txBody>
            <a:bodyPr wrap="square">
              <a:spAutoFit/>
            </a:bodyPr>
            <a:lstStyle/>
            <a:p>
              <a:pPr algn="ctr">
                <a:lnSpc>
                  <a:spcPct val="150000"/>
                </a:lnSpc>
                <a:spcAft>
                  <a:spcPts val="0"/>
                </a:spcAft>
              </a:pPr>
              <a:r>
                <a:rPr lang="en-US" sz="8000" dirty="0">
                  <a:solidFill>
                    <a:srgbClr val="FF0000"/>
                  </a:solidFill>
                  <a:latin typeface="Arial" panose="020B0604020202020204" pitchFamily="34" charset="0"/>
                  <a:ea typeface="Times New Roman" panose="02020603050405020304" pitchFamily="18" charset="0"/>
                </a:rPr>
                <a:t/>
              </a:r>
              <a:br>
                <a:rPr lang="en-US" sz="8000" dirty="0">
                  <a:solidFill>
                    <a:srgbClr val="FF0000"/>
                  </a:solidFill>
                  <a:latin typeface="Arial" panose="020B0604020202020204" pitchFamily="34" charset="0"/>
                  <a:ea typeface="Times New Roman" panose="02020603050405020304" pitchFamily="18" charset="0"/>
                </a:rPr>
              </a:br>
              <a:r>
                <a:rPr lang="en-US" sz="8000" b="1" dirty="0" smtClean="0">
                  <a:solidFill>
                    <a:srgbClr val="FF0000"/>
                  </a:solidFill>
                  <a:latin typeface="Arial" panose="020B0604020202020204" pitchFamily="34" charset="0"/>
                  <a:ea typeface="Times New Roman" panose="02020603050405020304" pitchFamily="18" charset="0"/>
                </a:rPr>
                <a:t>TIẾT 1 - </a:t>
              </a:r>
              <a:r>
                <a:rPr lang="pl-PL" sz="8000" b="1" kern="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BÀI </a:t>
              </a:r>
              <a:r>
                <a:rPr lang="pl-PL" sz="8000" b="1" kern="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10. TỨ GIÁC </a:t>
              </a:r>
              <a:endParaRPr lang="en-US" sz="8000" b="1" kern="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896355">
            <a:off x="1336968" y="62954"/>
            <a:ext cx="1169234" cy="2232913"/>
          </a:xfrm>
          <a:prstGeom prst="rect">
            <a:avLst/>
          </a:prstGeom>
        </p:spPr>
      </p:pic>
      <p:sp>
        <p:nvSpPr>
          <p:cNvPr id="7" name="Isosceles Triangle 6"/>
          <p:cNvSpPr/>
          <p:nvPr/>
        </p:nvSpPr>
        <p:spPr>
          <a:xfrm>
            <a:off x="699237" y="8334717"/>
            <a:ext cx="2305733" cy="1371600"/>
          </a:xfrm>
          <a:prstGeom prst="triangl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377505" y="3467100"/>
            <a:ext cx="15562593" cy="5615275"/>
            <a:chOff x="0" y="0"/>
            <a:chExt cx="18728040" cy="9442449"/>
          </a:xfrm>
        </p:grpSpPr>
        <p:sp>
          <p:nvSpPr>
            <p:cNvPr id="11" name="Freeform 11"/>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12" name="Freeform 12"/>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sp>
        <p:nvSpPr>
          <p:cNvPr id="17" name="TextBox 17"/>
          <p:cNvSpPr txBox="1"/>
          <p:nvPr/>
        </p:nvSpPr>
        <p:spPr>
          <a:xfrm>
            <a:off x="1703007" y="4113795"/>
            <a:ext cx="2848397"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a:t>
            </a:r>
            <a:endParaRPr lang="en-US" sz="5000" b="1" u="none" dirty="0">
              <a:solidFill>
                <a:srgbClr val="FFFFFF"/>
              </a:solidFill>
              <a:latin typeface="Arial" panose="020B0604020202020204" pitchFamily="34" charset="0"/>
              <a:cs typeface="Arial" panose="020B0604020202020204" pitchFamily="34" charset="0"/>
            </a:endParaRPr>
          </a:p>
        </p:txBody>
      </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9358" y="1985702"/>
            <a:ext cx="1310625" cy="824502"/>
          </a:xfrm>
          <a:prstGeom prst="rect">
            <a:avLst/>
          </a:prstGeom>
        </p:spPr>
      </p:pic>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75643" y="1496581"/>
            <a:ext cx="1208519" cy="1208519"/>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01252">
            <a:off x="903157" y="8348852"/>
            <a:ext cx="1177184" cy="1172903"/>
          </a:xfrm>
          <a:prstGeom prst="rect">
            <a:avLst/>
          </a:prstGeom>
        </p:spPr>
      </p:pic>
      <p:grpSp>
        <p:nvGrpSpPr>
          <p:cNvPr id="30" name="Group 13"/>
          <p:cNvGrpSpPr/>
          <p:nvPr/>
        </p:nvGrpSpPr>
        <p:grpSpPr>
          <a:xfrm>
            <a:off x="1377506" y="929987"/>
            <a:ext cx="15584148" cy="1698913"/>
            <a:chOff x="0" y="0"/>
            <a:chExt cx="9181877" cy="1000967"/>
          </a:xfrm>
        </p:grpSpPr>
        <p:sp>
          <p:nvSpPr>
            <p:cNvPr id="31" name="Freeform 14"/>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32" name="Freeform 15"/>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33" name="Freeform 16"/>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49FAF5"/>
            </a:solidFill>
          </p:spPr>
        </p:sp>
        <p:sp>
          <p:nvSpPr>
            <p:cNvPr id="34" name="Freeform 17"/>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35" name="TextBox 21"/>
          <p:cNvSpPr txBox="1"/>
          <p:nvPr/>
        </p:nvSpPr>
        <p:spPr>
          <a:xfrm>
            <a:off x="2038528" y="1184589"/>
            <a:ext cx="14210944" cy="1040798"/>
          </a:xfrm>
          <a:prstGeom prst="rect">
            <a:avLst/>
          </a:prstGeom>
        </p:spPr>
        <p:txBody>
          <a:bodyPr lIns="0" tIns="0" rIns="0" bIns="0" rtlCol="0" anchor="t">
            <a:spAutoFit/>
          </a:bodyPr>
          <a:lstStyle/>
          <a:p>
            <a:pPr algn="ctr">
              <a:lnSpc>
                <a:spcPts val="9003"/>
              </a:lnSpc>
            </a:pPr>
            <a:r>
              <a:rPr lang="en-US" sz="6000" b="1" spc="-112" dirty="0" smtClean="0">
                <a:solidFill>
                  <a:srgbClr val="000000"/>
                </a:solidFill>
                <a:latin typeface="Arial" panose="020B0604020202020204" pitchFamily="34" charset="0"/>
                <a:cs typeface="Arial" panose="020B0604020202020204" pitchFamily="34" charset="0"/>
              </a:rPr>
              <a:t>NỘI DUNG BÀI HỌC</a:t>
            </a:r>
            <a:endParaRPr lang="en-US" sz="6000" b="1" spc="-112" dirty="0">
              <a:solidFill>
                <a:srgbClr val="000000"/>
              </a:solidFill>
              <a:latin typeface="Arial" panose="020B0604020202020204" pitchFamily="34" charset="0"/>
              <a:cs typeface="Arial" panose="020B0604020202020204" pitchFamily="34" charset="0"/>
            </a:endParaRPr>
          </a:p>
        </p:txBody>
      </p:sp>
      <p:sp>
        <p:nvSpPr>
          <p:cNvPr id="36" name="TextBox 17"/>
          <p:cNvSpPr txBox="1"/>
          <p:nvPr/>
        </p:nvSpPr>
        <p:spPr>
          <a:xfrm>
            <a:off x="6818591" y="4156280"/>
            <a:ext cx="4584651" cy="666849"/>
          </a:xfrm>
          <a:prstGeom prst="rect">
            <a:avLst/>
          </a:prstGeom>
        </p:spPr>
        <p:txBody>
          <a:bodyPr wrap="square" lIns="0" tIns="0" rIns="0" bIns="0" rtlCol="0" anchor="t">
            <a:spAutoFit/>
          </a:bodyPr>
          <a:lstStyle/>
          <a:p>
            <a:pPr marL="0" lvl="1" indent="0" algn="ctr">
              <a:lnSpc>
                <a:spcPts val="5200"/>
              </a:lnSpc>
            </a:pPr>
            <a:r>
              <a:rPr lang="en-US" sz="5000" b="1" dirty="0" smtClean="0">
                <a:solidFill>
                  <a:srgbClr val="FFFFFF"/>
                </a:solidFill>
                <a:latin typeface="Arial" panose="020B0604020202020204" pitchFamily="34" charset="0"/>
                <a:cs typeface="Arial" panose="020B0604020202020204" pitchFamily="34" charset="0"/>
              </a:rPr>
              <a:t>II</a:t>
            </a:r>
            <a:endParaRPr lang="en-US" sz="5000" b="1" u="none" dirty="0">
              <a:solidFill>
                <a:srgbClr val="FFFFFF"/>
              </a:solidFill>
              <a:latin typeface="Arial" panose="020B0604020202020204" pitchFamily="34" charset="0"/>
              <a:cs typeface="Arial" panose="020B0604020202020204" pitchFamily="34" charset="0"/>
            </a:endParaRPr>
          </a:p>
        </p:txBody>
      </p:sp>
      <p:sp>
        <p:nvSpPr>
          <p:cNvPr id="44" name="TextBox 17"/>
          <p:cNvSpPr txBox="1"/>
          <p:nvPr/>
        </p:nvSpPr>
        <p:spPr>
          <a:xfrm>
            <a:off x="12828446" y="4147810"/>
            <a:ext cx="4584651" cy="666849"/>
          </a:xfrm>
          <a:prstGeom prst="rect">
            <a:avLst/>
          </a:prstGeom>
        </p:spPr>
        <p:txBody>
          <a:bodyPr wrap="square" lIns="0" tIns="0" rIns="0" bIns="0" rtlCol="0" anchor="t">
            <a:spAutoFit/>
          </a:bodyPr>
          <a:lstStyle/>
          <a:p>
            <a:pPr marL="0" lvl="1" indent="0" algn="ctr">
              <a:lnSpc>
                <a:spcPts val="5200"/>
              </a:lnSpc>
            </a:pPr>
            <a:r>
              <a:rPr lang="en-US" sz="5000" b="1" u="none" dirty="0" smtClean="0">
                <a:solidFill>
                  <a:srgbClr val="FFFFFF"/>
                </a:solidFill>
                <a:latin typeface="Arial" panose="020B0604020202020204" pitchFamily="34" charset="0"/>
                <a:cs typeface="Arial" panose="020B0604020202020204" pitchFamily="34" charset="0"/>
              </a:rPr>
              <a:t>III</a:t>
            </a:r>
            <a:endParaRPr lang="en-US" sz="5000" b="1" u="none" dirty="0">
              <a:solidFill>
                <a:srgbClr val="FFFFFF"/>
              </a:solidFill>
              <a:latin typeface="Arial" panose="020B0604020202020204" pitchFamily="34" charset="0"/>
              <a:cs typeface="Arial" panose="020B0604020202020204" pitchFamily="34" charset="0"/>
            </a:endParaRPr>
          </a:p>
        </p:txBody>
      </p:sp>
      <p:grpSp>
        <p:nvGrpSpPr>
          <p:cNvPr id="45" name="Group 44"/>
          <p:cNvGrpSpPr/>
          <p:nvPr/>
        </p:nvGrpSpPr>
        <p:grpSpPr>
          <a:xfrm>
            <a:off x="3284053" y="4462665"/>
            <a:ext cx="1450738" cy="1290435"/>
            <a:chOff x="3355952" y="3351886"/>
            <a:chExt cx="1085569" cy="1035720"/>
          </a:xfrm>
          <a:solidFill>
            <a:schemeClr val="accent3">
              <a:lumMod val="75000"/>
            </a:schemeClr>
          </a:solidFill>
        </p:grpSpPr>
        <p:grpSp>
          <p:nvGrpSpPr>
            <p:cNvPr id="46" name="Group 4"/>
            <p:cNvGrpSpPr/>
            <p:nvPr/>
          </p:nvGrpSpPr>
          <p:grpSpPr>
            <a:xfrm>
              <a:off x="3355952" y="3351886"/>
              <a:ext cx="1085569" cy="1035720"/>
              <a:chOff x="14167" y="1233698"/>
              <a:chExt cx="4879610" cy="5116298"/>
            </a:xfrm>
            <a:grpFill/>
          </p:grpSpPr>
          <p:sp>
            <p:nvSpPr>
              <p:cNvPr id="4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4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smtClean="0">
                  <a:solidFill>
                    <a:schemeClr val="bg1"/>
                  </a:solidFill>
                  <a:latin typeface="Arial" panose="020B0604020202020204" pitchFamily="34" charset="0"/>
                  <a:cs typeface="Arial" panose="020B0604020202020204" pitchFamily="34" charset="0"/>
                </a:rPr>
                <a:t>1</a:t>
              </a:r>
              <a:endParaRPr lang="en-US" sz="4500" b="1" dirty="0">
                <a:solidFill>
                  <a:schemeClr val="bg1"/>
                </a:solidFill>
                <a:latin typeface="Arial" panose="020B0604020202020204" pitchFamily="34" charset="0"/>
                <a:cs typeface="Arial" panose="020B0604020202020204" pitchFamily="34" charset="0"/>
              </a:endParaRPr>
            </a:p>
          </p:txBody>
        </p:sp>
      </p:grpSp>
      <p:sp>
        <p:nvSpPr>
          <p:cNvPr id="49" name="Rectangle 48"/>
          <p:cNvSpPr/>
          <p:nvPr/>
        </p:nvSpPr>
        <p:spPr>
          <a:xfrm>
            <a:off x="4983212" y="4462665"/>
            <a:ext cx="10503181"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Tứ giác lồi</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3323059" y="6977265"/>
            <a:ext cx="1450738" cy="1290435"/>
            <a:chOff x="3355952" y="3351886"/>
            <a:chExt cx="1085569" cy="1035720"/>
          </a:xfrm>
          <a:solidFill>
            <a:schemeClr val="accent3">
              <a:lumMod val="75000"/>
            </a:schemeClr>
          </a:solidFill>
        </p:grpSpPr>
        <p:grpSp>
          <p:nvGrpSpPr>
            <p:cNvPr id="51" name="Group 4"/>
            <p:cNvGrpSpPr/>
            <p:nvPr/>
          </p:nvGrpSpPr>
          <p:grpSpPr>
            <a:xfrm>
              <a:off x="3355952" y="3351886"/>
              <a:ext cx="1085569" cy="1035720"/>
              <a:chOff x="14167" y="1233698"/>
              <a:chExt cx="4879610" cy="5116298"/>
            </a:xfrm>
            <a:grpFill/>
          </p:grpSpPr>
          <p:sp>
            <p:nvSpPr>
              <p:cNvPr id="53"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2"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smtClean="0">
                  <a:solidFill>
                    <a:schemeClr val="bg1"/>
                  </a:solidFill>
                  <a:latin typeface="Arial" panose="020B0604020202020204" pitchFamily="34" charset="0"/>
                  <a:cs typeface="Arial" panose="020B0604020202020204" pitchFamily="34" charset="0"/>
                </a:rPr>
                <a:t>2</a:t>
              </a:r>
              <a:endParaRPr lang="en-US" sz="4500" b="1" dirty="0">
                <a:solidFill>
                  <a:schemeClr val="bg1"/>
                </a:solidFill>
                <a:latin typeface="Arial" panose="020B0604020202020204" pitchFamily="34" charset="0"/>
                <a:cs typeface="Arial" panose="020B0604020202020204" pitchFamily="34" charset="0"/>
              </a:endParaRPr>
            </a:p>
          </p:txBody>
        </p:sp>
      </p:grpSp>
      <p:sp>
        <p:nvSpPr>
          <p:cNvPr id="54" name="Rectangle 53"/>
          <p:cNvSpPr/>
          <p:nvPr/>
        </p:nvSpPr>
        <p:spPr>
          <a:xfrm>
            <a:off x="5078366" y="6993218"/>
            <a:ext cx="10503181"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Tổng các góc của một tứ giác</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10"/>
          <a:stretch>
            <a:fillRect/>
          </a:stretch>
        </p:blipFill>
        <p:spPr>
          <a:xfrm>
            <a:off x="15033832" y="5767175"/>
            <a:ext cx="1803724" cy="3059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arn(inVertical)">
                                      <p:cBhvr>
                                        <p:cTn id="36" dur="500"/>
                                        <p:tgtEl>
                                          <p:spTgt spid="54"/>
                                        </p:tgtEl>
                                      </p:cBhvr>
                                    </p:animEffect>
                                  </p:childTnLst>
                                </p:cTn>
                              </p:par>
                              <p:par>
                                <p:cTn id="37" presetID="16" presetClass="entr" presetSubtype="21"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arn(inVertical)">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36" grpId="0"/>
      <p:bldP spid="44" grpId="0"/>
      <p:bldP spid="49"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88814" y="-42825"/>
            <a:ext cx="4635447" cy="1256463"/>
            <a:chOff x="1676400" y="4254240"/>
            <a:chExt cx="6668748" cy="1256463"/>
          </a:xfrm>
        </p:grpSpPr>
        <p:grpSp>
          <p:nvGrpSpPr>
            <p:cNvPr id="4" name="Group 4"/>
            <p:cNvGrpSpPr/>
            <p:nvPr/>
          </p:nvGrpSpPr>
          <p:grpSpPr>
            <a:xfrm>
              <a:off x="1676400" y="4254240"/>
              <a:ext cx="6668748" cy="1246096"/>
              <a:chOff x="384919" y="72389"/>
              <a:chExt cx="33686733" cy="3278343"/>
            </a:xfrm>
          </p:grpSpPr>
          <p:sp>
            <p:nvSpPr>
              <p:cNvPr id="5" name="Freeform 5"/>
              <p:cNvSpPr/>
              <p:nvPr/>
            </p:nvSpPr>
            <p:spPr>
              <a:xfrm>
                <a:off x="457311" y="72389"/>
                <a:ext cx="32459583" cy="3159377"/>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384919" y="601422"/>
                <a:ext cx="33686733" cy="2749310"/>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173491" y="4379624"/>
              <a:ext cx="5957386" cy="1131079"/>
            </a:xfrm>
            <a:prstGeom prst="rect">
              <a:avLst/>
            </a:prstGeom>
          </p:spPr>
          <p:txBody>
            <a:bodyPr wrap="square">
              <a:spAutoFit/>
            </a:bodyPr>
            <a:lstStyle/>
            <a:p>
              <a:pPr>
                <a:lnSpc>
                  <a:spcPct val="150000"/>
                </a:lnSpc>
                <a:spcAft>
                  <a:spcPts val="800"/>
                </a:spcAft>
              </a:pPr>
              <a:r>
                <a:rPr lang="en-US" sz="45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1. </a:t>
              </a:r>
              <a:r>
                <a:rPr lang="en-US" sz="4500" b="1" dirty="0" err="1" smtClean="0">
                  <a:solidFill>
                    <a:srgbClr val="C00000"/>
                  </a:solidFill>
                  <a:latin typeface="Arial" panose="020B0604020202020204" pitchFamily="34" charset="0"/>
                  <a:ea typeface="Calibri" panose="020F0502020204030204" pitchFamily="34" charset="0"/>
                  <a:cs typeface="Times New Roman" panose="02020603050405020304" pitchFamily="18" charset="0"/>
                </a:rPr>
                <a:t>Tứ</a:t>
              </a:r>
              <a:r>
                <a:rPr lang="en-US" sz="45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giác</a:t>
              </a:r>
              <a:r>
                <a:rPr lang="en-US" sz="45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lồi</a:t>
              </a:r>
              <a:endParaRPr lang="en-US" sz="4500" b="1" dirty="0">
                <a:solidFill>
                  <a:srgbClr val="C00000"/>
                </a:solidFill>
                <a:latin typeface="Arial" panose="020B0604020202020204" pitchFamily="34" charset="0"/>
                <a:ea typeface="Calibri" panose="020F0502020204030204" pitchFamily="34" charset="0"/>
                <a:cs typeface="Times New Roman" panose="02020603050405020304" pitchFamily="18" charset="0"/>
              </a:endParaRPr>
            </a:p>
          </p:txBody>
        </p:sp>
      </p:grpSp>
      <p:sp>
        <p:nvSpPr>
          <p:cNvPr id="7" name="Rectangle 6"/>
          <p:cNvSpPr/>
          <p:nvPr/>
        </p:nvSpPr>
        <p:spPr>
          <a:xfrm>
            <a:off x="298775" y="1332925"/>
            <a:ext cx="17555982" cy="3139321"/>
          </a:xfrm>
          <a:prstGeom prst="rect">
            <a:avLst/>
          </a:prstGeom>
        </p:spPr>
        <p:txBody>
          <a:bodyPr wrap="square">
            <a:spAutoFit/>
          </a:bodyPr>
          <a:lstStyle/>
          <a:p>
            <a:pPr algn="just">
              <a:lnSpc>
                <a:spcPct val="150000"/>
              </a:lnSpc>
              <a:spcAft>
                <a:spcPts val="1200"/>
              </a:spcAft>
            </a:pPr>
            <a:r>
              <a:rPr lang="vi-VN" sz="4400" b="1" u="sng" dirty="0" smtClean="0">
                <a:solidFill>
                  <a:srgbClr val="FF0000"/>
                </a:solidFill>
                <a:ea typeface="Calibri" panose="020F0502020204030204" pitchFamily="34" charset="0"/>
                <a:cs typeface="Times New Roman" panose="02020603050405020304" pitchFamily="18" charset="0"/>
              </a:rPr>
              <a:t>Tứ </a:t>
            </a:r>
            <a:r>
              <a:rPr lang="vi-VN" sz="4400" b="1" u="sng" dirty="0">
                <a:solidFill>
                  <a:srgbClr val="FF0000"/>
                </a:solidFill>
                <a:ea typeface="Calibri" panose="020F0502020204030204" pitchFamily="34" charset="0"/>
                <a:cs typeface="Times New Roman" panose="02020603050405020304" pitchFamily="18" charset="0"/>
              </a:rPr>
              <a:t>giác ABCD</a:t>
            </a:r>
            <a:r>
              <a:rPr lang="vi-VN" sz="4400" b="1" dirty="0">
                <a:solidFill>
                  <a:srgbClr val="FF0000"/>
                </a:solidFill>
                <a:ea typeface="Calibri" panose="020F0502020204030204" pitchFamily="34" charset="0"/>
                <a:cs typeface="Times New Roman" panose="02020603050405020304" pitchFamily="18" charset="0"/>
              </a:rPr>
              <a:t> </a:t>
            </a:r>
            <a:r>
              <a:rPr lang="vi-VN" sz="4400" b="1" dirty="0">
                <a:ea typeface="Calibri" panose="020F0502020204030204" pitchFamily="34" charset="0"/>
                <a:cs typeface="Times New Roman" panose="02020603050405020304" pitchFamily="18" charset="0"/>
              </a:rPr>
              <a:t>là hình gồm 4 đoạn thẳng </a:t>
            </a:r>
            <a:r>
              <a:rPr lang="vi-VN" sz="4400" b="1" dirty="0">
                <a:solidFill>
                  <a:srgbClr val="FF0000"/>
                </a:solidFill>
                <a:ea typeface="Calibri" panose="020F0502020204030204" pitchFamily="34" charset="0"/>
                <a:cs typeface="Times New Roman" panose="02020603050405020304" pitchFamily="18" charset="0"/>
              </a:rPr>
              <a:t>AB</a:t>
            </a:r>
            <a:r>
              <a:rPr lang="vi-VN" sz="4400" b="1" dirty="0">
                <a:ea typeface="Calibri" panose="020F0502020204030204" pitchFamily="34" charset="0"/>
                <a:cs typeface="Times New Roman" panose="02020603050405020304" pitchFamily="18" charset="0"/>
              </a:rPr>
              <a:t>, </a:t>
            </a:r>
            <a:r>
              <a:rPr lang="vi-VN" sz="4400" b="1" dirty="0">
                <a:solidFill>
                  <a:srgbClr val="FF0000"/>
                </a:solidFill>
                <a:ea typeface="Calibri" panose="020F0502020204030204" pitchFamily="34" charset="0"/>
                <a:cs typeface="Times New Roman" panose="02020603050405020304" pitchFamily="18" charset="0"/>
              </a:rPr>
              <a:t>BC</a:t>
            </a:r>
            <a:r>
              <a:rPr lang="vi-VN" sz="4400" b="1" dirty="0">
                <a:ea typeface="Calibri" panose="020F0502020204030204" pitchFamily="34" charset="0"/>
                <a:cs typeface="Times New Roman" panose="02020603050405020304" pitchFamily="18" charset="0"/>
              </a:rPr>
              <a:t>, </a:t>
            </a:r>
            <a:r>
              <a:rPr lang="vi-VN" sz="4400" b="1" dirty="0">
                <a:solidFill>
                  <a:srgbClr val="FF0000"/>
                </a:solidFill>
                <a:ea typeface="Calibri" panose="020F0502020204030204" pitchFamily="34" charset="0"/>
                <a:cs typeface="Times New Roman" panose="02020603050405020304" pitchFamily="18" charset="0"/>
              </a:rPr>
              <a:t>CD</a:t>
            </a:r>
            <a:r>
              <a:rPr lang="vi-VN" sz="4400" b="1" dirty="0">
                <a:ea typeface="Calibri" panose="020F0502020204030204" pitchFamily="34" charset="0"/>
                <a:cs typeface="Times New Roman" panose="02020603050405020304" pitchFamily="18" charset="0"/>
              </a:rPr>
              <a:t>, </a:t>
            </a:r>
            <a:r>
              <a:rPr lang="vi-VN" sz="4400" b="1" dirty="0">
                <a:solidFill>
                  <a:srgbClr val="FF0000"/>
                </a:solidFill>
                <a:ea typeface="Calibri" panose="020F0502020204030204" pitchFamily="34" charset="0"/>
                <a:cs typeface="Times New Roman" panose="02020603050405020304" pitchFamily="18" charset="0"/>
              </a:rPr>
              <a:t>DA</a:t>
            </a:r>
            <a:r>
              <a:rPr lang="vi-VN" sz="4400" b="1" dirty="0">
                <a:ea typeface="Calibri" panose="020F0502020204030204" pitchFamily="34" charset="0"/>
                <a:cs typeface="Times New Roman" panose="02020603050405020304" pitchFamily="18" charset="0"/>
              </a:rPr>
              <a:t> trong đó không có hai đoạn thẳng nào nằm trên cùng một đường thẳng.</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0782" y="4076700"/>
            <a:ext cx="18177199" cy="605678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8420100"/>
            <a:ext cx="1438718" cy="1451857"/>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8420100"/>
            <a:ext cx="1438718" cy="145185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5600" y="8424675"/>
            <a:ext cx="1438718" cy="1451857"/>
          </a:xfrm>
          <a:prstGeom prst="rect">
            <a:avLst/>
          </a:prstGeom>
        </p:spPr>
      </p:pic>
      <p:sp>
        <p:nvSpPr>
          <p:cNvPr id="16" name="Multiply 15"/>
          <p:cNvSpPr/>
          <p:nvPr/>
        </p:nvSpPr>
        <p:spPr>
          <a:xfrm>
            <a:off x="14630400" y="8833087"/>
            <a:ext cx="1450340" cy="130039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3400" y="230276"/>
            <a:ext cx="15925800" cy="3621504"/>
          </a:xfrm>
          <a:prstGeom prst="rect">
            <a:avLst/>
          </a:prstGeom>
        </p:spPr>
        <p:txBody>
          <a:bodyPr wrap="square">
            <a:spAutoFit/>
          </a:bodyPr>
          <a:lstStyle/>
          <a:p>
            <a:pPr lvl="0" algn="just">
              <a:lnSpc>
                <a:spcPct val="150000"/>
              </a:lnSpc>
              <a:spcAft>
                <a:spcPts val="800"/>
              </a:spcAft>
            </a:pPr>
            <a:r>
              <a:rPr lang="nl-NL"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Trong </a:t>
            </a: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tứ giác </a:t>
            </a:r>
            <a:r>
              <a:rPr lang="nl-NL"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ABCD:</a:t>
            </a:r>
          </a:p>
          <a:p>
            <a:pPr lvl="0" algn="just">
              <a:lnSpc>
                <a:spcPct val="150000"/>
              </a:lnSpc>
              <a:spcAft>
                <a:spcPts val="800"/>
              </a:spcAft>
            </a:pPr>
            <a:r>
              <a:rPr lang="nl-NL"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Các </a:t>
            </a: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điểm A, B, C, D là các </a:t>
            </a:r>
            <a:r>
              <a:rPr lang="nl-NL" sz="4800" b="1" dirty="0">
                <a:solidFill>
                  <a:srgbClr val="FF0000"/>
                </a:solidFill>
                <a:latin typeface="Arial" panose="020B0604020202020204" pitchFamily="34" charset="0"/>
                <a:ea typeface="Calibri" panose="020F0502020204030204" pitchFamily="34" charset="0"/>
                <a:cs typeface="Arial" panose="020B0604020202020204" pitchFamily="34" charset="0"/>
              </a:rPr>
              <a:t>đỉnh</a:t>
            </a: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nl-NL" sz="48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pPr>
            <a:r>
              <a:rPr lang="nl-NL"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Các </a:t>
            </a: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đoạn thẳng AB, BC, CD, DA là các </a:t>
            </a:r>
            <a:r>
              <a:rPr lang="nl-NL" sz="4800" b="1" dirty="0">
                <a:solidFill>
                  <a:srgbClr val="FF0000"/>
                </a:solidFill>
                <a:latin typeface="Arial" panose="020B0604020202020204" pitchFamily="34" charset="0"/>
                <a:ea typeface="Calibri" panose="020F0502020204030204" pitchFamily="34" charset="0"/>
                <a:cs typeface="Arial" panose="020B0604020202020204" pitchFamily="34" charset="0"/>
              </a:rPr>
              <a:t>cạnh</a:t>
            </a: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6980061" y="266700"/>
            <a:ext cx="1173248" cy="927334"/>
          </a:xfrm>
          <a:prstGeom prst="rect">
            <a:avLst/>
          </a:prstGeom>
        </p:spPr>
      </p:pic>
      <p:pic>
        <p:nvPicPr>
          <p:cNvPr id="11" name="Picture 10"/>
          <p:cNvPicPr>
            <a:picLocks noChangeAspect="1"/>
          </p:cNvPicPr>
          <p:nvPr/>
        </p:nvPicPr>
        <p:blipFill rotWithShape="1">
          <a:blip r:embed="rId4"/>
          <a:srcRect r="25686"/>
          <a:stretch/>
        </p:blipFill>
        <p:spPr>
          <a:xfrm>
            <a:off x="1322008" y="3619500"/>
            <a:ext cx="15137192" cy="6477000"/>
          </a:xfrm>
          <a:prstGeom prst="rect">
            <a:avLst/>
          </a:prstGeom>
        </p:spPr>
      </p:pic>
    </p:spTree>
    <p:extLst>
      <p:ext uri="{BB962C8B-B14F-4D97-AF65-F5344CB8AC3E}">
        <p14:creationId xmlns:p14="http://schemas.microsoft.com/office/powerpoint/2010/main" val="354858797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09600" y="2738203"/>
            <a:ext cx="5562600" cy="626783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629400" y="2705100"/>
            <a:ext cx="5629641" cy="5680057"/>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420600" y="2469474"/>
            <a:ext cx="5732709" cy="5915683"/>
          </a:xfrm>
          <a:prstGeom prst="rect">
            <a:avLst/>
          </a:prstGeom>
        </p:spPr>
      </p:pic>
      <p:sp>
        <p:nvSpPr>
          <p:cNvPr id="10" name="Rectangle 9"/>
          <p:cNvSpPr/>
          <p:nvPr/>
        </p:nvSpPr>
        <p:spPr>
          <a:xfrm>
            <a:off x="1828800" y="9006034"/>
            <a:ext cx="2409634" cy="707886"/>
          </a:xfrm>
          <a:prstGeom prst="rect">
            <a:avLst/>
          </a:prstGeom>
        </p:spPr>
        <p:txBody>
          <a:bodyPr wrap="none">
            <a:spAutoFit/>
          </a:bodyPr>
          <a:lstStyle/>
          <a:p>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Hình </a:t>
            </a: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3.2a</a:t>
            </a:r>
            <a:endParaRPr lang="en-US" sz="4000" dirty="0">
              <a:latin typeface="Arial" panose="020B0604020202020204" pitchFamily="34" charset="0"/>
              <a:cs typeface="Arial" panose="020B0604020202020204" pitchFamily="34" charset="0"/>
            </a:endParaRPr>
          </a:p>
        </p:txBody>
      </p:sp>
      <p:sp>
        <p:nvSpPr>
          <p:cNvPr id="27" name="Rectangle 26"/>
          <p:cNvSpPr/>
          <p:nvPr/>
        </p:nvSpPr>
        <p:spPr>
          <a:xfrm>
            <a:off x="8045346" y="8967178"/>
            <a:ext cx="2409634" cy="707886"/>
          </a:xfrm>
          <a:prstGeom prst="rect">
            <a:avLst/>
          </a:prstGeom>
        </p:spPr>
        <p:txBody>
          <a:bodyPr wrap="none">
            <a:spAutoFit/>
          </a:bodyPr>
          <a:lstStyle/>
          <a:p>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Hình </a:t>
            </a: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3.2b</a:t>
            </a:r>
            <a:endParaRPr lang="en-US" sz="4000" dirty="0">
              <a:latin typeface="Arial" panose="020B0604020202020204" pitchFamily="34" charset="0"/>
              <a:cs typeface="Arial" panose="020B0604020202020204" pitchFamily="34" charset="0"/>
            </a:endParaRPr>
          </a:p>
        </p:txBody>
      </p:sp>
      <p:sp>
        <p:nvSpPr>
          <p:cNvPr id="29" name="Rectangle 28"/>
          <p:cNvSpPr/>
          <p:nvPr/>
        </p:nvSpPr>
        <p:spPr>
          <a:xfrm>
            <a:off x="13639800" y="9006034"/>
            <a:ext cx="2380780" cy="707886"/>
          </a:xfrm>
          <a:prstGeom prst="rect">
            <a:avLst/>
          </a:prstGeom>
        </p:spPr>
        <p:txBody>
          <a:bodyPr wrap="none">
            <a:spAutoFit/>
          </a:bodyPr>
          <a:lstStyle/>
          <a:p>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Hình </a:t>
            </a: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3.2c</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347017" y="90387"/>
            <a:ext cx="17806292" cy="2258054"/>
          </a:xfrm>
          <a:prstGeom prst="rect">
            <a:avLst/>
          </a:prstGeom>
        </p:spPr>
        <p:txBody>
          <a:bodyPr wrap="square">
            <a:spAutoFit/>
          </a:bodyPr>
          <a:lstStyle/>
          <a:p>
            <a:pPr algn="just">
              <a:lnSpc>
                <a:spcPct val="150000"/>
              </a:lnSpc>
              <a:spcAft>
                <a:spcPts val="800"/>
              </a:spcAft>
            </a:pPr>
            <a:r>
              <a:rPr lang="nl-NL" sz="5000" b="1" u="sng"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Tứ </a:t>
            </a:r>
            <a:r>
              <a:rPr lang="nl-NL" sz="50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giác lồi</a:t>
            </a:r>
            <a:r>
              <a:rPr lang="nl-NL" sz="5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là tứ giác mà hai đỉnh thuộc một cạnh bất kì luôn nằm về một phía của đường thẳng đi qua hai đỉnh còn lại</a:t>
            </a:r>
            <a:r>
              <a:rPr lang="nl-NL" sz="5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5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29958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609600" y="2738203"/>
            <a:ext cx="5562600" cy="6267831"/>
          </a:xfrm>
          <a:prstGeom prst="rect">
            <a:avLst/>
          </a:prstGeom>
        </p:spPr>
      </p:pic>
      <p:sp>
        <p:nvSpPr>
          <p:cNvPr id="10" name="Rectangle 9"/>
          <p:cNvSpPr/>
          <p:nvPr/>
        </p:nvSpPr>
        <p:spPr>
          <a:xfrm>
            <a:off x="1828800" y="9006034"/>
            <a:ext cx="2409634" cy="707886"/>
          </a:xfrm>
          <a:prstGeom prst="rect">
            <a:avLst/>
          </a:prstGeom>
        </p:spPr>
        <p:txBody>
          <a:bodyPr wrap="none">
            <a:spAutoFit/>
          </a:bodyPr>
          <a:lstStyle/>
          <a:p>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Hình </a:t>
            </a: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3.2a</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347017" y="90387"/>
            <a:ext cx="17806292" cy="2258054"/>
          </a:xfrm>
          <a:prstGeom prst="rect">
            <a:avLst/>
          </a:prstGeom>
        </p:spPr>
        <p:txBody>
          <a:bodyPr wrap="square">
            <a:spAutoFit/>
          </a:bodyPr>
          <a:lstStyle/>
          <a:p>
            <a:pPr algn="just">
              <a:lnSpc>
                <a:spcPct val="150000"/>
              </a:lnSpc>
              <a:spcAft>
                <a:spcPts val="800"/>
              </a:spcAft>
            </a:pPr>
            <a:r>
              <a:rPr lang="nl-NL" sz="5000" b="1" u="sng"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Tứ </a:t>
            </a:r>
            <a:r>
              <a:rPr lang="nl-NL" sz="50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giác lồi</a:t>
            </a:r>
            <a:r>
              <a:rPr lang="nl-NL" sz="5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nl-NL" sz="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là tứ giác mà hai đỉnh thuộc một cạnh bất kì luôn nằm về một phía của đường thẳng đi qua hai đỉnh còn lại</a:t>
            </a:r>
            <a:r>
              <a:rPr lang="nl-NL" sz="5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5000" dirty="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6781800" y="3390900"/>
                <a:ext cx="10896600" cy="4664034"/>
              </a:xfrm>
              <a:prstGeom prst="rect">
                <a:avLst/>
              </a:prstGeom>
            </p:spPr>
            <p:txBody>
              <a:bodyPr wrap="square">
                <a:spAutoFit/>
              </a:bodyPr>
              <a:lstStyle/>
              <a:p>
                <a:pPr lvl="0" algn="just">
                  <a:lnSpc>
                    <a:spcPct val="150000"/>
                  </a:lnSpc>
                  <a:spcAft>
                    <a:spcPts val="800"/>
                  </a:spcAft>
                </a:pPr>
                <a:r>
                  <a:rPr lang="nl-NL" sz="4800" i="1" dirty="0">
                    <a:solidFill>
                      <a:srgbClr val="000000"/>
                    </a:solidFill>
                    <a:latin typeface="Arial" panose="020B0604020202020204" pitchFamily="34" charset="0"/>
                    <a:ea typeface="Calibri" panose="020F0502020204030204" pitchFamily="34" charset="0"/>
                    <a:cs typeface="Arial" panose="020B0604020202020204" pitchFamily="34" charset="0"/>
                  </a:rPr>
                  <a:t>Trong tứ giác lồi ABCD, các góc ABC, BCD, CDA và DAB gọi là các góc của tứ giác. </a:t>
                </a:r>
                <a:endParaRPr lang="nl-NL" sz="48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800"/>
                  </a:spcAft>
                </a:pPr>
                <a:r>
                  <a:rPr lang="nl-NL" sz="48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Kí </a:t>
                </a:r>
                <a:r>
                  <a:rPr lang="nl-NL" sz="4800" i="1" dirty="0">
                    <a:solidFill>
                      <a:srgbClr val="000000"/>
                    </a:solidFill>
                    <a:latin typeface="Arial" panose="020B0604020202020204" pitchFamily="34" charset="0"/>
                    <a:ea typeface="Calibri" panose="020F0502020204030204" pitchFamily="34" charset="0"/>
                    <a:cs typeface="Arial" panose="020B0604020202020204" pitchFamily="34" charset="0"/>
                  </a:rPr>
                  <a:t>hiệu đơn giản lần lượt là: </a:t>
                </a:r>
                <a14:m>
                  <m:oMath xmlns:m="http://schemas.openxmlformats.org/officeDocument/2006/math">
                    <m:acc>
                      <m:accPr>
                        <m:chr m:val="̂"/>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nl-NL"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nl-NL"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nl-NL"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m:t>
                        </m:r>
                      </m:e>
                    </m:acc>
                    <m:r>
                      <a:rPr lang="nl-NL"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nl-NL"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𝐷</m:t>
                        </m:r>
                      </m:e>
                    </m:acc>
                    <m:r>
                      <a:rPr lang="nl-NL"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nl-NL" sz="4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oMath>
                </a14:m>
                <a:r>
                  <a:rPr lang="nl-NL" sz="4800" i="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i="1"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781800" y="3390900"/>
                <a:ext cx="10896600" cy="4664034"/>
              </a:xfrm>
              <a:prstGeom prst="rect">
                <a:avLst/>
              </a:prstGeom>
              <a:blipFill>
                <a:blip r:embed="rId5"/>
                <a:stretch>
                  <a:fillRect l="-2574" r="-2518" b="-2745"/>
                </a:stretch>
              </a:blipFill>
            </p:spPr>
            <p:txBody>
              <a:bodyPr/>
              <a:lstStyle/>
              <a:p>
                <a:r>
                  <a:rPr lang="en-US">
                    <a:noFill/>
                  </a:rPr>
                  <a:t> </a:t>
                </a:r>
              </a:p>
            </p:txBody>
          </p:sp>
        </mc:Fallback>
      </mc:AlternateContent>
    </p:spTree>
    <p:extLst>
      <p:ext uri="{BB962C8B-B14F-4D97-AF65-F5344CB8AC3E}">
        <p14:creationId xmlns:p14="http://schemas.microsoft.com/office/powerpoint/2010/main" val="366767688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CB79D"/>
        </a:solidFill>
        <a:effectLst/>
      </p:bgPr>
    </p:bg>
    <p:spTree>
      <p:nvGrpSpPr>
        <p:cNvPr id="1" name=""/>
        <p:cNvGrpSpPr/>
        <p:nvPr/>
      </p:nvGrpSpPr>
      <p:grpSpPr>
        <a:xfrm>
          <a:off x="0" y="0"/>
          <a:ext cx="0" cy="0"/>
          <a:chOff x="0" y="0"/>
          <a:chExt cx="0" cy="0"/>
        </a:xfrm>
      </p:grpSpPr>
      <p:grpSp>
        <p:nvGrpSpPr>
          <p:cNvPr id="10" name="Group 10"/>
          <p:cNvGrpSpPr/>
          <p:nvPr/>
        </p:nvGrpSpPr>
        <p:grpSpPr>
          <a:xfrm>
            <a:off x="990600" y="1790700"/>
            <a:ext cx="16306800" cy="5439249"/>
            <a:chOff x="0" y="0"/>
            <a:chExt cx="41000197" cy="18337832"/>
          </a:xfrm>
        </p:grpSpPr>
        <p:sp>
          <p:nvSpPr>
            <p:cNvPr id="11" name="Freeform 11"/>
            <p:cNvSpPr/>
            <p:nvPr/>
          </p:nvSpPr>
          <p:spPr>
            <a:xfrm>
              <a:off x="72390" y="72390"/>
              <a:ext cx="40855416" cy="18193052"/>
            </a:xfrm>
            <a:custGeom>
              <a:avLst/>
              <a:gdLst/>
              <a:ahLst/>
              <a:cxnLst/>
              <a:rect l="l" t="t" r="r" b="b"/>
              <a:pathLst>
                <a:path w="40855416" h="18193052">
                  <a:moveTo>
                    <a:pt x="0" y="0"/>
                  </a:moveTo>
                  <a:lnTo>
                    <a:pt x="40855416" y="0"/>
                  </a:lnTo>
                  <a:lnTo>
                    <a:pt x="40855416" y="18193052"/>
                  </a:lnTo>
                  <a:lnTo>
                    <a:pt x="0" y="18193052"/>
                  </a:lnTo>
                  <a:lnTo>
                    <a:pt x="0" y="0"/>
                  </a:lnTo>
                  <a:close/>
                </a:path>
              </a:pathLst>
            </a:custGeom>
            <a:solidFill>
              <a:srgbClr val="FFFFFF"/>
            </a:solidFill>
          </p:spPr>
        </p:sp>
        <p:sp>
          <p:nvSpPr>
            <p:cNvPr id="12" name="Freeform 12"/>
            <p:cNvSpPr/>
            <p:nvPr/>
          </p:nvSpPr>
          <p:spPr>
            <a:xfrm>
              <a:off x="0" y="0"/>
              <a:ext cx="41000198" cy="18337833"/>
            </a:xfrm>
            <a:custGeom>
              <a:avLst/>
              <a:gdLst/>
              <a:ahLst/>
              <a:cxnLst/>
              <a:rect l="l" t="t" r="r" b="b"/>
              <a:pathLst>
                <a:path w="41000198" h="18337833">
                  <a:moveTo>
                    <a:pt x="40855416" y="18193052"/>
                  </a:moveTo>
                  <a:lnTo>
                    <a:pt x="41000198" y="18193052"/>
                  </a:lnTo>
                  <a:lnTo>
                    <a:pt x="41000198" y="18337833"/>
                  </a:lnTo>
                  <a:lnTo>
                    <a:pt x="40855416" y="18337833"/>
                  </a:lnTo>
                  <a:lnTo>
                    <a:pt x="40855416" y="18193052"/>
                  </a:lnTo>
                  <a:close/>
                  <a:moveTo>
                    <a:pt x="0" y="144780"/>
                  </a:moveTo>
                  <a:lnTo>
                    <a:pt x="144780" y="144780"/>
                  </a:lnTo>
                  <a:lnTo>
                    <a:pt x="144780" y="18193052"/>
                  </a:lnTo>
                  <a:lnTo>
                    <a:pt x="0" y="18193052"/>
                  </a:lnTo>
                  <a:lnTo>
                    <a:pt x="0" y="144780"/>
                  </a:lnTo>
                  <a:close/>
                  <a:moveTo>
                    <a:pt x="0" y="18193052"/>
                  </a:moveTo>
                  <a:lnTo>
                    <a:pt x="144780" y="18193052"/>
                  </a:lnTo>
                  <a:lnTo>
                    <a:pt x="144780" y="18337833"/>
                  </a:lnTo>
                  <a:lnTo>
                    <a:pt x="0" y="18337833"/>
                  </a:lnTo>
                  <a:lnTo>
                    <a:pt x="0" y="18193052"/>
                  </a:lnTo>
                  <a:close/>
                  <a:moveTo>
                    <a:pt x="40855416" y="144780"/>
                  </a:moveTo>
                  <a:lnTo>
                    <a:pt x="41000198" y="144780"/>
                  </a:lnTo>
                  <a:lnTo>
                    <a:pt x="41000198" y="18193052"/>
                  </a:lnTo>
                  <a:lnTo>
                    <a:pt x="40855416" y="18193052"/>
                  </a:lnTo>
                  <a:lnTo>
                    <a:pt x="40855416" y="144780"/>
                  </a:lnTo>
                  <a:close/>
                  <a:moveTo>
                    <a:pt x="144780" y="18193052"/>
                  </a:moveTo>
                  <a:lnTo>
                    <a:pt x="40855416" y="18193052"/>
                  </a:lnTo>
                  <a:lnTo>
                    <a:pt x="40855416" y="18337833"/>
                  </a:lnTo>
                  <a:lnTo>
                    <a:pt x="144780" y="18337833"/>
                  </a:lnTo>
                  <a:lnTo>
                    <a:pt x="144780" y="18193052"/>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037432" y="647700"/>
            <a:ext cx="983577" cy="61876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8600" y="255386"/>
            <a:ext cx="915941" cy="912611"/>
          </a:xfrm>
          <a:prstGeom prst="rect">
            <a:avLst/>
          </a:prstGeom>
        </p:spPr>
      </p:pic>
      <p:pic>
        <p:nvPicPr>
          <p:cNvPr id="30" name="Picture 5"/>
          <p:cNvPicPr>
            <a:picLocks noChangeAspect="1"/>
          </p:cNvPicPr>
          <p:nvPr/>
        </p:nvPicPr>
        <p:blipFill rotWithShape="1">
          <a:blip r:embed="rId6"/>
          <a:srcRect l="71258" t="36429"/>
          <a:stretch/>
        </p:blipFill>
        <p:spPr>
          <a:xfrm>
            <a:off x="1672389" y="7732123"/>
            <a:ext cx="1743258" cy="2211977"/>
          </a:xfrm>
          <a:prstGeom prst="rect">
            <a:avLst/>
          </a:prstGeom>
        </p:spPr>
      </p:pic>
      <p:sp>
        <p:nvSpPr>
          <p:cNvPr id="13" name="Rectangle 12"/>
          <p:cNvSpPr/>
          <p:nvPr/>
        </p:nvSpPr>
        <p:spPr>
          <a:xfrm>
            <a:off x="1387283" y="2356709"/>
            <a:ext cx="15513432" cy="4183389"/>
          </a:xfrm>
          <a:prstGeom prst="rect">
            <a:avLst/>
          </a:prstGeom>
        </p:spPr>
        <p:txBody>
          <a:bodyPr wrap="square">
            <a:spAutoFit/>
          </a:bodyPr>
          <a:lstStyle/>
          <a:p>
            <a:pPr marL="571500" indent="-571500" algn="just">
              <a:lnSpc>
                <a:spcPct val="150000"/>
              </a:lnSpc>
              <a:spcBef>
                <a:spcPts val="600"/>
              </a:spcBef>
              <a:spcAft>
                <a:spcPts val="600"/>
              </a:spcAft>
              <a:buFont typeface="Arial" panose="020B0604020202020204" pitchFamily="34" charset="0"/>
              <a:buChar char="•"/>
            </a:pPr>
            <a:r>
              <a:rPr lang="vi-VN" sz="4400" dirty="0" smtClean="0">
                <a:ea typeface="Calibri" panose="020F0502020204030204" pitchFamily="34" charset="0"/>
                <a:cs typeface="Times New Roman" panose="02020603050405020304" pitchFamily="18" charset="0"/>
              </a:rPr>
              <a:t>Khi </a:t>
            </a:r>
            <a:r>
              <a:rPr lang="vi-VN" sz="4400" dirty="0">
                <a:ea typeface="Calibri" panose="020F0502020204030204" pitchFamily="34" charset="0"/>
                <a:cs typeface="Times New Roman" panose="02020603050405020304" pitchFamily="18" charset="0"/>
              </a:rPr>
              <a:t>nói đến tứ giác mà không chú thích gì thêm, ta hiểu đó là tứ giác lồi.</a:t>
            </a:r>
          </a:p>
          <a:p>
            <a:pPr marL="571500" indent="-571500">
              <a:lnSpc>
                <a:spcPct val="150000"/>
              </a:lnSpc>
              <a:spcBef>
                <a:spcPts val="600"/>
              </a:spcBef>
              <a:spcAft>
                <a:spcPts val="600"/>
              </a:spcAft>
              <a:buFont typeface="Arial" panose="020B0604020202020204" pitchFamily="34" charset="0"/>
              <a:buChar char="•"/>
            </a:pPr>
            <a:r>
              <a:rPr lang="vi-VN" sz="4400" dirty="0" smtClean="0">
                <a:ea typeface="Calibri" panose="020F0502020204030204" pitchFamily="34" charset="0"/>
                <a:cs typeface="Times New Roman" panose="02020603050405020304" pitchFamily="18" charset="0"/>
              </a:rPr>
              <a:t>Tứ </a:t>
            </a:r>
            <a:r>
              <a:rPr lang="vi-VN" sz="4400" dirty="0">
                <a:ea typeface="Calibri" panose="020F0502020204030204" pitchFamily="34" charset="0"/>
                <a:cs typeface="Times New Roman" panose="02020603050405020304" pitchFamily="18" charset="0"/>
              </a:rPr>
              <a:t>giác ABCD trong hình 3.2a còn được gọi tên là tứ </a:t>
            </a:r>
            <a:r>
              <a:rPr lang="vi-VN" sz="4400" dirty="0" smtClean="0">
                <a:ea typeface="Calibri" panose="020F0502020204030204" pitchFamily="34" charset="0"/>
                <a:cs typeface="Times New Roman" panose="02020603050405020304" pitchFamily="18" charset="0"/>
              </a:rPr>
              <a:t>giác</a:t>
            </a:r>
            <a:r>
              <a:rPr lang="en-US" sz="4400" dirty="0" smtClean="0">
                <a:ea typeface="Calibri" panose="020F0502020204030204" pitchFamily="34" charset="0"/>
                <a:cs typeface="Times New Roman" panose="02020603050405020304" pitchFamily="18" charset="0"/>
              </a:rPr>
              <a:t> </a:t>
            </a:r>
            <a:r>
              <a:rPr lang="vi-VN" sz="4400" dirty="0" smtClean="0">
                <a:ea typeface="Calibri" panose="020F0502020204030204" pitchFamily="34" charset="0"/>
                <a:cs typeface="Times New Roman" panose="02020603050405020304" pitchFamily="18" charset="0"/>
              </a:rPr>
              <a:t>BCDA</a:t>
            </a:r>
            <a:r>
              <a:rPr lang="vi-VN" sz="4400" dirty="0">
                <a:ea typeface="Calibri" panose="020F0502020204030204" pitchFamily="34" charset="0"/>
                <a:cs typeface="Times New Roman" panose="02020603050405020304" pitchFamily="18" charset="0"/>
              </a:rPr>
              <a:t>, CDAB, DABC, ADCB, DCBA, CBAD, BADC.</a:t>
            </a:r>
          </a:p>
        </p:txBody>
      </p:sp>
      <p:grpSp>
        <p:nvGrpSpPr>
          <p:cNvPr id="20" name="Group 19"/>
          <p:cNvGrpSpPr/>
          <p:nvPr/>
        </p:nvGrpSpPr>
        <p:grpSpPr>
          <a:xfrm>
            <a:off x="1676400" y="950115"/>
            <a:ext cx="14313266" cy="1295400"/>
            <a:chOff x="1262629" y="219549"/>
            <a:chExt cx="14313266" cy="1519640"/>
          </a:xfrm>
        </p:grpSpPr>
        <p:grpSp>
          <p:nvGrpSpPr>
            <p:cNvPr id="21" name="Group 4"/>
            <p:cNvGrpSpPr/>
            <p:nvPr/>
          </p:nvGrpSpPr>
          <p:grpSpPr>
            <a:xfrm>
              <a:off x="5110729" y="219549"/>
              <a:ext cx="6858000" cy="1519640"/>
              <a:chOff x="0" y="0"/>
              <a:chExt cx="9181877" cy="1000967"/>
            </a:xfrm>
          </p:grpSpPr>
          <p:sp>
            <p:nvSpPr>
              <p:cNvPr id="24" name="Freeform 5"/>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25" name="Freeform 6"/>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26" name="Freeform 7"/>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6CD9FF"/>
              </a:solidFill>
            </p:spPr>
          </p:sp>
          <p:sp>
            <p:nvSpPr>
              <p:cNvPr id="27" name="Freeform 8"/>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23" name="TextBox 9"/>
            <p:cNvSpPr txBox="1"/>
            <p:nvPr/>
          </p:nvSpPr>
          <p:spPr>
            <a:xfrm>
              <a:off x="1262629" y="250052"/>
              <a:ext cx="14313266" cy="1220965"/>
            </a:xfrm>
            <a:prstGeom prst="rect">
              <a:avLst/>
            </a:prstGeom>
          </p:spPr>
          <p:txBody>
            <a:bodyPr lIns="0" tIns="0" rIns="0" bIns="0" rtlCol="0" anchor="t">
              <a:spAutoFit/>
            </a:bodyPr>
            <a:lstStyle/>
            <a:p>
              <a:pPr algn="ctr">
                <a:lnSpc>
                  <a:spcPts val="9003"/>
                </a:lnSpc>
              </a:pPr>
              <a:r>
                <a:rPr lang="en-US" sz="6000" b="1" spc="-112" dirty="0" err="1" smtClean="0">
                  <a:solidFill>
                    <a:srgbClr val="000000"/>
                  </a:solidFill>
                  <a:latin typeface="Arial" panose="020B0604020202020204" pitchFamily="34" charset="0"/>
                  <a:cs typeface="Arial" panose="020B0604020202020204" pitchFamily="34" charset="0"/>
                </a:rPr>
                <a:t>Chú</a:t>
              </a:r>
              <a:r>
                <a:rPr lang="en-US" sz="6000" b="1" spc="-112" dirty="0" smtClean="0">
                  <a:solidFill>
                    <a:srgbClr val="000000"/>
                  </a:solidFill>
                  <a:latin typeface="Arial" panose="020B0604020202020204" pitchFamily="34" charset="0"/>
                  <a:cs typeface="Arial" panose="020B0604020202020204" pitchFamily="34" charset="0"/>
                </a:rPr>
                <a:t> ý</a:t>
              </a:r>
              <a:endParaRPr lang="en-US" sz="6000" b="1" spc="-112" dirty="0">
                <a:solidFill>
                  <a:srgbClr val="000000"/>
                </a:solidFill>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7"/>
          <a:stretch>
            <a:fillRect/>
          </a:stretch>
        </p:blipFill>
        <p:spPr>
          <a:xfrm>
            <a:off x="15238515" y="6540098"/>
            <a:ext cx="2426777"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strVal val="#ppt_x"/>
                                          </p:val>
                                        </p:tav>
                                        <p:tav tm="100000">
                                          <p:val>
                                            <p:strVal val="#ppt_x"/>
                                          </p:val>
                                        </p:tav>
                                      </p:tavLst>
                                    </p:anim>
                                    <p:anim calcmode="lin" valueType="num">
                                      <p:cBhvr>
                                        <p:cTn id="20" dur="500" fill="hold"/>
                                        <p:tgtEl>
                                          <p:spTgt spid="3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780</Words>
  <Application>Microsoft Office PowerPoint</Application>
  <PresentationFormat>Custom</PresentationFormat>
  <Paragraphs>110</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Cambria Math</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Yellow Green Black Lined Grids and Frames Senior High to Uni Education Presentation</dc:title>
  <dc:creator>Admin</dc:creator>
  <cp:lastModifiedBy>Admin</cp:lastModifiedBy>
  <cp:revision>125</cp:revision>
  <dcterms:created xsi:type="dcterms:W3CDTF">2006-08-16T00:00:00Z</dcterms:created>
  <dcterms:modified xsi:type="dcterms:W3CDTF">2025-08-15T00:58:33Z</dcterms:modified>
  <dc:identifier>DAFSQ6U-uu0</dc:identifier>
</cp:coreProperties>
</file>