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87" r:id="rId8"/>
  </p:sldMasterIdLst>
  <p:notesMasterIdLst>
    <p:notesMasterId r:id="rId70"/>
  </p:notesMasterIdLst>
  <p:sldIdLst>
    <p:sldId id="842" r:id="rId9"/>
    <p:sldId id="844" r:id="rId10"/>
    <p:sldId id="843" r:id="rId11"/>
    <p:sldId id="845" r:id="rId12"/>
    <p:sldId id="846" r:id="rId13"/>
    <p:sldId id="851" r:id="rId14"/>
    <p:sldId id="853" r:id="rId15"/>
    <p:sldId id="887" r:id="rId16"/>
    <p:sldId id="888" r:id="rId17"/>
    <p:sldId id="889" r:id="rId18"/>
    <p:sldId id="890" r:id="rId19"/>
    <p:sldId id="891" r:id="rId20"/>
    <p:sldId id="894" r:id="rId21"/>
    <p:sldId id="892" r:id="rId22"/>
    <p:sldId id="893" r:id="rId23"/>
    <p:sldId id="861" r:id="rId24"/>
    <p:sldId id="862" r:id="rId25"/>
    <p:sldId id="897" r:id="rId26"/>
    <p:sldId id="898" r:id="rId27"/>
    <p:sldId id="899" r:id="rId28"/>
    <p:sldId id="900" r:id="rId29"/>
    <p:sldId id="895" r:id="rId30"/>
    <p:sldId id="903" r:id="rId31"/>
    <p:sldId id="902" r:id="rId32"/>
    <p:sldId id="904" r:id="rId33"/>
    <p:sldId id="905" r:id="rId34"/>
    <p:sldId id="901" r:id="rId35"/>
    <p:sldId id="868" r:id="rId36"/>
    <p:sldId id="896" r:id="rId37"/>
    <p:sldId id="871" r:id="rId38"/>
    <p:sldId id="870" r:id="rId39"/>
    <p:sldId id="906" r:id="rId40"/>
    <p:sldId id="874" r:id="rId41"/>
    <p:sldId id="873" r:id="rId42"/>
    <p:sldId id="876" r:id="rId43"/>
    <p:sldId id="831" r:id="rId44"/>
    <p:sldId id="907" r:id="rId45"/>
    <p:sldId id="908" r:id="rId46"/>
    <p:sldId id="909" r:id="rId47"/>
    <p:sldId id="877" r:id="rId48"/>
    <p:sldId id="872" r:id="rId49"/>
    <p:sldId id="839" r:id="rId50"/>
    <p:sldId id="555" r:id="rId51"/>
    <p:sldId id="878" r:id="rId52"/>
    <p:sldId id="371" r:id="rId53"/>
    <p:sldId id="402" r:id="rId54"/>
    <p:sldId id="403" r:id="rId55"/>
    <p:sldId id="411" r:id="rId56"/>
    <p:sldId id="406" r:id="rId57"/>
    <p:sldId id="407" r:id="rId58"/>
    <p:sldId id="404" r:id="rId59"/>
    <p:sldId id="408" r:id="rId60"/>
    <p:sldId id="409" r:id="rId61"/>
    <p:sldId id="410" r:id="rId62"/>
    <p:sldId id="412" r:id="rId63"/>
    <p:sldId id="910" r:id="rId64"/>
    <p:sldId id="911" r:id="rId65"/>
    <p:sldId id="267" r:id="rId66"/>
    <p:sldId id="883" r:id="rId67"/>
    <p:sldId id="840" r:id="rId68"/>
    <p:sldId id="884" r:id="rId69"/>
  </p:sldIdLst>
  <p:sldSz cx="12190413" cy="6859588"/>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1709C"/>
    <a:srgbClr val="C0266E"/>
    <a:srgbClr val="6FA094"/>
    <a:srgbClr val="1FBCE4"/>
    <a:srgbClr val="59503C"/>
    <a:srgbClr val="3296A8"/>
    <a:srgbClr val="6D8AAB"/>
    <a:srgbClr val="7697B3"/>
    <a:srgbClr val="94BC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78" autoAdjust="0"/>
  </p:normalViewPr>
  <p:slideViewPr>
    <p:cSldViewPr snapToGrid="0" showGuides="1">
      <p:cViewPr varScale="1">
        <p:scale>
          <a:sx n="86" d="100"/>
          <a:sy n="86" d="100"/>
        </p:scale>
        <p:origin x="102" y="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2025/10/31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818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084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795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73322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31/10/2025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31/10/2025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56249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849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2163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8653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0430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733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4742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6742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6453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24890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28555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 Id="rId8"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2025/10/31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31/10/2025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10/31/2025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2025/10/31</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10/31/2025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1354200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9.jpeg"/><Relationship Id="rId4" Type="http://schemas.openxmlformats.org/officeDocument/2006/relationships/image" Target="../media/image16.pn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9.jpeg"/><Relationship Id="rId4" Type="http://schemas.openxmlformats.org/officeDocument/2006/relationships/image" Target="../media/image16.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5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4.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44.xml"/><Relationship Id="rId3" Type="http://schemas.openxmlformats.org/officeDocument/2006/relationships/slide" Target="slide43.xml"/><Relationship Id="rId7" Type="http://schemas.openxmlformats.org/officeDocument/2006/relationships/slide" Target="slide25.xml"/><Relationship Id="rId12" Type="http://schemas.openxmlformats.org/officeDocument/2006/relationships/slide" Target="slide51.xml"/><Relationship Id="rId2" Type="http://schemas.openxmlformats.org/officeDocument/2006/relationships/image" Target="../media/image33.jpeg"/><Relationship Id="rId1" Type="http://schemas.openxmlformats.org/officeDocument/2006/relationships/slideLayout" Target="../slideLayouts/slideLayout86.xml"/><Relationship Id="rId6" Type="http://schemas.openxmlformats.org/officeDocument/2006/relationships/slide" Target="slide49.xml"/><Relationship Id="rId11" Type="http://schemas.openxmlformats.org/officeDocument/2006/relationships/slide" Target="slide23.xml"/><Relationship Id="rId5" Type="http://schemas.openxmlformats.org/officeDocument/2006/relationships/slide" Target="slide42.xml"/><Relationship Id="rId10" Type="http://schemas.openxmlformats.org/officeDocument/2006/relationships/slide" Target="slide24.xml"/><Relationship Id="rId4" Type="http://schemas.openxmlformats.org/officeDocument/2006/relationships/slide" Target="slide41.xml"/><Relationship Id="rId9" Type="http://schemas.openxmlformats.org/officeDocument/2006/relationships/slide" Target="slide19.xml"/><Relationship Id="rId14" Type="http://schemas.openxmlformats.org/officeDocument/2006/relationships/slide" Target="slide22.xml"/></Relationships>
</file>

<file path=ppt/slides/_rels/slide4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6.png"/><Relationship Id="rId5" Type="http://schemas.microsoft.com/office/2007/relationships/media" Target="../media/media5.mp3"/><Relationship Id="rId10" Type="http://schemas.openxmlformats.org/officeDocument/2006/relationships/image" Target="../media/image35.png"/><Relationship Id="rId4" Type="http://schemas.openxmlformats.org/officeDocument/2006/relationships/audio" Target="../media/media4.mp3"/><Relationship Id="rId9"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1926828" y="1374665"/>
            <a:ext cx="2372188"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a:t>
            </a:r>
            <a:r>
              <a:rPr kumimoji="0" lang="en-US" altLang="zh-CN"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id="{7CAD8C32-ADAC-4CEA-AB73-96613E4C594B}"/>
              </a:ext>
            </a:extLst>
          </p:cNvPr>
          <p:cNvSpPr/>
          <p:nvPr/>
        </p:nvSpPr>
        <p:spPr>
          <a:xfrm>
            <a:off x="1091559" y="2075364"/>
            <a:ext cx="10605532" cy="1015663"/>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NGƯỜI THẦY ĐẦU TIÊN</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9" name="矩形 6">
            <a:extLst>
              <a:ext uri="{FF2B5EF4-FFF2-40B4-BE49-F238E27FC236}">
                <a16:creationId xmlns:a16="http://schemas.microsoft.com/office/drawing/2014/main" id="{89CD6004-D9BA-4E53-91E5-97E6A5A5FBA2}"/>
              </a:ext>
            </a:extLst>
          </p:cNvPr>
          <p:cNvSpPr/>
          <p:nvPr/>
        </p:nvSpPr>
        <p:spPr>
          <a:xfrm>
            <a:off x="3052673" y="2968785"/>
            <a:ext cx="8644418"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4400" b="1" spc="60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(Trin-ghi-dơ Ai-tơ-ma-tốp)</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6">
            <a:extLst>
              <a:ext uri="{FF2B5EF4-FFF2-40B4-BE49-F238E27FC236}">
                <a16:creationId xmlns:a16="http://schemas.microsoft.com/office/drawing/2014/main" id="{EA64D7DB-34E7-45E8-99D4-0C337E40FF75}"/>
              </a:ext>
            </a:extLst>
          </p:cNvPr>
          <p:cNvSpPr/>
          <p:nvPr/>
        </p:nvSpPr>
        <p:spPr>
          <a:xfrm>
            <a:off x="3568843" y="3814514"/>
            <a:ext cx="4523995"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5651546B-731F-49F6-A07B-4B189270C675}"/>
              </a:ext>
            </a:extLst>
          </p:cNvPr>
          <p:cNvPicPr>
            <a:picLocks noChangeAspect="1"/>
          </p:cNvPicPr>
          <p:nvPr/>
        </p:nvPicPr>
        <p:blipFill>
          <a:blip r:embed="rId5"/>
          <a:stretch>
            <a:fillRect/>
          </a:stretch>
        </p:blipFill>
        <p:spPr>
          <a:xfrm>
            <a:off x="7417526" y="3967089"/>
            <a:ext cx="3192810" cy="3192810"/>
          </a:xfrm>
          <a:prstGeom prst="rect">
            <a:avLst/>
          </a:prstGeom>
        </p:spPr>
      </p:pic>
    </p:spTree>
    <p:extLst>
      <p:ext uri="{BB962C8B-B14F-4D97-AF65-F5344CB8AC3E}">
        <p14:creationId xmlns:p14="http://schemas.microsoft.com/office/powerpoint/2010/main" val="240417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a. Tác giả</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586628" y="798090"/>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4691391" y="3263490"/>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047896" y="829881"/>
            <a:ext cx="5311019" cy="1723549"/>
          </a:xfrm>
          <a:prstGeom prst="rect">
            <a:avLst/>
          </a:prstGeom>
          <a:noFill/>
        </p:spPr>
        <p:txBody>
          <a:bodyPr wrap="square" lIns="0" tIns="0" rIns="0" bIns="0" rtlCol="0">
            <a:spAutoFit/>
          </a:bodyPr>
          <a:lstStyle/>
          <a:p>
            <a:pPr lvl="0" algn="just">
              <a:defRPr/>
            </a:pPr>
            <a:r>
              <a:rPr lang="vi-VN" sz="2800" i="1">
                <a:solidFill>
                  <a:prstClr val="black"/>
                </a:solidFill>
                <a:latin typeface="Times New Roman" panose="02020603050405020304" pitchFamily="18" charset="0"/>
                <a:cs typeface="Times New Roman" panose="02020603050405020304" pitchFamily="18" charset="0"/>
              </a:rPr>
              <a:t>Tác phẩm của Ai-tơ-ma-tốp chủ yếu viết về cuộc sống khắc nghiệt mà cũng rất giàu chất thơ ở quê hương ông.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5949986" y="3457459"/>
            <a:ext cx="4918043" cy="1723549"/>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Lối viết của Ai-tơ-ma-tốp cô động, hàm súc, có nhiều cách tân độc đáo trong nghệ thuật kể chuyện.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76998A2-6F09-92D5-83AF-678375B0BE7F}"/>
              </a:ext>
            </a:extLst>
          </p:cNvPr>
          <p:cNvPicPr>
            <a:picLocks noChangeAspect="1"/>
          </p:cNvPicPr>
          <p:nvPr/>
        </p:nvPicPr>
        <p:blipFill>
          <a:blip r:embed="rId9"/>
          <a:stretch>
            <a:fillRect/>
          </a:stretch>
        </p:blipFill>
        <p:spPr>
          <a:xfrm>
            <a:off x="1162678" y="1631185"/>
            <a:ext cx="2095500" cy="2019300"/>
          </a:xfrm>
          <a:prstGeom prst="rect">
            <a:avLst/>
          </a:prstGeom>
        </p:spPr>
      </p:pic>
      <p:pic>
        <p:nvPicPr>
          <p:cNvPr id="4" name="Picture 3">
            <a:extLst>
              <a:ext uri="{FF2B5EF4-FFF2-40B4-BE49-F238E27FC236}">
                <a16:creationId xmlns:a16="http://schemas.microsoft.com/office/drawing/2014/main" id="{946C8924-7722-B09E-0880-70F949C3D96D}"/>
              </a:ext>
            </a:extLst>
          </p:cNvPr>
          <p:cNvPicPr>
            <a:picLocks noChangeAspect="1"/>
          </p:cNvPicPr>
          <p:nvPr/>
        </p:nvPicPr>
        <p:blipFill>
          <a:blip r:embed="rId10"/>
          <a:stretch>
            <a:fillRect/>
          </a:stretch>
        </p:blipFill>
        <p:spPr>
          <a:xfrm>
            <a:off x="356057" y="775524"/>
            <a:ext cx="3639627" cy="4791871"/>
          </a:xfrm>
          <a:prstGeom prst="rect">
            <a:avLst/>
          </a:prstGeom>
        </p:spPr>
      </p:pic>
    </p:spTree>
    <p:extLst>
      <p:ext uri="{BB962C8B-B14F-4D97-AF65-F5344CB8AC3E}">
        <p14:creationId xmlns:p14="http://schemas.microsoft.com/office/powerpoint/2010/main" val="2854123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 calcmode="lin" valueType="num">
                                      <p:cBhvr>
                                        <p:cTn id="30" dur="500" fill="hold"/>
                                        <p:tgtEl>
                                          <p:spTgt spid="100"/>
                                        </p:tgtEl>
                                        <p:attrNameLst>
                                          <p:attrName>ppt_w</p:attrName>
                                        </p:attrNameLst>
                                      </p:cBhvr>
                                      <p:tavLst>
                                        <p:tav tm="0">
                                          <p:val>
                                            <p:fltVal val="0"/>
                                          </p:val>
                                        </p:tav>
                                        <p:tav tm="100000">
                                          <p:val>
                                            <p:strVal val="#ppt_w"/>
                                          </p:val>
                                        </p:tav>
                                      </p:tavLst>
                                    </p:anim>
                                    <p:anim calcmode="lin" valueType="num">
                                      <p:cBhvr>
                                        <p:cTn id="31" dur="500" fill="hold"/>
                                        <p:tgtEl>
                                          <p:spTgt spid="100"/>
                                        </p:tgtEl>
                                        <p:attrNameLst>
                                          <p:attrName>ppt_h</p:attrName>
                                        </p:attrNameLst>
                                      </p:cBhvr>
                                      <p:tavLst>
                                        <p:tav tm="0">
                                          <p:val>
                                            <p:fltVal val="0"/>
                                          </p:val>
                                        </p:tav>
                                        <p:tav tm="100000">
                                          <p:val>
                                            <p:strVal val="#ppt_h"/>
                                          </p:val>
                                        </p:tav>
                                      </p:tavLst>
                                    </p:anim>
                                    <p:animEffect transition="in" filter="fade">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99"/>
                                        </p:tgtEl>
                                        <p:attrNameLst>
                                          <p:attrName>style.visibility</p:attrName>
                                        </p:attrNameLst>
                                      </p:cBhvr>
                                      <p:to>
                                        <p:strVal val="visible"/>
                                      </p:to>
                                    </p:set>
                                    <p:anim calcmode="lin" valueType="num">
                                      <p:cBhvr>
                                        <p:cTn id="56" dur="500" fill="hold"/>
                                        <p:tgtEl>
                                          <p:spTgt spid="99"/>
                                        </p:tgtEl>
                                        <p:attrNameLst>
                                          <p:attrName>ppt_w</p:attrName>
                                        </p:attrNameLst>
                                      </p:cBhvr>
                                      <p:tavLst>
                                        <p:tav tm="0">
                                          <p:val>
                                            <p:fltVal val="0"/>
                                          </p:val>
                                        </p:tav>
                                        <p:tav tm="100000">
                                          <p:val>
                                            <p:strVal val="#ppt_w"/>
                                          </p:val>
                                        </p:tav>
                                      </p:tavLst>
                                    </p:anim>
                                    <p:anim calcmode="lin" valueType="num">
                                      <p:cBhvr>
                                        <p:cTn id="57" dur="500" fill="hold"/>
                                        <p:tgtEl>
                                          <p:spTgt spid="99"/>
                                        </p:tgtEl>
                                        <p:attrNameLst>
                                          <p:attrName>ppt_h</p:attrName>
                                        </p:attrNameLst>
                                      </p:cBhvr>
                                      <p:tavLst>
                                        <p:tav tm="0">
                                          <p:val>
                                            <p:fltVal val="0"/>
                                          </p:val>
                                        </p:tav>
                                        <p:tav tm="100000">
                                          <p:val>
                                            <p:strVal val="#ppt_h"/>
                                          </p:val>
                                        </p:tav>
                                      </p:tavLst>
                                    </p:anim>
                                    <p:animEffect transition="in" filter="fade">
                                      <p:cBhvr>
                                        <p:cTn id="5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6349BC-CECE-EC11-6792-970EB46BEC9F}"/>
              </a:ext>
            </a:extLst>
          </p:cNvPr>
          <p:cNvSpPr txBox="1"/>
          <p:nvPr/>
        </p:nvSpPr>
        <p:spPr>
          <a:xfrm>
            <a:off x="3831671" y="419233"/>
            <a:ext cx="3827478" cy="584775"/>
          </a:xfrm>
          <a:prstGeom prst="rect">
            <a:avLst/>
          </a:prstGeom>
          <a:noFill/>
        </p:spPr>
        <p:txBody>
          <a:bodyPr wrap="square">
            <a:spAutoFit/>
          </a:bodyPr>
          <a:lstStyle/>
          <a:p>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tiêu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biểu</a:t>
            </a:r>
            <a:endParaRPr lang="en-US" sz="3200" b="1" dirty="0"/>
          </a:p>
        </p:txBody>
      </p:sp>
      <p:sp>
        <p:nvSpPr>
          <p:cNvPr id="4" name="Rectangle 3">
            <a:extLst>
              <a:ext uri="{FF2B5EF4-FFF2-40B4-BE49-F238E27FC236}">
                <a16:creationId xmlns:a16="http://schemas.microsoft.com/office/drawing/2014/main" id="{8575E1EC-98D9-AD37-32BC-31AD4728BD64}"/>
              </a:ext>
            </a:extLst>
          </p:cNvPr>
          <p:cNvSpPr/>
          <p:nvPr/>
        </p:nvSpPr>
        <p:spPr>
          <a:xfrm>
            <a:off x="873665" y="1978494"/>
            <a:ext cx="1308682" cy="822121"/>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1961</a:t>
            </a:r>
            <a:endParaRPr lang="en-US" sz="3200" dirty="0">
              <a:latin typeface="+mj-lt"/>
            </a:endParaRPr>
          </a:p>
        </p:txBody>
      </p:sp>
      <p:sp>
        <p:nvSpPr>
          <p:cNvPr id="5" name="Rectangle 4">
            <a:extLst>
              <a:ext uri="{FF2B5EF4-FFF2-40B4-BE49-F238E27FC236}">
                <a16:creationId xmlns:a16="http://schemas.microsoft.com/office/drawing/2014/main" id="{3908339A-55B6-25F9-7EB7-14114648EB14}"/>
              </a:ext>
            </a:extLst>
          </p:cNvPr>
          <p:cNvSpPr/>
          <p:nvPr/>
        </p:nvSpPr>
        <p:spPr>
          <a:xfrm>
            <a:off x="3831671" y="1827496"/>
            <a:ext cx="1692477" cy="898927"/>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1962</a:t>
            </a:r>
            <a:endParaRPr lang="en-US" sz="3200" dirty="0">
              <a:latin typeface="+mj-lt"/>
            </a:endParaRPr>
          </a:p>
        </p:txBody>
      </p:sp>
      <p:sp>
        <p:nvSpPr>
          <p:cNvPr id="6" name="Rectangle 5">
            <a:extLst>
              <a:ext uri="{FF2B5EF4-FFF2-40B4-BE49-F238E27FC236}">
                <a16:creationId xmlns:a16="http://schemas.microsoft.com/office/drawing/2014/main" id="{87846509-598B-CDC4-CFD3-216796EED37A}"/>
              </a:ext>
            </a:extLst>
          </p:cNvPr>
          <p:cNvSpPr/>
          <p:nvPr/>
        </p:nvSpPr>
        <p:spPr>
          <a:xfrm>
            <a:off x="6565272" y="1718433"/>
            <a:ext cx="1470491" cy="789875"/>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1970</a:t>
            </a:r>
            <a:endParaRPr lang="en-US" sz="3200" dirty="0">
              <a:latin typeface="+mj-lt"/>
            </a:endParaRPr>
          </a:p>
        </p:txBody>
      </p:sp>
      <p:sp>
        <p:nvSpPr>
          <p:cNvPr id="7" name="Rectangle 6">
            <a:extLst>
              <a:ext uri="{FF2B5EF4-FFF2-40B4-BE49-F238E27FC236}">
                <a16:creationId xmlns:a16="http://schemas.microsoft.com/office/drawing/2014/main" id="{0BD90139-715A-2505-38F3-4FFF088E027A}"/>
              </a:ext>
            </a:extLst>
          </p:cNvPr>
          <p:cNvSpPr/>
          <p:nvPr/>
        </p:nvSpPr>
        <p:spPr>
          <a:xfrm>
            <a:off x="9361065" y="1657094"/>
            <a:ext cx="1318120" cy="789875"/>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1980</a:t>
            </a:r>
            <a:endParaRPr lang="en-US" sz="3200" dirty="0">
              <a:latin typeface="+mj-lt"/>
            </a:endParaRPr>
          </a:p>
        </p:txBody>
      </p:sp>
      <p:sp>
        <p:nvSpPr>
          <p:cNvPr id="8" name="Rectangle 7">
            <a:extLst>
              <a:ext uri="{FF2B5EF4-FFF2-40B4-BE49-F238E27FC236}">
                <a16:creationId xmlns:a16="http://schemas.microsoft.com/office/drawing/2014/main" id="{597FE457-244B-01E0-B917-381B600830E8}"/>
              </a:ext>
            </a:extLst>
          </p:cNvPr>
          <p:cNvSpPr/>
          <p:nvPr/>
        </p:nvSpPr>
        <p:spPr>
          <a:xfrm>
            <a:off x="1501630" y="3141962"/>
            <a:ext cx="1853966" cy="2499919"/>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Cây phong non trùm khăn đỏ</a:t>
            </a:r>
            <a:endParaRPr lang="en-US" sz="3200" dirty="0">
              <a:latin typeface="+mj-lt"/>
            </a:endParaRPr>
          </a:p>
        </p:txBody>
      </p:sp>
      <p:sp>
        <p:nvSpPr>
          <p:cNvPr id="9" name="Rectangle 8">
            <a:extLst>
              <a:ext uri="{FF2B5EF4-FFF2-40B4-BE49-F238E27FC236}">
                <a16:creationId xmlns:a16="http://schemas.microsoft.com/office/drawing/2014/main" id="{431AECDF-DC05-01DA-A27D-18821092558C}"/>
              </a:ext>
            </a:extLst>
          </p:cNvPr>
          <p:cNvSpPr/>
          <p:nvPr/>
        </p:nvSpPr>
        <p:spPr>
          <a:xfrm>
            <a:off x="4477623" y="3141963"/>
            <a:ext cx="1853966" cy="2499919"/>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Người thầy đầu tiên</a:t>
            </a:r>
            <a:endParaRPr lang="en-US" sz="3200" dirty="0">
              <a:latin typeface="+mj-lt"/>
            </a:endParaRPr>
          </a:p>
        </p:txBody>
      </p:sp>
      <p:sp>
        <p:nvSpPr>
          <p:cNvPr id="10" name="Rectangle 9">
            <a:extLst>
              <a:ext uri="{FF2B5EF4-FFF2-40B4-BE49-F238E27FC236}">
                <a16:creationId xmlns:a16="http://schemas.microsoft.com/office/drawing/2014/main" id="{E9651306-5247-6B39-8381-0875AFAA6B6B}"/>
              </a:ext>
            </a:extLst>
          </p:cNvPr>
          <p:cNvSpPr/>
          <p:nvPr/>
        </p:nvSpPr>
        <p:spPr>
          <a:xfrm>
            <a:off x="7023741" y="3084618"/>
            <a:ext cx="1853966" cy="2499919"/>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Con tàu trắng</a:t>
            </a:r>
            <a:endParaRPr lang="en-US" sz="3200" dirty="0">
              <a:latin typeface="+mj-lt"/>
            </a:endParaRPr>
          </a:p>
        </p:txBody>
      </p:sp>
      <p:sp>
        <p:nvSpPr>
          <p:cNvPr id="11" name="Rectangle 10">
            <a:extLst>
              <a:ext uri="{FF2B5EF4-FFF2-40B4-BE49-F238E27FC236}">
                <a16:creationId xmlns:a16="http://schemas.microsoft.com/office/drawing/2014/main" id="{1EE2344B-25D8-FD1C-5C12-3F047EFFDCAF}"/>
              </a:ext>
            </a:extLst>
          </p:cNvPr>
          <p:cNvSpPr/>
          <p:nvPr/>
        </p:nvSpPr>
        <p:spPr>
          <a:xfrm>
            <a:off x="9653630" y="2944534"/>
            <a:ext cx="1853967" cy="2499919"/>
          </a:xfrm>
          <a:prstGeom prst="rect">
            <a:avLst/>
          </a:prstGeom>
          <a:solidFill>
            <a:srgbClr val="595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Và một ngày dài hơn thế kỉ</a:t>
            </a:r>
            <a:endParaRPr lang="en-US" sz="3200" dirty="0">
              <a:latin typeface="+mj-lt"/>
            </a:endParaRPr>
          </a:p>
        </p:txBody>
      </p:sp>
      <p:pic>
        <p:nvPicPr>
          <p:cNvPr id="12" name="Picture 11">
            <a:extLst>
              <a:ext uri="{FF2B5EF4-FFF2-40B4-BE49-F238E27FC236}">
                <a16:creationId xmlns:a16="http://schemas.microsoft.com/office/drawing/2014/main" id="{A1814C44-FF62-902E-5EAC-10EDFE4605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2060024" y="1718433"/>
            <a:ext cx="1461045" cy="1461045"/>
          </a:xfrm>
          <a:prstGeom prst="rect">
            <a:avLst/>
          </a:prstGeom>
        </p:spPr>
      </p:pic>
      <p:pic>
        <p:nvPicPr>
          <p:cNvPr id="13" name="Picture 12">
            <a:extLst>
              <a:ext uri="{FF2B5EF4-FFF2-40B4-BE49-F238E27FC236}">
                <a16:creationId xmlns:a16="http://schemas.microsoft.com/office/drawing/2014/main" id="{710DB1BD-189D-86FF-F8F3-080850FA44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5314188" y="1483489"/>
            <a:ext cx="1461045" cy="1461045"/>
          </a:xfrm>
          <a:prstGeom prst="rect">
            <a:avLst/>
          </a:prstGeom>
        </p:spPr>
      </p:pic>
      <p:pic>
        <p:nvPicPr>
          <p:cNvPr id="14" name="Picture 13">
            <a:extLst>
              <a:ext uri="{FF2B5EF4-FFF2-40B4-BE49-F238E27FC236}">
                <a16:creationId xmlns:a16="http://schemas.microsoft.com/office/drawing/2014/main" id="{BA2C271A-71CF-41CE-22C4-44E6C81A3C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8001252" y="1382847"/>
            <a:ext cx="1461045" cy="1461045"/>
          </a:xfrm>
          <a:prstGeom prst="rect">
            <a:avLst/>
          </a:prstGeom>
        </p:spPr>
      </p:pic>
      <p:pic>
        <p:nvPicPr>
          <p:cNvPr id="15" name="Picture 14">
            <a:extLst>
              <a:ext uri="{FF2B5EF4-FFF2-40B4-BE49-F238E27FC236}">
                <a16:creationId xmlns:a16="http://schemas.microsoft.com/office/drawing/2014/main" id="{3CD2CF78-533A-130F-EBD1-4B03959D6F6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6235448" y="3080421"/>
            <a:ext cx="884434" cy="1157075"/>
          </a:xfrm>
          <a:prstGeom prst="rect">
            <a:avLst/>
          </a:prstGeom>
        </p:spPr>
      </p:pic>
      <p:pic>
        <p:nvPicPr>
          <p:cNvPr id="16" name="Picture 15">
            <a:extLst>
              <a:ext uri="{FF2B5EF4-FFF2-40B4-BE49-F238E27FC236}">
                <a16:creationId xmlns:a16="http://schemas.microsoft.com/office/drawing/2014/main" id="{58DBA03F-5D23-7526-C1A6-642E528988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8759984" y="2988492"/>
            <a:ext cx="975715" cy="975715"/>
          </a:xfrm>
          <a:prstGeom prst="rect">
            <a:avLst/>
          </a:prstGeom>
        </p:spPr>
      </p:pic>
      <p:pic>
        <p:nvPicPr>
          <p:cNvPr id="17" name="Picture 16">
            <a:extLst>
              <a:ext uri="{FF2B5EF4-FFF2-40B4-BE49-F238E27FC236}">
                <a16:creationId xmlns:a16="http://schemas.microsoft.com/office/drawing/2014/main" id="{17EC8206-F67B-39F5-DBDA-94204BEB22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9778" y1="42222" x2="69778" y2="42222"/>
                        <a14:foregroundMark x1="69778" y1="42222" x2="69778" y2="42222"/>
                        <a14:foregroundMark x1="64889" y1="44889" x2="63111" y2="45778"/>
                        <a14:foregroundMark x1="61333" y1="45778" x2="54667" y2="45778"/>
                        <a14:foregroundMark x1="51556" y1="45778" x2="47111" y2="46667"/>
                        <a14:foregroundMark x1="34222" y1="49333" x2="34222" y2="49333"/>
                        <a14:foregroundMark x1="15556" y1="53333" x2="15556" y2="53333"/>
                        <a14:foregroundMark x1="15556" y1="53778" x2="15556" y2="53778"/>
                        <a14:foregroundMark x1="20444" y1="52889" x2="20444" y2="52889"/>
                        <a14:foregroundMark x1="24000" y1="52000" x2="25778" y2="52000"/>
                        <a14:foregroundMark x1="27111" y1="51556" x2="27111" y2="51556"/>
                        <a14:foregroundMark x1="14667" y1="54667" x2="14667" y2="54667"/>
                        <a14:foregroundMark x1="14667" y1="54667" x2="14667" y2="54667"/>
                        <a14:foregroundMark x1="80444" y1="39111" x2="80444" y2="39111"/>
                        <a14:foregroundMark x1="80444" y1="39111" x2="80444" y2="39111"/>
                        <a14:foregroundMark x1="80444" y1="39111" x2="80444" y2="39111"/>
                        <a14:foregroundMark x1="76444" y1="39111" x2="76444" y2="39111"/>
                        <a14:foregroundMark x1="73333" y1="39111" x2="73333" y2="39111"/>
                        <a14:foregroundMark x1="72444" y1="39111" x2="72444" y2="39111"/>
                        <a14:foregroundMark x1="66667" y1="37778" x2="66667" y2="37778"/>
                        <a14:foregroundMark x1="15556" y1="56000" x2="15556" y2="56000"/>
                        <a14:foregroundMark x1="15556" y1="56000" x2="15556" y2="56000"/>
                      </a14:backgroundRemoval>
                    </a14:imgEffect>
                  </a14:imgLayer>
                </a14:imgProps>
              </a:ext>
            </a:extLst>
          </a:blip>
          <a:stretch>
            <a:fillRect/>
          </a:stretch>
        </p:blipFill>
        <p:spPr>
          <a:xfrm>
            <a:off x="3190388" y="3376907"/>
            <a:ext cx="1461045" cy="1461045"/>
          </a:xfrm>
          <a:prstGeom prst="rect">
            <a:avLst/>
          </a:prstGeom>
        </p:spPr>
      </p:pic>
    </p:spTree>
    <p:extLst>
      <p:ext uri="{BB962C8B-B14F-4D97-AF65-F5344CB8AC3E}">
        <p14:creationId xmlns:p14="http://schemas.microsoft.com/office/powerpoint/2010/main" val="1804430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par>
                                <p:cTn id="78" presetID="53" presetClass="entr" presetSubtype="16"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fltVal val="0"/>
                                          </p:val>
                                        </p:tav>
                                        <p:tav tm="100000">
                                          <p:val>
                                            <p:strVal val="#ppt_w"/>
                                          </p:val>
                                        </p:tav>
                                      </p:tavLst>
                                    </p:anim>
                                    <p:anim calcmode="lin" valueType="num">
                                      <p:cBhvr>
                                        <p:cTn id="81" dur="500" fill="hold"/>
                                        <p:tgtEl>
                                          <p:spTgt spid="16"/>
                                        </p:tgtEl>
                                        <p:attrNameLst>
                                          <p:attrName>ppt_h</p:attrName>
                                        </p:attrNameLst>
                                      </p:cBhvr>
                                      <p:tavLst>
                                        <p:tav tm="0">
                                          <p:val>
                                            <p:fltVal val="0"/>
                                          </p:val>
                                        </p:tav>
                                        <p:tav tm="100000">
                                          <p:val>
                                            <p:strVal val="#ppt_h"/>
                                          </p:val>
                                        </p:tav>
                                      </p:tavLst>
                                    </p:anim>
                                    <p:animEffect transition="in" filter="fade">
                                      <p:cBhvr>
                                        <p:cTn id="82" dur="500"/>
                                        <p:tgtEl>
                                          <p:spTgt spid="16"/>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animEffect transition="in" filter="fade">
                                      <p:cBhvr>
                                        <p:cTn id="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 Tác phẩm Người thầy đầu tiên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586628" y="798090"/>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4505748" y="2642647"/>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047896" y="829881"/>
            <a:ext cx="5311019" cy="430887"/>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Sáng tác năm 1962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5990758" y="2712580"/>
            <a:ext cx="4918043" cy="2154436"/>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Bối cảnh: truyện lấy bối cảnh cuộc sống ở một vùng quê miền núi còn rất lạc hậu ở Cư-rơ-gư-dơ-xtan vào những năm đầu thế kỉ XX</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32213C3-9CB9-AB08-C7CA-98ABB0B6EA95}"/>
              </a:ext>
            </a:extLst>
          </p:cNvPr>
          <p:cNvPicPr>
            <a:picLocks noChangeAspect="1"/>
          </p:cNvPicPr>
          <p:nvPr/>
        </p:nvPicPr>
        <p:blipFill>
          <a:blip r:embed="rId9"/>
          <a:stretch>
            <a:fillRect/>
          </a:stretch>
        </p:blipFill>
        <p:spPr>
          <a:xfrm>
            <a:off x="747574" y="873033"/>
            <a:ext cx="2886236" cy="4189697"/>
          </a:xfrm>
          <a:prstGeom prst="rect">
            <a:avLst/>
          </a:prstGeom>
        </p:spPr>
      </p:pic>
    </p:spTree>
    <p:extLst>
      <p:ext uri="{BB962C8B-B14F-4D97-AF65-F5344CB8AC3E}">
        <p14:creationId xmlns:p14="http://schemas.microsoft.com/office/powerpoint/2010/main" val="268269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p:cTn id="33" dur="500" fill="hold"/>
                                        <p:tgtEl>
                                          <p:spTgt spid="99"/>
                                        </p:tgtEl>
                                        <p:attrNameLst>
                                          <p:attrName>ppt_w</p:attrName>
                                        </p:attrNameLst>
                                      </p:cBhvr>
                                      <p:tavLst>
                                        <p:tav tm="0">
                                          <p:val>
                                            <p:fltVal val="0"/>
                                          </p:val>
                                        </p:tav>
                                        <p:tav tm="100000">
                                          <p:val>
                                            <p:strVal val="#ppt_w"/>
                                          </p:val>
                                        </p:tav>
                                      </p:tavLst>
                                    </p:anim>
                                    <p:anim calcmode="lin" valueType="num">
                                      <p:cBhvr>
                                        <p:cTn id="34" dur="500" fill="hold"/>
                                        <p:tgtEl>
                                          <p:spTgt spid="99"/>
                                        </p:tgtEl>
                                        <p:attrNameLst>
                                          <p:attrName>ppt_h</p:attrName>
                                        </p:attrNameLst>
                                      </p:cBhvr>
                                      <p:tavLst>
                                        <p:tav tm="0">
                                          <p:val>
                                            <p:fltVal val="0"/>
                                          </p:val>
                                        </p:tav>
                                        <p:tav tm="100000">
                                          <p:val>
                                            <p:strVal val="#ppt_h"/>
                                          </p:val>
                                        </p:tav>
                                      </p:tavLst>
                                    </p:anim>
                                    <p:animEffect transition="in" filter="fade">
                                      <p:cBhvr>
                                        <p:cTn id="35" dur="500"/>
                                        <p:tgtEl>
                                          <p:spTgt spid="99"/>
                                        </p:tgtEl>
                                      </p:cBhvr>
                                    </p:animEffect>
                                  </p:childTnLst>
                                </p:cTn>
                              </p:par>
                              <p:par>
                                <p:cTn id="36" presetID="53" presetClass="entr" presetSubtype="16"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p:cTn id="45" dur="500" fill="hold"/>
                                        <p:tgtEl>
                                          <p:spTgt spid="79"/>
                                        </p:tgtEl>
                                        <p:attrNameLst>
                                          <p:attrName>ppt_w</p:attrName>
                                        </p:attrNameLst>
                                      </p:cBhvr>
                                      <p:tavLst>
                                        <p:tav tm="0">
                                          <p:val>
                                            <p:fltVal val="0"/>
                                          </p:val>
                                        </p:tav>
                                        <p:tav tm="100000">
                                          <p:val>
                                            <p:strVal val="#ppt_w"/>
                                          </p:val>
                                        </p:tav>
                                      </p:tavLst>
                                    </p:anim>
                                    <p:anim calcmode="lin" valueType="num">
                                      <p:cBhvr>
                                        <p:cTn id="46" dur="500" fill="hold"/>
                                        <p:tgtEl>
                                          <p:spTgt spid="79"/>
                                        </p:tgtEl>
                                        <p:attrNameLst>
                                          <p:attrName>ppt_h</p:attrName>
                                        </p:attrNameLst>
                                      </p:cBhvr>
                                      <p:tavLst>
                                        <p:tav tm="0">
                                          <p:val>
                                            <p:fltVal val="0"/>
                                          </p:val>
                                        </p:tav>
                                        <p:tav tm="100000">
                                          <p:val>
                                            <p:strVal val="#ppt_h"/>
                                          </p:val>
                                        </p:tav>
                                      </p:tavLst>
                                    </p:anim>
                                    <p:animEffect transition="in" filter="fade">
                                      <p:cBhvr>
                                        <p:cTn id="47" dur="500"/>
                                        <p:tgtEl>
                                          <p:spTgt spid="7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p:cTn id="50" dur="500" fill="hold"/>
                                        <p:tgtEl>
                                          <p:spTgt spid="100"/>
                                        </p:tgtEl>
                                        <p:attrNameLst>
                                          <p:attrName>ppt_w</p:attrName>
                                        </p:attrNameLst>
                                      </p:cBhvr>
                                      <p:tavLst>
                                        <p:tav tm="0">
                                          <p:val>
                                            <p:fltVal val="0"/>
                                          </p:val>
                                        </p:tav>
                                        <p:tav tm="100000">
                                          <p:val>
                                            <p:strVal val="#ppt_w"/>
                                          </p:val>
                                        </p:tav>
                                      </p:tavLst>
                                    </p:anim>
                                    <p:anim calcmode="lin" valueType="num">
                                      <p:cBhvr>
                                        <p:cTn id="51" dur="500" fill="hold"/>
                                        <p:tgtEl>
                                          <p:spTgt spid="100"/>
                                        </p:tgtEl>
                                        <p:attrNameLst>
                                          <p:attrName>ppt_h</p:attrName>
                                        </p:attrNameLst>
                                      </p:cBhvr>
                                      <p:tavLst>
                                        <p:tav tm="0">
                                          <p:val>
                                            <p:fltVal val="0"/>
                                          </p:val>
                                        </p:tav>
                                        <p:tav tm="100000">
                                          <p:val>
                                            <p:strVal val="#ppt_h"/>
                                          </p:val>
                                        </p:tav>
                                      </p:tavLst>
                                    </p:anim>
                                    <p:animEffect transition="in" filter="fade">
                                      <p:cBhvr>
                                        <p:cTn id="5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4CFEA4-E869-B529-6F43-CE6EB1EA32BD}"/>
              </a:ext>
            </a:extLst>
          </p:cNvPr>
          <p:cNvSpPr txBox="1"/>
          <p:nvPr/>
        </p:nvSpPr>
        <p:spPr>
          <a:xfrm>
            <a:off x="806996" y="559574"/>
            <a:ext cx="10576419" cy="4401205"/>
          </a:xfrm>
          <a:prstGeom prst="rect">
            <a:avLst/>
          </a:prstGeom>
          <a:noFill/>
        </p:spPr>
        <p:txBody>
          <a:bodyPr wrap="square">
            <a:spAutoFit/>
          </a:bodyPr>
          <a:lstStyle/>
          <a:p>
            <a:pPr algn="just">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Tóm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tắt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vật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là An-</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bé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chú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tàn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trì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dạy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An-</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hết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giúp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An-</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có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phô</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tiếp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tục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việc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An-</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hoàn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cách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bặt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chục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An-</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làng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huống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éo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le. Bà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viết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vê</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chuộc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07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Bố cục Người thầy đầu tiên: 4 phần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586628" y="798090"/>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4372236" y="2107885"/>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047896" y="829881"/>
            <a:ext cx="5311019" cy="861774"/>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Phần 1 (từ “Mùa thu năm ngoái” … “kể hết chuyện này”)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5949986" y="1946770"/>
            <a:ext cx="4918043" cy="861774"/>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Phần 2 (tiếp theo đến “rảo bước về làng”)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32213C3-9CB9-AB08-C7CA-98ABB0B6EA95}"/>
              </a:ext>
            </a:extLst>
          </p:cNvPr>
          <p:cNvPicPr>
            <a:picLocks noChangeAspect="1"/>
          </p:cNvPicPr>
          <p:nvPr/>
        </p:nvPicPr>
        <p:blipFill>
          <a:blip r:embed="rId9"/>
          <a:stretch>
            <a:fillRect/>
          </a:stretch>
        </p:blipFill>
        <p:spPr>
          <a:xfrm>
            <a:off x="747574" y="873033"/>
            <a:ext cx="2886236" cy="4189697"/>
          </a:xfrm>
          <a:prstGeom prst="rect">
            <a:avLst/>
          </a:prstGeom>
        </p:spPr>
      </p:pic>
      <p:grpSp>
        <p:nvGrpSpPr>
          <p:cNvPr id="2" name="Group 4">
            <a:extLst>
              <a:ext uri="{FF2B5EF4-FFF2-40B4-BE49-F238E27FC236}">
                <a16:creationId xmlns:a16="http://schemas.microsoft.com/office/drawing/2014/main" id="{EFF745D3-80E6-6F2B-87C8-66EEFEF72F6E}"/>
              </a:ext>
            </a:extLst>
          </p:cNvPr>
          <p:cNvGrpSpPr>
            <a:grpSpLocks noChangeAspect="1"/>
          </p:cNvGrpSpPr>
          <p:nvPr/>
        </p:nvGrpSpPr>
        <p:grpSpPr bwMode="auto">
          <a:xfrm flipH="1">
            <a:off x="4438452" y="3219538"/>
            <a:ext cx="1144132" cy="989016"/>
            <a:chOff x="2883" y="375"/>
            <a:chExt cx="1938" cy="1977"/>
          </a:xfrm>
          <a:solidFill>
            <a:srgbClr val="FF0000"/>
          </a:solidFill>
        </p:grpSpPr>
        <p:sp>
          <p:nvSpPr>
            <p:cNvPr id="4" name="Freeform 5">
              <a:extLst>
                <a:ext uri="{FF2B5EF4-FFF2-40B4-BE49-F238E27FC236}">
                  <a16:creationId xmlns:a16="http://schemas.microsoft.com/office/drawing/2014/main" id="{F613E56E-A3F4-5AED-6F3E-EEC36C9AAF04}"/>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 name="Freeform 6">
              <a:extLst>
                <a:ext uri="{FF2B5EF4-FFF2-40B4-BE49-F238E27FC236}">
                  <a16:creationId xmlns:a16="http://schemas.microsoft.com/office/drawing/2014/main" id="{2AC660BD-8598-7B20-2B8D-8585C481D327}"/>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 name="Freeform 7">
              <a:extLst>
                <a:ext uri="{FF2B5EF4-FFF2-40B4-BE49-F238E27FC236}">
                  <a16:creationId xmlns:a16="http://schemas.microsoft.com/office/drawing/2014/main" id="{C41B6D44-881E-4B0B-6B11-CD63C92F4E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Freeform 8">
              <a:extLst>
                <a:ext uri="{FF2B5EF4-FFF2-40B4-BE49-F238E27FC236}">
                  <a16:creationId xmlns:a16="http://schemas.microsoft.com/office/drawing/2014/main" id="{390D4185-8318-9E52-7C47-0B2859A4355B}"/>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 name="Freeform 9">
              <a:extLst>
                <a:ext uri="{FF2B5EF4-FFF2-40B4-BE49-F238E27FC236}">
                  <a16:creationId xmlns:a16="http://schemas.microsoft.com/office/drawing/2014/main" id="{723BB285-056C-FF23-2B21-71951CD6038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Freeform 10">
              <a:extLst>
                <a:ext uri="{FF2B5EF4-FFF2-40B4-BE49-F238E27FC236}">
                  <a16:creationId xmlns:a16="http://schemas.microsoft.com/office/drawing/2014/main" id="{1C0C697D-1FD4-9BC0-2387-C9A16083046D}"/>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 name="Freeform 11">
              <a:extLst>
                <a:ext uri="{FF2B5EF4-FFF2-40B4-BE49-F238E27FC236}">
                  <a16:creationId xmlns:a16="http://schemas.microsoft.com/office/drawing/2014/main" id="{9D791EF3-1B0F-7E2A-D9DF-2717DA2FA227}"/>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Freeform 12">
              <a:extLst>
                <a:ext uri="{FF2B5EF4-FFF2-40B4-BE49-F238E27FC236}">
                  <a16:creationId xmlns:a16="http://schemas.microsoft.com/office/drawing/2014/main" id="{6CF5E0BE-D022-23EB-529B-7D8E627007EC}"/>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2" name="Freeform 14">
              <a:extLst>
                <a:ext uri="{FF2B5EF4-FFF2-40B4-BE49-F238E27FC236}">
                  <a16:creationId xmlns:a16="http://schemas.microsoft.com/office/drawing/2014/main" id="{B93E306E-30AC-F91D-F306-97EE111D8D3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3" name="TextBox 78">
            <a:extLst>
              <a:ext uri="{FF2B5EF4-FFF2-40B4-BE49-F238E27FC236}">
                <a16:creationId xmlns:a16="http://schemas.microsoft.com/office/drawing/2014/main" id="{6C487FA7-87F9-7131-355E-51447ECDF069}"/>
              </a:ext>
            </a:extLst>
          </p:cNvPr>
          <p:cNvSpPr txBox="1"/>
          <p:nvPr/>
        </p:nvSpPr>
        <p:spPr>
          <a:xfrm>
            <a:off x="5980600" y="3277837"/>
            <a:ext cx="4918043" cy="861774"/>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Phần 3 (tiếp theo đến “nghe thầy Đuy-sen giảng bài”)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4">
            <a:extLst>
              <a:ext uri="{FF2B5EF4-FFF2-40B4-BE49-F238E27FC236}">
                <a16:creationId xmlns:a16="http://schemas.microsoft.com/office/drawing/2014/main" id="{172F696A-5D7E-740C-5DE5-C8CDFDDB389E}"/>
              </a:ext>
            </a:extLst>
          </p:cNvPr>
          <p:cNvGrpSpPr>
            <a:grpSpLocks noChangeAspect="1"/>
          </p:cNvGrpSpPr>
          <p:nvPr/>
        </p:nvGrpSpPr>
        <p:grpSpPr bwMode="auto">
          <a:xfrm flipH="1">
            <a:off x="4372236" y="4494229"/>
            <a:ext cx="1144132" cy="989016"/>
            <a:chOff x="2883" y="375"/>
            <a:chExt cx="1938" cy="1977"/>
          </a:xfrm>
          <a:solidFill>
            <a:srgbClr val="002060"/>
          </a:solidFill>
        </p:grpSpPr>
        <p:sp>
          <p:nvSpPr>
            <p:cNvPr id="15" name="Freeform 5">
              <a:extLst>
                <a:ext uri="{FF2B5EF4-FFF2-40B4-BE49-F238E27FC236}">
                  <a16:creationId xmlns:a16="http://schemas.microsoft.com/office/drawing/2014/main" id="{CDF59D6B-96E6-047A-62B0-7D5FFE14748B}"/>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Freeform 6">
              <a:extLst>
                <a:ext uri="{FF2B5EF4-FFF2-40B4-BE49-F238E27FC236}">
                  <a16:creationId xmlns:a16="http://schemas.microsoft.com/office/drawing/2014/main" id="{FC7A8657-671D-A781-46F6-631F3D574883}"/>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7" name="Freeform 7">
              <a:extLst>
                <a:ext uri="{FF2B5EF4-FFF2-40B4-BE49-F238E27FC236}">
                  <a16:creationId xmlns:a16="http://schemas.microsoft.com/office/drawing/2014/main" id="{00793E73-3C75-A4A7-0E05-46B5E40661EB}"/>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8" name="Freeform 8">
              <a:extLst>
                <a:ext uri="{FF2B5EF4-FFF2-40B4-BE49-F238E27FC236}">
                  <a16:creationId xmlns:a16="http://schemas.microsoft.com/office/drawing/2014/main" id="{6543F6BA-6EDB-8628-A143-DFD434739257}"/>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9" name="Freeform 9">
              <a:extLst>
                <a:ext uri="{FF2B5EF4-FFF2-40B4-BE49-F238E27FC236}">
                  <a16:creationId xmlns:a16="http://schemas.microsoft.com/office/drawing/2014/main" id="{6FF028F6-69E5-5DA9-55A3-EACFF03AAC7D}"/>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10">
              <a:extLst>
                <a:ext uri="{FF2B5EF4-FFF2-40B4-BE49-F238E27FC236}">
                  <a16:creationId xmlns:a16="http://schemas.microsoft.com/office/drawing/2014/main" id="{8088D208-890F-9D23-7DFA-6366CC8F71F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32" name="Freeform 11">
              <a:extLst>
                <a:ext uri="{FF2B5EF4-FFF2-40B4-BE49-F238E27FC236}">
                  <a16:creationId xmlns:a16="http://schemas.microsoft.com/office/drawing/2014/main" id="{43261F22-C5CA-4855-1283-4293A5C567F3}"/>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33" name="Freeform 12">
              <a:extLst>
                <a:ext uri="{FF2B5EF4-FFF2-40B4-BE49-F238E27FC236}">
                  <a16:creationId xmlns:a16="http://schemas.microsoft.com/office/drawing/2014/main" id="{6B54D38F-B59E-B230-F9A4-0EB0F2023B3D}"/>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34" name="Freeform 14">
              <a:extLst>
                <a:ext uri="{FF2B5EF4-FFF2-40B4-BE49-F238E27FC236}">
                  <a16:creationId xmlns:a16="http://schemas.microsoft.com/office/drawing/2014/main" id="{47B29A12-6904-3A8D-1195-AE28B43CDBBA}"/>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35" name="TextBox 78">
            <a:extLst>
              <a:ext uri="{FF2B5EF4-FFF2-40B4-BE49-F238E27FC236}">
                <a16:creationId xmlns:a16="http://schemas.microsoft.com/office/drawing/2014/main" id="{8E9FDD64-474E-ED5C-6861-FC4E52111793}"/>
              </a:ext>
            </a:extLst>
          </p:cNvPr>
          <p:cNvSpPr txBox="1"/>
          <p:nvPr/>
        </p:nvSpPr>
        <p:spPr>
          <a:xfrm>
            <a:off x="5846489" y="4887538"/>
            <a:ext cx="4918043" cy="430887"/>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Phần 4 (còn lại)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6959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p:cTn id="33" dur="500" fill="hold"/>
                                        <p:tgtEl>
                                          <p:spTgt spid="99"/>
                                        </p:tgtEl>
                                        <p:attrNameLst>
                                          <p:attrName>ppt_w</p:attrName>
                                        </p:attrNameLst>
                                      </p:cBhvr>
                                      <p:tavLst>
                                        <p:tav tm="0">
                                          <p:val>
                                            <p:fltVal val="0"/>
                                          </p:val>
                                        </p:tav>
                                        <p:tav tm="100000">
                                          <p:val>
                                            <p:strVal val="#ppt_w"/>
                                          </p:val>
                                        </p:tav>
                                      </p:tavLst>
                                    </p:anim>
                                    <p:anim calcmode="lin" valueType="num">
                                      <p:cBhvr>
                                        <p:cTn id="34" dur="500" fill="hold"/>
                                        <p:tgtEl>
                                          <p:spTgt spid="99"/>
                                        </p:tgtEl>
                                        <p:attrNameLst>
                                          <p:attrName>ppt_h</p:attrName>
                                        </p:attrNameLst>
                                      </p:cBhvr>
                                      <p:tavLst>
                                        <p:tav tm="0">
                                          <p:val>
                                            <p:fltVal val="0"/>
                                          </p:val>
                                        </p:tav>
                                        <p:tav tm="100000">
                                          <p:val>
                                            <p:strVal val="#ppt_h"/>
                                          </p:val>
                                        </p:tav>
                                      </p:tavLst>
                                    </p:anim>
                                    <p:animEffect transition="in" filter="fade">
                                      <p:cBhvr>
                                        <p:cTn id="35" dur="500"/>
                                        <p:tgtEl>
                                          <p:spTgt spid="99"/>
                                        </p:tgtEl>
                                      </p:cBhvr>
                                    </p:animEffect>
                                  </p:childTnLst>
                                </p:cTn>
                              </p:par>
                              <p:par>
                                <p:cTn id="36" presetID="53" presetClass="entr" presetSubtype="16"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p:cTn id="45" dur="500" fill="hold"/>
                                        <p:tgtEl>
                                          <p:spTgt spid="79"/>
                                        </p:tgtEl>
                                        <p:attrNameLst>
                                          <p:attrName>ppt_w</p:attrName>
                                        </p:attrNameLst>
                                      </p:cBhvr>
                                      <p:tavLst>
                                        <p:tav tm="0">
                                          <p:val>
                                            <p:fltVal val="0"/>
                                          </p:val>
                                        </p:tav>
                                        <p:tav tm="100000">
                                          <p:val>
                                            <p:strVal val="#ppt_w"/>
                                          </p:val>
                                        </p:tav>
                                      </p:tavLst>
                                    </p:anim>
                                    <p:anim calcmode="lin" valueType="num">
                                      <p:cBhvr>
                                        <p:cTn id="46" dur="500" fill="hold"/>
                                        <p:tgtEl>
                                          <p:spTgt spid="79"/>
                                        </p:tgtEl>
                                        <p:attrNameLst>
                                          <p:attrName>ppt_h</p:attrName>
                                        </p:attrNameLst>
                                      </p:cBhvr>
                                      <p:tavLst>
                                        <p:tav tm="0">
                                          <p:val>
                                            <p:fltVal val="0"/>
                                          </p:val>
                                        </p:tav>
                                        <p:tav tm="100000">
                                          <p:val>
                                            <p:strVal val="#ppt_h"/>
                                          </p:val>
                                        </p:tav>
                                      </p:tavLst>
                                    </p:anim>
                                    <p:animEffect transition="in" filter="fade">
                                      <p:cBhvr>
                                        <p:cTn id="47" dur="500"/>
                                        <p:tgtEl>
                                          <p:spTgt spid="7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p:cTn id="50" dur="500" fill="hold"/>
                                        <p:tgtEl>
                                          <p:spTgt spid="100"/>
                                        </p:tgtEl>
                                        <p:attrNameLst>
                                          <p:attrName>ppt_w</p:attrName>
                                        </p:attrNameLst>
                                      </p:cBhvr>
                                      <p:tavLst>
                                        <p:tav tm="0">
                                          <p:val>
                                            <p:fltVal val="0"/>
                                          </p:val>
                                        </p:tav>
                                        <p:tav tm="100000">
                                          <p:val>
                                            <p:strVal val="#ppt_w"/>
                                          </p:val>
                                        </p:tav>
                                      </p:tavLst>
                                    </p:anim>
                                    <p:anim calcmode="lin" valueType="num">
                                      <p:cBhvr>
                                        <p:cTn id="51" dur="500" fill="hold"/>
                                        <p:tgtEl>
                                          <p:spTgt spid="100"/>
                                        </p:tgtEl>
                                        <p:attrNameLst>
                                          <p:attrName>ppt_h</p:attrName>
                                        </p:attrNameLst>
                                      </p:cBhvr>
                                      <p:tavLst>
                                        <p:tav tm="0">
                                          <p:val>
                                            <p:fltVal val="0"/>
                                          </p:val>
                                        </p:tav>
                                        <p:tav tm="100000">
                                          <p:val>
                                            <p:strVal val="#ppt_h"/>
                                          </p:val>
                                        </p:tav>
                                      </p:tavLst>
                                    </p:anim>
                                    <p:animEffect transition="in" filter="fade">
                                      <p:cBhvr>
                                        <p:cTn id="52" dur="500"/>
                                        <p:tgtEl>
                                          <p:spTgt spid="10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P spid="13"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 Tác phẩm Người thầy đầu tiên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586628" y="798090"/>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4505748" y="2642647"/>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047896" y="829881"/>
            <a:ext cx="5311019" cy="430887"/>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Thể loại: truyện ngắn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5990758" y="2712580"/>
            <a:ext cx="4918043" cy="430887"/>
          </a:xfrm>
          <a:prstGeom prst="rect">
            <a:avLst/>
          </a:prstGeom>
          <a:noFill/>
        </p:spPr>
        <p:txBody>
          <a:bodyPr wrap="square" lIns="0" tIns="0" rIns="0" bIns="0" rtlCol="0">
            <a:spAutoFit/>
          </a:bodyPr>
          <a:lstStyle/>
          <a:p>
            <a:pPr lvl="0" algn="just">
              <a:defRPr/>
            </a:pPr>
            <a:r>
              <a:rPr lang="vi-VN" sz="2800" i="1" dirty="0">
                <a:solidFill>
                  <a:prstClr val="black"/>
                </a:solidFill>
                <a:latin typeface="Times New Roman" panose="02020603050405020304" pitchFamily="18" charset="0"/>
                <a:cs typeface="Times New Roman" panose="02020603050405020304" pitchFamily="18" charset="0"/>
              </a:rPr>
              <a:t>Phương thức biểu đạt: tự sự</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32213C3-9CB9-AB08-C7CA-98ABB0B6EA95}"/>
              </a:ext>
            </a:extLst>
          </p:cNvPr>
          <p:cNvPicPr>
            <a:picLocks noChangeAspect="1"/>
          </p:cNvPicPr>
          <p:nvPr/>
        </p:nvPicPr>
        <p:blipFill>
          <a:blip r:embed="rId9"/>
          <a:stretch>
            <a:fillRect/>
          </a:stretch>
        </p:blipFill>
        <p:spPr>
          <a:xfrm>
            <a:off x="747574" y="873033"/>
            <a:ext cx="2886236" cy="4189697"/>
          </a:xfrm>
          <a:prstGeom prst="rect">
            <a:avLst/>
          </a:prstGeom>
        </p:spPr>
      </p:pic>
    </p:spTree>
    <p:extLst>
      <p:ext uri="{BB962C8B-B14F-4D97-AF65-F5344CB8AC3E}">
        <p14:creationId xmlns:p14="http://schemas.microsoft.com/office/powerpoint/2010/main" val="3755898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p:cTn id="33" dur="500" fill="hold"/>
                                        <p:tgtEl>
                                          <p:spTgt spid="99"/>
                                        </p:tgtEl>
                                        <p:attrNameLst>
                                          <p:attrName>ppt_w</p:attrName>
                                        </p:attrNameLst>
                                      </p:cBhvr>
                                      <p:tavLst>
                                        <p:tav tm="0">
                                          <p:val>
                                            <p:fltVal val="0"/>
                                          </p:val>
                                        </p:tav>
                                        <p:tav tm="100000">
                                          <p:val>
                                            <p:strVal val="#ppt_w"/>
                                          </p:val>
                                        </p:tav>
                                      </p:tavLst>
                                    </p:anim>
                                    <p:anim calcmode="lin" valueType="num">
                                      <p:cBhvr>
                                        <p:cTn id="34" dur="500" fill="hold"/>
                                        <p:tgtEl>
                                          <p:spTgt spid="99"/>
                                        </p:tgtEl>
                                        <p:attrNameLst>
                                          <p:attrName>ppt_h</p:attrName>
                                        </p:attrNameLst>
                                      </p:cBhvr>
                                      <p:tavLst>
                                        <p:tav tm="0">
                                          <p:val>
                                            <p:fltVal val="0"/>
                                          </p:val>
                                        </p:tav>
                                        <p:tav tm="100000">
                                          <p:val>
                                            <p:strVal val="#ppt_h"/>
                                          </p:val>
                                        </p:tav>
                                      </p:tavLst>
                                    </p:anim>
                                    <p:animEffect transition="in" filter="fade">
                                      <p:cBhvr>
                                        <p:cTn id="35" dur="500"/>
                                        <p:tgtEl>
                                          <p:spTgt spid="99"/>
                                        </p:tgtEl>
                                      </p:cBhvr>
                                    </p:animEffect>
                                  </p:childTnLst>
                                </p:cTn>
                              </p:par>
                              <p:par>
                                <p:cTn id="36" presetID="53" presetClass="entr" presetSubtype="16"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p:cTn id="45" dur="500" fill="hold"/>
                                        <p:tgtEl>
                                          <p:spTgt spid="79"/>
                                        </p:tgtEl>
                                        <p:attrNameLst>
                                          <p:attrName>ppt_w</p:attrName>
                                        </p:attrNameLst>
                                      </p:cBhvr>
                                      <p:tavLst>
                                        <p:tav tm="0">
                                          <p:val>
                                            <p:fltVal val="0"/>
                                          </p:val>
                                        </p:tav>
                                        <p:tav tm="100000">
                                          <p:val>
                                            <p:strVal val="#ppt_w"/>
                                          </p:val>
                                        </p:tav>
                                      </p:tavLst>
                                    </p:anim>
                                    <p:anim calcmode="lin" valueType="num">
                                      <p:cBhvr>
                                        <p:cTn id="46" dur="500" fill="hold"/>
                                        <p:tgtEl>
                                          <p:spTgt spid="79"/>
                                        </p:tgtEl>
                                        <p:attrNameLst>
                                          <p:attrName>ppt_h</p:attrName>
                                        </p:attrNameLst>
                                      </p:cBhvr>
                                      <p:tavLst>
                                        <p:tav tm="0">
                                          <p:val>
                                            <p:fltVal val="0"/>
                                          </p:val>
                                        </p:tav>
                                        <p:tav tm="100000">
                                          <p:val>
                                            <p:strVal val="#ppt_h"/>
                                          </p:val>
                                        </p:tav>
                                      </p:tavLst>
                                    </p:anim>
                                    <p:animEffect transition="in" filter="fade">
                                      <p:cBhvr>
                                        <p:cTn id="47" dur="500"/>
                                        <p:tgtEl>
                                          <p:spTgt spid="7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p:cTn id="50" dur="500" fill="hold"/>
                                        <p:tgtEl>
                                          <p:spTgt spid="100"/>
                                        </p:tgtEl>
                                        <p:attrNameLst>
                                          <p:attrName>ppt_w</p:attrName>
                                        </p:attrNameLst>
                                      </p:cBhvr>
                                      <p:tavLst>
                                        <p:tav tm="0">
                                          <p:val>
                                            <p:fltVal val="0"/>
                                          </p:val>
                                        </p:tav>
                                        <p:tav tm="100000">
                                          <p:val>
                                            <p:strVal val="#ppt_w"/>
                                          </p:val>
                                        </p:tav>
                                      </p:tavLst>
                                    </p:anim>
                                    <p:anim calcmode="lin" valueType="num">
                                      <p:cBhvr>
                                        <p:cTn id="51" dur="500" fill="hold"/>
                                        <p:tgtEl>
                                          <p:spTgt spid="100"/>
                                        </p:tgtEl>
                                        <p:attrNameLst>
                                          <p:attrName>ppt_h</p:attrName>
                                        </p:attrNameLst>
                                      </p:cBhvr>
                                      <p:tavLst>
                                        <p:tav tm="0">
                                          <p:val>
                                            <p:fltVal val="0"/>
                                          </p:val>
                                        </p:tav>
                                        <p:tav tm="100000">
                                          <p:val>
                                            <p:strVal val="#ppt_h"/>
                                          </p:val>
                                        </p:tav>
                                      </p:tavLst>
                                    </p:anim>
                                    <p:animEffect transition="in" filter="fade">
                                      <p:cBhvr>
                                        <p:cTn id="5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Khám</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phá</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bản</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56587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350647"/>
            <a:ext cx="8599541"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vi-VN"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1. Người kể chuyện và ngôi kể</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473787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47021F-FEFC-00CF-3689-9142E3C37F08}"/>
              </a:ext>
            </a:extLst>
          </p:cNvPr>
          <p:cNvSpPr txBox="1"/>
          <p:nvPr/>
        </p:nvSpPr>
        <p:spPr>
          <a:xfrm>
            <a:off x="3164747" y="-58994"/>
            <a:ext cx="6094602" cy="523220"/>
          </a:xfrm>
          <a:prstGeom prst="rect">
            <a:avLst/>
          </a:prstGeom>
          <a:noFill/>
        </p:spPr>
        <p:txBody>
          <a:bodyPr wrap="square">
            <a:spAutoFit/>
          </a:bodyPr>
          <a:lstStyle/>
          <a:p>
            <a:r>
              <a:rPr lang="vi-VN" sz="2800" b="1" dirty="0">
                <a:latin typeface="+mj-lt"/>
              </a:rPr>
              <a:t>1. Người kể chuyện và ngôi kể</a:t>
            </a:r>
          </a:p>
        </p:txBody>
      </p:sp>
      <p:sp>
        <p:nvSpPr>
          <p:cNvPr id="4" name="TextBox 3">
            <a:extLst>
              <a:ext uri="{FF2B5EF4-FFF2-40B4-BE49-F238E27FC236}">
                <a16:creationId xmlns:a16="http://schemas.microsoft.com/office/drawing/2014/main" id="{222D1ECA-0D53-6E1B-3452-56E4D328C201}"/>
              </a:ext>
            </a:extLst>
          </p:cNvPr>
          <p:cNvSpPr txBox="1"/>
          <p:nvPr/>
        </p:nvSpPr>
        <p:spPr>
          <a:xfrm>
            <a:off x="1325461" y="585114"/>
            <a:ext cx="10016455" cy="523220"/>
          </a:xfrm>
          <a:prstGeom prst="rect">
            <a:avLst/>
          </a:prstGeom>
          <a:noFill/>
        </p:spPr>
        <p:txBody>
          <a:bodyPr wrap="square">
            <a:spAutoFit/>
          </a:bodyPr>
          <a:lstStyle/>
          <a:p>
            <a:r>
              <a:rPr lang="vi-VN" sz="2800" b="1" dirty="0">
                <a:latin typeface="+mj-lt"/>
              </a:rPr>
              <a:t>Người kể chuyện và ngôi kể trong từng phần của đoạn trích là</a:t>
            </a:r>
          </a:p>
        </p:txBody>
      </p:sp>
      <p:graphicFrame>
        <p:nvGraphicFramePr>
          <p:cNvPr id="12" name="Table 11">
            <a:extLst>
              <a:ext uri="{FF2B5EF4-FFF2-40B4-BE49-F238E27FC236}">
                <a16:creationId xmlns:a16="http://schemas.microsoft.com/office/drawing/2014/main" id="{8AF272E4-B266-1D01-8739-4F5488F25250}"/>
              </a:ext>
            </a:extLst>
          </p:cNvPr>
          <p:cNvGraphicFramePr>
            <a:graphicFrameLocks noGrp="1"/>
          </p:cNvGraphicFramePr>
          <p:nvPr>
            <p:extLst>
              <p:ext uri="{D42A27DB-BD31-4B8C-83A1-F6EECF244321}">
                <p14:modId xmlns:p14="http://schemas.microsoft.com/office/powerpoint/2010/main" val="3665733455"/>
              </p:ext>
            </p:extLst>
          </p:nvPr>
        </p:nvGraphicFramePr>
        <p:xfrm>
          <a:off x="2427053" y="1665764"/>
          <a:ext cx="7362899" cy="2818386"/>
        </p:xfrm>
        <a:graphic>
          <a:graphicData uri="http://schemas.openxmlformats.org/drawingml/2006/table">
            <a:tbl>
              <a:tblPr firstRow="1" firstCol="1" bandRow="1"/>
              <a:tblGrid>
                <a:gridCol w="1351829">
                  <a:extLst>
                    <a:ext uri="{9D8B030D-6E8A-4147-A177-3AD203B41FA5}">
                      <a16:colId xmlns:a16="http://schemas.microsoft.com/office/drawing/2014/main" val="63798440"/>
                    </a:ext>
                  </a:extLst>
                </a:gridCol>
                <a:gridCol w="3831652">
                  <a:extLst>
                    <a:ext uri="{9D8B030D-6E8A-4147-A177-3AD203B41FA5}">
                      <a16:colId xmlns:a16="http://schemas.microsoft.com/office/drawing/2014/main" val="4234700371"/>
                    </a:ext>
                  </a:extLst>
                </a:gridCol>
                <a:gridCol w="2179418">
                  <a:extLst>
                    <a:ext uri="{9D8B030D-6E8A-4147-A177-3AD203B41FA5}">
                      <a16:colId xmlns:a16="http://schemas.microsoft.com/office/drawing/2014/main" val="1626386165"/>
                    </a:ext>
                  </a:extLst>
                </a:gridCol>
              </a:tblGrid>
              <a:tr h="355600">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6842206"/>
                  </a:ext>
                </a:extLst>
              </a:tr>
              <a:tr h="348615">
                <a:tc>
                  <a:txBody>
                    <a:bodyPr/>
                    <a:lstStyle/>
                    <a:p>
                      <a:pPr algn="just">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455527"/>
                  </a:ext>
                </a:extLst>
              </a:tr>
              <a:tr h="355600">
                <a:tc>
                  <a:txBody>
                    <a:bodyPr/>
                    <a:lstStyle/>
                    <a:p>
                      <a:pPr algn="just">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997594"/>
                  </a:ext>
                </a:extLst>
              </a:tr>
              <a:tr h="355600">
                <a:tc>
                  <a:txBody>
                    <a:bodyPr/>
                    <a:lstStyle/>
                    <a:p>
                      <a:pPr algn="just">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569190"/>
                  </a:ext>
                </a:extLst>
              </a:tr>
              <a:tr h="348615">
                <a:tc>
                  <a:txBody>
                    <a:bodyPr/>
                    <a:lstStyle/>
                    <a:p>
                      <a:pPr algn="just">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889513"/>
                  </a:ext>
                </a:extLst>
              </a:tr>
            </a:tbl>
          </a:graphicData>
        </a:graphic>
      </p:graphicFrame>
    </p:spTree>
    <p:extLst>
      <p:ext uri="{BB962C8B-B14F-4D97-AF65-F5344CB8AC3E}">
        <p14:creationId xmlns:p14="http://schemas.microsoft.com/office/powerpoint/2010/main" val="36014076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47021F-FEFC-00CF-3689-9142E3C37F08}"/>
              </a:ext>
            </a:extLst>
          </p:cNvPr>
          <p:cNvSpPr txBox="1"/>
          <p:nvPr/>
        </p:nvSpPr>
        <p:spPr>
          <a:xfrm>
            <a:off x="3164747" y="-58994"/>
            <a:ext cx="6094602" cy="523220"/>
          </a:xfrm>
          <a:prstGeom prst="rect">
            <a:avLst/>
          </a:prstGeom>
          <a:noFill/>
        </p:spPr>
        <p:txBody>
          <a:bodyPr wrap="square">
            <a:spAutoFit/>
          </a:bodyPr>
          <a:lstStyle/>
          <a:p>
            <a:r>
              <a:rPr lang="vi-VN" sz="2800" b="1" dirty="0">
                <a:latin typeface="+mj-lt"/>
              </a:rPr>
              <a:t>1. Người kể chuyện và ngôi kể</a:t>
            </a:r>
          </a:p>
        </p:txBody>
      </p:sp>
      <p:sp>
        <p:nvSpPr>
          <p:cNvPr id="4" name="TextBox 3">
            <a:extLst>
              <a:ext uri="{FF2B5EF4-FFF2-40B4-BE49-F238E27FC236}">
                <a16:creationId xmlns:a16="http://schemas.microsoft.com/office/drawing/2014/main" id="{222D1ECA-0D53-6E1B-3452-56E4D328C201}"/>
              </a:ext>
            </a:extLst>
          </p:cNvPr>
          <p:cNvSpPr txBox="1"/>
          <p:nvPr/>
        </p:nvSpPr>
        <p:spPr>
          <a:xfrm>
            <a:off x="1325461" y="585114"/>
            <a:ext cx="10016455" cy="523220"/>
          </a:xfrm>
          <a:prstGeom prst="rect">
            <a:avLst/>
          </a:prstGeom>
          <a:noFill/>
        </p:spPr>
        <p:txBody>
          <a:bodyPr wrap="square">
            <a:spAutoFit/>
          </a:bodyPr>
          <a:lstStyle/>
          <a:p>
            <a:r>
              <a:rPr lang="vi-VN" sz="2800" b="1" dirty="0">
                <a:latin typeface="+mj-lt"/>
              </a:rPr>
              <a:t>Người kể chuyện và ngôi kể trong từng phần của đoạn trích là</a:t>
            </a:r>
          </a:p>
        </p:txBody>
      </p:sp>
      <p:graphicFrame>
        <p:nvGraphicFramePr>
          <p:cNvPr id="5" name="Table 4">
            <a:extLst>
              <a:ext uri="{FF2B5EF4-FFF2-40B4-BE49-F238E27FC236}">
                <a16:creationId xmlns:a16="http://schemas.microsoft.com/office/drawing/2014/main" id="{EF73B9D1-4002-C5DC-9181-6EBE4474F72A}"/>
              </a:ext>
            </a:extLst>
          </p:cNvPr>
          <p:cNvGraphicFramePr>
            <a:graphicFrameLocks noGrp="1"/>
          </p:cNvGraphicFramePr>
          <p:nvPr/>
        </p:nvGraphicFramePr>
        <p:xfrm>
          <a:off x="1932103" y="1665764"/>
          <a:ext cx="8487024" cy="2818130"/>
        </p:xfrm>
        <a:graphic>
          <a:graphicData uri="http://schemas.openxmlformats.org/drawingml/2006/table">
            <a:tbl>
              <a:tblPr firstRow="1" firstCol="1" bandRow="1"/>
              <a:tblGrid>
                <a:gridCol w="1558218">
                  <a:extLst>
                    <a:ext uri="{9D8B030D-6E8A-4147-A177-3AD203B41FA5}">
                      <a16:colId xmlns:a16="http://schemas.microsoft.com/office/drawing/2014/main" val="1530079401"/>
                    </a:ext>
                  </a:extLst>
                </a:gridCol>
                <a:gridCol w="3514486">
                  <a:extLst>
                    <a:ext uri="{9D8B030D-6E8A-4147-A177-3AD203B41FA5}">
                      <a16:colId xmlns:a16="http://schemas.microsoft.com/office/drawing/2014/main" val="2839611948"/>
                    </a:ext>
                  </a:extLst>
                </a:gridCol>
                <a:gridCol w="3414320">
                  <a:extLst>
                    <a:ext uri="{9D8B030D-6E8A-4147-A177-3AD203B41FA5}">
                      <a16:colId xmlns:a16="http://schemas.microsoft.com/office/drawing/2014/main" val="4182650972"/>
                    </a:ext>
                  </a:extLst>
                </a:gridCol>
              </a:tblGrid>
              <a:tr h="355600">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514443"/>
                  </a:ext>
                </a:extLst>
              </a:tr>
              <a:tr h="348615">
                <a:tc>
                  <a:txBody>
                    <a:bodyPr/>
                    <a:lstStyle/>
                    <a:p>
                      <a:pPr algn="ctr">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Thứ nhất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165490"/>
                  </a:ext>
                </a:extLst>
              </a:tr>
              <a:tr h="355600">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nai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Thứ nhất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429025"/>
                  </a:ext>
                </a:extLst>
              </a:tr>
              <a:tr h="355600">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An-tư-nai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110714"/>
                  </a:ext>
                </a:extLst>
              </a:tr>
              <a:tr h="348615">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Anh họa sĩ</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7354"/>
                  </a:ext>
                </a:extLst>
              </a:tr>
            </a:tbl>
          </a:graphicData>
        </a:graphic>
      </p:graphicFrame>
      <p:sp>
        <p:nvSpPr>
          <p:cNvPr id="6" name="Rectangle 5">
            <a:extLst>
              <a:ext uri="{FF2B5EF4-FFF2-40B4-BE49-F238E27FC236}">
                <a16:creationId xmlns:a16="http://schemas.microsoft.com/office/drawing/2014/main" id="{B5984FD0-67DA-3860-05A9-88068C1947DD}"/>
              </a:ext>
            </a:extLst>
          </p:cNvPr>
          <p:cNvSpPr/>
          <p:nvPr/>
        </p:nvSpPr>
        <p:spPr>
          <a:xfrm>
            <a:off x="1932103" y="1653407"/>
            <a:ext cx="848702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66219F-5E82-DEEA-7665-3169753A940C}"/>
              </a:ext>
            </a:extLst>
          </p:cNvPr>
          <p:cNvSpPr/>
          <p:nvPr/>
        </p:nvSpPr>
        <p:spPr>
          <a:xfrm>
            <a:off x="1932103" y="2236184"/>
            <a:ext cx="8487024" cy="5232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F50565-846C-48FD-72E3-B62D8C94E6A6}"/>
              </a:ext>
            </a:extLst>
          </p:cNvPr>
          <p:cNvSpPr/>
          <p:nvPr/>
        </p:nvSpPr>
        <p:spPr>
          <a:xfrm>
            <a:off x="1932103" y="2830324"/>
            <a:ext cx="8487024" cy="5232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9A339C-2F73-E71C-45A3-7022E62BBAE8}"/>
              </a:ext>
            </a:extLst>
          </p:cNvPr>
          <p:cNvSpPr/>
          <p:nvPr/>
        </p:nvSpPr>
        <p:spPr>
          <a:xfrm>
            <a:off x="1932103" y="3366534"/>
            <a:ext cx="8487024" cy="523220"/>
          </a:xfrm>
          <a:prstGeom prst="rect">
            <a:avLst/>
          </a:prstGeom>
          <a:solidFill>
            <a:srgbClr val="1FBC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6EB05-7CF7-AF62-F9C1-7FF302916340}"/>
              </a:ext>
            </a:extLst>
          </p:cNvPr>
          <p:cNvSpPr/>
          <p:nvPr/>
        </p:nvSpPr>
        <p:spPr>
          <a:xfrm>
            <a:off x="1932103" y="3960674"/>
            <a:ext cx="8487024" cy="523220"/>
          </a:xfrm>
          <a:prstGeom prst="rect">
            <a:avLst/>
          </a:prstGeom>
          <a:solidFill>
            <a:srgbClr val="6FA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3199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a:t>
            </a:r>
            <a:r>
              <a:rPr lang="en-US" altLang="zh-CN"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động</a:t>
            </a:r>
            <a:endParaRPr lang="zh-CN" altLang="en-US"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02D61BED-E1DE-4164-AB20-A5C97D707169}"/>
              </a:ext>
            </a:extLst>
          </p:cNvPr>
          <p:cNvPicPr>
            <a:picLocks noChangeAspect="1"/>
          </p:cNvPicPr>
          <p:nvPr/>
        </p:nvPicPr>
        <p:blipFill>
          <a:blip r:embed="rId2"/>
          <a:stretch>
            <a:fillRect/>
          </a:stretch>
        </p:blipFill>
        <p:spPr>
          <a:xfrm>
            <a:off x="5199017" y="4261138"/>
            <a:ext cx="2598450" cy="259845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1413318" y="109994"/>
            <a:ext cx="8924405" cy="1077218"/>
          </a:xfrm>
          <a:prstGeom prst="rect">
            <a:avLst/>
          </a:prstGeom>
        </p:spPr>
        <p:txBody>
          <a:bodyPr vert="horz" wrap="square">
            <a:spAutoFit/>
          </a:bodyPr>
          <a:lstStyle/>
          <a:p>
            <a:pPr lvl="0" algn="ctr">
              <a:defRPr/>
            </a:pPr>
            <a:r>
              <a:rPr lang="vi-VN" altLang="zh-CN" sz="3200"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Mối quan hệ giữa các nhân vật người kể chuyện</a:t>
            </a:r>
            <a:endParaRPr kumimoji="0" lang="en-US" altLang="zh-CN" sz="32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879" y="1725124"/>
            <a:ext cx="2492452" cy="2441963"/>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2011872" y="2285917"/>
            <a:ext cx="1788341" cy="1384995"/>
          </a:xfrm>
          <a:prstGeom prst="rect">
            <a:avLst/>
          </a:prstGeom>
          <a:noFill/>
        </p:spPr>
        <p:txBody>
          <a:bodyPr wrap="square" rtlCol="0">
            <a:spAutoFit/>
          </a:bodyPr>
          <a:lstStyle/>
          <a:p>
            <a:pPr lvl="0" algn="just">
              <a:defRPr/>
            </a:pPr>
            <a:r>
              <a:rPr lang="en-US" sz="2800" dirty="0">
                <a:solidFill>
                  <a:srgbClr val="000000"/>
                </a:solidFill>
                <a:latin typeface="Times New Roman" panose="02020603050405020304" pitchFamily="18" charset="0"/>
                <a:cs typeface="Times New Roman" panose="02020603050405020304" pitchFamily="18" charset="0"/>
              </a:rPr>
              <a:t>B</a:t>
            </a:r>
            <a:r>
              <a:rPr lang="vi-VN" sz="2800" dirty="0">
                <a:solidFill>
                  <a:srgbClr val="000000"/>
                </a:solidFill>
                <a:latin typeface="Times New Roman" panose="02020603050405020304" pitchFamily="18" charset="0"/>
                <a:cs typeface="Times New Roman" panose="02020603050405020304" pitchFamily="18" charset="0"/>
              </a:rPr>
              <a:t>à An-tư-nai và anh họa sĩ</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文本框 9">
            <a:extLst>
              <a:ext uri="{FF2B5EF4-FFF2-40B4-BE49-F238E27FC236}">
                <a16:creationId xmlns:a16="http://schemas.microsoft.com/office/drawing/2014/main" id="{8C5E7BE6-CA52-43E2-9786-7914AFA99CAC}"/>
              </a:ext>
            </a:extLst>
          </p:cNvPr>
          <p:cNvSpPr txBox="1"/>
          <p:nvPr/>
        </p:nvSpPr>
        <p:spPr>
          <a:xfrm>
            <a:off x="4907278" y="1514945"/>
            <a:ext cx="5612518" cy="523220"/>
          </a:xfrm>
          <a:prstGeom prst="rect">
            <a:avLst/>
          </a:prstGeom>
          <a:noFill/>
          <a:ln w="28575">
            <a:solidFill>
              <a:schemeClr val="tx1"/>
            </a:solidFill>
          </a:ln>
        </p:spPr>
        <p:txBody>
          <a:bodyPr wrap="square" rtlCol="0">
            <a:spAutoFit/>
          </a:bodyPr>
          <a:lstStyle/>
          <a:p>
            <a:pPr lvl="0" algn="just">
              <a:defRPr/>
            </a:pPr>
            <a:r>
              <a:rPr lang="en-US" sz="2800" dirty="0" err="1">
                <a:solidFill>
                  <a:srgbClr val="000000"/>
                </a:solidFill>
                <a:latin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cs typeface="Times New Roman" panose="02020603050405020304" pitchFamily="18" charset="0"/>
              </a:rPr>
              <a:t> Ku-</a:t>
            </a:r>
            <a:r>
              <a:rPr lang="en-US" sz="2800" dirty="0" err="1">
                <a:solidFill>
                  <a:srgbClr val="000000"/>
                </a:solidFill>
                <a:latin typeface="Times New Roman" panose="02020603050405020304" pitchFamily="18" charset="0"/>
                <a:cs typeface="Times New Roman" panose="02020603050405020304" pitchFamily="18" charset="0"/>
              </a:rPr>
              <a:t>ku</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rêu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文本框 9">
            <a:extLst>
              <a:ext uri="{FF2B5EF4-FFF2-40B4-BE49-F238E27FC236}">
                <a16:creationId xmlns:a16="http://schemas.microsoft.com/office/drawing/2014/main" id="{236294C0-0EB0-1063-59BB-CFA710E90160}"/>
              </a:ext>
            </a:extLst>
          </p:cNvPr>
          <p:cNvSpPr txBox="1"/>
          <p:nvPr/>
        </p:nvSpPr>
        <p:spPr>
          <a:xfrm>
            <a:off x="4907278" y="2451379"/>
            <a:ext cx="5612518" cy="954107"/>
          </a:xfrm>
          <a:prstGeom prst="rect">
            <a:avLst/>
          </a:prstGeom>
          <a:noFill/>
          <a:ln w="28575">
            <a:solidFill>
              <a:schemeClr val="tx1"/>
            </a:solidFill>
          </a:ln>
        </p:spPr>
        <p:txBody>
          <a:bodyPr wrap="square" rtlCol="0">
            <a:spAutoFit/>
          </a:bodyPr>
          <a:lstStyle/>
          <a:p>
            <a:pPr lvl="0" algn="just">
              <a:defRPr/>
            </a:pPr>
            <a:r>
              <a:rPr lang="en-US" sz="2800" dirty="0">
                <a:solidFill>
                  <a:srgbClr val="000000"/>
                </a:solidFill>
                <a:latin typeface="Times New Roman" panose="02020603050405020304" pitchFamily="18" charset="0"/>
                <a:cs typeface="Times New Roman" panose="02020603050405020304" pitchFamily="18" charset="0"/>
              </a:rPr>
              <a:t>H</a:t>
            </a:r>
            <a:r>
              <a:rPr lang="vi-VN" sz="2800" dirty="0">
                <a:solidFill>
                  <a:srgbClr val="000000"/>
                </a:solidFill>
                <a:latin typeface="Times New Roman" panose="02020603050405020304" pitchFamily="18" charset="0"/>
                <a:cs typeface="Times New Roman" panose="02020603050405020304" pitchFamily="18" charset="0"/>
              </a:rPr>
              <a:t>iện cùng sống ở Mát-xcơ-va và có quen biết nhau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文本框 9">
            <a:extLst>
              <a:ext uri="{FF2B5EF4-FFF2-40B4-BE49-F238E27FC236}">
                <a16:creationId xmlns:a16="http://schemas.microsoft.com/office/drawing/2014/main" id="{A76AB8F5-A4A0-A9A4-8F60-634190002004}"/>
              </a:ext>
            </a:extLst>
          </p:cNvPr>
          <p:cNvSpPr txBox="1"/>
          <p:nvPr/>
        </p:nvSpPr>
        <p:spPr>
          <a:xfrm>
            <a:off x="4907278" y="3875590"/>
            <a:ext cx="5612518" cy="954107"/>
          </a:xfrm>
          <a:prstGeom prst="rect">
            <a:avLst/>
          </a:prstGeom>
          <a:noFill/>
          <a:ln w="28575">
            <a:solidFill>
              <a:schemeClr val="tx1"/>
            </a:solidFill>
          </a:ln>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Họ cùng được mời về dự lễ khánh thành ngôi trường mới của quê hương</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5034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0" grpId="0" animBg="1"/>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149483" y="1989920"/>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2. Tìm hiểu nhân vật</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224645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24B810-0C81-6356-DC3B-104AA9CBA1CD}"/>
              </a:ext>
            </a:extLst>
          </p:cNvPr>
          <p:cNvPicPr>
            <a:picLocks noChangeAspect="1"/>
          </p:cNvPicPr>
          <p:nvPr/>
        </p:nvPicPr>
        <p:blipFill>
          <a:blip r:embed="rId2"/>
          <a:stretch>
            <a:fillRect/>
          </a:stretch>
        </p:blipFill>
        <p:spPr>
          <a:xfrm>
            <a:off x="1" y="0"/>
            <a:ext cx="12088536" cy="6859588"/>
          </a:xfrm>
          <a:prstGeom prst="rect">
            <a:avLst/>
          </a:prstGeom>
        </p:spPr>
      </p:pic>
    </p:spTree>
    <p:extLst>
      <p:ext uri="{BB962C8B-B14F-4D97-AF65-F5344CB8AC3E}">
        <p14:creationId xmlns:p14="http://schemas.microsoft.com/office/powerpoint/2010/main" val="90945210"/>
      </p:ext>
    </p:extLst>
  </p:cSld>
  <p:clrMapOvr>
    <a:masterClrMapping/>
  </p:clrMapOvr>
  <p:transition spd="slow" advClick="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21B7E9-8728-8D72-A653-9E2BDA2117EC}"/>
              </a:ext>
            </a:extLst>
          </p:cNvPr>
          <p:cNvSpPr/>
          <p:nvPr/>
        </p:nvSpPr>
        <p:spPr>
          <a:xfrm>
            <a:off x="151001" y="1828800"/>
            <a:ext cx="1333850" cy="2910980"/>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Nhân vật An-tư-nai</a:t>
            </a:r>
            <a:endParaRPr kumimoji="0" lang="en-US" sz="3200" b="1" i="0" u="none" strike="noStrike" kern="1200" cap="none" spc="0" normalizeH="0" baseline="0" noProof="0" dirty="0">
              <a:ln>
                <a:noFill/>
              </a:ln>
              <a:solidFill>
                <a:prstClr val="white"/>
              </a:solidFill>
              <a:effectLst/>
              <a:uLnTx/>
              <a:uFillTx/>
              <a:latin typeface="等线 Light"/>
              <a:ea typeface="+mn-ea"/>
              <a:cs typeface="+mn-cs"/>
            </a:endParaRPr>
          </a:p>
        </p:txBody>
      </p:sp>
      <p:cxnSp>
        <p:nvCxnSpPr>
          <p:cNvPr id="4" name="Straight Connector 3">
            <a:extLst>
              <a:ext uri="{FF2B5EF4-FFF2-40B4-BE49-F238E27FC236}">
                <a16:creationId xmlns:a16="http://schemas.microsoft.com/office/drawing/2014/main" id="{B636586E-A302-D369-4E74-2565EE906B86}"/>
              </a:ext>
            </a:extLst>
          </p:cNvPr>
          <p:cNvCxnSpPr>
            <a:cxnSpLocks/>
          </p:cNvCxnSpPr>
          <p:nvPr/>
        </p:nvCxnSpPr>
        <p:spPr>
          <a:xfrm>
            <a:off x="1484851" y="3171039"/>
            <a:ext cx="10066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0CA0A3-7435-F114-13C4-EC5F9A684EDC}"/>
              </a:ext>
            </a:extLst>
          </p:cNvPr>
          <p:cNvCxnSpPr>
            <a:cxnSpLocks/>
          </p:cNvCxnSpPr>
          <p:nvPr/>
        </p:nvCxnSpPr>
        <p:spPr>
          <a:xfrm>
            <a:off x="2491530" y="1258349"/>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CDFB9A-D100-75A2-760D-EFCFCC17609B}"/>
              </a:ext>
            </a:extLst>
          </p:cNvPr>
          <p:cNvCxnSpPr>
            <a:cxnSpLocks/>
          </p:cNvCxnSpPr>
          <p:nvPr/>
        </p:nvCxnSpPr>
        <p:spPr>
          <a:xfrm>
            <a:off x="2508308" y="3171039"/>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445604D-5BE4-06FE-BB49-CC10D433DB6B}"/>
              </a:ext>
            </a:extLst>
          </p:cNvPr>
          <p:cNvCxnSpPr>
            <a:cxnSpLocks/>
          </p:cNvCxnSpPr>
          <p:nvPr/>
        </p:nvCxnSpPr>
        <p:spPr>
          <a:xfrm>
            <a:off x="2508308" y="4907560"/>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8375B1-220B-A1E6-1826-CB1EE559D3AA}"/>
              </a:ext>
            </a:extLst>
          </p:cNvPr>
          <p:cNvCxnSpPr>
            <a:cxnSpLocks/>
          </p:cNvCxnSpPr>
          <p:nvPr/>
        </p:nvCxnSpPr>
        <p:spPr>
          <a:xfrm>
            <a:off x="2508308" y="1258349"/>
            <a:ext cx="0" cy="364921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C8D0B60-068A-052C-B99E-47C40A2535C6}"/>
              </a:ext>
            </a:extLst>
          </p:cNvPr>
          <p:cNvSpPr/>
          <p:nvPr/>
        </p:nvSpPr>
        <p:spPr>
          <a:xfrm>
            <a:off x="3355596" y="251672"/>
            <a:ext cx="4504888"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Hoàn cảnh sống, tính cách</a:t>
            </a:r>
            <a:endParaRPr kumimoji="0" lang="en-US" sz="3200" b="1" i="0" u="none" strike="noStrike" kern="1200" cap="none" spc="0" normalizeH="0" baseline="0" noProof="0" dirty="0">
              <a:ln>
                <a:noFill/>
              </a:ln>
              <a:solidFill>
                <a:prstClr val="white"/>
              </a:solidFill>
              <a:effectLst/>
              <a:uLnTx/>
              <a:uFillTx/>
              <a:latin typeface="等线 Light"/>
              <a:ea typeface="+mn-ea"/>
              <a:cs typeface="+mn-cs"/>
            </a:endParaRPr>
          </a:p>
        </p:txBody>
      </p:sp>
      <p:sp>
        <p:nvSpPr>
          <p:cNvPr id="15" name="Rectangle: Rounded Corners 14">
            <a:extLst>
              <a:ext uri="{FF2B5EF4-FFF2-40B4-BE49-F238E27FC236}">
                <a16:creationId xmlns:a16="http://schemas.microsoft.com/office/drawing/2014/main" id="{230F6065-9031-AE2B-635A-4EFC12335AA6}"/>
              </a:ext>
            </a:extLst>
          </p:cNvPr>
          <p:cNvSpPr/>
          <p:nvPr/>
        </p:nvSpPr>
        <p:spPr>
          <a:xfrm>
            <a:off x="3389152" y="2579616"/>
            <a:ext cx="4504888"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Bước ngoặt cuộc đời</a:t>
            </a:r>
            <a:endParaRPr kumimoji="0" lang="en-US" sz="3200" b="1" i="0" u="none" strike="noStrike" kern="1200" cap="none" spc="0" normalizeH="0" baseline="0" noProof="0" dirty="0">
              <a:ln>
                <a:noFill/>
              </a:ln>
              <a:solidFill>
                <a:prstClr val="white"/>
              </a:solidFill>
              <a:effectLst/>
              <a:uLnTx/>
              <a:uFillTx/>
              <a:latin typeface="等线 Light"/>
              <a:ea typeface="+mn-ea"/>
              <a:cs typeface="+mn-cs"/>
            </a:endParaRPr>
          </a:p>
        </p:txBody>
      </p:sp>
      <p:sp>
        <p:nvSpPr>
          <p:cNvPr id="16" name="Rectangle: Rounded Corners 15">
            <a:extLst>
              <a:ext uri="{FF2B5EF4-FFF2-40B4-BE49-F238E27FC236}">
                <a16:creationId xmlns:a16="http://schemas.microsoft.com/office/drawing/2014/main" id="{2B647609-3674-98F5-9B99-9FE35953BCC1}"/>
              </a:ext>
            </a:extLst>
          </p:cNvPr>
          <p:cNvSpPr/>
          <p:nvPr/>
        </p:nvSpPr>
        <p:spPr>
          <a:xfrm>
            <a:off x="3389152" y="4660086"/>
            <a:ext cx="4504888"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Tình cảm An-tư-nai dành cho thầy Đuy-sen</a:t>
            </a:r>
            <a:endParaRPr kumimoji="0" lang="en-US" sz="3200" b="1" i="0" u="none" strike="noStrike" kern="1200" cap="none" spc="0" normalizeH="0" baseline="0" noProof="0" dirty="0">
              <a:ln>
                <a:noFill/>
              </a:ln>
              <a:solidFill>
                <a:prstClr val="white"/>
              </a:solidFill>
              <a:effectLst/>
              <a:uLnTx/>
              <a:uFillTx/>
              <a:latin typeface="等线 Light"/>
              <a:ea typeface="+mn-ea"/>
              <a:cs typeface="+mn-cs"/>
            </a:endParaRPr>
          </a:p>
        </p:txBody>
      </p:sp>
    </p:spTree>
    <p:extLst>
      <p:ext uri="{BB962C8B-B14F-4D97-AF65-F5344CB8AC3E}">
        <p14:creationId xmlns:p14="http://schemas.microsoft.com/office/powerpoint/2010/main" val="27734973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Hoàn cảnh sống, tính cách</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4945715" y="5438525"/>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881444" y="5227307"/>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89577" y="55234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352030" y="1829907"/>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277067" y="3067159"/>
            <a:ext cx="1144132" cy="989016"/>
            <a:chOff x="2883" y="375"/>
            <a:chExt cx="1938" cy="1977"/>
          </a:xfrm>
          <a:solidFill>
            <a:srgbClr val="7030A0"/>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1164136" y="1099732"/>
            <a:ext cx="5311019"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Nếu thím cho đi thì em sẽ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1610625" y="2023876"/>
            <a:ext cx="4918043" cy="861774"/>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Gấu váy thủng để hở một mảng đầu gối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1610625" y="3411311"/>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Chị ấy mồ côi ạ, ở với chú và thím</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4">
            <a:extLst>
              <a:ext uri="{FF2B5EF4-FFF2-40B4-BE49-F238E27FC236}">
                <a16:creationId xmlns:a16="http://schemas.microsoft.com/office/drawing/2014/main" id="{B9D70123-7C79-FDC1-5642-FB013FA9AAF7}"/>
              </a:ext>
            </a:extLst>
          </p:cNvPr>
          <p:cNvGrpSpPr>
            <a:grpSpLocks noChangeAspect="1"/>
          </p:cNvGrpSpPr>
          <p:nvPr/>
        </p:nvGrpSpPr>
        <p:grpSpPr bwMode="auto">
          <a:xfrm flipH="1">
            <a:off x="452787" y="4140318"/>
            <a:ext cx="1144132" cy="989016"/>
            <a:chOff x="2883" y="375"/>
            <a:chExt cx="1938" cy="1977"/>
          </a:xfrm>
          <a:solidFill>
            <a:srgbClr val="C0266E"/>
          </a:solidFill>
        </p:grpSpPr>
        <p:sp>
          <p:nvSpPr>
            <p:cNvPr id="3" name="Freeform 5">
              <a:extLst>
                <a:ext uri="{FF2B5EF4-FFF2-40B4-BE49-F238E27FC236}">
                  <a16:creationId xmlns:a16="http://schemas.microsoft.com/office/drawing/2014/main" id="{F45EF3CA-C21F-7D36-9868-DAB70F6E4A94}"/>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 name="Freeform 6">
              <a:extLst>
                <a:ext uri="{FF2B5EF4-FFF2-40B4-BE49-F238E27FC236}">
                  <a16:creationId xmlns:a16="http://schemas.microsoft.com/office/drawing/2014/main" id="{E4090E45-3260-50A3-F4C2-BA51A7DE0B13}"/>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 name="Freeform 7">
              <a:extLst>
                <a:ext uri="{FF2B5EF4-FFF2-40B4-BE49-F238E27FC236}">
                  <a16:creationId xmlns:a16="http://schemas.microsoft.com/office/drawing/2014/main" id="{F2ADF3CD-04FF-C903-D7A8-D64F10FF0E62}"/>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 name="Freeform 8">
              <a:extLst>
                <a:ext uri="{FF2B5EF4-FFF2-40B4-BE49-F238E27FC236}">
                  <a16:creationId xmlns:a16="http://schemas.microsoft.com/office/drawing/2014/main" id="{A079B9C4-7196-4A33-C4C6-25917E299BC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Freeform 9">
              <a:extLst>
                <a:ext uri="{FF2B5EF4-FFF2-40B4-BE49-F238E27FC236}">
                  <a16:creationId xmlns:a16="http://schemas.microsoft.com/office/drawing/2014/main" id="{AD77F97E-F2A4-A3D3-2A27-EFBEE276947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 name="Freeform 10">
              <a:extLst>
                <a:ext uri="{FF2B5EF4-FFF2-40B4-BE49-F238E27FC236}">
                  <a16:creationId xmlns:a16="http://schemas.microsoft.com/office/drawing/2014/main" id="{570D36D8-7276-1B3D-4A15-AD40BDCA13AC}"/>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Freeform 11">
              <a:extLst>
                <a:ext uri="{FF2B5EF4-FFF2-40B4-BE49-F238E27FC236}">
                  <a16:creationId xmlns:a16="http://schemas.microsoft.com/office/drawing/2014/main" id="{D1F84E21-F01A-0AD6-9AD4-446936DC155E}"/>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 name="Freeform 12">
              <a:extLst>
                <a:ext uri="{FF2B5EF4-FFF2-40B4-BE49-F238E27FC236}">
                  <a16:creationId xmlns:a16="http://schemas.microsoft.com/office/drawing/2014/main" id="{4EE51D4D-47A3-5358-C39C-B2856A29B92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Freeform 14">
              <a:extLst>
                <a:ext uri="{FF2B5EF4-FFF2-40B4-BE49-F238E27FC236}">
                  <a16:creationId xmlns:a16="http://schemas.microsoft.com/office/drawing/2014/main" id="{1740DDB0-7B34-F09C-3776-4D78F3A9A349}"/>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2" name="TextBox 78">
            <a:extLst>
              <a:ext uri="{FF2B5EF4-FFF2-40B4-BE49-F238E27FC236}">
                <a16:creationId xmlns:a16="http://schemas.microsoft.com/office/drawing/2014/main" id="{B028F477-DA81-40F0-5713-5F35B6569045}"/>
              </a:ext>
            </a:extLst>
          </p:cNvPr>
          <p:cNvSpPr txBox="1"/>
          <p:nvPr/>
        </p:nvSpPr>
        <p:spPr>
          <a:xfrm>
            <a:off x="1786345" y="4484470"/>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Không thích ai thương hại</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ight Brace 12">
            <a:extLst>
              <a:ext uri="{FF2B5EF4-FFF2-40B4-BE49-F238E27FC236}">
                <a16:creationId xmlns:a16="http://schemas.microsoft.com/office/drawing/2014/main" id="{ED6861F5-410E-0CFF-6E53-46AA302D4B21}"/>
              </a:ext>
            </a:extLst>
          </p:cNvPr>
          <p:cNvSpPr/>
          <p:nvPr/>
        </p:nvSpPr>
        <p:spPr>
          <a:xfrm>
            <a:off x="6571997" y="921641"/>
            <a:ext cx="937723" cy="414716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82BBB60-89C4-1F4E-89AE-663072DB2381}"/>
              </a:ext>
            </a:extLst>
          </p:cNvPr>
          <p:cNvSpPr txBox="1"/>
          <p:nvPr/>
        </p:nvSpPr>
        <p:spPr>
          <a:xfrm>
            <a:off x="7707940" y="1350779"/>
            <a:ext cx="3501202" cy="3046988"/>
          </a:xfrm>
          <a:prstGeom prst="rect">
            <a:avLst/>
          </a:prstGeom>
          <a:noFill/>
        </p:spPr>
        <p:txBody>
          <a:bodyPr wrap="square">
            <a:spAutoFit/>
          </a:bodyPr>
          <a:lstStyle/>
          <a:p>
            <a:pPr algn="just"/>
            <a:r>
              <a:rPr lang="vi-VN" sz="3200" dirty="0">
                <a:latin typeface="+mj-lt"/>
              </a:rPr>
              <a:t>sống thiếu thốn cả về vật chất và tình cảm; không được chăm sóc, yêu thương nhưng giàu lòng tự trọng</a:t>
            </a:r>
            <a:endParaRPr lang="en-US" sz="3200" dirty="0">
              <a:latin typeface="+mj-lt"/>
            </a:endParaRPr>
          </a:p>
        </p:txBody>
      </p:sp>
    </p:spTree>
    <p:extLst>
      <p:ext uri="{BB962C8B-B14F-4D97-AF65-F5344CB8AC3E}">
        <p14:creationId xmlns:p14="http://schemas.microsoft.com/office/powerpoint/2010/main" val="156515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75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75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75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75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75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wipe(down)">
                                      <p:cBhvr>
                                        <p:cTn id="47" dur="750"/>
                                        <p:tgtEl>
                                          <p:spTgt spid="10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75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75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P spid="101" grpId="0"/>
      <p:bldP spid="12" grpId="0"/>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Bước ngoặt cuộc đời</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4945715" y="5438525"/>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881444" y="5227307"/>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89577" y="55234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469365" y="2021236"/>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456621" y="3657362"/>
            <a:ext cx="1144132" cy="989016"/>
            <a:chOff x="2883" y="375"/>
            <a:chExt cx="1938" cy="1977"/>
          </a:xfrm>
          <a:solidFill>
            <a:srgbClr val="7030A0"/>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1397203" y="935108"/>
            <a:ext cx="5311019" cy="861774"/>
          </a:xfrm>
          <a:prstGeom prst="rect">
            <a:avLst/>
          </a:prstGeom>
          <a:noFill/>
        </p:spPr>
        <p:txBody>
          <a:bodyPr wrap="square" lIns="0" tIns="0" rIns="0" bIns="0" rtlCol="0">
            <a:spAutoFit/>
          </a:bodyPr>
          <a:lstStyle/>
          <a:p>
            <a:pPr lvl="0"/>
            <a:r>
              <a:rPr lang="vi-VN" sz="2800" i="1" dirty="0">
                <a:solidFill>
                  <a:prstClr val="black"/>
                </a:solidFill>
                <a:latin typeface="Times New Roman" panose="02020603050405020304" pitchFamily="18" charset="0"/>
                <a:cs typeface="Times New Roman" panose="02020603050405020304" pitchFamily="18" charset="0"/>
              </a:rPr>
              <a:t>An-tư-nai được thầy Đuy-sen nhận vào lớp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1805088" y="2464804"/>
            <a:ext cx="4918043" cy="861774"/>
          </a:xfrm>
          <a:prstGeom prst="rect">
            <a:avLst/>
          </a:prstGeom>
          <a:noFill/>
        </p:spPr>
        <p:txBody>
          <a:bodyPr wrap="square" lIns="0" tIns="0" rIns="0" bIns="0" rtlCol="0">
            <a:spAutoFit/>
          </a:bodyPr>
          <a:lstStyle/>
          <a:p>
            <a:pPr lvl="0"/>
            <a:r>
              <a:rPr lang="vi-VN" sz="2800" i="1" dirty="0">
                <a:solidFill>
                  <a:prstClr val="black"/>
                </a:solidFill>
                <a:latin typeface="Times New Roman" panose="02020603050405020304" pitchFamily="18" charset="0"/>
                <a:cs typeface="Times New Roman" panose="02020603050405020304" pitchFamily="18" charset="0"/>
              </a:rPr>
              <a:t>An-tư-nai có cơ hội lên thành phố lớn học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1790179" y="4001514"/>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Trở thành một viễn sĩ nổi tiếng. </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ight Brace 12">
            <a:extLst>
              <a:ext uri="{FF2B5EF4-FFF2-40B4-BE49-F238E27FC236}">
                <a16:creationId xmlns:a16="http://schemas.microsoft.com/office/drawing/2014/main" id="{ED6861F5-410E-0CFF-6E53-46AA302D4B21}"/>
              </a:ext>
            </a:extLst>
          </p:cNvPr>
          <p:cNvSpPr/>
          <p:nvPr/>
        </p:nvSpPr>
        <p:spPr>
          <a:xfrm>
            <a:off x="6571997" y="921641"/>
            <a:ext cx="937723" cy="414716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82BBB60-89C4-1F4E-89AE-663072DB2381}"/>
              </a:ext>
            </a:extLst>
          </p:cNvPr>
          <p:cNvSpPr txBox="1"/>
          <p:nvPr/>
        </p:nvSpPr>
        <p:spPr>
          <a:xfrm>
            <a:off x="7888060" y="2188323"/>
            <a:ext cx="3501202" cy="1569660"/>
          </a:xfrm>
          <a:prstGeom prst="rect">
            <a:avLst/>
          </a:prstGeom>
          <a:noFill/>
        </p:spPr>
        <p:txBody>
          <a:bodyPr wrap="square">
            <a:spAutoFit/>
          </a:bodyPr>
          <a:lstStyle/>
          <a:p>
            <a:pPr algn="just"/>
            <a:r>
              <a:rPr lang="vi-VN" sz="3200" dirty="0">
                <a:latin typeface="+mj-lt"/>
              </a:rPr>
              <a:t>Thầy Đuy-sen có thể coi là ân nhân của An-tư-nai</a:t>
            </a:r>
            <a:endParaRPr lang="en-US" sz="3200" dirty="0">
              <a:latin typeface="+mj-lt"/>
            </a:endParaRPr>
          </a:p>
        </p:txBody>
      </p:sp>
    </p:spTree>
    <p:extLst>
      <p:ext uri="{BB962C8B-B14F-4D97-AF65-F5344CB8AC3E}">
        <p14:creationId xmlns:p14="http://schemas.microsoft.com/office/powerpoint/2010/main" val="799454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75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75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75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75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75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wipe(down)">
                                      <p:cBhvr>
                                        <p:cTn id="47" dur="750"/>
                                        <p:tgtEl>
                                          <p:spTgt spid="10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P spid="101" grpId="0"/>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1741758" y="26690"/>
            <a:ext cx="8132279" cy="625073"/>
          </a:xfrm>
          <a:custGeom>
            <a:avLst/>
            <a:gdLst>
              <a:gd name="connsiteX0" fmla="*/ 0 w 8132279"/>
              <a:gd name="connsiteY0" fmla="*/ 312537 h 625073"/>
              <a:gd name="connsiteX1" fmla="*/ 312537 w 8132279"/>
              <a:gd name="connsiteY1" fmla="*/ 0 h 625073"/>
              <a:gd name="connsiteX2" fmla="*/ 1070082 w 8132279"/>
              <a:gd name="connsiteY2" fmla="*/ 0 h 625073"/>
              <a:gd name="connsiteX3" fmla="*/ 1677484 w 8132279"/>
              <a:gd name="connsiteY3" fmla="*/ 0 h 625073"/>
              <a:gd name="connsiteX4" fmla="*/ 2134741 w 8132279"/>
              <a:gd name="connsiteY4" fmla="*/ 0 h 625073"/>
              <a:gd name="connsiteX5" fmla="*/ 2892286 w 8132279"/>
              <a:gd name="connsiteY5" fmla="*/ 0 h 625073"/>
              <a:gd name="connsiteX6" fmla="*/ 3424615 w 8132279"/>
              <a:gd name="connsiteY6" fmla="*/ 0 h 625073"/>
              <a:gd name="connsiteX7" fmla="*/ 4182160 w 8132279"/>
              <a:gd name="connsiteY7" fmla="*/ 0 h 625073"/>
              <a:gd name="connsiteX8" fmla="*/ 5014778 w 8132279"/>
              <a:gd name="connsiteY8" fmla="*/ 0 h 625073"/>
              <a:gd name="connsiteX9" fmla="*/ 5622179 w 8132279"/>
              <a:gd name="connsiteY9" fmla="*/ 0 h 625073"/>
              <a:gd name="connsiteX10" fmla="*/ 6454796 w 8132279"/>
              <a:gd name="connsiteY10" fmla="*/ 0 h 625073"/>
              <a:gd name="connsiteX11" fmla="*/ 6987126 w 8132279"/>
              <a:gd name="connsiteY11" fmla="*/ 0 h 625073"/>
              <a:gd name="connsiteX12" fmla="*/ 7819743 w 8132279"/>
              <a:gd name="connsiteY12" fmla="*/ 0 h 625073"/>
              <a:gd name="connsiteX13" fmla="*/ 8132280 w 8132279"/>
              <a:gd name="connsiteY13" fmla="*/ 312537 h 625073"/>
              <a:gd name="connsiteX14" fmla="*/ 8132279 w 8132279"/>
              <a:gd name="connsiteY14" fmla="*/ 312537 h 625073"/>
              <a:gd name="connsiteX15" fmla="*/ 7819742 w 8132279"/>
              <a:gd name="connsiteY15" fmla="*/ 625074 h 625073"/>
              <a:gd name="connsiteX16" fmla="*/ 7362485 w 8132279"/>
              <a:gd name="connsiteY16" fmla="*/ 625074 h 625073"/>
              <a:gd name="connsiteX17" fmla="*/ 6680012 w 8132279"/>
              <a:gd name="connsiteY17" fmla="*/ 625074 h 625073"/>
              <a:gd name="connsiteX18" fmla="*/ 5847395 w 8132279"/>
              <a:gd name="connsiteY18" fmla="*/ 625074 h 625073"/>
              <a:gd name="connsiteX19" fmla="*/ 5089849 w 8132279"/>
              <a:gd name="connsiteY19" fmla="*/ 625074 h 625073"/>
              <a:gd name="connsiteX20" fmla="*/ 4482448 w 8132279"/>
              <a:gd name="connsiteY20" fmla="*/ 625074 h 625073"/>
              <a:gd name="connsiteX21" fmla="*/ 3724903 w 8132279"/>
              <a:gd name="connsiteY21" fmla="*/ 625073 h 625073"/>
              <a:gd name="connsiteX22" fmla="*/ 3192574 w 8132279"/>
              <a:gd name="connsiteY22" fmla="*/ 625073 h 625073"/>
              <a:gd name="connsiteX23" fmla="*/ 2510101 w 8132279"/>
              <a:gd name="connsiteY23" fmla="*/ 625073 h 625073"/>
              <a:gd name="connsiteX24" fmla="*/ 2052844 w 8132279"/>
              <a:gd name="connsiteY24" fmla="*/ 625073 h 625073"/>
              <a:gd name="connsiteX25" fmla="*/ 1220226 w 8132279"/>
              <a:gd name="connsiteY25" fmla="*/ 625073 h 625073"/>
              <a:gd name="connsiteX26" fmla="*/ 312537 w 8132279"/>
              <a:gd name="connsiteY26" fmla="*/ 625073 h 625073"/>
              <a:gd name="connsiteX27" fmla="*/ 0 w 8132279"/>
              <a:gd name="connsiteY27" fmla="*/ 312536 h 625073"/>
              <a:gd name="connsiteX28" fmla="*/ 0 w 8132279"/>
              <a:gd name="connsiteY28" fmla="*/ 312537 h 62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132279" h="625073" fill="none" extrusionOk="0">
                <a:moveTo>
                  <a:pt x="0" y="312537"/>
                </a:moveTo>
                <a:cubicBezTo>
                  <a:pt x="-5829" y="132193"/>
                  <a:pt x="171085" y="9762"/>
                  <a:pt x="312537" y="0"/>
                </a:cubicBezTo>
                <a:cubicBezTo>
                  <a:pt x="646623" y="27255"/>
                  <a:pt x="739420" y="24069"/>
                  <a:pt x="1070082" y="0"/>
                </a:cubicBezTo>
                <a:cubicBezTo>
                  <a:pt x="1400745" y="-24069"/>
                  <a:pt x="1481441" y="12474"/>
                  <a:pt x="1677484" y="0"/>
                </a:cubicBezTo>
                <a:cubicBezTo>
                  <a:pt x="1873527" y="-12474"/>
                  <a:pt x="2008584" y="9870"/>
                  <a:pt x="2134741" y="0"/>
                </a:cubicBezTo>
                <a:cubicBezTo>
                  <a:pt x="2260898" y="-9870"/>
                  <a:pt x="2591487" y="-34509"/>
                  <a:pt x="2892286" y="0"/>
                </a:cubicBezTo>
                <a:cubicBezTo>
                  <a:pt x="3193085" y="34509"/>
                  <a:pt x="3241546" y="-5544"/>
                  <a:pt x="3424615" y="0"/>
                </a:cubicBezTo>
                <a:cubicBezTo>
                  <a:pt x="3607684" y="5544"/>
                  <a:pt x="3855658" y="-37558"/>
                  <a:pt x="4182160" y="0"/>
                </a:cubicBezTo>
                <a:cubicBezTo>
                  <a:pt x="4508663" y="37558"/>
                  <a:pt x="4672554" y="-39111"/>
                  <a:pt x="5014778" y="0"/>
                </a:cubicBezTo>
                <a:cubicBezTo>
                  <a:pt x="5357002" y="39111"/>
                  <a:pt x="5343026" y="19009"/>
                  <a:pt x="5622179" y="0"/>
                </a:cubicBezTo>
                <a:cubicBezTo>
                  <a:pt x="5901332" y="-19009"/>
                  <a:pt x="6143248" y="-6440"/>
                  <a:pt x="6454796" y="0"/>
                </a:cubicBezTo>
                <a:cubicBezTo>
                  <a:pt x="6766344" y="6440"/>
                  <a:pt x="6798551" y="25643"/>
                  <a:pt x="6987126" y="0"/>
                </a:cubicBezTo>
                <a:cubicBezTo>
                  <a:pt x="7175701" y="-25643"/>
                  <a:pt x="7419700" y="-5397"/>
                  <a:pt x="7819743" y="0"/>
                </a:cubicBezTo>
                <a:cubicBezTo>
                  <a:pt x="7965032" y="17640"/>
                  <a:pt x="8118364" y="119100"/>
                  <a:pt x="8132280" y="312537"/>
                </a:cubicBezTo>
                <a:lnTo>
                  <a:pt x="8132279" y="312537"/>
                </a:lnTo>
                <a:cubicBezTo>
                  <a:pt x="8120469" y="486562"/>
                  <a:pt x="8013364" y="647145"/>
                  <a:pt x="7819742" y="625074"/>
                </a:cubicBezTo>
                <a:cubicBezTo>
                  <a:pt x="7655874" y="605260"/>
                  <a:pt x="7564791" y="646216"/>
                  <a:pt x="7362485" y="625074"/>
                </a:cubicBezTo>
                <a:cubicBezTo>
                  <a:pt x="7160179" y="603932"/>
                  <a:pt x="6856707" y="620561"/>
                  <a:pt x="6680012" y="625074"/>
                </a:cubicBezTo>
                <a:cubicBezTo>
                  <a:pt x="6503317" y="629587"/>
                  <a:pt x="6139516" y="653450"/>
                  <a:pt x="5847395" y="625074"/>
                </a:cubicBezTo>
                <a:cubicBezTo>
                  <a:pt x="5555274" y="596698"/>
                  <a:pt x="5452058" y="595724"/>
                  <a:pt x="5089849" y="625074"/>
                </a:cubicBezTo>
                <a:cubicBezTo>
                  <a:pt x="4727640" y="654424"/>
                  <a:pt x="4685520" y="597696"/>
                  <a:pt x="4482448" y="625074"/>
                </a:cubicBezTo>
                <a:cubicBezTo>
                  <a:pt x="4279376" y="652452"/>
                  <a:pt x="4000073" y="648303"/>
                  <a:pt x="3724903" y="625073"/>
                </a:cubicBezTo>
                <a:cubicBezTo>
                  <a:pt x="3449732" y="601844"/>
                  <a:pt x="3458135" y="621833"/>
                  <a:pt x="3192574" y="625073"/>
                </a:cubicBezTo>
                <a:cubicBezTo>
                  <a:pt x="2927013" y="628313"/>
                  <a:pt x="2675829" y="623666"/>
                  <a:pt x="2510101" y="625073"/>
                </a:cubicBezTo>
                <a:cubicBezTo>
                  <a:pt x="2344373" y="626480"/>
                  <a:pt x="2267184" y="623415"/>
                  <a:pt x="2052844" y="625073"/>
                </a:cubicBezTo>
                <a:cubicBezTo>
                  <a:pt x="1838504" y="626731"/>
                  <a:pt x="1513101" y="620851"/>
                  <a:pt x="1220226" y="625073"/>
                </a:cubicBezTo>
                <a:cubicBezTo>
                  <a:pt x="927351" y="629295"/>
                  <a:pt x="556596" y="636417"/>
                  <a:pt x="312537" y="625073"/>
                </a:cubicBezTo>
                <a:cubicBezTo>
                  <a:pt x="143058" y="612958"/>
                  <a:pt x="3313" y="472699"/>
                  <a:pt x="0" y="312536"/>
                </a:cubicBezTo>
                <a:lnTo>
                  <a:pt x="0" y="312537"/>
                </a:lnTo>
                <a:close/>
              </a:path>
              <a:path w="8132279" h="625073" stroke="0" extrusionOk="0">
                <a:moveTo>
                  <a:pt x="0" y="312537"/>
                </a:moveTo>
                <a:cubicBezTo>
                  <a:pt x="-28626" y="122271"/>
                  <a:pt x="116924" y="8634"/>
                  <a:pt x="312537" y="0"/>
                </a:cubicBezTo>
                <a:cubicBezTo>
                  <a:pt x="703027" y="-7621"/>
                  <a:pt x="782407" y="-4558"/>
                  <a:pt x="1145154" y="0"/>
                </a:cubicBezTo>
                <a:cubicBezTo>
                  <a:pt x="1507901" y="4558"/>
                  <a:pt x="1620868" y="19723"/>
                  <a:pt x="1752556" y="0"/>
                </a:cubicBezTo>
                <a:cubicBezTo>
                  <a:pt x="1884244" y="-19723"/>
                  <a:pt x="2168353" y="-1717"/>
                  <a:pt x="2284885" y="0"/>
                </a:cubicBezTo>
                <a:cubicBezTo>
                  <a:pt x="2401417" y="1717"/>
                  <a:pt x="2749316" y="36202"/>
                  <a:pt x="3042430" y="0"/>
                </a:cubicBezTo>
                <a:cubicBezTo>
                  <a:pt x="3335544" y="-36202"/>
                  <a:pt x="3516137" y="-21598"/>
                  <a:pt x="3649831" y="0"/>
                </a:cubicBezTo>
                <a:cubicBezTo>
                  <a:pt x="3783525" y="21598"/>
                  <a:pt x="4106130" y="-14569"/>
                  <a:pt x="4482449" y="0"/>
                </a:cubicBezTo>
                <a:cubicBezTo>
                  <a:pt x="4858768" y="14569"/>
                  <a:pt x="4816814" y="-20221"/>
                  <a:pt x="5014778" y="0"/>
                </a:cubicBezTo>
                <a:cubicBezTo>
                  <a:pt x="5212742" y="20221"/>
                  <a:pt x="5454314" y="28013"/>
                  <a:pt x="5847395" y="0"/>
                </a:cubicBezTo>
                <a:cubicBezTo>
                  <a:pt x="6240476" y="-28013"/>
                  <a:pt x="6182677" y="12065"/>
                  <a:pt x="6304652" y="0"/>
                </a:cubicBezTo>
                <a:cubicBezTo>
                  <a:pt x="6426627" y="-12065"/>
                  <a:pt x="6670912" y="12945"/>
                  <a:pt x="6987126" y="0"/>
                </a:cubicBezTo>
                <a:cubicBezTo>
                  <a:pt x="7303340" y="-12945"/>
                  <a:pt x="7566947" y="16219"/>
                  <a:pt x="7819743" y="0"/>
                </a:cubicBezTo>
                <a:cubicBezTo>
                  <a:pt x="8005821" y="-13310"/>
                  <a:pt x="8139296" y="135404"/>
                  <a:pt x="8132280" y="312537"/>
                </a:cubicBezTo>
                <a:lnTo>
                  <a:pt x="8132279" y="312537"/>
                </a:lnTo>
                <a:cubicBezTo>
                  <a:pt x="8107740" y="478867"/>
                  <a:pt x="7998593" y="617325"/>
                  <a:pt x="7819742" y="625074"/>
                </a:cubicBezTo>
                <a:cubicBezTo>
                  <a:pt x="7568622" y="659392"/>
                  <a:pt x="7237622" y="639054"/>
                  <a:pt x="6987125" y="625074"/>
                </a:cubicBezTo>
                <a:cubicBezTo>
                  <a:pt x="6736628" y="611094"/>
                  <a:pt x="6417691" y="641230"/>
                  <a:pt x="6229579" y="625074"/>
                </a:cubicBezTo>
                <a:cubicBezTo>
                  <a:pt x="6041467" y="608918"/>
                  <a:pt x="5777151" y="644537"/>
                  <a:pt x="5472034" y="625074"/>
                </a:cubicBezTo>
                <a:cubicBezTo>
                  <a:pt x="5166917" y="605611"/>
                  <a:pt x="4929085" y="615518"/>
                  <a:pt x="4714489" y="625074"/>
                </a:cubicBezTo>
                <a:cubicBezTo>
                  <a:pt x="4499893" y="634630"/>
                  <a:pt x="4452231" y="646055"/>
                  <a:pt x="4257232" y="625074"/>
                </a:cubicBezTo>
                <a:cubicBezTo>
                  <a:pt x="4062233" y="604092"/>
                  <a:pt x="3976584" y="637880"/>
                  <a:pt x="3724903" y="625073"/>
                </a:cubicBezTo>
                <a:cubicBezTo>
                  <a:pt x="3473222" y="612267"/>
                  <a:pt x="3265959" y="637729"/>
                  <a:pt x="2967358" y="625073"/>
                </a:cubicBezTo>
                <a:cubicBezTo>
                  <a:pt x="2668757" y="612417"/>
                  <a:pt x="2638848" y="642062"/>
                  <a:pt x="2359957" y="625073"/>
                </a:cubicBezTo>
                <a:cubicBezTo>
                  <a:pt x="2081066" y="608084"/>
                  <a:pt x="1976499" y="647919"/>
                  <a:pt x="1827627" y="625073"/>
                </a:cubicBezTo>
                <a:cubicBezTo>
                  <a:pt x="1678755" y="602228"/>
                  <a:pt x="1387110" y="612778"/>
                  <a:pt x="1070082" y="625073"/>
                </a:cubicBezTo>
                <a:cubicBezTo>
                  <a:pt x="753054" y="637368"/>
                  <a:pt x="466025" y="606549"/>
                  <a:pt x="312537" y="625073"/>
                </a:cubicBezTo>
                <a:cubicBezTo>
                  <a:pt x="132848" y="646451"/>
                  <a:pt x="-9908" y="505036"/>
                  <a:pt x="0" y="312536"/>
                </a:cubicBezTo>
                <a:lnTo>
                  <a:pt x="0" y="312537"/>
                </a:ln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1893862" y="60540"/>
            <a:ext cx="8132279"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Tình cảm An-tư-nai dành cho thầy Đuy-sen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4945715" y="5438525"/>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881444" y="5227307"/>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47713" y="636707"/>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397188" y="1630226"/>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296078" y="3253551"/>
            <a:ext cx="1144132" cy="989016"/>
            <a:chOff x="2883" y="375"/>
            <a:chExt cx="1938" cy="1977"/>
          </a:xfrm>
          <a:solidFill>
            <a:srgbClr val="7030A0"/>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1625288" y="719560"/>
            <a:ext cx="5311019" cy="861774"/>
          </a:xfrm>
          <a:prstGeom prst="rect">
            <a:avLst/>
          </a:prstGeom>
          <a:noFill/>
        </p:spPr>
        <p:txBody>
          <a:bodyPr wrap="square" lIns="0" tIns="0" rIns="0" bIns="0" rtlCol="0">
            <a:spAutoFit/>
          </a:bodyPr>
          <a:lstStyle/>
          <a:p>
            <a:pPr lvl="0"/>
            <a:r>
              <a:rPr lang="vi-VN" sz="2800" i="1" dirty="0">
                <a:solidFill>
                  <a:prstClr val="black"/>
                </a:solidFill>
                <a:latin typeface="Times New Roman" panose="02020603050405020304" pitchFamily="18" charset="0"/>
                <a:cs typeface="Times New Roman" panose="02020603050405020304" pitchFamily="18" charset="0"/>
              </a:rPr>
              <a:t>Căm uất khi thấy bọn nhà giàu chế giễu, lăng mạ thầy Đuy-sen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1712046" y="1771300"/>
            <a:ext cx="4918043" cy="1292662"/>
          </a:xfrm>
          <a:prstGeom prst="rect">
            <a:avLst/>
          </a:prstGeom>
          <a:noFill/>
        </p:spPr>
        <p:txBody>
          <a:bodyPr wrap="square" lIns="0" tIns="0" rIns="0" bIns="0" rtlCol="0">
            <a:spAutoFit/>
          </a:bodyPr>
          <a:lstStyle/>
          <a:p>
            <a:pPr lvl="0" algn="just"/>
            <a:r>
              <a:rPr lang="vi-VN" sz="2800" i="1" dirty="0">
                <a:solidFill>
                  <a:prstClr val="black"/>
                </a:solidFill>
                <a:latin typeface="Times New Roman" panose="02020603050405020304" pitchFamily="18" charset="0"/>
                <a:cs typeface="Times New Roman" panose="02020603050405020304" pitchFamily="18" charset="0"/>
              </a:rPr>
              <a:t>Cùng thầy Đuy-sen lấy đá, tẳng đất cỏ đắp thành các ụ nhỏ trên lòng suối để nước qua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1777926" y="3139878"/>
            <a:ext cx="5132468" cy="1292662"/>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Sung sướng và lịm đi khi biết thầy Đuy- sen biết mình là người để lại ki-giắc ở trường</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ight Brace 12">
            <a:extLst>
              <a:ext uri="{FF2B5EF4-FFF2-40B4-BE49-F238E27FC236}">
                <a16:creationId xmlns:a16="http://schemas.microsoft.com/office/drawing/2014/main" id="{ED6861F5-410E-0CFF-6E53-46AA302D4B21}"/>
              </a:ext>
            </a:extLst>
          </p:cNvPr>
          <p:cNvSpPr/>
          <p:nvPr/>
        </p:nvSpPr>
        <p:spPr>
          <a:xfrm>
            <a:off x="6720828" y="1042953"/>
            <a:ext cx="937723" cy="414716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82BBB60-89C4-1F4E-89AE-663072DB2381}"/>
              </a:ext>
            </a:extLst>
          </p:cNvPr>
          <p:cNvSpPr txBox="1"/>
          <p:nvPr/>
        </p:nvSpPr>
        <p:spPr>
          <a:xfrm>
            <a:off x="7888060" y="2188323"/>
            <a:ext cx="3501202" cy="2554545"/>
          </a:xfrm>
          <a:prstGeom prst="rect">
            <a:avLst/>
          </a:prstGeom>
          <a:noFill/>
        </p:spPr>
        <p:txBody>
          <a:bodyPr wrap="square">
            <a:spAutoFit/>
          </a:bodyPr>
          <a:lstStyle/>
          <a:p>
            <a:pPr algn="just"/>
            <a:r>
              <a:rPr lang="vi-VN" sz="3200" dirty="0">
                <a:latin typeface="+mj-lt"/>
              </a:rPr>
              <a:t>An-tư-nai đặc biệt yêu quý, ngưỡng mộ và biết ơn người thầy đầu tiên của mình</a:t>
            </a:r>
            <a:endParaRPr lang="en-US" sz="3200" dirty="0">
              <a:latin typeface="+mj-lt"/>
            </a:endParaRPr>
          </a:p>
        </p:txBody>
      </p:sp>
      <p:grpSp>
        <p:nvGrpSpPr>
          <p:cNvPr id="2" name="Group 4">
            <a:extLst>
              <a:ext uri="{FF2B5EF4-FFF2-40B4-BE49-F238E27FC236}">
                <a16:creationId xmlns:a16="http://schemas.microsoft.com/office/drawing/2014/main" id="{B7D8C970-851F-AF8C-EC81-B552FD8E9A42}"/>
              </a:ext>
            </a:extLst>
          </p:cNvPr>
          <p:cNvGrpSpPr>
            <a:grpSpLocks noChangeAspect="1"/>
          </p:cNvGrpSpPr>
          <p:nvPr/>
        </p:nvGrpSpPr>
        <p:grpSpPr bwMode="auto">
          <a:xfrm flipH="1">
            <a:off x="238940" y="4506770"/>
            <a:ext cx="1144132" cy="989016"/>
            <a:chOff x="2883" y="375"/>
            <a:chExt cx="1938" cy="1977"/>
          </a:xfrm>
          <a:solidFill>
            <a:srgbClr val="002060"/>
          </a:solidFill>
        </p:grpSpPr>
        <p:sp>
          <p:nvSpPr>
            <p:cNvPr id="3" name="Freeform 5">
              <a:extLst>
                <a:ext uri="{FF2B5EF4-FFF2-40B4-BE49-F238E27FC236}">
                  <a16:creationId xmlns:a16="http://schemas.microsoft.com/office/drawing/2014/main" id="{A7EFF96C-0978-D432-A918-593AC156EFBB}"/>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 name="Freeform 6">
              <a:extLst>
                <a:ext uri="{FF2B5EF4-FFF2-40B4-BE49-F238E27FC236}">
                  <a16:creationId xmlns:a16="http://schemas.microsoft.com/office/drawing/2014/main" id="{ABEB7733-E663-FB52-903E-9566E1707FC2}"/>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 name="Freeform 7">
              <a:extLst>
                <a:ext uri="{FF2B5EF4-FFF2-40B4-BE49-F238E27FC236}">
                  <a16:creationId xmlns:a16="http://schemas.microsoft.com/office/drawing/2014/main" id="{8380BBEA-19E8-D0F6-9EE1-5C140D134410}"/>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 name="Freeform 8">
              <a:extLst>
                <a:ext uri="{FF2B5EF4-FFF2-40B4-BE49-F238E27FC236}">
                  <a16:creationId xmlns:a16="http://schemas.microsoft.com/office/drawing/2014/main" id="{0188CE95-9E8F-ED38-2BD0-84BE4BB078FE}"/>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Freeform 9">
              <a:extLst>
                <a:ext uri="{FF2B5EF4-FFF2-40B4-BE49-F238E27FC236}">
                  <a16:creationId xmlns:a16="http://schemas.microsoft.com/office/drawing/2014/main" id="{5D33BBE8-7009-109F-7723-175064B69C63}"/>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 name="Freeform 10">
              <a:extLst>
                <a:ext uri="{FF2B5EF4-FFF2-40B4-BE49-F238E27FC236}">
                  <a16:creationId xmlns:a16="http://schemas.microsoft.com/office/drawing/2014/main" id="{63208EF4-8F8A-D040-F0B0-9C6F8CACACC1}"/>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Freeform 11">
              <a:extLst>
                <a:ext uri="{FF2B5EF4-FFF2-40B4-BE49-F238E27FC236}">
                  <a16:creationId xmlns:a16="http://schemas.microsoft.com/office/drawing/2014/main" id="{7CB3039F-A8ED-6FA0-C224-31AC34CF0363}"/>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 name="Freeform 12">
              <a:extLst>
                <a:ext uri="{FF2B5EF4-FFF2-40B4-BE49-F238E27FC236}">
                  <a16:creationId xmlns:a16="http://schemas.microsoft.com/office/drawing/2014/main" id="{79B3F5FD-97C7-D94C-E3BE-0A3B96B5E77A}"/>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Freeform 14">
              <a:extLst>
                <a:ext uri="{FF2B5EF4-FFF2-40B4-BE49-F238E27FC236}">
                  <a16:creationId xmlns:a16="http://schemas.microsoft.com/office/drawing/2014/main" id="{3F42517A-0D79-B3D9-DB1D-B133D409769F}"/>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2" name="TextBox 78">
            <a:extLst>
              <a:ext uri="{FF2B5EF4-FFF2-40B4-BE49-F238E27FC236}">
                <a16:creationId xmlns:a16="http://schemas.microsoft.com/office/drawing/2014/main" id="{FB7737E6-39AF-2ED7-0E5E-5E8C3CB2D9CD}"/>
              </a:ext>
            </a:extLst>
          </p:cNvPr>
          <p:cNvSpPr txBox="1"/>
          <p:nvPr/>
        </p:nvSpPr>
        <p:spPr>
          <a:xfrm>
            <a:off x="1764248" y="4695136"/>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Ao ước thầy Đuy-sen là anh ruột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71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75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75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75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75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75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wipe(down)">
                                      <p:cBhvr>
                                        <p:cTn id="47" dur="750"/>
                                        <p:tgtEl>
                                          <p:spTgt spid="10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75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P spid="101" grpId="0"/>
      <p:bldP spid="13" grpId="0" animBg="1"/>
      <p:bldP spid="15"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21B7E9-8728-8D72-A653-9E2BDA2117EC}"/>
              </a:ext>
            </a:extLst>
          </p:cNvPr>
          <p:cNvSpPr/>
          <p:nvPr/>
        </p:nvSpPr>
        <p:spPr>
          <a:xfrm>
            <a:off x="151001" y="1828800"/>
            <a:ext cx="1333850" cy="2910980"/>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a. Nhân vật An-tư-nai</a:t>
            </a:r>
            <a:endParaRPr lang="en-US" sz="3200" b="1" dirty="0">
              <a:latin typeface="+mj-lt"/>
            </a:endParaRPr>
          </a:p>
        </p:txBody>
      </p:sp>
      <p:cxnSp>
        <p:nvCxnSpPr>
          <p:cNvPr id="4" name="Straight Connector 3">
            <a:extLst>
              <a:ext uri="{FF2B5EF4-FFF2-40B4-BE49-F238E27FC236}">
                <a16:creationId xmlns:a16="http://schemas.microsoft.com/office/drawing/2014/main" id="{B636586E-A302-D369-4E74-2565EE906B86}"/>
              </a:ext>
            </a:extLst>
          </p:cNvPr>
          <p:cNvCxnSpPr>
            <a:cxnSpLocks/>
          </p:cNvCxnSpPr>
          <p:nvPr/>
        </p:nvCxnSpPr>
        <p:spPr>
          <a:xfrm>
            <a:off x="1484851" y="3171039"/>
            <a:ext cx="10066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0CA0A3-7435-F114-13C4-EC5F9A684EDC}"/>
              </a:ext>
            </a:extLst>
          </p:cNvPr>
          <p:cNvCxnSpPr>
            <a:cxnSpLocks/>
          </p:cNvCxnSpPr>
          <p:nvPr/>
        </p:nvCxnSpPr>
        <p:spPr>
          <a:xfrm>
            <a:off x="2491530" y="1258349"/>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CDFB9A-D100-75A2-760D-EFCFCC17609B}"/>
              </a:ext>
            </a:extLst>
          </p:cNvPr>
          <p:cNvCxnSpPr>
            <a:cxnSpLocks/>
          </p:cNvCxnSpPr>
          <p:nvPr/>
        </p:nvCxnSpPr>
        <p:spPr>
          <a:xfrm>
            <a:off x="2508308" y="3171039"/>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445604D-5BE4-06FE-BB49-CC10D433DB6B}"/>
              </a:ext>
            </a:extLst>
          </p:cNvPr>
          <p:cNvCxnSpPr>
            <a:cxnSpLocks/>
          </p:cNvCxnSpPr>
          <p:nvPr/>
        </p:nvCxnSpPr>
        <p:spPr>
          <a:xfrm>
            <a:off x="2508308" y="4907560"/>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8375B1-220B-A1E6-1826-CB1EE559D3AA}"/>
              </a:ext>
            </a:extLst>
          </p:cNvPr>
          <p:cNvCxnSpPr>
            <a:cxnSpLocks/>
          </p:cNvCxnSpPr>
          <p:nvPr/>
        </p:nvCxnSpPr>
        <p:spPr>
          <a:xfrm>
            <a:off x="2508308" y="1258349"/>
            <a:ext cx="0" cy="364921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C8D0B60-068A-052C-B99E-47C40A2535C6}"/>
              </a:ext>
            </a:extLst>
          </p:cNvPr>
          <p:cNvSpPr/>
          <p:nvPr/>
        </p:nvSpPr>
        <p:spPr>
          <a:xfrm>
            <a:off x="3355595" y="251672"/>
            <a:ext cx="3397535"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Hoàn cảnh sống, tính cách</a:t>
            </a:r>
            <a:endParaRPr lang="en-US" sz="3200" b="1" dirty="0">
              <a:latin typeface="+mj-lt"/>
            </a:endParaRPr>
          </a:p>
        </p:txBody>
      </p:sp>
      <p:sp>
        <p:nvSpPr>
          <p:cNvPr id="15" name="Rectangle: Rounded Corners 14">
            <a:extLst>
              <a:ext uri="{FF2B5EF4-FFF2-40B4-BE49-F238E27FC236}">
                <a16:creationId xmlns:a16="http://schemas.microsoft.com/office/drawing/2014/main" id="{230F6065-9031-AE2B-635A-4EFC12335AA6}"/>
              </a:ext>
            </a:extLst>
          </p:cNvPr>
          <p:cNvSpPr/>
          <p:nvPr/>
        </p:nvSpPr>
        <p:spPr>
          <a:xfrm>
            <a:off x="3389152" y="2579616"/>
            <a:ext cx="3363983"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Bước ngoặt cuộc đời</a:t>
            </a:r>
            <a:endParaRPr lang="en-US" sz="3200" b="1" dirty="0">
              <a:latin typeface="+mj-lt"/>
            </a:endParaRPr>
          </a:p>
        </p:txBody>
      </p:sp>
      <p:sp>
        <p:nvSpPr>
          <p:cNvPr id="16" name="Rectangle: Rounded Corners 15">
            <a:extLst>
              <a:ext uri="{FF2B5EF4-FFF2-40B4-BE49-F238E27FC236}">
                <a16:creationId xmlns:a16="http://schemas.microsoft.com/office/drawing/2014/main" id="{2B647609-3674-98F5-9B99-9FE35953BCC1}"/>
              </a:ext>
            </a:extLst>
          </p:cNvPr>
          <p:cNvSpPr/>
          <p:nvPr/>
        </p:nvSpPr>
        <p:spPr>
          <a:xfrm>
            <a:off x="3389152" y="4660086"/>
            <a:ext cx="3363985" cy="1367405"/>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Tình cảm An-tư-nai dành cho thầy Đuy-sen</a:t>
            </a:r>
            <a:endParaRPr lang="en-US" sz="3200" b="1" dirty="0">
              <a:latin typeface="+mj-lt"/>
            </a:endParaRPr>
          </a:p>
        </p:txBody>
      </p:sp>
      <p:cxnSp>
        <p:nvCxnSpPr>
          <p:cNvPr id="17" name="Straight Connector 16">
            <a:extLst>
              <a:ext uri="{FF2B5EF4-FFF2-40B4-BE49-F238E27FC236}">
                <a16:creationId xmlns:a16="http://schemas.microsoft.com/office/drawing/2014/main" id="{A017ABF1-79BF-BFB7-3740-93CED232E9A2}"/>
              </a:ext>
            </a:extLst>
          </p:cNvPr>
          <p:cNvCxnSpPr>
            <a:cxnSpLocks/>
          </p:cNvCxnSpPr>
          <p:nvPr/>
        </p:nvCxnSpPr>
        <p:spPr>
          <a:xfrm>
            <a:off x="6862195" y="891330"/>
            <a:ext cx="0" cy="476914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63992D-9D20-CA40-318D-C303DCB66CDF}"/>
              </a:ext>
            </a:extLst>
          </p:cNvPr>
          <p:cNvCxnSpPr>
            <a:cxnSpLocks/>
          </p:cNvCxnSpPr>
          <p:nvPr/>
        </p:nvCxnSpPr>
        <p:spPr>
          <a:xfrm>
            <a:off x="6862195" y="891330"/>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70BC8-5A26-6249-848A-326DF5AAB4BF}"/>
              </a:ext>
            </a:extLst>
          </p:cNvPr>
          <p:cNvCxnSpPr>
            <a:cxnSpLocks/>
          </p:cNvCxnSpPr>
          <p:nvPr/>
        </p:nvCxnSpPr>
        <p:spPr>
          <a:xfrm>
            <a:off x="6862195" y="3250735"/>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82CB48-1647-5A3B-A574-18DCC9B244A1}"/>
              </a:ext>
            </a:extLst>
          </p:cNvPr>
          <p:cNvCxnSpPr>
            <a:cxnSpLocks/>
          </p:cNvCxnSpPr>
          <p:nvPr/>
        </p:nvCxnSpPr>
        <p:spPr>
          <a:xfrm>
            <a:off x="6862195" y="5660471"/>
            <a:ext cx="86406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D898517-848D-C2AA-F0EC-BE4B2B5956D1}"/>
              </a:ext>
            </a:extLst>
          </p:cNvPr>
          <p:cNvSpPr/>
          <p:nvPr/>
        </p:nvSpPr>
        <p:spPr>
          <a:xfrm>
            <a:off x="7726260" y="192948"/>
            <a:ext cx="4464150" cy="1635849"/>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phải sống thiếu thốn cả về vật chất và tình cảm; không được chăm sóc, yêu thương nhưng giàu lòng tự trọng</a:t>
            </a:r>
            <a:endParaRPr lang="en-US" sz="2400" b="1" dirty="0">
              <a:latin typeface="+mj-lt"/>
            </a:endParaRPr>
          </a:p>
        </p:txBody>
      </p:sp>
      <p:sp>
        <p:nvSpPr>
          <p:cNvPr id="23" name="Rectangle: Rounded Corners 22">
            <a:extLst>
              <a:ext uri="{FF2B5EF4-FFF2-40B4-BE49-F238E27FC236}">
                <a16:creationId xmlns:a16="http://schemas.microsoft.com/office/drawing/2014/main" id="{965AB9B2-F24D-341D-2932-9214DFA3CEDF}"/>
              </a:ext>
            </a:extLst>
          </p:cNvPr>
          <p:cNvSpPr/>
          <p:nvPr/>
        </p:nvSpPr>
        <p:spPr>
          <a:xfrm>
            <a:off x="7727470" y="2527180"/>
            <a:ext cx="4462943" cy="1340146"/>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Thầy Đuy-sen có thể coi là ân nhân của An-tư-nai</a:t>
            </a:r>
            <a:endParaRPr lang="en-US" sz="2400" b="1" dirty="0">
              <a:latin typeface="+mj-lt"/>
            </a:endParaRPr>
          </a:p>
        </p:txBody>
      </p:sp>
      <p:sp>
        <p:nvSpPr>
          <p:cNvPr id="24" name="Rectangle: Rounded Corners 23">
            <a:extLst>
              <a:ext uri="{FF2B5EF4-FFF2-40B4-BE49-F238E27FC236}">
                <a16:creationId xmlns:a16="http://schemas.microsoft.com/office/drawing/2014/main" id="{5509607C-F1EA-7BF7-815F-487B347EC8F8}"/>
              </a:ext>
            </a:extLst>
          </p:cNvPr>
          <p:cNvSpPr/>
          <p:nvPr/>
        </p:nvSpPr>
        <p:spPr>
          <a:xfrm>
            <a:off x="7726260" y="4739780"/>
            <a:ext cx="4464153" cy="1340146"/>
          </a:xfrm>
          <a:prstGeom prst="roundRect">
            <a:avLst/>
          </a:prstGeom>
          <a:solidFill>
            <a:schemeClr val="accent4">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An-tư-nai đặc biệt yêu quý, ngưỡng mộ và biết ơn người thầy đầu tiên của mình</a:t>
            </a:r>
            <a:endParaRPr lang="en-US" sz="2400" b="1" dirty="0">
              <a:latin typeface="+mj-lt"/>
            </a:endParaRPr>
          </a:p>
        </p:txBody>
      </p:sp>
    </p:spTree>
    <p:extLst>
      <p:ext uri="{BB962C8B-B14F-4D97-AF65-F5344CB8AC3E}">
        <p14:creationId xmlns:p14="http://schemas.microsoft.com/office/powerpoint/2010/main" val="2662973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animEffect transition="in" filter="fade">
                                      <p:cBhvr>
                                        <p:cTn id="86" dur="500"/>
                                        <p:tgtEl>
                                          <p:spTgt spid="2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Effect transition="in" filter="fade">
                                      <p:cBhvr>
                                        <p:cTn id="91" dur="500"/>
                                        <p:tgtEl>
                                          <p:spTgt spid="2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500" fill="hold"/>
                                        <p:tgtEl>
                                          <p:spTgt spid="24"/>
                                        </p:tgtEl>
                                        <p:attrNameLst>
                                          <p:attrName>ppt_w</p:attrName>
                                        </p:attrNameLst>
                                      </p:cBhvr>
                                      <p:tavLst>
                                        <p:tav tm="0">
                                          <p:val>
                                            <p:fltVal val="0"/>
                                          </p:val>
                                        </p:tav>
                                        <p:tav tm="100000">
                                          <p:val>
                                            <p:strVal val="#ppt_w"/>
                                          </p:val>
                                        </p:tav>
                                      </p:tavLst>
                                    </p:anim>
                                    <p:anim calcmode="lin" valueType="num">
                                      <p:cBhvr>
                                        <p:cTn id="95" dur="500" fill="hold"/>
                                        <p:tgtEl>
                                          <p:spTgt spid="24"/>
                                        </p:tgtEl>
                                        <p:attrNameLst>
                                          <p:attrName>ppt_h</p:attrName>
                                        </p:attrNameLst>
                                      </p:cBhvr>
                                      <p:tavLst>
                                        <p:tav tm="0">
                                          <p:val>
                                            <p:fltVal val="0"/>
                                          </p:val>
                                        </p:tav>
                                        <p:tav tm="100000">
                                          <p:val>
                                            <p:strVal val="#ppt_h"/>
                                          </p:val>
                                        </p:tav>
                                      </p:tavLst>
                                    </p:anim>
                                    <p:animEffect transition="in" filter="fade">
                                      <p:cBhvr>
                                        <p:cTn id="9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1"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350647"/>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b.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Nhân</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vật</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thầy</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Đuy-sen</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215938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DE2B1-7D20-B303-5A24-52E36347CC30}"/>
              </a:ext>
            </a:extLst>
          </p:cNvPr>
          <p:cNvPicPr>
            <a:picLocks noChangeAspect="1"/>
          </p:cNvPicPr>
          <p:nvPr/>
        </p:nvPicPr>
        <p:blipFill>
          <a:blip r:embed="rId2"/>
          <a:stretch>
            <a:fillRect/>
          </a:stretch>
        </p:blipFill>
        <p:spPr>
          <a:xfrm>
            <a:off x="453006" y="317516"/>
            <a:ext cx="11350304" cy="6224555"/>
          </a:xfrm>
          <a:prstGeom prst="rect">
            <a:avLst/>
          </a:prstGeom>
        </p:spPr>
      </p:pic>
    </p:spTree>
    <p:extLst>
      <p:ext uri="{BB962C8B-B14F-4D97-AF65-F5344CB8AC3E}">
        <p14:creationId xmlns:p14="http://schemas.microsoft.com/office/powerpoint/2010/main" val="2939428839"/>
      </p:ext>
    </p:extLst>
  </p:cSld>
  <p:clrMapOvr>
    <a:masterClrMapping/>
  </p:clrMapOvr>
  <p:transition spd="slow" advClick="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Người thầy lyrics">
            <a:hlinkClick r:id="" action="ppaction://media"/>
            <a:extLst>
              <a:ext uri="{FF2B5EF4-FFF2-40B4-BE49-F238E27FC236}">
                <a16:creationId xmlns:a16="http://schemas.microsoft.com/office/drawing/2014/main" id="{C043F0B5-1E11-24F2-66E5-676A014278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12190413" cy="6856412"/>
          </a:xfrm>
          <a:prstGeom prst="rect">
            <a:avLst/>
          </a:prstGeom>
        </p:spPr>
      </p:pic>
    </p:spTree>
    <p:extLst>
      <p:ext uri="{BB962C8B-B14F-4D97-AF65-F5344CB8AC3E}">
        <p14:creationId xmlns:p14="http://schemas.microsoft.com/office/powerpoint/2010/main" val="292624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45155" y="2025354"/>
            <a:ext cx="4342730" cy="2062103"/>
          </a:xfrm>
          <a:prstGeom prst="rect">
            <a:avLst/>
          </a:prstGeom>
          <a:noFill/>
        </p:spPr>
        <p:txBody>
          <a:bodyPr wrap="square" rtlCol="0">
            <a:spAutoFit/>
          </a:bodyPr>
          <a:lstStyle/>
          <a:p>
            <a:pPr lvl="0" algn="just">
              <a:defRPr/>
            </a:pPr>
            <a:r>
              <a:rPr lang="vi-VN" sz="3200" b="1" i="1" dirty="0">
                <a:solidFill>
                  <a:srgbClr val="FFFFFF"/>
                </a:solidFill>
                <a:latin typeface="Times New Roman" panose="02020603050405020304" pitchFamily="18" charset="0"/>
                <a:ea typeface="微软雅黑"/>
                <a:cs typeface="Times New Roman" panose="02020603050405020304" pitchFamily="18" charset="0"/>
              </a:rPr>
              <a:t>Hình ảnh nhân vật thầy Đuy-sen hiện lên qua lời kể, cảm xúc và suy nghĩ của nhân vật An-tư-nai</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78055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Ngôn ngữ đối thoạitâm hồn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5290378" y="93952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079674" y="2381265"/>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5170591" y="3454177"/>
            <a:ext cx="1144132" cy="989016"/>
            <a:chOff x="2883" y="375"/>
            <a:chExt cx="1938" cy="1977"/>
          </a:xfrm>
          <a:solidFill>
            <a:srgbClr val="C0266E"/>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562571" y="1151503"/>
            <a:ext cx="4566975" cy="430887"/>
          </a:xfrm>
          <a:prstGeom prst="rect">
            <a:avLst/>
          </a:prstGeom>
          <a:noFill/>
        </p:spPr>
        <p:txBody>
          <a:bodyPr wrap="square" lIns="0" tIns="0" rIns="0" bIns="0" rtlCol="0">
            <a:spAutoFit/>
          </a:bodyPr>
          <a:lstStyle/>
          <a:p>
            <a:pPr lvl="0"/>
            <a:r>
              <a:rPr lang="pt-BR" sz="2800" i="1" dirty="0">
                <a:solidFill>
                  <a:prstClr val="black"/>
                </a:solidFill>
                <a:latin typeface="Times New Roman" panose="02020603050405020304" pitchFamily="18" charset="0"/>
                <a:cs typeface="Times New Roman" panose="02020603050405020304" pitchFamily="18" charset="0"/>
              </a:rPr>
              <a:t>Mời các em vào xem 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532580" y="2238242"/>
            <a:ext cx="4918043" cy="1292662"/>
          </a:xfrm>
          <a:prstGeom prst="rect">
            <a:avLst/>
          </a:prstGeom>
          <a:noFill/>
        </p:spPr>
        <p:txBody>
          <a:bodyPr wrap="square" lIns="0" tIns="0" rIns="0" bIns="0" rtlCol="0">
            <a:spAutoFit/>
          </a:bodyPr>
          <a:lstStyle/>
          <a:p>
            <a:pPr lvl="0" algn="just"/>
            <a:r>
              <a:rPr lang="vi-VN" sz="2800" i="1" dirty="0">
                <a:solidFill>
                  <a:prstClr val="black"/>
                </a:solidFill>
                <a:latin typeface="Times New Roman" panose="02020603050405020304" pitchFamily="18" charset="0"/>
                <a:cs typeface="Times New Roman" panose="02020603050405020304" pitchFamily="18" charset="0"/>
              </a:rPr>
              <a:t>Giới thiệu ngôi trường và những “tiện nghi”cho các em, thuyết phục các em đi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6504149" y="3798329"/>
            <a:ext cx="5132468" cy="861774"/>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Khen ngợi tên và tính cách của An-tư-nai</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4">
            <a:extLst>
              <a:ext uri="{FF2B5EF4-FFF2-40B4-BE49-F238E27FC236}">
                <a16:creationId xmlns:a16="http://schemas.microsoft.com/office/drawing/2014/main" id="{2258E6E5-F9EC-2ABF-7923-BC72A9B32FA9}"/>
              </a:ext>
            </a:extLst>
          </p:cNvPr>
          <p:cNvGrpSpPr>
            <a:grpSpLocks noChangeAspect="1"/>
          </p:cNvGrpSpPr>
          <p:nvPr/>
        </p:nvGrpSpPr>
        <p:grpSpPr bwMode="auto">
          <a:xfrm flipH="1">
            <a:off x="5065944" y="4569976"/>
            <a:ext cx="1144132" cy="989016"/>
            <a:chOff x="2883" y="375"/>
            <a:chExt cx="1938" cy="1977"/>
          </a:xfrm>
          <a:solidFill>
            <a:srgbClr val="31709C"/>
          </a:solidFill>
        </p:grpSpPr>
        <p:sp>
          <p:nvSpPr>
            <p:cNvPr id="3" name="Freeform 5">
              <a:extLst>
                <a:ext uri="{FF2B5EF4-FFF2-40B4-BE49-F238E27FC236}">
                  <a16:creationId xmlns:a16="http://schemas.microsoft.com/office/drawing/2014/main" id="{97108242-3A78-93EC-455E-EF00D2CF5484}"/>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 name="Freeform 6">
              <a:extLst>
                <a:ext uri="{FF2B5EF4-FFF2-40B4-BE49-F238E27FC236}">
                  <a16:creationId xmlns:a16="http://schemas.microsoft.com/office/drawing/2014/main" id="{EC2E4FC0-B70D-3E80-21FB-D39477EC4E4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 name="Freeform 7">
              <a:extLst>
                <a:ext uri="{FF2B5EF4-FFF2-40B4-BE49-F238E27FC236}">
                  <a16:creationId xmlns:a16="http://schemas.microsoft.com/office/drawing/2014/main" id="{6261CB55-30C9-BF94-1F57-14B34F55533C}"/>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 name="Freeform 8">
              <a:extLst>
                <a:ext uri="{FF2B5EF4-FFF2-40B4-BE49-F238E27FC236}">
                  <a16:creationId xmlns:a16="http://schemas.microsoft.com/office/drawing/2014/main" id="{28C185E3-BC85-EF6A-60E3-43A265D4D49B}"/>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Freeform 9">
              <a:extLst>
                <a:ext uri="{FF2B5EF4-FFF2-40B4-BE49-F238E27FC236}">
                  <a16:creationId xmlns:a16="http://schemas.microsoft.com/office/drawing/2014/main" id="{BB77373A-2637-1C24-5747-029629055A01}"/>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 name="Freeform 10">
              <a:extLst>
                <a:ext uri="{FF2B5EF4-FFF2-40B4-BE49-F238E27FC236}">
                  <a16:creationId xmlns:a16="http://schemas.microsoft.com/office/drawing/2014/main" id="{A86A6B6B-2562-EB0E-0CEC-164CDDD55EEC}"/>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Freeform 11">
              <a:extLst>
                <a:ext uri="{FF2B5EF4-FFF2-40B4-BE49-F238E27FC236}">
                  <a16:creationId xmlns:a16="http://schemas.microsoft.com/office/drawing/2014/main" id="{023A5AEE-9F50-07F8-BFB3-2D5C7AD4706A}"/>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 name="Freeform 12">
              <a:extLst>
                <a:ext uri="{FF2B5EF4-FFF2-40B4-BE49-F238E27FC236}">
                  <a16:creationId xmlns:a16="http://schemas.microsoft.com/office/drawing/2014/main" id="{C1EBB6F5-BCE2-E3CE-9A8B-95532ED3E0D3}"/>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Freeform 14">
              <a:extLst>
                <a:ext uri="{FF2B5EF4-FFF2-40B4-BE49-F238E27FC236}">
                  <a16:creationId xmlns:a16="http://schemas.microsoft.com/office/drawing/2014/main" id="{4F7753BB-C69C-EDD7-9C0B-48B378236735}"/>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2" name="TextBox 78">
            <a:extLst>
              <a:ext uri="{FF2B5EF4-FFF2-40B4-BE49-F238E27FC236}">
                <a16:creationId xmlns:a16="http://schemas.microsoft.com/office/drawing/2014/main" id="{7FCB93E1-8824-2B3B-7168-948A7B53315B}"/>
              </a:ext>
            </a:extLst>
          </p:cNvPr>
          <p:cNvSpPr txBox="1"/>
          <p:nvPr/>
        </p:nvSpPr>
        <p:spPr>
          <a:xfrm>
            <a:off x="6399502" y="4914128"/>
            <a:ext cx="5132468" cy="430887"/>
          </a:xfrm>
          <a:prstGeom prst="rect">
            <a:avLst/>
          </a:prstGeom>
          <a:noFill/>
        </p:spPr>
        <p:txBody>
          <a:bodyPr wrap="square" lIns="0" tIns="0" rIns="0" bIns="0" rtlCol="0">
            <a:spAutoFit/>
          </a:bodyPr>
          <a:lstStyle/>
          <a:p>
            <a:pPr lvl="0" defTabSz="457063">
              <a:defRPr/>
            </a:pPr>
            <a:r>
              <a:rPr lang="vi-VN" sz="2800" i="1">
                <a:solidFill>
                  <a:prstClr val="black"/>
                </a:solidFill>
                <a:latin typeface="Times New Roman" panose="02020603050405020304" pitchFamily="18" charset="0"/>
                <a:cs typeface="Times New Roman" panose="02020603050405020304" pitchFamily="18" charset="0"/>
              </a:rPr>
              <a:t>Hỏi về gia cảnh</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1261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75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75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75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wipe(down)">
                                      <p:cBhvr>
                                        <p:cTn id="86" dur="75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wipe(down)">
                                      <p:cBhvr>
                                        <p:cTn id="91" dur="75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wipe(down)">
                                      <p:cBhvr>
                                        <p:cTn id="96" dur="750"/>
                                        <p:tgtEl>
                                          <p:spTgt spid="10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wipe(left)">
                                      <p:cBhvr>
                                        <p:cTn id="101" dur="75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3062101" cy="521836"/>
          </a:xfrm>
          <a:custGeom>
            <a:avLst/>
            <a:gdLst>
              <a:gd name="connsiteX0" fmla="*/ 0 w 3062101"/>
              <a:gd name="connsiteY0" fmla="*/ 260918 h 521836"/>
              <a:gd name="connsiteX1" fmla="*/ 260918 w 3062101"/>
              <a:gd name="connsiteY1" fmla="*/ 0 h 521836"/>
              <a:gd name="connsiteX2" fmla="*/ 845179 w 3062101"/>
              <a:gd name="connsiteY2" fmla="*/ 0 h 521836"/>
              <a:gd name="connsiteX3" fmla="*/ 1480245 w 3062101"/>
              <a:gd name="connsiteY3" fmla="*/ 0 h 521836"/>
              <a:gd name="connsiteX4" fmla="*/ 2089909 w 3062101"/>
              <a:gd name="connsiteY4" fmla="*/ 0 h 521836"/>
              <a:gd name="connsiteX5" fmla="*/ 2801183 w 3062101"/>
              <a:gd name="connsiteY5" fmla="*/ 0 h 521836"/>
              <a:gd name="connsiteX6" fmla="*/ 3062101 w 3062101"/>
              <a:gd name="connsiteY6" fmla="*/ 260918 h 521836"/>
              <a:gd name="connsiteX7" fmla="*/ 3062101 w 3062101"/>
              <a:gd name="connsiteY7" fmla="*/ 260918 h 521836"/>
              <a:gd name="connsiteX8" fmla="*/ 2801183 w 3062101"/>
              <a:gd name="connsiteY8" fmla="*/ 521836 h 521836"/>
              <a:gd name="connsiteX9" fmla="*/ 2191519 w 3062101"/>
              <a:gd name="connsiteY9" fmla="*/ 521836 h 521836"/>
              <a:gd name="connsiteX10" fmla="*/ 1556453 w 3062101"/>
              <a:gd name="connsiteY10" fmla="*/ 521836 h 521836"/>
              <a:gd name="connsiteX11" fmla="*/ 997595 w 3062101"/>
              <a:gd name="connsiteY11" fmla="*/ 521836 h 521836"/>
              <a:gd name="connsiteX12" fmla="*/ 260918 w 3062101"/>
              <a:gd name="connsiteY12" fmla="*/ 521836 h 521836"/>
              <a:gd name="connsiteX13" fmla="*/ 0 w 3062101"/>
              <a:gd name="connsiteY13"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62101" h="521836" fill="none" extrusionOk="0">
                <a:moveTo>
                  <a:pt x="0" y="260918"/>
                </a:moveTo>
                <a:cubicBezTo>
                  <a:pt x="3795" y="113495"/>
                  <a:pt x="121802" y="-23449"/>
                  <a:pt x="260918" y="0"/>
                </a:cubicBezTo>
                <a:cubicBezTo>
                  <a:pt x="531599" y="-15444"/>
                  <a:pt x="714740" y="-3332"/>
                  <a:pt x="845179" y="0"/>
                </a:cubicBezTo>
                <a:cubicBezTo>
                  <a:pt x="975618" y="3332"/>
                  <a:pt x="1221235" y="5330"/>
                  <a:pt x="1480245" y="0"/>
                </a:cubicBezTo>
                <a:cubicBezTo>
                  <a:pt x="1739255" y="-5330"/>
                  <a:pt x="1834307" y="18597"/>
                  <a:pt x="2089909" y="0"/>
                </a:cubicBezTo>
                <a:cubicBezTo>
                  <a:pt x="2345511" y="-18597"/>
                  <a:pt x="2641592" y="-7098"/>
                  <a:pt x="2801183" y="0"/>
                </a:cubicBezTo>
                <a:cubicBezTo>
                  <a:pt x="2971342" y="19363"/>
                  <a:pt x="3061349" y="134683"/>
                  <a:pt x="3062101" y="260918"/>
                </a:cubicBezTo>
                <a:lnTo>
                  <a:pt x="3062101" y="260918"/>
                </a:lnTo>
                <a:cubicBezTo>
                  <a:pt x="3077083" y="396132"/>
                  <a:pt x="2935495" y="537377"/>
                  <a:pt x="2801183" y="521836"/>
                </a:cubicBezTo>
                <a:cubicBezTo>
                  <a:pt x="2552836" y="504884"/>
                  <a:pt x="2338694" y="541264"/>
                  <a:pt x="2191519" y="521836"/>
                </a:cubicBezTo>
                <a:cubicBezTo>
                  <a:pt x="2044344" y="502408"/>
                  <a:pt x="1857507" y="542876"/>
                  <a:pt x="1556453" y="521836"/>
                </a:cubicBezTo>
                <a:cubicBezTo>
                  <a:pt x="1255399" y="500796"/>
                  <a:pt x="1173304" y="519374"/>
                  <a:pt x="997595" y="521836"/>
                </a:cubicBezTo>
                <a:cubicBezTo>
                  <a:pt x="821886" y="524298"/>
                  <a:pt x="601837" y="519581"/>
                  <a:pt x="260918" y="521836"/>
                </a:cubicBezTo>
                <a:cubicBezTo>
                  <a:pt x="105709" y="544135"/>
                  <a:pt x="-5043" y="398328"/>
                  <a:pt x="0" y="260918"/>
                </a:cubicBezTo>
                <a:close/>
              </a:path>
              <a:path w="3062101" h="521836" stroke="0" extrusionOk="0">
                <a:moveTo>
                  <a:pt x="0" y="260918"/>
                </a:moveTo>
                <a:cubicBezTo>
                  <a:pt x="-5917" y="113167"/>
                  <a:pt x="94302" y="8450"/>
                  <a:pt x="260918" y="0"/>
                </a:cubicBezTo>
                <a:cubicBezTo>
                  <a:pt x="546107" y="1800"/>
                  <a:pt x="683703" y="-2537"/>
                  <a:pt x="946790" y="0"/>
                </a:cubicBezTo>
                <a:cubicBezTo>
                  <a:pt x="1209877" y="2537"/>
                  <a:pt x="1406999" y="-11460"/>
                  <a:pt x="1556453" y="0"/>
                </a:cubicBezTo>
                <a:cubicBezTo>
                  <a:pt x="1705907" y="11460"/>
                  <a:pt x="2021639" y="19138"/>
                  <a:pt x="2140714" y="0"/>
                </a:cubicBezTo>
                <a:cubicBezTo>
                  <a:pt x="2259789" y="-19138"/>
                  <a:pt x="2542704" y="10763"/>
                  <a:pt x="2801183" y="0"/>
                </a:cubicBezTo>
                <a:cubicBezTo>
                  <a:pt x="2958970" y="-28166"/>
                  <a:pt x="3057444" y="116104"/>
                  <a:pt x="3062101" y="260918"/>
                </a:cubicBezTo>
                <a:lnTo>
                  <a:pt x="3062101" y="260918"/>
                </a:lnTo>
                <a:cubicBezTo>
                  <a:pt x="3041511" y="424404"/>
                  <a:pt x="2943716" y="506884"/>
                  <a:pt x="2801183" y="521836"/>
                </a:cubicBezTo>
                <a:cubicBezTo>
                  <a:pt x="2558765" y="490078"/>
                  <a:pt x="2410956" y="544228"/>
                  <a:pt x="2115311" y="521836"/>
                </a:cubicBezTo>
                <a:cubicBezTo>
                  <a:pt x="1819666" y="499444"/>
                  <a:pt x="1795153" y="531780"/>
                  <a:pt x="1531051" y="521836"/>
                </a:cubicBezTo>
                <a:cubicBezTo>
                  <a:pt x="1266949" y="511892"/>
                  <a:pt x="1078884" y="539875"/>
                  <a:pt x="895984" y="521836"/>
                </a:cubicBezTo>
                <a:cubicBezTo>
                  <a:pt x="713084" y="503797"/>
                  <a:pt x="409888" y="493588"/>
                  <a:pt x="260918" y="521836"/>
                </a:cubicBezTo>
                <a:cubicBezTo>
                  <a:pt x="135292" y="550293"/>
                  <a:pt x="3072" y="408782"/>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2707593"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Hành động</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5290378" y="93952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079674" y="2381265"/>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5170591" y="3454177"/>
            <a:ext cx="1144132" cy="989016"/>
            <a:chOff x="2883" y="375"/>
            <a:chExt cx="1938" cy="1977"/>
          </a:xfrm>
          <a:solidFill>
            <a:srgbClr val="C0266E"/>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635826" y="891585"/>
            <a:ext cx="4566975" cy="861774"/>
          </a:xfrm>
          <a:prstGeom prst="rect">
            <a:avLst/>
          </a:prstGeom>
          <a:noFill/>
        </p:spPr>
        <p:txBody>
          <a:bodyPr wrap="square" lIns="0" tIns="0" rIns="0" bIns="0" rtlCol="0">
            <a:spAutoFit/>
          </a:bodyPr>
          <a:lstStyle/>
          <a:p>
            <a:pPr lvl="0"/>
            <a:r>
              <a:rPr lang="pt-BR" sz="2800" i="1" dirty="0">
                <a:solidFill>
                  <a:prstClr val="black"/>
                </a:solidFill>
                <a:latin typeface="Times New Roman" panose="02020603050405020304" pitchFamily="18" charset="0"/>
                <a:cs typeface="Times New Roman" panose="02020603050405020304" pitchFamily="18" charset="0"/>
              </a:rPr>
              <a:t>Một mình sửa nhà kho cũ thành lớp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532580" y="2238242"/>
            <a:ext cx="4918043" cy="861774"/>
          </a:xfrm>
          <a:prstGeom prst="rect">
            <a:avLst/>
          </a:prstGeom>
          <a:noFill/>
        </p:spPr>
        <p:txBody>
          <a:bodyPr wrap="square" lIns="0" tIns="0" rIns="0" bIns="0" rtlCol="0">
            <a:spAutoFit/>
          </a:bodyPr>
          <a:lstStyle/>
          <a:p>
            <a:pPr lvl="0" algn="just"/>
            <a:r>
              <a:rPr lang="vi-VN" sz="2800" i="1" dirty="0">
                <a:solidFill>
                  <a:prstClr val="black"/>
                </a:solidFill>
                <a:latin typeface="Times New Roman" panose="02020603050405020304" pitchFamily="18" charset="0"/>
                <a:cs typeface="Times New Roman" panose="02020603050405020304" pitchFamily="18" charset="0"/>
              </a:rPr>
              <a:t>Bế các em nhỏ giữa mùa đông buốt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6641427" y="3372146"/>
            <a:ext cx="5030667" cy="1292662"/>
          </a:xfrm>
          <a:prstGeom prst="rect">
            <a:avLst/>
          </a:prstGeom>
          <a:noFill/>
        </p:spPr>
        <p:txBody>
          <a:bodyPr wrap="square" lIns="0" tIns="0" rIns="0" bIns="0" rtlCol="0">
            <a:spAutoFit/>
          </a:bodyPr>
          <a:lstStyle/>
          <a:p>
            <a:pPr lvl="0" algn="just" defTabSz="457063">
              <a:defRPr/>
            </a:pPr>
            <a:r>
              <a:rPr lang="vi-VN" sz="2800" i="1" dirty="0">
                <a:solidFill>
                  <a:prstClr val="black"/>
                </a:solidFill>
                <a:latin typeface="Times New Roman" panose="02020603050405020304" pitchFamily="18" charset="0"/>
                <a:cs typeface="Times New Roman" panose="02020603050405020304" pitchFamily="18" charset="0"/>
              </a:rPr>
              <a:t>Kiên trì dạy chữ cho các em bất chấp hoàn cảnh thiếu thốn, khắc nghiệt, sự đơn độc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4">
            <a:extLst>
              <a:ext uri="{FF2B5EF4-FFF2-40B4-BE49-F238E27FC236}">
                <a16:creationId xmlns:a16="http://schemas.microsoft.com/office/drawing/2014/main" id="{2258E6E5-F9EC-2ABF-7923-BC72A9B32FA9}"/>
              </a:ext>
            </a:extLst>
          </p:cNvPr>
          <p:cNvGrpSpPr>
            <a:grpSpLocks noChangeAspect="1"/>
          </p:cNvGrpSpPr>
          <p:nvPr/>
        </p:nvGrpSpPr>
        <p:grpSpPr bwMode="auto">
          <a:xfrm flipH="1">
            <a:off x="5065944" y="4569976"/>
            <a:ext cx="1144132" cy="989016"/>
            <a:chOff x="2883" y="375"/>
            <a:chExt cx="1938" cy="1977"/>
          </a:xfrm>
          <a:solidFill>
            <a:srgbClr val="31709C"/>
          </a:solidFill>
        </p:grpSpPr>
        <p:sp>
          <p:nvSpPr>
            <p:cNvPr id="3" name="Freeform 5">
              <a:extLst>
                <a:ext uri="{FF2B5EF4-FFF2-40B4-BE49-F238E27FC236}">
                  <a16:creationId xmlns:a16="http://schemas.microsoft.com/office/drawing/2014/main" id="{97108242-3A78-93EC-455E-EF00D2CF5484}"/>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 name="Freeform 6">
              <a:extLst>
                <a:ext uri="{FF2B5EF4-FFF2-40B4-BE49-F238E27FC236}">
                  <a16:creationId xmlns:a16="http://schemas.microsoft.com/office/drawing/2014/main" id="{EC2E4FC0-B70D-3E80-21FB-D39477EC4E4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 name="Freeform 7">
              <a:extLst>
                <a:ext uri="{FF2B5EF4-FFF2-40B4-BE49-F238E27FC236}">
                  <a16:creationId xmlns:a16="http://schemas.microsoft.com/office/drawing/2014/main" id="{6261CB55-30C9-BF94-1F57-14B34F55533C}"/>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 name="Freeform 8">
              <a:extLst>
                <a:ext uri="{FF2B5EF4-FFF2-40B4-BE49-F238E27FC236}">
                  <a16:creationId xmlns:a16="http://schemas.microsoft.com/office/drawing/2014/main" id="{28C185E3-BC85-EF6A-60E3-43A265D4D49B}"/>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Freeform 9">
              <a:extLst>
                <a:ext uri="{FF2B5EF4-FFF2-40B4-BE49-F238E27FC236}">
                  <a16:creationId xmlns:a16="http://schemas.microsoft.com/office/drawing/2014/main" id="{BB77373A-2637-1C24-5747-029629055A01}"/>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 name="Freeform 10">
              <a:extLst>
                <a:ext uri="{FF2B5EF4-FFF2-40B4-BE49-F238E27FC236}">
                  <a16:creationId xmlns:a16="http://schemas.microsoft.com/office/drawing/2014/main" id="{A86A6B6B-2562-EB0E-0CEC-164CDDD55EEC}"/>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Freeform 11">
              <a:extLst>
                <a:ext uri="{FF2B5EF4-FFF2-40B4-BE49-F238E27FC236}">
                  <a16:creationId xmlns:a16="http://schemas.microsoft.com/office/drawing/2014/main" id="{023A5AEE-9F50-07F8-BFB3-2D5C7AD4706A}"/>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 name="Freeform 12">
              <a:extLst>
                <a:ext uri="{FF2B5EF4-FFF2-40B4-BE49-F238E27FC236}">
                  <a16:creationId xmlns:a16="http://schemas.microsoft.com/office/drawing/2014/main" id="{C1EBB6F5-BCE2-E3CE-9A8B-95532ED3E0D3}"/>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Freeform 14">
              <a:extLst>
                <a:ext uri="{FF2B5EF4-FFF2-40B4-BE49-F238E27FC236}">
                  <a16:creationId xmlns:a16="http://schemas.microsoft.com/office/drawing/2014/main" id="{4F7753BB-C69C-EDD7-9C0B-48B378236735}"/>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2" name="TextBox 78">
            <a:extLst>
              <a:ext uri="{FF2B5EF4-FFF2-40B4-BE49-F238E27FC236}">
                <a16:creationId xmlns:a16="http://schemas.microsoft.com/office/drawing/2014/main" id="{7FCB93E1-8824-2B3B-7168-948A7B53315B}"/>
              </a:ext>
            </a:extLst>
          </p:cNvPr>
          <p:cNvSpPr txBox="1"/>
          <p:nvPr/>
        </p:nvSpPr>
        <p:spPr>
          <a:xfrm>
            <a:off x="6492108" y="4897111"/>
            <a:ext cx="5132468" cy="861774"/>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Khi thấy An-tư-nai bị té thì thầy vội vàng đỡ lên rồi bế chạy lên bờ</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0256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75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75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75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wipe(down)">
                                      <p:cBhvr>
                                        <p:cTn id="86" dur="75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wipe(down)">
                                      <p:cBhvr>
                                        <p:cTn id="91" dur="75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wipe(down)">
                                      <p:cBhvr>
                                        <p:cTn id="96" dur="750"/>
                                        <p:tgtEl>
                                          <p:spTgt spid="10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wipe(left)">
                                      <p:cBhvr>
                                        <p:cTn id="101" dur="750"/>
                                        <p:tgtEl>
                                          <p:spTgt spid="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1944314" y="77426"/>
            <a:ext cx="7566542" cy="954107"/>
          </a:xfrm>
          <a:prstGeom prst="rect">
            <a:avLst/>
          </a:prstGeom>
        </p:spPr>
        <p:txBody>
          <a:bodyPr vert="horz" wrap="square">
            <a:spAutoFit/>
          </a:bodyPr>
          <a:lstStyle/>
          <a:p>
            <a:pPr lvl="0" algn="ctr"/>
            <a:r>
              <a:rPr lang="vi-VN" altLang="zh-CN" sz="2800" b="1"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Cảm xúc, suy nghĩ của An-tư-nai về thầy Đuy-sen</a:t>
            </a:r>
            <a:endParaRPr lang="en-US" altLang="zh-CN" sz="2800" b="1"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4E473FC3-04B4-42E4-AAC0-1F6AA4B797D0}"/>
              </a:ext>
            </a:extLst>
          </p:cNvPr>
          <p:cNvSpPr/>
          <p:nvPr/>
        </p:nvSpPr>
        <p:spPr>
          <a:xfrm>
            <a:off x="4039025" y="1403940"/>
            <a:ext cx="6527375" cy="1077218"/>
          </a:xfrm>
          <a:prstGeom prst="rect">
            <a:avLst/>
          </a:prstGeom>
        </p:spPr>
        <p:txBody>
          <a:bodyPr wrap="square">
            <a:spAutoFit/>
          </a:bodyPr>
          <a:lstStyle/>
          <a:p>
            <a:pPr lvl="0" algn="just"/>
            <a:r>
              <a:rPr lang="vi-VN" sz="3200" dirty="0">
                <a:solidFill>
                  <a:srgbClr val="000000"/>
                </a:solidFill>
                <a:latin typeface="Times New Roman" panose="02020603050405020304" pitchFamily="18" charset="0"/>
                <a:cs typeface="Times New Roman" panose="02020603050405020304" pitchFamily="18" charset="0"/>
              </a:rPr>
              <a:t>không để ý những lời lăng mạ và sẽ nghĩ ra một câu chuyện vui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矩形 8">
            <a:extLst>
              <a:ext uri="{FF2B5EF4-FFF2-40B4-BE49-F238E27FC236}">
                <a16:creationId xmlns:a16="http://schemas.microsoft.com/office/drawing/2014/main" id="{BDD70319-1464-4A86-A350-BB548341466E}"/>
              </a:ext>
            </a:extLst>
          </p:cNvPr>
          <p:cNvSpPr/>
          <p:nvPr/>
        </p:nvSpPr>
        <p:spPr>
          <a:xfrm>
            <a:off x="4026478" y="2494020"/>
            <a:ext cx="7624203" cy="584775"/>
          </a:xfrm>
          <a:prstGeom prst="rect">
            <a:avLst/>
          </a:prstGeom>
        </p:spPr>
        <p:txBody>
          <a:bodyPr wrap="non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Mong ước thầy Đuy-sen là ruột thịt của mình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矩形 9">
            <a:extLst>
              <a:ext uri="{FF2B5EF4-FFF2-40B4-BE49-F238E27FC236}">
                <a16:creationId xmlns:a16="http://schemas.microsoft.com/office/drawing/2014/main" id="{05A9F2B2-2CFE-4968-AED1-8CC27C765054}"/>
              </a:ext>
            </a:extLst>
          </p:cNvPr>
          <p:cNvSpPr/>
          <p:nvPr/>
        </p:nvSpPr>
        <p:spPr>
          <a:xfrm>
            <a:off x="4026478" y="3353167"/>
            <a:ext cx="7877814" cy="1077218"/>
          </a:xfrm>
          <a:prstGeom prst="rect">
            <a:avLst/>
          </a:prstGeom>
        </p:spPr>
        <p:txBody>
          <a:bodyPr wrap="squar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Chắc chắn đứa cũng yêu mến thầy vì tấm lòng nhân 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组合 10">
            <a:extLst>
              <a:ext uri="{FF2B5EF4-FFF2-40B4-BE49-F238E27FC236}">
                <a16:creationId xmlns:a16="http://schemas.microsoft.com/office/drawing/2014/main" id="{85205769-A5EA-46A9-89FE-B18DC35817D7}"/>
              </a:ext>
            </a:extLst>
          </p:cNvPr>
          <p:cNvGrpSpPr/>
          <p:nvPr/>
        </p:nvGrpSpPr>
        <p:grpSpPr>
          <a:xfrm rot="5400000">
            <a:off x="3076128" y="1466725"/>
            <a:ext cx="788487" cy="691974"/>
            <a:chOff x="4581856" y="1758048"/>
            <a:chExt cx="3290619" cy="692523"/>
          </a:xfrm>
        </p:grpSpPr>
        <p:sp>
          <p:nvSpPr>
            <p:cNvPr id="13" name="Shape 18">
              <a:extLst>
                <a:ext uri="{FF2B5EF4-FFF2-40B4-BE49-F238E27FC236}">
                  <a16:creationId xmlns:a16="http://schemas.microsoft.com/office/drawing/2014/main" id="{81C2F39D-972F-40A5-969D-594BF4756F71}"/>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4" name="矩形 13">
              <a:extLst>
                <a:ext uri="{FF2B5EF4-FFF2-40B4-BE49-F238E27FC236}">
                  <a16:creationId xmlns:a16="http://schemas.microsoft.com/office/drawing/2014/main" id="{FD82E162-C895-4599-810A-48E2DD4F29D9}"/>
                </a:ext>
              </a:extLst>
            </p:cNvPr>
            <p:cNvSpPr/>
            <p:nvPr/>
          </p:nvSpPr>
          <p:spPr>
            <a:xfrm rot="10800000">
              <a:off x="4775451" y="1895006"/>
              <a:ext cx="3082695" cy="35390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1</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5" name="组合 14">
            <a:extLst>
              <a:ext uri="{FF2B5EF4-FFF2-40B4-BE49-F238E27FC236}">
                <a16:creationId xmlns:a16="http://schemas.microsoft.com/office/drawing/2014/main" id="{A6EBADFA-CC7E-48D9-8202-B2023B71F72C}"/>
              </a:ext>
            </a:extLst>
          </p:cNvPr>
          <p:cNvGrpSpPr/>
          <p:nvPr/>
        </p:nvGrpSpPr>
        <p:grpSpPr>
          <a:xfrm rot="5400000">
            <a:off x="3076128" y="2470544"/>
            <a:ext cx="788487" cy="691974"/>
            <a:chOff x="4581856" y="1758048"/>
            <a:chExt cx="3290619" cy="692523"/>
          </a:xfrm>
        </p:grpSpPr>
        <p:sp>
          <p:nvSpPr>
            <p:cNvPr id="16" name="Shape 18">
              <a:extLst>
                <a:ext uri="{FF2B5EF4-FFF2-40B4-BE49-F238E27FC236}">
                  <a16:creationId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7" name="矩形 16">
              <a:extLst>
                <a:ext uri="{FF2B5EF4-FFF2-40B4-BE49-F238E27FC236}">
                  <a16:creationId xmlns:a16="http://schemas.microsoft.com/office/drawing/2014/main" id="{605C5BD5-7A88-4C6D-8A03-8A983E3D83BD}"/>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2</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8" name="组合 17">
            <a:extLst>
              <a:ext uri="{FF2B5EF4-FFF2-40B4-BE49-F238E27FC236}">
                <a16:creationId xmlns:a16="http://schemas.microsoft.com/office/drawing/2014/main" id="{8EEEAB45-0508-44E9-9874-7092924B2736}"/>
              </a:ext>
            </a:extLst>
          </p:cNvPr>
          <p:cNvGrpSpPr/>
          <p:nvPr/>
        </p:nvGrpSpPr>
        <p:grpSpPr>
          <a:xfrm rot="5400000">
            <a:off x="3098238" y="3560457"/>
            <a:ext cx="788487" cy="691974"/>
            <a:chOff x="4581856" y="1758048"/>
            <a:chExt cx="3290619" cy="692523"/>
          </a:xfrm>
        </p:grpSpPr>
        <p:sp>
          <p:nvSpPr>
            <p:cNvPr id="19" name="Shape 18">
              <a:extLst>
                <a:ext uri="{FF2B5EF4-FFF2-40B4-BE49-F238E27FC236}">
                  <a16:creationId xmlns:a16="http://schemas.microsoft.com/office/drawing/2014/main" id="{AF5B2974-D7B2-4972-BFF8-766C0A392B6E}"/>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0" name="矩形 19">
              <a:extLst>
                <a:ext uri="{FF2B5EF4-FFF2-40B4-BE49-F238E27FC236}">
                  <a16:creationId xmlns:a16="http://schemas.microsoft.com/office/drawing/2014/main" id="{E509413F-C7DF-4136-A741-E9E84E889D53}"/>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3</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sp>
        <p:nvSpPr>
          <p:cNvPr id="25" name="矩形 9">
            <a:extLst>
              <a:ext uri="{FF2B5EF4-FFF2-40B4-BE49-F238E27FC236}">
                <a16:creationId xmlns:a16="http://schemas.microsoft.com/office/drawing/2014/main" id="{FE804915-B7B1-4A79-8FE5-D8BCEA3277E0}"/>
              </a:ext>
            </a:extLst>
          </p:cNvPr>
          <p:cNvSpPr/>
          <p:nvPr/>
        </p:nvSpPr>
        <p:spPr>
          <a:xfrm>
            <a:off x="4017862" y="4538024"/>
            <a:ext cx="7611656" cy="1077218"/>
          </a:xfrm>
          <a:prstGeom prst="rect">
            <a:avLst/>
          </a:prstGeom>
        </p:spPr>
        <p:txBody>
          <a:bodyPr wrap="squar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Thầy Đuy-sen chính là động lực để học trò vượt mọi khó khăn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6" name="组合 17">
            <a:extLst>
              <a:ext uri="{FF2B5EF4-FFF2-40B4-BE49-F238E27FC236}">
                <a16:creationId xmlns:a16="http://schemas.microsoft.com/office/drawing/2014/main" id="{F3954217-AB5C-42A2-95BF-6F5EBDB76657}"/>
              </a:ext>
            </a:extLst>
          </p:cNvPr>
          <p:cNvGrpSpPr/>
          <p:nvPr/>
        </p:nvGrpSpPr>
        <p:grpSpPr>
          <a:xfrm rot="5400000">
            <a:off x="3110785" y="4453676"/>
            <a:ext cx="788487" cy="691974"/>
            <a:chOff x="4581856" y="1758048"/>
            <a:chExt cx="3290619" cy="692523"/>
          </a:xfrm>
        </p:grpSpPr>
        <p:sp>
          <p:nvSpPr>
            <p:cNvPr id="27" name="Shape 18">
              <a:extLst>
                <a:ext uri="{FF2B5EF4-FFF2-40B4-BE49-F238E27FC236}">
                  <a16:creationId xmlns:a16="http://schemas.microsoft.com/office/drawing/2014/main" id="{9BA52735-E6E5-48A7-A0BD-55B12546EBB6}"/>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8" name="矩形 19">
              <a:extLst>
                <a:ext uri="{FF2B5EF4-FFF2-40B4-BE49-F238E27FC236}">
                  <a16:creationId xmlns:a16="http://schemas.microsoft.com/office/drawing/2014/main" id="{C3D0D2E9-5EA9-477B-AC5B-47DC857221B9}"/>
                </a:ext>
              </a:extLst>
            </p:cNvPr>
            <p:cNvSpPr/>
            <p:nvPr/>
          </p:nvSpPr>
          <p:spPr>
            <a:xfrm rot="10800000">
              <a:off x="4789782" y="1851080"/>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4</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spTree>
    <p:extLst>
      <p:ext uri="{BB962C8B-B14F-4D97-AF65-F5344CB8AC3E}">
        <p14:creationId xmlns:p14="http://schemas.microsoft.com/office/powerpoint/2010/main" val="162733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3212837" y="304274"/>
            <a:ext cx="4233851" cy="707886"/>
          </a:xfrm>
          <a:prstGeom prst="rect">
            <a:avLst/>
          </a:prstGeom>
        </p:spPr>
        <p:txBody>
          <a:bodyPr vert="horz" wrap="none">
            <a:spAutoFit/>
          </a:bodyPr>
          <a:lstStyle/>
          <a:p>
            <a:pPr lvl="0" algn="ctr">
              <a:defRPr/>
            </a:pPr>
            <a:r>
              <a:rPr lang="en-US" altLang="zh-CN" sz="4000" spc="60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Thầy Đuy-sen </a:t>
            </a:r>
            <a:endPar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510" y="1725124"/>
            <a:ext cx="4463267" cy="2699878"/>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1736219" y="2144111"/>
            <a:ext cx="3415538" cy="1815882"/>
          </a:xfrm>
          <a:prstGeom prst="rect">
            <a:avLst/>
          </a:prstGeom>
          <a:noFill/>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là người có mục đích sống cao đẹp, cương nghị, kiên nhẫn, nhân hậu, vị tha…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9" name="图片 4">
            <a:extLst>
              <a:ext uri="{FF2B5EF4-FFF2-40B4-BE49-F238E27FC236}">
                <a16:creationId xmlns:a16="http://schemas.microsoft.com/office/drawing/2014/main" id="{CCA10537-EDAD-45A6-9DF1-554A90AE3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295" y="2317416"/>
            <a:ext cx="4036899" cy="2628706"/>
          </a:xfrm>
          <a:prstGeom prst="rect">
            <a:avLst/>
          </a:prstGeom>
        </p:spPr>
      </p:pic>
      <p:sp>
        <p:nvSpPr>
          <p:cNvPr id="30" name="文本框 9">
            <a:extLst>
              <a:ext uri="{FF2B5EF4-FFF2-40B4-BE49-F238E27FC236}">
                <a16:creationId xmlns:a16="http://schemas.microsoft.com/office/drawing/2014/main" id="{8C5E7BE6-CA52-43E2-9786-7914AFA99CAC}"/>
              </a:ext>
            </a:extLst>
          </p:cNvPr>
          <p:cNvSpPr txBox="1"/>
          <p:nvPr/>
        </p:nvSpPr>
        <p:spPr>
          <a:xfrm>
            <a:off x="6635472" y="2771089"/>
            <a:ext cx="3072550" cy="1384995"/>
          </a:xfrm>
          <a:prstGeom prst="rect">
            <a:avLst/>
          </a:prstGeom>
          <a:noFill/>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nổi bật nhất là tình cảm yêu thương, hết lòng vì học trò.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66786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78711" y="1906300"/>
            <a:ext cx="4342730" cy="3046988"/>
          </a:xfrm>
          <a:prstGeom prst="rect">
            <a:avLst/>
          </a:prstGeom>
          <a:noFill/>
        </p:spPr>
        <p:txBody>
          <a:bodyPr wrap="square" rtlCol="0">
            <a:spAutoFit/>
          </a:bodyPr>
          <a:lstStyle/>
          <a:p>
            <a:pPr lvl="0" algn="just">
              <a:defRPr/>
            </a:pPr>
            <a:r>
              <a:rPr lang="vi-VN" sz="3200" b="1" i="1" dirty="0">
                <a:solidFill>
                  <a:srgbClr val="FFFFFF"/>
                </a:solidFill>
                <a:latin typeface="Times New Roman" panose="02020603050405020304" pitchFamily="18" charset="0"/>
                <a:ea typeface="微软雅黑"/>
                <a:cs typeface="Times New Roman" panose="02020603050405020304" pitchFamily="18" charset="0"/>
              </a:rPr>
              <a:t>Ở phần (4), nhân vật người họa sĩ đã có những ý tưởng gì cho bức tranh vẽ thầy Đuy-sen? Em ủng hộ ý tưởng nào của họa sĩ?</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439207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2360023" y="127395"/>
            <a:ext cx="6953310" cy="1077217"/>
          </a:xfrm>
          <a:custGeom>
            <a:avLst/>
            <a:gdLst>
              <a:gd name="connsiteX0" fmla="*/ 0 w 6953310"/>
              <a:gd name="connsiteY0" fmla="*/ 538609 h 1077217"/>
              <a:gd name="connsiteX1" fmla="*/ 538609 w 6953310"/>
              <a:gd name="connsiteY1" fmla="*/ 0 h 1077217"/>
              <a:gd name="connsiteX2" fmla="*/ 1015225 w 6953310"/>
              <a:gd name="connsiteY2" fmla="*/ 0 h 1077217"/>
              <a:gd name="connsiteX3" fmla="*/ 1491842 w 6953310"/>
              <a:gd name="connsiteY3" fmla="*/ 0 h 1077217"/>
              <a:gd name="connsiteX4" fmla="*/ 2203502 w 6953310"/>
              <a:gd name="connsiteY4" fmla="*/ 0 h 1077217"/>
              <a:gd name="connsiteX5" fmla="*/ 2738879 w 6953310"/>
              <a:gd name="connsiteY5" fmla="*/ 0 h 1077217"/>
              <a:gd name="connsiteX6" fmla="*/ 3509300 w 6953310"/>
              <a:gd name="connsiteY6" fmla="*/ 0 h 1077217"/>
              <a:gd name="connsiteX7" fmla="*/ 4103439 w 6953310"/>
              <a:gd name="connsiteY7" fmla="*/ 0 h 1077217"/>
              <a:gd name="connsiteX8" fmla="*/ 4580055 w 6953310"/>
              <a:gd name="connsiteY8" fmla="*/ 0 h 1077217"/>
              <a:gd name="connsiteX9" fmla="*/ 5291715 w 6953310"/>
              <a:gd name="connsiteY9" fmla="*/ 0 h 1077217"/>
              <a:gd name="connsiteX10" fmla="*/ 5827093 w 6953310"/>
              <a:gd name="connsiteY10" fmla="*/ 0 h 1077217"/>
              <a:gd name="connsiteX11" fmla="*/ 6414702 w 6953310"/>
              <a:gd name="connsiteY11" fmla="*/ 0 h 1077217"/>
              <a:gd name="connsiteX12" fmla="*/ 6953311 w 6953310"/>
              <a:gd name="connsiteY12" fmla="*/ 538609 h 1077217"/>
              <a:gd name="connsiteX13" fmla="*/ 6953310 w 6953310"/>
              <a:gd name="connsiteY13" fmla="*/ 538609 h 1077217"/>
              <a:gd name="connsiteX14" fmla="*/ 6414701 w 6953310"/>
              <a:gd name="connsiteY14" fmla="*/ 1077218 h 1077217"/>
              <a:gd name="connsiteX15" fmla="*/ 5703041 w 6953310"/>
              <a:gd name="connsiteY15" fmla="*/ 1077218 h 1077217"/>
              <a:gd name="connsiteX16" fmla="*/ 5167664 w 6953310"/>
              <a:gd name="connsiteY16" fmla="*/ 1077218 h 1077217"/>
              <a:gd name="connsiteX17" fmla="*/ 4573526 w 6953310"/>
              <a:gd name="connsiteY17" fmla="*/ 1077218 h 1077217"/>
              <a:gd name="connsiteX18" fmla="*/ 3920626 w 6953310"/>
              <a:gd name="connsiteY18" fmla="*/ 1077218 h 1077217"/>
              <a:gd name="connsiteX19" fmla="*/ 3385249 w 6953310"/>
              <a:gd name="connsiteY19" fmla="*/ 1077217 h 1077217"/>
              <a:gd name="connsiteX20" fmla="*/ 2614828 w 6953310"/>
              <a:gd name="connsiteY20" fmla="*/ 1077217 h 1077217"/>
              <a:gd name="connsiteX21" fmla="*/ 1961929 w 6953310"/>
              <a:gd name="connsiteY21" fmla="*/ 1077217 h 1077217"/>
              <a:gd name="connsiteX22" fmla="*/ 1191508 w 6953310"/>
              <a:gd name="connsiteY22" fmla="*/ 1077217 h 1077217"/>
              <a:gd name="connsiteX23" fmla="*/ 538609 w 6953310"/>
              <a:gd name="connsiteY23" fmla="*/ 1077217 h 1077217"/>
              <a:gd name="connsiteX24" fmla="*/ 0 w 6953310"/>
              <a:gd name="connsiteY24" fmla="*/ 538608 h 1077217"/>
              <a:gd name="connsiteX25" fmla="*/ 0 w 6953310"/>
              <a:gd name="connsiteY25" fmla="*/ 538609 h 10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310" h="1077217" fill="none" extrusionOk="0">
                <a:moveTo>
                  <a:pt x="0" y="538609"/>
                </a:moveTo>
                <a:cubicBezTo>
                  <a:pt x="-59314" y="272422"/>
                  <a:pt x="250255" y="-52108"/>
                  <a:pt x="538609" y="0"/>
                </a:cubicBezTo>
                <a:cubicBezTo>
                  <a:pt x="713591" y="-11221"/>
                  <a:pt x="915034" y="21140"/>
                  <a:pt x="1015225" y="0"/>
                </a:cubicBezTo>
                <a:cubicBezTo>
                  <a:pt x="1115416" y="-21140"/>
                  <a:pt x="1314963" y="7626"/>
                  <a:pt x="1491842" y="0"/>
                </a:cubicBezTo>
                <a:cubicBezTo>
                  <a:pt x="1668721" y="-7626"/>
                  <a:pt x="2050749" y="4387"/>
                  <a:pt x="2203502" y="0"/>
                </a:cubicBezTo>
                <a:cubicBezTo>
                  <a:pt x="2356255" y="-4387"/>
                  <a:pt x="2471575" y="24488"/>
                  <a:pt x="2738879" y="0"/>
                </a:cubicBezTo>
                <a:cubicBezTo>
                  <a:pt x="3006183" y="-24488"/>
                  <a:pt x="3155756" y="-1777"/>
                  <a:pt x="3509300" y="0"/>
                </a:cubicBezTo>
                <a:cubicBezTo>
                  <a:pt x="3862844" y="1777"/>
                  <a:pt x="3836346" y="-5428"/>
                  <a:pt x="4103439" y="0"/>
                </a:cubicBezTo>
                <a:cubicBezTo>
                  <a:pt x="4370532" y="5428"/>
                  <a:pt x="4440292" y="-23236"/>
                  <a:pt x="4580055" y="0"/>
                </a:cubicBezTo>
                <a:cubicBezTo>
                  <a:pt x="4719818" y="23236"/>
                  <a:pt x="5124167" y="-16103"/>
                  <a:pt x="5291715" y="0"/>
                </a:cubicBezTo>
                <a:cubicBezTo>
                  <a:pt x="5459263" y="16103"/>
                  <a:pt x="5610904" y="-3555"/>
                  <a:pt x="5827093" y="0"/>
                </a:cubicBezTo>
                <a:cubicBezTo>
                  <a:pt x="6043282" y="3555"/>
                  <a:pt x="6187140" y="-10923"/>
                  <a:pt x="6414702" y="0"/>
                </a:cubicBezTo>
                <a:cubicBezTo>
                  <a:pt x="6718434" y="16979"/>
                  <a:pt x="6991486" y="233567"/>
                  <a:pt x="6953311" y="538609"/>
                </a:cubicBezTo>
                <a:lnTo>
                  <a:pt x="6953310" y="538609"/>
                </a:lnTo>
                <a:cubicBezTo>
                  <a:pt x="6942576" y="876242"/>
                  <a:pt x="6766376" y="1092767"/>
                  <a:pt x="6414701" y="1077218"/>
                </a:cubicBezTo>
                <a:cubicBezTo>
                  <a:pt x="6167075" y="1064651"/>
                  <a:pt x="5889564" y="1086491"/>
                  <a:pt x="5703041" y="1077218"/>
                </a:cubicBezTo>
                <a:cubicBezTo>
                  <a:pt x="5516518" y="1067945"/>
                  <a:pt x="5421651" y="1096267"/>
                  <a:pt x="5167664" y="1077218"/>
                </a:cubicBezTo>
                <a:cubicBezTo>
                  <a:pt x="4913677" y="1058169"/>
                  <a:pt x="4735201" y="1090835"/>
                  <a:pt x="4573526" y="1077218"/>
                </a:cubicBezTo>
                <a:cubicBezTo>
                  <a:pt x="4411851" y="1063601"/>
                  <a:pt x="4066674" y="1079697"/>
                  <a:pt x="3920626" y="1077218"/>
                </a:cubicBezTo>
                <a:cubicBezTo>
                  <a:pt x="3774578" y="1074739"/>
                  <a:pt x="3640678" y="1083832"/>
                  <a:pt x="3385249" y="1077217"/>
                </a:cubicBezTo>
                <a:cubicBezTo>
                  <a:pt x="3129820" y="1070602"/>
                  <a:pt x="2940842" y="1082749"/>
                  <a:pt x="2614828" y="1077217"/>
                </a:cubicBezTo>
                <a:cubicBezTo>
                  <a:pt x="2288814" y="1071685"/>
                  <a:pt x="2099862" y="1082208"/>
                  <a:pt x="1961929" y="1077217"/>
                </a:cubicBezTo>
                <a:cubicBezTo>
                  <a:pt x="1823996" y="1072226"/>
                  <a:pt x="1534224" y="1042673"/>
                  <a:pt x="1191508" y="1077217"/>
                </a:cubicBezTo>
                <a:cubicBezTo>
                  <a:pt x="848792" y="1111761"/>
                  <a:pt x="775464" y="1071360"/>
                  <a:pt x="538609" y="1077217"/>
                </a:cubicBezTo>
                <a:cubicBezTo>
                  <a:pt x="222483" y="1145561"/>
                  <a:pt x="11739" y="816305"/>
                  <a:pt x="0" y="538608"/>
                </a:cubicBezTo>
                <a:lnTo>
                  <a:pt x="0" y="538609"/>
                </a:lnTo>
                <a:close/>
              </a:path>
              <a:path w="6953310" h="1077217" stroke="0" extrusionOk="0">
                <a:moveTo>
                  <a:pt x="0" y="538609"/>
                </a:moveTo>
                <a:cubicBezTo>
                  <a:pt x="-21185" y="228075"/>
                  <a:pt x="190264" y="19096"/>
                  <a:pt x="538609" y="0"/>
                </a:cubicBezTo>
                <a:cubicBezTo>
                  <a:pt x="801380" y="33935"/>
                  <a:pt x="1025326" y="16615"/>
                  <a:pt x="1309030" y="0"/>
                </a:cubicBezTo>
                <a:cubicBezTo>
                  <a:pt x="1592734" y="-16615"/>
                  <a:pt x="1761770" y="-24109"/>
                  <a:pt x="1903168" y="0"/>
                </a:cubicBezTo>
                <a:cubicBezTo>
                  <a:pt x="2044566" y="24109"/>
                  <a:pt x="2260120" y="461"/>
                  <a:pt x="2438546" y="0"/>
                </a:cubicBezTo>
                <a:cubicBezTo>
                  <a:pt x="2616972" y="-461"/>
                  <a:pt x="2848282" y="-12010"/>
                  <a:pt x="3150206" y="0"/>
                </a:cubicBezTo>
                <a:cubicBezTo>
                  <a:pt x="3452130" y="12010"/>
                  <a:pt x="3549288" y="2660"/>
                  <a:pt x="3744344" y="0"/>
                </a:cubicBezTo>
                <a:cubicBezTo>
                  <a:pt x="3939400" y="-2660"/>
                  <a:pt x="4271296" y="-9956"/>
                  <a:pt x="4514765" y="0"/>
                </a:cubicBezTo>
                <a:cubicBezTo>
                  <a:pt x="4758234" y="9956"/>
                  <a:pt x="4798144" y="22146"/>
                  <a:pt x="5050143" y="0"/>
                </a:cubicBezTo>
                <a:cubicBezTo>
                  <a:pt x="5302142" y="-22146"/>
                  <a:pt x="5478124" y="-11456"/>
                  <a:pt x="5820564" y="0"/>
                </a:cubicBezTo>
                <a:cubicBezTo>
                  <a:pt x="6163004" y="11456"/>
                  <a:pt x="6235012" y="-17631"/>
                  <a:pt x="6414702" y="0"/>
                </a:cubicBezTo>
                <a:cubicBezTo>
                  <a:pt x="6649877" y="-3563"/>
                  <a:pt x="6973969" y="184494"/>
                  <a:pt x="6953311" y="538609"/>
                </a:cubicBezTo>
                <a:lnTo>
                  <a:pt x="6953310" y="538609"/>
                </a:lnTo>
                <a:cubicBezTo>
                  <a:pt x="6961695" y="862120"/>
                  <a:pt x="6744232" y="1045532"/>
                  <a:pt x="6414701" y="1077218"/>
                </a:cubicBezTo>
                <a:cubicBezTo>
                  <a:pt x="6249349" y="1078280"/>
                  <a:pt x="6049900" y="1078272"/>
                  <a:pt x="5703041" y="1077218"/>
                </a:cubicBezTo>
                <a:cubicBezTo>
                  <a:pt x="5356182" y="1076164"/>
                  <a:pt x="5369743" y="1097655"/>
                  <a:pt x="5050142" y="1077218"/>
                </a:cubicBezTo>
                <a:cubicBezTo>
                  <a:pt x="4730541" y="1056781"/>
                  <a:pt x="4672220" y="1102165"/>
                  <a:pt x="4397243" y="1077218"/>
                </a:cubicBezTo>
                <a:cubicBezTo>
                  <a:pt x="4122266" y="1052271"/>
                  <a:pt x="3848867" y="1054998"/>
                  <a:pt x="3685583" y="1077218"/>
                </a:cubicBezTo>
                <a:cubicBezTo>
                  <a:pt x="3522299" y="1099438"/>
                  <a:pt x="3273445" y="1075201"/>
                  <a:pt x="2973923" y="1077217"/>
                </a:cubicBezTo>
                <a:cubicBezTo>
                  <a:pt x="2674401" y="1079233"/>
                  <a:pt x="2522910" y="1087078"/>
                  <a:pt x="2262263" y="1077217"/>
                </a:cubicBezTo>
                <a:cubicBezTo>
                  <a:pt x="2001616" y="1067356"/>
                  <a:pt x="1996451" y="1085416"/>
                  <a:pt x="1785646" y="1077217"/>
                </a:cubicBezTo>
                <a:cubicBezTo>
                  <a:pt x="1574841" y="1069018"/>
                  <a:pt x="1491169" y="1090786"/>
                  <a:pt x="1250269" y="1077217"/>
                </a:cubicBezTo>
                <a:cubicBezTo>
                  <a:pt x="1009369" y="1063648"/>
                  <a:pt x="714905" y="1077697"/>
                  <a:pt x="538609" y="1077217"/>
                </a:cubicBezTo>
                <a:cubicBezTo>
                  <a:pt x="230267" y="1077797"/>
                  <a:pt x="31675" y="898791"/>
                  <a:pt x="0" y="538608"/>
                </a:cubicBezTo>
                <a:lnTo>
                  <a:pt x="0" y="538609"/>
                </a:ln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2960651" y="47229"/>
            <a:ext cx="6269110" cy="1077218"/>
          </a:xfrm>
          <a:prstGeom prst="rect">
            <a:avLst/>
          </a:prstGeom>
          <a:noFill/>
        </p:spPr>
        <p:txBody>
          <a:bodyPr wrap="square" rtlCol="0">
            <a:spAutoFit/>
          </a:bodyPr>
          <a:lstStyle/>
          <a:p>
            <a:pPr lvl="0" algn="ctr"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3. Bức vẽ thầy Đuy-sen- người thầy đầu tiên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pic>
        <p:nvPicPr>
          <p:cNvPr id="32" name="图片 32">
            <a:extLst>
              <a:ext uri="{FF2B5EF4-FFF2-40B4-BE49-F238E27FC236}">
                <a16:creationId xmlns:a16="http://schemas.microsoft.com/office/drawing/2014/main" id="{6F151BE2-27DC-4065-A574-35D97795F1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1" y="1"/>
            <a:ext cx="1942120" cy="1951167"/>
          </a:xfrm>
          <a:prstGeom prst="rect">
            <a:avLst/>
          </a:prstGeom>
        </p:spPr>
      </p:pic>
      <p:sp>
        <p:nvSpPr>
          <p:cNvPr id="43" name="Rectangle 42">
            <a:extLst>
              <a:ext uri="{FF2B5EF4-FFF2-40B4-BE49-F238E27FC236}">
                <a16:creationId xmlns:a16="http://schemas.microsoft.com/office/drawing/2014/main" id="{186575C3-73B3-4762-9EA1-EB4963FFD43B}"/>
              </a:ext>
            </a:extLst>
          </p:cNvPr>
          <p:cNvSpPr/>
          <p:nvPr/>
        </p:nvSpPr>
        <p:spPr>
          <a:xfrm>
            <a:off x="596742" y="2955298"/>
            <a:ext cx="3044848" cy="707886"/>
          </a:xfrm>
          <a:prstGeom prst="rect">
            <a:avLst/>
          </a:prstGeom>
        </p:spPr>
        <p:txBody>
          <a:bodyPr wrap="square">
            <a:spAutoFit/>
          </a:bodyPr>
          <a:lstStyle/>
          <a:p>
            <a:pPr marL="0" marR="0" lvl="0" indent="457200" algn="just"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Bức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tranh</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endParaRPr>
          </a:p>
        </p:txBody>
      </p:sp>
      <p:sp>
        <p:nvSpPr>
          <p:cNvPr id="44" name="矩形 8">
            <a:extLst>
              <a:ext uri="{FF2B5EF4-FFF2-40B4-BE49-F238E27FC236}">
                <a16:creationId xmlns:a16="http://schemas.microsoft.com/office/drawing/2014/main" id="{5E1B8ABB-6F2E-4BF5-A899-63844450B07A}"/>
              </a:ext>
            </a:extLst>
          </p:cNvPr>
          <p:cNvSpPr/>
          <p:nvPr/>
        </p:nvSpPr>
        <p:spPr>
          <a:xfrm>
            <a:off x="776119" y="2631699"/>
            <a:ext cx="2738654" cy="1332339"/>
          </a:xfrm>
          <a:prstGeom prst="rect">
            <a:avLst/>
          </a:prstGeom>
          <a:noFill/>
          <a:ln w="76200">
            <a:solidFill>
              <a:srgbClr val="5D8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7" name="Picture 2" descr="Chim tu hú báo hiệu mùa gì đang đến ? Đọc bài Làm việc thậ">
            <a:extLst>
              <a:ext uri="{FF2B5EF4-FFF2-40B4-BE49-F238E27FC236}">
                <a16:creationId xmlns:a16="http://schemas.microsoft.com/office/drawing/2014/main" id="{9FD25E1C-D9FD-4BA6-9793-617D41BEEE5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205" y="2071255"/>
            <a:ext cx="1390247" cy="97738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
            <a:extLst>
              <a:ext uri="{FF2B5EF4-FFF2-40B4-BE49-F238E27FC236}">
                <a16:creationId xmlns:a16="http://schemas.microsoft.com/office/drawing/2014/main" id="{77B606B9-2922-41F7-AEB4-9A660130F6EE}"/>
              </a:ext>
            </a:extLst>
          </p:cNvPr>
          <p:cNvGrpSpPr>
            <a:grpSpLocks noChangeAspect="1"/>
          </p:cNvGrpSpPr>
          <p:nvPr/>
        </p:nvGrpSpPr>
        <p:grpSpPr bwMode="auto">
          <a:xfrm flipH="1">
            <a:off x="3945584" y="1214013"/>
            <a:ext cx="1144281" cy="989145"/>
            <a:chOff x="2883" y="375"/>
            <a:chExt cx="1938" cy="1977"/>
          </a:xfrm>
          <a:solidFill>
            <a:srgbClr val="F5C646"/>
          </a:solidFill>
        </p:grpSpPr>
        <p:sp>
          <p:nvSpPr>
            <p:cNvPr id="46" name="Freeform 5">
              <a:extLst>
                <a:ext uri="{FF2B5EF4-FFF2-40B4-BE49-F238E27FC236}">
                  <a16:creationId xmlns:a16="http://schemas.microsoft.com/office/drawing/2014/main" id="{4884ADD4-69B6-40FF-8EEB-2FE4535DCECE}"/>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8" name="Freeform 6">
              <a:extLst>
                <a:ext uri="{FF2B5EF4-FFF2-40B4-BE49-F238E27FC236}">
                  <a16:creationId xmlns:a16="http://schemas.microsoft.com/office/drawing/2014/main" id="{88676D73-8F6D-48F9-A0BB-B605274AC775}"/>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9" name="Freeform 7">
              <a:extLst>
                <a:ext uri="{FF2B5EF4-FFF2-40B4-BE49-F238E27FC236}">
                  <a16:creationId xmlns:a16="http://schemas.microsoft.com/office/drawing/2014/main" id="{35983E09-53C8-4610-A02B-50974EE18150}"/>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0" name="Freeform 8">
              <a:extLst>
                <a:ext uri="{FF2B5EF4-FFF2-40B4-BE49-F238E27FC236}">
                  <a16:creationId xmlns:a16="http://schemas.microsoft.com/office/drawing/2014/main" id="{CC68D12A-EF10-4257-98DD-AED97CCAFC3E}"/>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1" name="Freeform 9">
              <a:extLst>
                <a:ext uri="{FF2B5EF4-FFF2-40B4-BE49-F238E27FC236}">
                  <a16:creationId xmlns:a16="http://schemas.microsoft.com/office/drawing/2014/main" id="{851285B7-2AA9-48AE-ABC7-E14EDB7B3A92}"/>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2" name="Freeform 10">
              <a:extLst>
                <a:ext uri="{FF2B5EF4-FFF2-40B4-BE49-F238E27FC236}">
                  <a16:creationId xmlns:a16="http://schemas.microsoft.com/office/drawing/2014/main" id="{96E4C7E9-8110-4D89-9D52-7C82C5E7E9BF}"/>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11">
              <a:extLst>
                <a:ext uri="{FF2B5EF4-FFF2-40B4-BE49-F238E27FC236}">
                  <a16:creationId xmlns:a16="http://schemas.microsoft.com/office/drawing/2014/main" id="{6A1E041D-3D08-499D-8796-D87C5884C5E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12">
              <a:extLst>
                <a:ext uri="{FF2B5EF4-FFF2-40B4-BE49-F238E27FC236}">
                  <a16:creationId xmlns:a16="http://schemas.microsoft.com/office/drawing/2014/main" id="{2CF58841-F481-4301-A45B-62EBB11FC3F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14">
              <a:extLst>
                <a:ext uri="{FF2B5EF4-FFF2-40B4-BE49-F238E27FC236}">
                  <a16:creationId xmlns:a16="http://schemas.microsoft.com/office/drawing/2014/main" id="{46177C83-6FCA-499E-A8DA-D3B973765841}"/>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56" name="Group 4">
            <a:extLst>
              <a:ext uri="{FF2B5EF4-FFF2-40B4-BE49-F238E27FC236}">
                <a16:creationId xmlns:a16="http://schemas.microsoft.com/office/drawing/2014/main" id="{A483753C-F678-4BF7-A6C6-D0CE5CD82490}"/>
              </a:ext>
            </a:extLst>
          </p:cNvPr>
          <p:cNvGrpSpPr>
            <a:grpSpLocks noChangeAspect="1"/>
          </p:cNvGrpSpPr>
          <p:nvPr/>
        </p:nvGrpSpPr>
        <p:grpSpPr bwMode="auto">
          <a:xfrm flipH="1">
            <a:off x="4063851" y="2588268"/>
            <a:ext cx="1144281" cy="989145"/>
            <a:chOff x="2883" y="375"/>
            <a:chExt cx="1938" cy="1977"/>
          </a:xfrm>
          <a:solidFill>
            <a:srgbClr val="399563"/>
          </a:solidFill>
        </p:grpSpPr>
        <p:sp>
          <p:nvSpPr>
            <p:cNvPr id="57" name="Freeform 5">
              <a:extLst>
                <a:ext uri="{FF2B5EF4-FFF2-40B4-BE49-F238E27FC236}">
                  <a16:creationId xmlns:a16="http://schemas.microsoft.com/office/drawing/2014/main" id="{3A95A7AF-D488-4679-B491-F501E49F4A4C}"/>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8" name="Freeform 6">
              <a:extLst>
                <a:ext uri="{FF2B5EF4-FFF2-40B4-BE49-F238E27FC236}">
                  <a16:creationId xmlns:a16="http://schemas.microsoft.com/office/drawing/2014/main" id="{11294D4A-353B-4F98-BEAE-C31E3ADC2971}"/>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9" name="Freeform 7">
              <a:extLst>
                <a:ext uri="{FF2B5EF4-FFF2-40B4-BE49-F238E27FC236}">
                  <a16:creationId xmlns:a16="http://schemas.microsoft.com/office/drawing/2014/main" id="{F2CA8EEF-FE05-426F-96D7-CA92C4D87554}"/>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8">
              <a:extLst>
                <a:ext uri="{FF2B5EF4-FFF2-40B4-BE49-F238E27FC236}">
                  <a16:creationId xmlns:a16="http://schemas.microsoft.com/office/drawing/2014/main" id="{4EF41621-2AF4-4D97-8634-5C065DE27DC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1" name="Freeform 9">
              <a:extLst>
                <a:ext uri="{FF2B5EF4-FFF2-40B4-BE49-F238E27FC236}">
                  <a16:creationId xmlns:a16="http://schemas.microsoft.com/office/drawing/2014/main" id="{1A457EA8-D355-4F86-B2AA-EAC3160E80BD}"/>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Freeform 10">
              <a:extLst>
                <a:ext uri="{FF2B5EF4-FFF2-40B4-BE49-F238E27FC236}">
                  <a16:creationId xmlns:a16="http://schemas.microsoft.com/office/drawing/2014/main" id="{4A9D3B63-5285-4111-BC5B-D6D92FFE3806}"/>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Freeform 11">
              <a:extLst>
                <a:ext uri="{FF2B5EF4-FFF2-40B4-BE49-F238E27FC236}">
                  <a16:creationId xmlns:a16="http://schemas.microsoft.com/office/drawing/2014/main" id="{C4307AE0-96FE-4505-B353-23E644DC97C1}"/>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Freeform 12">
              <a:extLst>
                <a:ext uri="{FF2B5EF4-FFF2-40B4-BE49-F238E27FC236}">
                  <a16:creationId xmlns:a16="http://schemas.microsoft.com/office/drawing/2014/main" id="{42E09E77-B049-47A2-B8A4-777605BF16F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Freeform 14">
              <a:extLst>
                <a:ext uri="{FF2B5EF4-FFF2-40B4-BE49-F238E27FC236}">
                  <a16:creationId xmlns:a16="http://schemas.microsoft.com/office/drawing/2014/main" id="{2BE9D14A-CF16-49C0-9BA9-975EE02B2AA0}"/>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66" name="Group 4">
            <a:extLst>
              <a:ext uri="{FF2B5EF4-FFF2-40B4-BE49-F238E27FC236}">
                <a16:creationId xmlns:a16="http://schemas.microsoft.com/office/drawing/2014/main" id="{8AA144A3-3595-49B2-91F6-C66F1C9B2B48}"/>
              </a:ext>
            </a:extLst>
          </p:cNvPr>
          <p:cNvGrpSpPr>
            <a:grpSpLocks noChangeAspect="1"/>
          </p:cNvGrpSpPr>
          <p:nvPr/>
        </p:nvGrpSpPr>
        <p:grpSpPr bwMode="auto">
          <a:xfrm flipH="1">
            <a:off x="4102381" y="3904734"/>
            <a:ext cx="1144281" cy="989145"/>
            <a:chOff x="2883" y="375"/>
            <a:chExt cx="1938" cy="1977"/>
          </a:xfrm>
          <a:solidFill>
            <a:srgbClr val="F5C646"/>
          </a:solidFill>
        </p:grpSpPr>
        <p:sp>
          <p:nvSpPr>
            <p:cNvPr id="67" name="Freeform 5">
              <a:extLst>
                <a:ext uri="{FF2B5EF4-FFF2-40B4-BE49-F238E27FC236}">
                  <a16:creationId xmlns:a16="http://schemas.microsoft.com/office/drawing/2014/main" id="{C56332FB-1102-4307-AC89-AB0BF88D41D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6">
              <a:extLst>
                <a:ext uri="{FF2B5EF4-FFF2-40B4-BE49-F238E27FC236}">
                  <a16:creationId xmlns:a16="http://schemas.microsoft.com/office/drawing/2014/main" id="{7FF46550-FFFD-477C-8542-3DC3290EF03B}"/>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9" name="Freeform 7">
              <a:extLst>
                <a:ext uri="{FF2B5EF4-FFF2-40B4-BE49-F238E27FC236}">
                  <a16:creationId xmlns:a16="http://schemas.microsoft.com/office/drawing/2014/main" id="{965991B2-3A7F-4ADC-AFCC-8E15BA86687C}"/>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0" name="Freeform 8">
              <a:extLst>
                <a:ext uri="{FF2B5EF4-FFF2-40B4-BE49-F238E27FC236}">
                  <a16:creationId xmlns:a16="http://schemas.microsoft.com/office/drawing/2014/main" id="{5DE84E34-FED7-452D-8D01-76CF80A523BD}"/>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9">
              <a:extLst>
                <a:ext uri="{FF2B5EF4-FFF2-40B4-BE49-F238E27FC236}">
                  <a16:creationId xmlns:a16="http://schemas.microsoft.com/office/drawing/2014/main" id="{5C474941-67C0-4850-932E-B23BB1BD375E}"/>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10">
              <a:extLst>
                <a:ext uri="{FF2B5EF4-FFF2-40B4-BE49-F238E27FC236}">
                  <a16:creationId xmlns:a16="http://schemas.microsoft.com/office/drawing/2014/main" id="{F23F8E4A-861C-4CB5-BE86-F8F4022EDA28}"/>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11">
              <a:extLst>
                <a:ext uri="{FF2B5EF4-FFF2-40B4-BE49-F238E27FC236}">
                  <a16:creationId xmlns:a16="http://schemas.microsoft.com/office/drawing/2014/main" id="{F0B60885-C62A-48B7-81B4-73A1A884420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12">
              <a:extLst>
                <a:ext uri="{FF2B5EF4-FFF2-40B4-BE49-F238E27FC236}">
                  <a16:creationId xmlns:a16="http://schemas.microsoft.com/office/drawing/2014/main" id="{1D02F8E9-DDF6-4A30-8659-106720F935B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4">
              <a:extLst>
                <a:ext uri="{FF2B5EF4-FFF2-40B4-BE49-F238E27FC236}">
                  <a16:creationId xmlns:a16="http://schemas.microsoft.com/office/drawing/2014/main" id="{0D345361-2A32-4713-82F5-7DE6068EE566}"/>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76" name="TextBox 78">
            <a:extLst>
              <a:ext uri="{FF2B5EF4-FFF2-40B4-BE49-F238E27FC236}">
                <a16:creationId xmlns:a16="http://schemas.microsoft.com/office/drawing/2014/main" id="{80365931-48F5-42E2-8DE7-63BFCD89280F}"/>
              </a:ext>
            </a:extLst>
          </p:cNvPr>
          <p:cNvSpPr txBox="1"/>
          <p:nvPr/>
        </p:nvSpPr>
        <p:spPr>
          <a:xfrm>
            <a:off x="5145958" y="1336662"/>
            <a:ext cx="6180926" cy="1107996"/>
          </a:xfrm>
          <a:prstGeom prst="rect">
            <a:avLst/>
          </a:prstGeom>
          <a:noFill/>
        </p:spPr>
        <p:txBody>
          <a:bodyPr wrap="square" lIns="0" tIns="0" rIns="0" bIns="0" rtlCol="0">
            <a:spAutoFit/>
          </a:bodyPr>
          <a:lstStyle/>
          <a:p>
            <a:pPr lvl="0" algn="just"/>
            <a:r>
              <a:rPr lang="vi-VN" sz="2400" i="1">
                <a:solidFill>
                  <a:prstClr val="black"/>
                </a:solidFill>
                <a:latin typeface="Times New Roman" panose="02020603050405020304" pitchFamily="18" charset="0"/>
                <a:cs typeface="Times New Roman" panose="02020603050405020304" pitchFamily="18" charset="0"/>
              </a:rPr>
              <a:t>Hai cây phong của An-tư-nai và Đuy-sen trồng, cùng đứa trẻ với đôi mắt hân hoan nhìn vào cõi xa xăm, kì 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7" name="TextBox 78">
            <a:extLst>
              <a:ext uri="{FF2B5EF4-FFF2-40B4-BE49-F238E27FC236}">
                <a16:creationId xmlns:a16="http://schemas.microsoft.com/office/drawing/2014/main" id="{A7E66AF0-6F52-48A5-99CE-ACE1C96579EC}"/>
              </a:ext>
            </a:extLst>
          </p:cNvPr>
          <p:cNvSpPr txBox="1"/>
          <p:nvPr/>
        </p:nvSpPr>
        <p:spPr>
          <a:xfrm>
            <a:off x="5441451" y="2752915"/>
            <a:ext cx="6069071" cy="738664"/>
          </a:xfrm>
          <a:prstGeom prst="rect">
            <a:avLst/>
          </a:prstGeom>
          <a:noFill/>
        </p:spPr>
        <p:txBody>
          <a:bodyPr wrap="square" lIns="0" tIns="0" rIns="0" bIns="0" rtlCol="0">
            <a:spAutoFit/>
          </a:bodyPr>
          <a:lstStyle/>
          <a:p>
            <a:pPr lvl="0"/>
            <a:r>
              <a:rPr lang="en-US" sz="2400" i="1" dirty="0" err="1">
                <a:solidFill>
                  <a:prstClr val="black"/>
                </a:solidFill>
                <a:latin typeface="Times New Roman" panose="02020603050405020304" pitchFamily="18" charset="0"/>
                <a:cs typeface="Times New Roman" panose="02020603050405020304" pitchFamily="18" charset="0"/>
              </a:rPr>
              <a:t>Vẽ</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cảnh tượng thầy Đuy-sen bế trẻ con qua suối, cạnh đấy những con ngựa no nê hung dữ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8" name="TextBox 78">
            <a:extLst>
              <a:ext uri="{FF2B5EF4-FFF2-40B4-BE49-F238E27FC236}">
                <a16:creationId xmlns:a16="http://schemas.microsoft.com/office/drawing/2014/main" id="{CA03C6B7-1EF7-4B75-833A-F361B3EC99EB}"/>
              </a:ext>
            </a:extLst>
          </p:cNvPr>
          <p:cNvSpPr txBox="1"/>
          <p:nvPr/>
        </p:nvSpPr>
        <p:spPr>
          <a:xfrm>
            <a:off x="5248708" y="4385221"/>
            <a:ext cx="6261816" cy="738664"/>
          </a:xfrm>
          <a:prstGeom prst="rect">
            <a:avLst/>
          </a:prstGeom>
          <a:noFill/>
        </p:spPr>
        <p:txBody>
          <a:bodyPr wrap="square" lIns="0" tIns="0" rIns="0" bIns="0" rtlCol="0">
            <a:spAutoFit/>
          </a:bodyPr>
          <a:lstStyle/>
          <a:p>
            <a:pPr lvl="0" algn="just"/>
            <a:r>
              <a:rPr lang="vi-VN" sz="2400" i="1" dirty="0">
                <a:solidFill>
                  <a:prstClr val="black"/>
                </a:solidFill>
                <a:latin typeface="Times New Roman" panose="02020603050405020304" pitchFamily="18" charset="0"/>
                <a:cs typeface="Times New Roman" panose="02020603050405020304" pitchFamily="18" charset="0"/>
              </a:rPr>
              <a:t>Vẽ khoảnh khắc thầy Đuy-sen tiễn An-tư-nai lên tỉnh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56450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75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75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75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wipe(down)">
                                      <p:cBhvr>
                                        <p:cTn id="52" dur="75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down)">
                                      <p:cBhvr>
                                        <p:cTn id="57" dur="7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3" grpId="0"/>
      <p:bldP spid="44" grpId="0" animBg="1"/>
      <p:bldP spid="76" grpId="0"/>
      <p:bldP spid="77" grpId="0"/>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E70678-75FA-C4BE-B7EF-312323627DA1}"/>
              </a:ext>
            </a:extLst>
          </p:cNvPr>
          <p:cNvSpPr txBox="1"/>
          <p:nvPr/>
        </p:nvSpPr>
        <p:spPr>
          <a:xfrm>
            <a:off x="1675257" y="522571"/>
            <a:ext cx="8399922" cy="4524315"/>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rPr>
              <a:t>Em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ủng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hộ</a:t>
            </a:r>
            <a:r>
              <a:rPr lang="en-US" sz="3200" b="1" dirty="0">
                <a:effectLst/>
                <a:latin typeface="Times New Roman" panose="02020603050405020304" pitchFamily="18" charset="0"/>
                <a:ea typeface="Times New Roman" panose="02020603050405020304" pitchFamily="18" charset="0"/>
              </a:rPr>
              <a:t> ý </a:t>
            </a:r>
            <a:r>
              <a:rPr lang="en-US" sz="3200" b="1" dirty="0" err="1">
                <a:effectLst/>
                <a:latin typeface="Times New Roman" panose="02020603050405020304" pitchFamily="18" charset="0"/>
                <a:ea typeface="Times New Roman" panose="02020603050405020304" pitchFamily="18" charset="0"/>
              </a:rPr>
              <a:t>tưởng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đầu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tiên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lúc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Đuy-sen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bế</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trẻ</a:t>
            </a:r>
            <a:r>
              <a:rPr lang="en-US" sz="3200" b="1" dirty="0">
                <a:effectLst/>
                <a:latin typeface="Times New Roman" panose="02020603050405020304" pitchFamily="18" charset="0"/>
                <a:ea typeface="Times New Roman" panose="02020603050405020304" pitchFamily="18" charset="0"/>
              </a:rPr>
              <a:t> con qua </a:t>
            </a:r>
            <a:r>
              <a:rPr lang="en-US" sz="3200" b="1" dirty="0" err="1">
                <a:effectLst/>
                <a:latin typeface="Times New Roman" panose="02020603050405020304" pitchFamily="18" charset="0"/>
                <a:ea typeface="Times New Roman" panose="02020603050405020304" pitchFamily="18" charset="0"/>
              </a:rPr>
              <a:t>suối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cạnh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đấy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con </a:t>
            </a:r>
            <a:r>
              <a:rPr lang="en-US" sz="3200" b="1" dirty="0" err="1">
                <a:effectLst/>
                <a:latin typeface="Times New Roman" panose="02020603050405020304" pitchFamily="18" charset="0"/>
                <a:ea typeface="Times New Roman" panose="02020603050405020304" pitchFamily="18" charset="0"/>
              </a:rPr>
              <a:t>ngựa</a:t>
            </a:r>
            <a:r>
              <a:rPr lang="en-US" sz="3200" b="1" dirty="0">
                <a:effectLst/>
                <a:latin typeface="Times New Roman" panose="02020603050405020304" pitchFamily="18" charset="0"/>
                <a:ea typeface="Times New Roman" panose="02020603050405020304" pitchFamily="18" charset="0"/>
              </a:rPr>
              <a:t> no </a:t>
            </a:r>
            <a:r>
              <a:rPr lang="en-US" sz="3200" b="1" dirty="0" err="1">
                <a:effectLst/>
                <a:latin typeface="Times New Roman" panose="02020603050405020304" pitchFamily="18" charset="0"/>
                <a:ea typeface="Times New Roman" panose="02020603050405020304" pitchFamily="18" charset="0"/>
              </a:rPr>
              <a:t>nê</a:t>
            </a:r>
            <a:r>
              <a:rPr lang="en-US" sz="3200" b="1" dirty="0">
                <a:effectLst/>
                <a:latin typeface="Times New Roman" panose="02020603050405020304" pitchFamily="18" charset="0"/>
                <a:ea typeface="Times New Roman" panose="02020603050405020304" pitchFamily="18" charset="0"/>
              </a:rPr>
              <a:t> hung </a:t>
            </a:r>
            <a:r>
              <a:rPr lang="en-US" sz="3200" b="1" dirty="0" err="1">
                <a:effectLst/>
                <a:latin typeface="Times New Roman" panose="02020603050405020304" pitchFamily="18" charset="0"/>
                <a:ea typeface="Times New Roman" panose="02020603050405020304" pitchFamily="18" charset="0"/>
              </a:rPr>
              <a:t>dữ</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con </a:t>
            </a:r>
            <a:r>
              <a:rPr lang="en-US" sz="3200" b="1" dirty="0" err="1">
                <a:effectLst/>
                <a:latin typeface="Times New Roman" panose="02020603050405020304" pitchFamily="18" charset="0"/>
                <a:ea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đần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độn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mũ</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đỏ</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đi</a:t>
            </a:r>
            <a:r>
              <a:rPr lang="en-US" sz="3200" b="1" dirty="0">
                <a:effectLst/>
                <a:latin typeface="Times New Roman" panose="02020603050405020304" pitchFamily="18" charset="0"/>
                <a:ea typeface="Times New Roman" panose="02020603050405020304" pitchFamily="18" charset="0"/>
              </a:rPr>
              <a:t> qua </a:t>
            </a:r>
            <a:r>
              <a:rPr lang="en-US" sz="3200" b="1" dirty="0" err="1">
                <a:effectLst/>
                <a:latin typeface="Times New Roman" panose="02020603050405020304" pitchFamily="18" charset="0"/>
                <a:ea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chế</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giễu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Em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ủng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hộ</a:t>
            </a:r>
            <a:r>
              <a:rPr lang="en-US" sz="3200" b="1" dirty="0">
                <a:effectLst/>
                <a:latin typeface="Times New Roman" panose="02020603050405020304" pitchFamily="18" charset="0"/>
                <a:ea typeface="Times New Roman" panose="02020603050405020304" pitchFamily="18" charset="0"/>
              </a:rPr>
              <a:t> ý </a:t>
            </a:r>
            <a:r>
              <a:rPr lang="en-US" sz="3200" b="1" dirty="0" err="1">
                <a:effectLst/>
                <a:latin typeface="Times New Roman" panose="02020603050405020304" pitchFamily="18" charset="0"/>
                <a:ea typeface="Times New Roman" panose="02020603050405020304" pitchFamily="18" charset="0"/>
              </a:rPr>
              <a:t>tưởng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này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bởi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giữa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con </a:t>
            </a:r>
            <a:r>
              <a:rPr lang="en-US" sz="3200" b="1" dirty="0" err="1">
                <a:effectLst/>
                <a:latin typeface="Times New Roman" panose="02020603050405020304" pitchFamily="18" charset="0"/>
                <a:ea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xuẩn</a:t>
            </a:r>
            <a:r>
              <a:rPr lang="en-US" sz="3200" b="1" dirty="0">
                <a:effectLst/>
                <a:latin typeface="Times New Roman" panose="02020603050405020304" pitchFamily="18" charset="0"/>
                <a:ea typeface="Times New Roman" panose="02020603050405020304" pitchFamily="18" charset="0"/>
              </a:rPr>
              <a:t>, hung </a:t>
            </a:r>
            <a:r>
              <a:rPr lang="en-US" sz="3200" b="1" dirty="0" err="1">
                <a:effectLst/>
                <a:latin typeface="Times New Roman" panose="02020603050405020304" pitchFamily="18" charset="0"/>
                <a:ea typeface="Times New Roman" panose="02020603050405020304" pitchFamily="18" charset="0"/>
              </a:rPr>
              <a:t>dữ</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với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chăm</a:t>
            </a:r>
            <a:r>
              <a:rPr lang="en-US" sz="3200" b="1" dirty="0">
                <a:effectLst/>
                <a:latin typeface="Times New Roman" panose="02020603050405020304" pitchFamily="18" charset="0"/>
                <a:ea typeface="Times New Roman" panose="02020603050405020304" pitchFamily="18" charset="0"/>
              </a:rPr>
              <a:t> lo </a:t>
            </a:r>
            <a:r>
              <a:rPr lang="en-US" sz="3200" b="1" dirty="0" err="1">
                <a:effectLst/>
                <a:latin typeface="Times New Roman" panose="02020603050405020304" pitchFamily="18" charset="0"/>
                <a:ea typeface="Times New Roman" panose="02020603050405020304" pitchFamily="18" charset="0"/>
              </a:rPr>
              <a:t>cho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trò</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càng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tăng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thêm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trị</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vai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trò</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thầy</a:t>
            </a:r>
            <a:r>
              <a:rPr lang="en-US" sz="3200" b="1" dirty="0">
                <a:effectLst/>
                <a:latin typeface="Times New Roman" panose="02020603050405020304" pitchFamily="18" charset="0"/>
                <a:ea typeface="Times New Roman" panose="02020603050405020304" pitchFamily="18" charset="0"/>
              </a:rPr>
              <a:t>.</a:t>
            </a:r>
            <a:endParaRPr lang="en-US" sz="3200" b="1" dirty="0"/>
          </a:p>
        </p:txBody>
      </p:sp>
    </p:spTree>
    <p:extLst>
      <p:ext uri="{BB962C8B-B14F-4D97-AF65-F5344CB8AC3E}">
        <p14:creationId xmlns:p14="http://schemas.microsoft.com/office/powerpoint/2010/main" val="5111454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78711" y="1906300"/>
            <a:ext cx="434273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Theo em, cách nhà văn thay đổi kiểu người kể chuyện ở các phần trong đoạn trích có tác dụng gì?</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358056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2360023" y="127395"/>
            <a:ext cx="6953310" cy="1077217"/>
          </a:xfrm>
          <a:custGeom>
            <a:avLst/>
            <a:gdLst>
              <a:gd name="connsiteX0" fmla="*/ 0 w 6953310"/>
              <a:gd name="connsiteY0" fmla="*/ 538609 h 1077217"/>
              <a:gd name="connsiteX1" fmla="*/ 538609 w 6953310"/>
              <a:gd name="connsiteY1" fmla="*/ 0 h 1077217"/>
              <a:gd name="connsiteX2" fmla="*/ 1015225 w 6953310"/>
              <a:gd name="connsiteY2" fmla="*/ 0 h 1077217"/>
              <a:gd name="connsiteX3" fmla="*/ 1491842 w 6953310"/>
              <a:gd name="connsiteY3" fmla="*/ 0 h 1077217"/>
              <a:gd name="connsiteX4" fmla="*/ 2203502 w 6953310"/>
              <a:gd name="connsiteY4" fmla="*/ 0 h 1077217"/>
              <a:gd name="connsiteX5" fmla="*/ 2738879 w 6953310"/>
              <a:gd name="connsiteY5" fmla="*/ 0 h 1077217"/>
              <a:gd name="connsiteX6" fmla="*/ 3509300 w 6953310"/>
              <a:gd name="connsiteY6" fmla="*/ 0 h 1077217"/>
              <a:gd name="connsiteX7" fmla="*/ 4103439 w 6953310"/>
              <a:gd name="connsiteY7" fmla="*/ 0 h 1077217"/>
              <a:gd name="connsiteX8" fmla="*/ 4580055 w 6953310"/>
              <a:gd name="connsiteY8" fmla="*/ 0 h 1077217"/>
              <a:gd name="connsiteX9" fmla="*/ 5291715 w 6953310"/>
              <a:gd name="connsiteY9" fmla="*/ 0 h 1077217"/>
              <a:gd name="connsiteX10" fmla="*/ 5827093 w 6953310"/>
              <a:gd name="connsiteY10" fmla="*/ 0 h 1077217"/>
              <a:gd name="connsiteX11" fmla="*/ 6414702 w 6953310"/>
              <a:gd name="connsiteY11" fmla="*/ 0 h 1077217"/>
              <a:gd name="connsiteX12" fmla="*/ 6953311 w 6953310"/>
              <a:gd name="connsiteY12" fmla="*/ 538609 h 1077217"/>
              <a:gd name="connsiteX13" fmla="*/ 6953310 w 6953310"/>
              <a:gd name="connsiteY13" fmla="*/ 538609 h 1077217"/>
              <a:gd name="connsiteX14" fmla="*/ 6414701 w 6953310"/>
              <a:gd name="connsiteY14" fmla="*/ 1077218 h 1077217"/>
              <a:gd name="connsiteX15" fmla="*/ 5703041 w 6953310"/>
              <a:gd name="connsiteY15" fmla="*/ 1077218 h 1077217"/>
              <a:gd name="connsiteX16" fmla="*/ 5167664 w 6953310"/>
              <a:gd name="connsiteY16" fmla="*/ 1077218 h 1077217"/>
              <a:gd name="connsiteX17" fmla="*/ 4573526 w 6953310"/>
              <a:gd name="connsiteY17" fmla="*/ 1077218 h 1077217"/>
              <a:gd name="connsiteX18" fmla="*/ 3920626 w 6953310"/>
              <a:gd name="connsiteY18" fmla="*/ 1077218 h 1077217"/>
              <a:gd name="connsiteX19" fmla="*/ 3385249 w 6953310"/>
              <a:gd name="connsiteY19" fmla="*/ 1077217 h 1077217"/>
              <a:gd name="connsiteX20" fmla="*/ 2614828 w 6953310"/>
              <a:gd name="connsiteY20" fmla="*/ 1077217 h 1077217"/>
              <a:gd name="connsiteX21" fmla="*/ 1961929 w 6953310"/>
              <a:gd name="connsiteY21" fmla="*/ 1077217 h 1077217"/>
              <a:gd name="connsiteX22" fmla="*/ 1191508 w 6953310"/>
              <a:gd name="connsiteY22" fmla="*/ 1077217 h 1077217"/>
              <a:gd name="connsiteX23" fmla="*/ 538609 w 6953310"/>
              <a:gd name="connsiteY23" fmla="*/ 1077217 h 1077217"/>
              <a:gd name="connsiteX24" fmla="*/ 0 w 6953310"/>
              <a:gd name="connsiteY24" fmla="*/ 538608 h 1077217"/>
              <a:gd name="connsiteX25" fmla="*/ 0 w 6953310"/>
              <a:gd name="connsiteY25" fmla="*/ 538609 h 10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310" h="1077217" fill="none" extrusionOk="0">
                <a:moveTo>
                  <a:pt x="0" y="538609"/>
                </a:moveTo>
                <a:cubicBezTo>
                  <a:pt x="-59314" y="272422"/>
                  <a:pt x="250255" y="-52108"/>
                  <a:pt x="538609" y="0"/>
                </a:cubicBezTo>
                <a:cubicBezTo>
                  <a:pt x="713591" y="-11221"/>
                  <a:pt x="915034" y="21140"/>
                  <a:pt x="1015225" y="0"/>
                </a:cubicBezTo>
                <a:cubicBezTo>
                  <a:pt x="1115416" y="-21140"/>
                  <a:pt x="1314963" y="7626"/>
                  <a:pt x="1491842" y="0"/>
                </a:cubicBezTo>
                <a:cubicBezTo>
                  <a:pt x="1668721" y="-7626"/>
                  <a:pt x="2050749" y="4387"/>
                  <a:pt x="2203502" y="0"/>
                </a:cubicBezTo>
                <a:cubicBezTo>
                  <a:pt x="2356255" y="-4387"/>
                  <a:pt x="2471575" y="24488"/>
                  <a:pt x="2738879" y="0"/>
                </a:cubicBezTo>
                <a:cubicBezTo>
                  <a:pt x="3006183" y="-24488"/>
                  <a:pt x="3155756" y="-1777"/>
                  <a:pt x="3509300" y="0"/>
                </a:cubicBezTo>
                <a:cubicBezTo>
                  <a:pt x="3862844" y="1777"/>
                  <a:pt x="3836346" y="-5428"/>
                  <a:pt x="4103439" y="0"/>
                </a:cubicBezTo>
                <a:cubicBezTo>
                  <a:pt x="4370532" y="5428"/>
                  <a:pt x="4440292" y="-23236"/>
                  <a:pt x="4580055" y="0"/>
                </a:cubicBezTo>
                <a:cubicBezTo>
                  <a:pt x="4719818" y="23236"/>
                  <a:pt x="5124167" y="-16103"/>
                  <a:pt x="5291715" y="0"/>
                </a:cubicBezTo>
                <a:cubicBezTo>
                  <a:pt x="5459263" y="16103"/>
                  <a:pt x="5610904" y="-3555"/>
                  <a:pt x="5827093" y="0"/>
                </a:cubicBezTo>
                <a:cubicBezTo>
                  <a:pt x="6043282" y="3555"/>
                  <a:pt x="6187140" y="-10923"/>
                  <a:pt x="6414702" y="0"/>
                </a:cubicBezTo>
                <a:cubicBezTo>
                  <a:pt x="6718434" y="16979"/>
                  <a:pt x="6991486" y="233567"/>
                  <a:pt x="6953311" y="538609"/>
                </a:cubicBezTo>
                <a:lnTo>
                  <a:pt x="6953310" y="538609"/>
                </a:lnTo>
                <a:cubicBezTo>
                  <a:pt x="6942576" y="876242"/>
                  <a:pt x="6766376" y="1092767"/>
                  <a:pt x="6414701" y="1077218"/>
                </a:cubicBezTo>
                <a:cubicBezTo>
                  <a:pt x="6167075" y="1064651"/>
                  <a:pt x="5889564" y="1086491"/>
                  <a:pt x="5703041" y="1077218"/>
                </a:cubicBezTo>
                <a:cubicBezTo>
                  <a:pt x="5516518" y="1067945"/>
                  <a:pt x="5421651" y="1096267"/>
                  <a:pt x="5167664" y="1077218"/>
                </a:cubicBezTo>
                <a:cubicBezTo>
                  <a:pt x="4913677" y="1058169"/>
                  <a:pt x="4735201" y="1090835"/>
                  <a:pt x="4573526" y="1077218"/>
                </a:cubicBezTo>
                <a:cubicBezTo>
                  <a:pt x="4411851" y="1063601"/>
                  <a:pt x="4066674" y="1079697"/>
                  <a:pt x="3920626" y="1077218"/>
                </a:cubicBezTo>
                <a:cubicBezTo>
                  <a:pt x="3774578" y="1074739"/>
                  <a:pt x="3640678" y="1083832"/>
                  <a:pt x="3385249" y="1077217"/>
                </a:cubicBezTo>
                <a:cubicBezTo>
                  <a:pt x="3129820" y="1070602"/>
                  <a:pt x="2940842" y="1082749"/>
                  <a:pt x="2614828" y="1077217"/>
                </a:cubicBezTo>
                <a:cubicBezTo>
                  <a:pt x="2288814" y="1071685"/>
                  <a:pt x="2099862" y="1082208"/>
                  <a:pt x="1961929" y="1077217"/>
                </a:cubicBezTo>
                <a:cubicBezTo>
                  <a:pt x="1823996" y="1072226"/>
                  <a:pt x="1534224" y="1042673"/>
                  <a:pt x="1191508" y="1077217"/>
                </a:cubicBezTo>
                <a:cubicBezTo>
                  <a:pt x="848792" y="1111761"/>
                  <a:pt x="775464" y="1071360"/>
                  <a:pt x="538609" y="1077217"/>
                </a:cubicBezTo>
                <a:cubicBezTo>
                  <a:pt x="222483" y="1145561"/>
                  <a:pt x="11739" y="816305"/>
                  <a:pt x="0" y="538608"/>
                </a:cubicBezTo>
                <a:lnTo>
                  <a:pt x="0" y="538609"/>
                </a:lnTo>
                <a:close/>
              </a:path>
              <a:path w="6953310" h="1077217" stroke="0" extrusionOk="0">
                <a:moveTo>
                  <a:pt x="0" y="538609"/>
                </a:moveTo>
                <a:cubicBezTo>
                  <a:pt x="-21185" y="228075"/>
                  <a:pt x="190264" y="19096"/>
                  <a:pt x="538609" y="0"/>
                </a:cubicBezTo>
                <a:cubicBezTo>
                  <a:pt x="801380" y="33935"/>
                  <a:pt x="1025326" y="16615"/>
                  <a:pt x="1309030" y="0"/>
                </a:cubicBezTo>
                <a:cubicBezTo>
                  <a:pt x="1592734" y="-16615"/>
                  <a:pt x="1761770" y="-24109"/>
                  <a:pt x="1903168" y="0"/>
                </a:cubicBezTo>
                <a:cubicBezTo>
                  <a:pt x="2044566" y="24109"/>
                  <a:pt x="2260120" y="461"/>
                  <a:pt x="2438546" y="0"/>
                </a:cubicBezTo>
                <a:cubicBezTo>
                  <a:pt x="2616972" y="-461"/>
                  <a:pt x="2848282" y="-12010"/>
                  <a:pt x="3150206" y="0"/>
                </a:cubicBezTo>
                <a:cubicBezTo>
                  <a:pt x="3452130" y="12010"/>
                  <a:pt x="3549288" y="2660"/>
                  <a:pt x="3744344" y="0"/>
                </a:cubicBezTo>
                <a:cubicBezTo>
                  <a:pt x="3939400" y="-2660"/>
                  <a:pt x="4271296" y="-9956"/>
                  <a:pt x="4514765" y="0"/>
                </a:cubicBezTo>
                <a:cubicBezTo>
                  <a:pt x="4758234" y="9956"/>
                  <a:pt x="4798144" y="22146"/>
                  <a:pt x="5050143" y="0"/>
                </a:cubicBezTo>
                <a:cubicBezTo>
                  <a:pt x="5302142" y="-22146"/>
                  <a:pt x="5478124" y="-11456"/>
                  <a:pt x="5820564" y="0"/>
                </a:cubicBezTo>
                <a:cubicBezTo>
                  <a:pt x="6163004" y="11456"/>
                  <a:pt x="6235012" y="-17631"/>
                  <a:pt x="6414702" y="0"/>
                </a:cubicBezTo>
                <a:cubicBezTo>
                  <a:pt x="6649877" y="-3563"/>
                  <a:pt x="6973969" y="184494"/>
                  <a:pt x="6953311" y="538609"/>
                </a:cubicBezTo>
                <a:lnTo>
                  <a:pt x="6953310" y="538609"/>
                </a:lnTo>
                <a:cubicBezTo>
                  <a:pt x="6961695" y="862120"/>
                  <a:pt x="6744232" y="1045532"/>
                  <a:pt x="6414701" y="1077218"/>
                </a:cubicBezTo>
                <a:cubicBezTo>
                  <a:pt x="6249349" y="1078280"/>
                  <a:pt x="6049900" y="1078272"/>
                  <a:pt x="5703041" y="1077218"/>
                </a:cubicBezTo>
                <a:cubicBezTo>
                  <a:pt x="5356182" y="1076164"/>
                  <a:pt x="5369743" y="1097655"/>
                  <a:pt x="5050142" y="1077218"/>
                </a:cubicBezTo>
                <a:cubicBezTo>
                  <a:pt x="4730541" y="1056781"/>
                  <a:pt x="4672220" y="1102165"/>
                  <a:pt x="4397243" y="1077218"/>
                </a:cubicBezTo>
                <a:cubicBezTo>
                  <a:pt x="4122266" y="1052271"/>
                  <a:pt x="3848867" y="1054998"/>
                  <a:pt x="3685583" y="1077218"/>
                </a:cubicBezTo>
                <a:cubicBezTo>
                  <a:pt x="3522299" y="1099438"/>
                  <a:pt x="3273445" y="1075201"/>
                  <a:pt x="2973923" y="1077217"/>
                </a:cubicBezTo>
                <a:cubicBezTo>
                  <a:pt x="2674401" y="1079233"/>
                  <a:pt x="2522910" y="1087078"/>
                  <a:pt x="2262263" y="1077217"/>
                </a:cubicBezTo>
                <a:cubicBezTo>
                  <a:pt x="2001616" y="1067356"/>
                  <a:pt x="1996451" y="1085416"/>
                  <a:pt x="1785646" y="1077217"/>
                </a:cubicBezTo>
                <a:cubicBezTo>
                  <a:pt x="1574841" y="1069018"/>
                  <a:pt x="1491169" y="1090786"/>
                  <a:pt x="1250269" y="1077217"/>
                </a:cubicBezTo>
                <a:cubicBezTo>
                  <a:pt x="1009369" y="1063648"/>
                  <a:pt x="714905" y="1077697"/>
                  <a:pt x="538609" y="1077217"/>
                </a:cubicBezTo>
                <a:cubicBezTo>
                  <a:pt x="230267" y="1077797"/>
                  <a:pt x="31675" y="898791"/>
                  <a:pt x="0" y="538608"/>
                </a:cubicBezTo>
                <a:lnTo>
                  <a:pt x="0" y="538609"/>
                </a:ln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2960651" y="189645"/>
            <a:ext cx="6269110" cy="1077218"/>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4. Tác dụng của việc thay đổi ngôi kể</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pic>
        <p:nvPicPr>
          <p:cNvPr id="32" name="图片 32">
            <a:extLst>
              <a:ext uri="{FF2B5EF4-FFF2-40B4-BE49-F238E27FC236}">
                <a16:creationId xmlns:a16="http://schemas.microsoft.com/office/drawing/2014/main" id="{6F151BE2-27DC-4065-A574-35D97795F1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1" y="1"/>
            <a:ext cx="1942120" cy="1951167"/>
          </a:xfrm>
          <a:prstGeom prst="rect">
            <a:avLst/>
          </a:prstGeom>
        </p:spPr>
      </p:pic>
      <p:sp>
        <p:nvSpPr>
          <p:cNvPr id="43" name="Rectangle 42">
            <a:extLst>
              <a:ext uri="{FF2B5EF4-FFF2-40B4-BE49-F238E27FC236}">
                <a16:creationId xmlns:a16="http://schemas.microsoft.com/office/drawing/2014/main" id="{186575C3-73B3-4762-9EA1-EB4963FFD43B}"/>
              </a:ext>
            </a:extLst>
          </p:cNvPr>
          <p:cNvSpPr/>
          <p:nvPr/>
        </p:nvSpPr>
        <p:spPr>
          <a:xfrm>
            <a:off x="3149780" y="1666394"/>
            <a:ext cx="6443722" cy="3170099"/>
          </a:xfrm>
          <a:prstGeom prst="rect">
            <a:avLst/>
          </a:prstGeom>
        </p:spPr>
        <p:txBody>
          <a:bodyPr wrap="square">
            <a:spAutoFit/>
          </a:bodyPr>
          <a:lstStyle/>
          <a:p>
            <a:pPr marL="0" marR="0" lvl="0" indent="457200" algn="just" defTabSz="914400" rtl="0" eaLnBrk="1" fontAlgn="base"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Khiến cho câu chuyện được soi chiếu từ nhiều chiều, trở nên phong phú, hấp dẫn, chứa đựng nhiều ý nghĩa hơn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endParaRPr>
          </a:p>
        </p:txBody>
      </p:sp>
      <p:sp>
        <p:nvSpPr>
          <p:cNvPr id="44" name="矩形 8">
            <a:extLst>
              <a:ext uri="{FF2B5EF4-FFF2-40B4-BE49-F238E27FC236}">
                <a16:creationId xmlns:a16="http://schemas.microsoft.com/office/drawing/2014/main" id="{5E1B8ABB-6F2E-4BF5-A899-63844450B07A}"/>
              </a:ext>
            </a:extLst>
          </p:cNvPr>
          <p:cNvSpPr/>
          <p:nvPr/>
        </p:nvSpPr>
        <p:spPr>
          <a:xfrm>
            <a:off x="2492358" y="1468631"/>
            <a:ext cx="7705151" cy="4049246"/>
          </a:xfrm>
          <a:prstGeom prst="rect">
            <a:avLst/>
          </a:prstGeom>
          <a:noFill/>
          <a:ln w="76200">
            <a:solidFill>
              <a:srgbClr val="5D8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7" name="Picture 2" descr="Chim tu hú báo hiệu mùa gì đang đến ? Đọc bài Làm việc thậ">
            <a:extLst>
              <a:ext uri="{FF2B5EF4-FFF2-40B4-BE49-F238E27FC236}">
                <a16:creationId xmlns:a16="http://schemas.microsoft.com/office/drawing/2014/main" id="{9FD25E1C-D9FD-4BA6-9793-617D41BEEE5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6445" y="1786481"/>
            <a:ext cx="1390247" cy="97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98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3" grpId="0"/>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A9CEF24D-52E9-4250-A7EC-4255901BA0DD}"/>
              </a:ext>
            </a:extLst>
          </p:cNvPr>
          <p:cNvPicPr>
            <a:picLocks noChangeAspect="1"/>
          </p:cNvPicPr>
          <p:nvPr/>
        </p:nvPicPr>
        <p:blipFill>
          <a:blip r:embed="rId2"/>
          <a:stretch>
            <a:fillRect/>
          </a:stretch>
        </p:blipFill>
        <p:spPr>
          <a:xfrm>
            <a:off x="6765765" y="4993247"/>
            <a:ext cx="1972227" cy="1972227"/>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III.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Tổng</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kết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353839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id="{2E190D9B-BA21-437A-A710-F39D613CB24D}"/>
              </a:ext>
            </a:extLst>
          </p:cNvPr>
          <p:cNvGrpSpPr/>
          <p:nvPr/>
        </p:nvGrpSpPr>
        <p:grpSpPr>
          <a:xfrm>
            <a:off x="1610625" y="954064"/>
            <a:ext cx="9123587" cy="3832076"/>
            <a:chOff x="1510635" y="1853292"/>
            <a:chExt cx="9124775"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1" name="Rectangle 14">
                <a:extLst>
                  <a:ext uri="{FF2B5EF4-FFF2-40B4-BE49-F238E27FC236}">
                    <a16:creationId xmlns:a16="http://schemas.microsoft.com/office/drawing/2014/main"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2" name="Rectangle 15">
                <a:extLst>
                  <a:ext uri="{FF2B5EF4-FFF2-40B4-BE49-F238E27FC236}">
                    <a16:creationId xmlns:a16="http://schemas.microsoft.com/office/drawing/2014/main"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3" name="Rectangle 16">
                <a:extLst>
                  <a:ext uri="{FF2B5EF4-FFF2-40B4-BE49-F238E27FC236}">
                    <a16:creationId xmlns:a16="http://schemas.microsoft.com/office/drawing/2014/main"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等线 Light"/>
                  <a:ea typeface="字魂70号-灵悦黑体" panose="00000500000000000000" pitchFamily="2" charset="-122"/>
                  <a:cs typeface="+mn-cs"/>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id="{0BE3D493-EBDA-4640-B3DC-4872E9006E90}"/>
              </a:ext>
            </a:extLst>
          </p:cNvPr>
          <p:cNvSpPr/>
          <p:nvPr/>
        </p:nvSpPr>
        <p:spPr>
          <a:xfrm>
            <a:off x="4376627" y="329992"/>
            <a:ext cx="3408792" cy="521836"/>
          </a:xfrm>
          <a:custGeom>
            <a:avLst/>
            <a:gdLst>
              <a:gd name="connsiteX0" fmla="*/ 0 w 3408792"/>
              <a:gd name="connsiteY0" fmla="*/ 260918 h 521836"/>
              <a:gd name="connsiteX1" fmla="*/ 260918 w 3408792"/>
              <a:gd name="connsiteY1" fmla="*/ 0 h 521836"/>
              <a:gd name="connsiteX2" fmla="*/ 896048 w 3408792"/>
              <a:gd name="connsiteY2" fmla="*/ 0 h 521836"/>
              <a:gd name="connsiteX3" fmla="*/ 1386831 w 3408792"/>
              <a:gd name="connsiteY3" fmla="*/ 0 h 521836"/>
              <a:gd name="connsiteX4" fmla="*/ 1906483 w 3408792"/>
              <a:gd name="connsiteY4" fmla="*/ 0 h 521836"/>
              <a:gd name="connsiteX5" fmla="*/ 2426135 w 3408792"/>
              <a:gd name="connsiteY5" fmla="*/ 0 h 521836"/>
              <a:gd name="connsiteX6" fmla="*/ 3147874 w 3408792"/>
              <a:gd name="connsiteY6" fmla="*/ 0 h 521836"/>
              <a:gd name="connsiteX7" fmla="*/ 3408792 w 3408792"/>
              <a:gd name="connsiteY7" fmla="*/ 260918 h 521836"/>
              <a:gd name="connsiteX8" fmla="*/ 3408792 w 3408792"/>
              <a:gd name="connsiteY8" fmla="*/ 260918 h 521836"/>
              <a:gd name="connsiteX9" fmla="*/ 3147874 w 3408792"/>
              <a:gd name="connsiteY9" fmla="*/ 521836 h 521836"/>
              <a:gd name="connsiteX10" fmla="*/ 2570483 w 3408792"/>
              <a:gd name="connsiteY10" fmla="*/ 521836 h 521836"/>
              <a:gd name="connsiteX11" fmla="*/ 1993092 w 3408792"/>
              <a:gd name="connsiteY11" fmla="*/ 521836 h 521836"/>
              <a:gd name="connsiteX12" fmla="*/ 1473440 w 3408792"/>
              <a:gd name="connsiteY12" fmla="*/ 521836 h 521836"/>
              <a:gd name="connsiteX13" fmla="*/ 867179 w 3408792"/>
              <a:gd name="connsiteY13" fmla="*/ 521836 h 521836"/>
              <a:gd name="connsiteX14" fmla="*/ 260918 w 3408792"/>
              <a:gd name="connsiteY14" fmla="*/ 521836 h 521836"/>
              <a:gd name="connsiteX15" fmla="*/ 0 w 3408792"/>
              <a:gd name="connsiteY15"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8792" h="521836" fill="none" extrusionOk="0">
                <a:moveTo>
                  <a:pt x="0" y="260918"/>
                </a:moveTo>
                <a:cubicBezTo>
                  <a:pt x="-22475" y="101310"/>
                  <a:pt x="86186" y="-2174"/>
                  <a:pt x="260918" y="0"/>
                </a:cubicBezTo>
                <a:cubicBezTo>
                  <a:pt x="427184" y="-21999"/>
                  <a:pt x="635312" y="-3862"/>
                  <a:pt x="896048" y="0"/>
                </a:cubicBezTo>
                <a:cubicBezTo>
                  <a:pt x="1156784" y="3862"/>
                  <a:pt x="1204250" y="14666"/>
                  <a:pt x="1386831" y="0"/>
                </a:cubicBezTo>
                <a:cubicBezTo>
                  <a:pt x="1569412" y="-14666"/>
                  <a:pt x="1726842" y="-24156"/>
                  <a:pt x="1906483" y="0"/>
                </a:cubicBezTo>
                <a:cubicBezTo>
                  <a:pt x="2086124" y="24156"/>
                  <a:pt x="2312647" y="-16777"/>
                  <a:pt x="2426135" y="0"/>
                </a:cubicBezTo>
                <a:cubicBezTo>
                  <a:pt x="2539623" y="16777"/>
                  <a:pt x="2998410" y="-32825"/>
                  <a:pt x="3147874" y="0"/>
                </a:cubicBezTo>
                <a:cubicBezTo>
                  <a:pt x="3295039" y="29091"/>
                  <a:pt x="3439035" y="106644"/>
                  <a:pt x="3408792" y="260918"/>
                </a:cubicBezTo>
                <a:lnTo>
                  <a:pt x="3408792" y="260918"/>
                </a:lnTo>
                <a:cubicBezTo>
                  <a:pt x="3407652" y="374280"/>
                  <a:pt x="3322063" y="528110"/>
                  <a:pt x="3147874" y="521836"/>
                </a:cubicBezTo>
                <a:cubicBezTo>
                  <a:pt x="2866314" y="540348"/>
                  <a:pt x="2718662" y="495388"/>
                  <a:pt x="2570483" y="521836"/>
                </a:cubicBezTo>
                <a:cubicBezTo>
                  <a:pt x="2422304" y="548284"/>
                  <a:pt x="2122834" y="524722"/>
                  <a:pt x="1993092" y="521836"/>
                </a:cubicBezTo>
                <a:cubicBezTo>
                  <a:pt x="1863350" y="518950"/>
                  <a:pt x="1587819" y="505334"/>
                  <a:pt x="1473440" y="521836"/>
                </a:cubicBezTo>
                <a:cubicBezTo>
                  <a:pt x="1359061" y="538338"/>
                  <a:pt x="1080091" y="515690"/>
                  <a:pt x="867179" y="521836"/>
                </a:cubicBezTo>
                <a:cubicBezTo>
                  <a:pt x="654267" y="527982"/>
                  <a:pt x="411281" y="521807"/>
                  <a:pt x="260918" y="521836"/>
                </a:cubicBezTo>
                <a:cubicBezTo>
                  <a:pt x="112544" y="535159"/>
                  <a:pt x="-10575" y="371717"/>
                  <a:pt x="0" y="260918"/>
                </a:cubicBezTo>
                <a:close/>
              </a:path>
              <a:path w="3408792" h="521836" stroke="0" extrusionOk="0">
                <a:moveTo>
                  <a:pt x="0" y="260918"/>
                </a:moveTo>
                <a:cubicBezTo>
                  <a:pt x="-5917" y="113167"/>
                  <a:pt x="94302" y="8450"/>
                  <a:pt x="260918" y="0"/>
                </a:cubicBezTo>
                <a:cubicBezTo>
                  <a:pt x="452746" y="30639"/>
                  <a:pt x="717992" y="30268"/>
                  <a:pt x="896048" y="0"/>
                </a:cubicBezTo>
                <a:cubicBezTo>
                  <a:pt x="1074104" y="-30268"/>
                  <a:pt x="1307442" y="-9780"/>
                  <a:pt x="1444570" y="0"/>
                </a:cubicBezTo>
                <a:cubicBezTo>
                  <a:pt x="1581698" y="9780"/>
                  <a:pt x="1793240" y="-6131"/>
                  <a:pt x="1964222" y="0"/>
                </a:cubicBezTo>
                <a:cubicBezTo>
                  <a:pt x="2135204" y="6131"/>
                  <a:pt x="2321065" y="-14743"/>
                  <a:pt x="2570483" y="0"/>
                </a:cubicBezTo>
                <a:cubicBezTo>
                  <a:pt x="2819901" y="14743"/>
                  <a:pt x="3025100" y="26549"/>
                  <a:pt x="3147874" y="0"/>
                </a:cubicBezTo>
                <a:cubicBezTo>
                  <a:pt x="3299238" y="-11820"/>
                  <a:pt x="3385925" y="136912"/>
                  <a:pt x="3408792" y="260918"/>
                </a:cubicBezTo>
                <a:lnTo>
                  <a:pt x="3408792" y="260918"/>
                </a:lnTo>
                <a:cubicBezTo>
                  <a:pt x="3414889" y="406106"/>
                  <a:pt x="3276593" y="547282"/>
                  <a:pt x="3147874" y="521836"/>
                </a:cubicBezTo>
                <a:cubicBezTo>
                  <a:pt x="3006115" y="547053"/>
                  <a:pt x="2721578" y="533549"/>
                  <a:pt x="2570483" y="521836"/>
                </a:cubicBezTo>
                <a:cubicBezTo>
                  <a:pt x="2419388" y="510123"/>
                  <a:pt x="2252168" y="521967"/>
                  <a:pt x="1993092" y="521836"/>
                </a:cubicBezTo>
                <a:cubicBezTo>
                  <a:pt x="1734016" y="521705"/>
                  <a:pt x="1642942" y="495649"/>
                  <a:pt x="1386831" y="521836"/>
                </a:cubicBezTo>
                <a:cubicBezTo>
                  <a:pt x="1130720" y="548023"/>
                  <a:pt x="1015761" y="504641"/>
                  <a:pt x="896048" y="521836"/>
                </a:cubicBezTo>
                <a:cubicBezTo>
                  <a:pt x="776335" y="539031"/>
                  <a:pt x="443479" y="552811"/>
                  <a:pt x="260918" y="521836"/>
                </a:cubicBezTo>
                <a:cubicBezTo>
                  <a:pt x="121802" y="498387"/>
                  <a:pt x="-33191" y="410469"/>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hỏi</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1483710" y="1553099"/>
            <a:ext cx="3114416" cy="830997"/>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Theo em, nội dung của văn bản là gì?</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id="{78309775-AE0F-4B28-8CC0-EF04A7865FD4}"/>
              </a:ext>
            </a:extLst>
          </p:cNvPr>
          <p:cNvSpPr/>
          <p:nvPr/>
        </p:nvSpPr>
        <p:spPr>
          <a:xfrm>
            <a:off x="7905119" y="1587663"/>
            <a:ext cx="3329559" cy="830997"/>
          </a:xfrm>
          <a:prstGeom prst="rect">
            <a:avLst/>
          </a:prstGeom>
        </p:spPr>
        <p:txBody>
          <a:bodyPr wrap="square">
            <a:spAutoFit/>
          </a:bodyPr>
          <a:lstStyle/>
          <a:p>
            <a:pPr lvl="0" algn="just"/>
            <a:r>
              <a:rPr lang="vi-VN" sz="2400" kern="100" dirty="0">
                <a:solidFill>
                  <a:prstClr val="black"/>
                </a:solidFill>
                <a:latin typeface="Times New Roman" panose="02020603050405020304" pitchFamily="18" charset="0"/>
                <a:ea typeface="SimSun" panose="02010600030101010101" pitchFamily="2" charset="-122"/>
              </a:rPr>
              <a:t>Nghệ thuật đặc sắc được thể hiện qua văn bản?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539778" y="1022440"/>
            <a:ext cx="4898082"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4114865" y="972565"/>
            <a:ext cx="3886117" cy="3860297"/>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840103" y="1188530"/>
            <a:ext cx="3894495" cy="2308324"/>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Người thầy đầu tiên ca ngợi người thầy Đuy-sen với những tâm huyết, sự tận tụy và tình cảm mà thầy dành cho học sinh của mình, đặc biệt là An-tư-nai.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016288" y="218257"/>
            <a:ext cx="3990195" cy="584775"/>
          </a:xfrm>
          <a:prstGeom prst="rect">
            <a:avLst/>
          </a:prstGeom>
        </p:spPr>
        <p:txBody>
          <a:bodyPr wrap="none">
            <a:spAutoFit/>
          </a:bodyPr>
          <a:lstStyle/>
          <a:p>
            <a:r>
              <a:rPr lang="nl-NL" sz="3200" b="1" dirty="0">
                <a:solidFill>
                  <a:srgbClr val="418765"/>
                </a:solidFill>
                <a:latin typeface="Times New Roman" panose="02020603050405020304" pitchFamily="18" charset="0"/>
                <a:ea typeface="Times New Roman" panose="02020603050405020304" pitchFamily="18" charset="0"/>
              </a:rPr>
              <a:t>1. Nội dung – Ý nghĩa</a:t>
            </a:r>
            <a:endParaRPr lang="en-US" sz="3200" dirty="0">
              <a:solidFill>
                <a:srgbClr val="418765"/>
              </a:solidFill>
            </a:endParaRPr>
          </a:p>
        </p:txBody>
      </p:sp>
      <p:grpSp>
        <p:nvGrpSpPr>
          <p:cNvPr id="3" name="Group 2">
            <a:extLst>
              <a:ext uri="{FF2B5EF4-FFF2-40B4-BE49-F238E27FC236}">
                <a16:creationId xmlns:a16="http://schemas.microsoft.com/office/drawing/2014/main" id="{6EE88B42-EB47-C0E2-B007-B731CD13D867}"/>
              </a:ext>
            </a:extLst>
          </p:cNvPr>
          <p:cNvGrpSpPr/>
          <p:nvPr/>
        </p:nvGrpSpPr>
        <p:grpSpPr>
          <a:xfrm>
            <a:off x="5184096" y="3749879"/>
            <a:ext cx="4898082" cy="2423131"/>
            <a:chOff x="0" y="0"/>
            <a:chExt cx="7620000" cy="4348480"/>
          </a:xfrm>
        </p:grpSpPr>
        <p:sp>
          <p:nvSpPr>
            <p:cNvPr id="4" name="Freeform 3">
              <a:extLst>
                <a:ext uri="{FF2B5EF4-FFF2-40B4-BE49-F238E27FC236}">
                  <a16:creationId xmlns:a16="http://schemas.microsoft.com/office/drawing/2014/main" id="{C450C0C1-603F-773D-0C31-A5B81CCB75B6}"/>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6" name="Freeform 4">
              <a:extLst>
                <a:ext uri="{FF2B5EF4-FFF2-40B4-BE49-F238E27FC236}">
                  <a16:creationId xmlns:a16="http://schemas.microsoft.com/office/drawing/2014/main" id="{A9A7860E-11BD-BC47-51D0-185E31C43A0F}"/>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pic>
        <p:nvPicPr>
          <p:cNvPr id="7" name="图片 29">
            <a:extLst>
              <a:ext uri="{FF2B5EF4-FFF2-40B4-BE49-F238E27FC236}">
                <a16:creationId xmlns:a16="http://schemas.microsoft.com/office/drawing/2014/main" id="{FFA1212E-842F-D559-9816-921D55909A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8759183" y="3054032"/>
            <a:ext cx="3886117" cy="3860297"/>
          </a:xfrm>
          <a:prstGeom prst="rect">
            <a:avLst/>
          </a:prstGeom>
        </p:spPr>
      </p:pic>
      <p:sp>
        <p:nvSpPr>
          <p:cNvPr id="8" name="Rectangle 7">
            <a:extLst>
              <a:ext uri="{FF2B5EF4-FFF2-40B4-BE49-F238E27FC236}">
                <a16:creationId xmlns:a16="http://schemas.microsoft.com/office/drawing/2014/main" id="{D91E2E88-D9A7-D644-6882-70D9D6425CC2}"/>
              </a:ext>
            </a:extLst>
          </p:cNvPr>
          <p:cNvSpPr/>
          <p:nvPr/>
        </p:nvSpPr>
        <p:spPr>
          <a:xfrm>
            <a:off x="5628866" y="3837208"/>
            <a:ext cx="3894495" cy="1938992"/>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Người thầy Đuy-sen đã thay đổi cuộc đời của cô bé An-tư-nai, người đã vun trồng ước mơ, hy vọng cho những học trò nhỏ.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40553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3033817" y="234384"/>
            <a:ext cx="1027986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Nghệ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724823" y="2445494"/>
            <a:ext cx="1192513" cy="1155922"/>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303937" y="1356603"/>
            <a:ext cx="1192513" cy="112240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496450" y="194806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666601" y="1193579"/>
            <a:ext cx="4248818" cy="461665"/>
          </a:xfrm>
          <a:prstGeom prst="rect">
            <a:avLst/>
          </a:prstGeom>
        </p:spPr>
        <p:txBody>
          <a:bodyPr wrap="square">
            <a:spAutoFit/>
            <a:scene3d>
              <a:camera prst="orthographicFront"/>
              <a:lightRig rig="threePt" dir="t"/>
            </a:scene3d>
            <a:sp3d contourW="12700"/>
          </a:bodyPr>
          <a:lstStyle/>
          <a:p>
            <a:pPr lvl="0" algn="just"/>
            <a:r>
              <a:rPr lang="vi-VN" sz="2400" b="1" dirty="0">
                <a:solidFill>
                  <a:srgbClr val="2A4849"/>
                </a:solidFill>
                <a:latin typeface="Times New Roman" panose="02020603050405020304" pitchFamily="18" charset="0"/>
                <a:cs typeface="Times New Roman" panose="02020603050405020304" pitchFamily="18" charset="0"/>
              </a:rPr>
              <a:t>Ngòi bút đậm chất hội họa</a:t>
            </a:r>
            <a:endParaRPr kumimoji="0" lang="en-US" sz="2400" b="1" i="0" u="none" strike="noStrike" kern="1200" cap="none" spc="0" normalizeH="0" baseline="0" noProof="0" dirty="0">
              <a:ln>
                <a:noFill/>
              </a:ln>
              <a:solidFill>
                <a:srgbClr val="2A4849"/>
              </a:solidFill>
              <a:effectLst/>
              <a:uLnTx/>
              <a:uFillTx/>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7092006" y="3001740"/>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34931" y="2231172"/>
            <a:ext cx="3608827" cy="1322285"/>
          </a:xfrm>
          <a:prstGeom prst="rect">
            <a:avLst/>
          </a:prstGeom>
          <a:noFill/>
        </p:spPr>
        <p:txBody>
          <a:bodyPr wrap="square" rtlCol="0">
            <a:spAutoFit/>
            <a:scene3d>
              <a:camera prst="orthographicFront"/>
              <a:lightRig rig="threePt" dir="t"/>
            </a:scene3d>
            <a:sp3d contourW="12700"/>
          </a:bodyPr>
          <a:lstStyle/>
          <a:p>
            <a:pPr lvl="0" algn="just" defTabSz="457154">
              <a:lnSpc>
                <a:spcPct val="114000"/>
              </a:lnSpc>
              <a:defRPr/>
            </a:pPr>
            <a:r>
              <a:rPr lang="vi-VN" sz="2400" b="1" dirty="0">
                <a:solidFill>
                  <a:srgbClr val="2A4849"/>
                </a:solidFill>
                <a:latin typeface="Times New Roman" panose="02020603050405020304" pitchFamily="18" charset="0"/>
                <a:cs typeface="Times New Roman" panose="02020603050405020304" pitchFamily="18" charset="0"/>
              </a:rPr>
              <a:t>Sự chuyển đổi nhân vật người kể chuyện linh hoạt, độc đáo</a:t>
            </a:r>
            <a:endParaRPr kumimoji="0" lang="en-US" altLang="zh-CN" sz="24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2" name="图片 23">
            <a:extLst>
              <a:ext uri="{FF2B5EF4-FFF2-40B4-BE49-F238E27FC236}">
                <a16:creationId xmlns:a16="http://schemas.microsoft.com/office/drawing/2014/main" id="{D6747D66-FF13-4B1E-8978-C73114241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8" t="10653" r="9637" b="65212"/>
          <a:stretch/>
        </p:blipFill>
        <p:spPr>
          <a:xfrm>
            <a:off x="3044223" y="2042737"/>
            <a:ext cx="2256770" cy="1621700"/>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grpSp>
        <p:nvGrpSpPr>
          <p:cNvPr id="2" name="Group 5">
            <a:extLst>
              <a:ext uri="{FF2B5EF4-FFF2-40B4-BE49-F238E27FC236}">
                <a16:creationId xmlns:a16="http://schemas.microsoft.com/office/drawing/2014/main" id="{3C3D7576-F034-BB22-EB6B-9006591CC74F}"/>
              </a:ext>
            </a:extLst>
          </p:cNvPr>
          <p:cNvGrpSpPr/>
          <p:nvPr/>
        </p:nvGrpSpPr>
        <p:grpSpPr>
          <a:xfrm>
            <a:off x="5027578" y="3683796"/>
            <a:ext cx="1192513" cy="1155922"/>
            <a:chOff x="6420131" y="3715897"/>
            <a:chExt cx="1192668" cy="1156073"/>
          </a:xfrm>
        </p:grpSpPr>
        <p:sp>
          <p:nvSpPr>
            <p:cNvPr id="3" name="Rounded Rectangle 26">
              <a:extLst>
                <a:ext uri="{FF2B5EF4-FFF2-40B4-BE49-F238E27FC236}">
                  <a16:creationId xmlns:a16="http://schemas.microsoft.com/office/drawing/2014/main" id="{6F15998B-A9E5-7631-92B6-1638C50A87EA}"/>
                </a:ext>
              </a:extLst>
            </p:cNvPr>
            <p:cNvSpPr>
              <a:spLocks noChangeArrowheads="1"/>
            </p:cNvSpPr>
            <p:nvPr/>
          </p:nvSpPr>
          <p:spPr bwMode="auto">
            <a:xfrm>
              <a:off x="6420131" y="3749417"/>
              <a:ext cx="1192668" cy="1122553"/>
            </a:xfrm>
            <a:prstGeom prst="roundRect">
              <a:avLst>
                <a:gd name="adj" fmla="val 9375"/>
              </a:avLst>
            </a:prstGeom>
            <a:solidFill>
              <a:srgbClr val="418765"/>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7" name="TextBox 22">
              <a:extLst>
                <a:ext uri="{FF2B5EF4-FFF2-40B4-BE49-F238E27FC236}">
                  <a16:creationId xmlns:a16="http://schemas.microsoft.com/office/drawing/2014/main" id="{22313CAE-6884-8A28-8E35-5E44A36E7030}"/>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3</a:t>
              </a:r>
            </a:p>
          </p:txBody>
        </p:sp>
      </p:grpSp>
      <p:cxnSp>
        <p:nvCxnSpPr>
          <p:cNvPr id="15" name="Straight Connector 52">
            <a:extLst>
              <a:ext uri="{FF2B5EF4-FFF2-40B4-BE49-F238E27FC236}">
                <a16:creationId xmlns:a16="http://schemas.microsoft.com/office/drawing/2014/main" id="{DCFDA80B-EE34-817D-FD87-8C00D9828EE5}"/>
              </a:ext>
            </a:extLst>
          </p:cNvPr>
          <p:cNvCxnSpPr>
            <a:cxnSpLocks noChangeShapeType="1"/>
          </p:cNvCxnSpPr>
          <p:nvPr/>
        </p:nvCxnSpPr>
        <p:spPr bwMode="auto">
          <a:xfrm>
            <a:off x="4958497" y="4608318"/>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8" name="文本框 22">
            <a:extLst>
              <a:ext uri="{FF2B5EF4-FFF2-40B4-BE49-F238E27FC236}">
                <a16:creationId xmlns:a16="http://schemas.microsoft.com/office/drawing/2014/main" id="{6047D1C7-94F3-D89E-AB17-D61A49DA2F72}"/>
              </a:ext>
            </a:extLst>
          </p:cNvPr>
          <p:cNvSpPr txBox="1"/>
          <p:nvPr/>
        </p:nvSpPr>
        <p:spPr>
          <a:xfrm>
            <a:off x="6532004" y="3704029"/>
            <a:ext cx="5544099" cy="1322285"/>
          </a:xfrm>
          <a:prstGeom prst="rect">
            <a:avLst/>
          </a:prstGeom>
          <a:noFill/>
        </p:spPr>
        <p:txBody>
          <a:bodyPr wrap="square" rtlCol="0">
            <a:spAutoFit/>
            <a:scene3d>
              <a:camera prst="orthographicFront"/>
              <a:lightRig rig="threePt" dir="t"/>
            </a:scene3d>
            <a:sp3d contourW="12700"/>
          </a:bodyPr>
          <a:lstStyle/>
          <a:p>
            <a:pPr lvl="0" algn="just" defTabSz="457154">
              <a:lnSpc>
                <a:spcPct val="114000"/>
              </a:lnSpc>
              <a:defRPr/>
            </a:pPr>
            <a:r>
              <a:rPr lang="vi-VN" sz="2400" b="1" dirty="0">
                <a:solidFill>
                  <a:srgbClr val="2A4849"/>
                </a:solidFill>
                <a:latin typeface="Times New Roman" panose="02020603050405020304" pitchFamily="18" charset="0"/>
                <a:cs typeface="Times New Roman" panose="02020603050405020304" pitchFamily="18" charset="0"/>
              </a:rPr>
              <a:t>Ngôn ngữ đối thoại của các nhân vật gần gũi góp phần khắc họa tính cách nhân vật</a:t>
            </a:r>
            <a:endParaRPr kumimoji="0" lang="en-US" altLang="zh-CN" sz="24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2030254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par>
                                <p:cTn id="20" presetID="22" presetClass="entr" presetSubtype="8" fill="hold" nodeType="withEffect">
                                  <p:stCondLst>
                                    <p:cond delay="2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250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1"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0-#ppt_h/2"/>
                                          </p:val>
                                        </p:tav>
                                        <p:tav tm="100000">
                                          <p:val>
                                            <p:strVal val="#ppt_y"/>
                                          </p:val>
                                        </p:tav>
                                      </p:tavLst>
                                    </p:anim>
                                  </p:childTnLst>
                                </p:cTn>
                              </p:par>
                              <p:par>
                                <p:cTn id="42" presetID="22" presetClass="entr" presetSubtype="8" fill="hold" nodeType="withEffect">
                                  <p:stCondLst>
                                    <p:cond delay="250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881" y="285949"/>
            <a:ext cx="609521" cy="60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hlinkClick r:id="rId3" action="ppaction://hlinksldjump"/>
          </p:cNvPr>
          <p:cNvSpPr/>
          <p:nvPr/>
        </p:nvSpPr>
        <p:spPr>
          <a:xfrm>
            <a:off x="396990" y="148694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1</a:t>
            </a:r>
          </a:p>
        </p:txBody>
      </p:sp>
      <p:sp>
        <p:nvSpPr>
          <p:cNvPr id="5" name="Rounded Rectangle 4">
            <a:hlinkClick r:id="rId4" action="ppaction://hlinksldjump"/>
          </p:cNvPr>
          <p:cNvSpPr/>
          <p:nvPr/>
        </p:nvSpPr>
        <p:spPr>
          <a:xfrm>
            <a:off x="1736331" y="148694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2</a:t>
            </a:r>
          </a:p>
        </p:txBody>
      </p:sp>
      <p:sp>
        <p:nvSpPr>
          <p:cNvPr id="6" name="Rounded Rectangle 5">
            <a:hlinkClick r:id="rId5" action="ppaction://hlinksldjump"/>
          </p:cNvPr>
          <p:cNvSpPr/>
          <p:nvPr/>
        </p:nvSpPr>
        <p:spPr>
          <a:xfrm>
            <a:off x="396990" y="326738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3</a:t>
            </a:r>
          </a:p>
        </p:txBody>
      </p:sp>
      <p:sp>
        <p:nvSpPr>
          <p:cNvPr id="7" name="Rounded Rectangle 6">
            <a:hlinkClick r:id="rId6" action="ppaction://hlinksldjump"/>
          </p:cNvPr>
          <p:cNvSpPr/>
          <p:nvPr/>
        </p:nvSpPr>
        <p:spPr>
          <a:xfrm>
            <a:off x="1736331" y="5001716"/>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6</a:t>
            </a:r>
          </a:p>
        </p:txBody>
      </p:sp>
      <p:sp>
        <p:nvSpPr>
          <p:cNvPr id="8" name="Rounded Rectangle 7">
            <a:hlinkClick r:id="rId7" action="ppaction://hlinksldjump"/>
          </p:cNvPr>
          <p:cNvSpPr/>
          <p:nvPr/>
        </p:nvSpPr>
        <p:spPr>
          <a:xfrm>
            <a:off x="9331281" y="5001716"/>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11</a:t>
            </a:r>
          </a:p>
        </p:txBody>
      </p:sp>
      <p:sp>
        <p:nvSpPr>
          <p:cNvPr id="9" name="Rounded Rectangle 8">
            <a:hlinkClick r:id="rId8" action="ppaction://hlinksldjump"/>
          </p:cNvPr>
          <p:cNvSpPr/>
          <p:nvPr/>
        </p:nvSpPr>
        <p:spPr>
          <a:xfrm>
            <a:off x="9331281" y="148694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7</a:t>
            </a:r>
          </a:p>
        </p:txBody>
      </p:sp>
      <p:sp>
        <p:nvSpPr>
          <p:cNvPr id="10" name="Rounded Rectangle 9">
            <a:hlinkClick r:id="rId9" action="ppaction://hlinksldjump"/>
          </p:cNvPr>
          <p:cNvSpPr/>
          <p:nvPr/>
        </p:nvSpPr>
        <p:spPr>
          <a:xfrm>
            <a:off x="396990" y="5001716"/>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5</a:t>
            </a:r>
          </a:p>
        </p:txBody>
      </p:sp>
      <p:sp>
        <p:nvSpPr>
          <p:cNvPr id="11" name="Rounded Rectangle 10">
            <a:hlinkClick r:id="rId10" action="ppaction://hlinksldjump"/>
          </p:cNvPr>
          <p:cNvSpPr/>
          <p:nvPr/>
        </p:nvSpPr>
        <p:spPr>
          <a:xfrm>
            <a:off x="10662600" y="326738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10</a:t>
            </a:r>
          </a:p>
        </p:txBody>
      </p:sp>
      <p:sp>
        <p:nvSpPr>
          <p:cNvPr id="12" name="Rounded Rectangle 11">
            <a:hlinkClick r:id="rId11" action="ppaction://hlinksldjump"/>
          </p:cNvPr>
          <p:cNvSpPr/>
          <p:nvPr/>
        </p:nvSpPr>
        <p:spPr>
          <a:xfrm>
            <a:off x="9331281" y="326738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9</a:t>
            </a:r>
          </a:p>
        </p:txBody>
      </p:sp>
      <p:sp>
        <p:nvSpPr>
          <p:cNvPr id="14" name="Rounded Rectangle 13">
            <a:hlinkClick r:id="rId12" action="ppaction://hlinksldjump"/>
          </p:cNvPr>
          <p:cNvSpPr/>
          <p:nvPr/>
        </p:nvSpPr>
        <p:spPr>
          <a:xfrm>
            <a:off x="10662600" y="5001716"/>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12</a:t>
            </a:r>
          </a:p>
        </p:txBody>
      </p:sp>
      <p:sp>
        <p:nvSpPr>
          <p:cNvPr id="16" name="Rounded Rectangle 15">
            <a:hlinkClick r:id="rId13" action="ppaction://hlinksldjump"/>
          </p:cNvPr>
          <p:cNvSpPr/>
          <p:nvPr/>
        </p:nvSpPr>
        <p:spPr>
          <a:xfrm>
            <a:off x="1736331" y="326738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4</a:t>
            </a:r>
          </a:p>
        </p:txBody>
      </p:sp>
      <p:sp>
        <p:nvSpPr>
          <p:cNvPr id="17" name="Rounded Rectangle 16">
            <a:hlinkClick r:id="rId14" action="ppaction://hlinksldjump"/>
          </p:cNvPr>
          <p:cNvSpPr/>
          <p:nvPr/>
        </p:nvSpPr>
        <p:spPr>
          <a:xfrm>
            <a:off x="10662600" y="1486947"/>
            <a:ext cx="1082701" cy="5172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914309">
              <a:defRPr/>
            </a:pPr>
            <a:r>
              <a:rPr lang="en-US">
                <a:solidFill>
                  <a:prstClr val="black"/>
                </a:solidFill>
                <a:latin typeface="Calibri"/>
              </a:rPr>
              <a:t>Câu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6"/>
                                        </p:tgtEl>
                                      </p:cBhvr>
                                    </p:animEffect>
                                    <p:anim calcmode="lin" valueType="num">
                                      <p:cBhvr>
                                        <p:cTn id="31" dur="1000"/>
                                        <p:tgtEl>
                                          <p:spTgt spid="16"/>
                                        </p:tgtEl>
                                        <p:attrNameLst>
                                          <p:attrName>ppt_x</p:attrName>
                                        </p:attrNameLst>
                                      </p:cBhvr>
                                      <p:tavLst>
                                        <p:tav tm="0">
                                          <p:val>
                                            <p:strVal val="ppt_x"/>
                                          </p:val>
                                        </p:tav>
                                        <p:tav tm="100000">
                                          <p:val>
                                            <p:strVal val="ppt_x"/>
                                          </p:val>
                                        </p:tav>
                                      </p:tavLst>
                                    </p:anim>
                                    <p:anim calcmode="lin" valueType="num">
                                      <p:cBhvr>
                                        <p:cTn id="32" dur="1000"/>
                                        <p:tgtEl>
                                          <p:spTgt spid="16"/>
                                        </p:tgtEl>
                                        <p:attrNameLst>
                                          <p:attrName>ppt_y</p:attrName>
                                        </p:attrNameLst>
                                      </p:cBhvr>
                                      <p:tavLst>
                                        <p:tav tm="0">
                                          <p:val>
                                            <p:strVal val="ppt_y"/>
                                          </p:val>
                                        </p:tav>
                                        <p:tav tm="100000">
                                          <p:val>
                                            <p:strVal val="ppt_y+.1"/>
                                          </p:val>
                                        </p:tav>
                                      </p:tavLst>
                                    </p:anim>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7"/>
                                        </p:tgtEl>
                                      </p:cBhvr>
                                    </p:animEffect>
                                    <p:anim calcmode="lin" valueType="num">
                                      <p:cBhvr>
                                        <p:cTn id="47" dur="1000"/>
                                        <p:tgtEl>
                                          <p:spTgt spid="7"/>
                                        </p:tgtEl>
                                        <p:attrNameLst>
                                          <p:attrName>ppt_x</p:attrName>
                                        </p:attrNameLst>
                                      </p:cBhvr>
                                      <p:tavLst>
                                        <p:tav tm="0">
                                          <p:val>
                                            <p:strVal val="ppt_x"/>
                                          </p:val>
                                        </p:tav>
                                        <p:tav tm="100000">
                                          <p:val>
                                            <p:strVal val="ppt_x"/>
                                          </p:val>
                                        </p:tav>
                                      </p:tavLst>
                                    </p:anim>
                                    <p:anim calcmode="lin" valueType="num">
                                      <p:cBhvr>
                                        <p:cTn id="48" dur="1000"/>
                                        <p:tgtEl>
                                          <p:spTgt spid="7"/>
                                        </p:tgtEl>
                                        <p:attrNameLst>
                                          <p:attrName>ppt_y</p:attrName>
                                        </p:attrNameLst>
                                      </p:cBhvr>
                                      <p:tavLst>
                                        <p:tav tm="0">
                                          <p:val>
                                            <p:strVal val="ppt_y"/>
                                          </p:val>
                                        </p:tav>
                                        <p:tav tm="100000">
                                          <p:val>
                                            <p:strVal val="ppt_y+.1"/>
                                          </p:val>
                                        </p:tav>
                                      </p:tavLst>
                                    </p:anim>
                                    <p:set>
                                      <p:cBhvr>
                                        <p:cTn id="4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7"/>
                                        </p:tgtEl>
                                      </p:cBhvr>
                                    </p:animEffect>
                                    <p:anim calcmode="lin" valueType="num">
                                      <p:cBhvr>
                                        <p:cTn id="63" dur="1000"/>
                                        <p:tgtEl>
                                          <p:spTgt spid="17"/>
                                        </p:tgtEl>
                                        <p:attrNameLst>
                                          <p:attrName>ppt_x</p:attrName>
                                        </p:attrNameLst>
                                      </p:cBhvr>
                                      <p:tavLst>
                                        <p:tav tm="0">
                                          <p:val>
                                            <p:strVal val="ppt_x"/>
                                          </p:val>
                                        </p:tav>
                                        <p:tav tm="100000">
                                          <p:val>
                                            <p:strVal val="ppt_x"/>
                                          </p:val>
                                        </p:tav>
                                      </p:tavLst>
                                    </p:anim>
                                    <p:anim calcmode="lin" valueType="num">
                                      <p:cBhvr>
                                        <p:cTn id="64" dur="1000"/>
                                        <p:tgtEl>
                                          <p:spTgt spid="17"/>
                                        </p:tgtEl>
                                        <p:attrNameLst>
                                          <p:attrName>ppt_y</p:attrName>
                                        </p:attrNameLst>
                                      </p:cBhvr>
                                      <p:tavLst>
                                        <p:tav tm="0">
                                          <p:val>
                                            <p:strVal val="ppt_y"/>
                                          </p:val>
                                        </p:tav>
                                        <p:tav tm="100000">
                                          <p:val>
                                            <p:strVal val="ppt_y+.1"/>
                                          </p:val>
                                        </p:tav>
                                      </p:tavLst>
                                    </p:anim>
                                    <p:set>
                                      <p:cBhvr>
                                        <p:cTn id="6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2"/>
                                        </p:tgtEl>
                                      </p:cBhvr>
                                    </p:animEffect>
                                    <p:anim calcmode="lin" valueType="num">
                                      <p:cBhvr>
                                        <p:cTn id="71" dur="1000"/>
                                        <p:tgtEl>
                                          <p:spTgt spid="12"/>
                                        </p:tgtEl>
                                        <p:attrNameLst>
                                          <p:attrName>ppt_x</p:attrName>
                                        </p:attrNameLst>
                                      </p:cBhvr>
                                      <p:tavLst>
                                        <p:tav tm="0">
                                          <p:val>
                                            <p:strVal val="ppt_x"/>
                                          </p:val>
                                        </p:tav>
                                        <p:tav tm="100000">
                                          <p:val>
                                            <p:strVal val="ppt_x"/>
                                          </p:val>
                                        </p:tav>
                                      </p:tavLst>
                                    </p:anim>
                                    <p:anim calcmode="lin" valueType="num">
                                      <p:cBhvr>
                                        <p:cTn id="72" dur="1000"/>
                                        <p:tgtEl>
                                          <p:spTgt spid="12"/>
                                        </p:tgtEl>
                                        <p:attrNameLst>
                                          <p:attrName>ppt_y</p:attrName>
                                        </p:attrNameLst>
                                      </p:cBhvr>
                                      <p:tavLst>
                                        <p:tav tm="0">
                                          <p:val>
                                            <p:strVal val="ppt_y"/>
                                          </p:val>
                                        </p:tav>
                                        <p:tav tm="100000">
                                          <p:val>
                                            <p:strVal val="ppt_y+.1"/>
                                          </p:val>
                                        </p:tav>
                                      </p:tavLst>
                                    </p:anim>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11"/>
                                        </p:tgtEl>
                                      </p:cBhvr>
                                    </p:animEffect>
                                    <p:anim calcmode="lin" valueType="num">
                                      <p:cBhvr>
                                        <p:cTn id="79" dur="1000"/>
                                        <p:tgtEl>
                                          <p:spTgt spid="11"/>
                                        </p:tgtEl>
                                        <p:attrNameLst>
                                          <p:attrName>ppt_x</p:attrName>
                                        </p:attrNameLst>
                                      </p:cBhvr>
                                      <p:tavLst>
                                        <p:tav tm="0">
                                          <p:val>
                                            <p:strVal val="ppt_x"/>
                                          </p:val>
                                        </p:tav>
                                        <p:tav tm="100000">
                                          <p:val>
                                            <p:strVal val="ppt_x"/>
                                          </p:val>
                                        </p:tav>
                                      </p:tavLst>
                                    </p:anim>
                                    <p:anim calcmode="lin" valueType="num">
                                      <p:cBhvr>
                                        <p:cTn id="80" dur="1000"/>
                                        <p:tgtEl>
                                          <p:spTgt spid="11"/>
                                        </p:tgtEl>
                                        <p:attrNameLst>
                                          <p:attrName>ppt_y</p:attrName>
                                        </p:attrNameLst>
                                      </p:cBhvr>
                                      <p:tavLst>
                                        <p:tav tm="0">
                                          <p:val>
                                            <p:strVal val="ppt_y"/>
                                          </p:val>
                                        </p:tav>
                                        <p:tav tm="100000">
                                          <p:val>
                                            <p:strVal val="ppt_y+.1"/>
                                          </p:val>
                                        </p:tav>
                                      </p:tavLst>
                                    </p:anim>
                                    <p:set>
                                      <p:cBhvr>
                                        <p:cTn id="8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14"/>
                                        </p:tgtEl>
                                      </p:cBhvr>
                                    </p:animEffect>
                                    <p:anim calcmode="lin" valueType="num">
                                      <p:cBhvr>
                                        <p:cTn id="95" dur="1000"/>
                                        <p:tgtEl>
                                          <p:spTgt spid="14"/>
                                        </p:tgtEl>
                                        <p:attrNameLst>
                                          <p:attrName>ppt_x</p:attrName>
                                        </p:attrNameLst>
                                      </p:cBhvr>
                                      <p:tavLst>
                                        <p:tav tm="0">
                                          <p:val>
                                            <p:strVal val="ppt_x"/>
                                          </p:val>
                                        </p:tav>
                                        <p:tav tm="100000">
                                          <p:val>
                                            <p:strVal val="ppt_x"/>
                                          </p:val>
                                        </p:tav>
                                      </p:tavLst>
                                    </p:anim>
                                    <p:anim calcmode="lin" valueType="num">
                                      <p:cBhvr>
                                        <p:cTn id="96" dur="1000"/>
                                        <p:tgtEl>
                                          <p:spTgt spid="14"/>
                                        </p:tgtEl>
                                        <p:attrNameLst>
                                          <p:attrName>ppt_y</p:attrName>
                                        </p:attrNameLst>
                                      </p:cBhvr>
                                      <p:tavLst>
                                        <p:tav tm="0">
                                          <p:val>
                                            <p:strVal val="ppt_y"/>
                                          </p:val>
                                        </p:tav>
                                        <p:tav tm="100000">
                                          <p:val>
                                            <p:strVal val="ppt_y+.1"/>
                                          </p:val>
                                        </p:tav>
                                      </p:tavLst>
                                    </p:anim>
                                    <p:set>
                                      <p:cBhvr>
                                        <p:cTn id="97"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4"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490" y="131011"/>
            <a:ext cx="2033433" cy="2033433"/>
          </a:xfrm>
          <a:prstGeom prst="rect">
            <a:avLst/>
          </a:prstGeom>
        </p:spPr>
      </p:pic>
      <p:cxnSp>
        <p:nvCxnSpPr>
          <p:cNvPr id="23" name="Straight Connector 22"/>
          <p:cNvCxnSpPr/>
          <p:nvPr/>
        </p:nvCxnSpPr>
        <p:spPr>
          <a:xfrm>
            <a:off x="-146408" y="5555799"/>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4214911"/>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2571173"/>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2107532"/>
            <a:ext cx="10870774" cy="8285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078" y="2038398"/>
            <a:ext cx="9893948" cy="584775"/>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Tác phẩm Người thầy đầu tiên của tác giả nào?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5207" y="3918315"/>
            <a:ext cx="5249089" cy="604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2999" y="5054970"/>
            <a:ext cx="5249089" cy="11895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394844" y="4020502"/>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O hen-</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59457" y="5355770"/>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Xéc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-van-</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tét</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6338" y="3912693"/>
            <a:ext cx="5249089" cy="604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39490" y="5047935"/>
            <a:ext cx="5249089" cy="11895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5975" y="4014881"/>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Ai-tơ-ma-tốp.</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8325" y="5244847"/>
            <a:ext cx="5055971"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An-</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đéc</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-xen.</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41206" y="1818123"/>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41206" y="2374307"/>
            <a:ext cx="487300" cy="487300"/>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4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490" y="131011"/>
            <a:ext cx="2033433" cy="2033433"/>
          </a:xfrm>
          <a:prstGeom prst="rect">
            <a:avLst/>
          </a:prstGeom>
        </p:spPr>
      </p:pic>
      <p:cxnSp>
        <p:nvCxnSpPr>
          <p:cNvPr id="23" name="Straight Connector 22"/>
          <p:cNvCxnSpPr/>
          <p:nvPr/>
        </p:nvCxnSpPr>
        <p:spPr>
          <a:xfrm>
            <a:off x="-146408" y="5555799"/>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4214911"/>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2571173"/>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2107531"/>
            <a:ext cx="10870774" cy="12938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078" y="2189756"/>
            <a:ext cx="9382475" cy="1077078"/>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Tác phẩm Người thầy đầu tiên  được xuất bản vào năm nào?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5207" y="3918315"/>
            <a:ext cx="5249089" cy="604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2999" y="5054970"/>
            <a:ext cx="5249089" cy="11895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394844" y="4020502"/>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1962.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59457" y="5355770"/>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1966.</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6338" y="3912693"/>
            <a:ext cx="5249089" cy="6044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39490" y="5047935"/>
            <a:ext cx="5249089" cy="11895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5975" y="4014881"/>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1960.</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8325" y="5244847"/>
            <a:ext cx="5055971"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1969</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41206" y="1818123"/>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41206" y="2374307"/>
            <a:ext cx="487300" cy="487300"/>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3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1522" y="-48646"/>
            <a:ext cx="3467589" cy="3467589"/>
          </a:xfrm>
          <a:prstGeom prst="rect">
            <a:avLst/>
          </a:prstGeom>
        </p:spPr>
      </p:pic>
      <p:cxnSp>
        <p:nvCxnSpPr>
          <p:cNvPr id="23" name="Straight Connector 22"/>
          <p:cNvCxnSpPr/>
          <p:nvPr/>
        </p:nvCxnSpPr>
        <p:spPr>
          <a:xfrm>
            <a:off x="7683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1" y="3605988"/>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3182770"/>
            <a:ext cx="10870774" cy="9033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199626" y="3227973"/>
            <a:ext cx="10207729" cy="1077218"/>
          </a:xfrm>
          <a:prstGeom prst="rect">
            <a:avLst/>
          </a:prstGeom>
          <a:noFill/>
        </p:spPr>
        <p:txBody>
          <a:bodyPr wrap="square" rtlCol="0">
            <a:spAutoFit/>
          </a:bodyPr>
          <a:lstStyle/>
          <a:p>
            <a:pPr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3. Đoạn trích Người thầy đầu tiên được chia thành mấy phần?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530637" y="5715834"/>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16" name="bang b"/>
          <p:cNvSpPr/>
          <p:nvPr/>
        </p:nvSpPr>
        <p:spPr>
          <a:xfrm flipH="1">
            <a:off x="6459331" y="442096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25" name="cau hoi d"/>
          <p:cNvSpPr txBox="1"/>
          <p:nvPr/>
        </p:nvSpPr>
        <p:spPr>
          <a:xfrm>
            <a:off x="530637" y="5826871"/>
            <a:ext cx="5708972" cy="52322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phần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436997"/>
            <a:ext cx="5056430" cy="52322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vi-VN"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Ba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phần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511661" y="4455286"/>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2" name="bang c"/>
          <p:cNvSpPr/>
          <p:nvPr/>
        </p:nvSpPr>
        <p:spPr>
          <a:xfrm flipH="1">
            <a:off x="6577468" y="5737577"/>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3" name="cau hoi a"/>
          <p:cNvSpPr txBox="1"/>
          <p:nvPr/>
        </p:nvSpPr>
        <p:spPr>
          <a:xfrm>
            <a:off x="687905" y="4455286"/>
            <a:ext cx="4988454" cy="52322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Hai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phần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6953987" y="5675907"/>
            <a:ext cx="5092915" cy="52322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phần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Đọc</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và</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tìm</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hiểu</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chung</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1522" y="-48646"/>
            <a:ext cx="3467589" cy="3467589"/>
          </a:xfrm>
          <a:prstGeom prst="rect">
            <a:avLst/>
          </a:prstGeom>
        </p:spPr>
      </p:pic>
      <p:cxnSp>
        <p:nvCxnSpPr>
          <p:cNvPr id="23" name="Straight Connector 22"/>
          <p:cNvCxnSpPr/>
          <p:nvPr/>
        </p:nvCxnSpPr>
        <p:spPr>
          <a:xfrm>
            <a:off x="7683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1" y="3605988"/>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3182770"/>
            <a:ext cx="10870774" cy="9033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223886" y="3103586"/>
            <a:ext cx="9662859" cy="1077078"/>
          </a:xfrm>
          <a:prstGeom prst="rect">
            <a:avLst/>
          </a:prstGeom>
          <a:noFill/>
        </p:spPr>
        <p:txBody>
          <a:bodyPr wrap="square" rtlCol="0">
            <a:spAutoFit/>
          </a:bodyPr>
          <a:lstStyle/>
          <a:p>
            <a:pPr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4. Người kể chuyện trong phần 1 của đoạn trích Người thầy đầu tiên là ai?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544311" y="4315652"/>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16" name="bang b"/>
          <p:cNvSpPr/>
          <p:nvPr/>
        </p:nvSpPr>
        <p:spPr>
          <a:xfrm flipH="1">
            <a:off x="6459331" y="442096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25" name="cau hoi d"/>
          <p:cNvSpPr txBox="1"/>
          <p:nvPr/>
        </p:nvSpPr>
        <p:spPr>
          <a:xfrm>
            <a:off x="544311" y="4382656"/>
            <a:ext cx="5708972" cy="953983"/>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người họa sĩ đồng hương với An-tư-nai.</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603883"/>
            <a:ext cx="5056430"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vi-VN"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An-tư-nai.</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768614" y="5811892"/>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2" name="bang c"/>
          <p:cNvSpPr/>
          <p:nvPr/>
        </p:nvSpPr>
        <p:spPr>
          <a:xfrm flipH="1">
            <a:off x="687906" y="5908029"/>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3" name="cau hoi a"/>
          <p:cNvSpPr txBox="1"/>
          <p:nvPr/>
        </p:nvSpPr>
        <p:spPr>
          <a:xfrm>
            <a:off x="6944858" y="5811892"/>
            <a:ext cx="4988454"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An-tư-nai và thầy giáo Đuy-sen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708945" y="5869998"/>
            <a:ext cx="5092915"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thầy giác Đuy-sen,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0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3"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3"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3"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8508" y="-48647"/>
            <a:ext cx="3150603" cy="2679956"/>
          </a:xfrm>
          <a:prstGeom prst="rect">
            <a:avLst/>
          </a:prstGeom>
        </p:spPr>
      </p:pic>
      <p:cxnSp>
        <p:nvCxnSpPr>
          <p:cNvPr id="23" name="Straight Connector 22"/>
          <p:cNvCxnSpPr/>
          <p:nvPr/>
        </p:nvCxnSpPr>
        <p:spPr>
          <a:xfrm>
            <a:off x="-685" y="5912525"/>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87" y="4631260"/>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232" y="3277301"/>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78110" y="2455563"/>
            <a:ext cx="11256560" cy="1463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025745" y="2627810"/>
            <a:ext cx="10686558" cy="1077218"/>
          </a:xfrm>
          <a:prstGeom prst="rect">
            <a:avLst/>
          </a:prstGeom>
          <a:noFill/>
        </p:spPr>
        <p:txBody>
          <a:bodyPr wrap="square" rtlCol="0">
            <a:spAutoFit/>
          </a:bodyPr>
          <a:lstStyle/>
          <a:p>
            <a:pPr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5. Người kể chuyện trong phần 2 và phần của đoạn trích Người thầy đầu tiên là ai?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175672" y="4055402"/>
            <a:ext cx="5249089" cy="109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654179" y="5628855"/>
            <a:ext cx="5249089" cy="9769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25" name="cau hoi c"/>
          <p:cNvSpPr txBox="1"/>
          <p:nvPr/>
        </p:nvSpPr>
        <p:spPr>
          <a:xfrm>
            <a:off x="6475309" y="4292075"/>
            <a:ext cx="4649813"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An-tư-nai.</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1025745" y="5807882"/>
            <a:ext cx="4649813"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thầy giác Đuy-sen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1" name="bang a"/>
          <p:cNvSpPr/>
          <p:nvPr/>
        </p:nvSpPr>
        <p:spPr>
          <a:xfrm flipH="1">
            <a:off x="765653" y="4217870"/>
            <a:ext cx="5249089" cy="915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094522" y="5392222"/>
            <a:ext cx="5249089" cy="97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46802" y="4117973"/>
            <a:ext cx="5029231" cy="892552"/>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defRPr/>
            </a:pP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người họa sĩ đồng hương với An-tư-nai.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77030" y="5468948"/>
            <a:ext cx="4866581" cy="954107"/>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 kể chuyện là An-tư-nai và thầy giáo Đuy-sen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90413" y="1868447"/>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0413" y="2455563"/>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0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1857" y="-48647"/>
            <a:ext cx="1867254" cy="1867254"/>
          </a:xfrm>
          <a:prstGeom prst="rect">
            <a:avLst/>
          </a:prstGeom>
        </p:spPr>
      </p:pic>
      <p:cxnSp>
        <p:nvCxnSpPr>
          <p:cNvPr id="23" name="Straight Connector 22"/>
          <p:cNvCxnSpPr/>
          <p:nvPr/>
        </p:nvCxnSpPr>
        <p:spPr>
          <a:xfrm>
            <a:off x="-39890" y="5591979"/>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3928402"/>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231" y="2396695"/>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18940" y="1770809"/>
            <a:ext cx="10870774" cy="12517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403969" y="1818607"/>
            <a:ext cx="9382475" cy="1323267"/>
          </a:xfrm>
          <a:prstGeom prst="rect">
            <a:avLst/>
          </a:prstGeom>
          <a:noFill/>
        </p:spPr>
        <p:txBody>
          <a:bodyPr wrap="square" rtlCol="0">
            <a:spAutoFit/>
          </a:bodyPr>
          <a:lstStyle/>
          <a:p>
            <a:pPr defTabSz="914309"/>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vi-VN" sz="4000" b="1" dirty="0">
                <a:solidFill>
                  <a:prstClr val="white"/>
                </a:solidFill>
                <a:latin typeface="Times New Roman" panose="02020603050405020304" pitchFamily="18" charset="0"/>
                <a:cs typeface="Times New Roman" panose="02020603050405020304" pitchFamily="18" charset="0"/>
              </a:rPr>
              <a:t>6. Đoạn trích Người thầy đầu tiên sử dụng ngôi kể thứ mấy?</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72768" y="3341903"/>
            <a:ext cx="5249089" cy="12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766336" y="5128906"/>
            <a:ext cx="5249089" cy="1002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25" name="dap an a"/>
          <p:cNvSpPr txBox="1"/>
          <p:nvPr/>
        </p:nvSpPr>
        <p:spPr>
          <a:xfrm>
            <a:off x="718940" y="3567099"/>
            <a:ext cx="5202916" cy="58477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
            </a:pPr>
            <a:r>
              <a:rPr lang="en-US" sz="32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Ngôi kể thứ nhất.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065975" y="5391951"/>
            <a:ext cx="4649813" cy="58477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Ngôi kể thứ ba số ít.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14438" y="3357250"/>
            <a:ext cx="5249089" cy="1179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095206" y="5142319"/>
            <a:ext cx="5249089" cy="1254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3" name="dap an b"/>
          <p:cNvSpPr txBox="1"/>
          <p:nvPr/>
        </p:nvSpPr>
        <p:spPr>
          <a:xfrm>
            <a:off x="6414075" y="3518268"/>
            <a:ext cx="4842485" cy="58477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pPr>
            <a:r>
              <a:rPr lang="en-US" sz="32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Ngôi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hai</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315063" y="5230797"/>
            <a:ext cx="4861717" cy="1077218"/>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Ngôi</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kể</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thứ</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ba</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số</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nhiều</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214" y="36419"/>
            <a:ext cx="1329780" cy="1329780"/>
          </a:xfrm>
          <a:prstGeom prst="rect">
            <a:avLst/>
          </a:prstGeom>
        </p:spPr>
      </p:pic>
      <p:cxnSp>
        <p:nvCxnSpPr>
          <p:cNvPr id="23" name="Straight Connector 22"/>
          <p:cNvCxnSpPr/>
          <p:nvPr/>
        </p:nvCxnSpPr>
        <p:spPr>
          <a:xfrm>
            <a:off x="7683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938" y="2958796"/>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1620156"/>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801760" y="899160"/>
            <a:ext cx="10870774" cy="14623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306399" y="1100442"/>
            <a:ext cx="10082254" cy="1077078"/>
          </a:xfrm>
          <a:prstGeom prst="rect">
            <a:avLst/>
          </a:prstGeom>
          <a:noFill/>
        </p:spPr>
        <p:txBody>
          <a:bodyPr wrap="square" rtlCol="0">
            <a:spAutoFit/>
          </a:bodyPr>
          <a:lstStyle/>
          <a:p>
            <a:pPr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7. Nhân vật An-tư-nai trong đoạn trích Người thầy đầu tiên có hoàn cảnh như thế nào?</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6370858" y="4909847"/>
            <a:ext cx="5573836" cy="18756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16" name="bang b"/>
          <p:cNvSpPr/>
          <p:nvPr/>
        </p:nvSpPr>
        <p:spPr>
          <a:xfrm flipH="1">
            <a:off x="6632109" y="2615434"/>
            <a:ext cx="5485365" cy="20404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25" name="cau hoi d"/>
          <p:cNvSpPr txBox="1"/>
          <p:nvPr/>
        </p:nvSpPr>
        <p:spPr>
          <a:xfrm>
            <a:off x="6396999" y="4934233"/>
            <a:ext cx="5708972" cy="181588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 mẹ mất sớm, ở với chú thím, cuộc sống thiếu thốn cả về vật chất và tình cảm, không được chăm sóc, yêu thương.</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795100" y="2631470"/>
            <a:ext cx="5056430" cy="2000548"/>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Bố mất sớm, ở với bà nội và người mẹ ốm đau, bệnh tật, cuộc sống thiếu thốn cả về vật chất và tình cảm, không được chăm sóc, yêu thương.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87906" y="2521625"/>
            <a:ext cx="5344964" cy="213426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2" name="bang c"/>
          <p:cNvSpPr/>
          <p:nvPr/>
        </p:nvSpPr>
        <p:spPr>
          <a:xfrm flipH="1">
            <a:off x="687904" y="4816037"/>
            <a:ext cx="5249089" cy="19575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3" name="cau hoi a"/>
          <p:cNvSpPr txBox="1"/>
          <p:nvPr/>
        </p:nvSpPr>
        <p:spPr>
          <a:xfrm>
            <a:off x="723897" y="2554764"/>
            <a:ext cx="4988454" cy="1938992"/>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defRPr/>
            </a:pPr>
            <a:r>
              <a:rPr lang="en-US" sz="24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Mẹ mất sớm, ở với bà nội và người bố nát rượu, cuộc sống thiếu thốn cả về vật chất và tình cảm, không được chăm sóc, yêu thương.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13930" y="5149677"/>
            <a:ext cx="5092915" cy="138499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 mẹ mất sớm, sống cô đơn trong ngôi nhà nhỏ trên thảo nguyên.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6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6618" y="-48647"/>
            <a:ext cx="2672493" cy="2672493"/>
          </a:xfrm>
          <a:prstGeom prst="rect">
            <a:avLst/>
          </a:prstGeom>
        </p:spPr>
      </p:pic>
      <p:cxnSp>
        <p:nvCxnSpPr>
          <p:cNvPr id="23" name="Straight Connector 22"/>
          <p:cNvCxnSpPr/>
          <p:nvPr/>
        </p:nvCxnSpPr>
        <p:spPr>
          <a:xfrm>
            <a:off x="7683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349663"/>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2623846"/>
            <a:ext cx="10870774" cy="14623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306399" y="2701064"/>
            <a:ext cx="10082254" cy="1569660"/>
          </a:xfrm>
          <a:prstGeom prst="rect">
            <a:avLst/>
          </a:prstGeom>
          <a:noFill/>
        </p:spPr>
        <p:txBody>
          <a:bodyPr wrap="square" rtlCol="0">
            <a:spAutoFit/>
          </a:bodyPr>
          <a:lstStyle/>
          <a:p>
            <a:pPr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8. Người thầy đầu tiên trong đoạn trích Người thầy đầu tiên được hiện lên qua lời kể và cảm xúc của nhân vật nào?</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534993" y="4363856"/>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16" name="bang b"/>
          <p:cNvSpPr/>
          <p:nvPr/>
        </p:nvSpPr>
        <p:spPr>
          <a:xfrm flipH="1">
            <a:off x="6459331" y="442096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25" name="cau hoi d"/>
          <p:cNvSpPr txBox="1"/>
          <p:nvPr/>
        </p:nvSpPr>
        <p:spPr>
          <a:xfrm>
            <a:off x="511661" y="4426172"/>
            <a:ext cx="5708972"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vi-VN"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Nhân vật An-tư-nai.</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436997"/>
            <a:ext cx="5056430"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Biểu cảm.</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724767" y="5840356"/>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2" name="bang c"/>
          <p:cNvSpPr/>
          <p:nvPr/>
        </p:nvSpPr>
        <p:spPr>
          <a:xfrm flipH="1">
            <a:off x="687906" y="5908029"/>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3" name="cau hoi a"/>
          <p:cNvSpPr txBox="1"/>
          <p:nvPr/>
        </p:nvSpPr>
        <p:spPr>
          <a:xfrm>
            <a:off x="6901011" y="5840355"/>
            <a:ext cx="4988454"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Miêu tả.</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708945" y="5869998"/>
            <a:ext cx="5092915"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Nghị luận.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1857" y="-48647"/>
            <a:ext cx="1867254" cy="1867254"/>
          </a:xfrm>
          <a:prstGeom prst="rect">
            <a:avLst/>
          </a:prstGeom>
        </p:spPr>
      </p:pic>
      <p:cxnSp>
        <p:nvCxnSpPr>
          <p:cNvPr id="23" name="Straight Connector 22"/>
          <p:cNvCxnSpPr/>
          <p:nvPr/>
        </p:nvCxnSpPr>
        <p:spPr>
          <a:xfrm>
            <a:off x="-39890" y="5591979"/>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3928402"/>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231" y="2396695"/>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18940" y="1770809"/>
            <a:ext cx="10870774" cy="12517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403968" y="1818607"/>
            <a:ext cx="10113677" cy="1323267"/>
          </a:xfrm>
          <a:prstGeom prst="rect">
            <a:avLst/>
          </a:prstGeom>
          <a:noFill/>
        </p:spPr>
        <p:txBody>
          <a:bodyPr wrap="square" rtlCol="0">
            <a:spAutoFit/>
          </a:bodyPr>
          <a:lstStyle/>
          <a:p>
            <a:pPr defTabSz="914309">
              <a:defRPr/>
            </a:pP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vi-VN" sz="4000" b="1" dirty="0">
                <a:solidFill>
                  <a:prstClr val="white"/>
                </a:solidFill>
                <a:latin typeface="Times New Roman" panose="02020603050405020304" pitchFamily="18" charset="0"/>
                <a:cs typeface="Times New Roman" panose="02020603050405020304" pitchFamily="18" charset="0"/>
              </a:rPr>
              <a:t>9. Thầy Đuy-sen trong đoạn trích Người thầy đầu tiên là người như thế nào?</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268554" y="5026747"/>
            <a:ext cx="5484421" cy="18328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766335" y="5128905"/>
            <a:ext cx="5249089" cy="1446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25" name="dap an a"/>
          <p:cNvSpPr txBox="1"/>
          <p:nvPr/>
        </p:nvSpPr>
        <p:spPr>
          <a:xfrm>
            <a:off x="6386798" y="5101818"/>
            <a:ext cx="5202916" cy="1877437"/>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
              <a:defRPr/>
            </a:pPr>
            <a:r>
              <a:rPr lang="en-US" sz="32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cs typeface="Times New Roman" panose="02020603050405020304" pitchFamily="18" charset="0"/>
              </a:rPr>
              <a:t>Có mục đích sống cao đẹp, cương nghị, kiên nhẫn, nhân hậu, vị tha, yêu thương, hết lòng vì học trò.</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990233" y="5101818"/>
            <a:ext cx="4649813" cy="144655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cs typeface="Times New Roman" panose="02020603050405020304" pitchFamily="18" charset="0"/>
              </a:rPr>
              <a:t>Nghiêm khắc, dạy giỏi, luôn xem học trò như con em của mình.</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14436" y="3357249"/>
            <a:ext cx="5297647" cy="15841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558471" y="3274618"/>
            <a:ext cx="5249089" cy="15308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3" name="dap an b"/>
          <p:cNvSpPr txBox="1"/>
          <p:nvPr/>
        </p:nvSpPr>
        <p:spPr>
          <a:xfrm>
            <a:off x="6196487" y="3322487"/>
            <a:ext cx="5039804" cy="1692771"/>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defRPr/>
            </a:pPr>
            <a:r>
              <a:rPr lang="en-US" sz="32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400" b="1" dirty="0">
                <a:solidFill>
                  <a:prstClr val="white"/>
                </a:solidFill>
                <a:latin typeface="Times New Roman" panose="02020603050405020304" pitchFamily="18" charset="0"/>
                <a:cs typeface="Times New Roman" panose="02020603050405020304" pitchFamily="18" charset="0"/>
              </a:rPr>
              <a:t>Có mục đích sống cao đẹp, giàu long vị tha, yêu thương hay giúp đỡ học sinh có hoàn cảnh khó kh</a:t>
            </a:r>
            <a:r>
              <a:rPr lang="en-US" sz="2400" b="1" dirty="0">
                <a:solidFill>
                  <a:prstClr val="white"/>
                </a:solidFill>
                <a:latin typeface="Times New Roman" panose="02020603050405020304" pitchFamily="18" charset="0"/>
                <a:cs typeface="Times New Roman" panose="02020603050405020304" pitchFamily="18" charset="0"/>
              </a:rPr>
              <a:t>ă</a:t>
            </a:r>
            <a:r>
              <a:rPr lang="vi-VN" sz="2400" b="1" dirty="0">
                <a:solidFill>
                  <a:prstClr val="white"/>
                </a:solidFill>
                <a:latin typeface="Times New Roman" panose="02020603050405020304" pitchFamily="18" charset="0"/>
                <a:cs typeface="Times New Roman" panose="02020603050405020304" pitchFamily="18" charset="0"/>
              </a:rPr>
              <a:t>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778329" y="3363098"/>
            <a:ext cx="4861717" cy="1569660"/>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defRPr/>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Nghiêm khắc nhưng yêu cũng rất yêu thương học sinh.</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6618" y="-48647"/>
            <a:ext cx="2672493" cy="2672493"/>
          </a:xfrm>
          <a:prstGeom prst="rect">
            <a:avLst/>
          </a:prstGeom>
        </p:spPr>
      </p:pic>
      <p:cxnSp>
        <p:nvCxnSpPr>
          <p:cNvPr id="23" name="Straight Connector 22"/>
          <p:cNvCxnSpPr/>
          <p:nvPr/>
        </p:nvCxnSpPr>
        <p:spPr>
          <a:xfrm>
            <a:off x="7683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349663"/>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2623846"/>
            <a:ext cx="10870774" cy="14623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06399" y="2701064"/>
            <a:ext cx="10082254" cy="1077218"/>
          </a:xfrm>
          <a:prstGeom prst="rect">
            <a:avLst/>
          </a:prstGeom>
          <a:noFill/>
        </p:spPr>
        <p:txBody>
          <a:bodyPr wrap="square" rtlCol="0">
            <a:spAutoFit/>
          </a:bodyPr>
          <a:lstStyle/>
          <a:p>
            <a:pPr lvl="0"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10. Nhân vật An-tư-nai đã ước mong thầy Đuy-sen là gì của mình?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732277" y="5826871"/>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459331" y="442096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708945" y="5889187"/>
            <a:ext cx="5708972"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anh</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ruột</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436997"/>
            <a:ext cx="5056430"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Là bố của mình.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724767" y="5840356"/>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699709" y="4408681"/>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903022" y="5968339"/>
            <a:ext cx="4988454"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fr-FR"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Là </a:t>
            </a:r>
            <a:r>
              <a:rPr lang="fr-FR"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a:t>
            </a:r>
            <a:r>
              <a:rPr lang="fr-FR"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fr-FR"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mẹ</a:t>
            </a:r>
            <a:r>
              <a:rPr lang="fr-FR"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fr-FR"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của</a:t>
            </a:r>
            <a:r>
              <a:rPr lang="fr-FR"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fr-FR"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mình</a:t>
            </a:r>
            <a:r>
              <a:rPr lang="fr-FR"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620080" y="4530774"/>
            <a:ext cx="5092915"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thân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2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6618" y="-48647"/>
            <a:ext cx="2055969" cy="2055969"/>
          </a:xfrm>
          <a:prstGeom prst="rect">
            <a:avLst/>
          </a:prstGeom>
        </p:spPr>
      </p:pic>
      <p:cxnSp>
        <p:nvCxnSpPr>
          <p:cNvPr id="23" name="Straight Connector 22"/>
          <p:cNvCxnSpPr/>
          <p:nvPr/>
        </p:nvCxnSpPr>
        <p:spPr>
          <a:xfrm>
            <a:off x="0" y="607471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274" y="4058318"/>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04" y="2531326"/>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806227" y="1759745"/>
            <a:ext cx="10870774" cy="14623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40280" y="1946080"/>
            <a:ext cx="10043906" cy="1077218"/>
          </a:xfrm>
          <a:prstGeom prst="rect">
            <a:avLst/>
          </a:prstGeom>
          <a:noFill/>
        </p:spPr>
        <p:txBody>
          <a:bodyPr wrap="square" rtlCol="0">
            <a:spAutoFit/>
          </a:bodyPr>
          <a:lstStyle/>
          <a:p>
            <a:pPr lvl="0" algn="just" defTabSz="914309">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11. Nhờ Người thầy đầu tiên ấy, cuộc đời An-tơ-nai đã thay đổi như thế nào?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317640" y="3568351"/>
            <a:ext cx="5573836" cy="14227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09841" y="5400038"/>
            <a:ext cx="5485365" cy="13841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360759" y="3574570"/>
            <a:ext cx="5708972" cy="1384995"/>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An-tư-nai đã có được cơ hội lên thành phố học tập và trở thành một viện sĩ nổi tiếng.</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772832" y="5416074"/>
            <a:ext cx="5056430" cy="1384995"/>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An-tư-nai đã có cơ hội lên thành phố học và trở thành một họa sĩ nổi tiếng.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450022" y="5360692"/>
            <a:ext cx="5344964" cy="13841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646488" y="3607682"/>
            <a:ext cx="5249089" cy="14227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628277" y="5488675"/>
            <a:ext cx="4988454" cy="1384995"/>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An-tư-nai đã có cơ hội lên thành phố học và trở thành một giáo viên nổi 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566860" y="3729775"/>
            <a:ext cx="5092915" cy="1384995"/>
          </a:xfrm>
          <a:prstGeom prst="rect">
            <a:avLst/>
          </a:prstGeom>
          <a:noFill/>
        </p:spPr>
        <p:txBody>
          <a:bodyPr wrap="square" rtlCol="0">
            <a:spAutoFit/>
          </a:bodyPr>
          <a:lstStyle/>
          <a:p>
            <a:pPr marL="342866" lvl="0" indent="-342866" algn="just"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An-tư-nai đã mạnh dạn, tự tin, dám đấu tranh chống lại sự bất công đối với mình.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8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4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17" y="207512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17" y="2631309"/>
            <a:ext cx="487300" cy="487300"/>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63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a16="http://schemas.microsoft.com/office/drawing/2014/main"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a16="http://schemas.microsoft.com/office/drawing/2014/main"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a16="http://schemas.microsoft.com/office/drawing/2014/main"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a16="http://schemas.microsoft.com/office/drawing/2014/main"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a16="http://schemas.microsoft.com/office/drawing/2014/main"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a16="http://schemas.microsoft.com/office/drawing/2014/main"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a16="http://schemas.microsoft.com/office/drawing/2014/main"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id="{AFFAA415-FC19-4210-97EE-602C10A0B79F}"/>
              </a:ext>
            </a:extLst>
          </p:cNvPr>
          <p:cNvGrpSpPr/>
          <p:nvPr/>
        </p:nvGrpSpPr>
        <p:grpSpPr>
          <a:xfrm>
            <a:off x="5631706" y="1770829"/>
            <a:ext cx="5644254" cy="3539430"/>
            <a:chOff x="4133608" y="991522"/>
            <a:chExt cx="5195677" cy="3539890"/>
          </a:xfrm>
        </p:grpSpPr>
        <p:sp>
          <p:nvSpPr>
            <p:cNvPr id="26" name="矩形 25">
              <a:extLst>
                <a:ext uri="{FF2B5EF4-FFF2-40B4-BE49-F238E27FC236}">
                  <a16:creationId xmlns:a16="http://schemas.microsoft.com/office/drawing/2014/main" id="{BFAF28EC-C1C3-4B68-BE59-9D39FA2DCD8D}"/>
                </a:ext>
              </a:extLst>
            </p:cNvPr>
            <p:cNvSpPr/>
            <p:nvPr/>
          </p:nvSpPr>
          <p:spPr>
            <a:xfrm>
              <a:off x="4879877" y="991522"/>
              <a:ext cx="4449408" cy="3539890"/>
            </a:xfrm>
            <a:prstGeom prst="rect">
              <a:avLst/>
            </a:prstGeom>
          </p:spPr>
          <p:txBody>
            <a:bodyPr vert="horz" wrap="square">
              <a:spAutoFit/>
            </a:bodyPr>
            <a:lstStyle/>
            <a:p>
              <a:pPr lvl="0" algn="ctr"/>
              <a:r>
                <a:rPr lang="vi-VN" sz="3200" b="1" i="1" dirty="0">
                  <a:solidFill>
                    <a:prstClr val="black"/>
                  </a:solidFill>
                  <a:latin typeface="Times New Roman" panose="02020603050405020304" pitchFamily="18" charset="0"/>
                  <a:cs typeface="Times New Roman" panose="02020603050405020304" pitchFamily="18" charset="0"/>
                </a:rPr>
                <a:t>Em hãy viết đoạn văn (khoảng 5 -7 câu) kể lại nội dung của phần (1) hoặc phần (4) văn bản Người thầy đầu tiên bằng lời của người kể chuyện ngôi thứ ba.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a16="http://schemas.microsoft.com/office/drawing/2014/main"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a16="http://schemas.microsoft.com/office/drawing/2014/main"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a16="http://schemas.microsoft.com/office/drawing/2014/main" id="{309F03EB-7315-4394-9321-C27FBBA91C00}"/>
              </a:ext>
            </a:extLst>
          </p:cNvPr>
          <p:cNvGrpSpPr/>
          <p:nvPr/>
        </p:nvGrpSpPr>
        <p:grpSpPr>
          <a:xfrm>
            <a:off x="3052949" y="4652885"/>
            <a:ext cx="8223011" cy="3464695"/>
            <a:chOff x="629381" y="328249"/>
            <a:chExt cx="8224082" cy="3465146"/>
          </a:xfrm>
        </p:grpSpPr>
        <p:grpSp>
          <p:nvGrpSpPr>
            <p:cNvPr id="40" name="Google Shape;5319;p77">
              <a:extLst>
                <a:ext uri="{FF2B5EF4-FFF2-40B4-BE49-F238E27FC236}">
                  <a16:creationId xmlns:a16="http://schemas.microsoft.com/office/drawing/2014/main"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a16="http://schemas.microsoft.com/office/drawing/2014/main"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a16="http://schemas.microsoft.com/office/drawing/2014/main"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a16="http://schemas.microsoft.com/office/drawing/2014/main"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a16="http://schemas.microsoft.com/office/drawing/2014/main"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a16="http://schemas.microsoft.com/office/drawing/2014/main"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a16="http://schemas.microsoft.com/office/drawing/2014/main"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a16="http://schemas.microsoft.com/office/drawing/2014/main"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a16="http://schemas.microsoft.com/office/drawing/2014/main"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a16="http://schemas.microsoft.com/office/drawing/2014/main"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a16="http://schemas.microsoft.com/office/drawing/2014/main"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a16="http://schemas.microsoft.com/office/drawing/2014/main"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a16="http://schemas.microsoft.com/office/drawing/2014/main"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a16="http://schemas.microsoft.com/office/drawing/2014/main"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a16="http://schemas.microsoft.com/office/drawing/2014/main"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a16="http://schemas.microsoft.com/office/drawing/2014/main"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a16="http://schemas.microsoft.com/office/drawing/2014/main"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a16="http://schemas.microsoft.com/office/drawing/2014/main"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a16="http://schemas.microsoft.com/office/drawing/2014/main"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a16="http://schemas.microsoft.com/office/drawing/2014/main"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a16="http://schemas.microsoft.com/office/drawing/2014/main"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a16="http://schemas.microsoft.com/office/drawing/2014/main"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a16="http://schemas.microsoft.com/office/drawing/2014/main"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a16="http://schemas.microsoft.com/office/drawing/2014/main"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a16="http://schemas.microsoft.com/office/drawing/2014/main"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a16="http://schemas.microsoft.com/office/drawing/2014/main"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a16="http://schemas.microsoft.com/office/drawing/2014/main"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a16="http://schemas.microsoft.com/office/drawing/2014/main"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a16="http://schemas.microsoft.com/office/drawing/2014/main"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a16="http://schemas.microsoft.com/office/drawing/2014/main"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a16="http://schemas.microsoft.com/office/drawing/2014/main"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a16="http://schemas.microsoft.com/office/drawing/2014/main"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a16="http://schemas.microsoft.com/office/drawing/2014/main"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a16="http://schemas.microsoft.com/office/drawing/2014/main"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a16="http://schemas.microsoft.com/office/drawing/2014/main"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a16="http://schemas.microsoft.com/office/drawing/2014/main"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a16="http://schemas.microsoft.com/office/drawing/2014/main"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a16="http://schemas.microsoft.com/office/drawing/2014/main"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a16="http://schemas.microsoft.com/office/drawing/2014/main"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a16="http://schemas.microsoft.com/office/drawing/2014/main"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a16="http://schemas.microsoft.com/office/drawing/2014/main"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a16="http://schemas.microsoft.com/office/drawing/2014/main"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a16="http://schemas.microsoft.com/office/drawing/2014/main"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C1C77-B53A-46B9-B1E4-4463780E6962}"/>
              </a:ext>
            </a:extLst>
          </p:cNvPr>
          <p:cNvSpPr/>
          <p:nvPr/>
        </p:nvSpPr>
        <p:spPr>
          <a:xfrm>
            <a:off x="1068364" y="628221"/>
            <a:ext cx="9701347" cy="501675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cs typeface="Times New Roman" panose="02020603050405020304" pitchFamily="18" charset="0"/>
              </a:rPr>
              <a:t>Mùa thu năm ấy anh họa sĩ nhận được một bức điện mời về dự khánh thành ngôi trường mới của làng. Nhận được thư anh rất vui và háo hức. Trong số những người được mời về dự có cả bà viện sĩ An-tư-nai Xu-lai-ma-nô-va là đồng hương với anh. Kết thúc buổi lễ cả hai cùng trở về thành phố. Bà viện sĩ đã viết thư cho anh nhờ kể lại câu chuyện về thầy Đuy-sen với dân làng và mọi người như một hành động chuộc lỗi. Anh họa sĩ đã mang nặng lòng những ấn tượng của lá thư ấy mấy ngày liền và quyết định thay mặt và An-tư-nai Xu-lai-ma-nô-va kể hết câu chuyện.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5874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228495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19384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3729603" cy="2062103"/>
          </a:xfrm>
          <a:prstGeom prst="rect">
            <a:avLst/>
          </a:prstGeom>
          <a:noFill/>
        </p:spPr>
        <p:txBody>
          <a:bodyPr wrap="square" rtlCol="0">
            <a:spAutoFit/>
          </a:bodyPr>
          <a:lstStyle/>
          <a:p>
            <a:pPr algn="just"/>
            <a:r>
              <a:rPr lang="nl-NL" sz="3200" b="1" i="1" dirty="0">
                <a:solidFill>
                  <a:srgbClr val="FFFFFF"/>
                </a:solidFill>
                <a:latin typeface="Times New Roman" panose="02020603050405020304" pitchFamily="18" charset="0"/>
                <a:ea typeface="微软雅黑"/>
                <a:cs typeface="Times New Roman" panose="02020603050405020304" pitchFamily="18" charset="0"/>
              </a:rPr>
              <a:t>Biết cách đọc thầm, biết cách đọc to, trôi chảy, phù hợp về tốc độ đọc</a:t>
            </a:r>
            <a:endParaRPr lang="en-US" sz="4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612" y="3579685"/>
            <a:ext cx="3608827" cy="954107"/>
          </a:xfrm>
          <a:prstGeom prst="rect">
            <a:avLst/>
          </a:prstGeom>
          <a:noFill/>
        </p:spPr>
        <p:txBody>
          <a:bodyPr wrap="square" rtlCol="0">
            <a:spAutoFit/>
            <a:scene3d>
              <a:camera prst="orthographicFront"/>
              <a:lightRig rig="threePt" dir="t"/>
            </a:scene3d>
            <a:sp3d contourW="12700"/>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Việt</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5739202" cy="646331"/>
          </a:xfrm>
          <a:prstGeom prst="rect">
            <a:avLst/>
          </a:prstGeom>
          <a:noFill/>
        </p:spPr>
        <p:txBody>
          <a:bodyPr wrap="square" rtlCol="0">
            <a:spAutoFit/>
          </a:bodyPr>
          <a:lstStyle/>
          <a:p>
            <a:pPr defTabSz="457154">
              <a:defRPr/>
            </a:pPr>
            <a:r>
              <a:rPr lang="en-US" altLang="zh-CN" sz="3600" b="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Tìm hiểu chung</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3776673" cy="1938992"/>
          </a:xfrm>
          <a:prstGeom prst="rect">
            <a:avLst/>
          </a:prstGeom>
          <a:noFill/>
        </p:spPr>
        <p:txBody>
          <a:bodyPr wrap="square" rtlCol="0">
            <a:spAutoFit/>
          </a:bodyPr>
          <a:lstStyle/>
          <a:p>
            <a:pPr algn="just"/>
            <a:r>
              <a:rPr lang="en-US" sz="40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cáo</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dự</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án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về</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tác</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giả</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tác</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phẩm</a:t>
            </a:r>
            <a:endParaRPr lang="en-US" sz="40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86399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a. Tác giả</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id="{39859DC9-2D42-4104-81CB-1B919AFB0764}"/>
              </a:ext>
            </a:extLst>
          </p:cNvPr>
          <p:cNvSpPr>
            <a:spLocks/>
          </p:cNvSpPr>
          <p:nvPr/>
        </p:nvSpPr>
        <p:spPr bwMode="auto">
          <a:xfrm>
            <a:off x="4330823" y="2711439"/>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5290378" y="939526"/>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148594" y="2666781"/>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5964937" y="1486912"/>
            <a:ext cx="531101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nl-NL"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407189" y="2860750"/>
            <a:ext cx="491804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nl-NL" sz="28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nghiệp sáng tác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4627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75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75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99"/>
                                        </p:tgtEl>
                                        <p:attrNameLst>
                                          <p:attrName>style.visibility</p:attrName>
                                        </p:attrNameLst>
                                      </p:cBhvr>
                                      <p:to>
                                        <p:strVal val="visible"/>
                                      </p:to>
                                    </p:set>
                                    <p:animEffect transition="in" filter="wipe(down)">
                                      <p:cBhvr>
                                        <p:cTn id="81" dur="750"/>
                                        <p:tgtEl>
                                          <p:spTgt spid="9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wipe(down)">
                                      <p:cBhvr>
                                        <p:cTn id="86" dur="7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9" y="72109"/>
            <a:ext cx="6269110"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a. Tác giả</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4586628" y="798090"/>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035998" y="2684206"/>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id="{89CCA9C5-115A-484A-824B-C13E877AFF7F}"/>
              </a:ext>
            </a:extLst>
          </p:cNvPr>
          <p:cNvGrpSpPr>
            <a:grpSpLocks noChangeAspect="1"/>
          </p:cNvGrpSpPr>
          <p:nvPr/>
        </p:nvGrpSpPr>
        <p:grpSpPr bwMode="auto">
          <a:xfrm flipH="1">
            <a:off x="5061973" y="4276344"/>
            <a:ext cx="1144132" cy="989016"/>
            <a:chOff x="2883" y="375"/>
            <a:chExt cx="1938" cy="1977"/>
          </a:xfrm>
          <a:solidFill>
            <a:srgbClr val="F5C646"/>
          </a:solidFill>
        </p:grpSpPr>
        <p:sp>
          <p:nvSpPr>
            <p:cNvPr id="90" name="Freeform 5">
              <a:extLst>
                <a:ext uri="{FF2B5EF4-FFF2-40B4-BE49-F238E27FC236}">
                  <a16:creationId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047896" y="829881"/>
            <a:ext cx="5311019" cy="1723549"/>
          </a:xfrm>
          <a:prstGeom prst="rect">
            <a:avLst/>
          </a:prstGeom>
          <a:noFill/>
        </p:spPr>
        <p:txBody>
          <a:bodyPr wrap="square" lIns="0" tIns="0" rIns="0" bIns="0" rtlCol="0">
            <a:spAutoFit/>
          </a:bodyPr>
          <a:lstStyle/>
          <a:p>
            <a:pPr lvl="0">
              <a:defRPr/>
            </a:pPr>
            <a:r>
              <a:rPr lang="vi-VN" sz="2800" i="1" dirty="0">
                <a:solidFill>
                  <a:prstClr val="black"/>
                </a:solidFill>
                <a:latin typeface="Times New Roman" panose="02020603050405020304" pitchFamily="18" charset="0"/>
                <a:cs typeface="Times New Roman" panose="02020603050405020304" pitchFamily="18" charset="0"/>
              </a:rPr>
              <a:t>Ai-tơ-ma-tốp (1928 – 2008) là nhà văn Cư-rơ-gư-xtan, một nước cộng hoà ờ vùng Trung Á, thuộc Liên Xô trước đây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294593" y="2878175"/>
            <a:ext cx="4918043" cy="861774"/>
          </a:xfrm>
          <a:prstGeom prst="rect">
            <a:avLst/>
          </a:prstGeom>
          <a:noFill/>
        </p:spPr>
        <p:txBody>
          <a:bodyPr wrap="square" lIns="0" tIns="0" rIns="0" bIns="0" rtlCol="0">
            <a:spAutoFit/>
          </a:bodyPr>
          <a:lstStyle/>
          <a:p>
            <a:pPr lvl="0">
              <a:defRPr/>
            </a:pPr>
            <a:r>
              <a:rPr lang="nl-NL" sz="2800" i="1" dirty="0">
                <a:solidFill>
                  <a:prstClr val="black"/>
                </a:solidFill>
                <a:latin typeface="Times New Roman" panose="02020603050405020304" pitchFamily="18" charset="0"/>
                <a:cs typeface="Times New Roman" panose="02020603050405020304" pitchFamily="18" charset="0"/>
              </a:rPr>
              <a:t>Hoạt động văn học của Ai-ma-tốp bắt đầu từ năm 1952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id="{063D2A79-A949-464C-91B9-0B416FAAA58A}"/>
              </a:ext>
            </a:extLst>
          </p:cNvPr>
          <p:cNvSpPr txBox="1"/>
          <p:nvPr/>
        </p:nvSpPr>
        <p:spPr>
          <a:xfrm>
            <a:off x="6404558" y="4520750"/>
            <a:ext cx="5132468" cy="1292662"/>
          </a:xfrm>
          <a:prstGeom prst="rect">
            <a:avLst/>
          </a:prstGeom>
          <a:noFill/>
        </p:spPr>
        <p:txBody>
          <a:bodyPr wrap="square" lIns="0" tIns="0" rIns="0" bIns="0" rtlCol="0">
            <a:spAutoFit/>
          </a:bodyPr>
          <a:lstStyle/>
          <a:p>
            <a:pPr lvl="0" defTabSz="457063">
              <a:defRPr/>
            </a:pPr>
            <a:r>
              <a:rPr lang="vi-VN" sz="2800" i="1">
                <a:solidFill>
                  <a:prstClr val="black"/>
                </a:solidFill>
                <a:latin typeface="Times New Roman" panose="02020603050405020304" pitchFamily="18" charset="0"/>
                <a:cs typeface="Times New Roman" panose="02020603050405020304" pitchFamily="18" charset="0"/>
              </a:rPr>
              <a:t>Sau khi tốt nghiệp (1959), Ai-tơ-ma-tốp làm phóng viên báo Sự thật thường trú tại Cư-rơ-gư-xtan.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76998A2-6F09-92D5-83AF-678375B0BE7F}"/>
              </a:ext>
            </a:extLst>
          </p:cNvPr>
          <p:cNvPicPr>
            <a:picLocks noChangeAspect="1"/>
          </p:cNvPicPr>
          <p:nvPr/>
        </p:nvPicPr>
        <p:blipFill>
          <a:blip r:embed="rId9"/>
          <a:stretch>
            <a:fillRect/>
          </a:stretch>
        </p:blipFill>
        <p:spPr>
          <a:xfrm>
            <a:off x="1162678" y="1631185"/>
            <a:ext cx="2095500" cy="2019300"/>
          </a:xfrm>
          <a:prstGeom prst="rect">
            <a:avLst/>
          </a:prstGeom>
        </p:spPr>
      </p:pic>
      <p:pic>
        <p:nvPicPr>
          <p:cNvPr id="4" name="Picture 3">
            <a:extLst>
              <a:ext uri="{FF2B5EF4-FFF2-40B4-BE49-F238E27FC236}">
                <a16:creationId xmlns:a16="http://schemas.microsoft.com/office/drawing/2014/main" id="{946C8924-7722-B09E-0880-70F949C3D96D}"/>
              </a:ext>
            </a:extLst>
          </p:cNvPr>
          <p:cNvPicPr>
            <a:picLocks noChangeAspect="1"/>
          </p:cNvPicPr>
          <p:nvPr/>
        </p:nvPicPr>
        <p:blipFill>
          <a:blip r:embed="rId10"/>
          <a:stretch>
            <a:fillRect/>
          </a:stretch>
        </p:blipFill>
        <p:spPr>
          <a:xfrm>
            <a:off x="356057" y="775524"/>
            <a:ext cx="3639627" cy="4791871"/>
          </a:xfrm>
          <a:prstGeom prst="rect">
            <a:avLst/>
          </a:prstGeom>
        </p:spPr>
      </p:pic>
    </p:spTree>
    <p:extLst>
      <p:ext uri="{BB962C8B-B14F-4D97-AF65-F5344CB8AC3E}">
        <p14:creationId xmlns:p14="http://schemas.microsoft.com/office/powerpoint/2010/main" val="293724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p:cTn id="37" dur="500" fill="hold"/>
                                        <p:tgtEl>
                                          <p:spTgt spid="100"/>
                                        </p:tgtEl>
                                        <p:attrNameLst>
                                          <p:attrName>ppt_w</p:attrName>
                                        </p:attrNameLst>
                                      </p:cBhvr>
                                      <p:tavLst>
                                        <p:tav tm="0">
                                          <p:val>
                                            <p:fltVal val="0"/>
                                          </p:val>
                                        </p:tav>
                                        <p:tav tm="100000">
                                          <p:val>
                                            <p:strVal val="#ppt_w"/>
                                          </p:val>
                                        </p:tav>
                                      </p:tavLst>
                                    </p:anim>
                                    <p:anim calcmode="lin" valueType="num">
                                      <p:cBhvr>
                                        <p:cTn id="38" dur="500" fill="hold"/>
                                        <p:tgtEl>
                                          <p:spTgt spid="100"/>
                                        </p:tgtEl>
                                        <p:attrNameLst>
                                          <p:attrName>ppt_h</p:attrName>
                                        </p:attrNameLst>
                                      </p:cBhvr>
                                      <p:tavLst>
                                        <p:tav tm="0">
                                          <p:val>
                                            <p:fltVal val="0"/>
                                          </p:val>
                                        </p:tav>
                                        <p:tav tm="100000">
                                          <p:val>
                                            <p:strVal val="#ppt_h"/>
                                          </p:val>
                                        </p:tav>
                                      </p:tavLst>
                                    </p:anim>
                                    <p:animEffect transition="in" filter="fade">
                                      <p:cBhvr>
                                        <p:cTn id="39" dur="500"/>
                                        <p:tgtEl>
                                          <p:spTgt spid="10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anim calcmode="lin" valueType="num">
                                      <p:cBhvr>
                                        <p:cTn id="63" dur="500" fill="hold"/>
                                        <p:tgtEl>
                                          <p:spTgt spid="69"/>
                                        </p:tgtEl>
                                        <p:attrNameLst>
                                          <p:attrName>ppt_w</p:attrName>
                                        </p:attrNameLst>
                                      </p:cBhvr>
                                      <p:tavLst>
                                        <p:tav tm="0">
                                          <p:val>
                                            <p:fltVal val="0"/>
                                          </p:val>
                                        </p:tav>
                                        <p:tav tm="100000">
                                          <p:val>
                                            <p:strVal val="#ppt_w"/>
                                          </p:val>
                                        </p:tav>
                                      </p:tavLst>
                                    </p:anim>
                                    <p:anim calcmode="lin" valueType="num">
                                      <p:cBhvr>
                                        <p:cTn id="64" dur="500" fill="hold"/>
                                        <p:tgtEl>
                                          <p:spTgt spid="69"/>
                                        </p:tgtEl>
                                        <p:attrNameLst>
                                          <p:attrName>ppt_h</p:attrName>
                                        </p:attrNameLst>
                                      </p:cBhvr>
                                      <p:tavLst>
                                        <p:tav tm="0">
                                          <p:val>
                                            <p:fltVal val="0"/>
                                          </p:val>
                                        </p:tav>
                                        <p:tav tm="100000">
                                          <p:val>
                                            <p:strVal val="#ppt_h"/>
                                          </p:val>
                                        </p:tav>
                                      </p:tavLst>
                                    </p:anim>
                                    <p:animEffect transition="in" filter="fade">
                                      <p:cBhvr>
                                        <p:cTn id="65" dur="500"/>
                                        <p:tgtEl>
                                          <p:spTgt spid="6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99"/>
                                        </p:tgtEl>
                                        <p:attrNameLst>
                                          <p:attrName>style.visibility</p:attrName>
                                        </p:attrNameLst>
                                      </p:cBhvr>
                                      <p:to>
                                        <p:strVal val="visible"/>
                                      </p:to>
                                    </p:set>
                                    <p:anim calcmode="lin" valueType="num">
                                      <p:cBhvr>
                                        <p:cTn id="68" dur="500" fill="hold"/>
                                        <p:tgtEl>
                                          <p:spTgt spid="99"/>
                                        </p:tgtEl>
                                        <p:attrNameLst>
                                          <p:attrName>ppt_w</p:attrName>
                                        </p:attrNameLst>
                                      </p:cBhvr>
                                      <p:tavLst>
                                        <p:tav tm="0">
                                          <p:val>
                                            <p:fltVal val="0"/>
                                          </p:val>
                                        </p:tav>
                                        <p:tav tm="100000">
                                          <p:val>
                                            <p:strVal val="#ppt_w"/>
                                          </p:val>
                                        </p:tav>
                                      </p:tavLst>
                                    </p:anim>
                                    <p:anim calcmode="lin" valueType="num">
                                      <p:cBhvr>
                                        <p:cTn id="69" dur="500" fill="hold"/>
                                        <p:tgtEl>
                                          <p:spTgt spid="99"/>
                                        </p:tgtEl>
                                        <p:attrNameLst>
                                          <p:attrName>ppt_h</p:attrName>
                                        </p:attrNameLst>
                                      </p:cBhvr>
                                      <p:tavLst>
                                        <p:tav tm="0">
                                          <p:val>
                                            <p:fltVal val="0"/>
                                          </p:val>
                                        </p:tav>
                                        <p:tav tm="100000">
                                          <p:val>
                                            <p:strVal val="#ppt_h"/>
                                          </p:val>
                                        </p:tav>
                                      </p:tavLst>
                                    </p:anim>
                                    <p:animEffect transition="in" filter="fade">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99" grpId="0"/>
      <p:bldP spid="100" grpId="0"/>
      <p:bldP spid="10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9 TÔI NHỚ KHÓI</Template>
  <TotalTime>148</TotalTime>
  <Words>2490</Words>
  <Application>Microsoft Office PowerPoint</Application>
  <PresentationFormat>Custom</PresentationFormat>
  <Paragraphs>236</Paragraphs>
  <Slides>61</Slides>
  <Notes>6</Notes>
  <HiddenSlides>0</HiddenSlides>
  <MMClips>46</MMClips>
  <ScaleCrop>false</ScaleCrop>
  <HeadingPairs>
    <vt:vector size="6" baseType="variant">
      <vt:variant>
        <vt:lpstr>Fonts Used</vt:lpstr>
      </vt:variant>
      <vt:variant>
        <vt:i4>33</vt:i4>
      </vt:variant>
      <vt:variant>
        <vt:lpstr>Theme</vt:lpstr>
      </vt:variant>
      <vt:variant>
        <vt:i4>8</vt:i4>
      </vt:variant>
      <vt:variant>
        <vt:lpstr>Slide Titles</vt:lpstr>
      </vt:variant>
      <vt:variant>
        <vt:i4>61</vt:i4>
      </vt:variant>
    </vt:vector>
  </HeadingPairs>
  <TitlesOfParts>
    <vt:vector size="102" baseType="lpstr">
      <vt:lpstr>微软雅黑</vt:lpstr>
      <vt:lpstr>ＭＳ Ｐゴシック</vt:lpstr>
      <vt:lpstr>SimSun</vt:lpstr>
      <vt:lpstr>SimSun</vt:lpstr>
      <vt:lpstr>华文新魏</vt:lpstr>
      <vt:lpstr>.VnTime</vt:lpstr>
      <vt:lpstr>Arial</vt:lpstr>
      <vt:lpstr>Arial Unicode MS</vt:lpstr>
      <vt:lpstr>Bebas Neue</vt:lpstr>
      <vt:lpstr>Calibri</vt:lpstr>
      <vt:lpstr>Calibri Light</vt:lpstr>
      <vt:lpstr>Cookie</vt:lpstr>
      <vt:lpstr>等线</vt:lpstr>
      <vt:lpstr>等线 Light</vt:lpstr>
      <vt:lpstr>Impact</vt:lpstr>
      <vt:lpstr>ITC Avant Garde Std Bk</vt:lpstr>
      <vt:lpstr>LiHei Pro</vt:lpstr>
      <vt:lpstr>MS Mincho</vt:lpstr>
      <vt:lpstr>Open Sans</vt:lpstr>
      <vt:lpstr>Open Sans Extrabold</vt:lpstr>
      <vt:lpstr>Roboto Condensed Light</vt:lpstr>
      <vt:lpstr>Signika</vt:lpstr>
      <vt:lpstr>Tahoma</vt:lpstr>
      <vt:lpstr>Times New Roman</vt:lpstr>
      <vt:lpstr>Wingdings</vt:lpstr>
      <vt:lpstr>仓耳玄三M W05</vt:lpstr>
      <vt:lpstr>印品丫丫体-D版</vt:lpstr>
      <vt:lpstr>字魂27号-布丁体</vt:lpstr>
      <vt:lpstr>字魂36号-正文宋楷</vt:lpstr>
      <vt:lpstr>字魂59号-创粗黑</vt:lpstr>
      <vt:lpstr>字魂70号-灵悦黑体</vt:lpstr>
      <vt:lpstr>思源黑体 CN Normal</vt:lpstr>
      <vt:lpstr>迷你简汉真广标</vt:lpstr>
      <vt:lpstr>Office 主题​​</vt:lpstr>
      <vt:lpstr>1_Office Theme</vt:lpstr>
      <vt:lpstr>Office Theme</vt:lpstr>
      <vt:lpstr>2_Office 主题​​</vt:lpstr>
      <vt:lpstr>1_Office 主题​​</vt:lpstr>
      <vt:lpstr>Cottagecore Style Horticulture College Major by Slidesgo</vt:lpstr>
      <vt:lpstr>2_Office Theme</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23</cp:revision>
  <dcterms:created xsi:type="dcterms:W3CDTF">2022-09-11T07:34:32Z</dcterms:created>
  <dcterms:modified xsi:type="dcterms:W3CDTF">2025-10-31T03:00:58Z</dcterms:modified>
</cp:coreProperties>
</file>