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8"/>
  </p:notesMasterIdLst>
  <p:sldIdLst>
    <p:sldId id="256" r:id="rId4"/>
    <p:sldId id="261" r:id="rId5"/>
    <p:sldId id="257" r:id="rId6"/>
    <p:sldId id="356" r:id="rId7"/>
    <p:sldId id="283" r:id="rId8"/>
    <p:sldId id="284" r:id="rId9"/>
    <p:sldId id="262" r:id="rId10"/>
    <p:sldId id="285" r:id="rId11"/>
    <p:sldId id="357" r:id="rId12"/>
    <p:sldId id="279" r:id="rId13"/>
    <p:sldId id="358" r:id="rId14"/>
    <p:sldId id="297" r:id="rId15"/>
    <p:sldId id="304" r:id="rId16"/>
    <p:sldId id="266" r:id="rId17"/>
    <p:sldId id="359" r:id="rId18"/>
    <p:sldId id="287" r:id="rId19"/>
    <p:sldId id="360" r:id="rId20"/>
    <p:sldId id="273" r:id="rId21"/>
    <p:sldId id="361" r:id="rId22"/>
    <p:sldId id="362" r:id="rId23"/>
    <p:sldId id="363" r:id="rId24"/>
    <p:sldId id="290" r:id="rId25"/>
    <p:sldId id="292" r:id="rId26"/>
    <p:sldId id="364" r:id="rId27"/>
    <p:sldId id="323" r:id="rId28"/>
    <p:sldId id="324" r:id="rId29"/>
    <p:sldId id="333" r:id="rId30"/>
    <p:sldId id="325" r:id="rId31"/>
    <p:sldId id="329" r:id="rId32"/>
    <p:sldId id="298" r:id="rId33"/>
    <p:sldId id="289" r:id="rId34"/>
    <p:sldId id="355" r:id="rId35"/>
    <p:sldId id="365" r:id="rId36"/>
    <p:sldId id="366" r:id="rId37"/>
  </p:sldIdLst>
  <p:sldSz cx="12192000" cy="6858000"/>
  <p:notesSz cx="6858000" cy="9144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12" d="100"/>
          <a:sy n="112" d="100"/>
        </p:scale>
        <p:origin x="498"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2022/9/11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909420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16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86763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1100864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4156387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34962795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30457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2374724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1493284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22643484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463256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12634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36782510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981105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30</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31</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32</a:t>
            </a:fld>
            <a:endParaRPr lang="zh-CN" altLang="en-US"/>
          </a:p>
        </p:txBody>
      </p:sp>
    </p:spTree>
    <p:extLst>
      <p:ext uri="{BB962C8B-B14F-4D97-AF65-F5344CB8AC3E}">
        <p14:creationId xmlns:p14="http://schemas.microsoft.com/office/powerpoint/2010/main" val="1709490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60262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6494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239271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6</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7</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41827964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8048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40227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4598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243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9533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714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6416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9386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54331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31731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83680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55827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2196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54693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351095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1316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0716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0742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9411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599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4939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1970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01479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11/09/2022</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95083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18.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23.png"/><Relationship Id="rId17" Type="http://schemas.openxmlformats.org/officeDocument/2006/relationships/image" Target="../media/image37.png"/><Relationship Id="rId2" Type="http://schemas.openxmlformats.org/officeDocument/2006/relationships/notesSlide" Target="../notesSlides/notesSlide13.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4.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2.png"/><Relationship Id="rId5" Type="http://schemas.openxmlformats.org/officeDocument/2006/relationships/image" Target="../media/image6.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4.png"/><Relationship Id="rId3" Type="http://schemas.openxmlformats.org/officeDocument/2006/relationships/slideLayout" Target="../slideLayouts/slideLayout13.xml"/><Relationship Id="rId7" Type="http://schemas.openxmlformats.org/officeDocument/2006/relationships/slide" Target="slide27.xml"/><Relationship Id="rId12" Type="http://schemas.openxmlformats.org/officeDocument/2006/relationships/image" Target="../media/image53.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6.xml"/><Relationship Id="rId11" Type="http://schemas.openxmlformats.org/officeDocument/2006/relationships/image" Target="../media/image52.gif"/><Relationship Id="rId5" Type="http://schemas.openxmlformats.org/officeDocument/2006/relationships/image" Target="../media/image50.png"/><Relationship Id="rId10" Type="http://schemas.openxmlformats.org/officeDocument/2006/relationships/image" Target="../media/image51.gif"/><Relationship Id="rId4" Type="http://schemas.openxmlformats.org/officeDocument/2006/relationships/image" Target="../media/image49.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0.png"/><Relationship Id="rId18" Type="http://schemas.openxmlformats.org/officeDocument/2006/relationships/slide" Target="slide25.xml"/><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3.wdp"/><Relationship Id="rId17" Type="http://schemas.openxmlformats.org/officeDocument/2006/relationships/image" Target="../media/image63.png"/><Relationship Id="rId2" Type="http://schemas.openxmlformats.org/officeDocument/2006/relationships/audio" Target="../media/audio1.wav"/><Relationship Id="rId16"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1.png"/><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8.png"/><Relationship Id="rId14" Type="http://schemas.microsoft.com/office/2007/relationships/hdphoto" Target="../media/hdphoto4.wdp"/></Relationships>
</file>

<file path=ppt/slides/_rels/slide2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5.jpg"/><Relationship Id="rId3" Type="http://schemas.openxmlformats.org/officeDocument/2006/relationships/audio" Target="../media/audio2.wav"/><Relationship Id="rId7" Type="http://schemas.openxmlformats.org/officeDocument/2006/relationships/image" Target="../media/image57.png"/><Relationship Id="rId12" Type="http://schemas.microsoft.com/office/2007/relationships/hdphoto" Target="../media/hdphoto3.wdp"/><Relationship Id="rId17" Type="http://schemas.openxmlformats.org/officeDocument/2006/relationships/slide" Target="slide25.xml"/><Relationship Id="rId2" Type="http://schemas.openxmlformats.org/officeDocument/2006/relationships/audio" Target="../media/audio1.wav"/><Relationship Id="rId16" Type="http://schemas.openxmlformats.org/officeDocument/2006/relationships/image" Target="../media/image63.png"/><Relationship Id="rId1" Type="http://schemas.openxmlformats.org/officeDocument/2006/relationships/slideLayout" Target="../slideLayouts/slideLayout23.xml"/><Relationship Id="rId6" Type="http://schemas.openxmlformats.org/officeDocument/2006/relationships/image" Target="../media/image64.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2.png"/><Relationship Id="rId10" Type="http://schemas.microsoft.com/office/2007/relationships/hdphoto" Target="../media/hdphoto2.wdp"/><Relationship Id="rId4" Type="http://schemas.openxmlformats.org/officeDocument/2006/relationships/audio" Target="../media/audio3.wav"/><Relationship Id="rId9" Type="http://schemas.openxmlformats.org/officeDocument/2006/relationships/image" Target="../media/image58.png"/><Relationship Id="rId14"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0.png"/><Relationship Id="rId18" Type="http://schemas.openxmlformats.org/officeDocument/2006/relationships/slide" Target="slide25.xml"/><Relationship Id="rId3" Type="http://schemas.openxmlformats.org/officeDocument/2006/relationships/audio" Target="../media/audio3.wav"/><Relationship Id="rId7" Type="http://schemas.openxmlformats.org/officeDocument/2006/relationships/image" Target="../media/image57.png"/><Relationship Id="rId12" Type="http://schemas.microsoft.com/office/2007/relationships/hdphoto" Target="../media/hdphoto3.wdp"/><Relationship Id="rId17" Type="http://schemas.openxmlformats.org/officeDocument/2006/relationships/image" Target="../media/image66.png"/><Relationship Id="rId2" Type="http://schemas.openxmlformats.org/officeDocument/2006/relationships/audio" Target="../media/audio1.wav"/><Relationship Id="rId16" Type="http://schemas.openxmlformats.org/officeDocument/2006/relationships/image" Target="../media/image62.png"/><Relationship Id="rId1" Type="http://schemas.openxmlformats.org/officeDocument/2006/relationships/slideLayout" Target="../slideLayouts/slideLayout23.xml"/><Relationship Id="rId6" Type="http://schemas.openxmlformats.org/officeDocument/2006/relationships/image" Target="../media/image64.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image" Target="../media/image63.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58.pn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3.png"/><Relationship Id="rId3" Type="http://schemas.openxmlformats.org/officeDocument/2006/relationships/audio" Target="../media/audio3.wav"/><Relationship Id="rId7" Type="http://schemas.openxmlformats.org/officeDocument/2006/relationships/image" Target="../media/image57.png"/><Relationship Id="rId12"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64.png"/><Relationship Id="rId11" Type="http://schemas.openxmlformats.org/officeDocument/2006/relationships/image" Target="../media/image59.png"/><Relationship Id="rId5" Type="http://schemas.openxmlformats.org/officeDocument/2006/relationships/image" Target="../media/image55.png"/><Relationship Id="rId15" Type="http://schemas.openxmlformats.org/officeDocument/2006/relationships/slide" Target="slide25.xml"/><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6.pn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68.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30.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4.png"/></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69.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47.png"/><Relationship Id="rId5" Type="http://schemas.openxmlformats.org/officeDocument/2006/relationships/image" Target="../media/image6.png"/><Relationship Id="rId10" Type="http://schemas.openxmlformats.org/officeDocument/2006/relationships/image" Target="../media/image24.png"/><Relationship Id="rId4" Type="http://schemas.openxmlformats.org/officeDocument/2006/relationships/image" Target="../media/image17.png"/><Relationship Id="rId9" Type="http://schemas.openxmlformats.org/officeDocument/2006/relationships/image" Target="../media/image23.png"/></Relationships>
</file>

<file path=ppt/slides/_rels/slide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9.png"/><Relationship Id="rId5" Type="http://schemas.openxmlformats.org/officeDocument/2006/relationships/image" Target="../media/image18.png"/><Relationship Id="rId10" Type="http://schemas.openxmlformats.org/officeDocument/2006/relationships/image" Target="../media/image6.png"/><Relationship Id="rId4" Type="http://schemas.openxmlformats.org/officeDocument/2006/relationships/image" Target="../media/image17.png"/><Relationship Id="rId9" Type="http://schemas.openxmlformats.org/officeDocument/2006/relationships/image" Target="../media/image24.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6.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23.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31.png"/><Relationship Id="rId3" Type="http://schemas.openxmlformats.org/officeDocument/2006/relationships/image" Target="../media/image16.png"/><Relationship Id="rId7" Type="http://schemas.openxmlformats.org/officeDocument/2006/relationships/image" Target="../media/image33.png"/><Relationship Id="rId12" Type="http://schemas.openxmlformats.org/officeDocument/2006/relationships/image" Target="../media/image23.pn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6.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id="{4AAFB26F-2972-4329-9E66-8AE830A22FC3}"/>
              </a:ext>
            </a:extLst>
          </p:cNvPr>
          <p:cNvSpPr/>
          <p:nvPr/>
        </p:nvSpPr>
        <p:spPr>
          <a:xfrm>
            <a:off x="3484430" y="1351754"/>
            <a:ext cx="5439311" cy="2800767"/>
          </a:xfrm>
          <a:prstGeom prst="rect">
            <a:avLst/>
          </a:prstGeom>
        </p:spPr>
        <p:txBody>
          <a:bodyPr wrap="none">
            <a:spAutoFit/>
          </a:bodyPr>
          <a:lstStyle/>
          <a:p>
            <a:pPr algn="ctr"/>
            <a:r>
              <a:rPr lang="en-US" altLang="zh-CN" sz="8800" b="1">
                <a:ln w="38100">
                  <a:noFill/>
                </a:ln>
                <a:solidFill>
                  <a:schemeClr val="bg1"/>
                </a:solidFill>
              </a:rPr>
              <a:t>Thực hành </a:t>
            </a:r>
          </a:p>
          <a:p>
            <a:pPr algn="ctr"/>
            <a:r>
              <a:rPr lang="en-US" altLang="zh-CN" sz="8800" b="1">
                <a:ln w="38100">
                  <a:noFill/>
                </a:ln>
                <a:solidFill>
                  <a:schemeClr val="bg1"/>
                </a:solidFill>
              </a:rPr>
              <a:t>tiếng Việt</a:t>
            </a:r>
            <a:endParaRPr lang="zh-CN" altLang="en-US" sz="8800" b="1" dirty="0">
              <a:ln w="38100">
                <a:noFill/>
              </a:ln>
              <a:solidFill>
                <a:schemeClr val="bg1"/>
              </a:solidFill>
            </a:endParaRPr>
          </a:p>
        </p:txBody>
      </p:sp>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1" y="38888"/>
            <a:ext cx="10768199"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53" name="矩形 52">
            <a:extLst>
              <a:ext uri="{FF2B5EF4-FFF2-40B4-BE49-F238E27FC236}">
                <a16:creationId xmlns:a16="http://schemas.microsoft.com/office/drawing/2014/main" id="{BA470F2E-80F2-4DE8-81CE-707F27B30EC4}"/>
              </a:ext>
            </a:extLst>
          </p:cNvPr>
          <p:cNvSpPr/>
          <p:nvPr/>
        </p:nvSpPr>
        <p:spPr>
          <a:xfrm>
            <a:off x="2200736" y="1365284"/>
            <a:ext cx="4144880" cy="4049608"/>
          </a:xfrm>
          <a:prstGeom prst="rect">
            <a:avLst/>
          </a:prstGeom>
          <a:ln w="57150">
            <a:solidFill>
              <a:schemeClr val="tx1"/>
            </a:solidFill>
          </a:ln>
        </p:spPr>
        <p:txBody>
          <a:bodyPr wrap="square">
            <a:noAutofit/>
          </a:bodyPr>
          <a:lstStyle/>
          <a:p>
            <a:pPr algn="ctr"/>
            <a:r>
              <a:rPr lang="vi-VN" sz="2800" b="1" dirty="0">
                <a:latin typeface="Times New Roman" panose="02020603050405020304" pitchFamily="18" charset="0"/>
                <a:cs typeface="Times New Roman" panose="02020603050405020304" pitchFamily="18" charset="0"/>
              </a:rPr>
              <a:t>Phó từ đi kèm danh từ: Phó từ làm thành tố phụ trước cho danh từ và bổ sung ý nghĩa về số lượng của sự vật đó. Đó là các từ: những, các, mọi, mỗi, từng.....</a:t>
            </a:r>
            <a:endParaRPr lang="en-US" sz="2800" b="1"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7126397" y="1881144"/>
            <a:ext cx="3068578" cy="1160457"/>
          </a:xfrm>
          <a:prstGeom prst="rect">
            <a:avLst/>
          </a:prstGeom>
        </p:spPr>
        <p:txBody>
          <a:bodyPr wrap="square">
            <a:noAutofit/>
          </a:bodyPr>
          <a:lstStyle/>
          <a:p>
            <a:pPr algn="ctr"/>
            <a:r>
              <a:rPr lang="vi-VN" sz="4000" dirty="0">
                <a:latin typeface="Times New Roman" panose="02020603050405020304" pitchFamily="18" charset="0"/>
                <a:cs typeface="Times New Roman" panose="02020603050405020304" pitchFamily="18" charset="0"/>
              </a:rPr>
              <a:t>VD: </a:t>
            </a:r>
            <a:r>
              <a:rPr lang="vi-VN" sz="4000" b="1" dirty="0">
                <a:latin typeface="Times New Roman" panose="02020603050405020304" pitchFamily="18" charset="0"/>
                <a:cs typeface="Times New Roman" panose="02020603050405020304" pitchFamily="18" charset="0"/>
              </a:rPr>
              <a:t>những</a:t>
            </a:r>
            <a:r>
              <a:rPr lang="vi-VN" sz="4000" dirty="0">
                <a:latin typeface="Times New Roman" panose="02020603050405020304" pitchFamily="18" charset="0"/>
                <a:cs typeface="Times New Roman" panose="02020603050405020304" pitchFamily="18" charset="0"/>
              </a:rPr>
              <a:t> bức tranh ấy đẹp lắm.</a:t>
            </a:r>
            <a:endParaRPr lang="en-US" sz="4000" dirty="0">
              <a:latin typeface="Times New Roman" panose="02020603050405020304" pitchFamily="18" charset="0"/>
              <a:cs typeface="Times New Roman" panose="02020603050405020304" pitchFamily="18" charset="0"/>
            </a:endParaRPr>
          </a:p>
        </p:txBody>
      </p:sp>
      <p:sp>
        <p:nvSpPr>
          <p:cNvPr id="35" name="文本框 2">
            <a:extLst>
              <a:ext uri="{FF2B5EF4-FFF2-40B4-BE49-F238E27FC236}">
                <a16:creationId xmlns:a16="http://schemas.microsoft.com/office/drawing/2014/main" id="{EFF677B2-BDAF-45E7-9716-0BC10229BFA2}"/>
              </a:ext>
            </a:extLst>
          </p:cNvPr>
          <p:cNvSpPr txBox="1"/>
          <p:nvPr/>
        </p:nvSpPr>
        <p:spPr>
          <a:xfrm>
            <a:off x="774686" y="45584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2.</a:t>
            </a:r>
          </a:p>
        </p:txBody>
      </p:sp>
      <p:sp>
        <p:nvSpPr>
          <p:cNvPr id="36" name="文本框 19">
            <a:extLst>
              <a:ext uri="{FF2B5EF4-FFF2-40B4-BE49-F238E27FC236}">
                <a16:creationId xmlns:a16="http://schemas.microsoft.com/office/drawing/2014/main" id="{CC913DFC-4407-4674-AE0E-1BE3627B0111}"/>
              </a:ext>
            </a:extLst>
          </p:cNvPr>
          <p:cNvSpPr txBox="1"/>
          <p:nvPr/>
        </p:nvSpPr>
        <p:spPr>
          <a:xfrm>
            <a:off x="1635179" y="456460"/>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loại</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ppt_x"/>
                                          </p:val>
                                        </p:tav>
                                        <p:tav tm="100000">
                                          <p:val>
                                            <p:strVal val="#ppt_x"/>
                                          </p:val>
                                        </p:tav>
                                      </p:tavLst>
                                    </p:anim>
                                    <p:anim calcmode="lin" valueType="num">
                                      <p:cBhvr additive="base">
                                        <p:cTn id="2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1" y="38888"/>
            <a:ext cx="11893984"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sp>
        <p:nvSpPr>
          <p:cNvPr id="53" name="矩形 52">
            <a:extLst>
              <a:ext uri="{FF2B5EF4-FFF2-40B4-BE49-F238E27FC236}">
                <a16:creationId xmlns:a16="http://schemas.microsoft.com/office/drawing/2014/main" id="{BA470F2E-80F2-4DE8-81CE-707F27B30EC4}"/>
              </a:ext>
            </a:extLst>
          </p:cNvPr>
          <p:cNvSpPr/>
          <p:nvPr/>
        </p:nvSpPr>
        <p:spPr>
          <a:xfrm>
            <a:off x="1132514" y="1365284"/>
            <a:ext cx="5213102" cy="4049608"/>
          </a:xfrm>
          <a:prstGeom prst="rect">
            <a:avLst/>
          </a:prstGeom>
          <a:ln w="57150">
            <a:solidFill>
              <a:schemeClr val="tx1"/>
            </a:solidFill>
          </a:ln>
        </p:spPr>
        <p:txBody>
          <a:bodyPr wrap="square">
            <a:noAutofit/>
          </a:bodyPr>
          <a:lstStyle/>
          <a:p>
            <a:pPr algn="ctr"/>
            <a:r>
              <a:rPr lang="vi-VN" sz="2800" b="1" dirty="0">
                <a:latin typeface="Times New Roman" panose="02020603050405020304" pitchFamily="18" charset="0"/>
                <a:cs typeface="Times New Roman" panose="02020603050405020304" pitchFamily="18" charset="0"/>
              </a:rPr>
              <a:t>Phó từ đi kèm động từ, tính từ. Phó từ làm thành tố phụ trước hoặc sau cho động từ, tính từ, bổ sung ý nghĩa liên quan đến hoạt động, trạng thái đặc điểm nêu ở động từ hoặc tính từ (quan hệ thời gian, sự tiếp diễn tương tự, sự phủ định, sự cầu khiến, mức độ, kết quả,...)</a:t>
            </a:r>
            <a:endParaRPr lang="en-US" sz="2800" b="1" dirty="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id="{BA470F2E-80F2-4DE8-81CE-707F27B30EC4}"/>
              </a:ext>
            </a:extLst>
          </p:cNvPr>
          <p:cNvSpPr/>
          <p:nvPr/>
        </p:nvSpPr>
        <p:spPr>
          <a:xfrm>
            <a:off x="6945610" y="915745"/>
            <a:ext cx="4471704" cy="1160457"/>
          </a:xfrm>
          <a:prstGeom prst="rect">
            <a:avLst/>
          </a:prstGeom>
        </p:spPr>
        <p:txBody>
          <a:bodyPr wrap="square">
            <a:noAutofit/>
          </a:bodyPr>
          <a:lstStyle/>
          <a:p>
            <a:pPr algn="ctr"/>
            <a:r>
              <a:rPr lang="vi-VN" sz="2800" b="1" dirty="0">
                <a:latin typeface="Times New Roman" panose="02020603050405020304" pitchFamily="18" charset="0"/>
                <a:cs typeface="Times New Roman" panose="02020603050405020304" pitchFamily="18" charset="0"/>
              </a:rPr>
              <a:t>VD:</a:t>
            </a:r>
          </a:p>
          <a:p>
            <a:pPr algn="ctr"/>
            <a:r>
              <a:rPr lang="vi-VN" sz="2800" b="1" dirty="0">
                <a:latin typeface="Times New Roman" panose="02020603050405020304" pitchFamily="18" charset="0"/>
                <a:cs typeface="Times New Roman" panose="02020603050405020304" pitchFamily="18" charset="0"/>
              </a:rPr>
              <a:t>(1)	: Hãy nhìn tôi đây!</a:t>
            </a:r>
          </a:p>
          <a:p>
            <a:pPr algn="ctr"/>
            <a:r>
              <a:rPr lang="vi-VN" sz="2800" b="1" dirty="0">
                <a:latin typeface="Times New Roman" panose="02020603050405020304" pitchFamily="18" charset="0"/>
                <a:cs typeface="Times New Roman" panose="02020603050405020304" pitchFamily="18" charset="0"/>
              </a:rPr>
              <a:t>Phó từ ‘’hãy’’ trước động từ ‘’nhìn’’ chỉ sự cầu khiến, mệnh lệnh.</a:t>
            </a:r>
          </a:p>
          <a:p>
            <a:pPr algn="ctr"/>
            <a:r>
              <a:rPr lang="vi-VN" sz="2800" b="1" dirty="0">
                <a:latin typeface="Times New Roman" panose="02020603050405020304" pitchFamily="18" charset="0"/>
                <a:cs typeface="Times New Roman" panose="02020603050405020304" pitchFamily="18" charset="0"/>
              </a:rPr>
              <a:t>(2)	: Em thông minh lắm.</a:t>
            </a:r>
          </a:p>
          <a:p>
            <a:pPr algn="ctr"/>
            <a:r>
              <a:rPr lang="vi-VN" sz="2800" b="1" dirty="0">
                <a:latin typeface="Times New Roman" panose="02020603050405020304" pitchFamily="18" charset="0"/>
                <a:cs typeface="Times New Roman" panose="02020603050405020304" pitchFamily="18" charset="0"/>
              </a:rPr>
              <a:t>Phó từ’’lắm’’ sau tính từ ‘’thông minh’’ chỉ mức độ.</a:t>
            </a:r>
          </a:p>
          <a:p>
            <a:pPr algn="ctr"/>
            <a:r>
              <a:rPr lang="vi-VN" sz="40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
        <p:nvSpPr>
          <p:cNvPr id="35" name="文本框 2">
            <a:extLst>
              <a:ext uri="{FF2B5EF4-FFF2-40B4-BE49-F238E27FC236}">
                <a16:creationId xmlns:a16="http://schemas.microsoft.com/office/drawing/2014/main" id="{EFF677B2-BDAF-45E7-9716-0BC10229BFA2}"/>
              </a:ext>
            </a:extLst>
          </p:cNvPr>
          <p:cNvSpPr txBox="1"/>
          <p:nvPr/>
        </p:nvSpPr>
        <p:spPr>
          <a:xfrm>
            <a:off x="774686" y="45584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2.</a:t>
            </a:r>
          </a:p>
        </p:txBody>
      </p:sp>
      <p:sp>
        <p:nvSpPr>
          <p:cNvPr id="36" name="文本框 19">
            <a:extLst>
              <a:ext uri="{FF2B5EF4-FFF2-40B4-BE49-F238E27FC236}">
                <a16:creationId xmlns:a16="http://schemas.microsoft.com/office/drawing/2014/main" id="{CC913DFC-4407-4674-AE0E-1BE3627B0111}"/>
              </a:ext>
            </a:extLst>
          </p:cNvPr>
          <p:cNvSpPr txBox="1"/>
          <p:nvPr/>
        </p:nvSpPr>
        <p:spPr>
          <a:xfrm>
            <a:off x="1635179" y="456460"/>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loại</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28999459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ppt_x"/>
                                          </p:val>
                                        </p:tav>
                                        <p:tav tm="100000">
                                          <p:val>
                                            <p:strVal val="#ppt_x"/>
                                          </p:val>
                                        </p:tav>
                                      </p:tavLst>
                                    </p:anim>
                                    <p:anim calcmode="lin" valueType="num">
                                      <p:cBhvr additive="base">
                                        <p:cTn id="29"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ppt_x"/>
                                          </p:val>
                                        </p:tav>
                                        <p:tav tm="100000">
                                          <p:val>
                                            <p:strVal val="#ppt_x"/>
                                          </p:val>
                                        </p:tav>
                                      </p:tavLst>
                                    </p:anim>
                                    <p:anim calcmode="lin" valueType="num">
                                      <p:cBhvr additive="base">
                                        <p:cTn id="35"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a:noFill/>
                </a:ln>
                <a:solidFill>
                  <a:prstClr val="white"/>
                </a:solidFill>
                <a:effectLst/>
                <a:uLnTx/>
                <a:uFillTx/>
                <a:latin typeface="Tango BT" panose="04040704021002020703" pitchFamily="82" charset="0"/>
                <a:ea typeface="造字工房朗宋（非商用）常规体" pitchFamily="50" charset="-122"/>
                <a:cs typeface="+mn-cs"/>
              </a:rPr>
              <a:t>03</a:t>
            </a:r>
            <a:endParaRPr kumimoji="0" lang="zh-CN" altLang="en-US"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Hoạt động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luyện tập</a:t>
              </a:r>
              <a:endParaRPr kumimoji="0" lang="zh-CN" altLang="en-US"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2946300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466801"/>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GV chia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lớp</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1-4: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2-5: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3-6: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49515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THẢO LUẬN NHÓM</a:t>
            </a:r>
            <a:endParaRPr kumimoji="0" lang="zh-CN" altLang="en-US"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418442463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a:t>
            </a: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1</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5" name="文本框 5">
            <a:extLst>
              <a:ext uri="{FF2B5EF4-FFF2-40B4-BE49-F238E27FC236}">
                <a16:creationId xmlns:a16="http://schemas.microsoft.com/office/drawing/2014/main" id="{C76EAF93-9B5E-4885-898E-A8C407CFF3F9}"/>
              </a:ext>
            </a:extLst>
          </p:cNvPr>
          <p:cNvSpPr txBox="1"/>
          <p:nvPr/>
        </p:nvSpPr>
        <p:spPr>
          <a:xfrm>
            <a:off x="1706465" y="1583440"/>
            <a:ext cx="7945251" cy="353943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Tìm các phó từ bổ sung ý nghĩa cho danh từ trong các câu sau:</a:t>
            </a:r>
          </a:p>
          <a:p>
            <a:pPr algn="just"/>
            <a:r>
              <a:rPr lang="vi-VN" sz="2800" dirty="0">
                <a:latin typeface="Times New Roman" panose="02020603050405020304" pitchFamily="18" charset="0"/>
                <a:cs typeface="Times New Roman" panose="02020603050405020304" pitchFamily="18" charset="0"/>
              </a:rPr>
              <a:t>a. Tôi nghĩ không phải chỉ riêng bà con trong làng mà nói chung mọi người, nhất là lứa tuổi trẻ, đều cần biết câu chuyện này.</a:t>
            </a:r>
          </a:p>
          <a:p>
            <a:pPr algn="just"/>
            <a:r>
              <a:rPr lang="vi-VN" sz="2800" dirty="0">
                <a:latin typeface="Times New Roman" panose="02020603050405020304" pitchFamily="18" charset="0"/>
                <a:cs typeface="Times New Roman" panose="02020603050405020304" pitchFamily="18" charset="0"/>
              </a:rPr>
              <a:t>b. Những lúc ấy, thầy Đuy-sen đã bế các em qua suối</a:t>
            </a:r>
          </a:p>
          <a:p>
            <a:pPr algn="just"/>
            <a:r>
              <a:rPr lang="vi-VN" sz="2800" dirty="0">
                <a:latin typeface="Times New Roman" panose="02020603050405020304" pitchFamily="18" charset="0"/>
                <a:cs typeface="Times New Roman" panose="02020603050405020304" pitchFamily="18" charset="0"/>
              </a:rPr>
              <a:t>c. Tuy chúng tôi còn bé, nhưng tôi nghĩ rằng lúc đó chúng tôi đều đã hiểu được những điều ấy.</a:t>
            </a: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0590" y="1681870"/>
            <a:ext cx="3252624" cy="4467141"/>
          </a:xfrm>
          <a:prstGeom prst="rect">
            <a:avLst/>
          </a:prstGeom>
        </p:spPr>
      </p:pic>
    </p:spTree>
    <p:extLst>
      <p:ext uri="{BB962C8B-B14F-4D97-AF65-F5344CB8AC3E}">
        <p14:creationId xmlns:p14="http://schemas.microsoft.com/office/powerpoint/2010/main" val="3809305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a:t>
            </a: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1</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5" name="文本框 5">
            <a:extLst>
              <a:ext uri="{FF2B5EF4-FFF2-40B4-BE49-F238E27FC236}">
                <a16:creationId xmlns:a16="http://schemas.microsoft.com/office/drawing/2014/main" id="{C76EAF93-9B5E-4885-898E-A8C407CFF3F9}"/>
              </a:ext>
            </a:extLst>
          </p:cNvPr>
          <p:cNvSpPr txBox="1"/>
          <p:nvPr/>
        </p:nvSpPr>
        <p:spPr>
          <a:xfrm>
            <a:off x="1706465" y="1583440"/>
            <a:ext cx="7945251" cy="1384995"/>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a. Tôi nghĩ không phải chỉ riêng bà con trong làng mà nói chung </a:t>
            </a:r>
            <a:r>
              <a:rPr lang="vi-VN" sz="2800" b="1" dirty="0">
                <a:solidFill>
                  <a:srgbClr val="FF0000"/>
                </a:solidFill>
                <a:latin typeface="Times New Roman" panose="02020603050405020304" pitchFamily="18" charset="0"/>
                <a:cs typeface="Times New Roman" panose="02020603050405020304" pitchFamily="18" charset="0"/>
              </a:rPr>
              <a:t>mọi</a:t>
            </a:r>
            <a:r>
              <a:rPr lang="vi-VN" sz="2800" dirty="0">
                <a:latin typeface="Times New Roman" panose="02020603050405020304" pitchFamily="18" charset="0"/>
                <a:cs typeface="Times New Roman" panose="02020603050405020304" pitchFamily="18" charset="0"/>
              </a:rPr>
              <a:t> người, nhất là lứa tuổi trẻ, đều cần biết câu chuyện này.</a:t>
            </a: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0590" y="1681870"/>
            <a:ext cx="3252624" cy="4467141"/>
          </a:xfrm>
          <a:prstGeom prst="rect">
            <a:avLst/>
          </a:prstGeom>
        </p:spPr>
      </p:pic>
      <p:sp>
        <p:nvSpPr>
          <p:cNvPr id="2" name="文本框 5">
            <a:extLst>
              <a:ext uri="{FF2B5EF4-FFF2-40B4-BE49-F238E27FC236}">
                <a16:creationId xmlns:a16="http://schemas.microsoft.com/office/drawing/2014/main" id="{D3C956B2-DFB6-078F-EFF0-B7943A82E90E}"/>
              </a:ext>
            </a:extLst>
          </p:cNvPr>
          <p:cNvSpPr txBox="1"/>
          <p:nvPr/>
        </p:nvSpPr>
        <p:spPr>
          <a:xfrm>
            <a:off x="1706465" y="2992696"/>
            <a:ext cx="7945251"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b. </a:t>
            </a:r>
            <a:r>
              <a:rPr lang="vi-VN" sz="2800" b="1" dirty="0">
                <a:solidFill>
                  <a:srgbClr val="FF0000"/>
                </a:solidFill>
                <a:latin typeface="Times New Roman" panose="02020603050405020304" pitchFamily="18" charset="0"/>
                <a:cs typeface="Times New Roman" panose="02020603050405020304" pitchFamily="18" charset="0"/>
              </a:rPr>
              <a:t>Những</a:t>
            </a:r>
            <a:r>
              <a:rPr lang="vi-VN" sz="2800" dirty="0">
                <a:latin typeface="Times New Roman" panose="02020603050405020304" pitchFamily="18" charset="0"/>
                <a:cs typeface="Times New Roman" panose="02020603050405020304" pitchFamily="18" charset="0"/>
              </a:rPr>
              <a:t> lúc ấy, thầy Đuy-sen đã bế </a:t>
            </a:r>
            <a:r>
              <a:rPr lang="vi-VN" sz="2800" b="1" dirty="0">
                <a:solidFill>
                  <a:srgbClr val="FF0000"/>
                </a:solidFill>
                <a:latin typeface="Times New Roman" panose="02020603050405020304" pitchFamily="18" charset="0"/>
                <a:cs typeface="Times New Roman" panose="02020603050405020304" pitchFamily="18" charset="0"/>
              </a:rPr>
              <a:t>các</a:t>
            </a:r>
            <a:r>
              <a:rPr lang="vi-VN" sz="2800" dirty="0">
                <a:latin typeface="Times New Roman" panose="02020603050405020304" pitchFamily="18" charset="0"/>
                <a:cs typeface="Times New Roman" panose="02020603050405020304" pitchFamily="18" charset="0"/>
              </a:rPr>
              <a:t> em qua suối</a:t>
            </a:r>
          </a:p>
        </p:txBody>
      </p:sp>
      <p:sp>
        <p:nvSpPr>
          <p:cNvPr id="3" name="文本框 5">
            <a:extLst>
              <a:ext uri="{FF2B5EF4-FFF2-40B4-BE49-F238E27FC236}">
                <a16:creationId xmlns:a16="http://schemas.microsoft.com/office/drawing/2014/main" id="{CDE60328-C39B-AF61-98D0-4646C5D64805}"/>
              </a:ext>
            </a:extLst>
          </p:cNvPr>
          <p:cNvSpPr txBox="1"/>
          <p:nvPr/>
        </p:nvSpPr>
        <p:spPr>
          <a:xfrm>
            <a:off x="1790337" y="3614095"/>
            <a:ext cx="7945251"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 Tuy chúng tôi còn bé, nhưng tôi nghĩ rằng lúc đó chúng tôi đều đã hiểu được </a:t>
            </a:r>
            <a:r>
              <a:rPr lang="vi-VN" sz="2800" b="1" dirty="0">
                <a:solidFill>
                  <a:srgbClr val="FF0000"/>
                </a:solidFill>
                <a:latin typeface="Times New Roman" panose="02020603050405020304" pitchFamily="18" charset="0"/>
                <a:cs typeface="Times New Roman" panose="02020603050405020304" pitchFamily="18" charset="0"/>
              </a:rPr>
              <a:t>những </a:t>
            </a:r>
            <a:r>
              <a:rPr lang="vi-VN" sz="2800" dirty="0">
                <a:latin typeface="Times New Roman" panose="02020603050405020304" pitchFamily="18" charset="0"/>
                <a:cs typeface="Times New Roman" panose="02020603050405020304" pitchFamily="18" charset="0"/>
              </a:rPr>
              <a:t>điều ấy.</a:t>
            </a:r>
          </a:p>
        </p:txBody>
      </p:sp>
    </p:spTree>
    <p:extLst>
      <p:ext uri="{BB962C8B-B14F-4D97-AF65-F5344CB8AC3E}">
        <p14:creationId xmlns:p14="http://schemas.microsoft.com/office/powerpoint/2010/main" val="173766998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left)">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id="{2DB022F0-E7D3-402F-9EB2-0673A2B04393}"/>
              </a:ext>
            </a:extLst>
          </p:cNvPr>
          <p:cNvPicPr>
            <a:picLocks noChangeAspect="1"/>
          </p:cNvPicPr>
          <p:nvPr/>
        </p:nvPicPr>
        <p:blipFill>
          <a:blip r:embed="rId14" cstate="print"/>
          <a:stretch>
            <a:fillRect/>
          </a:stretch>
        </p:blipFill>
        <p:spPr>
          <a:xfrm>
            <a:off x="1706465" y="375740"/>
            <a:ext cx="8375077" cy="5429250"/>
          </a:xfrm>
          <a:prstGeom prst="rect">
            <a:avLst/>
          </a:prstGeom>
        </p:spPr>
      </p:pic>
      <p:sp>
        <p:nvSpPr>
          <p:cNvPr id="22" name="矩形 13">
            <a:extLst>
              <a:ext uri="{FF2B5EF4-FFF2-40B4-BE49-F238E27FC236}">
                <a16:creationId xmlns:a16="http://schemas.microsoft.com/office/drawing/2014/main" id="{D2B7AFF3-5E02-46B4-B67E-E033AA79A2EB}"/>
              </a:ext>
            </a:extLst>
          </p:cNvPr>
          <p:cNvSpPr/>
          <p:nvPr/>
        </p:nvSpPr>
        <p:spPr>
          <a:xfrm>
            <a:off x="3426358" y="2260868"/>
            <a:ext cx="4207623" cy="2246769"/>
          </a:xfrm>
          <a:prstGeom prst="rect">
            <a:avLst/>
          </a:prstGeom>
        </p:spPr>
        <p:txBody>
          <a:bodyPr wrap="square">
            <a:spAutoFit/>
          </a:bodyPr>
          <a:lstStyle/>
          <a:p>
            <a:pPr algn="ctr"/>
            <a:r>
              <a:rPr lang="vi-VN" sz="2800" b="1" i="1" dirty="0">
                <a:latin typeface="Times New Roman" panose="02020603050405020304" pitchFamily="18" charset="0"/>
                <a:cs typeface="Times New Roman" panose="02020603050405020304" pitchFamily="18" charset="0"/>
              </a:rPr>
              <a:t>Tìm phó từ bổ sung ý nghĩa cho động từ, tính từ trong những câu sau và cho biết mỗi phó từ bổ sung ý nghĩa gì?</a:t>
            </a:r>
          </a:p>
        </p:txBody>
      </p:sp>
    </p:spTree>
    <p:extLst>
      <p:ext uri="{BB962C8B-B14F-4D97-AF65-F5344CB8AC3E}">
        <p14:creationId xmlns:p14="http://schemas.microsoft.com/office/powerpoint/2010/main" val="40437423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rPr>
              <a:t>.</a:t>
            </a: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a:t>
            </a: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a:t>
            </a:r>
            <a:r>
              <a:rPr kumimoji="0" lang="en-US" altLang="zh-CN" sz="28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tập</a:t>
            </a: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2</a:t>
            </a:r>
            <a:endParaRPr kumimoji="0" lang="zh-CN" altLang="en-US"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5" name="文本框 5">
            <a:extLst>
              <a:ext uri="{FF2B5EF4-FFF2-40B4-BE49-F238E27FC236}">
                <a16:creationId xmlns:a16="http://schemas.microsoft.com/office/drawing/2014/main" id="{C76EAF93-9B5E-4885-898E-A8C407CFF3F9}"/>
              </a:ext>
            </a:extLst>
          </p:cNvPr>
          <p:cNvSpPr txBox="1"/>
          <p:nvPr/>
        </p:nvSpPr>
        <p:spPr>
          <a:xfrm>
            <a:off x="1706465" y="1583440"/>
            <a:ext cx="7945251"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Và tôi không nghĩ ra được cách gì hơn là thay mặt bà An-tư-nai Xu-lai-ma-nô-va để kể hết chuyện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Các em ghé vào đây xem là hay lắm, các em chả sẽ học tập ở đây là gì?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Chúng tôi cũng đứng dậy cõng những bao ki-giắc lên lưng và rảo bước về làng.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An-tư-nai, cái tên hay quá, mà em thì chắc là ngoan lắm phải không?</a:t>
            </a:r>
          </a:p>
        </p:txBody>
      </p:sp>
      <p:pic>
        <p:nvPicPr>
          <p:cNvPr id="28" name="图片 9" descr="图片包含 玩具, 玩偶&#10;&#10;自动生成的说明">
            <a:extLst>
              <a:ext uri="{FF2B5EF4-FFF2-40B4-BE49-F238E27FC236}">
                <a16:creationId xmlns:a16="http://schemas.microsoft.com/office/drawing/2014/main" id="{458D5723-F84B-44B7-9633-C110F1926A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10590" y="1681870"/>
            <a:ext cx="3252624" cy="4467141"/>
          </a:xfrm>
          <a:prstGeom prst="rect">
            <a:avLst/>
          </a:prstGeom>
        </p:spPr>
      </p:pic>
    </p:spTree>
    <p:extLst>
      <p:ext uri="{BB962C8B-B14F-4D97-AF65-F5344CB8AC3E}">
        <p14:creationId xmlns:p14="http://schemas.microsoft.com/office/powerpoint/2010/main" val="19038666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 calcmode="lin" valueType="num">
                                      <p:cBhvr additive="base">
                                        <p:cTn id="33" dur="500" fill="hold"/>
                                        <p:tgtEl>
                                          <p:spTgt spid="28"/>
                                        </p:tgtEl>
                                        <p:attrNameLst>
                                          <p:attrName>ppt_x</p:attrName>
                                        </p:attrNameLst>
                                      </p:cBhvr>
                                      <p:tavLst>
                                        <p:tav tm="0">
                                          <p:val>
                                            <p:strVal val="#ppt_x"/>
                                          </p:val>
                                        </p:tav>
                                        <p:tav tm="100000">
                                          <p:val>
                                            <p:strVal val="#ppt_x"/>
                                          </p:val>
                                        </p:tav>
                                      </p:tavLst>
                                    </p:anim>
                                    <p:anim calcmode="lin" valueType="num">
                                      <p:cBhvr additive="base">
                                        <p:cTn id="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Và tôi không nghĩ ra được cách gì hơn là thay mặt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bà An-tư-nai Xu-lai-ma-nô-va để kể hết chuyện này.</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vi-VN" sz="2400">
                <a:latin typeface="Times New Roman" panose="02020603050405020304" pitchFamily="18" charset="0"/>
                <a:cs typeface="Times New Roman" panose="02020603050405020304" pitchFamily="18" charset="0"/>
              </a:rPr>
              <a:t>Phó từ: không bổ sung ý nghĩa phủ định cho động từ nghĩ</a:t>
            </a:r>
            <a:endParaRPr lang="vi-VN" sz="2400" dirty="0">
              <a:latin typeface="Times New Roman" panose="02020603050405020304" pitchFamily="18" charset="0"/>
              <a:cs typeface="Times New Roman" panose="02020603050405020304" pitchFamily="18" charset="0"/>
            </a:endParaRPr>
          </a:p>
        </p:txBody>
      </p:sp>
      <p:sp>
        <p:nvSpPr>
          <p:cNvPr id="41" name="矩形 40">
            <a:extLst>
              <a:ext uri="{FF2B5EF4-FFF2-40B4-BE49-F238E27FC236}">
                <a16:creationId xmlns:a16="http://schemas.microsoft.com/office/drawing/2014/main" id="{A86A831D-62BD-4F27-A690-E525E487E15B}"/>
              </a:ext>
            </a:extLst>
          </p:cNvPr>
          <p:cNvSpPr/>
          <p:nvPr/>
        </p:nvSpPr>
        <p:spPr>
          <a:xfrm>
            <a:off x="2974220" y="4595992"/>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ra, được bổ sung ý nghĩa chỉ kết quả hành động nghĩ</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389745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Các em ghé vào đây xem là hay lắm, các em chả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sẽ học tập ở đây là gì?</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lắm bổ sung ý nghĩa mức độ cho tính từ hay</a:t>
            </a:r>
          </a:p>
        </p:txBody>
      </p:sp>
      <p:sp>
        <p:nvSpPr>
          <p:cNvPr id="41" name="矩形 40">
            <a:extLst>
              <a:ext uri="{FF2B5EF4-FFF2-40B4-BE49-F238E27FC236}">
                <a16:creationId xmlns:a16="http://schemas.microsoft.com/office/drawing/2014/main" id="{A86A831D-62BD-4F27-A690-E525E487E15B}"/>
              </a:ext>
            </a:extLst>
          </p:cNvPr>
          <p:cNvSpPr/>
          <p:nvPr/>
        </p:nvSpPr>
        <p:spPr>
          <a:xfrm>
            <a:off x="3023937" y="4156907"/>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chả bổ sung ý nghĩa phủ định cho động từ chẳng</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19101" y="3176449"/>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720" y="4099715"/>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 name="矩形 40">
            <a:extLst>
              <a:ext uri="{FF2B5EF4-FFF2-40B4-BE49-F238E27FC236}">
                <a16:creationId xmlns:a16="http://schemas.microsoft.com/office/drawing/2014/main" id="{705FA073-DC2D-D7F8-49E2-6B2A945A90A9}"/>
              </a:ext>
            </a:extLst>
          </p:cNvPr>
          <p:cNvSpPr/>
          <p:nvPr/>
        </p:nvSpPr>
        <p:spPr>
          <a:xfrm>
            <a:off x="3101215" y="5056416"/>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sẽ bổ sung ý nghĩa thời gian tương lai cho động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từ học tập</a:t>
            </a:r>
          </a:p>
        </p:txBody>
      </p:sp>
      <p:pic>
        <p:nvPicPr>
          <p:cNvPr id="3" name="图片 48">
            <a:extLst>
              <a:ext uri="{FF2B5EF4-FFF2-40B4-BE49-F238E27FC236}">
                <a16:creationId xmlns:a16="http://schemas.microsoft.com/office/drawing/2014/main" id="{B6BFE0E1-596B-E170-4A13-C95E0CFAC1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50958" y="5080867"/>
            <a:ext cx="595746" cy="729385"/>
          </a:xfrm>
          <a:prstGeom prst="rect">
            <a:avLst/>
          </a:prstGeom>
        </p:spPr>
      </p:pic>
    </p:spTree>
    <p:extLst>
      <p:ext uri="{BB962C8B-B14F-4D97-AF65-F5344CB8AC3E}">
        <p14:creationId xmlns:p14="http://schemas.microsoft.com/office/powerpoint/2010/main" val="397367665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par>
                                <p:cTn id="63" presetID="25" presetClass="entr" presetSubtype="0" fill="hold" nodeType="withEffect">
                                  <p:stCondLst>
                                    <p:cond delay="1000"/>
                                  </p:stCondLst>
                                  <p:childTnLst>
                                    <p:set>
                                      <p:cBhvr>
                                        <p:cTn id="64" dur="1" fill="hold">
                                          <p:stCondLst>
                                            <p:cond delay="0"/>
                                          </p:stCondLst>
                                        </p:cTn>
                                        <p:tgtEl>
                                          <p:spTgt spid="3"/>
                                        </p:tgtEl>
                                        <p:attrNameLst>
                                          <p:attrName>style.visibility</p:attrName>
                                        </p:attrNameLst>
                                      </p:cBhvr>
                                      <p:to>
                                        <p:strVal val="visible"/>
                                      </p:to>
                                    </p:set>
                                    <p:anim calcmode="lin" valueType="num">
                                      <p:cBhvr>
                                        <p:cTn id="65"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66"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67"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68" dur="1000" fill="hold"/>
                                        <p:tgtEl>
                                          <p:spTgt spid="3"/>
                                        </p:tgtEl>
                                        <p:attrNameLst>
                                          <p:attrName>ppt_h</p:attrName>
                                        </p:attrNameLst>
                                      </p:cBhvr>
                                      <p:tavLst>
                                        <p:tav tm="0">
                                          <p:val>
                                            <p:strVal val="#ppt_h"/>
                                          </p:val>
                                        </p:tav>
                                        <p:tav tm="100000">
                                          <p:val>
                                            <p:strVal val="#ppt_h"/>
                                          </p:val>
                                        </p:tav>
                                      </p:tavLst>
                                    </p:anim>
                                    <p:anim calcmode="lin" valueType="num">
                                      <p:cBhvr>
                                        <p:cTn id="69"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70"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71"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72" dur="1000" decel="50000">
                                          <p:stCondLst>
                                            <p:cond delay="0"/>
                                          </p:stCondLst>
                                        </p:cTn>
                                        <p:tgtEl>
                                          <p:spTgt spid="3"/>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
                                        </p:tgtEl>
                                        <p:attrNameLst>
                                          <p:attrName>style.visibility</p:attrName>
                                        </p:attrNameLst>
                                      </p:cBhvr>
                                      <p:to>
                                        <p:strVal val="visible"/>
                                      </p:to>
                                    </p:set>
                                    <p:anim calcmode="lin" valueType="num">
                                      <p:cBhvr additive="base">
                                        <p:cTn id="77" dur="500" fill="hold"/>
                                        <p:tgtEl>
                                          <p:spTgt spid="2"/>
                                        </p:tgtEl>
                                        <p:attrNameLst>
                                          <p:attrName>ppt_x</p:attrName>
                                        </p:attrNameLst>
                                      </p:cBhvr>
                                      <p:tavLst>
                                        <p:tav tm="0">
                                          <p:val>
                                            <p:strVal val="#ppt_x"/>
                                          </p:val>
                                        </p:tav>
                                        <p:tav tm="100000">
                                          <p:val>
                                            <p:strVal val="#ppt_x"/>
                                          </p:val>
                                        </p:tav>
                                      </p:tavLst>
                                    </p:anim>
                                    <p:anim calcmode="lin" valueType="num">
                                      <p:cBhvr additive="base">
                                        <p:cTn id="7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Chúng tôi cũng đứng dậy cõng những bao ki-giắc lên lưng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và rảo bước về làng.</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876806"/>
            <a:ext cx="3311954" cy="338554"/>
          </a:xfrm>
          <a:prstGeom prst="rect">
            <a:avLst/>
          </a:prstGeom>
        </p:spPr>
        <p:txBody>
          <a:bodyPr wrap="none">
            <a:noAutofit/>
          </a:bodyPr>
          <a:lstStyle/>
          <a:p>
            <a:r>
              <a:rPr lang="vi-VN" sz="2400" dirty="0">
                <a:latin typeface="Times New Roman" panose="02020603050405020304" pitchFamily="18" charset="0"/>
                <a:cs typeface="Times New Roman" panose="02020603050405020304" pitchFamily="18" charset="0"/>
              </a:rPr>
              <a:t>Phó từ: cũng bổ sung ý nghĩa tiếp diễn cho động từ đứng dậy </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7" name="图片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56835770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fill="hold"/>
                                        <p:tgtEl>
                                          <p:spTgt spid="38"/>
                                        </p:tgtEl>
                                        <p:attrNameLst>
                                          <p:attrName>ppt_x</p:attrName>
                                        </p:attrNameLst>
                                      </p:cBhvr>
                                      <p:tavLst>
                                        <p:tav tm="0">
                                          <p:val>
                                            <p:strVal val="#ppt_x"/>
                                          </p:val>
                                        </p:tav>
                                        <p:tav tm="100000">
                                          <p:val>
                                            <p:strVal val="#ppt_x"/>
                                          </p:val>
                                        </p:tav>
                                      </p:tavLst>
                                    </p:anim>
                                    <p:anim calcmode="lin" valueType="num">
                                      <p:cBhvr additive="base">
                                        <p:cTn id="4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id="{A86A831D-62BD-4F27-A690-E525E487E15B}"/>
              </a:ext>
            </a:extLst>
          </p:cNvPr>
          <p:cNvSpPr/>
          <p:nvPr/>
        </p:nvSpPr>
        <p:spPr>
          <a:xfrm>
            <a:off x="3029516" y="1898896"/>
            <a:ext cx="2508159" cy="338554"/>
          </a:xfrm>
          <a:prstGeom prst="rect">
            <a:avLst/>
          </a:prstGeom>
        </p:spPr>
        <p:txBody>
          <a:bodyPr wrap="none">
            <a:noAutofit/>
          </a:bodyPr>
          <a:lstStyle/>
          <a:p>
            <a:r>
              <a:rPr lang="vi-VN" sz="3200" b="1" dirty="0">
                <a:latin typeface="Times New Roman" panose="02020603050405020304" pitchFamily="18" charset="0"/>
                <a:cs typeface="Times New Roman" panose="02020603050405020304" pitchFamily="18" charset="0"/>
              </a:rPr>
              <a:t>An-tư-nai, cái tên hay quá, mà em thì chắc </a:t>
            </a:r>
            <a:endParaRPr lang="en-US" sz="3200" b="1" dirty="0">
              <a:latin typeface="Times New Roman" panose="02020603050405020304" pitchFamily="18" charset="0"/>
              <a:cs typeface="Times New Roman" panose="02020603050405020304" pitchFamily="18" charset="0"/>
            </a:endParaRPr>
          </a:p>
          <a:p>
            <a:r>
              <a:rPr lang="vi-VN" sz="3200" b="1" dirty="0">
                <a:latin typeface="Times New Roman" panose="02020603050405020304" pitchFamily="18" charset="0"/>
                <a:cs typeface="Times New Roman" panose="02020603050405020304" pitchFamily="18" charset="0"/>
              </a:rPr>
              <a:t>là ngoan lắm phải không?</a:t>
            </a:r>
          </a:p>
        </p:txBody>
      </p:sp>
      <p:sp>
        <p:nvSpPr>
          <p:cNvPr id="38" name="矩形 37">
            <a:extLst>
              <a:ext uri="{FF2B5EF4-FFF2-40B4-BE49-F238E27FC236}">
                <a16:creationId xmlns:a16="http://schemas.microsoft.com/office/drawing/2014/main" id="{A86A831D-62BD-4F27-A690-E525E487E15B}"/>
              </a:ext>
            </a:extLst>
          </p:cNvPr>
          <p:cNvSpPr/>
          <p:nvPr/>
        </p:nvSpPr>
        <p:spPr>
          <a:xfrm>
            <a:off x="3029516" y="3368303"/>
            <a:ext cx="3311954" cy="338554"/>
          </a:xfrm>
          <a:prstGeom prst="rect">
            <a:avLst/>
          </a:prstGeom>
        </p:spPr>
        <p:txBody>
          <a:bodyPr wrap="none">
            <a:noAutofit/>
          </a:bodyPr>
          <a:lstStyle/>
          <a:p>
            <a:r>
              <a:rPr lang="vi-VN" sz="3200" dirty="0">
                <a:latin typeface="Times New Roman" panose="02020603050405020304" pitchFamily="18" charset="0"/>
                <a:cs typeface="Times New Roman" panose="02020603050405020304" pitchFamily="18" charset="0"/>
              </a:rPr>
              <a:t>Phó từ: quá bổ sung ý nghĩa mức độ cho tính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từ hay</a:t>
            </a:r>
          </a:p>
        </p:txBody>
      </p:sp>
      <p:sp>
        <p:nvSpPr>
          <p:cNvPr id="41" name="矩形 40">
            <a:extLst>
              <a:ext uri="{FF2B5EF4-FFF2-40B4-BE49-F238E27FC236}">
                <a16:creationId xmlns:a16="http://schemas.microsoft.com/office/drawing/2014/main" id="{A86A831D-62BD-4F27-A690-E525E487E15B}"/>
              </a:ext>
            </a:extLst>
          </p:cNvPr>
          <p:cNvSpPr/>
          <p:nvPr/>
        </p:nvSpPr>
        <p:spPr>
          <a:xfrm>
            <a:off x="2974220" y="4595992"/>
            <a:ext cx="3311954" cy="338554"/>
          </a:xfrm>
          <a:prstGeom prst="rect">
            <a:avLst/>
          </a:prstGeom>
        </p:spPr>
        <p:txBody>
          <a:bodyPr wrap="none">
            <a:noAutofit/>
          </a:bodyPr>
          <a:lstStyle/>
          <a:p>
            <a:r>
              <a:rPr lang="vi-VN" sz="3200" dirty="0">
                <a:latin typeface="Times New Roman" panose="02020603050405020304" pitchFamily="18" charset="0"/>
                <a:cs typeface="Times New Roman" panose="02020603050405020304" pitchFamily="18" charset="0"/>
              </a:rPr>
              <a:t>Phó từ: lắm bổ sung ý nghĩa mức độ cho tính </a:t>
            </a:r>
            <a:endParaRPr lang="en-US" sz="3200" dirty="0">
              <a:latin typeface="Times New Roman" panose="02020603050405020304" pitchFamily="18" charset="0"/>
              <a:cs typeface="Times New Roman" panose="02020603050405020304" pitchFamily="18" charset="0"/>
            </a:endParaRPr>
          </a:p>
          <a:p>
            <a:r>
              <a:rPr lang="vi-VN" sz="3200" dirty="0">
                <a:latin typeface="Times New Roman" panose="02020603050405020304" pitchFamily="18" charset="0"/>
                <a:cs typeface="Times New Roman" panose="02020603050405020304" pitchFamily="18" charset="0"/>
              </a:rPr>
              <a:t>từ ngoan</a:t>
            </a: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20325" y="298485"/>
            <a:ext cx="1471675" cy="232003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2</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06525110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prstClr val="white"/>
                </a:solidFill>
                <a:effectLst/>
                <a:uLnTx/>
                <a:uFillTx/>
                <a:latin typeface="思源黑体 CN Light" panose="020B0300000000000000" charset="-122"/>
                <a:ea typeface="思源黑体 CN Light" panose="020B0300000000000000" charset="-122"/>
                <a:cs typeface="+mn-cs"/>
              </a:rPr>
              <a:t>2.</a:t>
            </a:r>
            <a:endParaRPr kumimoji="0" lang="en-US" altLang="zh-CN" sz="2800" b="1" i="0" u="none" strike="noStrike" kern="1200" cap="none" spc="0" normalizeH="0" baseline="0" noProof="0" dirty="0">
              <a:ln>
                <a:noFill/>
              </a:ln>
              <a:solidFill>
                <a:prstClr val="white"/>
              </a:solidFill>
              <a:effectLst/>
              <a:uLnTx/>
              <a:uFillTx/>
              <a:latin typeface="思源黑体 CN Light" panose="020B0300000000000000" charset="-122"/>
              <a:ea typeface="思源黑体 CN Light" panose="020B0300000000000000" charset="-122"/>
              <a:cs typeface="+mn-cs"/>
            </a:endParaRPr>
          </a:p>
        </p:txBody>
      </p:sp>
      <p:sp>
        <p:nvSpPr>
          <p:cNvPr id="28" name="文本框 19">
            <a:extLst>
              <a:ext uri="{FF2B5EF4-FFF2-40B4-BE49-F238E27FC236}">
                <a16:creationId xmlns:a16="http://schemas.microsoft.com/office/drawing/2014/main" id="{EDA35B31-14C0-42B6-B822-072055CA8DA2}"/>
              </a:ext>
            </a:extLst>
          </p:cNvPr>
          <p:cNvSpPr txBox="1"/>
          <p:nvPr/>
        </p:nvSpPr>
        <p:spPr>
          <a:xfrm>
            <a:off x="2536920" y="1045903"/>
            <a:ext cx="32195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Bài</a:t>
            </a:r>
            <a:r>
              <a:rPr kumimoji="0" lang="en-US" altLang="zh-CN" sz="32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a:t>
            </a:r>
            <a:r>
              <a:rPr kumimoji="0" lang="en-US" altLang="zh-CN" sz="3200" b="1" i="0" u="none" strike="noStrike" kern="1200" cap="none" spc="0" normalizeH="0" baseline="0" noProof="0" dirty="0" err="1">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tập</a:t>
            </a:r>
            <a:r>
              <a:rPr kumimoji="0" lang="en-US" altLang="zh-CN" sz="32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 3</a:t>
            </a:r>
            <a:endParaRPr kumimoji="0" lang="zh-CN" altLang="en-US" sz="32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id="{B0D977F1-FA4F-4DD9-AF73-E893094AF9D4}"/>
              </a:ext>
            </a:extLst>
          </p:cNvPr>
          <p:cNvSpPr/>
          <p:nvPr/>
        </p:nvSpPr>
        <p:spPr>
          <a:xfrm>
            <a:off x="6150216" y="310249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sp>
        <p:nvSpPr>
          <p:cNvPr id="25" name="圆角矩形 8">
            <a:extLst>
              <a:ext uri="{FF2B5EF4-FFF2-40B4-BE49-F238E27FC236}">
                <a16:creationId xmlns:a16="http://schemas.microsoft.com/office/drawing/2014/main" id="{33BABFF9-4D71-4CBD-82F4-C854D5CC9E19}"/>
              </a:ext>
            </a:extLst>
          </p:cNvPr>
          <p:cNvSpPr/>
          <p:nvPr/>
        </p:nvSpPr>
        <p:spPr>
          <a:xfrm>
            <a:off x="6253411" y="1883701"/>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ea"/>
              <a:sym typeface="+mn-lt"/>
            </a:endParaRPr>
          </a:p>
        </p:txBody>
      </p:sp>
      <p:pic>
        <p:nvPicPr>
          <p:cNvPr id="26" name="图片 22">
            <a:extLst>
              <a:ext uri="{FF2B5EF4-FFF2-40B4-BE49-F238E27FC236}">
                <a16:creationId xmlns:a16="http://schemas.microsoft.com/office/drawing/2014/main"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id="{C5BF8F40-916E-4619-81C1-8FBF8D17146C}"/>
              </a:ext>
            </a:extLst>
          </p:cNvPr>
          <p:cNvSpPr/>
          <p:nvPr/>
        </p:nvSpPr>
        <p:spPr>
          <a:xfrm>
            <a:off x="6569798" y="2339816"/>
            <a:ext cx="2834849"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Trong phần (4) của văn bản Người thầy đầu tiên, phó từ hãy được lặp lại nhiều lần. Cho biết tác dụng của việc lặp lại phó từ này.</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图片 38">
            <a:extLst>
              <a:ext uri="{FF2B5EF4-FFF2-40B4-BE49-F238E27FC236}">
                <a16:creationId xmlns:a16="http://schemas.microsoft.com/office/drawing/2014/main" id="{86DBBB77-6075-4002-8F4D-EBEDD14E22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8419" y="2491508"/>
            <a:ext cx="3160891" cy="3206476"/>
          </a:xfrm>
          <a:prstGeom prst="rect">
            <a:avLst/>
          </a:prstGeom>
        </p:spPr>
      </p:pic>
    </p:spTree>
    <p:extLst>
      <p:ext uri="{BB962C8B-B14F-4D97-AF65-F5344CB8AC3E}">
        <p14:creationId xmlns:p14="http://schemas.microsoft.com/office/powerpoint/2010/main" val="311628510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8237" y="-360191"/>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6058594" y="1750905"/>
            <a:ext cx="5561175" cy="341357"/>
          </a:xfrm>
          <a:prstGeom prst="rect">
            <a:avLst/>
          </a:prstGeom>
        </p:spPr>
        <p:txBody>
          <a:bodyPr wrap="square">
            <a:noAutofit/>
          </a:bodyPr>
          <a:lstStyle/>
          <a:p>
            <a:pPr algn="just">
              <a:buClr>
                <a:schemeClr val="tx1">
                  <a:lumMod val="50000"/>
                  <a:lumOff val="50000"/>
                </a:schemeClr>
              </a:buClr>
            </a:pPr>
            <a:r>
              <a:rPr lang="vi-VN" sz="2800" b="1" i="1" dirty="0">
                <a:latin typeface="Times New Roman" panose="02020603050405020304" pitchFamily="18" charset="0"/>
                <a:cs typeface="Times New Roman" panose="02020603050405020304" pitchFamily="18" charset="0"/>
              </a:rPr>
              <a:t>Phó từ hãy xuất hiện nhiều lần (6 lần) trong phần kết của văn bản Người thầy đầu tiên</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5896974" y="4060469"/>
            <a:ext cx="5627340" cy="341357"/>
          </a:xfrm>
          <a:prstGeom prst="rect">
            <a:avLst/>
          </a:prstGeom>
        </p:spPr>
        <p:txBody>
          <a:bodyPr wrap="square">
            <a:noAutofit/>
          </a:bodyPr>
          <a:lstStyle/>
          <a:p>
            <a:pPr algn="just">
              <a:buClr>
                <a:schemeClr val="tx1">
                  <a:lumMod val="50000"/>
                  <a:lumOff val="50000"/>
                </a:schemeClr>
              </a:buClr>
            </a:pPr>
            <a:r>
              <a:rPr lang="vi-VN" sz="2800" b="1" i="1" dirty="0">
                <a:latin typeface="Times New Roman" panose="02020603050405020304" pitchFamily="18" charset="0"/>
                <a:cs typeface="Times New Roman" panose="02020603050405020304" pitchFamily="18" charset="0"/>
              </a:rPr>
              <a:t>việc lặp lại phó từ này đứng trước động từ có tác dụng bổ sung ý nghĩa cầu khiến, thuyết phục, động viên làm việc gì đó. </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grpSp>
        <p:nvGrpSpPr>
          <p:cNvPr id="6" name="组合 5"/>
          <p:cNvGrpSpPr/>
          <p:nvPr/>
        </p:nvGrpSpPr>
        <p:grpSpPr>
          <a:xfrm>
            <a:off x="4724173" y="3122583"/>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6445339" y="2813217"/>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3.</a:t>
            </a:r>
          </a:p>
        </p:txBody>
      </p:sp>
      <p:sp>
        <p:nvSpPr>
          <p:cNvPr id="26" name="文本框 19">
            <a:extLst>
              <a:ext uri="{FF2B5EF4-FFF2-40B4-BE49-F238E27FC236}">
                <a16:creationId xmlns:a16="http://schemas.microsoft.com/office/drawing/2014/main"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3</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4188180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8237" y="-360191"/>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4537817" y="1982626"/>
            <a:ext cx="6893945" cy="341357"/>
          </a:xfrm>
          <a:prstGeom prst="rect">
            <a:avLst/>
          </a:prstGeom>
        </p:spPr>
        <p:txBody>
          <a:bodyPr wrap="square">
            <a:noAutofit/>
          </a:bodyPr>
          <a:lstStyle/>
          <a:p>
            <a:pPr algn="just">
              <a:buClr>
                <a:schemeClr val="tx1">
                  <a:lumMod val="50000"/>
                  <a:lumOff val="50000"/>
                </a:schemeClr>
              </a:buClr>
            </a:pPr>
            <a:r>
              <a:rPr lang="vi-VN" sz="2800" b="1" i="1" dirty="0">
                <a:latin typeface="Times New Roman" panose="02020603050405020304" pitchFamily="18" charset="0"/>
                <a:cs typeface="Times New Roman" panose="02020603050405020304" pitchFamily="18" charset="0"/>
              </a:rPr>
              <a:t>Đoạn văn nói đến những suy tư, trăn trở của người kể chuyện. Câu chuyện xúc động về người thầy đầu tiên - thầy Đuy-sen đã thôi thúc người kể chuyện muốn được sáng tác, muốn được vẽ lại một chi tiết trong câu chuyện hay vẽ chân dung người thầy đặc biệt này để tỏ lòng biết ơn, yêu mến, kính trọng</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dirty="0">
                <a:solidFill>
                  <a:schemeClr val="bg1"/>
                </a:solidFill>
                <a:latin typeface="思源黑体 CN Light" panose="020B0300000000000000" charset="-122"/>
                <a:ea typeface="思源黑体 CN Light" panose="020B0300000000000000" charset="-122"/>
              </a:rPr>
              <a:t>3.</a:t>
            </a:r>
          </a:p>
        </p:txBody>
      </p:sp>
      <p:sp>
        <p:nvSpPr>
          <p:cNvPr id="26" name="文本框 19">
            <a:extLst>
              <a:ext uri="{FF2B5EF4-FFF2-40B4-BE49-F238E27FC236}">
                <a16:creationId xmlns:a16="http://schemas.microsoft.com/office/drawing/2014/main"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tập</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3</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8149986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51150"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 action="ppaction://noaction"/>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 action="ppaction://noaction"/>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 action="ppaction://noaction"/>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 action="ppaction://noaction"/>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 action="ppaction://noaction"/>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4">
            <a:hlinkClick r:id="" action="ppaction://noaction"/>
            <a:extLst>
              <a:ext uri="{FF2B5EF4-FFF2-40B4-BE49-F238E27FC236}">
                <a16:creationId xmlns:a16="http://schemas.microsoft.com/office/drawing/2014/main" id="{A749ECD4-33D9-40E5-8140-761B886EA392}"/>
              </a:ext>
            </a:extLst>
          </p:cNvPr>
          <p:cNvSpPr/>
          <p:nvPr/>
        </p:nvSpPr>
        <p:spPr>
          <a:xfrm>
            <a:off x="9714152" y="64880"/>
            <a:ext cx="2206972" cy="6551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BÀI HỌC</a:t>
            </a: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1E151BF-BB16-44E6-B3C6-DD4E352DC6F7}"/>
              </a:ext>
            </a:extLst>
          </p:cNvPr>
          <p:cNvPicPr>
            <a:picLocks noChangeAspect="1"/>
          </p:cNvPicPr>
          <p:nvPr/>
        </p:nvPicPr>
        <p:blipFill>
          <a:blip r:embed="rId6"/>
          <a:stretch>
            <a:fillRect/>
          </a:stretch>
        </p:blipFill>
        <p:spPr>
          <a:xfrm>
            <a:off x="-22712" y="0"/>
            <a:ext cx="12214711" cy="6858000"/>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Tìm phó từ trong câu: “Chỉ một chốc sau, chúng tôi đã đến ngã ba sông, chung quanh là những bãi dâu trải ra bạt ngàn đến tận những làng xa tít.”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154587" y="1949346"/>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Hệ Mặt Trời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74982" y="1943463"/>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Dải Ngân Hà</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154587" y="2838518"/>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Tự nhiên.</a:t>
            </a:r>
          </a:p>
        </p:txBody>
      </p:sp>
      <p:sp>
        <p:nvSpPr>
          <p:cNvPr id="44" name="Rectangle 43"/>
          <p:cNvSpPr/>
          <p:nvPr/>
        </p:nvSpPr>
        <p:spPr>
          <a:xfrm>
            <a:off x="6174982" y="2842707"/>
            <a:ext cx="4906798" cy="770816"/>
          </a:xfrm>
          <a:prstGeom prst="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Vũ</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trụ</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8" action="ppaction://hlinksldjump"/>
          </p:cNvPr>
          <p:cNvSpPr/>
          <p:nvPr/>
        </p:nvSpPr>
        <p:spPr>
          <a:xfrm>
            <a:off x="6530641" y="472425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58B300-82FE-4BFC-8868-DCCA9ED8A0F5}"/>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blipFill>
            <a:blip r:embed="rId13"/>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2: Văn bản Trái Đất – cái nôi của sự sống thuộc thể loại?</a:t>
            </a:r>
          </a:p>
        </p:txBody>
      </p:sp>
      <p:sp>
        <p:nvSpPr>
          <p:cNvPr id="26" name="Rectangle 25"/>
          <p:cNvSpPr/>
          <p:nvPr/>
        </p:nvSpPr>
        <p:spPr>
          <a:xfrm>
            <a:off x="6129504" y="3495229"/>
            <a:ext cx="4906798" cy="1020625"/>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D.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bản</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thông</a:t>
            </a: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tin</a:t>
            </a:r>
            <a:endParaRPr kumimoji="0" lang="en-US" sz="2800" b="0" i="0" u="none" strike="noStrike" kern="1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n-cs"/>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 Văn bản nghị luận.</a:t>
            </a:r>
          </a:p>
        </p:txBody>
      </p:sp>
      <p:sp>
        <p:nvSpPr>
          <p:cNvPr id="43" name="Rectangle 42"/>
          <p:cNvSpPr/>
          <p:nvPr/>
        </p:nvSpPr>
        <p:spPr>
          <a:xfrm>
            <a:off x="1110220" y="3495230"/>
            <a:ext cx="4906798" cy="1020624"/>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Truyện ngắn.</a:t>
            </a:r>
          </a:p>
        </p:txBody>
      </p:sp>
      <p:sp>
        <p:nvSpPr>
          <p:cNvPr id="44" name="Rectangle 43"/>
          <p:cNvSpPr/>
          <p:nvPr/>
        </p:nvSpPr>
        <p:spPr>
          <a:xfrm>
            <a:off x="1110220" y="1939892"/>
            <a:ext cx="4906798" cy="770816"/>
          </a:xfrm>
          <a:prstGeom prst="rect">
            <a:avLst/>
          </a:prstGeom>
          <a:ln w="38100"/>
        </p:spPr>
        <p:style>
          <a:lnRef idx="2">
            <a:schemeClr val="accent5"/>
          </a:lnRef>
          <a:fillRef idx="1">
            <a:schemeClr val="lt1"/>
          </a:fillRef>
          <a:effectRef idx="0">
            <a:schemeClr val="accent5"/>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Tiểu thuyết</a:t>
            </a:r>
          </a:p>
        </p:txBody>
      </p:sp>
      <p:pic>
        <p:nvPicPr>
          <p:cNvPr id="47" name="Picture 46"/>
          <p:cNvPicPr>
            <a:picLocks noChangeAspect="1"/>
          </p:cNvPicPr>
          <p:nvPr/>
        </p:nvPicPr>
        <p:blipFill rotWithShape="1">
          <a:blip r:embed="rId14"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47764" y="3344589"/>
            <a:ext cx="885137" cy="708059"/>
          </a:xfrm>
          <a:prstGeom prst="rect">
            <a:avLst/>
          </a:prstGeom>
        </p:spPr>
      </p:pic>
      <p:pic>
        <p:nvPicPr>
          <p:cNvPr id="51" name="Picture 50"/>
          <p:cNvPicPr>
            <a:picLocks noChangeAspect="1"/>
          </p:cNvPicPr>
          <p:nvPr/>
        </p:nvPicPr>
        <p:blipFill rotWithShape="1">
          <a:blip r:embed="rId15"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5883" y="3894572"/>
            <a:ext cx="804536" cy="704088"/>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7" action="ppaction://hlinksldjump"/>
          </p:cNvPr>
          <p:cNvSpPr/>
          <p:nvPr/>
        </p:nvSpPr>
        <p:spPr>
          <a:xfrm>
            <a:off x="6765046" y="5365438"/>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3945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DEB879-E6D4-4F72-B78E-8CF720B8B7BF}"/>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blipFill>
            <a:blip r:embed="rId13">
              <a:extLst>
                <a:ext uri="{BEBA8EAE-BF5A-486C-A8C5-ECC9F3942E4B}">
                  <a14:imgProps xmlns:a14="http://schemas.microsoft.com/office/drawing/2010/main">
                    <a14:imgLayer r:embed="rId14">
                      <a14:imgEffect>
                        <a14:artisticLineDrawing/>
                      </a14:imgEffect>
                    </a14:imgLayer>
                  </a14:imgProps>
                </a:ext>
              </a:extLst>
            </a:blip>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3: Đâu là phương thức biểu đạt chính của văn bản Văn bản Trái Đất – cái nôi của sự sống?</a:t>
            </a:r>
          </a:p>
        </p:txBody>
      </p:sp>
      <p:sp>
        <p:nvSpPr>
          <p:cNvPr id="26" name="Rectangle 25"/>
          <p:cNvSpPr/>
          <p:nvPr/>
        </p:nvSpPr>
        <p:spPr>
          <a:xfrm>
            <a:off x="1110220" y="1949346"/>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Tự sự</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Thuyết minh</a:t>
            </a:r>
          </a:p>
        </p:txBody>
      </p:sp>
      <p:sp>
        <p:nvSpPr>
          <p:cNvPr id="43" name="Rectangle 42"/>
          <p:cNvSpPr/>
          <p:nvPr/>
        </p:nvSpPr>
        <p:spPr>
          <a:xfrm>
            <a:off x="1110220" y="3590798"/>
            <a:ext cx="4906798" cy="596313"/>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Miêu tả</a:t>
            </a:r>
          </a:p>
        </p:txBody>
      </p:sp>
      <p:sp>
        <p:nvSpPr>
          <p:cNvPr id="44" name="Rectangle 43"/>
          <p:cNvSpPr/>
          <p:nvPr/>
        </p:nvSpPr>
        <p:spPr>
          <a:xfrm>
            <a:off x="6130615" y="3590799"/>
            <a:ext cx="4906798" cy="596312"/>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Nghị luận</a:t>
            </a:r>
          </a:p>
        </p:txBody>
      </p:sp>
      <p:pic>
        <p:nvPicPr>
          <p:cNvPr id="47" name="Picture 4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4" y="3471033"/>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57671" y="3590798"/>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8" action="ppaction://hlinksldjump"/>
          </p:cNvPr>
          <p:cNvSpPr/>
          <p:nvPr/>
        </p:nvSpPr>
        <p:spPr>
          <a:xfrm>
            <a:off x="6765046" y="5331792"/>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B05ADD-CDE5-4774-8CE0-A9F246B0073A}"/>
              </a:ext>
            </a:extLst>
          </p:cNvPr>
          <p:cNvPicPr>
            <a:picLocks noChangeAspect="1"/>
          </p:cNvPicPr>
          <p:nvPr/>
        </p:nvPicPr>
        <p:blipFill>
          <a:blip r:embed="rId6"/>
          <a:stretch>
            <a:fillRect/>
          </a:stretch>
        </p:blipFill>
        <p:spPr>
          <a:xfrm>
            <a:off x="0" y="6844"/>
            <a:ext cx="12192000" cy="6844311"/>
          </a:xfrm>
          <a:prstGeom prst="rect">
            <a:avLst/>
          </a:prstGeom>
        </p:spPr>
      </p:pic>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5" y="199869"/>
            <a:ext cx="10748027" cy="1604597"/>
          </a:xfrm>
          <a:prstGeom prst="snip2Diag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Câu 4: Theo văn bản Trái Đất – cái nôi của sự sống, tác giả đã khẳng định Trái Đất là nơi duy nhất có sự sống</a:t>
            </a:r>
            <a:r>
              <a:rPr kumimoji="0" lang="en-US"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3200" b="1" i="0"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Đúng hay sai?</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Rectangle 42"/>
          <p:cNvSpPr/>
          <p:nvPr/>
        </p:nvSpPr>
        <p:spPr>
          <a:xfrm>
            <a:off x="950704" y="2352940"/>
            <a:ext cx="4906798" cy="772562"/>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44" name="Rectangle 43"/>
          <p:cNvSpPr/>
          <p:nvPr/>
        </p:nvSpPr>
        <p:spPr>
          <a:xfrm>
            <a:off x="5975571" y="2342146"/>
            <a:ext cx="4906798" cy="772563"/>
          </a:xfrm>
          <a:prstGeom prst="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Đúng</a:t>
            </a: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p:txBody>
      </p:sp>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7029" y="2143170"/>
            <a:ext cx="732404" cy="64362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614940"/>
            <a:ext cx="804742" cy="643793"/>
          </a:xfrm>
          <a:prstGeom prst="rect">
            <a:avLst/>
          </a:prstGeom>
        </p:spPr>
      </p:pic>
      <p:sp>
        <p:nvSpPr>
          <p:cNvPr id="18" name="Cloud 17">
            <a:hlinkClick r:id="rId15" action="ppaction://hlinksldjump"/>
          </p:cNvPr>
          <p:cNvSpPr/>
          <p:nvPr/>
        </p:nvSpPr>
        <p:spPr>
          <a:xfrm>
            <a:off x="6562166" y="5304819"/>
            <a:ext cx="2359211" cy="1104900"/>
          </a:xfrm>
          <a:prstGeom prst="cloud">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916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anim calcmode="lin" valueType="num">
                                      <p:cBhvr>
                                        <p:cTn id="13" dur="500" fill="hold"/>
                                        <p:tgtEl>
                                          <p:spTgt spid="43"/>
                                        </p:tgtEl>
                                        <p:attrNameLst>
                                          <p:attrName>ppt_x</p:attrName>
                                        </p:attrNameLst>
                                      </p:cBhvr>
                                      <p:tavLst>
                                        <p:tav tm="0">
                                          <p:val>
                                            <p:strVal val="#ppt_x"/>
                                          </p:val>
                                        </p:tav>
                                        <p:tav tm="100000">
                                          <p:val>
                                            <p:strVal val="#ppt_x"/>
                                          </p:val>
                                        </p:tav>
                                      </p:tavLst>
                                    </p:anim>
                                    <p:anim calcmode="lin" valueType="num">
                                      <p:cBhvr>
                                        <p:cTn id="14" dur="50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3"/>
                                        </p:tgtEl>
                                        <p:attrNameLst>
                                          <p:attrName>fillcolor</p:attrName>
                                        </p:attrNameLst>
                                      </p:cBhvr>
                                      <p:to>
                                        <a:srgbClr val="FFF2CC"/>
                                      </p:to>
                                    </p:animClr>
                                    <p:set>
                                      <p:cBhvr>
                                        <p:cTn id="39" dur="250" fill="hold"/>
                                        <p:tgtEl>
                                          <p:spTgt spid="43"/>
                                        </p:tgtEl>
                                        <p:attrNameLst>
                                          <p:attrName>fill.type</p:attrName>
                                        </p:attrNameLst>
                                      </p:cBhvr>
                                      <p:to>
                                        <p:strVal val="solid"/>
                                      </p:to>
                                    </p:set>
                                    <p:set>
                                      <p:cBhvr>
                                        <p:cTn id="40" dur="250" fill="hold"/>
                                        <p:tgtEl>
                                          <p:spTgt spid="43"/>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1"/>
                                        </p:tgtEl>
                                        <p:attrNameLst>
                                          <p:attrName>style.visibility</p:attrName>
                                        </p:attrNameLst>
                                      </p:cBhvr>
                                      <p:to>
                                        <p:strVal val="visible"/>
                                      </p:to>
                                    </p:set>
                                    <p:anim calcmode="lin" valueType="num">
                                      <p:cBhvr>
                                        <p:cTn id="43" dur="250" fill="hold"/>
                                        <p:tgtEl>
                                          <p:spTgt spid="51"/>
                                        </p:tgtEl>
                                        <p:attrNameLst>
                                          <p:attrName>ppt_w</p:attrName>
                                        </p:attrNameLst>
                                      </p:cBhvr>
                                      <p:tavLst>
                                        <p:tav tm="0">
                                          <p:val>
                                            <p:strVal val="4*#ppt_w"/>
                                          </p:val>
                                        </p:tav>
                                        <p:tav tm="100000">
                                          <p:val>
                                            <p:strVal val="#ppt_w"/>
                                          </p:val>
                                        </p:tav>
                                      </p:tavLst>
                                    </p:anim>
                                    <p:anim calcmode="lin" valueType="num">
                                      <p:cBhvr>
                                        <p:cTn id="4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Wrong Buzzer.wav"/>
                                        </p:tgtEl>
                                      </p:cMediaNode>
                                    </p:audio>
                                  </p:subTnLst>
                                </p:cTn>
                              </p:par>
                              <p:par>
                                <p:cTn id="45" presetID="1" presetClass="emph" presetSubtype="2" fill="hold" nodeType="withEffect">
                                  <p:stCondLst>
                                    <p:cond delay="1000"/>
                                  </p:stCondLst>
                                  <p:childTnLst>
                                    <p:animClr clrSpc="rgb" dir="cw">
                                      <p:cBhvr>
                                        <p:cTn id="46" dur="250" fill="hold"/>
                                        <p:tgtEl>
                                          <p:spTgt spid="43"/>
                                        </p:tgtEl>
                                        <p:attrNameLst>
                                          <p:attrName>fillcolor</p:attrName>
                                        </p:attrNameLst>
                                      </p:cBhvr>
                                      <p:to>
                                        <a:srgbClr val="FFFF00"/>
                                      </p:to>
                                    </p:animClr>
                                    <p:set>
                                      <p:cBhvr>
                                        <p:cTn id="47" dur="250" fill="hold"/>
                                        <p:tgtEl>
                                          <p:spTgt spid="43"/>
                                        </p:tgtEl>
                                        <p:attrNameLst>
                                          <p:attrName>fill.type</p:attrName>
                                        </p:attrNameLst>
                                      </p:cBhvr>
                                      <p:to>
                                        <p:strVal val="solid"/>
                                      </p:to>
                                    </p:set>
                                    <p:set>
                                      <p:cBhvr>
                                        <p:cTn id="4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4"/>
                                        </p:tgtEl>
                                        <p:attrNameLst>
                                          <p:attrName>fillcolor</p:attrName>
                                        </p:attrNameLst>
                                      </p:cBhvr>
                                      <p:to>
                                        <a:srgbClr val="FFF2CC"/>
                                      </p:to>
                                    </p:animClr>
                                    <p:set>
                                      <p:cBhvr>
                                        <p:cTn id="54" dur="250" fill="hold"/>
                                        <p:tgtEl>
                                          <p:spTgt spid="44"/>
                                        </p:tgtEl>
                                        <p:attrNameLst>
                                          <p:attrName>fill.type</p:attrName>
                                        </p:attrNameLst>
                                      </p:cBhvr>
                                      <p:to>
                                        <p:strVal val="solid"/>
                                      </p:to>
                                    </p:set>
                                    <p:set>
                                      <p:cBhvr>
                                        <p:cTn id="55" dur="250" fill="hold"/>
                                        <p:tgtEl>
                                          <p:spTgt spid="4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Check mark.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00B05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0" grpId="0" animBg="1"/>
      <p:bldP spid="41"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192" y="2354613"/>
            <a:ext cx="3435180" cy="505342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4" y="3213264"/>
            <a:ext cx="4524899" cy="3705057"/>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881269" y="2354613"/>
            <a:ext cx="6752929" cy="2806401"/>
          </a:xfrm>
          <a:prstGeom prst="rect">
            <a:avLst/>
          </a:prstGeom>
          <a:noFill/>
        </p:spPr>
        <p:txBody>
          <a:bodyPr wrap="square" lIns="97021" tIns="48510" rIns="97021" bIns="48510" rtlCol="0">
            <a:spAutoFit/>
          </a:bodyPr>
          <a:lstStyle/>
          <a:p>
            <a:pPr algn="just"/>
            <a:r>
              <a:rPr lang="vi-VN" altLang="zh-CN"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Em hãy đặt 3 câu văn thể hiện một sự việc xảy ra trong quá khứ, xảy ra ở hiện tại và xảy ra ở tương lai</a:t>
            </a:r>
            <a:endPar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04</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id="{7FD4B386-D910-4594-8AE7-1F3D65147E6B}"/>
              </a:ext>
            </a:extLst>
          </p:cNvPr>
          <p:cNvPicPr>
            <a:picLocks noChangeAspect="1"/>
          </p:cNvPicPr>
          <p:nvPr/>
        </p:nvPicPr>
        <p:blipFill>
          <a:blip r:embed="rId12"/>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id="{796F0EF7-047D-4F69-B51C-896AAC26D2D3}"/>
              </a:ext>
            </a:extLst>
          </p:cNvPr>
          <p:cNvGrpSpPr/>
          <p:nvPr/>
        </p:nvGrpSpPr>
        <p:grpSpPr>
          <a:xfrm>
            <a:off x="5008798" y="1822835"/>
            <a:ext cx="4451140" cy="3567564"/>
            <a:chOff x="6096000" y="1433502"/>
            <a:chExt cx="3638550" cy="4610100"/>
          </a:xfrm>
        </p:grpSpPr>
        <p:sp>
          <p:nvSpPr>
            <p:cNvPr id="17" name="矩形: 圆角 5">
              <a:extLst>
                <a:ext uri="{FF2B5EF4-FFF2-40B4-BE49-F238E27FC236}">
                  <a16:creationId xmlns:a16="http://schemas.microsoft.com/office/drawing/2014/main"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id="{76C2AA7F-BB4D-4D54-B3D6-1673C2CA06C4}"/>
              </a:ext>
            </a:extLst>
          </p:cNvPr>
          <p:cNvSpPr/>
          <p:nvPr/>
        </p:nvSpPr>
        <p:spPr>
          <a:xfrm>
            <a:off x="5301026" y="2584596"/>
            <a:ext cx="3820108" cy="2308324"/>
          </a:xfrm>
          <a:prstGeom prst="rect">
            <a:avLst/>
          </a:prstGeom>
        </p:spPr>
        <p:txBody>
          <a:bodyPr wrap="square">
            <a:spAutoFit/>
          </a:bodyPr>
          <a:lstStyle/>
          <a:p>
            <a:pPr algn="just">
              <a:spcAft>
                <a:spcPts val="0"/>
              </a:spcAft>
            </a:pPr>
            <a:r>
              <a:rPr lang="vi-VN"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Viết đoạn văn (khoảng 5-7 câu) trình bày cảm nhận của em về nhân vật thầy Đuy-sen hoặc An-tư-nai, trong đoạn văn có sử dụng ít nhất 3 phó từ</a:t>
            </a:r>
            <a:r>
              <a:rPr lang="en-US" sz="2400" i="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000" dirty="0">
              <a:effectLst/>
              <a:latin typeface=".VnTime"/>
              <a:ea typeface="Times New Roman" panose="02020603050405020304" pitchFamily="18" charset="0"/>
              <a:cs typeface="Times New Roman" panose="02020603050405020304" pitchFamily="18" charset="0"/>
            </a:endParaRPr>
          </a:p>
        </p:txBody>
      </p:sp>
      <p:sp>
        <p:nvSpPr>
          <p:cNvPr id="25" name="云形标注 3">
            <a:extLst>
              <a:ext uri="{FF2B5EF4-FFF2-40B4-BE49-F238E27FC236}">
                <a16:creationId xmlns:a16="http://schemas.microsoft.com/office/drawing/2014/main"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 vụ</a:t>
            </a:r>
            <a:endParaRPr kumimoji="0" lang="zh-CN" altLang="en-US"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5511991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8044" y="-73059"/>
            <a:ext cx="11624121" cy="6440557"/>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9418" y="5877044"/>
            <a:ext cx="491627" cy="490454"/>
          </a:xfrm>
          <a:prstGeom prst="rect">
            <a:avLst/>
          </a:prstGeom>
        </p:spPr>
      </p:pic>
      <p:pic>
        <p:nvPicPr>
          <p:cNvPr id="24" name="图片 4">
            <a:extLst>
              <a:ext uri="{FF2B5EF4-FFF2-40B4-BE49-F238E27FC236}">
                <a16:creationId xmlns:a16="http://schemas.microsoft.com/office/drawing/2014/main" id="{E6D65C2C-6D27-4A8D-8423-17EE257C27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0131">
            <a:off x="10730762" y="-54665"/>
            <a:ext cx="1490639" cy="1064571"/>
          </a:xfrm>
          <a:prstGeom prst="rect">
            <a:avLst/>
          </a:prstGeom>
          <a:effectLst>
            <a:outerShdw blurRad="50800" dist="38100" dir="2700000" algn="tl" rotWithShape="0">
              <a:prstClr val="black">
                <a:alpha val="10000"/>
              </a:prstClr>
            </a:outerShdw>
          </a:effectLst>
        </p:spPr>
      </p:pic>
      <p:sp>
        <p:nvSpPr>
          <p:cNvPr id="4" name="TextBox 3">
            <a:extLst>
              <a:ext uri="{FF2B5EF4-FFF2-40B4-BE49-F238E27FC236}">
                <a16:creationId xmlns:a16="http://schemas.microsoft.com/office/drawing/2014/main" id="{9F3C23AF-4F00-230A-D2DB-0514BC618FF9}"/>
              </a:ext>
            </a:extLst>
          </p:cNvPr>
          <p:cNvSpPr txBox="1"/>
          <p:nvPr/>
        </p:nvSpPr>
        <p:spPr>
          <a:xfrm>
            <a:off x="1574783" y="598381"/>
            <a:ext cx="9452082" cy="4524315"/>
          </a:xfrm>
          <a:prstGeom prst="rect">
            <a:avLst/>
          </a:prstGeom>
          <a:noFill/>
        </p:spPr>
        <p:txBody>
          <a:bodyPr wrap="square">
            <a:spAutoFit/>
          </a:bodyPr>
          <a:lstStyle/>
          <a:p>
            <a:pPr indent="457200" algn="just">
              <a:spcAft>
                <a:spcPts val="800"/>
              </a:spcAft>
            </a:pP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Đuy-sen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đúng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vĩ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rất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những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áp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lay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tuổi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xa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lần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mà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nhìn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ro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khát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khao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muốn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được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hành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của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chả sẽ</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tập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ở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Đuy-sen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quả là có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là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rất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giàu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kinh</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nghiệm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phạm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sau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một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phút</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gặp</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gơ</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vài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câu</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nói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nhe</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nhàng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thầy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khơi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dậy</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lòng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các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nho</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người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miền</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núi</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ham </a:t>
            </a:r>
            <a:r>
              <a:rPr lang="en-US" sz="3200" dirty="0" err="1">
                <a:effectLst/>
                <a:latin typeface="Times New Roman" panose="02020603050405020304" pitchFamily="18" charset="0"/>
                <a:ea typeface="Calibri" panose="020F0502020204030204" pitchFamily="34" charset="0"/>
                <a:cs typeface="Times New Roman" panose="02020603050405020304" pitchFamily="18" charset="0"/>
              </a:rPr>
              <a:t>học</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32518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264969" y="-719444"/>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id="{BA470F2E-80F2-4DE8-81CE-707F27B30EC4}"/>
              </a:ext>
            </a:extLst>
          </p:cNvPr>
          <p:cNvSpPr/>
          <p:nvPr/>
        </p:nvSpPr>
        <p:spPr>
          <a:xfrm>
            <a:off x="6698397" y="1964590"/>
            <a:ext cx="5561175" cy="341357"/>
          </a:xfrm>
          <a:prstGeom prst="rect">
            <a:avLst/>
          </a:prstGeom>
        </p:spPr>
        <p:txBody>
          <a:bodyPr wrap="squar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Hoàn</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2800" b="1" i="1" dirty="0" err="1">
                <a:solidFill>
                  <a:prstClr val="black"/>
                </a:solidFill>
                <a:latin typeface="Times New Roman" panose="02020603050405020304" pitchFamily="18" charset="0"/>
                <a:cs typeface="Times New Roman" panose="02020603050405020304" pitchFamily="18" charset="0"/>
              </a:rPr>
              <a:t>thành</a:t>
            </a:r>
            <a:r>
              <a:rPr lang="en-US" sz="2800" b="1" i="1" dirty="0">
                <a:solidFill>
                  <a:prstClr val="black"/>
                </a:solidFill>
                <a:latin typeface="Times New Roman" panose="02020603050405020304" pitchFamily="18" charset="0"/>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endParaRPr kumimoji="0" lang="zh-CN" altLang="en-US" sz="2800" b="1"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id="{BA470F2E-80F2-4DE8-81CE-707F27B30EC4}"/>
              </a:ext>
            </a:extLst>
          </p:cNvPr>
          <p:cNvSpPr/>
          <p:nvPr/>
        </p:nvSpPr>
        <p:spPr>
          <a:xfrm>
            <a:off x="5819467" y="4459299"/>
            <a:ext cx="5627340" cy="341357"/>
          </a:xfrm>
          <a:prstGeom prst="rect">
            <a:avLst/>
          </a:prstGeom>
        </p:spPr>
        <p:txBody>
          <a:bodyPr wrap="squar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Soạn</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2800" b="1"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hương</a:t>
            </a:r>
            <a:endParaRPr kumimoji="0" lang="zh-CN" altLang="en-US" sz="2800" b="1"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819467" y="1059640"/>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id="{A86A831D-62BD-4F27-A690-E525E487E15B}"/>
                </a:ext>
              </a:extLst>
            </p:cNvPr>
            <p:cNvSpPr/>
            <p:nvPr/>
          </p:nvSpPr>
          <p:spPr>
            <a:xfrm>
              <a:off x="6463087" y="1521929"/>
              <a:ext cx="1389234" cy="338554"/>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altLang="zh-CN"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rPr>
                <a:t>01</a:t>
              </a:r>
              <a:endParaRPr kumimoji="0" lang="zh-CN" altLang="en-US"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endParaRPr>
            </a:p>
          </p:txBody>
        </p:sp>
      </p:grpSp>
      <p:grpSp>
        <p:nvGrpSpPr>
          <p:cNvPr id="6" name="组合 5"/>
          <p:cNvGrpSpPr/>
          <p:nvPr/>
        </p:nvGrpSpPr>
        <p:grpSpPr>
          <a:xfrm>
            <a:off x="4724173" y="3122583"/>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id="{A86A831D-62BD-4F27-A690-E525E487E15B}"/>
                </a:ext>
              </a:extLst>
            </p:cNvPr>
            <p:cNvSpPr/>
            <p:nvPr/>
          </p:nvSpPr>
          <p:spPr>
            <a:xfrm>
              <a:off x="6445339" y="2813217"/>
              <a:ext cx="1389234" cy="338554"/>
            </a:xfrm>
            <a:prstGeom prst="rect">
              <a:avLst/>
            </a:prstGeom>
          </p:spPr>
          <p:txBody>
            <a:bodyPr wrap="none">
              <a:noAutofit/>
            </a:bodyPr>
            <a:lstStyle/>
            <a:p>
              <a:pPr marL="0" marR="0" lvl="0" indent="0" algn="just" defTabSz="914400" rtl="0" eaLnBrk="1" fontAlgn="auto" latinLnBrk="0" hangingPunct="1">
                <a:lnSpc>
                  <a:spcPct val="100000"/>
                </a:lnSpc>
                <a:spcBef>
                  <a:spcPts val="0"/>
                </a:spcBef>
                <a:spcAft>
                  <a:spcPts val="0"/>
                </a:spcAft>
                <a:buClr>
                  <a:prstClr val="black">
                    <a:lumMod val="50000"/>
                    <a:lumOff val="50000"/>
                  </a:prstClr>
                </a:buClr>
                <a:buSzTx/>
                <a:buFontTx/>
                <a:buNone/>
                <a:tabLst/>
                <a:defRPr/>
              </a:pPr>
              <a:r>
                <a:rPr kumimoji="0" lang="en-US" altLang="zh-CN"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rPr>
                <a:t>02</a:t>
              </a:r>
              <a:endParaRPr kumimoji="0" lang="zh-CN" altLang="en-US" sz="2800" b="1" i="0" u="none" strike="noStrike" kern="1200" cap="none" spc="0" normalizeH="0" baseline="0" noProof="1">
                <a:ln>
                  <a:noFill/>
                </a:ln>
                <a:solidFill>
                  <a:srgbClr val="1E5AA4"/>
                </a:solidFill>
                <a:effectLst/>
                <a:uLnTx/>
                <a:uFillTx/>
                <a:latin typeface="Calibri" panose="020F0502020204030204"/>
                <a:ea typeface="微软雅黑" panose="020B0503020204020204" pitchFamily="34" charset="-122"/>
                <a:cs typeface="+mn-cs"/>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6" name="文本框 19">
            <a:extLst>
              <a:ext uri="{FF2B5EF4-FFF2-40B4-BE49-F238E27FC236}">
                <a16:creationId xmlns:a16="http://schemas.microsoft.com/office/drawing/2014/main" id="{74E16B6C-48D8-4C42-8D4F-B1BF8433FAC9}"/>
              </a:ext>
            </a:extLst>
          </p:cNvPr>
          <p:cNvSpPr txBox="1"/>
          <p:nvPr/>
        </p:nvSpPr>
        <p:spPr>
          <a:xfrm>
            <a:off x="2054525" y="579995"/>
            <a:ext cx="39708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rPr>
              <a:t>HƯỚNG DẪN TỰ HỌC</a:t>
            </a:r>
            <a:endParaRPr kumimoji="0" lang="zh-CN" altLang="en-US" sz="2800" b="1" i="0" u="none" strike="noStrike" kern="1200" cap="none" spc="0" normalizeH="0" baseline="0" noProof="0" dirty="0">
              <a:ln>
                <a:noFill/>
              </a:ln>
              <a:solidFill>
                <a:srgbClr val="D54529"/>
              </a:solidFill>
              <a:effectLst/>
              <a:uLnTx/>
              <a:uFillTx/>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4014747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left)">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宋体" panose="02010600030101010101" pitchFamily="2" charset="-122"/>
              <a:cs typeface="+mn-cs"/>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417102"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rPr>
              <a:t>.</a:t>
            </a:r>
            <a:endParaRPr kumimoji="0" lang="zh-CN" altLang="en-US" sz="7200" b="0" i="0" u="none" strike="noStrike" kern="1200" cap="none" spc="0" normalizeH="0" baseline="0" noProof="0" dirty="0">
              <a:ln>
                <a:noFill/>
              </a:ln>
              <a:solidFill>
                <a:prstClr val="white"/>
              </a:solidFill>
              <a:effectLst/>
              <a:uLnTx/>
              <a:uFillTx/>
              <a:latin typeface="Tango BT" panose="04040704021002020703" pitchFamily="82" charset="0"/>
              <a:ea typeface="造字工房朗宋（非商用）常规体" pitchFamily="50" charset="-122"/>
              <a:cs typeface="+mn-cs"/>
            </a:endParaRPr>
          </a:p>
        </p:txBody>
      </p:sp>
      <p:grpSp>
        <p:nvGrpSpPr>
          <p:cNvPr id="6" name="组合 5"/>
          <p:cNvGrpSpPr/>
          <p:nvPr/>
        </p:nvGrpSpPr>
        <p:grpSpPr>
          <a:xfrm>
            <a:off x="4479364" y="1373477"/>
            <a:ext cx="5477636" cy="2045415"/>
            <a:chOff x="4191435" y="2170763"/>
            <a:chExt cx="5477636" cy="2045415"/>
          </a:xfrm>
        </p:grpSpPr>
        <p:sp>
          <p:nvSpPr>
            <p:cNvPr id="41" name="文本框 40"/>
            <p:cNvSpPr txBox="1"/>
            <p:nvPr/>
          </p:nvSpPr>
          <p:spPr>
            <a:xfrm>
              <a:off x="4191435" y="2170763"/>
              <a:ext cx="5058919" cy="1938992"/>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HẸN GẶP LẠI!</a:t>
              </a:r>
              <a:endParaRPr kumimoji="0" lang="zh-CN" altLang="en-US" sz="6000" b="1" i="0" u="none" strike="noStrike" kern="1200" cap="none" spc="300" normalizeH="0" baseline="0" noProof="0" dirty="0">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20411227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192" y="2354613"/>
            <a:ext cx="3435180" cy="505342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4" y="4429387"/>
            <a:ext cx="3039677" cy="2488934"/>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3750853" y="2056284"/>
            <a:ext cx="6752929" cy="2313959"/>
          </a:xfrm>
          <a:prstGeom prst="rect">
            <a:avLst/>
          </a:prstGeom>
          <a:noFill/>
        </p:spPr>
        <p:txBody>
          <a:bodyPr wrap="square" lIns="97021" tIns="48510" rIns="97021" bIns="48510" rtlCol="0">
            <a:spAutoFit/>
          </a:bodyPr>
          <a:lstStyle/>
          <a:p>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đã</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cơm</a:t>
            </a:r>
            <a:endParaRPr lang="en-US" sz="4800" dirty="0">
              <a:latin typeface="Times New Roman" panose="02020603050405020304" pitchFamily="18" charset="0"/>
              <a:cs typeface="Times New Roman" panose="02020603050405020304" pitchFamily="18" charset="0"/>
            </a:endParaRPr>
          </a:p>
          <a:p>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đang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cơm</a:t>
            </a:r>
            <a:endParaRPr lang="en-US" sz="4800" dirty="0">
              <a:latin typeface="Times New Roman" panose="02020603050405020304" pitchFamily="18" charset="0"/>
              <a:cs typeface="Times New Roman" panose="02020603050405020304" pitchFamily="18" charset="0"/>
            </a:endParaRPr>
          </a:p>
          <a:p>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sẽ</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cơm</a:t>
            </a:r>
            <a:endParaRPr lang="en-US" sz="4800" dirty="0">
              <a:latin typeface="Times New Roman" panose="02020603050405020304" pitchFamily="18" charset="0"/>
              <a:cs typeface="Times New Roman" panose="02020603050405020304" pitchFamily="18" charset="0"/>
            </a:endParaRPr>
          </a:p>
        </p:txBody>
      </p:sp>
      <p:sp>
        <p:nvSpPr>
          <p:cNvPr id="3" name="TextBox 43">
            <a:extLst>
              <a:ext uri="{FF2B5EF4-FFF2-40B4-BE49-F238E27FC236}">
                <a16:creationId xmlns:a16="http://schemas.microsoft.com/office/drawing/2014/main" id="{2CA65246-2578-2F51-6745-C20E5BEA0FC9}"/>
              </a:ext>
            </a:extLst>
          </p:cNvPr>
          <p:cNvSpPr txBox="1"/>
          <p:nvPr/>
        </p:nvSpPr>
        <p:spPr>
          <a:xfrm>
            <a:off x="2881269" y="4378211"/>
            <a:ext cx="6752929" cy="1575295"/>
          </a:xfrm>
          <a:prstGeom prst="rect">
            <a:avLst/>
          </a:prstGeom>
          <a:noFill/>
        </p:spPr>
        <p:txBody>
          <a:bodyPr wrap="square" lIns="97021" tIns="48510" rIns="97021" bIns="48510" rtlCol="0">
            <a:spAutoFit/>
          </a:bodyPr>
          <a:lstStyle/>
          <a:p>
            <a:r>
              <a:rPr lang="en-US" sz="4800" dirty="0">
                <a:latin typeface="Times New Roman" panose="02020603050405020304" pitchFamily="18" charset="0"/>
                <a:cs typeface="Times New Roman" panose="02020603050405020304" pitchFamily="18" charset="0"/>
              </a:rPr>
              <a:t>=&gt;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in </a:t>
            </a:r>
            <a:r>
              <a:rPr lang="en-US" sz="4800" dirty="0" err="1">
                <a:latin typeface="Times New Roman" panose="02020603050405020304" pitchFamily="18" charset="0"/>
                <a:cs typeface="Times New Roman" panose="02020603050405020304" pitchFamily="18" charset="0"/>
              </a:rPr>
              <a:t>đậm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chính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từ</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97600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853200" y="1506547"/>
            <a:ext cx="3580501" cy="2576129"/>
          </a:xfrm>
          <a:prstGeom prst="rect">
            <a:avLst/>
          </a:prstGeom>
        </p:spPr>
      </p:pic>
      <p:sp>
        <p:nvSpPr>
          <p:cNvPr id="20" name="文本框 64">
            <a:extLst>
              <a:ext uri="{FF2B5EF4-FFF2-40B4-BE49-F238E27FC236}">
                <a16:creationId xmlns:a16="http://schemas.microsoft.com/office/drawing/2014/main" id="{01604DC0-34E1-4DEF-A75B-7752755EED45}"/>
              </a:ext>
            </a:extLst>
          </p:cNvPr>
          <p:cNvSpPr txBox="1"/>
          <p:nvPr/>
        </p:nvSpPr>
        <p:spPr>
          <a:xfrm>
            <a:off x="6868108" y="948006"/>
            <a:ext cx="1296000" cy="1322954"/>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500" b="1">
                <a:solidFill>
                  <a:schemeClr val="bg1"/>
                </a:solidFill>
                <a:latin typeface="幼圆" panose="02010509060101010101" pitchFamily="49" charset="-122"/>
                <a:ea typeface="幼圆" panose="02010509060101010101" pitchFamily="49" charset="-122"/>
              </a:rPr>
              <a:t>I.</a:t>
            </a:r>
            <a:endParaRPr lang="en-US" altLang="zh-CN" sz="5500" b="1" dirty="0">
              <a:solidFill>
                <a:schemeClr val="bg1"/>
              </a:solidFill>
              <a:latin typeface="幼圆" panose="02010509060101010101" pitchFamily="49" charset="-122"/>
              <a:ea typeface="幼圆" panose="02010509060101010101" pitchFamily="49" charset="-122"/>
            </a:endParaRPr>
          </a:p>
        </p:txBody>
      </p:sp>
      <p:sp>
        <p:nvSpPr>
          <p:cNvPr id="21" name="文本框 1">
            <a:extLst>
              <a:ext uri="{FF2B5EF4-FFF2-40B4-BE49-F238E27FC236}">
                <a16:creationId xmlns:a16="http://schemas.microsoft.com/office/drawing/2014/main" id="{CD2F0E2C-1EE0-4264-8B26-FFA8C8D61C60}"/>
              </a:ext>
            </a:extLst>
          </p:cNvPr>
          <p:cNvSpPr txBox="1"/>
          <p:nvPr/>
        </p:nvSpPr>
        <p:spPr>
          <a:xfrm>
            <a:off x="2295214" y="4054096"/>
            <a:ext cx="7500509" cy="1015663"/>
          </a:xfrm>
          <a:prstGeom prst="rect">
            <a:avLst/>
          </a:prstGeom>
          <a:noFill/>
        </p:spPr>
        <p:txBody>
          <a:bodyPr wrap="square" rtlCol="0">
            <a:spAutoFit/>
          </a:bodyPr>
          <a:lstStyle/>
          <a:p>
            <a:r>
              <a:rPr lang="en-US" altLang="zh-CN" sz="6000" b="1">
                <a:solidFill>
                  <a:srgbClr val="002060"/>
                </a:solidFill>
                <a:latin typeface="Times New Roman" panose="02020603050405020304" pitchFamily="18" charset="0"/>
                <a:ea typeface="汉标粗黑体" panose="02010601030101010101" charset="-122"/>
                <a:cs typeface="Times New Roman" panose="02020603050405020304" pitchFamily="18" charset="0"/>
              </a:rPr>
              <a:t>I. Củng cố kiến thức</a:t>
            </a:r>
            <a:endParaRPr lang="zh-CN" altLang="en-US" sz="6000" b="1" dirty="0">
              <a:solidFill>
                <a:srgbClr val="00206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98">
            <a:extLst>
              <a:ext uri="{FF2B5EF4-FFF2-40B4-BE49-F238E27FC236}">
                <a16:creationId xmlns:a16="http://schemas.microsoft.com/office/drawing/2014/main" id="{CF5881DB-047A-41C8-8A66-F97A220B2D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6" name="图片 99">
            <a:extLst>
              <a:ext uri="{FF2B5EF4-FFF2-40B4-BE49-F238E27FC236}">
                <a16:creationId xmlns:a16="http://schemas.microsoft.com/office/drawing/2014/main" id="{C3DEED47-632E-4CD9-B4CD-D2A53E3949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spTree>
    <p:extLst>
      <p:ext uri="{BB962C8B-B14F-4D97-AF65-F5344CB8AC3E}">
        <p14:creationId xmlns:p14="http://schemas.microsoft.com/office/powerpoint/2010/main" val="1430476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grpId="0" nodeType="withEffect">
                                  <p:stCondLst>
                                    <p:cond delay="325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75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53" presetClass="entr" presetSubtype="16" fill="hold"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32" presetClass="emph" presetSubtype="0" fill="hold" nodeType="withEffect">
                                  <p:stCondLst>
                                    <p:cond delay="75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20" name="TextBox 9">
            <a:extLst>
              <a:ext uri="{FF2B5EF4-FFF2-40B4-BE49-F238E27FC236}">
                <a16:creationId xmlns:a16="http://schemas.microsoft.com/office/drawing/2014/main" id="{CCC40765-77F5-4FCC-89FF-F0F774A23710}"/>
              </a:ext>
            </a:extLst>
          </p:cNvPr>
          <p:cNvSpPr txBox="1">
            <a:spLocks/>
          </p:cNvSpPr>
          <p:nvPr/>
        </p:nvSpPr>
        <p:spPr>
          <a:xfrm>
            <a:off x="2139590" y="2521691"/>
            <a:ext cx="3289108" cy="2052477"/>
          </a:xfrm>
          <a:prstGeom prst="rect">
            <a:avLst/>
          </a:prstGeom>
        </p:spPr>
        <p:txBody>
          <a:bodyPr vert="horz" wrap="square" lIns="480000" tIns="0" rIns="0" bIns="0" anchor="ctr" anchorCtr="0">
            <a:noAutofit/>
          </a:bodyPr>
          <a:lstStyle/>
          <a:p>
            <a:pPr algn="ctr"/>
            <a:r>
              <a:rPr lang="en-US" sz="2800" b="1" i="1" dirty="0" err="1">
                <a:latin typeface="Times New Roman" panose="02020603050405020304" pitchFamily="18" charset="0"/>
                <a:cs typeface="Times New Roman" panose="02020603050405020304" pitchFamily="18" charset="0"/>
              </a:rPr>
              <a:t>Phó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là</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gì</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Em</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hãy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lấy</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ví</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dụ</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về</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phó</a:t>
            </a:r>
            <a:r>
              <a:rPr lang="en-US" sz="2800" b="1" i="1" dirty="0">
                <a:latin typeface="Times New Roman" panose="02020603050405020304" pitchFamily="18" charset="0"/>
                <a:cs typeface="Times New Roman" panose="02020603050405020304" pitchFamily="18" charset="0"/>
              </a:rPr>
              <a:t> </a:t>
            </a:r>
            <a:r>
              <a:rPr lang="en-US" sz="2800" b="1" i="1" dirty="0" err="1">
                <a:latin typeface="Times New Roman" panose="02020603050405020304" pitchFamily="18" charset="0"/>
                <a:cs typeface="Times New Roman" panose="02020603050405020304" pitchFamily="18" charset="0"/>
              </a:rPr>
              <a:t>từ</a:t>
            </a:r>
            <a:r>
              <a:rPr lang="en-US" sz="2800" b="1" i="1" dirty="0">
                <a:latin typeface="Times New Roman" panose="02020603050405020304" pitchFamily="18" charset="0"/>
                <a:cs typeface="Times New Roman" panose="02020603050405020304" pitchFamily="18" charset="0"/>
              </a:rPr>
              <a:t>.</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4" name="TextBox 9">
            <a:extLst>
              <a:ext uri="{FF2B5EF4-FFF2-40B4-BE49-F238E27FC236}">
                <a16:creationId xmlns:a16="http://schemas.microsoft.com/office/drawing/2014/main" id="{CCC40765-77F5-4FCC-89FF-F0F774A23710}"/>
              </a:ext>
            </a:extLst>
          </p:cNvPr>
          <p:cNvSpPr txBox="1">
            <a:spLocks/>
          </p:cNvSpPr>
          <p:nvPr/>
        </p:nvSpPr>
        <p:spPr>
          <a:xfrm>
            <a:off x="6749491" y="2226774"/>
            <a:ext cx="3289108" cy="2052477"/>
          </a:xfrm>
          <a:prstGeom prst="rect">
            <a:avLst/>
          </a:prstGeom>
        </p:spPr>
        <p:txBody>
          <a:bodyPr vert="horz" wrap="square" lIns="480000" tIns="0" rIns="0" bIns="0" anchor="ctr" anchorCtr="0">
            <a:noAutofit/>
          </a:bodyPr>
          <a:lstStyle/>
          <a:p>
            <a:pPr algn="ctr"/>
            <a:r>
              <a:rPr lang="vi-VN" sz="2800" b="1" i="1" dirty="0">
                <a:latin typeface="Times New Roman" panose="02020603050405020304" pitchFamily="18" charset="0"/>
                <a:cs typeface="Times New Roman" panose="02020603050405020304" pitchFamily="18" charset="0"/>
              </a:rPr>
              <a:t>Phó từ được phân ra thành những loại nào? Lấy ví dụ cho từng loại</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6773862" y="1497546"/>
            <a:ext cx="3627651" cy="3116579"/>
            <a:chOff x="6281530" y="1497546"/>
            <a:chExt cx="4119983" cy="3751203"/>
          </a:xfrm>
        </p:grpSpPr>
        <p:grpSp>
          <p:nvGrpSpPr>
            <p:cNvPr id="215" name="组合 214"/>
            <p:cNvGrpSpPr/>
            <p:nvPr/>
          </p:nvGrpSpPr>
          <p:grpSpPr>
            <a:xfrm>
              <a:off x="6281530" y="1788799"/>
              <a:ext cx="4119983" cy="3459950"/>
              <a:chOff x="1918357" y="1491175"/>
              <a:chExt cx="4119983" cy="3459950"/>
            </a:xfrm>
          </p:grpSpPr>
          <p:sp>
            <p:nvSpPr>
              <p:cNvPr id="216" name="任意多边形 215"/>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任意多边形 21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nvGrpSpPr>
          <p:cNvPr id="12" name="组合 11"/>
          <p:cNvGrpSpPr/>
          <p:nvPr/>
        </p:nvGrpSpPr>
        <p:grpSpPr>
          <a:xfrm>
            <a:off x="1632637" y="1850879"/>
            <a:ext cx="4463364" cy="3993597"/>
            <a:chOff x="1679766" y="1358468"/>
            <a:chExt cx="4119983" cy="4132675"/>
          </a:xfrm>
        </p:grpSpPr>
        <p:grpSp>
          <p:nvGrpSpPr>
            <p:cNvPr id="11" name="组合 10"/>
            <p:cNvGrpSpPr/>
            <p:nvPr/>
          </p:nvGrpSpPr>
          <p:grpSpPr>
            <a:xfrm>
              <a:off x="1679766" y="1358468"/>
              <a:ext cx="4119983" cy="3459950"/>
              <a:chOff x="1918357" y="1491175"/>
              <a:chExt cx="4119983" cy="3459950"/>
            </a:xfrm>
          </p:grpSpPr>
          <p:sp>
            <p:nvSpPr>
              <p:cNvPr id="5" name="任意多边形 4"/>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1603" y="3919950"/>
              <a:ext cx="1370330" cy="1571193"/>
            </a:xfrm>
            <a:prstGeom prst="rect">
              <a:avLst/>
            </a:prstGeom>
          </p:spPr>
        </p:pic>
      </p:grpSp>
      <p:sp>
        <p:nvSpPr>
          <p:cNvPr id="28" name="文本框 2">
            <a:extLst>
              <a:ext uri="{FF2B5EF4-FFF2-40B4-BE49-F238E27FC236}">
                <a16:creationId xmlns:a16="http://schemas.microsoft.com/office/drawing/2014/main" id="{CAB1CE20-B901-402C-9DE4-77E6359A090E}"/>
              </a:ext>
            </a:extLst>
          </p:cNvPr>
          <p:cNvSpPr txBox="1"/>
          <p:nvPr/>
        </p:nvSpPr>
        <p:spPr>
          <a:xfrm>
            <a:off x="3392652" y="92520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id="{768A741B-496A-428A-AB16-186471830874}"/>
              </a:ext>
            </a:extLst>
          </p:cNvPr>
          <p:cNvSpPr txBox="1"/>
          <p:nvPr/>
        </p:nvSpPr>
        <p:spPr>
          <a:xfrm>
            <a:off x="4266372" y="927493"/>
            <a:ext cx="4300937"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I. Củng cố kiến thức</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0368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15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1000"/>
                                        <p:tgtEl>
                                          <p:spTgt spid="120"/>
                                        </p:tgtEl>
                                      </p:cBhvr>
                                    </p:animEffect>
                                    <p:anim calcmode="lin" valueType="num">
                                      <p:cBhvr>
                                        <p:cTn id="40" dur="1000" fill="hold"/>
                                        <p:tgtEl>
                                          <p:spTgt spid="120"/>
                                        </p:tgtEl>
                                        <p:attrNameLst>
                                          <p:attrName>ppt_x</p:attrName>
                                        </p:attrNameLst>
                                      </p:cBhvr>
                                      <p:tavLst>
                                        <p:tav tm="0">
                                          <p:val>
                                            <p:strVal val="#ppt_x"/>
                                          </p:val>
                                        </p:tav>
                                        <p:tav tm="100000">
                                          <p:val>
                                            <p:strVal val="#ppt_x"/>
                                          </p:val>
                                        </p:tav>
                                      </p:tavLst>
                                    </p:anim>
                                    <p:anim calcmode="lin" valueType="num">
                                      <p:cBhvr>
                                        <p:cTn id="41"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4"/>
                                        </p:tgtEl>
                                        <p:attrNameLst>
                                          <p:attrName>style.visibility</p:attrName>
                                        </p:attrNameLst>
                                      </p:cBhvr>
                                      <p:to>
                                        <p:strVal val="visible"/>
                                      </p:to>
                                    </p:set>
                                    <p:animEffect transition="in" filter="fade">
                                      <p:cBhvr>
                                        <p:cTn id="46" dur="1000"/>
                                        <p:tgtEl>
                                          <p:spTgt spid="214"/>
                                        </p:tgtEl>
                                      </p:cBhvr>
                                    </p:animEffect>
                                    <p:anim calcmode="lin" valueType="num">
                                      <p:cBhvr>
                                        <p:cTn id="47" dur="1000" fill="hold"/>
                                        <p:tgtEl>
                                          <p:spTgt spid="214"/>
                                        </p:tgtEl>
                                        <p:attrNameLst>
                                          <p:attrName>ppt_x</p:attrName>
                                        </p:attrNameLst>
                                      </p:cBhvr>
                                      <p:tavLst>
                                        <p:tav tm="0">
                                          <p:val>
                                            <p:strVal val="#ppt_x"/>
                                          </p:val>
                                        </p:tav>
                                        <p:tav tm="100000">
                                          <p:val>
                                            <p:strVal val="#ppt_x"/>
                                          </p:val>
                                        </p:tav>
                                      </p:tavLst>
                                    </p:anim>
                                    <p:anim calcmode="lin" valueType="num">
                                      <p:cBhvr>
                                        <p:cTn id="48"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516757" y="2306638"/>
            <a:ext cx="5260982" cy="2590050"/>
          </a:xfrm>
          <a:prstGeom prst="rect">
            <a:avLst/>
          </a:prstGeom>
        </p:spPr>
        <p:txBody>
          <a:bodyPr vert="horz" wrap="square" lIns="480000" tIns="0" rIns="0" bIns="0" anchor="ctr" anchorCtr="0">
            <a:noAutofit/>
          </a:bodyPr>
          <a:lstStyle/>
          <a:p>
            <a:pPr algn="ctr"/>
            <a:r>
              <a:rPr lang="en-US" sz="2800" b="1" dirty="0" err="1">
                <a:latin typeface="Times New Roman" panose="02020603050405020304" pitchFamily="18" charset="0"/>
                <a:cs typeface="Times New Roman" panose="02020603050405020304" pitchFamily="18" charset="0"/>
              </a:rPr>
              <a:t>Phó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kèm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bổ</a:t>
            </a:r>
            <a:r>
              <a:rPr lang="en-US" sz="2800" b="1" dirty="0">
                <a:latin typeface="Times New Roman" panose="02020603050405020304" pitchFamily="18" charset="0"/>
                <a:cs typeface="Times New Roman" panose="02020603050405020304" pitchFamily="18" charset="0"/>
              </a:rPr>
              <a:t> sung ý </a:t>
            </a:r>
            <a:r>
              <a:rPr lang="en-US" sz="2800" b="1" dirty="0" err="1">
                <a:latin typeface="Times New Roman" panose="02020603050405020304" pitchFamily="18" charset="0"/>
                <a:cs typeface="Times New Roman" panose="02020603050405020304" pitchFamily="18" charset="0"/>
              </a:rPr>
              <a:t>nghĩa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niệm</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id="{CCC40765-77F5-4FCC-89FF-F0F774A23710}"/>
              </a:ext>
            </a:extLst>
          </p:cNvPr>
          <p:cNvSpPr txBox="1">
            <a:spLocks/>
          </p:cNvSpPr>
          <p:nvPr/>
        </p:nvSpPr>
        <p:spPr>
          <a:xfrm>
            <a:off x="3516757" y="2306638"/>
            <a:ext cx="5260982" cy="2590050"/>
          </a:xfrm>
          <a:prstGeom prst="rect">
            <a:avLst/>
          </a:prstGeom>
        </p:spPr>
        <p:txBody>
          <a:bodyPr vert="horz" wrap="square" lIns="480000" tIns="0" rIns="0" bIns="0" anchor="ctr" anchorCtr="0">
            <a:noAutofit/>
          </a:bodyPr>
          <a:lstStyle/>
          <a:p>
            <a:pPr algn="ctr"/>
            <a:r>
              <a:rPr lang="en-US" sz="2800" b="1" dirty="0" err="1">
                <a:latin typeface="Times New Roman" panose="02020603050405020304" pitchFamily="18" charset="0"/>
                <a:cs typeface="Times New Roman" panose="02020603050405020304" pitchFamily="18" charset="0"/>
              </a:rPr>
              <a:t>Ví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giáo</a:t>
            </a:r>
            <a:r>
              <a:rPr lang="en-US" sz="2800" b="1" dirty="0">
                <a:latin typeface="Times New Roman" panose="02020603050405020304" pitchFamily="18" charset="0"/>
                <a:cs typeface="Times New Roman" panose="02020603050405020304" pitchFamily="18" charset="0"/>
              </a:rPr>
              <a:t> </a:t>
            </a:r>
            <a:r>
              <a:rPr lang="en-US" sz="2800" b="1" u="sng"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a:t>
            </a:r>
            <a:endParaRPr lang="zh-CN" altLang="en-US" sz="2800" b="1"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Khái</a:t>
            </a:r>
            <a:r>
              <a:rPr lang="en-US" altLang="zh-CN"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 </a:t>
            </a:r>
            <a:r>
              <a:rPr lang="en-US" altLang="zh-CN" sz="2800" b="1" dirty="0" err="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niệm</a:t>
            </a:r>
            <a:endParaRPr lang="zh-CN" altLang="en-US" sz="2800" b="1" dirty="0">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0290127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9. Thực hành tiếng Việt</Template>
  <TotalTime>26</TotalTime>
  <Words>1482</Words>
  <Application>Microsoft Office PowerPoint</Application>
  <PresentationFormat>Widescreen</PresentationFormat>
  <Paragraphs>194</Paragraphs>
  <Slides>34</Slides>
  <Notes>29</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宋体</vt:lpstr>
      <vt:lpstr>.VnTime</vt:lpstr>
      <vt:lpstr>Arial</vt:lpstr>
      <vt:lpstr>Calibri</vt:lpstr>
      <vt:lpstr>Calibri Light</vt:lpstr>
      <vt:lpstr>Tahoma</vt:lpstr>
      <vt:lpstr>Tango BT</vt:lpstr>
      <vt:lpstr>Times New Roman</vt:lpstr>
      <vt:lpstr>幼圆</vt:lpstr>
      <vt:lpstr>思源黑体 CN Light</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10</cp:revision>
  <dcterms:created xsi:type="dcterms:W3CDTF">2022-09-11T15:42:31Z</dcterms:created>
  <dcterms:modified xsi:type="dcterms:W3CDTF">2022-09-11T16:09:10Z</dcterms:modified>
</cp:coreProperties>
</file>