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93" r:id="rId3"/>
  </p:sldMasterIdLst>
  <p:notesMasterIdLst>
    <p:notesMasterId r:id="rId33"/>
  </p:notesMasterIdLst>
  <p:sldIdLst>
    <p:sldId id="406" r:id="rId4"/>
    <p:sldId id="402" r:id="rId5"/>
    <p:sldId id="365" r:id="rId6"/>
    <p:sldId id="321" r:id="rId7"/>
    <p:sldId id="410" r:id="rId8"/>
    <p:sldId id="413" r:id="rId9"/>
    <p:sldId id="411" r:id="rId10"/>
    <p:sldId id="412" r:id="rId11"/>
    <p:sldId id="368" r:id="rId12"/>
    <p:sldId id="331" r:id="rId13"/>
    <p:sldId id="336" r:id="rId14"/>
    <p:sldId id="366" r:id="rId15"/>
    <p:sldId id="403" r:id="rId16"/>
    <p:sldId id="419" r:id="rId17"/>
    <p:sldId id="415" r:id="rId18"/>
    <p:sldId id="416" r:id="rId19"/>
    <p:sldId id="417" r:id="rId20"/>
    <p:sldId id="373" r:id="rId21"/>
    <p:sldId id="408" r:id="rId22"/>
    <p:sldId id="404" r:id="rId23"/>
    <p:sldId id="409" r:id="rId24"/>
    <p:sldId id="407" r:id="rId25"/>
    <p:sldId id="354" r:id="rId26"/>
    <p:sldId id="378" r:id="rId27"/>
    <p:sldId id="375" r:id="rId28"/>
    <p:sldId id="326" r:id="rId29"/>
    <p:sldId id="360" r:id="rId30"/>
    <p:sldId id="380" r:id="rId31"/>
    <p:sldId id="35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3" autoAdjust="0"/>
    <p:restoredTop sz="94660"/>
  </p:normalViewPr>
  <p:slideViewPr>
    <p:cSldViewPr snapToGrid="0">
      <p:cViewPr varScale="1">
        <p:scale>
          <a:sx n="84" d="100"/>
          <a:sy n="84" d="100"/>
        </p:scale>
        <p:origin x="1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901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2428529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601047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5/22/2025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5/22/2025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5/22/2025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5/22/2025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5/22/2025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5/22/2025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5/22/2025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5/22/2025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5/22/2025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86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5/22/2025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4.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6.xml"/><Relationship Id="rId6" Type="http://schemas.openxmlformats.org/officeDocument/2006/relationships/image" Target="../media/image10.emf"/><Relationship Id="rId5" Type="http://schemas.openxmlformats.org/officeDocument/2006/relationships/image" Target="../media/image7.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694A38-6B9C-455B-9530-C0B4DB437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2" y="225287"/>
            <a:ext cx="11343861" cy="6308035"/>
          </a:xfrm>
          <a:prstGeom prst="rect">
            <a:avLst/>
          </a:prstGeom>
        </p:spPr>
      </p:pic>
      <p:sp>
        <p:nvSpPr>
          <p:cNvPr id="7" name="Rectangle: Rounded Corners 6">
            <a:extLst>
              <a:ext uri="{FF2B5EF4-FFF2-40B4-BE49-F238E27FC236}">
                <a16:creationId xmlns:a16="http://schemas.microsoft.com/office/drawing/2014/main" id="{1F1473FA-45FC-4BC7-8BD0-E958366A621F}"/>
              </a:ext>
            </a:extLst>
          </p:cNvPr>
          <p:cNvSpPr/>
          <p:nvPr/>
        </p:nvSpPr>
        <p:spPr>
          <a:xfrm>
            <a:off x="748918" y="3227598"/>
            <a:ext cx="10111068" cy="725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 7: ỨNG PHÓ VỚI TÌNH HUỐNG NGUY HIỂM</a:t>
            </a:r>
            <a:endParaRPr lang="en-US" sz="3200" dirty="0">
              <a:solidFill>
                <a:schemeClr val="tx1"/>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9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200940" y="4273604"/>
            <a:ext cx="3750842" cy="235890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233184" y="4421615"/>
            <a:ext cx="3666441"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62557" y="3915781"/>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147617" y="3964542"/>
            <a:ext cx="0"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4" name="TextBox 3">
            <a:extLst>
              <a:ext uri="{FF2B5EF4-FFF2-40B4-BE49-F238E27FC236}">
                <a16:creationId xmlns:a16="http://schemas.microsoft.com/office/drawing/2014/main" id="{E4AFBF2A-DB50-417B-892C-9C7F3E67C2E2}"/>
              </a:ext>
            </a:extLst>
          </p:cNvPr>
          <p:cNvSpPr txBox="1"/>
          <p:nvPr/>
        </p:nvSpPr>
        <p:spPr>
          <a:xfrm>
            <a:off x="129949" y="4447646"/>
            <a:ext cx="2902226" cy="2677656"/>
          </a:xfrm>
          <a:prstGeom prst="rect">
            <a:avLst/>
          </a:prstGeom>
          <a:noFill/>
        </p:spPr>
        <p:txBody>
          <a:bodyPr wrap="square" rtlCol="0">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xoáy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trộm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E7109D5-C9ED-4423-87FB-98240FAE2DD9}"/>
              </a:ext>
            </a:extLst>
          </p:cNvPr>
          <p:cNvSpPr txBox="1"/>
          <p:nvPr/>
        </p:nvSpPr>
        <p:spPr>
          <a:xfrm>
            <a:off x="4200940" y="4376834"/>
            <a:ext cx="3750842" cy="1569660"/>
          </a:xfrm>
          <a:prstGeom prst="rect">
            <a:avLst/>
          </a:prstGeom>
          <a:noFill/>
        </p:spPr>
        <p:txBody>
          <a:bodyPr wrap="square" rtlCol="0">
            <a:spAutoFit/>
          </a:bodyPr>
          <a:lstStyle/>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quét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ẩu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419D4F89-0626-4A37-8ED5-43CB64105511}"/>
              </a:ext>
            </a:extLst>
          </p:cNvPr>
          <p:cNvSpPr txBox="1"/>
          <p:nvPr/>
        </p:nvSpPr>
        <p:spPr>
          <a:xfrm>
            <a:off x="8233184" y="4483392"/>
            <a:ext cx="3828867" cy="2308324"/>
          </a:xfrm>
          <a:prstGeom prst="rect">
            <a:avLst/>
          </a:prstGeom>
          <a:noFill/>
        </p:spPr>
        <p:txBody>
          <a:bodyPr wrap="square" rtlCol="0">
            <a:spAutoFit/>
          </a:bodyPr>
          <a:lstStyle/>
          <a:p>
            <a:r>
              <a:rPr lang="vi-VN" sz="2400" dirty="0">
                <a:solidFill>
                  <a:srgbClr val="000000"/>
                </a:solidFill>
                <a:effectLst/>
                <a:latin typeface="Times New Roman" panose="02020603050405020304" pitchFamily="18" charset="0"/>
                <a:ea typeface="Times New Roman" panose="02020603050405020304" pitchFamily="18" charset="0"/>
              </a:rPr>
              <a:t>Tình huống nguy hiểm là những sự việc bất ngờ xảy ra, có nguy cơ đe doạ nghiêm trọng đến sức khoẻ, tính mạng, gây thiệt </a:t>
            </a:r>
            <a:r>
              <a:rPr lang="en-US" sz="2400" dirty="0" err="1">
                <a:solidFill>
                  <a:srgbClr val="000000"/>
                </a:solidFill>
                <a:effectLst/>
                <a:latin typeface="Times New Roman" panose="02020603050405020304" pitchFamily="18" charset="0"/>
                <a:ea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p>
        </p:txBody>
      </p: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114261" y="1590396"/>
            <a:ext cx="6121871" cy="332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200" dirty="0">
                <a:solidFill>
                  <a:srgbClr val="0000FF"/>
                </a:solidFill>
                <a:latin typeface="+mj-lt"/>
              </a:rPr>
              <a:t>Tình huống nguy hiểm là những sự việc bất ngờ xảy ra, có nguy cơ đe doạ nghiêm trọng đến sức khoẻ, tính mạng, gây thiệt hại về tài sản, môi trường cho bản thân, gia đình và cộng đồng xã hội.</a:t>
            </a:r>
            <a:endParaRPr lang="en-US" sz="3200" dirty="0">
              <a:solidFill>
                <a:srgbClr val="0000FF"/>
              </a:solidFill>
              <a:latin typeface="+mj-lt"/>
            </a:endParaRPr>
          </a:p>
          <a:p>
            <a:pPr algn="just">
              <a:buFont typeface="Arial" panose="020B0604020202020204" pitchFamily="34" charset="0"/>
              <a:buNone/>
            </a:pPr>
            <a:endParaRPr lang="en-US" sz="3200" b="1" dirty="0">
              <a:solidFill>
                <a:srgbClr val="0000FF"/>
              </a:solidFill>
              <a:latin typeface="+mj-lt"/>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491410" y="2268489"/>
            <a:ext cx="7969290" cy="145135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2</a:t>
            </a:r>
            <a:r>
              <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 ứng phó trước những tình huống nguy </a:t>
            </a:r>
            <a:r>
              <a:rPr lang="en-US" sz="4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a:t>
            </a:r>
            <a:r>
              <a:rPr lang="vi-VN" sz="4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4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5926" y="-50055"/>
            <a:ext cx="1255238" cy="937524"/>
          </a:xfrm>
          <a:prstGeom prst="rect">
            <a:avLst/>
          </a:prstGeom>
        </p:spPr>
      </p:pic>
      <p:sp>
        <p:nvSpPr>
          <p:cNvPr id="13" name="TextBox 12">
            <a:extLst>
              <a:ext uri="{FF2B5EF4-FFF2-40B4-BE49-F238E27FC236}">
                <a16:creationId xmlns:a16="http://schemas.microsoft.com/office/drawing/2014/main" id="{59D0F3DF-7812-4809-98C0-6799E80D4146}"/>
              </a:ext>
            </a:extLst>
          </p:cNvPr>
          <p:cNvSpPr txBox="1"/>
          <p:nvPr/>
        </p:nvSpPr>
        <p:spPr>
          <a:xfrm>
            <a:off x="437322" y="1086679"/>
            <a:ext cx="11595651" cy="6137578"/>
          </a:xfrm>
          <a:prstGeom prst="rect">
            <a:avLst/>
          </a:prstGeom>
          <a:noFill/>
        </p:spPr>
        <p:txBody>
          <a:bodyPr wrap="square" rtlCol="0">
            <a:spAutoFit/>
          </a:bodyPr>
          <a:lstStyle/>
          <a:p>
            <a:pPr marR="45720"/>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1: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Hoa</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muộn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vắng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em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kẻ</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lạ</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ngờ</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kéo</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lôi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máy</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trường hợp gặp hoả hoạn, em sẽ làm gì?</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15000"/>
              </a:lnSpc>
              <a:spcAft>
                <a:spcPts val="500"/>
              </a:spcAft>
            </a:pP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Tình</a:t>
            </a:r>
            <a:r>
              <a:rPr lang="es-ES" sz="2400" dirty="0">
                <a:effectLst/>
                <a:latin typeface="Times New Roman" panose="02020603050405020304" pitchFamily="18" charset="0"/>
                <a:ea typeface="Calibri" panose="020F0502020204030204" pitchFamily="34" charset="0"/>
              </a:rPr>
              <a:t> </a:t>
            </a:r>
            <a:r>
              <a:rPr lang="es-ES" sz="2400" dirty="0" err="1">
                <a:effectLst/>
                <a:latin typeface="Times New Roman" panose="02020603050405020304" pitchFamily="18" charset="0"/>
                <a:ea typeface="Calibri" panose="020F0502020204030204" pitchFamily="34" charset="0"/>
              </a:rPr>
              <a:t>huống</a:t>
            </a:r>
            <a:r>
              <a:rPr lang="es-ES" sz="2400" dirty="0">
                <a:effectLst/>
                <a:latin typeface="Times New Roman" panose="02020603050405020304" pitchFamily="18" charset="0"/>
                <a:ea typeface="Calibri" panose="020F0502020204030204" pitchFamily="34" charset="0"/>
              </a:rPr>
              <a:t> 3:</a:t>
            </a:r>
            <a:r>
              <a:rPr lang="es-E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Hè</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này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Hân</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được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tham</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gia</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lớp</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học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bơi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Thầy</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giáo</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đặc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biệt</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lưu</a:t>
            </a:r>
            <a:r>
              <a:rPr lang="en-US" sz="2400" dirty="0">
                <a:solidFill>
                  <a:srgbClr val="000000"/>
                </a:solidFill>
                <a:effectLst/>
                <a:latin typeface="Times New Roman" panose="02020603050405020304" pitchFamily="18" charset="0"/>
                <a:ea typeface="Arial" panose="020B0604020202020204" pitchFamily="34" charset="0"/>
              </a:rPr>
              <a:t> ý </a:t>
            </a:r>
            <a:r>
              <a:rPr lang="en-US" sz="2400" dirty="0" err="1">
                <a:solidFill>
                  <a:srgbClr val="000000"/>
                </a:solidFill>
                <a:effectLst/>
                <a:latin typeface="Times New Roman" panose="02020603050405020304" pitchFamily="18" charset="0"/>
                <a:ea typeface="Arial" panose="020B0604020202020204" pitchFamily="34" charset="0"/>
              </a:rPr>
              <a:t>cách</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ứng</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phó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và</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cứu</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người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khi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bị</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đuối</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nước</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đó</a:t>
            </a:r>
            <a:r>
              <a:rPr lang="en-US" sz="2400" dirty="0">
                <a:solidFill>
                  <a:srgbClr val="000000"/>
                </a:solidFill>
                <a:effectLst/>
                <a:latin typeface="Times New Roman" panose="02020603050405020304" pitchFamily="18" charset="0"/>
                <a:ea typeface="Arial" panose="020B0604020202020204" pitchFamily="34" charset="0"/>
              </a:rPr>
              <a:t> </a:t>
            </a:r>
            <a:r>
              <a:rPr lang="en-US" sz="2400" dirty="0" err="1">
                <a:solidFill>
                  <a:srgbClr val="000000"/>
                </a:solidFill>
                <a:effectLst/>
                <a:latin typeface="Times New Roman" panose="02020603050405020304" pitchFamily="18" charset="0"/>
                <a:ea typeface="Arial" panose="020B0604020202020204" pitchFamily="34" charset="0"/>
              </a:rPr>
              <a:t>là</a:t>
            </a:r>
            <a:r>
              <a:rPr lang="en-US" sz="2400" dirty="0">
                <a:solidFill>
                  <a:srgbClr val="000000"/>
                </a:solidFill>
                <a:effectLst/>
                <a:latin typeface="Times New Roman" panose="02020603050405020304" pitchFamily="18" charset="0"/>
                <a:ea typeface="Arial" panose="020B0604020202020204" pitchFamily="34" charset="0"/>
              </a:rPr>
              <a:t>:</a:t>
            </a:r>
            <a:endParaRPr lang="en-US" sz="2400" dirty="0">
              <a:effectLst/>
              <a:latin typeface="Arial" panose="020B0604020202020204" pitchFamily="34" charset="0"/>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Bình tĩnh, hít thật nhiều hơi vào phổi, cố gắng nín thở càng lâu càng tốt, thả lỏng người để nước đẩy sát lên mặt nước.</a:t>
            </a:r>
            <a:endParaRPr lang="en-US" sz="2400" dirty="0">
              <a:effectLst/>
              <a:latin typeface="+mj-lt"/>
              <a:ea typeface="Arial" panose="020B0604020202020204" pitchFamily="34" charset="0"/>
            </a:endParaRPr>
          </a:p>
          <a:p>
            <a:pPr marL="355600" indent="-177800">
              <a:lnSpc>
                <a:spcPct val="115000"/>
              </a:lnSpc>
              <a:spcAft>
                <a:spcPts val="500"/>
              </a:spcAft>
            </a:pPr>
            <a:r>
              <a:rPr lang="vi-VN" sz="2400" dirty="0">
                <a:solidFill>
                  <a:srgbClr val="000000"/>
                </a:solidFill>
                <a:effectLst/>
                <a:latin typeface="+mj-lt"/>
                <a:ea typeface="Arial" panose="020B0604020202020204" pitchFamily="34" charset="0"/>
              </a:rPr>
              <a:t>- Dùng tay hoặc chân làm mái chèo, quạt nước đẩy đầu nhô khỏi mặt nước hoặc cũng có thể quạt nước xiên, đẩy người trôi đi dễ dàng bởi vì trong nước người trở nên nhẹ hơn so với trên cạn.</a:t>
            </a:r>
            <a:endParaRPr lang="en-US" sz="2400" dirty="0">
              <a:effectLst/>
              <a:latin typeface="+mj-lt"/>
              <a:ea typeface="Arial" panose="020B0604020202020204" pitchFamily="34" charset="0"/>
            </a:endParaRPr>
          </a:p>
          <a:p>
            <a:pPr marL="463550" indent="-285750">
              <a:lnSpc>
                <a:spcPct val="115000"/>
              </a:lnSpc>
              <a:spcAft>
                <a:spcPts val="500"/>
              </a:spcAft>
              <a:buFontTx/>
              <a:buChar char="-"/>
            </a:pPr>
            <a:r>
              <a:rPr lang="vi-VN" sz="2400" dirty="0">
                <a:solidFill>
                  <a:srgbClr val="000000"/>
                </a:solidFill>
                <a:effectLst/>
                <a:latin typeface="+mj-lt"/>
                <a:ea typeface="Arial" panose="020B0604020202020204" pitchFamily="34" charset="0"/>
              </a:rPr>
              <a:t>Khi chuyển động lên xuống, há miệng to hít vào nhanh và sâu khi ở trên mặt nước, ngậm miệng, thở ra từ từ bằng mũi hoặc bằng miệng khi ở dưới mặt nước…</a:t>
            </a:r>
            <a:r>
              <a:rPr lang="en-US" sz="2400" dirty="0">
                <a:solidFill>
                  <a:srgbClr val="000000"/>
                </a:solidFill>
                <a:effectLst/>
                <a:latin typeface="+mj-lt"/>
                <a:ea typeface="Arial" panose="020B0604020202020204" pitchFamily="34" charset="0"/>
              </a:rPr>
              <a:t>….</a:t>
            </a:r>
          </a:p>
          <a:p>
            <a:pPr marL="463550" indent="-285750">
              <a:lnSpc>
                <a:spcPct val="115000"/>
              </a:lnSpc>
              <a:spcAft>
                <a:spcPts val="500"/>
              </a:spcAft>
              <a:buFontTx/>
              <a:buChar char="-"/>
            </a:pPr>
            <a:endParaRPr lang="en-US" sz="2400" dirty="0">
              <a:effectLst/>
              <a:latin typeface="+mj-lt"/>
              <a:ea typeface="Arial" panose="020B0604020202020204" pitchFamily="34" charset="0"/>
            </a:endParaRPr>
          </a:p>
          <a:p>
            <a:endParaRPr lang="en-US" sz="2400" dirty="0"/>
          </a:p>
        </p:txBody>
      </p:sp>
      <p:sp>
        <p:nvSpPr>
          <p:cNvPr id="14" name="TextBox 13">
            <a:extLst>
              <a:ext uri="{FF2B5EF4-FFF2-40B4-BE49-F238E27FC236}">
                <a16:creationId xmlns:a16="http://schemas.microsoft.com/office/drawing/2014/main" id="{AB4FB73A-5E5F-4F7A-8C75-454CC9BD457B}"/>
              </a:ext>
            </a:extLst>
          </p:cNvPr>
          <p:cNvSpPr txBox="1"/>
          <p:nvPr/>
        </p:nvSpPr>
        <p:spPr>
          <a:xfrm>
            <a:off x="1749288" y="418707"/>
            <a:ext cx="8057321"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ĐỌC TÌNH HUỐNG, QUAN SÁT TRANH ẢNH</a:t>
            </a:r>
          </a:p>
        </p:txBody>
      </p:sp>
    </p:spTree>
    <p:extLst>
      <p:ext uri="{BB962C8B-B14F-4D97-AF65-F5344CB8AC3E}">
        <p14:creationId xmlns:p14="http://schemas.microsoft.com/office/powerpoint/2010/main" val="34158087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7411"/>
            <a:ext cx="11958320" cy="5940088"/>
          </a:xfrm>
          <a:prstGeom prst="rect">
            <a:avLst/>
          </a:prstGeom>
        </p:spPr>
        <p:txBody>
          <a:bodyPr wrap="square">
            <a:spAutoFit/>
          </a:bodyPr>
          <a:lstStyle/>
          <a:p>
            <a:pPr algn="just">
              <a:spcBef>
                <a:spcPts val="400"/>
              </a:spcBef>
              <a:spcAft>
                <a:spcPts val="400"/>
              </a:spcAft>
            </a:pPr>
            <a:r>
              <a:rPr lang="en-US" sz="3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2. </a:t>
            </a:r>
            <a:r>
              <a:rPr lang="en-US" sz="34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Cách</a:t>
            </a:r>
            <a:r>
              <a:rPr lang="en-US" sz="3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4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ứng</a:t>
            </a:r>
            <a:r>
              <a:rPr lang="en-US" sz="3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4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phó</a:t>
            </a:r>
            <a:r>
              <a:rPr lang="en-US" sz="3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4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với</a:t>
            </a:r>
            <a:r>
              <a:rPr lang="en-US" sz="3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4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các</a:t>
            </a:r>
            <a:r>
              <a:rPr lang="en-US" sz="3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4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tình</a:t>
            </a:r>
            <a:r>
              <a:rPr lang="en-US" sz="3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4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huống</a:t>
            </a:r>
            <a:r>
              <a:rPr lang="en-US" sz="3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4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nguy</a:t>
            </a:r>
            <a:r>
              <a:rPr lang="en-US" sz="3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4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hiểm</a:t>
            </a:r>
            <a:endParaRPr lang="vi-VN" sz="34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400"/>
              </a:spcBef>
              <a:spcAft>
                <a:spcPts val="400"/>
              </a:spcAft>
            </a:pPr>
            <a:r>
              <a:rPr lang="vi-VN" sz="3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 </a:t>
            </a:r>
            <a:r>
              <a:rPr lang="en-US" sz="34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Khái</a:t>
            </a:r>
            <a:r>
              <a:rPr lang="en-US" sz="3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4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niệm</a:t>
            </a:r>
            <a:endParaRPr lang="en-US" sz="3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spcBef>
                <a:spcPts val="400"/>
              </a:spcBef>
              <a:spcAft>
                <a:spcPts val="400"/>
              </a:spcAft>
            </a:pPr>
            <a:r>
              <a:rPr lang="en-US" sz="3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Để</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ứng</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phó</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với</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tình</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huống</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nguy</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hiểm</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cần</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phải</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thật</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bình</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tĩnh</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suy</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nghĩ</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thật</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kĩ</a:t>
            </a:r>
            <a:endParaRPr lang="en-US" sz="3400" dirty="0">
              <a:latin typeface="Open Sans" panose="020B0606030504020204" pitchFamily="34" charset="0"/>
              <a:ea typeface="Open Sans" panose="020B0606030504020204" pitchFamily="34" charset="0"/>
              <a:cs typeface="Open Sans" panose="020B0606030504020204" pitchFamily="34" charset="0"/>
            </a:endParaRPr>
          </a:p>
          <a:p>
            <a:pPr>
              <a:spcBef>
                <a:spcPts val="400"/>
              </a:spcBef>
              <a:spcAft>
                <a:spcPts val="400"/>
              </a:spcAft>
            </a:pP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Tìm</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kiếm</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sự</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hỗ</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trợ</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và</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các</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cách</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ứng</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phó</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phù</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hợp</a:t>
            </a:r>
            <a:r>
              <a:rPr lang="en-US" sz="3400" dirty="0">
                <a:latin typeface="Open Sans" panose="020B0606030504020204" pitchFamily="34" charset="0"/>
                <a:ea typeface="Open Sans" panose="020B0606030504020204" pitchFamily="34" charset="0"/>
                <a:cs typeface="Open Sans" panose="020B0606030504020204" pitchFamily="34" charset="0"/>
              </a:rPr>
              <a:t>, an </a:t>
            </a:r>
            <a:r>
              <a:rPr lang="en-US" sz="3400" dirty="0" err="1">
                <a:latin typeface="Open Sans" panose="020B0606030504020204" pitchFamily="34" charset="0"/>
                <a:ea typeface="Open Sans" panose="020B0606030504020204" pitchFamily="34" charset="0"/>
                <a:cs typeface="Open Sans" panose="020B0606030504020204" pitchFamily="34" charset="0"/>
              </a:rPr>
              <a:t>toàn</a:t>
            </a:r>
            <a:endParaRPr lang="en-US" sz="3400" dirty="0">
              <a:latin typeface="Open Sans" panose="020B0606030504020204" pitchFamily="34" charset="0"/>
              <a:ea typeface="Open Sans" panose="020B0606030504020204" pitchFamily="34" charset="0"/>
              <a:cs typeface="Open Sans" panose="020B0606030504020204" pitchFamily="34" charset="0"/>
            </a:endParaRPr>
          </a:p>
          <a:p>
            <a:pPr>
              <a:spcBef>
                <a:spcPts val="400"/>
              </a:spcBef>
              <a:spcAft>
                <a:spcPts val="400"/>
              </a:spcAft>
            </a:pPr>
            <a:r>
              <a:rPr lang="en-US" sz="3400" dirty="0">
                <a:latin typeface="Open Sans" panose="020B0606030504020204" pitchFamily="34" charset="0"/>
                <a:ea typeface="Open Sans" panose="020B0606030504020204" pitchFamily="34" charset="0"/>
                <a:cs typeface="Open Sans" panose="020B0606030504020204" pitchFamily="34" charset="0"/>
              </a:rPr>
              <a:t>- B</a:t>
            </a:r>
            <a:r>
              <a:rPr lang="vi-VN" sz="3400" dirty="0">
                <a:latin typeface="Open Sans" panose="020B0606030504020204" pitchFamily="34" charset="0"/>
                <a:ea typeface="Open Sans" panose="020B0606030504020204" pitchFamily="34" charset="0"/>
                <a:cs typeface="Open Sans" panose="020B0606030504020204" pitchFamily="34" charset="0"/>
              </a:rPr>
              <a:t>áo cho người thân, công an và người xung quanh</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nếu</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có</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thể</a:t>
            </a:r>
            <a:endParaRPr lang="en-US" sz="3400" dirty="0">
              <a:latin typeface="Open Sans" panose="020B0606030504020204" pitchFamily="34" charset="0"/>
              <a:ea typeface="Open Sans" panose="020B0606030504020204" pitchFamily="34" charset="0"/>
              <a:cs typeface="Open Sans" panose="020B0606030504020204" pitchFamily="34" charset="0"/>
            </a:endParaRPr>
          </a:p>
          <a:p>
            <a:pPr>
              <a:spcBef>
                <a:spcPts val="400"/>
              </a:spcBef>
              <a:spcAft>
                <a:spcPts val="400"/>
              </a:spcAft>
            </a:pPr>
            <a:r>
              <a:rPr lang="en-US" sz="3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b, Ý </a:t>
            </a:r>
            <a:r>
              <a:rPr lang="en-US" sz="34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nghĩa</a:t>
            </a:r>
            <a:endParaRPr lang="vi-VN" sz="34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spcBef>
                <a:spcPts val="400"/>
              </a:spcBef>
              <a:spcAft>
                <a:spcPts val="400"/>
              </a:spcAft>
            </a:pP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Sẽ</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giúp</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chúng</a:t>
            </a:r>
            <a:r>
              <a:rPr lang="en-US" sz="3400" dirty="0">
                <a:latin typeface="Open Sans" panose="020B0606030504020204" pitchFamily="34" charset="0"/>
                <a:ea typeface="Open Sans" panose="020B0606030504020204" pitchFamily="34" charset="0"/>
                <a:cs typeface="Open Sans" panose="020B0606030504020204" pitchFamily="34" charset="0"/>
              </a:rPr>
              <a:t> ta </a:t>
            </a:r>
            <a:r>
              <a:rPr lang="en-US" sz="3400" dirty="0" err="1">
                <a:latin typeface="Open Sans" panose="020B0606030504020204" pitchFamily="34" charset="0"/>
                <a:ea typeface="Open Sans" panose="020B0606030504020204" pitchFamily="34" charset="0"/>
                <a:cs typeface="Open Sans" panose="020B0606030504020204" pitchFamily="34" charset="0"/>
              </a:rPr>
              <a:t>bình</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tĩnh</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tự</a:t>
            </a:r>
            <a:r>
              <a:rPr lang="en-US" sz="3400" dirty="0">
                <a:latin typeface="Open Sans" panose="020B0606030504020204" pitchFamily="34" charset="0"/>
                <a:ea typeface="Open Sans" panose="020B0606030504020204" pitchFamily="34" charset="0"/>
                <a:cs typeface="Open Sans" panose="020B0606030504020204" pitchFamily="34" charset="0"/>
              </a:rPr>
              <a:t> tin, </a:t>
            </a:r>
            <a:r>
              <a:rPr lang="en-US" sz="3400" dirty="0" err="1">
                <a:latin typeface="Open Sans" panose="020B0606030504020204" pitchFamily="34" charset="0"/>
                <a:ea typeface="Open Sans" panose="020B0606030504020204" pitchFamily="34" charset="0"/>
                <a:cs typeface="Open Sans" panose="020B0606030504020204" pitchFamily="34" charset="0"/>
              </a:rPr>
              <a:t>thoát</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khỏi</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nguy</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hiểm</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trong</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cuộc</a:t>
            </a:r>
            <a:r>
              <a:rPr lang="en-US" sz="3400" dirty="0">
                <a:latin typeface="Open Sans" panose="020B0606030504020204" pitchFamily="34" charset="0"/>
                <a:ea typeface="Open Sans" panose="020B0606030504020204" pitchFamily="34" charset="0"/>
                <a:cs typeface="Open Sans" panose="020B0606030504020204" pitchFamily="34" charset="0"/>
              </a:rPr>
              <a:t> </a:t>
            </a:r>
            <a:r>
              <a:rPr lang="en-US" sz="3400" dirty="0" err="1">
                <a:latin typeface="Open Sans" panose="020B0606030504020204" pitchFamily="34" charset="0"/>
                <a:ea typeface="Open Sans" panose="020B0606030504020204" pitchFamily="34" charset="0"/>
                <a:cs typeface="Open Sans" panose="020B0606030504020204" pitchFamily="34" charset="0"/>
              </a:rPr>
              <a:t>sống</a:t>
            </a:r>
            <a:r>
              <a:rPr lang="en-US" sz="3400" dirty="0">
                <a:latin typeface="Open Sans" panose="020B0606030504020204" pitchFamily="34" charset="0"/>
                <a:ea typeface="Open Sans" panose="020B0606030504020204" pitchFamily="34" charset="0"/>
                <a:cs typeface="Open Sans" panose="020B0606030504020204" pitchFamily="34" charset="0"/>
              </a:rPr>
              <a:t>.</a:t>
            </a:r>
            <a:endParaRPr lang="vi-VN" sz="34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9"/>
          <p:cNvSpPr>
            <a:spLocks noChangeArrowheads="1"/>
          </p:cNvSpPr>
          <p:nvPr/>
        </p:nvSpPr>
        <p:spPr bwMode="auto">
          <a:xfrm>
            <a:off x="157942" y="48213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8822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1000"/>
                                        <p:tgtEl>
                                          <p:spTgt spid="2">
                                            <p:txEl>
                                              <p:pRg st="4" end="4"/>
                                            </p:txEl>
                                          </p:spTgt>
                                        </p:tgtEl>
                                      </p:cBhvr>
                                    </p:animEffect>
                                    <p:anim calcmode="lin" valueType="num">
                                      <p:cBhvr>
                                        <p:cTn id="2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anim calcmode="lin" valueType="num">
                                      <p:cBhvr>
                                        <p:cTn id="2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 calcmode="lin" valueType="num">
                                      <p:cBhvr additive="base">
                                        <p:cTn id="34"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1179"/>
            <a:ext cx="11812385" cy="5478423"/>
          </a:xfrm>
          <a:prstGeom prst="rect">
            <a:avLst/>
          </a:prstGeom>
        </p:spPr>
        <p:txBody>
          <a:bodyPr wrap="square">
            <a:spAutoFit/>
          </a:bodyPr>
          <a:lstStyle/>
          <a:p>
            <a:pPr algn="just">
              <a:spcBef>
                <a:spcPts val="600"/>
              </a:spcBef>
              <a:spcAft>
                <a:spcPts val="600"/>
              </a:spcAft>
            </a:pP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2.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Cách</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ứng</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phó</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với</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các</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tình</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huống</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nguy</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hiểm</a:t>
            </a:r>
            <a:endParaRPr lang="vi-VN" sz="3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600"/>
              </a:spcBef>
              <a:spcAft>
                <a:spcPts val="600"/>
              </a:spcAft>
            </a:pP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a:t>
            </a:r>
            <a:r>
              <a:rPr lang="vi-VN"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Ứng</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phó</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khi</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bị</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bắt</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cóc</a:t>
            </a:r>
            <a:endPar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600"/>
              </a:spcBef>
              <a:spcAft>
                <a:spcPts val="600"/>
              </a:spcAft>
            </a:pP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Cách</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xử</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lí</a:t>
            </a:r>
            <a:endParaRPr lang="vi-VN" sz="3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600"/>
              </a:spcBef>
              <a:spcAft>
                <a:spcPts val="600"/>
              </a:spcAft>
            </a:pPr>
            <a:r>
              <a:rPr lang="vi-VN"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Hét</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thật</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to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để</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người</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xung</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quanh</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nghe</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thấy</a:t>
            </a:r>
            <a:endPar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600"/>
              </a:spcBef>
              <a:spcAft>
                <a:spcPts val="600"/>
              </a:spcAft>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Bỏ</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chạy</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kêu</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cứu</a:t>
            </a:r>
            <a:endPar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600"/>
              </a:spcBef>
              <a:spcAft>
                <a:spcPts val="600"/>
              </a:spcAft>
            </a:pP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Để</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tránh</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tình</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huống</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bắt</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cóc</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em</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cần</a:t>
            </a:r>
            <a:r>
              <a:rPr lang="vi-VN"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a:p>
            <a:pPr>
              <a:spcBef>
                <a:spcPts val="600"/>
              </a:spcBef>
              <a:spcAft>
                <a:spcPts val="600"/>
              </a:spcAft>
            </a:pPr>
            <a:r>
              <a:rPr lang="en-US" sz="3000" dirty="0">
                <a:latin typeface="Open Sans" panose="020B0606030504020204" pitchFamily="34" charset="0"/>
                <a:ea typeface="Open Sans" panose="020B0606030504020204" pitchFamily="34" charset="0"/>
                <a:cs typeface="Open Sans" panose="020B0606030504020204" pitchFamily="34" charset="0"/>
              </a:rPr>
              <a:t>-</a:t>
            </a:r>
            <a:r>
              <a:rPr lang="vi-VN" sz="3000" dirty="0">
                <a:latin typeface="Open Sans" panose="020B0606030504020204" pitchFamily="34" charset="0"/>
                <a:ea typeface="Open Sans" panose="020B0606030504020204" pitchFamily="34" charset="0"/>
                <a:cs typeface="Open Sans" panose="020B0606030504020204" pitchFamily="34" charset="0"/>
              </a:rPr>
              <a:t> Không đi một mình nơi vắng người.</a:t>
            </a:r>
          </a:p>
          <a:p>
            <a:pPr>
              <a:spcBef>
                <a:spcPts val="600"/>
              </a:spcBef>
              <a:spcAft>
                <a:spcPts val="600"/>
              </a:spcAft>
            </a:pPr>
            <a:r>
              <a:rPr lang="en-US" sz="3000" dirty="0">
                <a:latin typeface="Open Sans" panose="020B0606030504020204" pitchFamily="34" charset="0"/>
                <a:ea typeface="Open Sans" panose="020B0606030504020204" pitchFamily="34" charset="0"/>
                <a:cs typeface="Open Sans" panose="020B0606030504020204" pitchFamily="34" charset="0"/>
              </a:rPr>
              <a:t>-</a:t>
            </a:r>
            <a:r>
              <a:rPr lang="vi-VN" sz="3000" dirty="0">
                <a:latin typeface="Open Sans" panose="020B0606030504020204" pitchFamily="34" charset="0"/>
                <a:ea typeface="Open Sans" panose="020B0606030504020204" pitchFamily="34" charset="0"/>
                <a:cs typeface="Open Sans" panose="020B0606030504020204" pitchFamily="34" charset="0"/>
              </a:rPr>
              <a:t> Luôn cảnh giác và không tiếp xúc với người l</a:t>
            </a:r>
            <a:r>
              <a:rPr lang="en-US" sz="3000" dirty="0">
                <a:latin typeface="Open Sans" panose="020B0606030504020204" pitchFamily="34" charset="0"/>
                <a:ea typeface="Open Sans" panose="020B0606030504020204" pitchFamily="34" charset="0"/>
                <a:cs typeface="Open Sans" panose="020B0606030504020204" pitchFamily="34" charset="0"/>
              </a:rPr>
              <a:t>ạ</a:t>
            </a:r>
            <a:endParaRPr lang="vi-VN" sz="3000"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spcAft>
                <a:spcPts val="600"/>
              </a:spcAft>
            </a:pPr>
            <a:r>
              <a:rPr lang="en-US" sz="3000" dirty="0">
                <a:latin typeface="Open Sans" panose="020B0606030504020204" pitchFamily="34" charset="0"/>
                <a:ea typeface="Open Sans" panose="020B0606030504020204" pitchFamily="34" charset="0"/>
                <a:cs typeface="Open Sans" panose="020B0606030504020204" pitchFamily="34" charset="0"/>
              </a:rPr>
              <a:t>-</a:t>
            </a:r>
            <a:r>
              <a:rPr lang="vi-VN" sz="3000" dirty="0">
                <a:latin typeface="Open Sans" panose="020B0606030504020204" pitchFamily="34" charset="0"/>
                <a:ea typeface="Open Sans" panose="020B0606030504020204" pitchFamily="34" charset="0"/>
                <a:cs typeface="Open Sans" panose="020B0606030504020204" pitchFamily="34" charset="0"/>
              </a:rPr>
              <a:t> Luôn xin phép</a:t>
            </a:r>
            <a:r>
              <a:rPr lang="en-US" sz="3000" dirty="0">
                <a:latin typeface="Open Sans" panose="020B0606030504020204" pitchFamily="34" charset="0"/>
                <a:ea typeface="Open Sans" panose="020B0606030504020204" pitchFamily="34" charset="0"/>
                <a:cs typeface="Open Sans" panose="020B0606030504020204" pitchFamily="34" charset="0"/>
              </a:rPr>
              <a:t> </a:t>
            </a:r>
            <a:r>
              <a:rPr lang="en-US" sz="3000" dirty="0" err="1">
                <a:latin typeface="Open Sans" panose="020B0606030504020204" pitchFamily="34" charset="0"/>
                <a:ea typeface="Open Sans" panose="020B0606030504020204" pitchFamily="34" charset="0"/>
                <a:cs typeface="Open Sans" panose="020B0606030504020204" pitchFamily="34" charset="0"/>
              </a:rPr>
              <a:t>và</a:t>
            </a:r>
            <a:r>
              <a:rPr lang="en-US" sz="3000" dirty="0">
                <a:latin typeface="Open Sans" panose="020B0606030504020204" pitchFamily="34" charset="0"/>
                <a:ea typeface="Open Sans" panose="020B0606030504020204" pitchFamily="34" charset="0"/>
                <a:cs typeface="Open Sans" panose="020B0606030504020204" pitchFamily="34" charset="0"/>
              </a:rPr>
              <a:t> </a:t>
            </a:r>
            <a:r>
              <a:rPr lang="en-US" sz="3000" dirty="0" err="1">
                <a:latin typeface="Open Sans" panose="020B0606030504020204" pitchFamily="34" charset="0"/>
                <a:ea typeface="Open Sans" panose="020B0606030504020204" pitchFamily="34" charset="0"/>
                <a:cs typeface="Open Sans" panose="020B0606030504020204" pitchFamily="34" charset="0"/>
              </a:rPr>
              <a:t>thông</a:t>
            </a:r>
            <a:r>
              <a:rPr lang="en-US" sz="3000" dirty="0">
                <a:latin typeface="Open Sans" panose="020B0606030504020204" pitchFamily="34" charset="0"/>
                <a:ea typeface="Open Sans" panose="020B0606030504020204" pitchFamily="34" charset="0"/>
                <a:cs typeface="Open Sans" panose="020B0606030504020204" pitchFamily="34" charset="0"/>
              </a:rPr>
              <a:t> </a:t>
            </a:r>
            <a:r>
              <a:rPr lang="en-US" sz="3000" dirty="0" err="1">
                <a:latin typeface="Open Sans" panose="020B0606030504020204" pitchFamily="34" charset="0"/>
                <a:ea typeface="Open Sans" panose="020B0606030504020204" pitchFamily="34" charset="0"/>
                <a:cs typeface="Open Sans" panose="020B0606030504020204" pitchFamily="34" charset="0"/>
              </a:rPr>
              <a:t>báo</a:t>
            </a:r>
            <a:r>
              <a:rPr lang="en-US" sz="3000" dirty="0">
                <a:latin typeface="Open Sans" panose="020B0606030504020204" pitchFamily="34" charset="0"/>
                <a:ea typeface="Open Sans" panose="020B0606030504020204" pitchFamily="34" charset="0"/>
                <a:cs typeface="Open Sans" panose="020B0606030504020204" pitchFamily="34" charset="0"/>
              </a:rPr>
              <a:t> </a:t>
            </a:r>
            <a:r>
              <a:rPr lang="en-US" sz="3000" dirty="0" err="1">
                <a:latin typeface="Open Sans" panose="020B0606030504020204" pitchFamily="34" charset="0"/>
                <a:ea typeface="Open Sans" panose="020B0606030504020204" pitchFamily="34" charset="0"/>
                <a:cs typeface="Open Sans" panose="020B0606030504020204" pitchFamily="34" charset="0"/>
              </a:rPr>
              <a:t>nơi</a:t>
            </a:r>
            <a:r>
              <a:rPr lang="en-US" sz="3000" dirty="0">
                <a:latin typeface="Open Sans" panose="020B0606030504020204" pitchFamily="34" charset="0"/>
                <a:ea typeface="Open Sans" panose="020B0606030504020204" pitchFamily="34" charset="0"/>
                <a:cs typeface="Open Sans" panose="020B0606030504020204" pitchFamily="34" charset="0"/>
              </a:rPr>
              <a:t> </a:t>
            </a:r>
            <a:r>
              <a:rPr lang="en-US" sz="3000" dirty="0" err="1">
                <a:latin typeface="Open Sans" panose="020B0606030504020204" pitchFamily="34" charset="0"/>
                <a:ea typeface="Open Sans" panose="020B0606030504020204" pitchFamily="34" charset="0"/>
                <a:cs typeface="Open Sans" panose="020B0606030504020204" pitchFamily="34" charset="0"/>
              </a:rPr>
              <a:t>mình</a:t>
            </a:r>
            <a:r>
              <a:rPr lang="en-US" sz="3000" dirty="0">
                <a:latin typeface="Open Sans" panose="020B0606030504020204" pitchFamily="34" charset="0"/>
                <a:ea typeface="Open Sans" panose="020B0606030504020204" pitchFamily="34" charset="0"/>
                <a:cs typeface="Open Sans" panose="020B0606030504020204" pitchFamily="34" charset="0"/>
              </a:rPr>
              <a:t> </a:t>
            </a:r>
            <a:r>
              <a:rPr lang="en-US" sz="3000" dirty="0" err="1">
                <a:latin typeface="Open Sans" panose="020B0606030504020204" pitchFamily="34" charset="0"/>
                <a:ea typeface="Open Sans" panose="020B0606030504020204" pitchFamily="34" charset="0"/>
                <a:cs typeface="Open Sans" panose="020B0606030504020204" pitchFamily="34" charset="0"/>
              </a:rPr>
              <a:t>đi</a:t>
            </a:r>
            <a:r>
              <a:rPr lang="en-US" sz="3000" dirty="0">
                <a:latin typeface="Open Sans" panose="020B0606030504020204" pitchFamily="34" charset="0"/>
                <a:ea typeface="Open Sans" panose="020B0606030504020204" pitchFamily="34" charset="0"/>
                <a:cs typeface="Open Sans" panose="020B0606030504020204" pitchFamily="34" charset="0"/>
              </a:rPr>
              <a:t> </a:t>
            </a:r>
            <a:r>
              <a:rPr lang="en-US" sz="3000" dirty="0" err="1">
                <a:latin typeface="Open Sans" panose="020B0606030504020204" pitchFamily="34" charset="0"/>
                <a:ea typeface="Open Sans" panose="020B0606030504020204" pitchFamily="34" charset="0"/>
                <a:cs typeface="Open Sans" panose="020B0606030504020204" pitchFamily="34" charset="0"/>
              </a:rPr>
              <a:t>trước</a:t>
            </a:r>
            <a:r>
              <a:rPr lang="en-US" sz="3000" dirty="0">
                <a:latin typeface="Open Sans" panose="020B0606030504020204" pitchFamily="34" charset="0"/>
                <a:ea typeface="Open Sans" panose="020B0606030504020204" pitchFamily="34" charset="0"/>
                <a:cs typeface="Open Sans" panose="020B0606030504020204" pitchFamily="34" charset="0"/>
              </a:rPr>
              <a:t> </a:t>
            </a:r>
            <a:r>
              <a:rPr lang="en-US" sz="3000" dirty="0" err="1">
                <a:latin typeface="Open Sans" panose="020B0606030504020204" pitchFamily="34" charset="0"/>
                <a:ea typeface="Open Sans" panose="020B0606030504020204" pitchFamily="34" charset="0"/>
                <a:cs typeface="Open Sans" panose="020B0606030504020204" pitchFamily="34" charset="0"/>
              </a:rPr>
              <a:t>khi</a:t>
            </a:r>
            <a:r>
              <a:rPr lang="en-US" sz="3000" dirty="0">
                <a:latin typeface="Open Sans" panose="020B0606030504020204" pitchFamily="34" charset="0"/>
                <a:ea typeface="Open Sans" panose="020B0606030504020204" pitchFamily="34" charset="0"/>
                <a:cs typeface="Open Sans" panose="020B0606030504020204" pitchFamily="34" charset="0"/>
              </a:rPr>
              <a:t> </a:t>
            </a:r>
            <a:r>
              <a:rPr lang="en-US" sz="3000" dirty="0" err="1">
                <a:latin typeface="Open Sans" panose="020B0606030504020204" pitchFamily="34" charset="0"/>
                <a:ea typeface="Open Sans" panose="020B0606030504020204" pitchFamily="34" charset="0"/>
                <a:cs typeface="Open Sans" panose="020B0606030504020204" pitchFamily="34" charset="0"/>
              </a:rPr>
              <a:t>đi</a:t>
            </a:r>
            <a:r>
              <a:rPr lang="en-US" sz="3000" dirty="0">
                <a:latin typeface="Open Sans" panose="020B0606030504020204" pitchFamily="34" charset="0"/>
                <a:ea typeface="Open Sans" panose="020B0606030504020204" pitchFamily="34" charset="0"/>
                <a:cs typeface="Open Sans" panose="020B0606030504020204" pitchFamily="34" charset="0"/>
              </a:rPr>
              <a:t> </a:t>
            </a:r>
            <a:r>
              <a:rPr lang="en-US" sz="3000" dirty="0" err="1">
                <a:latin typeface="Open Sans" panose="020B0606030504020204" pitchFamily="34" charset="0"/>
                <a:ea typeface="Open Sans" panose="020B0606030504020204" pitchFamily="34" charset="0"/>
                <a:cs typeface="Open Sans" panose="020B0606030504020204" pitchFamily="34" charset="0"/>
              </a:rPr>
              <a:t>khỏi</a:t>
            </a:r>
            <a:r>
              <a:rPr lang="en-US" sz="3000" dirty="0">
                <a:latin typeface="Open Sans" panose="020B0606030504020204" pitchFamily="34" charset="0"/>
                <a:ea typeface="Open Sans" panose="020B0606030504020204" pitchFamily="34" charset="0"/>
                <a:cs typeface="Open Sans" panose="020B0606030504020204" pitchFamily="34" charset="0"/>
              </a:rPr>
              <a:t> </a:t>
            </a:r>
            <a:r>
              <a:rPr lang="en-US" sz="3000" dirty="0" err="1">
                <a:latin typeface="Open Sans" panose="020B0606030504020204" pitchFamily="34" charset="0"/>
                <a:ea typeface="Open Sans" panose="020B0606030504020204" pitchFamily="34" charset="0"/>
                <a:cs typeface="Open Sans" panose="020B0606030504020204" pitchFamily="34" charset="0"/>
              </a:rPr>
              <a:t>nhà</a:t>
            </a:r>
            <a:endParaRPr lang="vi-VN" sz="3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9"/>
          <p:cNvSpPr>
            <a:spLocks noChangeArrowheads="1"/>
          </p:cNvSpPr>
          <p:nvPr/>
        </p:nvSpPr>
        <p:spPr bwMode="auto">
          <a:xfrm>
            <a:off x="157942" y="48213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0571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1000"/>
                                        <p:tgtEl>
                                          <p:spTgt spid="2">
                                            <p:txEl>
                                              <p:pRg st="8" end="8"/>
                                            </p:txEl>
                                          </p:spTgt>
                                        </p:tgtEl>
                                      </p:cBhvr>
                                    </p:animEffect>
                                    <p:anim calcmode="lin" valueType="num">
                                      <p:cBhvr>
                                        <p:cTn id="4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691"/>
            <a:ext cx="11948160" cy="5681042"/>
          </a:xfrm>
          <a:prstGeom prst="rect">
            <a:avLst/>
          </a:prstGeom>
        </p:spPr>
        <p:txBody>
          <a:bodyPr wrap="square">
            <a:spAutoFit/>
          </a:bodyPr>
          <a:lstStyle/>
          <a:p>
            <a:pPr algn="just">
              <a:spcBef>
                <a:spcPts val="400"/>
              </a:spcBef>
              <a:spcAft>
                <a:spcPts val="400"/>
              </a:spcAft>
            </a:pPr>
            <a:r>
              <a:rPr lang="en-US" sz="3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d</a:t>
            </a:r>
            <a:r>
              <a:rPr lang="vi-VN" sz="3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6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Ứng</a:t>
            </a:r>
            <a:r>
              <a:rPr lang="en-US" sz="3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6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phó</a:t>
            </a:r>
            <a:r>
              <a:rPr lang="en-US" sz="3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6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khi</a:t>
            </a:r>
            <a:r>
              <a:rPr lang="en-US" sz="3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6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hoả</a:t>
            </a:r>
            <a:r>
              <a:rPr lang="en-US" sz="3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6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hoạn</a:t>
            </a:r>
            <a:endParaRPr lang="en-US" sz="36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400"/>
              </a:spcBef>
              <a:spcAft>
                <a:spcPts val="400"/>
              </a:spcAft>
            </a:pPr>
            <a:r>
              <a:rPr lang="en-US" sz="3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6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Cách</a:t>
            </a:r>
            <a:r>
              <a:rPr lang="en-US" sz="3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6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xử</a:t>
            </a:r>
            <a:r>
              <a:rPr lang="en-US" sz="3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6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lí</a:t>
            </a:r>
            <a:endParaRPr lang="vi-VN" sz="3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400"/>
              </a:spcBef>
              <a:spcAft>
                <a:spcPts val="400"/>
              </a:spcAft>
            </a:pPr>
            <a:r>
              <a:rPr lang="en-US" sz="360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vi-VN" sz="3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600" dirty="0">
                <a:latin typeface="Open Sans" panose="020B0606030504020204" pitchFamily="34" charset="0"/>
                <a:ea typeface="Open Sans" panose="020B0606030504020204" pitchFamily="34" charset="0"/>
                <a:cs typeface="Open Sans" panose="020B0606030504020204" pitchFamily="34" charset="0"/>
              </a:rPr>
              <a:t>Bình </a:t>
            </a:r>
            <a:r>
              <a:rPr lang="en-US" sz="3600" dirty="0" err="1">
                <a:latin typeface="Open Sans" panose="020B0606030504020204" pitchFamily="34" charset="0"/>
                <a:ea typeface="Open Sans" panose="020B0606030504020204" pitchFamily="34" charset="0"/>
                <a:cs typeface="Open Sans" panose="020B0606030504020204" pitchFamily="34" charset="0"/>
              </a:rPr>
              <a:t>tĩnh</a:t>
            </a:r>
            <a:endParaRPr lang="en-US" sz="3600" dirty="0">
              <a:latin typeface="Open Sans" panose="020B0606030504020204" pitchFamily="34" charset="0"/>
              <a:ea typeface="Open Sans" panose="020B0606030504020204" pitchFamily="34" charset="0"/>
              <a:cs typeface="Open Sans" panose="020B0606030504020204" pitchFamily="34" charset="0"/>
            </a:endParaRPr>
          </a:p>
          <a:p>
            <a:pPr algn="just">
              <a:spcBef>
                <a:spcPts val="400"/>
              </a:spcBef>
              <a:spcAft>
                <a:spcPts val="400"/>
              </a:spcAft>
            </a:pPr>
            <a:r>
              <a:rPr lang="en-US" sz="36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600" dirty="0" err="1">
                <a:latin typeface="Open Sans" panose="020B0606030504020204" pitchFamily="34" charset="0"/>
                <a:ea typeface="Open Sans" panose="020B0606030504020204" pitchFamily="34" charset="0"/>
                <a:cs typeface="Open Sans" panose="020B0606030504020204" pitchFamily="34" charset="0"/>
              </a:rPr>
              <a:t>Gắt</a:t>
            </a:r>
            <a:r>
              <a:rPr lang="en-US" sz="3600" dirty="0">
                <a:latin typeface="Open Sans" panose="020B0606030504020204" pitchFamily="34" charset="0"/>
                <a:ea typeface="Open Sans" panose="020B0606030504020204" pitchFamily="34" charset="0"/>
                <a:cs typeface="Open Sans" panose="020B0606030504020204" pitchFamily="34" charset="0"/>
              </a:rPr>
              <a:t> </a:t>
            </a:r>
            <a:r>
              <a:rPr lang="en-US" sz="3600" dirty="0" err="1">
                <a:latin typeface="Open Sans" panose="020B0606030504020204" pitchFamily="34" charset="0"/>
                <a:ea typeface="Open Sans" panose="020B0606030504020204" pitchFamily="34" charset="0"/>
                <a:cs typeface="Open Sans" panose="020B0606030504020204" pitchFamily="34" charset="0"/>
              </a:rPr>
              <a:t>cầu</a:t>
            </a:r>
            <a:r>
              <a:rPr lang="en-US" sz="3600" dirty="0">
                <a:latin typeface="Open Sans" panose="020B0606030504020204" pitchFamily="34" charset="0"/>
                <a:ea typeface="Open Sans" panose="020B0606030504020204" pitchFamily="34" charset="0"/>
                <a:cs typeface="Open Sans" panose="020B0606030504020204" pitchFamily="34" charset="0"/>
              </a:rPr>
              <a:t> </a:t>
            </a:r>
            <a:r>
              <a:rPr lang="en-US" sz="3600" dirty="0" err="1">
                <a:latin typeface="Open Sans" panose="020B0606030504020204" pitchFamily="34" charset="0"/>
                <a:ea typeface="Open Sans" panose="020B0606030504020204" pitchFamily="34" charset="0"/>
                <a:cs typeface="Open Sans" panose="020B0606030504020204" pitchFamily="34" charset="0"/>
              </a:rPr>
              <a:t>dao</a:t>
            </a:r>
            <a:r>
              <a:rPr lang="en-US" sz="3600" dirty="0">
                <a:latin typeface="Open Sans" panose="020B0606030504020204" pitchFamily="34" charset="0"/>
                <a:ea typeface="Open Sans" panose="020B0606030504020204" pitchFamily="34" charset="0"/>
                <a:cs typeface="Open Sans" panose="020B0606030504020204" pitchFamily="34" charset="0"/>
              </a:rPr>
              <a:t> </a:t>
            </a:r>
            <a:r>
              <a:rPr lang="en-US" sz="3600" dirty="0" err="1">
                <a:latin typeface="Open Sans" panose="020B0606030504020204" pitchFamily="34" charset="0"/>
                <a:ea typeface="Open Sans" panose="020B0606030504020204" pitchFamily="34" charset="0"/>
                <a:cs typeface="Open Sans" panose="020B0606030504020204" pitchFamily="34" charset="0"/>
              </a:rPr>
              <a:t>điện</a:t>
            </a:r>
            <a:r>
              <a:rPr lang="en-US" sz="3600" dirty="0">
                <a:latin typeface="Open Sans" panose="020B0606030504020204" pitchFamily="34" charset="0"/>
                <a:ea typeface="Open Sans" panose="020B0606030504020204" pitchFamily="34" charset="0"/>
                <a:cs typeface="Open Sans" panose="020B0606030504020204" pitchFamily="34" charset="0"/>
              </a:rPr>
              <a:t>.</a:t>
            </a:r>
          </a:p>
          <a:p>
            <a:pPr algn="just">
              <a:spcBef>
                <a:spcPts val="400"/>
              </a:spcBef>
              <a:spcAft>
                <a:spcPts val="400"/>
              </a:spcAft>
            </a:pPr>
            <a:r>
              <a:rPr lang="en-US" sz="3600" dirty="0">
                <a:latin typeface="Open Sans" panose="020B0606030504020204" pitchFamily="34" charset="0"/>
                <a:ea typeface="Open Sans" panose="020B0606030504020204" pitchFamily="34" charset="0"/>
                <a:cs typeface="Open Sans" panose="020B0606030504020204" pitchFamily="34" charset="0"/>
              </a:rPr>
              <a:t>- </a:t>
            </a:r>
            <a:r>
              <a:rPr lang="vi-VN" sz="3600" dirty="0">
                <a:latin typeface="Open Sans" panose="020B0606030504020204" pitchFamily="34" charset="0"/>
                <a:ea typeface="Open Sans" panose="020B0606030504020204" pitchFamily="34" charset="0"/>
                <a:cs typeface="Open Sans" panose="020B0606030504020204" pitchFamily="34" charset="0"/>
              </a:rPr>
              <a:t>Tìm cách thoát ra khỏi đám cháy và có thể hỗ trợ người khác tùy theo khả năng cuả mình.</a:t>
            </a:r>
            <a:endParaRPr lang="en-US" sz="3600" dirty="0">
              <a:latin typeface="Open Sans" panose="020B0606030504020204" pitchFamily="34" charset="0"/>
              <a:ea typeface="Open Sans" panose="020B0606030504020204" pitchFamily="34" charset="0"/>
              <a:cs typeface="Open Sans" panose="020B0606030504020204" pitchFamily="34" charset="0"/>
            </a:endParaRPr>
          </a:p>
          <a:p>
            <a:pPr algn="just">
              <a:spcBef>
                <a:spcPts val="400"/>
              </a:spcBef>
              <a:spcAft>
                <a:spcPts val="400"/>
              </a:spcAft>
            </a:pPr>
            <a:r>
              <a:rPr lang="en-US" sz="3600" dirty="0">
                <a:latin typeface="Open Sans" panose="020B0606030504020204" pitchFamily="34" charset="0"/>
                <a:ea typeface="Open Sans" panose="020B0606030504020204" pitchFamily="34" charset="0"/>
                <a:cs typeface="Open Sans" panose="020B0606030504020204" pitchFamily="34" charset="0"/>
              </a:rPr>
              <a:t>- </a:t>
            </a:r>
            <a:r>
              <a:rPr lang="vi-VN" sz="3600" dirty="0">
                <a:latin typeface="Open Sans" panose="020B0606030504020204" pitchFamily="34" charset="0"/>
                <a:ea typeface="Open Sans" panose="020B0606030504020204" pitchFamily="34" charset="0"/>
                <a:cs typeface="Open Sans" panose="020B0606030504020204" pitchFamily="34" charset="0"/>
              </a:rPr>
              <a:t>Thông báo cho những người xung quanh gọi điện thông báo tới số 114</a:t>
            </a:r>
            <a:endParaRPr lang="en-US" sz="3600" dirty="0">
              <a:latin typeface="Open Sans" panose="020B0606030504020204" pitchFamily="34" charset="0"/>
              <a:ea typeface="Open Sans" panose="020B0606030504020204" pitchFamily="34" charset="0"/>
              <a:cs typeface="Open Sans" panose="020B0606030504020204" pitchFamily="34" charset="0"/>
            </a:endParaRPr>
          </a:p>
          <a:p>
            <a:pPr>
              <a:spcBef>
                <a:spcPts val="300"/>
              </a:spcBef>
              <a:spcAft>
                <a:spcPts val="300"/>
              </a:spcAft>
            </a:pPr>
            <a:endParaRPr lang="vi-VN" sz="36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9"/>
          <p:cNvSpPr>
            <a:spLocks noChangeArrowheads="1"/>
          </p:cNvSpPr>
          <p:nvPr/>
        </p:nvSpPr>
        <p:spPr bwMode="auto">
          <a:xfrm>
            <a:off x="157942" y="48213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4080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691"/>
            <a:ext cx="11812385" cy="5324535"/>
          </a:xfrm>
          <a:prstGeom prst="rect">
            <a:avLst/>
          </a:prstGeom>
        </p:spPr>
        <p:txBody>
          <a:bodyPr wrap="square">
            <a:spAutoFit/>
          </a:bodyPr>
          <a:lstStyle/>
          <a:p>
            <a:pPr algn="just">
              <a:spcBef>
                <a:spcPts val="600"/>
              </a:spcBef>
              <a:spcAft>
                <a:spcPts val="600"/>
              </a:spcAft>
            </a:pP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2.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Cách</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ứng</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phó</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với</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các</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tình</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huống</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nguy</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hiểm</a:t>
            </a:r>
            <a:endParaRPr lang="vi-VN" sz="3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600"/>
              </a:spcBef>
              <a:spcAft>
                <a:spcPts val="600"/>
              </a:spcAft>
            </a:pP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e</a:t>
            </a:r>
            <a:r>
              <a:rPr lang="vi-VN"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Ứng</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phó</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khi</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bị</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đuối</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nước</a:t>
            </a:r>
            <a:endPar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600"/>
              </a:spcBef>
              <a:spcAft>
                <a:spcPts val="600"/>
              </a:spcAft>
            </a:pP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Để</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tránh</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tình</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huống</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đuối</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nước</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em</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cần</a:t>
            </a:r>
            <a:r>
              <a:rPr lang="en-US" sz="3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vi-VN" sz="3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600"/>
              </a:spcBef>
              <a:spcAft>
                <a:spcPts val="600"/>
              </a:spcAft>
            </a:pPr>
            <a:r>
              <a:rPr lang="en-US" sz="3000" dirty="0">
                <a:latin typeface="Open Sans" panose="020B0606030504020204" pitchFamily="34" charset="0"/>
                <a:ea typeface="Open Sans" panose="020B0606030504020204" pitchFamily="34" charset="0"/>
                <a:cs typeface="Open Sans" panose="020B0606030504020204" pitchFamily="34" charset="0"/>
              </a:rPr>
              <a:t>-</a:t>
            </a:r>
            <a:r>
              <a:rPr lang="vi-VN" sz="3000" dirty="0">
                <a:latin typeface="Open Sans" panose="020B0606030504020204" pitchFamily="34" charset="0"/>
                <a:ea typeface="Open Sans" panose="020B0606030504020204" pitchFamily="34" charset="0"/>
                <a:cs typeface="Open Sans" panose="020B0606030504020204" pitchFamily="34" charset="0"/>
              </a:rPr>
              <a:t> Khi đi bơi cần tránh vùng cảnh báo nguy hiểm</a:t>
            </a:r>
            <a:endParaRPr lang="en-US" sz="3000" dirty="0">
              <a:latin typeface="Open Sans" panose="020B0606030504020204" pitchFamily="34" charset="0"/>
              <a:ea typeface="Open Sans" panose="020B0606030504020204" pitchFamily="34" charset="0"/>
              <a:cs typeface="Open Sans" panose="020B0606030504020204" pitchFamily="34" charset="0"/>
            </a:endParaRPr>
          </a:p>
          <a:p>
            <a:pPr algn="just">
              <a:spcBef>
                <a:spcPts val="600"/>
              </a:spcBef>
              <a:spcAft>
                <a:spcPts val="600"/>
              </a:spcAft>
            </a:pPr>
            <a:r>
              <a:rPr lang="en-US" sz="3000" dirty="0">
                <a:latin typeface="Open Sans" panose="020B0606030504020204" pitchFamily="34" charset="0"/>
                <a:ea typeface="Open Sans" panose="020B0606030504020204" pitchFamily="34" charset="0"/>
                <a:cs typeface="Open Sans" panose="020B0606030504020204" pitchFamily="34" charset="0"/>
              </a:rPr>
              <a:t>-</a:t>
            </a:r>
            <a:r>
              <a:rPr lang="vi-VN" sz="3000" dirty="0">
                <a:latin typeface="Open Sans" panose="020B0606030504020204" pitchFamily="34" charset="0"/>
                <a:ea typeface="Open Sans" panose="020B0606030504020204" pitchFamily="34" charset="0"/>
                <a:cs typeface="Open Sans" panose="020B0606030504020204" pitchFamily="34" charset="0"/>
              </a:rPr>
              <a:t> </a:t>
            </a:r>
            <a:r>
              <a:rPr lang="en-US" sz="3000" dirty="0">
                <a:latin typeface="Open Sans" panose="020B0606030504020204" pitchFamily="34" charset="0"/>
                <a:ea typeface="Open Sans" panose="020B0606030504020204" pitchFamily="34" charset="0"/>
                <a:cs typeface="Open Sans" panose="020B0606030504020204" pitchFamily="34" charset="0"/>
              </a:rPr>
              <a:t>C</a:t>
            </a:r>
            <a:r>
              <a:rPr lang="vi-VN" sz="3000" dirty="0">
                <a:latin typeface="Open Sans" panose="020B0606030504020204" pitchFamily="34" charset="0"/>
                <a:ea typeface="Open Sans" panose="020B0606030504020204" pitchFamily="34" charset="0"/>
                <a:cs typeface="Open Sans" panose="020B0606030504020204" pitchFamily="34" charset="0"/>
              </a:rPr>
              <a:t>hấp hành nghiêm chỉnh các chỉ dẫn của lực lượng cứu hộ.</a:t>
            </a:r>
            <a:endParaRPr lang="en-US" sz="3000" dirty="0">
              <a:latin typeface="Open Sans" panose="020B0606030504020204" pitchFamily="34" charset="0"/>
              <a:ea typeface="Open Sans" panose="020B0606030504020204" pitchFamily="34" charset="0"/>
              <a:cs typeface="Open Sans" panose="020B0606030504020204" pitchFamily="34" charset="0"/>
            </a:endParaRPr>
          </a:p>
          <a:p>
            <a:pPr algn="just">
              <a:spcBef>
                <a:spcPts val="600"/>
              </a:spcBef>
              <a:spcAft>
                <a:spcPts val="600"/>
              </a:spcAft>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Luôn</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đi</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bơi</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theo</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nhóm</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để</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đảm</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bảo</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sự</a:t>
            </a: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an </a:t>
            </a:r>
            <a:r>
              <a:rPr lang="en-US" sz="3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toàn</a:t>
            </a:r>
            <a:endPar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600"/>
              </a:spcBef>
              <a:spcAft>
                <a:spcPts val="600"/>
              </a:spcAft>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vi-VN" sz="3000" dirty="0">
                <a:latin typeface="Open Sans" panose="020B0606030504020204" pitchFamily="34" charset="0"/>
                <a:ea typeface="Open Sans" panose="020B0606030504020204" pitchFamily="34" charset="0"/>
                <a:cs typeface="Open Sans" panose="020B0606030504020204" pitchFamily="34" charset="0"/>
              </a:rPr>
              <a:t>Không t</a:t>
            </a:r>
            <a:r>
              <a:rPr lang="en-US" sz="3000" dirty="0">
                <a:latin typeface="Open Sans" panose="020B0606030504020204" pitchFamily="34" charset="0"/>
                <a:ea typeface="Open Sans" panose="020B0606030504020204" pitchFamily="34" charset="0"/>
                <a:cs typeface="Open Sans" panose="020B0606030504020204" pitchFamily="34" charset="0"/>
              </a:rPr>
              <a:t>ự</a:t>
            </a:r>
            <a:r>
              <a:rPr lang="vi-VN" sz="3000" dirty="0">
                <a:latin typeface="Open Sans" panose="020B0606030504020204" pitchFamily="34" charset="0"/>
                <a:ea typeface="Open Sans" panose="020B0606030504020204" pitchFamily="34" charset="0"/>
                <a:cs typeface="Open Sans" panose="020B0606030504020204" pitchFamily="34" charset="0"/>
              </a:rPr>
              <a:t> ý ra chơi gần ao hồ, sông, suối</a:t>
            </a:r>
            <a:endParaRPr lang="en-US" sz="3000" dirty="0">
              <a:latin typeface="Open Sans" panose="020B0606030504020204" pitchFamily="34" charset="0"/>
              <a:ea typeface="Open Sans" panose="020B0606030504020204" pitchFamily="34" charset="0"/>
              <a:cs typeface="Open Sans" panose="020B0606030504020204" pitchFamily="34" charset="0"/>
            </a:endParaRPr>
          </a:p>
          <a:p>
            <a:pPr algn="just">
              <a:spcBef>
                <a:spcPts val="600"/>
              </a:spcBef>
              <a:spcAft>
                <a:spcPts val="600"/>
              </a:spcAft>
            </a:pPr>
            <a:r>
              <a:rPr lang="en-US" sz="300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vi-VN" sz="3000" dirty="0">
                <a:latin typeface="Open Sans" panose="020B0606030504020204" pitchFamily="34" charset="0"/>
                <a:ea typeface="Open Sans" panose="020B0606030504020204" pitchFamily="34" charset="0"/>
                <a:cs typeface="Open Sans" panose="020B0606030504020204" pitchFamily="34" charset="0"/>
              </a:rPr>
              <a:t>khi tham gia bơi lội cần có sự cho phép và giám sát của </a:t>
            </a:r>
            <a:r>
              <a:rPr lang="en-US" sz="3000" dirty="0" err="1">
                <a:latin typeface="Open Sans" panose="020B0606030504020204" pitchFamily="34" charset="0"/>
                <a:ea typeface="Open Sans" panose="020B0606030504020204" pitchFamily="34" charset="0"/>
                <a:cs typeface="Open Sans" panose="020B0606030504020204" pitchFamily="34" charset="0"/>
              </a:rPr>
              <a:t>người</a:t>
            </a:r>
            <a:r>
              <a:rPr lang="en-US" sz="3000" dirty="0">
                <a:latin typeface="Open Sans" panose="020B0606030504020204" pitchFamily="34" charset="0"/>
                <a:ea typeface="Open Sans" panose="020B0606030504020204" pitchFamily="34" charset="0"/>
                <a:cs typeface="Open Sans" panose="020B0606030504020204" pitchFamily="34" charset="0"/>
              </a:rPr>
              <a:t> </a:t>
            </a:r>
            <a:r>
              <a:rPr lang="en-US" sz="3000" dirty="0" err="1">
                <a:latin typeface="Open Sans" panose="020B0606030504020204" pitchFamily="34" charset="0"/>
                <a:ea typeface="Open Sans" panose="020B0606030504020204" pitchFamily="34" charset="0"/>
                <a:cs typeface="Open Sans" panose="020B0606030504020204" pitchFamily="34" charset="0"/>
              </a:rPr>
              <a:t>lớn</a:t>
            </a:r>
            <a:endParaRPr lang="vi-VN" sz="3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9"/>
          <p:cNvSpPr>
            <a:spLocks noChangeArrowheads="1"/>
          </p:cNvSpPr>
          <p:nvPr/>
        </p:nvSpPr>
        <p:spPr bwMode="auto">
          <a:xfrm>
            <a:off x="157942" y="48213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3669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anim calcmode="lin" valueType="num">
                                      <p:cBhvr>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1000"/>
                                        <p:tgtEl>
                                          <p:spTgt spid="2">
                                            <p:txEl>
                                              <p:pRg st="7" end="7"/>
                                            </p:txEl>
                                          </p:spTgt>
                                        </p:tgtEl>
                                      </p:cBhvr>
                                    </p:animEffect>
                                    <p:anim calcmode="lin" valueType="num">
                                      <p:cBhvr>
                                        <p:cTn id="3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2E62785D-E8BD-4BE4-A0DC-0CAABFF66A74}"/>
              </a:ext>
            </a:extLst>
          </p:cNvPr>
          <p:cNvSpPr txBox="1"/>
          <p:nvPr/>
        </p:nvSpPr>
        <p:spPr>
          <a:xfrm>
            <a:off x="2491409" y="300324"/>
            <a:ext cx="6798365"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TRÒ CHƠI: AI NHANH HƠN</a:t>
            </a:r>
          </a:p>
        </p:txBody>
      </p:sp>
      <p:sp>
        <p:nvSpPr>
          <p:cNvPr id="11" name="TextBox 10">
            <a:extLst>
              <a:ext uri="{FF2B5EF4-FFF2-40B4-BE49-F238E27FC236}">
                <a16:creationId xmlns:a16="http://schemas.microsoft.com/office/drawing/2014/main" id="{1A3DF21A-5B43-48E7-B60D-9DFC3F22EDDA}"/>
              </a:ext>
            </a:extLst>
          </p:cNvPr>
          <p:cNvSpPr txBox="1"/>
          <p:nvPr/>
        </p:nvSpPr>
        <p:spPr>
          <a:xfrm>
            <a:off x="612774" y="1172817"/>
            <a:ext cx="11579225" cy="954107"/>
          </a:xfrm>
          <a:prstGeom prst="rect">
            <a:avLst/>
          </a:prstGeom>
          <a:noFill/>
        </p:spPr>
        <p:txBody>
          <a:bodyPr wrap="square" rtlCol="0">
            <a:spAutoFit/>
          </a:bodyPr>
          <a:lstStyle/>
          <a:p>
            <a:r>
              <a:rPr lang="en-US" sz="2800" dirty="0" err="1">
                <a:solidFill>
                  <a:srgbClr val="008000"/>
                </a:solidFill>
                <a:latin typeface="Times New Roman" panose="02020603050405020304" pitchFamily="18" charset="0"/>
                <a:cs typeface="Times New Roman" panose="02020603050405020304" pitchFamily="18" charset="0"/>
              </a:rPr>
              <a:t>Luật</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chơi</a:t>
            </a:r>
            <a:r>
              <a:rPr lang="en-US" sz="2800" dirty="0">
                <a:solidFill>
                  <a:srgbClr val="008000"/>
                </a:solidFill>
                <a:latin typeface="Times New Roman" panose="02020603050405020304" pitchFamily="18" charset="0"/>
                <a:cs typeface="Times New Roman" panose="02020603050405020304" pitchFamily="18" charset="0"/>
              </a:rPr>
              <a:t>: GV chia </a:t>
            </a:r>
            <a:r>
              <a:rPr lang="en-US" sz="2800" dirty="0" err="1">
                <a:solidFill>
                  <a:srgbClr val="008000"/>
                </a:solidFill>
                <a:latin typeface="Times New Roman" panose="02020603050405020304" pitchFamily="18" charset="0"/>
                <a:cs typeface="Times New Roman" panose="02020603050405020304" pitchFamily="18" charset="0"/>
              </a:rPr>
              <a:t>lớp</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thành</a:t>
            </a:r>
            <a:r>
              <a:rPr lang="en-US" sz="2800" dirty="0">
                <a:solidFill>
                  <a:srgbClr val="008000"/>
                </a:solidFill>
                <a:latin typeface="Times New Roman" panose="02020603050405020304" pitchFamily="18" charset="0"/>
                <a:cs typeface="Times New Roman" panose="02020603050405020304" pitchFamily="18" charset="0"/>
              </a:rPr>
              <a:t> 2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 </a:t>
            </a:r>
            <a:r>
              <a:rPr lang="en-US" sz="2800" dirty="0" err="1">
                <a:solidFill>
                  <a:srgbClr val="008000"/>
                </a:solidFill>
                <a:latin typeface="Times New Roman" panose="02020603050405020304" pitchFamily="18" charset="0"/>
                <a:cs typeface="Times New Roman" panose="02020603050405020304" pitchFamily="18" charset="0"/>
              </a:rPr>
              <a:t>với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B). Khi GV </a:t>
            </a:r>
            <a:r>
              <a:rPr lang="en-US" sz="2800" dirty="0" err="1">
                <a:solidFill>
                  <a:srgbClr val="008000"/>
                </a:solidFill>
                <a:latin typeface="Times New Roman" panose="02020603050405020304" pitchFamily="18" charset="0"/>
                <a:cs typeface="Times New Roman" panose="02020603050405020304" pitchFamily="18" charset="0"/>
              </a:rPr>
              <a:t>đưa</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hình</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ảnh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nào</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câu</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trả</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lời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nhanh</a:t>
            </a:r>
            <a:r>
              <a:rPr lang="en-US" sz="2800" dirty="0">
                <a:solidFill>
                  <a:srgbClr val="008000"/>
                </a:solidFill>
                <a:latin typeface="Times New Roman" panose="02020603050405020304" pitchFamily="18" charset="0"/>
                <a:cs typeface="Times New Roman" panose="02020603050405020304" pitchFamily="18" charset="0"/>
              </a:rPr>
              <a:t> , </a:t>
            </a:r>
            <a:r>
              <a:rPr lang="en-US" sz="2800" dirty="0" err="1">
                <a:solidFill>
                  <a:srgbClr val="008000"/>
                </a:solidFill>
                <a:latin typeface="Times New Roman" panose="02020603050405020304" pitchFamily="18" charset="0"/>
                <a:cs typeface="Times New Roman" panose="02020603050405020304" pitchFamily="18" charset="0"/>
              </a:rPr>
              <a:t>đúng</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đội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đó</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sẽ</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thắng</a:t>
            </a:r>
            <a:r>
              <a:rPr lang="en-US" sz="2800" dirty="0">
                <a:solidFill>
                  <a:srgbClr val="008000"/>
                </a:solidFill>
                <a:latin typeface="Times New Roman" panose="02020603050405020304" pitchFamily="18" charset="0"/>
                <a:cs typeface="Times New Roman" panose="02020603050405020304" pitchFamily="18" charset="0"/>
              </a:rPr>
              <a:t>.(</a:t>
            </a:r>
            <a:r>
              <a:rPr lang="en-US" sz="2800" dirty="0" err="1">
                <a:solidFill>
                  <a:srgbClr val="008000"/>
                </a:solidFill>
                <a:latin typeface="Times New Roman" panose="02020603050405020304" pitchFamily="18" charset="0"/>
                <a:cs typeface="Times New Roman" panose="02020603050405020304" pitchFamily="18" charset="0"/>
              </a:rPr>
              <a:t>thời</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gian</a:t>
            </a:r>
            <a:r>
              <a:rPr lang="en-US" sz="2800" dirty="0">
                <a:solidFill>
                  <a:srgbClr val="008000"/>
                </a:solidFill>
                <a:latin typeface="Times New Roman" panose="02020603050405020304" pitchFamily="18" charset="0"/>
                <a:cs typeface="Times New Roman" panose="02020603050405020304" pitchFamily="18" charset="0"/>
              </a:rPr>
              <a:t> </a:t>
            </a:r>
            <a:r>
              <a:rPr lang="en-US" sz="2800" dirty="0" err="1">
                <a:solidFill>
                  <a:srgbClr val="008000"/>
                </a:solidFill>
                <a:latin typeface="Times New Roman" panose="02020603050405020304" pitchFamily="18" charset="0"/>
                <a:cs typeface="Times New Roman" panose="02020603050405020304" pitchFamily="18" charset="0"/>
              </a:rPr>
              <a:t>khoảng</a:t>
            </a:r>
            <a:r>
              <a:rPr lang="en-US" sz="2800" dirty="0">
                <a:solidFill>
                  <a:srgbClr val="008000"/>
                </a:solidFill>
                <a:latin typeface="Times New Roman" panose="02020603050405020304" pitchFamily="18" charset="0"/>
                <a:cs typeface="Times New Roman" panose="02020603050405020304" pitchFamily="18" charset="0"/>
              </a:rPr>
              <a:t> 3 </a:t>
            </a:r>
            <a:r>
              <a:rPr lang="en-US" sz="2800" dirty="0" err="1">
                <a:solidFill>
                  <a:srgbClr val="008000"/>
                </a:solidFill>
                <a:latin typeface="Times New Roman" panose="02020603050405020304" pitchFamily="18" charset="0"/>
                <a:cs typeface="Times New Roman" panose="02020603050405020304" pitchFamily="18" charset="0"/>
              </a:rPr>
              <a:t>phút</a:t>
            </a:r>
            <a:r>
              <a:rPr lang="en-US" sz="2800" dirty="0">
                <a:solidFill>
                  <a:srgbClr val="008000"/>
                </a:solidFill>
                <a:latin typeface="Times New Roman" panose="02020603050405020304" pitchFamily="18" charset="0"/>
                <a:cs typeface="Times New Roman" panose="02020603050405020304" pitchFamily="18" charset="0"/>
              </a:rPr>
              <a:t>)</a:t>
            </a:r>
          </a:p>
        </p:txBody>
      </p:sp>
      <p:pic>
        <p:nvPicPr>
          <p:cNvPr id="15" name="Shape 246">
            <a:extLst>
              <a:ext uri="{FF2B5EF4-FFF2-40B4-BE49-F238E27FC236}">
                <a16:creationId xmlns:a16="http://schemas.microsoft.com/office/drawing/2014/main" id="{CD03B610-EC8F-47C8-BE44-E0EA543B3DB2}"/>
              </a:ext>
            </a:extLst>
          </p:cNvPr>
          <p:cNvPicPr/>
          <p:nvPr/>
        </p:nvPicPr>
        <p:blipFill>
          <a:blip r:embed="rId2"/>
          <a:stretch/>
        </p:blipFill>
        <p:spPr>
          <a:xfrm>
            <a:off x="6402386" y="2408925"/>
            <a:ext cx="2706370" cy="1517650"/>
          </a:xfrm>
          <a:prstGeom prst="rect">
            <a:avLst/>
          </a:prstGeom>
        </p:spPr>
      </p:pic>
      <p:pic>
        <p:nvPicPr>
          <p:cNvPr id="16" name="Shape 250">
            <a:extLst>
              <a:ext uri="{FF2B5EF4-FFF2-40B4-BE49-F238E27FC236}">
                <a16:creationId xmlns:a16="http://schemas.microsoft.com/office/drawing/2014/main" id="{395ABD01-792B-464A-97F4-880E493A456C}"/>
              </a:ext>
            </a:extLst>
          </p:cNvPr>
          <p:cNvPicPr/>
          <p:nvPr/>
        </p:nvPicPr>
        <p:blipFill>
          <a:blip r:embed="rId3"/>
          <a:stretch/>
        </p:blipFill>
        <p:spPr>
          <a:xfrm>
            <a:off x="9289774" y="2408925"/>
            <a:ext cx="2706370" cy="1517650"/>
          </a:xfrm>
          <a:prstGeom prst="rect">
            <a:avLst/>
          </a:prstGeom>
        </p:spPr>
      </p:pic>
      <p:pic>
        <p:nvPicPr>
          <p:cNvPr id="18" name="Shape 258">
            <a:extLst>
              <a:ext uri="{FF2B5EF4-FFF2-40B4-BE49-F238E27FC236}">
                <a16:creationId xmlns:a16="http://schemas.microsoft.com/office/drawing/2014/main" id="{A795876D-B8E9-4FF6-94D5-299CE5104977}"/>
              </a:ext>
            </a:extLst>
          </p:cNvPr>
          <p:cNvPicPr/>
          <p:nvPr/>
        </p:nvPicPr>
        <p:blipFill>
          <a:blip r:embed="rId4"/>
          <a:stretch/>
        </p:blipFill>
        <p:spPr>
          <a:xfrm>
            <a:off x="3514998" y="2365939"/>
            <a:ext cx="2706370" cy="1664335"/>
          </a:xfrm>
          <a:prstGeom prst="rect">
            <a:avLst/>
          </a:prstGeom>
        </p:spPr>
      </p:pic>
      <p:pic>
        <p:nvPicPr>
          <p:cNvPr id="19" name="Shape 254">
            <a:extLst>
              <a:ext uri="{FF2B5EF4-FFF2-40B4-BE49-F238E27FC236}">
                <a16:creationId xmlns:a16="http://schemas.microsoft.com/office/drawing/2014/main" id="{E5C009BA-582D-43C5-9396-096C2C0EAA2C}"/>
              </a:ext>
            </a:extLst>
          </p:cNvPr>
          <p:cNvPicPr/>
          <p:nvPr/>
        </p:nvPicPr>
        <p:blipFill>
          <a:blip r:embed="rId5"/>
          <a:stretch/>
        </p:blipFill>
        <p:spPr>
          <a:xfrm>
            <a:off x="633325" y="2335583"/>
            <a:ext cx="2700655" cy="1664335"/>
          </a:xfrm>
          <a:prstGeom prst="rect">
            <a:avLst/>
          </a:prstGeom>
        </p:spPr>
      </p:pic>
      <p:pic>
        <p:nvPicPr>
          <p:cNvPr id="20" name="Shape 238">
            <a:extLst>
              <a:ext uri="{FF2B5EF4-FFF2-40B4-BE49-F238E27FC236}">
                <a16:creationId xmlns:a16="http://schemas.microsoft.com/office/drawing/2014/main" id="{5A863285-9D3C-4F29-9605-2D11B4E889DA}"/>
              </a:ext>
            </a:extLst>
          </p:cNvPr>
          <p:cNvPicPr/>
          <p:nvPr/>
        </p:nvPicPr>
        <p:blipFill>
          <a:blip r:embed="rId6"/>
          <a:stretch/>
        </p:blipFill>
        <p:spPr>
          <a:xfrm>
            <a:off x="633325" y="4264165"/>
            <a:ext cx="2749550" cy="1700530"/>
          </a:xfrm>
          <a:prstGeom prst="rect">
            <a:avLst/>
          </a:prstGeom>
        </p:spPr>
      </p:pic>
      <p:pic>
        <p:nvPicPr>
          <p:cNvPr id="21" name="Shape 242">
            <a:extLst>
              <a:ext uri="{FF2B5EF4-FFF2-40B4-BE49-F238E27FC236}">
                <a16:creationId xmlns:a16="http://schemas.microsoft.com/office/drawing/2014/main" id="{78B4B4BA-EFB1-4C72-B5F5-4EE72BDA57C9}"/>
              </a:ext>
            </a:extLst>
          </p:cNvPr>
          <p:cNvPicPr/>
          <p:nvPr/>
        </p:nvPicPr>
        <p:blipFill>
          <a:blip r:embed="rId7"/>
          <a:stretch/>
        </p:blipFill>
        <p:spPr>
          <a:xfrm>
            <a:off x="3497243" y="4264165"/>
            <a:ext cx="2755265" cy="1706880"/>
          </a:xfrm>
          <a:prstGeom prst="rect">
            <a:avLst/>
          </a:prstGeom>
        </p:spPr>
      </p:pic>
      <p:pic>
        <p:nvPicPr>
          <p:cNvPr id="22" name="Shape 266">
            <a:extLst>
              <a:ext uri="{FF2B5EF4-FFF2-40B4-BE49-F238E27FC236}">
                <a16:creationId xmlns:a16="http://schemas.microsoft.com/office/drawing/2014/main" id="{81016C3E-863E-4427-9310-A89ECB1C117F}"/>
              </a:ext>
            </a:extLst>
          </p:cNvPr>
          <p:cNvPicPr/>
          <p:nvPr/>
        </p:nvPicPr>
        <p:blipFill>
          <a:blip r:embed="rId8"/>
          <a:stretch/>
        </p:blipFill>
        <p:spPr>
          <a:xfrm>
            <a:off x="6402386" y="4136665"/>
            <a:ext cx="2542831" cy="1828029"/>
          </a:xfrm>
          <a:prstGeom prst="rect">
            <a:avLst/>
          </a:prstGeom>
        </p:spPr>
      </p:pic>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E71599-5FD6-4B54-B558-5B86C7CF8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5314122" cy="6400800"/>
          </a:xfrm>
          <a:prstGeom prst="rect">
            <a:avLst/>
          </a:prstGeom>
        </p:spPr>
      </p:pic>
      <p:pic>
        <p:nvPicPr>
          <p:cNvPr id="8" name="Picture 7">
            <a:extLst>
              <a:ext uri="{FF2B5EF4-FFF2-40B4-BE49-F238E27FC236}">
                <a16:creationId xmlns:a16="http://schemas.microsoft.com/office/drawing/2014/main" id="{26C89054-3BFE-4554-9021-0E88B59DC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332" y="228600"/>
            <a:ext cx="6191250" cy="6400800"/>
          </a:xfrm>
          <a:prstGeom prst="rect">
            <a:avLst/>
          </a:prstGeom>
        </p:spPr>
      </p:pic>
    </p:spTree>
    <p:extLst>
      <p:ext uri="{BB962C8B-B14F-4D97-AF65-F5344CB8AC3E}">
        <p14:creationId xmlns:p14="http://schemas.microsoft.com/office/powerpoint/2010/main" val="282686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57679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a:extLst>
              <a:ext uri="{FF2B5EF4-FFF2-40B4-BE49-F238E27FC236}">
                <a16:creationId xmlns:a16="http://schemas.microsoft.com/office/drawing/2014/main" id="{F6AB342B-4466-44B2-87B1-A2B8A4C73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468"/>
          <a:stretch>
            <a:fillRect/>
          </a:stretch>
        </p:blipFill>
        <p:spPr bwMode="auto">
          <a:xfrm>
            <a:off x="357809" y="0"/>
            <a:ext cx="563217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3">
            <a:extLst>
              <a:ext uri="{FF2B5EF4-FFF2-40B4-BE49-F238E27FC236}">
                <a16:creationId xmlns:a16="http://schemas.microsoft.com/office/drawing/2014/main" id="{65D89581-215D-41AA-9B18-2B3C3FE6A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539" y="0"/>
            <a:ext cx="4980609" cy="339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e2-jpg-1358502063_500x0.jpg">
            <a:extLst>
              <a:ext uri="{FF2B5EF4-FFF2-40B4-BE49-F238E27FC236}">
                <a16:creationId xmlns:a16="http://schemas.microsoft.com/office/drawing/2014/main" id="{F7E63EE0-CBAD-4D4B-9B25-6F39957A3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09" y="3351609"/>
            <a:ext cx="5738191"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1E621CA-C4BF-46BD-9296-75DCCD2C47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539" y="3541643"/>
            <a:ext cx="5001874" cy="331635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014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AA477-0C35-4E75-8D38-46C5E07C63DF}"/>
              </a:ext>
            </a:extLst>
          </p:cNvPr>
          <p:cNvPicPr>
            <a:picLocks noChangeAspect="1"/>
          </p:cNvPicPr>
          <p:nvPr/>
        </p:nvPicPr>
        <p:blipFill>
          <a:blip r:embed="rId2"/>
          <a:stretch>
            <a:fillRect/>
          </a:stretch>
        </p:blipFill>
        <p:spPr>
          <a:xfrm>
            <a:off x="790193" y="810726"/>
            <a:ext cx="7691198" cy="2618274"/>
          </a:xfrm>
          <a:prstGeom prst="rect">
            <a:avLst/>
          </a:prstGeom>
        </p:spPr>
      </p:pic>
      <p:pic>
        <p:nvPicPr>
          <p:cNvPr id="6" name="Shape 218">
            <a:extLst>
              <a:ext uri="{FF2B5EF4-FFF2-40B4-BE49-F238E27FC236}">
                <a16:creationId xmlns:a16="http://schemas.microsoft.com/office/drawing/2014/main" id="{D42305B0-415F-4ADD-8D90-ABB117EFBA9F}"/>
              </a:ext>
            </a:extLst>
          </p:cNvPr>
          <p:cNvPicPr/>
          <p:nvPr/>
        </p:nvPicPr>
        <p:blipFill>
          <a:blip r:embed="rId3"/>
          <a:stretch/>
        </p:blipFill>
        <p:spPr>
          <a:xfrm>
            <a:off x="9051235" y="810726"/>
            <a:ext cx="2138538" cy="2618274"/>
          </a:xfrm>
          <a:prstGeom prst="rect">
            <a:avLst/>
          </a:prstGeom>
        </p:spPr>
      </p:pic>
      <p:pic>
        <p:nvPicPr>
          <p:cNvPr id="7" name="Shape 226">
            <a:extLst>
              <a:ext uri="{FF2B5EF4-FFF2-40B4-BE49-F238E27FC236}">
                <a16:creationId xmlns:a16="http://schemas.microsoft.com/office/drawing/2014/main" id="{9F0F798A-6D58-4957-8304-8ACBAE7969E2}"/>
              </a:ext>
            </a:extLst>
          </p:cNvPr>
          <p:cNvPicPr/>
          <p:nvPr/>
        </p:nvPicPr>
        <p:blipFill>
          <a:blip r:embed="rId4"/>
          <a:stretch/>
        </p:blipFill>
        <p:spPr>
          <a:xfrm>
            <a:off x="2215762" y="4060438"/>
            <a:ext cx="2912829" cy="2252867"/>
          </a:xfrm>
          <a:prstGeom prst="rect">
            <a:avLst/>
          </a:prstGeom>
        </p:spPr>
      </p:pic>
      <p:pic>
        <p:nvPicPr>
          <p:cNvPr id="8" name="Shape 230">
            <a:extLst>
              <a:ext uri="{FF2B5EF4-FFF2-40B4-BE49-F238E27FC236}">
                <a16:creationId xmlns:a16="http://schemas.microsoft.com/office/drawing/2014/main" id="{BFAF63A7-858F-4EB3-B53B-9F9CBB2DEF41}"/>
              </a:ext>
            </a:extLst>
          </p:cNvPr>
          <p:cNvPicPr/>
          <p:nvPr/>
        </p:nvPicPr>
        <p:blipFill>
          <a:blip r:embed="rId5"/>
          <a:stretch/>
        </p:blipFill>
        <p:spPr>
          <a:xfrm>
            <a:off x="7914197" y="3794406"/>
            <a:ext cx="2621281" cy="2252868"/>
          </a:xfrm>
          <a:prstGeom prst="rect">
            <a:avLst/>
          </a:prstGeom>
        </p:spPr>
      </p:pic>
    </p:spTree>
    <p:extLst>
      <p:ext uri="{BB962C8B-B14F-4D97-AF65-F5344CB8AC3E}">
        <p14:creationId xmlns:p14="http://schemas.microsoft.com/office/powerpoint/2010/main" val="2410523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681D2D-9C35-4E03-92B5-F424B9B131DA}"/>
              </a:ext>
            </a:extLst>
          </p:cNvPr>
          <p:cNvSpPr txBox="1"/>
          <p:nvPr/>
        </p:nvSpPr>
        <p:spPr>
          <a:xfrm>
            <a:off x="503583" y="622853"/>
            <a:ext cx="10893287" cy="6391686"/>
          </a:xfrm>
          <a:prstGeom prst="rect">
            <a:avLst/>
          </a:prstGeom>
          <a:noFill/>
        </p:spPr>
        <p:txBody>
          <a:bodyPr wrap="square" rtlCol="0">
            <a:spAutoFit/>
          </a:bodyPr>
          <a:lstStyle/>
          <a:p>
            <a:pPr marL="342900" lvl="0" indent="-342900">
              <a:lnSpc>
                <a:spcPct val="115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Chủ động tìm hiểu, học tập các kĩ năng ứng phó trong mỗi tình huống nguy hiểm sẽ giúp chúng ta bình tĩnh, tự tin, thoát khỏi nguy hiểm trong cuộc sống.</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lvl="0" indent="-342900">
              <a:lnSpc>
                <a:spcPct val="137000"/>
              </a:lnSpc>
              <a:spcAft>
                <a:spcPts val="200"/>
              </a:spcAft>
              <a:buClr>
                <a:srgbClr val="000000"/>
              </a:buClr>
              <a:buSzPts val="1100"/>
              <a:buFont typeface="Symbol" panose="05050102010706020507" pitchFamily="18" charset="2"/>
              <a:buChar char="-"/>
              <a:tabLst>
                <a:tab pos="393065" algn="l"/>
              </a:tabLst>
            </a:pPr>
            <a:r>
              <a:rPr lang="vi-VN" sz="2800" u="none" strike="noStrike" spc="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Luôn ghi nhớ các số điện thoại của người thân, các số điện thoại khẩn cấp: </a:t>
            </a:r>
            <a:endParaRPr lang="en-US" sz="2800" u="none" strike="noStrike" spc="0" dirty="0">
              <a:effectLst/>
              <a:latin typeface="Times New Roman" panose="02020603050405020304" pitchFamily="18" charset="0"/>
              <a:ea typeface="Arial" panose="020B0604020202020204" pitchFamily="34" charset="0"/>
              <a:cs typeface="Times New Roman" panose="02020603050405020304" pitchFamily="18" charset="0"/>
            </a:endParaRPr>
          </a:p>
          <a:p>
            <a:pPr marL="177800">
              <a:lnSpc>
                <a:spcPct val="137000"/>
              </a:lnSpc>
              <a:spcAft>
                <a:spcPts val="200"/>
              </a:spcAft>
              <a:tabLst>
                <a:tab pos="393065"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111: Tổng đài quốc gia bảo vệ trẻ em</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+ 112: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Yêu cầu trợ giúp, tìm kiếm cứu nạn trên phạm vi toàn quốc</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+113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công an hoặc cảnh sát khi có việc liên quan tới an ninh, trật tự</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2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+114: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cơ quan phòng cháy, chữa cháy, cứu hộ, cứu nạn</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37000"/>
              </a:lnSpc>
              <a:spcAft>
                <a:spcPts val="4300"/>
              </a:spcAft>
              <a:tabLst>
                <a:tab pos="735330" algn="l"/>
              </a:tabLst>
            </a:pP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+ 115: </a:t>
            </a:r>
            <a:r>
              <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Gọi cấp cứu y tế.</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B642556-1762-4052-8D25-09FFA90BBD31}"/>
              </a:ext>
            </a:extLst>
          </p:cNvPr>
          <p:cNvSpPr txBox="1"/>
          <p:nvPr/>
        </p:nvSpPr>
        <p:spPr>
          <a:xfrm>
            <a:off x="397565" y="0"/>
            <a:ext cx="11794435" cy="954107"/>
          </a:xfrm>
          <a:prstGeom prst="rect">
            <a:avLst/>
          </a:prstGeom>
          <a:noFill/>
        </p:spPr>
        <p:txBody>
          <a:bodyPr wrap="square" rtlCol="0">
            <a:spAutoFit/>
          </a:bodyPr>
          <a:lstStyle/>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CÁCH ỨNG PHÓ TRƯỚC NHỮNG TÌNH HUỐNG NGUY HIỂM</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3306806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5765263" y="3204571"/>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B41FFB9A-844D-4B93-BA9F-CD9C1623327D}"/>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64;p9"/>
          <p:cNvPicPr preferRelativeResize="0"/>
          <p:nvPr/>
        </p:nvPicPr>
        <p:blipFill rotWithShape="1">
          <a:blip r:embed="rId2">
            <a:alphaModFix/>
          </a:blip>
          <a:srcRect l="15285" t="10430" r="46645" b="11190"/>
          <a:stretch/>
        </p:blipFill>
        <p:spPr>
          <a:xfrm>
            <a:off x="-1272209" y="1583091"/>
            <a:ext cx="12923634" cy="4830959"/>
          </a:xfrm>
          <a:prstGeom prst="rect">
            <a:avLst/>
          </a:prstGeom>
          <a:noFill/>
          <a:ln>
            <a:noFill/>
          </a:ln>
        </p:spPr>
      </p:pic>
      <p:pic>
        <p:nvPicPr>
          <p:cNvPr id="12" name="Picture 11"/>
          <p:cNvPicPr>
            <a:picLocks noChangeAspect="1"/>
          </p:cNvPicPr>
          <p:nvPr/>
        </p:nvPicPr>
        <p:blipFill>
          <a:blip r:embed="rId3"/>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4">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14366056"/>
              </p:ext>
            </p:extLst>
          </p:nvPr>
        </p:nvGraphicFramePr>
        <p:xfrm>
          <a:off x="886772" y="2456664"/>
          <a:ext cx="9676851" cy="2956243"/>
        </p:xfrm>
        <a:graphic>
          <a:graphicData uri="http://schemas.openxmlformats.org/drawingml/2006/table">
            <a:tbl>
              <a:tblPr>
                <a:tableStyleId>{5C22544A-7EE6-4342-B048-85BDC9FD1C3A}</a:tableStyleId>
              </a:tblPr>
              <a:tblGrid>
                <a:gridCol w="9676851">
                  <a:extLst>
                    <a:ext uri="{9D8B030D-6E8A-4147-A177-3AD203B41FA5}">
                      <a16:colId xmlns:a16="http://schemas.microsoft.com/office/drawing/2014/main" val="20000"/>
                    </a:ext>
                  </a:extLst>
                </a:gridCol>
              </a:tblGrid>
              <a:tr h="990600">
                <a:tc>
                  <a:txBody>
                    <a:bodyPr/>
                    <a:lstStyle/>
                    <a:p>
                      <a:pPr lvl="0"/>
                      <a:r>
                        <a:rPr lang="en-US" sz="2400" u="none" strike="noStrike" kern="1200" dirty="0" err="1">
                          <a:solidFill>
                            <a:srgbClr val="008000"/>
                          </a:solidFill>
                          <a:effectLst/>
                          <a:latin typeface="+mj-lt"/>
                          <a:ea typeface="+mn-ea"/>
                          <a:cs typeface="+mn-cs"/>
                        </a:rPr>
                        <a:t>Tình</a:t>
                      </a:r>
                      <a:r>
                        <a:rPr lang="en-US" sz="2400" u="none" strike="noStrike" kern="1200" dirty="0">
                          <a:solidFill>
                            <a:srgbClr val="008000"/>
                          </a:solidFill>
                          <a:effectLst/>
                          <a:latin typeface="+mj-lt"/>
                          <a:ea typeface="+mn-ea"/>
                          <a:cs typeface="+mn-cs"/>
                        </a:rPr>
                        <a:t> </a:t>
                      </a:r>
                      <a:r>
                        <a:rPr lang="en-US" sz="2400" u="none" strike="noStrike" kern="1200" dirty="0" err="1">
                          <a:solidFill>
                            <a:srgbClr val="008000"/>
                          </a:solidFill>
                          <a:effectLst/>
                          <a:latin typeface="+mj-lt"/>
                          <a:ea typeface="+mn-ea"/>
                          <a:cs typeface="+mn-cs"/>
                        </a:rPr>
                        <a:t>huống</a:t>
                      </a:r>
                      <a:r>
                        <a:rPr lang="en-US" sz="2400" u="none" strike="noStrike" kern="1200" dirty="0">
                          <a:solidFill>
                            <a:srgbClr val="008000"/>
                          </a:solidFill>
                          <a:effectLst/>
                          <a:latin typeface="+mj-lt"/>
                          <a:ea typeface="+mn-ea"/>
                          <a:cs typeface="+mn-cs"/>
                        </a:rPr>
                        <a:t> 1: H</a:t>
                      </a:r>
                      <a:r>
                        <a:rPr lang="vi-VN" sz="2400" u="none" strike="noStrike" kern="1200" dirty="0">
                          <a:solidFill>
                            <a:srgbClr val="008000"/>
                          </a:solidFill>
                          <a:effectLst/>
                          <a:latin typeface="+mj-lt"/>
                          <a:ea typeface="+mn-ea"/>
                          <a:cs typeface="+mn-cs"/>
                        </a:rPr>
                        <a:t>ãy nhận xét sự nguy hiểm có thể xảy ra và cách xử lí của mỗi nhân vật trong các tình huống dưới đây:</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1. T</a:t>
                      </a:r>
                      <a:r>
                        <a:rPr lang="vi-VN" sz="2400" u="none" strike="noStrike" kern="1200" dirty="0">
                          <a:solidFill>
                            <a:srgbClr val="008000"/>
                          </a:solidFill>
                          <a:effectLst/>
                          <a:latin typeface="+mj-lt"/>
                          <a:ea typeface="+mn-ea"/>
                          <a:cs typeface="+mn-cs"/>
                        </a:rPr>
                        <a:t>hấy chuông báo cháy của chung cư vang lên, Hằng chạy ngay ra thang máy để thoát hiểm.</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2. T</a:t>
                      </a:r>
                      <a:r>
                        <a:rPr lang="vi-VN" sz="2400" u="none" strike="noStrike" kern="1200" dirty="0">
                          <a:solidFill>
                            <a:srgbClr val="008000"/>
                          </a:solidFill>
                          <a:effectLst/>
                          <a:latin typeface="+mj-lt"/>
                          <a:ea typeface="+mn-ea"/>
                          <a:cs typeface="+mn-cs"/>
                        </a:rPr>
                        <a:t>rời nắng nóng, sau khi chơi đá bóng, các bạn rủ nhau xuống sông tắm nhưng Nam từ chối và khuyên các bạn không nên tắm sông.</a:t>
                      </a:r>
                      <a:endParaRPr lang="en-US" sz="2400" u="none" strike="noStrike" kern="1200" dirty="0">
                        <a:solidFill>
                          <a:srgbClr val="008000"/>
                        </a:solidFill>
                        <a:effectLst/>
                        <a:latin typeface="+mj-lt"/>
                        <a:ea typeface="+mn-ea"/>
                        <a:cs typeface="+mn-cs"/>
                      </a:endParaRPr>
                    </a:p>
                    <a:p>
                      <a:pPr lvl="0"/>
                      <a:r>
                        <a:rPr lang="en-US" sz="2400" u="none" strike="noStrike" kern="1200" dirty="0">
                          <a:solidFill>
                            <a:srgbClr val="008000"/>
                          </a:solidFill>
                          <a:effectLst/>
                          <a:latin typeface="+mj-lt"/>
                          <a:ea typeface="+mn-ea"/>
                          <a:cs typeface="+mn-cs"/>
                        </a:rPr>
                        <a:t>3. H</a:t>
                      </a:r>
                      <a:r>
                        <a:rPr lang="vi-VN" sz="2400" u="none" strike="noStrike" kern="1200" dirty="0">
                          <a:solidFill>
                            <a:srgbClr val="008000"/>
                          </a:solidFill>
                          <a:effectLst/>
                          <a:latin typeface="+mj-lt"/>
                          <a:ea typeface="+mn-ea"/>
                          <a:cs typeface="+mn-cs"/>
                        </a:rPr>
                        <a:t>oà vẫn lội qua suối để về nhà dù trời đang mưa to và có thể xảy ra lũ quét.</a:t>
                      </a:r>
                      <a:endParaRPr lang="en-US" sz="2400" u="none" strike="noStrike" kern="1200" dirty="0">
                        <a:solidFill>
                          <a:srgbClr val="008000"/>
                        </a:solidFill>
                        <a:effectLst/>
                        <a:latin typeface="+mj-lt"/>
                        <a:ea typeface="+mn-ea"/>
                        <a:cs typeface="+mn-cs"/>
                      </a:endParaRPr>
                    </a:p>
                    <a:p>
                      <a:pPr marL="203200" marR="0" indent="-203200" algn="just">
                        <a:lnSpc>
                          <a:spcPct val="115000"/>
                        </a:lnSpc>
                        <a:spcBef>
                          <a:spcPts val="0"/>
                        </a:spcBef>
                        <a:spcAft>
                          <a:spcPts val="0"/>
                        </a:spcAft>
                      </a:pPr>
                      <a:endParaRPr lang="en-US" sz="2400" dirty="0">
                        <a:solidFill>
                          <a:srgbClr val="008000"/>
                        </a:solidFill>
                        <a:effectLst/>
                        <a:latin typeface="+mj-lt"/>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22525" y="3181140"/>
            <a:ext cx="2667000" cy="1200329"/>
          </a:xfrm>
          <a:prstGeom prst="rect">
            <a:avLst/>
          </a:prstGeom>
          <a:noFill/>
          <a:ln>
            <a:noFill/>
          </a:ln>
          <a:effectLst/>
        </p:spPr>
        <p:txBody>
          <a:bodyPr anchor="ctr">
            <a:spAutoFit/>
          </a:bodyPr>
          <a:lstStyle/>
          <a:p>
            <a:pPr algn="ctr">
              <a:defRPr/>
            </a:pPr>
            <a:r>
              <a:rPr lang="en-US" altLang="zh-CN" sz="2400" b="1" kern="0" dirty="0" err="1">
                <a:solidFill>
                  <a:srgbClr val="FF0000"/>
                </a:solidFill>
                <a:latin typeface="Times New Roman" pitchFamily="18" charset="0"/>
                <a:ea typeface="微软雅黑" pitchFamily="34" charset="-122"/>
                <a:cs typeface="Times New Roman" pitchFamily="18" charset="0"/>
              </a:rPr>
              <a:t>Hoạt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động</a:t>
            </a:r>
            <a:endParaRPr lang="en-US" altLang="zh-CN" sz="2400" b="1" kern="0" dirty="0">
              <a:solidFill>
                <a:srgbClr val="FF0000"/>
              </a:solidFill>
              <a:latin typeface="Times New Roman" pitchFamily="18" charset="0"/>
              <a:ea typeface="微软雅黑" pitchFamily="34" charset="-122"/>
              <a:cs typeface="Times New Roman" pitchFamily="18" charset="0"/>
            </a:endParaRPr>
          </a:p>
          <a:p>
            <a:pPr algn="ctr">
              <a:defRPr/>
            </a:pP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nhóm</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kĩ</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thuật</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khăn</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trải</a:t>
            </a:r>
            <a:r>
              <a:rPr lang="en-US" altLang="zh-CN" sz="2400" b="1" kern="0" dirty="0">
                <a:solidFill>
                  <a:srgbClr val="FF0000"/>
                </a:solidFill>
                <a:latin typeface="Times New Roman" pitchFamily="18" charset="0"/>
                <a:ea typeface="微软雅黑" pitchFamily="34" charset="-122"/>
                <a:cs typeface="Times New Roman" pitchFamily="18" charset="0"/>
              </a:rPr>
              <a:t> </a:t>
            </a:r>
            <a:r>
              <a:rPr lang="en-US" altLang="zh-CN" sz="2400" b="1" kern="0" dirty="0" err="1">
                <a:solidFill>
                  <a:srgbClr val="FF0000"/>
                </a:solidFill>
                <a:latin typeface="Times New Roman" pitchFamily="18" charset="0"/>
                <a:ea typeface="微软雅黑" pitchFamily="34" charset="-122"/>
                <a:cs typeface="Times New Roman" pitchFamily="18" charset="0"/>
              </a:rPr>
              <a:t>bàn</a:t>
            </a:r>
            <a:endParaRPr lang="en-US" altLang="zh-CN" sz="2400" b="1" kern="0" dirty="0">
              <a:solidFill>
                <a:srgbClr val="FF0000"/>
              </a:solidFill>
              <a:latin typeface="Times New Roman" pitchFamily="18" charset="0"/>
              <a:ea typeface="微软雅黑" pitchFamily="34" charset="-122"/>
              <a:cs typeface="Times New Roman" pitchFamily="18" charset="0"/>
            </a:endParaRPr>
          </a:p>
        </p:txBody>
      </p:sp>
      <p:sp>
        <p:nvSpPr>
          <p:cNvPr id="5" name="Text Box 33"/>
          <p:cNvSpPr txBox="1">
            <a:spLocks noChangeArrowheads="1"/>
          </p:cNvSpPr>
          <p:nvPr/>
        </p:nvSpPr>
        <p:spPr bwMode="auto">
          <a:xfrm>
            <a:off x="2279374" y="207251"/>
            <a:ext cx="7961905" cy="1569660"/>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dirty="0"/>
              <a:t>?</a:t>
            </a:r>
            <a:r>
              <a:rPr lang="vi-VN" dirty="0"/>
              <a:t>Hãy nhận xét sự nguy hiểm có thể xảy ra và cách xử lí của mỗi nhân vật trong các tình huống </a:t>
            </a:r>
            <a:endParaRPr lang="en-US" altLang="en-US" sz="4000" b="1" dirty="0">
              <a:solidFill>
                <a:srgbClr val="FF00FF"/>
              </a:solidFill>
              <a:latin typeface="#9Slide05 Kathya" panose="02000000000000000000" pitchFamily="2" charset="0"/>
            </a:endParaRPr>
          </a:p>
        </p:txBody>
      </p:sp>
      <p:sp>
        <p:nvSpPr>
          <p:cNvPr id="6" name="Rectangle 5"/>
          <p:cNvSpPr/>
          <p:nvPr/>
        </p:nvSpPr>
        <p:spPr>
          <a:xfrm>
            <a:off x="3309424" y="256953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lớp</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hai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đội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theo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bàn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Mỗi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dãy</a:t>
            </a:r>
            <a:r>
              <a:rPr lang="en-US" sz="2400" b="1" dirty="0">
                <a:solidFill>
                  <a:prstClr val="black"/>
                </a:solidFill>
                <a:latin typeface="SVN-Vanilla Daisy Pro" panose="00000500000000000000" pitchFamily="2" charset="0"/>
                <a:cs typeface="Times New Roman" panose="02020603050405020304" pitchFamily="18" charset="0"/>
              </a:rPr>
              <a:t> chia </a:t>
            </a:r>
            <a:r>
              <a:rPr lang="en-US" sz="2400" b="1" dirty="0" err="1">
                <a:solidFill>
                  <a:prstClr val="black"/>
                </a:solidFill>
                <a:latin typeface="SVN-Vanilla Daisy Pro" panose="00000500000000000000" pitchFamily="2" charset="0"/>
                <a:cs typeface="Times New Roman" panose="02020603050405020304" pitchFamily="18" charset="0"/>
              </a:rPr>
              <a:t>làm</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nhóm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nhỏ</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Lần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lượt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và</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các</a:t>
            </a:r>
            <a:r>
              <a:rPr lang="en-US" sz="2400" b="1" dirty="0">
                <a:solidFill>
                  <a:prstClr val="black"/>
                </a:solidFill>
                <a:latin typeface="SVN-Vanilla Daisy Pro" panose="00000500000000000000" pitchFamily="2" charset="0"/>
                <a:cs typeface="Times New Roman" panose="02020603050405020304" pitchFamily="18" charset="0"/>
              </a:rPr>
              <a:t> ý </a:t>
            </a:r>
            <a:r>
              <a:rPr lang="en-US" sz="2400" b="1" dirty="0" err="1">
                <a:solidFill>
                  <a:prstClr val="black"/>
                </a:solidFill>
                <a:latin typeface="SVN-Vanilla Daisy Pro" panose="00000500000000000000" pitchFamily="2" charset="0"/>
                <a:cs typeface="Times New Roman" panose="02020603050405020304" pitchFamily="18" charset="0"/>
              </a:rPr>
              <a:t>kiến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vào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giấy</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đã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chuẩn</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bị</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sẵn</a:t>
            </a:r>
            <a:r>
              <a:rPr lang="en-US" sz="2400" b="1" dirty="0">
                <a:solidFill>
                  <a:prstClr val="black"/>
                </a:solidFill>
                <a:latin typeface="SVN-Vanilla Daisy Pro" panose="00000500000000000000" pitchFamily="2" charset="0"/>
                <a:cs typeface="Times New Roman" panose="02020603050405020304" pitchFamily="18" charset="0"/>
              </a:rPr>
              <a:t>.</a:t>
            </a: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Thời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dirty="0">
                <a:solidFill>
                  <a:prstClr val="black"/>
                </a:solidFill>
                <a:latin typeface="SVN-Vanilla Daisy Pro" panose="00000500000000000000" pitchFamily="2" charset="0"/>
                <a:cs typeface="Times New Roman" panose="02020603050405020304" pitchFamily="18" charset="0"/>
              </a:rPr>
              <a:t>, 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viết</a:t>
            </a:r>
            <a:r>
              <a:rPr lang="en-US" sz="2400" b="1" dirty="0">
                <a:solidFill>
                  <a:prstClr val="black"/>
                </a:solidFill>
                <a:latin typeface="SVN-Vanilla Daisy Pro" panose="00000500000000000000" pitchFamily="2" charset="0"/>
                <a:cs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0936762" y="0"/>
            <a:ext cx="1255238" cy="937524"/>
          </a:xfrm>
          <a:prstGeom prst="rect">
            <a:avLst/>
          </a:prstGeom>
        </p:spPr>
      </p:pic>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54873822"/>
              </p:ext>
            </p:extLst>
          </p:nvPr>
        </p:nvGraphicFramePr>
        <p:xfrm>
          <a:off x="2743767" y="616467"/>
          <a:ext cx="5982789" cy="386906"/>
        </p:xfrm>
        <a:graphic>
          <a:graphicData uri="http://schemas.openxmlformats.org/drawingml/2006/table">
            <a:tbl>
              <a:tblPr>
                <a:tableStyleId>{5C22544A-7EE6-4342-B048-85BDC9FD1C3A}</a:tableStyleId>
              </a:tblPr>
              <a:tblGrid>
                <a:gridCol w="5982789">
                  <a:extLst>
                    <a:ext uri="{9D8B030D-6E8A-4147-A177-3AD203B41FA5}">
                      <a16:colId xmlns:a16="http://schemas.microsoft.com/office/drawing/2014/main" val="20000"/>
                    </a:ext>
                  </a:extLst>
                </a:gridCol>
              </a:tblGrid>
              <a:tr h="205740">
                <a:tc>
                  <a:txBody>
                    <a:bodyPr/>
                    <a:lstStyle/>
                    <a:p>
                      <a:pPr marL="0" marR="0" algn="l">
                        <a:lnSpc>
                          <a:spcPct val="115000"/>
                        </a:lnSpc>
                        <a:spcBef>
                          <a:spcPts val="0"/>
                        </a:spcBef>
                        <a:spcAft>
                          <a:spcPts val="0"/>
                        </a:spcAft>
                      </a:pPr>
                      <a:r>
                        <a:rPr lang="en-US" sz="2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TRÒ CHƠI: ĐÓNG VAI TÌNH HUỐNG</a:t>
                      </a: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8598E6D1-D34A-4FE2-A010-E8A9F73BA27C}"/>
              </a:ext>
            </a:extLst>
          </p:cNvPr>
          <p:cNvSpPr txBox="1"/>
          <p:nvPr/>
        </p:nvSpPr>
        <p:spPr>
          <a:xfrm>
            <a:off x="863818" y="1245832"/>
            <a:ext cx="10747513" cy="1425262"/>
          </a:xfrm>
          <a:prstGeom prst="rect">
            <a:avLst/>
          </a:prstGeom>
          <a:noFill/>
        </p:spPr>
        <p:txBody>
          <a:bodyPr wrap="square" rtlCol="0">
            <a:spAutoFit/>
          </a:bodyPr>
          <a:lstStyle/>
          <a:p>
            <a:pPr marL="355600" indent="-177800">
              <a:lnSpc>
                <a:spcPct val="94000"/>
              </a:lnSpc>
              <a:spcBef>
                <a:spcPts val="1200"/>
              </a:spcBef>
              <a:spcAft>
                <a:spcPts val="2100"/>
              </a:spcAft>
            </a:pP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Tình</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huống</a:t>
            </a:r>
            <a:r>
              <a:rPr lang="en-US" sz="2400" b="1"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2.  </a:t>
            </a:r>
            <a:r>
              <a:rPr lang="vi-VN"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Đang trên đường đi học về, Hồng gặp một người lạ, tự xưng là bạn của mẹ và đề nghị đưa Hồng về nhà.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Nếu</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Hồng</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em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2400" dirty="0">
                <a:solidFill>
                  <a:srgbClr val="008000"/>
                </a:solidFill>
                <a:effectLst/>
                <a:latin typeface="Times New Roman" panose="02020603050405020304" pitchFamily="18" charset="0"/>
                <a:ea typeface="Arial" panose="020B0604020202020204" pitchFamily="34" charset="0"/>
                <a:cs typeface="Times New Roman" panose="02020603050405020304" pitchFamily="18" charset="0"/>
              </a:rPr>
              <a:t>?</a:t>
            </a:r>
          </a:p>
          <a:p>
            <a:endParaRPr lang="en-US" sz="2400" dirty="0">
              <a:solidFill>
                <a:srgbClr val="008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8107326-77CF-4BA4-8D66-051A4ABCB676}"/>
              </a:ext>
            </a:extLst>
          </p:cNvPr>
          <p:cNvSpPr txBox="1"/>
          <p:nvPr/>
        </p:nvSpPr>
        <p:spPr>
          <a:xfrm>
            <a:off x="6352141" y="2657842"/>
            <a:ext cx="5605669" cy="2677656"/>
          </a:xfrm>
          <a:prstGeom prst="rect">
            <a:avLst/>
          </a:prstGeom>
          <a:noFill/>
        </p:spPr>
        <p:txBody>
          <a:bodyPr wrap="square" rtlCol="0">
            <a:spAutoFit/>
          </a:bodyPr>
          <a:lstStyle/>
          <a:p>
            <a:r>
              <a:rPr lang="en-US" sz="2400" dirty="0" err="1">
                <a:solidFill>
                  <a:srgbClr val="0000FF"/>
                </a:solidFill>
                <a:latin typeface="Times New Roman" panose="02020603050405020304" pitchFamily="18" charset="0"/>
                <a:cs typeface="Times New Roman" panose="02020603050405020304" pitchFamily="18" charset="0"/>
              </a:rPr>
              <a:t>Luật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chơi</a:t>
            </a:r>
            <a:r>
              <a:rPr lang="en-US" sz="2400" dirty="0">
                <a:solidFill>
                  <a:srgbClr val="0000FF"/>
                </a:solidFill>
                <a:latin typeface="Times New Roman" panose="02020603050405020304" pitchFamily="18" charset="0"/>
                <a:cs typeface="Times New Roman" panose="02020603050405020304" pitchFamily="18" charset="0"/>
              </a:rPr>
              <a:t>: chia </a:t>
            </a:r>
            <a:r>
              <a:rPr lang="en-US" sz="2400" dirty="0" err="1">
                <a:solidFill>
                  <a:srgbClr val="0000FF"/>
                </a:solidFill>
                <a:latin typeface="Times New Roman" panose="02020603050405020304" pitchFamily="18" charset="0"/>
                <a:cs typeface="Times New Roman" panose="02020603050405020304" pitchFamily="18" charset="0"/>
              </a:rPr>
              <a:t>lớp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4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mỗi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1 </a:t>
            </a:r>
            <a:r>
              <a:rPr lang="en-US" sz="2400" dirty="0" err="1">
                <a:solidFill>
                  <a:srgbClr val="0000FF"/>
                </a:solidFill>
                <a:latin typeface="Times New Roman" panose="02020603050405020304" pitchFamily="18" charset="0"/>
                <a:cs typeface="Times New Roman" panose="02020603050405020304" pitchFamily="18" charset="0"/>
              </a:rPr>
              <a:t>tổ</a:t>
            </a:r>
            <a:r>
              <a:rPr lang="en-US" sz="2400" dirty="0">
                <a:solidFill>
                  <a:srgbClr val="0000FF"/>
                </a:solidFill>
                <a:latin typeface="Times New Roman" panose="02020603050405020304" pitchFamily="18" charset="0"/>
                <a:cs typeface="Times New Roman" panose="02020603050405020304" pitchFamily="18" charset="0"/>
              </a:rPr>
              <a:t>. Sau </a:t>
            </a:r>
            <a:r>
              <a:rPr lang="en-US" sz="2400" dirty="0" err="1">
                <a:solidFill>
                  <a:srgbClr val="0000FF"/>
                </a:solidFill>
                <a:latin typeface="Times New Roman" panose="02020603050405020304" pitchFamily="18" charset="0"/>
                <a:cs typeface="Times New Roman" panose="02020603050405020304" pitchFamily="18" charset="0"/>
              </a:rPr>
              <a:t>khi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diện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lớp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đọc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huống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bắt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tay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phân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vai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diễn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thoại</a:t>
            </a:r>
            <a:r>
              <a:rPr lang="en-US" sz="2400" dirty="0">
                <a:solidFill>
                  <a:srgbClr val="0000FF"/>
                </a:solidFill>
                <a:latin typeface="Times New Roman" panose="02020603050405020304" pitchFamily="18" charset="0"/>
                <a:cs typeface="Times New Roman" panose="02020603050405020304" pitchFamily="18" charset="0"/>
              </a:rPr>
              <a:t> …. </a:t>
            </a:r>
            <a:r>
              <a:rPr lang="en-US" sz="2400" dirty="0" err="1">
                <a:solidFill>
                  <a:srgbClr val="0000FF"/>
                </a:solidFill>
                <a:latin typeface="Times New Roman" panose="02020603050405020304" pitchFamily="18" charset="0"/>
                <a:cs typeface="Times New Roman" panose="02020603050405020304" pitchFamily="18" charset="0"/>
              </a:rPr>
              <a:t>Trong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gian</a:t>
            </a:r>
            <a:r>
              <a:rPr lang="en-US" sz="2400" dirty="0">
                <a:solidFill>
                  <a:srgbClr val="0000FF"/>
                </a:solidFill>
                <a:latin typeface="Times New Roman" panose="02020603050405020304" pitchFamily="18" charset="0"/>
                <a:cs typeface="Times New Roman" panose="02020603050405020304" pitchFamily="18" charset="0"/>
              </a:rPr>
              <a:t> 5 </a:t>
            </a:r>
            <a:r>
              <a:rPr lang="en-US" sz="2400" dirty="0" err="1">
                <a:solidFill>
                  <a:srgbClr val="0000FF"/>
                </a:solidFill>
                <a:latin typeface="Times New Roman" panose="02020603050405020304" pitchFamily="18" charset="0"/>
                <a:cs typeface="Times New Roman" panose="02020603050405020304" pitchFamily="18" charset="0"/>
              </a:rPr>
              <a:t>phút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Từng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sẽ</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bày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phần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chuẩn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nhóm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theo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dõi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nhận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xét</a:t>
            </a:r>
            <a:r>
              <a:rPr lang="en-US" sz="2400" dirty="0">
                <a:solidFill>
                  <a:srgbClr val="0000FF"/>
                </a:solidFill>
                <a:latin typeface="Times New Roman" panose="02020603050405020304" pitchFamily="18" charset="0"/>
                <a:cs typeface="Times New Roman" panose="02020603050405020304" pitchFamily="18" charset="0"/>
              </a:rPr>
              <a:t> …</a:t>
            </a:r>
          </a:p>
        </p:txBody>
      </p:sp>
      <p:pic>
        <p:nvPicPr>
          <p:cNvPr id="17" name="Shape 274">
            <a:extLst>
              <a:ext uri="{FF2B5EF4-FFF2-40B4-BE49-F238E27FC236}">
                <a16:creationId xmlns:a16="http://schemas.microsoft.com/office/drawing/2014/main" id="{497E6337-45FE-4FED-A763-6CF60F9EF6AC}"/>
              </a:ext>
            </a:extLst>
          </p:cNvPr>
          <p:cNvPicPr/>
          <p:nvPr/>
        </p:nvPicPr>
        <p:blipFill>
          <a:blip r:embed="rId3"/>
          <a:stretch/>
        </p:blipFill>
        <p:spPr>
          <a:xfrm>
            <a:off x="1219201" y="2619319"/>
            <a:ext cx="4786462" cy="3622209"/>
          </a:xfrm>
          <a:prstGeom prst="rect">
            <a:avLst/>
          </a:prstGeom>
        </p:spPr>
      </p:pic>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 </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D78EE7A6-9879-47B4-9282-22E849826F45}"/>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34931" y="1225138"/>
            <a:ext cx="10735228" cy="5254815"/>
          </a:xfrm>
          <a:prstGeom prst="rect">
            <a:avLst/>
          </a:prstGeom>
          <a:noFill/>
          <a:ln>
            <a:noFill/>
          </a:ln>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2" name="Rectangle 1">
            <a:extLst>
              <a:ext uri="{FF2B5EF4-FFF2-40B4-BE49-F238E27FC236}">
                <a16:creationId xmlns:a16="http://schemas.microsoft.com/office/drawing/2014/main" id="{4D40EF87-062F-4461-BA86-38BC89E616F3}"/>
              </a:ext>
            </a:extLst>
          </p:cNvPr>
          <p:cNvSpPr>
            <a:spLocks noChangeArrowheads="1"/>
          </p:cNvSpPr>
          <p:nvPr/>
        </p:nvSpPr>
        <p:spPr bwMode="auto">
          <a:xfrm>
            <a:off x="2363377" y="2045549"/>
            <a:ext cx="718211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0350" algn="l"/>
              </a:tabLst>
              <a:defRPr>
                <a:solidFill>
                  <a:schemeClr val="tx1"/>
                </a:solidFill>
                <a:latin typeface="Arial" panose="020B0604020202020204" pitchFamily="34" charset="0"/>
              </a:defRPr>
            </a:lvl1pPr>
            <a:lvl2pPr eaLnBrk="0" fontAlgn="base" hangingPunct="0">
              <a:spcBef>
                <a:spcPct val="0"/>
              </a:spcBef>
              <a:spcAft>
                <a:spcPct val="0"/>
              </a:spcAft>
              <a:tabLst>
                <a:tab pos="260350" algn="l"/>
              </a:tabLst>
              <a:defRPr>
                <a:solidFill>
                  <a:schemeClr val="tx1"/>
                </a:solidFill>
                <a:latin typeface="Arial" panose="020B0604020202020204" pitchFamily="34" charset="0"/>
              </a:defRPr>
            </a:lvl2pPr>
            <a:lvl3pPr eaLnBrk="0" fontAlgn="base" hangingPunct="0">
              <a:spcBef>
                <a:spcPct val="0"/>
              </a:spcBef>
              <a:spcAft>
                <a:spcPct val="0"/>
              </a:spcAft>
              <a:tabLst>
                <a:tab pos="260350" algn="l"/>
              </a:tabLst>
              <a:defRPr>
                <a:solidFill>
                  <a:schemeClr val="tx1"/>
                </a:solidFill>
                <a:latin typeface="Arial" panose="020B0604020202020204" pitchFamily="34" charset="0"/>
              </a:defRPr>
            </a:lvl3pPr>
            <a:lvl4pPr eaLnBrk="0" fontAlgn="base" hangingPunct="0">
              <a:spcBef>
                <a:spcPct val="0"/>
              </a:spcBef>
              <a:spcAft>
                <a:spcPct val="0"/>
              </a:spcAft>
              <a:tabLst>
                <a:tab pos="260350" algn="l"/>
              </a:tabLst>
              <a:defRPr>
                <a:solidFill>
                  <a:schemeClr val="tx1"/>
                </a:solidFill>
                <a:latin typeface="Arial" panose="020B0604020202020204" pitchFamily="34" charset="0"/>
              </a:defRPr>
            </a:lvl4pPr>
            <a:lvl5pPr eaLnBrk="0" fontAlgn="base" hangingPunct="0">
              <a:spcBef>
                <a:spcPct val="0"/>
              </a:spcBef>
              <a:spcAft>
                <a:spcPct val="0"/>
              </a:spcAft>
              <a:tabLst>
                <a:tab pos="260350" algn="l"/>
              </a:tabLst>
              <a:defRPr>
                <a:solidFill>
                  <a:schemeClr val="tx1"/>
                </a:solidFill>
                <a:latin typeface="Arial" panose="020B0604020202020204" pitchFamily="34" charset="0"/>
              </a:defRPr>
            </a:lvl5pPr>
            <a:lvl6pPr eaLnBrk="0" fontAlgn="base" hangingPunct="0">
              <a:spcBef>
                <a:spcPct val="0"/>
              </a:spcBef>
              <a:spcAft>
                <a:spcPct val="0"/>
              </a:spcAft>
              <a:tabLst>
                <a:tab pos="260350" algn="l"/>
              </a:tabLst>
              <a:defRPr>
                <a:solidFill>
                  <a:schemeClr val="tx1"/>
                </a:solidFill>
                <a:latin typeface="Arial" panose="020B0604020202020204" pitchFamily="34" charset="0"/>
              </a:defRPr>
            </a:lvl6pPr>
            <a:lvl7pPr eaLnBrk="0" fontAlgn="base" hangingPunct="0">
              <a:spcBef>
                <a:spcPct val="0"/>
              </a:spcBef>
              <a:spcAft>
                <a:spcPct val="0"/>
              </a:spcAft>
              <a:tabLst>
                <a:tab pos="260350" algn="l"/>
              </a:tabLst>
              <a:defRPr>
                <a:solidFill>
                  <a:schemeClr val="tx1"/>
                </a:solidFill>
                <a:latin typeface="Arial" panose="020B0604020202020204" pitchFamily="34" charset="0"/>
              </a:defRPr>
            </a:lvl7pPr>
            <a:lvl8pPr eaLnBrk="0" fontAlgn="base" hangingPunct="0">
              <a:spcBef>
                <a:spcPct val="0"/>
              </a:spcBef>
              <a:spcAft>
                <a:spcPct val="0"/>
              </a:spcAft>
              <a:tabLst>
                <a:tab pos="260350" algn="l"/>
              </a:tabLst>
              <a:defRPr>
                <a:solidFill>
                  <a:schemeClr val="tx1"/>
                </a:solidFill>
                <a:latin typeface="Arial" panose="020B0604020202020204" pitchFamily="34" charset="0"/>
              </a:defRPr>
            </a:lvl8pPr>
            <a:lvl9pPr eaLnBrk="0" fontAlgn="base" hangingPunct="0">
              <a:spcBef>
                <a:spcPct val="0"/>
              </a:spcBef>
              <a:spcAft>
                <a:spcPct val="0"/>
              </a:spcAft>
              <a:tabLst>
                <a:tab pos="260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0350" algn="l"/>
              </a:tabLst>
            </a:pPr>
            <a:r>
              <a:rPr kumimoji="0" lang="vi-VN" altLang="en-US" sz="2800" b="0"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Em hãy tìm hiểu về những tình huống nguy hiểm thường xảy ra ở địa phương em và nêu cách ứng phó với tình huống đó theo bảng mẫu sau:</a:t>
            </a:r>
            <a:endParaRPr kumimoji="0" lang="vi-VN" altLang="en-US" sz="2800" b="0" i="0" u="none" strike="noStrike" cap="none" normalizeH="0" baseline="0" dirty="0">
              <a:ln>
                <a:noFill/>
              </a:ln>
              <a:solidFill>
                <a:srgbClr val="FF0000"/>
              </a:solidFill>
              <a:effectLst/>
            </a:endParaRPr>
          </a:p>
        </p:txBody>
      </p:sp>
      <p:graphicFrame>
        <p:nvGraphicFramePr>
          <p:cNvPr id="13" name="Table 13">
            <a:extLst>
              <a:ext uri="{FF2B5EF4-FFF2-40B4-BE49-F238E27FC236}">
                <a16:creationId xmlns:a16="http://schemas.microsoft.com/office/drawing/2014/main" id="{25B8BC4A-3350-49CE-A435-FC48DC7D3767}"/>
              </a:ext>
            </a:extLst>
          </p:cNvPr>
          <p:cNvGraphicFramePr>
            <a:graphicFrameLocks noGrp="1"/>
          </p:cNvGraphicFramePr>
          <p:nvPr>
            <p:extLst>
              <p:ext uri="{D42A27DB-BD31-4B8C-83A1-F6EECF244321}">
                <p14:modId xmlns:p14="http://schemas.microsoft.com/office/powerpoint/2010/main" val="2189483392"/>
              </p:ext>
            </p:extLst>
          </p:nvPr>
        </p:nvGraphicFramePr>
        <p:xfrm>
          <a:off x="2363377" y="3796562"/>
          <a:ext cx="8128000" cy="1645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06581929"/>
                    </a:ext>
                  </a:extLst>
                </a:gridCol>
                <a:gridCol w="4064000">
                  <a:extLst>
                    <a:ext uri="{9D8B030D-6E8A-4147-A177-3AD203B41FA5}">
                      <a16:colId xmlns:a16="http://schemas.microsoft.com/office/drawing/2014/main" val="586163766"/>
                    </a:ext>
                  </a:extLst>
                </a:gridCol>
              </a:tblGrid>
              <a:tr h="370840">
                <a:tc>
                  <a:txBody>
                    <a:bodyPr/>
                    <a:lstStyle/>
                    <a:p>
                      <a:pPr algn="ct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4361793"/>
                  </a:ext>
                </a:extLst>
              </a:tr>
              <a:tr h="370840">
                <a:tc>
                  <a:txBody>
                    <a:bodyPr/>
                    <a:lstStyle/>
                    <a:p>
                      <a:r>
                        <a:rPr lang="en-US" dirty="0"/>
                        <a:t>1…………………………………………………………….</a:t>
                      </a:r>
                    </a:p>
                    <a:p>
                      <a:r>
                        <a:rPr lang="en-US" dirty="0"/>
                        <a:t>2……………………………………………………………..</a:t>
                      </a:r>
                    </a:p>
                    <a:p>
                      <a:r>
                        <a:rPr lang="en-US" dirty="0"/>
                        <a:t>3……………………………………………………………..</a:t>
                      </a:r>
                    </a:p>
                    <a:p>
                      <a:r>
                        <a:rPr lang="en-US" dirty="0"/>
                        <a:t>………………</a:t>
                      </a:r>
                    </a:p>
                  </a:txBody>
                  <a:tcPr/>
                </a:tc>
                <a:tc>
                  <a:txBody>
                    <a:bodyPr/>
                    <a:lstStyle/>
                    <a:p>
                      <a:r>
                        <a:rPr lang="en-US" dirty="0"/>
                        <a:t>……………………………………………………………………………………………………………………………….</a:t>
                      </a:r>
                    </a:p>
                    <a:p>
                      <a:r>
                        <a:rPr lang="en-US" dirty="0"/>
                        <a:t>…………………………………………………………………</a:t>
                      </a:r>
                    </a:p>
                  </a:txBody>
                  <a:tcPr/>
                </a:tc>
                <a:extLst>
                  <a:ext uri="{0D108BD9-81ED-4DB2-BD59-A6C34878D82A}">
                    <a16:rowId xmlns:a16="http://schemas.microsoft.com/office/drawing/2014/main" val="3181082703"/>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a:extLst>
              <a:ext uri="{FF2B5EF4-FFF2-40B4-BE49-F238E27FC236}">
                <a16:creationId xmlns:a16="http://schemas.microsoft.com/office/drawing/2014/main" id="{FC6F22C8-2DCF-4E2D-9EE3-205FD2291E05}"/>
              </a:ext>
            </a:extLst>
          </p:cNvPr>
          <p:cNvSpPr>
            <a:spLocks noChangeArrowheads="1"/>
          </p:cNvSpPr>
          <p:nvPr/>
        </p:nvSpPr>
        <p:spPr bwMode="auto">
          <a:xfrm>
            <a:off x="1437903" y="1396941"/>
            <a:ext cx="33158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7:</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ỨNG PHÓ VỚI TÌNH HUỐNG NGUY HIỂM</a:t>
            </a:r>
            <a:endParaRPr lang="en-SG" altLang="en-US" sz="4400" b="1" dirty="0">
              <a:solidFill>
                <a:srgbClr val="0000FF"/>
              </a:solidFill>
              <a:latin typeface="#9Slide05 Fourth" panose="00000500000000000000" pitchFamily="2" charset="0"/>
            </a:endParaRP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2690191" y="2075916"/>
            <a:ext cx="7421217" cy="1906869"/>
          </a:xfrm>
          <a:prstGeom prst="rect">
            <a:avLst/>
          </a:prstGeom>
        </p:spPr>
        <p:txBody>
          <a:bodyPr wrap="square">
            <a:spAutoFit/>
          </a:bodyPr>
          <a:lstStyle/>
          <a:p>
            <a:pPr marL="260985" indent="-152400">
              <a:lnSpc>
                <a:spcPct val="112000"/>
              </a:lnSpc>
              <a:spcAft>
                <a:spcPts val="500"/>
              </a:spcAft>
              <a:tabLst>
                <a:tab pos="1892935" algn="l"/>
              </a:tabLst>
            </a:pPr>
            <a:r>
              <a:rPr lang="en-US"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1. </a:t>
            </a:r>
            <a:r>
              <a:rPr lang="vi-VN" sz="36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Nêu được các tình huống nguy hiểm và hậu quả của những tình huống nguy hiểm đối với trẻ em.</a:t>
            </a:r>
            <a:endParaRPr lang="en-US" sz="36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
        <p:nvSpPr>
          <p:cNvPr id="3" name="TextBox 2">
            <a:extLst>
              <a:ext uri="{FF2B5EF4-FFF2-40B4-BE49-F238E27FC236}">
                <a16:creationId xmlns:a16="http://schemas.microsoft.com/office/drawing/2014/main" id="{AC3DD132-E06B-41D7-8F23-EC3479A4487A}"/>
              </a:ext>
            </a:extLst>
          </p:cNvPr>
          <p:cNvSpPr txBox="1"/>
          <p:nvPr/>
        </p:nvSpPr>
        <p:spPr>
          <a:xfrm>
            <a:off x="530087" y="942068"/>
            <a:ext cx="11410122" cy="5062924"/>
          </a:xfrm>
          <a:prstGeom prst="rect">
            <a:avLst/>
          </a:prstGeom>
          <a:noFill/>
        </p:spPr>
        <p:txBody>
          <a:bodyPr wrap="square" rtlCol="0">
            <a:spAutoFit/>
          </a:bodyPr>
          <a:lstStyle/>
          <a:p>
            <a:pPr marL="139700" indent="-139700" algn="just">
              <a:spcAft>
                <a:spcPts val="24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đang chơi trước cửa nhà, Lan thấy một người phụ nữ lạ mặt giới thiệu là người quen, muốn gặp mẹ Lan để gửi đồ và trao đổi công việc. Lan mở cửa và lễ phép mời người phụ nữ lạ mặt vào nhà. Sau đó, Lan cảm thấy buồn ngủ và ngủ thiếp đi. Đến khi tỉnh dậy, Lan thấy mẹ ngồi bên cạnh, trong nhà có nhiều người, có cả công an. Lan lơ mơ hiểu ra là nhà mình vừa bị mất trộm.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9700" indent="-139700" algn="just">
              <a:spcAft>
                <a:spcPts val="18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 dông, mưa đá, lốc xoáy, sét thường gây thiệt hại lớn về tài sản, hoa màu và con người. Nhiều ngôi nhà bị tốc mái, sập, hư hỏng nặng, khiến nhiều gia đình rơi vào cảnh “màn trời chiếu đất”, cuộc sống bị đảo lộn. Nhiều người bị thương, thậm chí có người còn bị thiệt mạng do những hiện tượng thiên tai khốc liệt này.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9D67FE"/>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 ngồi học bài, Hải nghe tiếng còi xe cứu hoả rú vang cả khu phố. Nhìn qua cửa sổ, thấy ngọn lửa bùng cháy dữ dội từ ngôi nhà bên cạnh, em cầm vội chiếc khăn ướt che mũi, men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thang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0002"/>
            <a:ext cx="11980506" cy="461665"/>
          </a:xfrm>
          <a:prstGeom prst="rect">
            <a:avLst/>
          </a:prstGeom>
        </p:spPr>
        <p:txBody>
          <a:bodyPr wrap="square">
            <a:spAutoFit/>
          </a:bodyPr>
          <a:lstStyle/>
          <a:p>
            <a:r>
              <a:rPr lang="en-US" sz="2400" b="1" dirty="0">
                <a:solidFill>
                  <a:srgbClr val="000000"/>
                </a:solidFill>
                <a:latin typeface="Open Sans"/>
              </a:rPr>
              <a:t>a, </a:t>
            </a:r>
            <a:r>
              <a:rPr lang="en-US" sz="2400" b="1" dirty="0" err="1">
                <a:solidFill>
                  <a:srgbClr val="000000"/>
                </a:solidFill>
                <a:latin typeface="Open Sans"/>
              </a:rPr>
              <a:t>Các</a:t>
            </a:r>
            <a:r>
              <a:rPr lang="en-US" sz="2400" b="1" dirty="0">
                <a:solidFill>
                  <a:srgbClr val="000000"/>
                </a:solidFill>
                <a:latin typeface="Open Sans"/>
              </a:rPr>
              <a:t> </a:t>
            </a:r>
            <a:r>
              <a:rPr lang="en-US" sz="2400" b="1" dirty="0" err="1">
                <a:solidFill>
                  <a:srgbClr val="000000"/>
                </a:solidFill>
                <a:latin typeface="Open Sans"/>
              </a:rPr>
              <a:t>thông</a:t>
            </a:r>
            <a:r>
              <a:rPr lang="en-US" sz="2400" b="1" dirty="0">
                <a:solidFill>
                  <a:srgbClr val="000000"/>
                </a:solidFill>
                <a:latin typeface="Open Sans"/>
              </a:rPr>
              <a:t> tin, </a:t>
            </a:r>
            <a:r>
              <a:rPr lang="en-US" sz="2400" b="1" dirty="0" err="1">
                <a:solidFill>
                  <a:srgbClr val="000000"/>
                </a:solidFill>
                <a:latin typeface="Open Sans"/>
              </a:rPr>
              <a:t>tình</a:t>
            </a:r>
            <a:r>
              <a:rPr lang="en-US" sz="2400" b="1" dirty="0">
                <a:solidFill>
                  <a:srgbClr val="000000"/>
                </a:solidFill>
                <a:latin typeface="Open Sans"/>
              </a:rPr>
              <a:t> </a:t>
            </a:r>
            <a:r>
              <a:rPr lang="en-US" sz="2400" b="1" dirty="0" err="1">
                <a:solidFill>
                  <a:srgbClr val="000000"/>
                </a:solidFill>
                <a:latin typeface="Open Sans"/>
              </a:rPr>
              <a:t>huống</a:t>
            </a:r>
            <a:r>
              <a:rPr lang="en-US" sz="2400" b="1" dirty="0">
                <a:solidFill>
                  <a:srgbClr val="000000"/>
                </a:solidFill>
                <a:latin typeface="Open Sans"/>
              </a:rPr>
              <a:t> </a:t>
            </a:r>
            <a:r>
              <a:rPr lang="en-US" sz="2400" b="1" dirty="0" err="1">
                <a:solidFill>
                  <a:srgbClr val="000000"/>
                </a:solidFill>
                <a:latin typeface="Open Sans"/>
              </a:rPr>
              <a:t>trên</a:t>
            </a:r>
            <a:r>
              <a:rPr lang="en-US" sz="2400" b="1" dirty="0">
                <a:solidFill>
                  <a:srgbClr val="000000"/>
                </a:solidFill>
                <a:latin typeface="Open Sans"/>
              </a:rPr>
              <a:t> </a:t>
            </a:r>
            <a:r>
              <a:rPr lang="en-US" sz="2400" b="1" dirty="0" err="1">
                <a:solidFill>
                  <a:srgbClr val="000000"/>
                </a:solidFill>
                <a:latin typeface="Open Sans"/>
              </a:rPr>
              <a:t>đề</a:t>
            </a:r>
            <a:r>
              <a:rPr lang="en-US" sz="2400" b="1" dirty="0">
                <a:solidFill>
                  <a:srgbClr val="000000"/>
                </a:solidFill>
                <a:latin typeface="Open Sans"/>
              </a:rPr>
              <a:t> </a:t>
            </a:r>
            <a:r>
              <a:rPr lang="en-US" sz="2400" b="1" dirty="0" err="1">
                <a:solidFill>
                  <a:srgbClr val="000000"/>
                </a:solidFill>
                <a:latin typeface="Open Sans"/>
              </a:rPr>
              <a:t>cập</a:t>
            </a:r>
            <a:r>
              <a:rPr lang="en-US" sz="2400" b="1" dirty="0">
                <a:solidFill>
                  <a:srgbClr val="000000"/>
                </a:solidFill>
                <a:latin typeface="Open Sans"/>
              </a:rPr>
              <a:t> </a:t>
            </a:r>
            <a:r>
              <a:rPr lang="en-US" sz="2400" b="1" dirty="0" err="1">
                <a:solidFill>
                  <a:srgbClr val="000000"/>
                </a:solidFill>
                <a:latin typeface="Open Sans"/>
              </a:rPr>
              <a:t>đến</a:t>
            </a:r>
            <a:r>
              <a:rPr lang="en-US" sz="2400" b="1" dirty="0">
                <a:solidFill>
                  <a:srgbClr val="000000"/>
                </a:solidFill>
                <a:latin typeface="Open Sans"/>
              </a:rPr>
              <a:t> </a:t>
            </a:r>
            <a:r>
              <a:rPr lang="en-US" sz="2400" b="1" dirty="0" err="1">
                <a:solidFill>
                  <a:srgbClr val="000000"/>
                </a:solidFill>
                <a:latin typeface="Open Sans"/>
              </a:rPr>
              <a:t>những</a:t>
            </a:r>
            <a:r>
              <a:rPr lang="en-US" sz="2400" b="1" dirty="0">
                <a:solidFill>
                  <a:srgbClr val="000000"/>
                </a:solidFill>
                <a:latin typeface="Open Sans"/>
              </a:rPr>
              <a:t> </a:t>
            </a:r>
            <a:r>
              <a:rPr lang="en-US" sz="2400" b="1" dirty="0" err="1">
                <a:solidFill>
                  <a:srgbClr val="000000"/>
                </a:solidFill>
                <a:latin typeface="Open Sans"/>
              </a:rPr>
              <a:t>tình</a:t>
            </a:r>
            <a:r>
              <a:rPr lang="en-US" sz="2400" b="1" dirty="0">
                <a:solidFill>
                  <a:srgbClr val="000000"/>
                </a:solidFill>
                <a:latin typeface="Open Sans"/>
              </a:rPr>
              <a:t> </a:t>
            </a:r>
            <a:r>
              <a:rPr lang="en-US" sz="2400" b="1" dirty="0" err="1">
                <a:solidFill>
                  <a:srgbClr val="000000"/>
                </a:solidFill>
                <a:latin typeface="Open Sans"/>
              </a:rPr>
              <a:t>huống</a:t>
            </a:r>
            <a:r>
              <a:rPr lang="en-US" sz="2400" b="1" dirty="0">
                <a:solidFill>
                  <a:srgbClr val="000000"/>
                </a:solidFill>
                <a:latin typeface="Open Sans"/>
              </a:rPr>
              <a:t> </a:t>
            </a:r>
            <a:r>
              <a:rPr lang="en-US" sz="2400" b="1" dirty="0" err="1">
                <a:solidFill>
                  <a:srgbClr val="000000"/>
                </a:solidFill>
                <a:latin typeface="Open Sans"/>
              </a:rPr>
              <a:t>nguy</a:t>
            </a:r>
            <a:r>
              <a:rPr lang="en-US" sz="2400" b="1" dirty="0">
                <a:solidFill>
                  <a:srgbClr val="000000"/>
                </a:solidFill>
                <a:latin typeface="Open Sans"/>
              </a:rPr>
              <a:t> </a:t>
            </a:r>
            <a:r>
              <a:rPr lang="en-US" sz="2400" b="1" dirty="0" err="1">
                <a:solidFill>
                  <a:srgbClr val="000000"/>
                </a:solidFill>
                <a:latin typeface="Open Sans"/>
              </a:rPr>
              <a:t>hiểm</a:t>
            </a:r>
            <a:r>
              <a:rPr lang="en-US" sz="2400" b="1" dirty="0">
                <a:solidFill>
                  <a:srgbClr val="000000"/>
                </a:solidFill>
                <a:latin typeface="Open Sans"/>
              </a:rPr>
              <a:t>:</a:t>
            </a:r>
            <a:endParaRPr lang="en-US" sz="2400" b="1" dirty="0">
              <a:latin typeface="Open Sans"/>
            </a:endParaRPr>
          </a:p>
        </p:txBody>
      </p:sp>
      <p:sp>
        <p:nvSpPr>
          <p:cNvPr id="6" name="Rectangle 5"/>
          <p:cNvSpPr/>
          <p:nvPr/>
        </p:nvSpPr>
        <p:spPr>
          <a:xfrm>
            <a:off x="0" y="612017"/>
            <a:ext cx="12192000" cy="1508105"/>
          </a:xfrm>
          <a:prstGeom prst="rect">
            <a:avLst/>
          </a:prstGeom>
        </p:spPr>
        <p:txBody>
          <a:bodyPr wrap="square">
            <a:spAutoFit/>
          </a:bodyPr>
          <a:lstStyle/>
          <a:p>
            <a:pPr>
              <a:spcBef>
                <a:spcPts val="600"/>
              </a:spcBef>
              <a:spcAft>
                <a:spcPts val="600"/>
              </a:spcAft>
            </a:pPr>
            <a:r>
              <a:rPr lang="vi-VN" sz="2400" b="1" dirty="0">
                <a:solidFill>
                  <a:srgbClr val="000000"/>
                </a:solidFill>
                <a:latin typeface="Open Sans"/>
              </a:rPr>
              <a:t>+ Tình huống 1: </a:t>
            </a:r>
            <a:endParaRPr lang="en-US" sz="2400" b="1" dirty="0">
              <a:solidFill>
                <a:srgbClr val="000000"/>
              </a:solidFill>
              <a:latin typeface="Open Sans"/>
            </a:endParaRPr>
          </a:p>
          <a:p>
            <a:pPr>
              <a:spcBef>
                <a:spcPts val="600"/>
              </a:spcBef>
              <a:spcAft>
                <a:spcPts val="600"/>
              </a:spcAft>
            </a:pPr>
            <a:r>
              <a:rPr lang="vi-VN" sz="2400" dirty="0">
                <a:solidFill>
                  <a:srgbClr val="000000"/>
                </a:solidFill>
                <a:latin typeface="Open Sans"/>
              </a:rPr>
              <a:t>Lừa đảo, trộm cắp tài sản. </a:t>
            </a:r>
            <a:endParaRPr lang="en-US" sz="2400" dirty="0">
              <a:solidFill>
                <a:srgbClr val="000000"/>
              </a:solidFill>
              <a:latin typeface="Open Sans"/>
            </a:endParaRPr>
          </a:p>
          <a:p>
            <a:pPr>
              <a:spcBef>
                <a:spcPts val="600"/>
              </a:spcBef>
              <a:spcAft>
                <a:spcPts val="600"/>
              </a:spcAft>
            </a:pPr>
            <a:r>
              <a:rPr lang="vi-VN" sz="2400" dirty="0">
                <a:solidFill>
                  <a:srgbClr val="000000"/>
                </a:solidFill>
                <a:latin typeface="Open Sans"/>
                <a:cs typeface="Arial" panose="020B0604020202020204" pitchFamily="34" charset="0"/>
              </a:rPr>
              <a:t>→</a:t>
            </a:r>
            <a:r>
              <a:rPr lang="en-US" sz="2400" dirty="0">
                <a:solidFill>
                  <a:srgbClr val="000000"/>
                </a:solidFill>
                <a:latin typeface="Open Sans"/>
                <a:cs typeface="Arial" panose="020B0604020202020204" pitchFamily="34" charset="0"/>
              </a:rPr>
              <a:t> </a:t>
            </a:r>
            <a:r>
              <a:rPr lang="vi-VN" sz="2400" dirty="0">
                <a:solidFill>
                  <a:srgbClr val="000000"/>
                </a:solidFill>
                <a:latin typeface="Open Sans"/>
              </a:rPr>
              <a:t>Hậu quả: Lan bị người phụ nữ lạ mặt đánh thuốc mê và lấy trộm tài sản.</a:t>
            </a:r>
            <a:endParaRPr lang="en-US" sz="2400" dirty="0">
              <a:latin typeface="Open Sans"/>
            </a:endParaRPr>
          </a:p>
        </p:txBody>
      </p:sp>
      <p:sp>
        <p:nvSpPr>
          <p:cNvPr id="7" name="Rectangle 6"/>
          <p:cNvSpPr/>
          <p:nvPr/>
        </p:nvSpPr>
        <p:spPr>
          <a:xfrm>
            <a:off x="0" y="2190472"/>
            <a:ext cx="12192000" cy="1508105"/>
          </a:xfrm>
          <a:prstGeom prst="rect">
            <a:avLst/>
          </a:prstGeom>
        </p:spPr>
        <p:txBody>
          <a:bodyPr wrap="square">
            <a:spAutoFit/>
          </a:bodyPr>
          <a:lstStyle/>
          <a:p>
            <a:pPr>
              <a:spcBef>
                <a:spcPts val="600"/>
              </a:spcBef>
              <a:spcAft>
                <a:spcPts val="600"/>
              </a:spcAft>
            </a:pPr>
            <a:r>
              <a:rPr lang="vi-VN" sz="2400" b="1" dirty="0">
                <a:solidFill>
                  <a:srgbClr val="000000"/>
                </a:solidFill>
                <a:latin typeface="Open Sans"/>
              </a:rPr>
              <a:t>+ Tình huống </a:t>
            </a:r>
            <a:r>
              <a:rPr lang="en-US" sz="2400" b="1" dirty="0">
                <a:solidFill>
                  <a:srgbClr val="000000"/>
                </a:solidFill>
                <a:latin typeface="Open Sans"/>
              </a:rPr>
              <a:t>2</a:t>
            </a:r>
            <a:r>
              <a:rPr lang="vi-VN" sz="2400" b="1" dirty="0">
                <a:solidFill>
                  <a:srgbClr val="000000"/>
                </a:solidFill>
                <a:latin typeface="Open Sans"/>
              </a:rPr>
              <a:t>: </a:t>
            </a:r>
            <a:endParaRPr lang="en-US" sz="2400" b="1" dirty="0">
              <a:solidFill>
                <a:srgbClr val="000000"/>
              </a:solidFill>
              <a:latin typeface="Open Sans"/>
            </a:endParaRPr>
          </a:p>
          <a:p>
            <a:pPr>
              <a:spcBef>
                <a:spcPts val="600"/>
              </a:spcBef>
              <a:spcAft>
                <a:spcPts val="600"/>
              </a:spcAft>
            </a:pPr>
            <a:r>
              <a:rPr lang="vi-VN" sz="2400" dirty="0">
                <a:latin typeface="Open Sans"/>
              </a:rPr>
              <a:t>Các hiện tượng thiên tai (mưa dông, mưa đá, lốc xoáy, sét..)</a:t>
            </a:r>
            <a:r>
              <a:rPr lang="vi-VN" sz="2400" dirty="0">
                <a:solidFill>
                  <a:srgbClr val="000000"/>
                </a:solidFill>
                <a:latin typeface="Open Sans"/>
              </a:rPr>
              <a:t>. </a:t>
            </a:r>
            <a:endParaRPr lang="en-US" sz="2400" dirty="0">
              <a:solidFill>
                <a:srgbClr val="000000"/>
              </a:solidFill>
              <a:latin typeface="Open Sans"/>
            </a:endParaRPr>
          </a:p>
          <a:p>
            <a:pPr>
              <a:spcBef>
                <a:spcPts val="600"/>
              </a:spcBef>
              <a:spcAft>
                <a:spcPts val="600"/>
              </a:spcAft>
            </a:pPr>
            <a:r>
              <a:rPr lang="vi-VN" sz="2400" dirty="0">
                <a:solidFill>
                  <a:srgbClr val="000000"/>
                </a:solidFill>
                <a:latin typeface="Open Sans"/>
                <a:cs typeface="Arial" panose="020B0604020202020204" pitchFamily="34" charset="0"/>
              </a:rPr>
              <a:t>→</a:t>
            </a:r>
            <a:r>
              <a:rPr lang="en-US" sz="2400" dirty="0">
                <a:solidFill>
                  <a:srgbClr val="000000"/>
                </a:solidFill>
                <a:latin typeface="Open Sans"/>
                <a:cs typeface="Arial" panose="020B0604020202020204" pitchFamily="34" charset="0"/>
              </a:rPr>
              <a:t> </a:t>
            </a:r>
            <a:r>
              <a:rPr lang="vi-VN" sz="2400" dirty="0">
                <a:solidFill>
                  <a:srgbClr val="000000"/>
                </a:solidFill>
                <a:latin typeface="Open Sans"/>
              </a:rPr>
              <a:t>Hậu quả: </a:t>
            </a:r>
            <a:r>
              <a:rPr lang="vi-VN" sz="2400" dirty="0">
                <a:latin typeface="Open Sans"/>
              </a:rPr>
              <a:t>Gây thiệt hại lớn về người và tài sản.</a:t>
            </a:r>
            <a:endParaRPr lang="en-US" sz="2400" dirty="0">
              <a:latin typeface="Open Sans"/>
            </a:endParaRPr>
          </a:p>
        </p:txBody>
      </p:sp>
      <p:sp>
        <p:nvSpPr>
          <p:cNvPr id="8" name="Rectangle 7"/>
          <p:cNvSpPr/>
          <p:nvPr/>
        </p:nvSpPr>
        <p:spPr>
          <a:xfrm>
            <a:off x="0" y="3768927"/>
            <a:ext cx="12192000" cy="1508105"/>
          </a:xfrm>
          <a:prstGeom prst="rect">
            <a:avLst/>
          </a:prstGeom>
        </p:spPr>
        <p:txBody>
          <a:bodyPr wrap="square">
            <a:spAutoFit/>
          </a:bodyPr>
          <a:lstStyle/>
          <a:p>
            <a:pPr>
              <a:spcBef>
                <a:spcPts val="600"/>
              </a:spcBef>
              <a:spcAft>
                <a:spcPts val="600"/>
              </a:spcAft>
            </a:pPr>
            <a:r>
              <a:rPr lang="vi-VN" sz="2400" b="1" dirty="0">
                <a:solidFill>
                  <a:srgbClr val="000000"/>
                </a:solidFill>
                <a:latin typeface="Open Sans"/>
              </a:rPr>
              <a:t>+ Tình huống </a:t>
            </a:r>
            <a:r>
              <a:rPr lang="en-US" sz="2400" b="1" dirty="0">
                <a:solidFill>
                  <a:srgbClr val="000000"/>
                </a:solidFill>
                <a:latin typeface="Open Sans"/>
              </a:rPr>
              <a:t>3</a:t>
            </a:r>
            <a:r>
              <a:rPr lang="vi-VN" sz="2400" b="1" dirty="0">
                <a:solidFill>
                  <a:srgbClr val="000000"/>
                </a:solidFill>
                <a:latin typeface="Open Sans"/>
              </a:rPr>
              <a:t>: </a:t>
            </a:r>
            <a:endParaRPr lang="en-US" sz="2400" b="1" dirty="0">
              <a:solidFill>
                <a:srgbClr val="000000"/>
              </a:solidFill>
              <a:latin typeface="Open Sans"/>
            </a:endParaRPr>
          </a:p>
          <a:p>
            <a:pPr>
              <a:spcBef>
                <a:spcPts val="600"/>
              </a:spcBef>
              <a:spcAft>
                <a:spcPts val="600"/>
              </a:spcAft>
            </a:pPr>
            <a:r>
              <a:rPr lang="en-US" sz="2400" dirty="0">
                <a:latin typeface="Open Sans"/>
              </a:rPr>
              <a:t> </a:t>
            </a:r>
            <a:r>
              <a:rPr lang="en-US" sz="2400" dirty="0" err="1">
                <a:latin typeface="Open Sans"/>
              </a:rPr>
              <a:t>Cháy</a:t>
            </a:r>
            <a:r>
              <a:rPr lang="en-US" sz="2400" dirty="0">
                <a:latin typeface="Open Sans"/>
              </a:rPr>
              <a:t> </a:t>
            </a:r>
            <a:r>
              <a:rPr lang="en-US" sz="2400" dirty="0" err="1">
                <a:latin typeface="Open Sans"/>
              </a:rPr>
              <a:t>nổ</a:t>
            </a:r>
            <a:r>
              <a:rPr lang="en-US" sz="2400" dirty="0">
                <a:latin typeface="Open Sans"/>
              </a:rPr>
              <a:t>.</a:t>
            </a:r>
          </a:p>
          <a:p>
            <a:pPr>
              <a:spcBef>
                <a:spcPts val="600"/>
              </a:spcBef>
              <a:spcAft>
                <a:spcPts val="600"/>
              </a:spcAft>
            </a:pPr>
            <a:r>
              <a:rPr lang="vi-VN" sz="2400" dirty="0">
                <a:solidFill>
                  <a:srgbClr val="000000"/>
                </a:solidFill>
                <a:latin typeface="Open Sans"/>
                <a:cs typeface="Arial" panose="020B0604020202020204" pitchFamily="34" charset="0"/>
              </a:rPr>
              <a:t>→</a:t>
            </a:r>
            <a:r>
              <a:rPr lang="en-US" sz="2400" dirty="0">
                <a:solidFill>
                  <a:srgbClr val="000000"/>
                </a:solidFill>
                <a:latin typeface="Open Sans"/>
                <a:cs typeface="Arial" panose="020B0604020202020204" pitchFamily="34" charset="0"/>
              </a:rPr>
              <a:t> </a:t>
            </a:r>
            <a:r>
              <a:rPr lang="vi-VN" sz="2400" dirty="0">
                <a:solidFill>
                  <a:srgbClr val="000000"/>
                </a:solidFill>
                <a:latin typeface="Open Sans"/>
              </a:rPr>
              <a:t>Hậu quả: </a:t>
            </a:r>
            <a:r>
              <a:rPr lang="vi-VN" sz="2400" dirty="0">
                <a:latin typeface="Open Sans"/>
              </a:rPr>
              <a:t>Gây thiệt hại lớn về tài sản.</a:t>
            </a:r>
            <a:endParaRPr lang="en-US" sz="2400" dirty="0">
              <a:latin typeface="Open Sans"/>
            </a:endParaRPr>
          </a:p>
        </p:txBody>
      </p:sp>
      <p:sp>
        <p:nvSpPr>
          <p:cNvPr id="9" name="Rectangle 8"/>
          <p:cNvSpPr/>
          <p:nvPr/>
        </p:nvSpPr>
        <p:spPr>
          <a:xfrm>
            <a:off x="0" y="5349895"/>
            <a:ext cx="12192000" cy="1508105"/>
          </a:xfrm>
          <a:prstGeom prst="rect">
            <a:avLst/>
          </a:prstGeom>
        </p:spPr>
        <p:txBody>
          <a:bodyPr wrap="square">
            <a:spAutoFit/>
          </a:bodyPr>
          <a:lstStyle/>
          <a:p>
            <a:pPr>
              <a:spcBef>
                <a:spcPts val="600"/>
              </a:spcBef>
              <a:spcAft>
                <a:spcPts val="600"/>
              </a:spcAft>
            </a:pPr>
            <a:r>
              <a:rPr lang="vi-VN" sz="2400" b="1" dirty="0">
                <a:solidFill>
                  <a:srgbClr val="000000"/>
                </a:solidFill>
                <a:latin typeface="Open Sans"/>
              </a:rPr>
              <a:t>+ Tình huống </a:t>
            </a:r>
            <a:r>
              <a:rPr lang="en-US" sz="2400" b="1" dirty="0">
                <a:solidFill>
                  <a:srgbClr val="000000"/>
                </a:solidFill>
                <a:latin typeface="Open Sans"/>
              </a:rPr>
              <a:t>4</a:t>
            </a:r>
            <a:r>
              <a:rPr lang="vi-VN" sz="2400" b="1" dirty="0">
                <a:solidFill>
                  <a:srgbClr val="000000"/>
                </a:solidFill>
                <a:latin typeface="Open Sans"/>
              </a:rPr>
              <a:t>: </a:t>
            </a:r>
            <a:endParaRPr lang="en-US" sz="2400" b="1" dirty="0">
              <a:solidFill>
                <a:srgbClr val="000000"/>
              </a:solidFill>
              <a:latin typeface="Open Sans"/>
            </a:endParaRPr>
          </a:p>
          <a:p>
            <a:pPr>
              <a:spcBef>
                <a:spcPts val="600"/>
              </a:spcBef>
              <a:spcAft>
                <a:spcPts val="600"/>
              </a:spcAft>
            </a:pPr>
            <a:r>
              <a:rPr lang="en-US" sz="2400" dirty="0">
                <a:latin typeface="Open Sans"/>
              </a:rPr>
              <a:t> </a:t>
            </a:r>
            <a:r>
              <a:rPr lang="en-US" sz="2400" dirty="0" err="1">
                <a:latin typeface="Open Sans"/>
              </a:rPr>
              <a:t>Lũ</a:t>
            </a:r>
            <a:r>
              <a:rPr lang="en-US" sz="2400" dirty="0">
                <a:latin typeface="Open Sans"/>
              </a:rPr>
              <a:t> </a:t>
            </a:r>
            <a:r>
              <a:rPr lang="en-US" sz="2400" dirty="0" err="1">
                <a:latin typeface="Open Sans"/>
              </a:rPr>
              <a:t>quyét</a:t>
            </a:r>
            <a:r>
              <a:rPr lang="en-US" sz="2400" dirty="0">
                <a:latin typeface="Open Sans"/>
              </a:rPr>
              <a:t>, </a:t>
            </a:r>
            <a:r>
              <a:rPr lang="en-US" sz="2400" dirty="0" err="1">
                <a:latin typeface="Open Sans"/>
              </a:rPr>
              <a:t>lũ</a:t>
            </a:r>
            <a:r>
              <a:rPr lang="en-US" sz="2400" dirty="0">
                <a:latin typeface="Open Sans"/>
              </a:rPr>
              <a:t> </a:t>
            </a:r>
            <a:r>
              <a:rPr lang="en-US" sz="2400" dirty="0" err="1">
                <a:latin typeface="Open Sans"/>
              </a:rPr>
              <a:t>ống</a:t>
            </a:r>
            <a:r>
              <a:rPr lang="en-US" sz="2400" dirty="0">
                <a:latin typeface="Open Sans"/>
              </a:rPr>
              <a:t>, </a:t>
            </a:r>
            <a:r>
              <a:rPr lang="en-US" sz="2400" dirty="0" err="1">
                <a:latin typeface="Open Sans"/>
              </a:rPr>
              <a:t>sạt</a:t>
            </a:r>
            <a:r>
              <a:rPr lang="en-US" sz="2400" dirty="0">
                <a:latin typeface="Open Sans"/>
              </a:rPr>
              <a:t> </a:t>
            </a:r>
            <a:r>
              <a:rPr lang="en-US" sz="2400" dirty="0" err="1">
                <a:latin typeface="Open Sans"/>
              </a:rPr>
              <a:t>lỡ</a:t>
            </a:r>
            <a:r>
              <a:rPr lang="en-US" sz="2400" dirty="0">
                <a:latin typeface="Open Sans"/>
              </a:rPr>
              <a:t> </a:t>
            </a:r>
            <a:r>
              <a:rPr lang="en-US" sz="2400" dirty="0" err="1">
                <a:latin typeface="Open Sans"/>
              </a:rPr>
              <a:t>đất</a:t>
            </a:r>
            <a:r>
              <a:rPr lang="en-US" sz="2400" dirty="0">
                <a:latin typeface="Open Sans"/>
              </a:rPr>
              <a:t>.</a:t>
            </a:r>
          </a:p>
          <a:p>
            <a:pPr>
              <a:spcBef>
                <a:spcPts val="600"/>
              </a:spcBef>
              <a:spcAft>
                <a:spcPts val="600"/>
              </a:spcAft>
            </a:pPr>
            <a:r>
              <a:rPr lang="vi-VN" sz="2400" dirty="0">
                <a:solidFill>
                  <a:srgbClr val="000000"/>
                </a:solidFill>
                <a:latin typeface="Open Sans"/>
                <a:cs typeface="Arial" panose="020B0604020202020204" pitchFamily="34" charset="0"/>
              </a:rPr>
              <a:t>→</a:t>
            </a:r>
            <a:r>
              <a:rPr lang="en-US" sz="2400" dirty="0">
                <a:solidFill>
                  <a:srgbClr val="000000"/>
                </a:solidFill>
                <a:latin typeface="Open Sans"/>
                <a:cs typeface="Arial" panose="020B0604020202020204" pitchFamily="34" charset="0"/>
              </a:rPr>
              <a:t> </a:t>
            </a:r>
            <a:r>
              <a:rPr lang="vi-VN" sz="2400" dirty="0">
                <a:solidFill>
                  <a:srgbClr val="000000"/>
                </a:solidFill>
                <a:latin typeface="Open Sans"/>
              </a:rPr>
              <a:t>Hậu quả: </a:t>
            </a:r>
            <a:r>
              <a:rPr lang="vi-VN" sz="2400" dirty="0">
                <a:latin typeface="Open Sans"/>
              </a:rPr>
              <a:t>Gây thiệt hại lớn về tài sản.</a:t>
            </a:r>
            <a:endParaRPr lang="en-US" sz="2400" dirty="0">
              <a:latin typeface="Open Sans"/>
            </a:endParaRPr>
          </a:p>
        </p:txBody>
      </p:sp>
    </p:spTree>
    <p:extLst>
      <p:ext uri="{BB962C8B-B14F-4D97-AF65-F5344CB8AC3E}">
        <p14:creationId xmlns:p14="http://schemas.microsoft.com/office/powerpoint/2010/main" val="44470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fade">
                                      <p:cBhvr>
                                        <p:cTn id="35" dur="1000"/>
                                        <p:tgtEl>
                                          <p:spTgt spid="8">
                                            <p:txEl>
                                              <p:pRg st="1" end="1"/>
                                            </p:txEl>
                                          </p:spTgt>
                                        </p:tgtEl>
                                      </p:cBhvr>
                                    </p:animEffect>
                                    <p:anim calcmode="lin" valueType="num">
                                      <p:cBhvr>
                                        <p:cTn id="3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1000"/>
                                        <p:tgtEl>
                                          <p:spTgt spid="8">
                                            <p:txEl>
                                              <p:pRg st="2" end="2"/>
                                            </p:txEl>
                                          </p:spTgt>
                                        </p:tgtEl>
                                      </p:cBhvr>
                                    </p:animEffect>
                                    <p:anim calcmode="lin" valueType="num">
                                      <p:cBhvr>
                                        <p:cTn id="4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fade">
                                      <p:cBhvr>
                                        <p:cTn id="49" dur="1000"/>
                                        <p:tgtEl>
                                          <p:spTgt spid="9">
                                            <p:txEl>
                                              <p:pRg st="1" end="1"/>
                                            </p:txEl>
                                          </p:spTgt>
                                        </p:tgtEl>
                                      </p:cBhvr>
                                    </p:animEffect>
                                    <p:anim calcmode="lin" valueType="num">
                                      <p:cBhvr>
                                        <p:cTn id="5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2" end="2"/>
                                            </p:txEl>
                                          </p:spTgt>
                                        </p:tgtEl>
                                        <p:attrNameLst>
                                          <p:attrName>style.visibility</p:attrName>
                                        </p:attrNameLst>
                                      </p:cBhvr>
                                      <p:to>
                                        <p:strVal val="visible"/>
                                      </p:to>
                                    </p:set>
                                    <p:animEffect transition="in" filter="fade">
                                      <p:cBhvr>
                                        <p:cTn id="56" dur="1000"/>
                                        <p:tgtEl>
                                          <p:spTgt spid="9">
                                            <p:txEl>
                                              <p:pRg st="2" end="2"/>
                                            </p:txEl>
                                          </p:spTgt>
                                        </p:tgtEl>
                                      </p:cBhvr>
                                    </p:animEffect>
                                    <p:anim calcmode="lin" valueType="num">
                                      <p:cBhvr>
                                        <p:cTn id="5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0628" y="117325"/>
            <a:ext cx="11047616" cy="5840445"/>
          </a:xfrm>
          <a:prstGeom prst="rect">
            <a:avLst/>
          </a:prstGeom>
        </p:spPr>
        <p:txBody>
          <a:bodyPr wrap="square">
            <a:spAutoFit/>
          </a:bodyPr>
          <a:lstStyle/>
          <a:p>
            <a:pPr>
              <a:lnSpc>
                <a:spcPct val="150000"/>
              </a:lnSpc>
            </a:pPr>
            <a:r>
              <a:rPr lang="en-US" sz="2800" b="1" dirty="0">
                <a:solidFill>
                  <a:srgbClr val="000000"/>
                </a:solidFill>
                <a:latin typeface="Open Sans"/>
              </a:rPr>
              <a:t>b, 1 </a:t>
            </a:r>
            <a:r>
              <a:rPr lang="en-US" sz="2800" b="1" dirty="0" err="1">
                <a:solidFill>
                  <a:srgbClr val="000000"/>
                </a:solidFill>
                <a:latin typeface="Open Sans"/>
              </a:rPr>
              <a:t>số</a:t>
            </a:r>
            <a:r>
              <a:rPr lang="en-US" sz="2800" b="1" dirty="0">
                <a:solidFill>
                  <a:srgbClr val="000000"/>
                </a:solidFill>
                <a:latin typeface="Open Sans"/>
              </a:rPr>
              <a:t> </a:t>
            </a:r>
            <a:r>
              <a:rPr lang="en-US" sz="2800" b="1" dirty="0" err="1"/>
              <a:t>tình</a:t>
            </a:r>
            <a:r>
              <a:rPr lang="en-US" sz="2800" b="1" dirty="0"/>
              <a:t> </a:t>
            </a:r>
            <a:r>
              <a:rPr lang="en-US" sz="2800" b="1" dirty="0" err="1"/>
              <a:t>huống</a:t>
            </a:r>
            <a:r>
              <a:rPr lang="en-US" sz="2800" b="1" dirty="0"/>
              <a:t> </a:t>
            </a:r>
            <a:r>
              <a:rPr lang="en-US" sz="2800" b="1" dirty="0" err="1"/>
              <a:t>nguy</a:t>
            </a:r>
            <a:r>
              <a:rPr lang="en-US" sz="2800" b="1" dirty="0"/>
              <a:t> </a:t>
            </a:r>
            <a:r>
              <a:rPr lang="en-US" sz="2800" b="1" dirty="0" err="1"/>
              <a:t>hiểm</a:t>
            </a:r>
            <a:r>
              <a:rPr lang="en-US" sz="2800" b="1" dirty="0"/>
              <a:t> </a:t>
            </a:r>
            <a:r>
              <a:rPr lang="en-US" sz="2800" b="1" dirty="0" err="1"/>
              <a:t>mà</a:t>
            </a:r>
            <a:r>
              <a:rPr lang="en-US" sz="2800" b="1" dirty="0"/>
              <a:t> </a:t>
            </a:r>
            <a:r>
              <a:rPr lang="en-US" sz="2800" b="1" dirty="0" err="1"/>
              <a:t>em</a:t>
            </a:r>
            <a:r>
              <a:rPr lang="en-US" sz="2800" b="1" dirty="0"/>
              <a:t> </a:t>
            </a:r>
            <a:r>
              <a:rPr lang="en-US" sz="2800" b="1" dirty="0" err="1"/>
              <a:t>biết</a:t>
            </a:r>
            <a:r>
              <a:rPr lang="en-US" sz="2800" b="1" dirty="0"/>
              <a:t> :</a:t>
            </a:r>
          </a:p>
          <a:p>
            <a:pPr>
              <a:lnSpc>
                <a:spcPct val="150000"/>
              </a:lnSpc>
            </a:pPr>
            <a:r>
              <a:rPr lang="en-US" sz="2800" dirty="0">
                <a:latin typeface="Open Sans"/>
              </a:rPr>
              <a:t>-</a:t>
            </a:r>
            <a:r>
              <a:rPr lang="vi-VN" sz="2800" dirty="0">
                <a:latin typeface="Open Sans"/>
              </a:rPr>
              <a:t> </a:t>
            </a:r>
            <a:r>
              <a:rPr lang="en-US" sz="2800" dirty="0" err="1">
                <a:latin typeface="Open Sans"/>
              </a:rPr>
              <a:t>Lũ</a:t>
            </a:r>
            <a:r>
              <a:rPr lang="en-US" sz="2800" dirty="0">
                <a:latin typeface="Open Sans"/>
              </a:rPr>
              <a:t> </a:t>
            </a:r>
            <a:r>
              <a:rPr lang="en-US" sz="2800" dirty="0" err="1">
                <a:latin typeface="Open Sans"/>
              </a:rPr>
              <a:t>lụt</a:t>
            </a:r>
            <a:endParaRPr lang="en-US" sz="2800" dirty="0">
              <a:latin typeface="Open Sans"/>
            </a:endParaRPr>
          </a:p>
          <a:p>
            <a:pPr>
              <a:lnSpc>
                <a:spcPct val="150000"/>
              </a:lnSpc>
            </a:pPr>
            <a:r>
              <a:rPr lang="en-US" sz="2800" dirty="0">
                <a:latin typeface="Open Sans"/>
              </a:rPr>
              <a:t>- </a:t>
            </a:r>
            <a:r>
              <a:rPr lang="en-US" sz="2800" dirty="0" err="1">
                <a:latin typeface="Open Sans"/>
              </a:rPr>
              <a:t>Động</a:t>
            </a:r>
            <a:r>
              <a:rPr lang="en-US" sz="2800" dirty="0">
                <a:latin typeface="Open Sans"/>
              </a:rPr>
              <a:t> </a:t>
            </a:r>
            <a:r>
              <a:rPr lang="en-US" sz="2800" dirty="0" err="1">
                <a:latin typeface="Open Sans"/>
              </a:rPr>
              <a:t>đất</a:t>
            </a:r>
            <a:endParaRPr lang="en-US" sz="2800" dirty="0">
              <a:latin typeface="Open Sans"/>
            </a:endParaRPr>
          </a:p>
          <a:p>
            <a:pPr>
              <a:lnSpc>
                <a:spcPct val="150000"/>
              </a:lnSpc>
            </a:pPr>
            <a:r>
              <a:rPr lang="en-US" sz="2800" dirty="0">
                <a:latin typeface="Open Sans"/>
              </a:rPr>
              <a:t>- </a:t>
            </a:r>
            <a:r>
              <a:rPr lang="en-US" sz="2800" dirty="0" err="1">
                <a:latin typeface="Open Sans"/>
              </a:rPr>
              <a:t>Bắt</a:t>
            </a:r>
            <a:r>
              <a:rPr lang="en-US" sz="2800" dirty="0">
                <a:latin typeface="Open Sans"/>
              </a:rPr>
              <a:t> </a:t>
            </a:r>
            <a:r>
              <a:rPr lang="en-US" sz="2800" dirty="0" err="1">
                <a:latin typeface="Open Sans"/>
              </a:rPr>
              <a:t>cóc</a:t>
            </a:r>
            <a:endParaRPr lang="vi-VN" sz="2800" dirty="0">
              <a:latin typeface="Open Sans"/>
            </a:endParaRPr>
          </a:p>
          <a:p>
            <a:pPr>
              <a:lnSpc>
                <a:spcPct val="150000"/>
              </a:lnSpc>
            </a:pPr>
            <a:r>
              <a:rPr lang="en-US" sz="2800" dirty="0">
                <a:latin typeface="Open Sans"/>
              </a:rPr>
              <a:t>-</a:t>
            </a:r>
            <a:r>
              <a:rPr lang="vi-VN" sz="2800" dirty="0">
                <a:latin typeface="Open Sans"/>
              </a:rPr>
              <a:t> Đi xe phóng nhanh vượt ẩu</a:t>
            </a:r>
            <a:endParaRPr lang="en-US" sz="2800" dirty="0">
              <a:latin typeface="Open Sans"/>
            </a:endParaRPr>
          </a:p>
          <a:p>
            <a:pPr>
              <a:lnSpc>
                <a:spcPct val="150000"/>
              </a:lnSpc>
            </a:pPr>
            <a:r>
              <a:rPr lang="en-US" sz="2800" dirty="0">
                <a:latin typeface="Open Sans"/>
              </a:rPr>
              <a:t>- </a:t>
            </a:r>
            <a:r>
              <a:rPr lang="en-US" sz="2800" dirty="0" err="1">
                <a:latin typeface="Open Sans"/>
              </a:rPr>
              <a:t>Đánh</a:t>
            </a:r>
            <a:r>
              <a:rPr lang="en-US" sz="2800" dirty="0">
                <a:latin typeface="Open Sans"/>
              </a:rPr>
              <a:t> </a:t>
            </a:r>
            <a:r>
              <a:rPr lang="en-US" sz="2800" dirty="0" err="1">
                <a:latin typeface="Open Sans"/>
              </a:rPr>
              <a:t>nhau</a:t>
            </a:r>
            <a:r>
              <a:rPr lang="en-US" sz="2800" dirty="0"/>
              <a:t> </a:t>
            </a:r>
            <a:endParaRPr lang="en-US" sz="2800" dirty="0">
              <a:latin typeface="Open Sans"/>
            </a:endParaRPr>
          </a:p>
          <a:p>
            <a:pPr>
              <a:lnSpc>
                <a:spcPct val="150000"/>
              </a:lnSpc>
            </a:pPr>
            <a:r>
              <a:rPr lang="en-US" sz="2800" dirty="0">
                <a:latin typeface="Open Sans"/>
              </a:rPr>
              <a:t>- </a:t>
            </a:r>
            <a:r>
              <a:rPr lang="en-US" sz="2800" dirty="0" err="1">
                <a:latin typeface="Open Sans"/>
              </a:rPr>
              <a:t>Đuối</a:t>
            </a:r>
            <a:r>
              <a:rPr lang="en-US" sz="2800" dirty="0">
                <a:latin typeface="Open Sans"/>
              </a:rPr>
              <a:t> </a:t>
            </a:r>
            <a:r>
              <a:rPr lang="en-US" sz="2800" dirty="0" err="1">
                <a:latin typeface="Open Sans"/>
              </a:rPr>
              <a:t>nước</a:t>
            </a:r>
            <a:endParaRPr lang="en-US" sz="2800" dirty="0">
              <a:latin typeface="Open Sans"/>
            </a:endParaRPr>
          </a:p>
          <a:p>
            <a:pPr>
              <a:lnSpc>
                <a:spcPct val="150000"/>
              </a:lnSpc>
            </a:pPr>
            <a:r>
              <a:rPr lang="en-US" sz="2800" dirty="0">
                <a:latin typeface="Open Sans"/>
              </a:rPr>
              <a:t>- </a:t>
            </a:r>
            <a:r>
              <a:rPr lang="vi-VN" sz="2800" dirty="0">
                <a:latin typeface="Open Sans"/>
              </a:rPr>
              <a:t>Té ngã trong sân trường.</a:t>
            </a:r>
          </a:p>
          <a:p>
            <a:pPr>
              <a:lnSpc>
                <a:spcPct val="150000"/>
              </a:lnSpc>
            </a:pPr>
            <a:endParaRPr lang="en-US" sz="2800" dirty="0">
              <a:latin typeface="Open Sans"/>
            </a:endParaRPr>
          </a:p>
        </p:txBody>
      </p:sp>
    </p:spTree>
    <p:extLst>
      <p:ext uri="{BB962C8B-B14F-4D97-AF65-F5344CB8AC3E}">
        <p14:creationId xmlns:p14="http://schemas.microsoft.com/office/powerpoint/2010/main" val="350703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additive="base">
                                        <p:cTn id="3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1000"/>
                                        <p:tgtEl>
                                          <p:spTgt spid="5">
                                            <p:txEl>
                                              <p:pRg st="6" end="6"/>
                                            </p:txEl>
                                          </p:spTgt>
                                        </p:tgtEl>
                                      </p:cBhvr>
                                    </p:animEffect>
                                    <p:anim calcmode="lin" valueType="num">
                                      <p:cBhvr>
                                        <p:cTn id="4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1000"/>
                                        <p:tgtEl>
                                          <p:spTgt spid="5">
                                            <p:txEl>
                                              <p:pRg st="7" end="7"/>
                                            </p:txEl>
                                          </p:spTgt>
                                        </p:tgtEl>
                                      </p:cBhvr>
                                    </p:animEffect>
                                    <p:anim calcmode="lin" valueType="num">
                                      <p:cBhvr>
                                        <p:cTn id="4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691"/>
            <a:ext cx="11812385" cy="7078861"/>
          </a:xfrm>
          <a:prstGeom prst="rect">
            <a:avLst/>
          </a:prstGeom>
        </p:spPr>
        <p:txBody>
          <a:bodyPr wrap="square">
            <a:spAutoFit/>
          </a:bodyPr>
          <a:lstStyle/>
          <a:p>
            <a:pPr algn="just">
              <a:spcBef>
                <a:spcPts val="600"/>
              </a:spcBef>
              <a:spcAft>
                <a:spcPts val="600"/>
              </a:spcAft>
            </a:pPr>
            <a:r>
              <a:rPr lang="vi-VN"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1. Nhận biết các tình huống nguy hiểm và hậu quả của nó</a:t>
            </a:r>
            <a:endParaRPr lang="vi-VN" sz="2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600"/>
              </a:spcBef>
              <a:spcAft>
                <a:spcPts val="600"/>
              </a:spcAft>
            </a:pPr>
            <a:r>
              <a:rPr lang="vi-VN"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 Nhận biết các tình huống nguy hiểm:</a:t>
            </a:r>
            <a:endParaRPr lang="vi-VN" sz="2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600"/>
              </a:spcBef>
              <a:spcAft>
                <a:spcPts val="600"/>
              </a:spcAft>
            </a:pPr>
            <a:r>
              <a:rPr lang="vi-VN"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vi-VN"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Tình huống nguy hiểm là những sự việc bất ngờ xảy ra </a:t>
            </a:r>
            <a:endPar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600"/>
              </a:spcBef>
              <a:spcAft>
                <a:spcPts val="600"/>
              </a:spcAft>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 C</a:t>
            </a:r>
            <a:r>
              <a:rPr lang="vi-VN"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ó nguy cơ đe dọa nghiêm trọng đến sức khỏe, tính mạng, gây thiệt hại về tài sản, môi trường.</a:t>
            </a:r>
          </a:p>
          <a:p>
            <a:pPr algn="just">
              <a:spcBef>
                <a:spcPts val="600"/>
              </a:spcBef>
              <a:spcAft>
                <a:spcPts val="600"/>
              </a:spcAft>
            </a:pPr>
            <a:r>
              <a:rPr lang="vi-VN"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Phân loại:</a:t>
            </a:r>
          </a:p>
          <a:p>
            <a:pPr algn="just">
              <a:spcBef>
                <a:spcPts val="600"/>
              </a:spcBef>
              <a:spcAft>
                <a:spcPts val="600"/>
              </a:spcAft>
            </a:pPr>
            <a:r>
              <a:rPr lang="vi-VN"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 Tình huống nguy hiểm từ tự nhiên</a:t>
            </a: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a:p>
            <a:pPr algn="just">
              <a:spcBef>
                <a:spcPts val="600"/>
              </a:spcBef>
              <a:spcAft>
                <a:spcPts val="600"/>
              </a:spcAft>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 L</a:t>
            </a:r>
            <a:r>
              <a:rPr lang="vi-VN"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à những hiện tượng tự nhiên có thể gây tổn hại đến tính mạng, tài sản của con người và xã hội.</a:t>
            </a:r>
            <a:endPar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just">
              <a:spcBef>
                <a:spcPts val="600"/>
              </a:spcBef>
              <a:spcAft>
                <a:spcPts val="600"/>
              </a:spcAft>
            </a:pPr>
            <a:r>
              <a:rPr lang="vi-VN" sz="2800" dirty="0">
                <a:latin typeface="Open Sans" panose="020B0606030504020204" pitchFamily="34" charset="0"/>
                <a:ea typeface="Open Sans" panose="020B0606030504020204" pitchFamily="34" charset="0"/>
                <a:cs typeface="Open Sans" panose="020B0606030504020204" pitchFamily="34" charset="0"/>
              </a:rPr>
              <a:t>+ Tình huống nguy hiểm từ con người</a:t>
            </a:r>
            <a:r>
              <a:rPr lang="en-US" sz="2800" dirty="0">
                <a:latin typeface="Open Sans" panose="020B0606030504020204" pitchFamily="34" charset="0"/>
                <a:ea typeface="Open Sans" panose="020B0606030504020204" pitchFamily="34" charset="0"/>
                <a:cs typeface="Open Sans" panose="020B0606030504020204" pitchFamily="34" charset="0"/>
              </a:rPr>
              <a:t>:</a:t>
            </a:r>
          </a:p>
          <a:p>
            <a:pPr algn="just">
              <a:spcBef>
                <a:spcPts val="600"/>
              </a:spcBef>
              <a:spcAft>
                <a:spcPts val="600"/>
              </a:spcAft>
            </a:pPr>
            <a:r>
              <a:rPr lang="en-US" sz="2800" dirty="0">
                <a:latin typeface="Open Sans" panose="020B0606030504020204" pitchFamily="34" charset="0"/>
                <a:ea typeface="Open Sans" panose="020B0606030504020204" pitchFamily="34" charset="0"/>
                <a:cs typeface="Open Sans" panose="020B0606030504020204" pitchFamily="34" charset="0"/>
              </a:rPr>
              <a:t>-</a:t>
            </a:r>
            <a:r>
              <a:rPr lang="vi-VN" sz="2800" dirty="0">
                <a:latin typeface="Open Sans" panose="020B0606030504020204" pitchFamily="34" charset="0"/>
                <a:ea typeface="Open Sans" panose="020B0606030504020204" pitchFamily="34" charset="0"/>
                <a:cs typeface="Open Sans" panose="020B0606030504020204" pitchFamily="34" charset="0"/>
              </a:rPr>
              <a:t> </a:t>
            </a:r>
            <a:r>
              <a:rPr lang="en-US" sz="2800" dirty="0" err="1">
                <a:latin typeface="Open Sans" panose="020B0606030504020204" pitchFamily="34" charset="0"/>
                <a:ea typeface="Open Sans" panose="020B0606030504020204" pitchFamily="34" charset="0"/>
                <a:cs typeface="Open Sans" panose="020B0606030504020204" pitchFamily="34" charset="0"/>
              </a:rPr>
              <a:t>Xuất</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vi-VN" sz="2800" dirty="0">
                <a:latin typeface="Open Sans" panose="020B0606030504020204" pitchFamily="34" charset="0"/>
                <a:ea typeface="Open Sans" panose="020B0606030504020204" pitchFamily="34" charset="0"/>
                <a:cs typeface="Open Sans" panose="020B0606030504020204" pitchFamily="34" charset="0"/>
              </a:rPr>
              <a:t>phát từ những hành vi cố ý hoặc vô tình từ con người, gây tổn thất cho con người và xã hội.</a:t>
            </a:r>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a:p>
            <a:pPr algn="just">
              <a:spcBef>
                <a:spcPts val="600"/>
              </a:spcBef>
              <a:spcAft>
                <a:spcPts val="600"/>
              </a:spcAft>
            </a:pPr>
            <a:endParaRPr lang="vi-VN" sz="28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9"/>
          <p:cNvSpPr>
            <a:spLocks noChangeArrowheads="1"/>
          </p:cNvSpPr>
          <p:nvPr/>
        </p:nvSpPr>
        <p:spPr bwMode="auto">
          <a:xfrm>
            <a:off x="157942" y="48213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8145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1000"/>
                                        <p:tgtEl>
                                          <p:spTgt spid="2">
                                            <p:txEl>
                                              <p:pRg st="8" end="8"/>
                                            </p:txEl>
                                          </p:spTgt>
                                        </p:tgtEl>
                                      </p:cBhvr>
                                    </p:animEffect>
                                    <p:anim calcmode="lin" valueType="num">
                                      <p:cBhvr>
                                        <p:cTn id="5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51" y="306508"/>
            <a:ext cx="11975869" cy="2708434"/>
          </a:xfrm>
          <a:prstGeom prst="rect">
            <a:avLst/>
          </a:prstGeom>
        </p:spPr>
        <p:txBody>
          <a:bodyPr wrap="square">
            <a:spAutoFit/>
          </a:bodyPr>
          <a:lstStyle/>
          <a:p>
            <a:pPr lvl="0" algn="just" eaLnBrk="0" fontAlgn="base" hangingPunct="0">
              <a:spcBef>
                <a:spcPts val="600"/>
              </a:spcBef>
              <a:spcAft>
                <a:spcPts val="600"/>
              </a:spcAft>
            </a:pPr>
            <a:r>
              <a:rPr lang="en-US" altLang="en-US" sz="2800" b="1" dirty="0">
                <a:solidFill>
                  <a:srgbClr val="000000"/>
                </a:solidFill>
                <a:latin typeface="Open Sans"/>
              </a:rPr>
              <a:t>b. </a:t>
            </a:r>
            <a:r>
              <a:rPr lang="en-US" altLang="en-US" sz="2800" b="1" dirty="0" err="1">
                <a:solidFill>
                  <a:srgbClr val="000000"/>
                </a:solidFill>
                <a:latin typeface="Open Sans"/>
              </a:rPr>
              <a:t>Hậu</a:t>
            </a:r>
            <a:r>
              <a:rPr lang="en-US" altLang="en-US" sz="2800" b="1" dirty="0">
                <a:solidFill>
                  <a:srgbClr val="000000"/>
                </a:solidFill>
                <a:latin typeface="Open Sans"/>
              </a:rPr>
              <a:t> </a:t>
            </a:r>
            <a:r>
              <a:rPr lang="en-US" altLang="en-US" sz="2800" b="1" dirty="0" err="1">
                <a:solidFill>
                  <a:srgbClr val="000000"/>
                </a:solidFill>
                <a:latin typeface="Open Sans"/>
              </a:rPr>
              <a:t>quả</a:t>
            </a:r>
            <a:r>
              <a:rPr lang="en-US" altLang="en-US" sz="2800" b="1" dirty="0">
                <a:solidFill>
                  <a:srgbClr val="000000"/>
                </a:solidFill>
                <a:latin typeface="Open Sans"/>
              </a:rPr>
              <a:t>:</a:t>
            </a:r>
            <a:endParaRPr lang="en-US" altLang="en-US" sz="2800" dirty="0"/>
          </a:p>
          <a:p>
            <a:pPr lvl="0" algn="just" eaLnBrk="0" fontAlgn="base" hangingPunct="0">
              <a:spcBef>
                <a:spcPts val="600"/>
              </a:spcBef>
              <a:spcAft>
                <a:spcPts val="600"/>
              </a:spcAft>
            </a:pPr>
            <a:r>
              <a:rPr lang="en-US" altLang="en-US" sz="2800" dirty="0">
                <a:solidFill>
                  <a:srgbClr val="000000"/>
                </a:solidFill>
                <a:latin typeface="Open Sans"/>
              </a:rPr>
              <a:t>- </a:t>
            </a:r>
            <a:r>
              <a:rPr lang="en-US" altLang="en-US" sz="2800" dirty="0" err="1">
                <a:solidFill>
                  <a:srgbClr val="000000"/>
                </a:solidFill>
                <a:latin typeface="Open Sans"/>
              </a:rPr>
              <a:t>Huỷ</a:t>
            </a:r>
            <a:r>
              <a:rPr lang="en-US" altLang="en-US" sz="2800" dirty="0">
                <a:solidFill>
                  <a:srgbClr val="000000"/>
                </a:solidFill>
                <a:latin typeface="Open Sans"/>
              </a:rPr>
              <a:t> </a:t>
            </a:r>
            <a:r>
              <a:rPr lang="en-US" altLang="en-US" sz="2800" dirty="0" err="1">
                <a:solidFill>
                  <a:srgbClr val="000000"/>
                </a:solidFill>
                <a:latin typeface="Open Sans"/>
              </a:rPr>
              <a:t>hoại</a:t>
            </a:r>
            <a:r>
              <a:rPr lang="en-US" altLang="en-US" sz="2800" dirty="0">
                <a:solidFill>
                  <a:srgbClr val="000000"/>
                </a:solidFill>
                <a:latin typeface="Open Sans"/>
              </a:rPr>
              <a:t> </a:t>
            </a:r>
            <a:r>
              <a:rPr lang="en-US" altLang="en-US" sz="2800" dirty="0" err="1">
                <a:solidFill>
                  <a:srgbClr val="000000"/>
                </a:solidFill>
                <a:latin typeface="Open Sans"/>
              </a:rPr>
              <a:t>tài</a:t>
            </a:r>
            <a:r>
              <a:rPr lang="en-US" altLang="en-US" sz="2800" dirty="0">
                <a:solidFill>
                  <a:srgbClr val="000000"/>
                </a:solidFill>
                <a:latin typeface="Open Sans"/>
              </a:rPr>
              <a:t> </a:t>
            </a:r>
            <a:r>
              <a:rPr lang="en-US" altLang="en-US" sz="2800" dirty="0" err="1">
                <a:solidFill>
                  <a:srgbClr val="000000"/>
                </a:solidFill>
                <a:latin typeface="Open Sans"/>
              </a:rPr>
              <a:t>sản</a:t>
            </a:r>
            <a:r>
              <a:rPr lang="en-US" altLang="en-US" sz="2800" dirty="0">
                <a:solidFill>
                  <a:srgbClr val="000000"/>
                </a:solidFill>
                <a:latin typeface="Open Sans"/>
              </a:rPr>
              <a:t> </a:t>
            </a:r>
            <a:r>
              <a:rPr lang="en-US" altLang="en-US" sz="2800" dirty="0" err="1">
                <a:solidFill>
                  <a:srgbClr val="000000"/>
                </a:solidFill>
                <a:latin typeface="Open Sans"/>
              </a:rPr>
              <a:t>của</a:t>
            </a:r>
            <a:r>
              <a:rPr lang="en-US" altLang="en-US" sz="2800" dirty="0">
                <a:solidFill>
                  <a:srgbClr val="000000"/>
                </a:solidFill>
                <a:latin typeface="Open Sans"/>
              </a:rPr>
              <a:t> con </a:t>
            </a:r>
            <a:r>
              <a:rPr lang="en-US" altLang="en-US" sz="2800" dirty="0" err="1">
                <a:solidFill>
                  <a:srgbClr val="000000"/>
                </a:solidFill>
                <a:latin typeface="Open Sans"/>
              </a:rPr>
              <a:t>người</a:t>
            </a:r>
            <a:r>
              <a:rPr lang="en-US" altLang="en-US" sz="2800" dirty="0">
                <a:solidFill>
                  <a:srgbClr val="000000"/>
                </a:solidFill>
                <a:latin typeface="Open Sans"/>
              </a:rPr>
              <a:t> </a:t>
            </a:r>
            <a:r>
              <a:rPr lang="en-US" altLang="en-US" sz="2800" dirty="0" err="1">
                <a:solidFill>
                  <a:srgbClr val="000000"/>
                </a:solidFill>
                <a:latin typeface="Open Sans"/>
              </a:rPr>
              <a:t>và</a:t>
            </a:r>
            <a:r>
              <a:rPr lang="en-US" altLang="en-US" sz="2800" dirty="0">
                <a:solidFill>
                  <a:srgbClr val="000000"/>
                </a:solidFill>
                <a:latin typeface="Open Sans"/>
              </a:rPr>
              <a:t> </a:t>
            </a:r>
            <a:r>
              <a:rPr lang="en-US" altLang="en-US" sz="2800" dirty="0" err="1">
                <a:solidFill>
                  <a:srgbClr val="000000"/>
                </a:solidFill>
                <a:latin typeface="Open Sans"/>
              </a:rPr>
              <a:t>xã</a:t>
            </a:r>
            <a:r>
              <a:rPr lang="en-US" altLang="en-US" sz="2800" dirty="0">
                <a:solidFill>
                  <a:srgbClr val="000000"/>
                </a:solidFill>
                <a:latin typeface="Open Sans"/>
              </a:rPr>
              <a:t> </a:t>
            </a:r>
            <a:r>
              <a:rPr lang="en-US" altLang="en-US" sz="2800" dirty="0" err="1">
                <a:solidFill>
                  <a:srgbClr val="000000"/>
                </a:solidFill>
                <a:latin typeface="Open Sans"/>
              </a:rPr>
              <a:t>hội</a:t>
            </a:r>
            <a:r>
              <a:rPr lang="en-US" altLang="en-US" sz="2800" dirty="0">
                <a:solidFill>
                  <a:srgbClr val="000000"/>
                </a:solidFill>
                <a:latin typeface="Open Sans"/>
              </a:rPr>
              <a:t>.</a:t>
            </a:r>
            <a:endParaRPr lang="en-US" altLang="en-US" sz="2800" dirty="0"/>
          </a:p>
          <a:p>
            <a:pPr lvl="0" algn="just" eaLnBrk="0" fontAlgn="base" hangingPunct="0">
              <a:spcBef>
                <a:spcPts val="600"/>
              </a:spcBef>
              <a:spcAft>
                <a:spcPts val="600"/>
              </a:spcAft>
            </a:pPr>
            <a:r>
              <a:rPr lang="en-US" altLang="en-US" sz="2800" b="1" dirty="0">
                <a:solidFill>
                  <a:srgbClr val="000000"/>
                </a:solidFill>
                <a:latin typeface="Open Sans"/>
              </a:rPr>
              <a:t>- </a:t>
            </a:r>
            <a:r>
              <a:rPr lang="en-US" altLang="en-US" sz="2800" dirty="0" err="1">
                <a:solidFill>
                  <a:srgbClr val="000000"/>
                </a:solidFill>
                <a:latin typeface="Open Sans"/>
              </a:rPr>
              <a:t>Làm</a:t>
            </a:r>
            <a:r>
              <a:rPr lang="en-US" altLang="en-US" sz="2800" dirty="0">
                <a:solidFill>
                  <a:srgbClr val="000000"/>
                </a:solidFill>
                <a:latin typeface="Open Sans"/>
              </a:rPr>
              <a:t> </a:t>
            </a:r>
            <a:r>
              <a:rPr lang="en-US" altLang="en-US" sz="2800" dirty="0" err="1">
                <a:solidFill>
                  <a:srgbClr val="000000"/>
                </a:solidFill>
                <a:latin typeface="Open Sans"/>
              </a:rPr>
              <a:t>tổn</a:t>
            </a:r>
            <a:r>
              <a:rPr lang="en-US" altLang="en-US" sz="2800" dirty="0">
                <a:solidFill>
                  <a:srgbClr val="000000"/>
                </a:solidFill>
                <a:latin typeface="Open Sans"/>
              </a:rPr>
              <a:t> </a:t>
            </a:r>
            <a:r>
              <a:rPr lang="en-US" altLang="en-US" sz="2800" dirty="0" err="1">
                <a:solidFill>
                  <a:srgbClr val="000000"/>
                </a:solidFill>
                <a:latin typeface="Open Sans"/>
              </a:rPr>
              <a:t>hại</a:t>
            </a:r>
            <a:r>
              <a:rPr lang="en-US" altLang="en-US" sz="2800" dirty="0">
                <a:solidFill>
                  <a:srgbClr val="000000"/>
                </a:solidFill>
                <a:latin typeface="Open Sans"/>
              </a:rPr>
              <a:t> </a:t>
            </a:r>
            <a:r>
              <a:rPr lang="en-US" altLang="en-US" sz="2800" dirty="0" err="1">
                <a:solidFill>
                  <a:srgbClr val="000000"/>
                </a:solidFill>
                <a:latin typeface="Open Sans"/>
              </a:rPr>
              <a:t>đến</a:t>
            </a:r>
            <a:r>
              <a:rPr lang="en-US" altLang="en-US" sz="2800" dirty="0">
                <a:solidFill>
                  <a:srgbClr val="000000"/>
                </a:solidFill>
                <a:latin typeface="Open Sans"/>
              </a:rPr>
              <a:t> </a:t>
            </a:r>
            <a:r>
              <a:rPr lang="en-US" altLang="en-US" sz="2800" dirty="0" err="1">
                <a:solidFill>
                  <a:srgbClr val="000000"/>
                </a:solidFill>
                <a:latin typeface="Open Sans"/>
              </a:rPr>
              <a:t>tính</a:t>
            </a:r>
            <a:r>
              <a:rPr lang="en-US" altLang="en-US" sz="2800" dirty="0">
                <a:solidFill>
                  <a:srgbClr val="000000"/>
                </a:solidFill>
                <a:latin typeface="Open Sans"/>
              </a:rPr>
              <a:t> </a:t>
            </a:r>
            <a:r>
              <a:rPr lang="en-US" altLang="en-US" sz="2800" dirty="0" err="1">
                <a:solidFill>
                  <a:srgbClr val="000000"/>
                </a:solidFill>
                <a:latin typeface="Open Sans"/>
              </a:rPr>
              <a:t>mạng</a:t>
            </a:r>
            <a:r>
              <a:rPr lang="en-US" altLang="en-US" sz="2800" dirty="0">
                <a:solidFill>
                  <a:srgbClr val="000000"/>
                </a:solidFill>
                <a:latin typeface="Open Sans"/>
              </a:rPr>
              <a:t>, </a:t>
            </a:r>
            <a:r>
              <a:rPr lang="en-US" altLang="en-US" sz="2800" dirty="0" err="1">
                <a:solidFill>
                  <a:srgbClr val="000000"/>
                </a:solidFill>
                <a:latin typeface="Open Sans"/>
              </a:rPr>
              <a:t>tinh</a:t>
            </a:r>
            <a:r>
              <a:rPr lang="en-US" altLang="en-US" sz="2800" dirty="0">
                <a:solidFill>
                  <a:srgbClr val="000000"/>
                </a:solidFill>
                <a:latin typeface="Open Sans"/>
              </a:rPr>
              <a:t> </a:t>
            </a:r>
            <a:r>
              <a:rPr lang="en-US" altLang="en-US" sz="2800" dirty="0" err="1">
                <a:solidFill>
                  <a:srgbClr val="000000"/>
                </a:solidFill>
                <a:latin typeface="Open Sans"/>
              </a:rPr>
              <a:t>thần</a:t>
            </a:r>
            <a:r>
              <a:rPr lang="en-US" altLang="en-US" sz="2800" dirty="0">
                <a:solidFill>
                  <a:srgbClr val="000000"/>
                </a:solidFill>
                <a:latin typeface="Open Sans"/>
              </a:rPr>
              <a:t> </a:t>
            </a:r>
            <a:r>
              <a:rPr lang="en-US" altLang="en-US" sz="2800" dirty="0" err="1">
                <a:solidFill>
                  <a:srgbClr val="000000"/>
                </a:solidFill>
                <a:latin typeface="Open Sans"/>
              </a:rPr>
              <a:t>của</a:t>
            </a:r>
            <a:r>
              <a:rPr lang="en-US" altLang="en-US" sz="2800" dirty="0">
                <a:solidFill>
                  <a:srgbClr val="000000"/>
                </a:solidFill>
                <a:latin typeface="Open Sans"/>
              </a:rPr>
              <a:t> </a:t>
            </a:r>
            <a:r>
              <a:rPr lang="en-US" altLang="en-US" sz="2800" dirty="0" err="1">
                <a:solidFill>
                  <a:srgbClr val="000000"/>
                </a:solidFill>
                <a:latin typeface="Open Sans"/>
              </a:rPr>
              <a:t>các</a:t>
            </a:r>
            <a:r>
              <a:rPr lang="en-US" altLang="en-US" sz="2800" dirty="0">
                <a:solidFill>
                  <a:srgbClr val="000000"/>
                </a:solidFill>
                <a:latin typeface="Open Sans"/>
              </a:rPr>
              <a:t> </a:t>
            </a:r>
            <a:r>
              <a:rPr lang="en-US" altLang="en-US" sz="2800" dirty="0" err="1">
                <a:solidFill>
                  <a:srgbClr val="000000"/>
                </a:solidFill>
                <a:latin typeface="Open Sans"/>
              </a:rPr>
              <a:t>cá</a:t>
            </a:r>
            <a:r>
              <a:rPr lang="en-US" altLang="en-US" sz="2800" dirty="0">
                <a:solidFill>
                  <a:srgbClr val="000000"/>
                </a:solidFill>
                <a:latin typeface="Open Sans"/>
              </a:rPr>
              <a:t> </a:t>
            </a:r>
            <a:r>
              <a:rPr lang="en-US" altLang="en-US" sz="2800" dirty="0" err="1">
                <a:solidFill>
                  <a:srgbClr val="000000"/>
                </a:solidFill>
                <a:latin typeface="Open Sans"/>
              </a:rPr>
              <a:t>nhân</a:t>
            </a:r>
            <a:r>
              <a:rPr lang="en-US" altLang="en-US" sz="2800" dirty="0">
                <a:solidFill>
                  <a:srgbClr val="000000"/>
                </a:solidFill>
                <a:latin typeface="Open Sans"/>
              </a:rPr>
              <a:t>.</a:t>
            </a:r>
            <a:endParaRPr lang="en-US" altLang="en-US" sz="2800" dirty="0"/>
          </a:p>
          <a:p>
            <a:pPr lvl="0" algn="just" eaLnBrk="0" fontAlgn="base" hangingPunct="0">
              <a:spcBef>
                <a:spcPts val="600"/>
              </a:spcBef>
              <a:spcAft>
                <a:spcPts val="600"/>
              </a:spcAft>
            </a:pPr>
            <a:r>
              <a:rPr lang="en-US" altLang="en-US" sz="2800" dirty="0">
                <a:solidFill>
                  <a:srgbClr val="000000"/>
                </a:solidFill>
                <a:latin typeface="Open Sans"/>
              </a:rPr>
              <a:t>- </a:t>
            </a:r>
            <a:r>
              <a:rPr lang="en-US" altLang="en-US" sz="2800" dirty="0" err="1">
                <a:solidFill>
                  <a:srgbClr val="000000"/>
                </a:solidFill>
                <a:latin typeface="Open Sans"/>
              </a:rPr>
              <a:t>Gây</a:t>
            </a:r>
            <a:r>
              <a:rPr lang="en-US" altLang="en-US" sz="2800" dirty="0">
                <a:solidFill>
                  <a:srgbClr val="000000"/>
                </a:solidFill>
                <a:latin typeface="Open Sans"/>
              </a:rPr>
              <a:t> </a:t>
            </a:r>
            <a:r>
              <a:rPr lang="en-US" altLang="en-US" sz="2800" dirty="0" err="1">
                <a:solidFill>
                  <a:srgbClr val="000000"/>
                </a:solidFill>
                <a:latin typeface="Open Sans"/>
              </a:rPr>
              <a:t>tổn</a:t>
            </a:r>
            <a:r>
              <a:rPr lang="en-US" altLang="en-US" sz="2800" dirty="0">
                <a:solidFill>
                  <a:srgbClr val="000000"/>
                </a:solidFill>
                <a:latin typeface="Open Sans"/>
              </a:rPr>
              <a:t> </a:t>
            </a:r>
            <a:r>
              <a:rPr lang="en-US" altLang="en-US" sz="2800" dirty="0" err="1">
                <a:solidFill>
                  <a:srgbClr val="000000"/>
                </a:solidFill>
                <a:latin typeface="Open Sans"/>
              </a:rPr>
              <a:t>thất</a:t>
            </a:r>
            <a:r>
              <a:rPr lang="en-US" altLang="en-US" sz="2800" dirty="0">
                <a:solidFill>
                  <a:srgbClr val="000000"/>
                </a:solidFill>
                <a:latin typeface="Open Sans"/>
              </a:rPr>
              <a:t> </a:t>
            </a:r>
            <a:r>
              <a:rPr lang="en-US" altLang="en-US" sz="2800" dirty="0" err="1">
                <a:solidFill>
                  <a:srgbClr val="000000"/>
                </a:solidFill>
                <a:latin typeface="Open Sans"/>
              </a:rPr>
              <a:t>về</a:t>
            </a:r>
            <a:r>
              <a:rPr lang="en-US" altLang="en-US" sz="2800" dirty="0">
                <a:solidFill>
                  <a:srgbClr val="000000"/>
                </a:solidFill>
                <a:latin typeface="Open Sans"/>
              </a:rPr>
              <a:t> </a:t>
            </a:r>
            <a:r>
              <a:rPr lang="en-US" altLang="en-US" sz="2800" dirty="0" err="1">
                <a:solidFill>
                  <a:srgbClr val="000000"/>
                </a:solidFill>
                <a:latin typeface="Open Sans"/>
              </a:rPr>
              <a:t>môi</a:t>
            </a:r>
            <a:r>
              <a:rPr lang="en-US" altLang="en-US" sz="2800" dirty="0">
                <a:solidFill>
                  <a:srgbClr val="000000"/>
                </a:solidFill>
                <a:latin typeface="Open Sans"/>
              </a:rPr>
              <a:t> </a:t>
            </a:r>
            <a:r>
              <a:rPr lang="en-US" altLang="en-US" sz="2800" dirty="0" err="1">
                <a:solidFill>
                  <a:srgbClr val="000000"/>
                </a:solidFill>
                <a:latin typeface="Open Sans"/>
              </a:rPr>
              <a:t>trường</a:t>
            </a:r>
            <a:r>
              <a:rPr lang="en-US" altLang="en-US" sz="2800" dirty="0">
                <a:solidFill>
                  <a:srgbClr val="000000"/>
                </a:solidFill>
                <a:latin typeface="Open Sans"/>
              </a:rPr>
              <a:t>, </a:t>
            </a:r>
            <a:r>
              <a:rPr lang="en-US" altLang="en-US" sz="2800" dirty="0" err="1">
                <a:solidFill>
                  <a:srgbClr val="000000"/>
                </a:solidFill>
                <a:latin typeface="Open Sans"/>
              </a:rPr>
              <a:t>điều</a:t>
            </a:r>
            <a:r>
              <a:rPr lang="en-US" altLang="en-US" sz="2800" dirty="0">
                <a:solidFill>
                  <a:srgbClr val="000000"/>
                </a:solidFill>
                <a:latin typeface="Open Sans"/>
              </a:rPr>
              <a:t> </a:t>
            </a:r>
            <a:r>
              <a:rPr lang="en-US" altLang="en-US" sz="2800" dirty="0" err="1">
                <a:solidFill>
                  <a:srgbClr val="000000"/>
                </a:solidFill>
                <a:latin typeface="Open Sans"/>
              </a:rPr>
              <a:t>kiện</a:t>
            </a:r>
            <a:r>
              <a:rPr lang="en-US" altLang="en-US" sz="2800" dirty="0">
                <a:solidFill>
                  <a:srgbClr val="000000"/>
                </a:solidFill>
                <a:latin typeface="Open Sans"/>
              </a:rPr>
              <a:t> </a:t>
            </a:r>
            <a:r>
              <a:rPr lang="en-US" altLang="en-US" sz="2800" dirty="0" err="1">
                <a:solidFill>
                  <a:srgbClr val="000000"/>
                </a:solidFill>
                <a:latin typeface="Open Sans"/>
              </a:rPr>
              <a:t>sống</a:t>
            </a:r>
            <a:r>
              <a:rPr lang="en-US" altLang="en-US" sz="2800" dirty="0">
                <a:solidFill>
                  <a:srgbClr val="000000"/>
                </a:solidFill>
                <a:latin typeface="Open Sans"/>
              </a:rPr>
              <a:t> </a:t>
            </a:r>
            <a:r>
              <a:rPr lang="en-US" altLang="en-US" sz="2800" dirty="0" err="1">
                <a:solidFill>
                  <a:srgbClr val="000000"/>
                </a:solidFill>
                <a:latin typeface="Open Sans"/>
              </a:rPr>
              <a:t>và</a:t>
            </a:r>
            <a:r>
              <a:rPr lang="en-US" altLang="en-US" sz="2800" dirty="0">
                <a:solidFill>
                  <a:srgbClr val="000000"/>
                </a:solidFill>
                <a:latin typeface="Open Sans"/>
              </a:rPr>
              <a:t> </a:t>
            </a:r>
            <a:r>
              <a:rPr lang="en-US" altLang="en-US" sz="2800" dirty="0" err="1">
                <a:solidFill>
                  <a:srgbClr val="000000"/>
                </a:solidFill>
                <a:latin typeface="Open Sans"/>
              </a:rPr>
              <a:t>làm</a:t>
            </a:r>
            <a:r>
              <a:rPr lang="en-US" altLang="en-US" sz="2800" dirty="0">
                <a:solidFill>
                  <a:srgbClr val="000000"/>
                </a:solidFill>
                <a:latin typeface="Open Sans"/>
              </a:rPr>
              <a:t> </a:t>
            </a:r>
            <a:r>
              <a:rPr lang="en-US" altLang="en-US" sz="2800" dirty="0" err="1">
                <a:solidFill>
                  <a:srgbClr val="000000"/>
                </a:solidFill>
                <a:latin typeface="Open Sans"/>
              </a:rPr>
              <a:t>gián</a:t>
            </a:r>
            <a:r>
              <a:rPr lang="en-US" altLang="en-US" sz="2800" dirty="0">
                <a:solidFill>
                  <a:srgbClr val="000000"/>
                </a:solidFill>
                <a:latin typeface="Open Sans"/>
              </a:rPr>
              <a:t> </a:t>
            </a:r>
            <a:r>
              <a:rPr lang="en-US" altLang="en-US" sz="2800" dirty="0" err="1">
                <a:solidFill>
                  <a:srgbClr val="000000"/>
                </a:solidFill>
                <a:latin typeface="Open Sans"/>
              </a:rPr>
              <a:t>đoạn</a:t>
            </a:r>
            <a:r>
              <a:rPr lang="en-US" altLang="en-US" sz="2800" dirty="0">
                <a:solidFill>
                  <a:srgbClr val="000000"/>
                </a:solidFill>
                <a:latin typeface="Open Sans"/>
              </a:rPr>
              <a:t> </a:t>
            </a:r>
            <a:r>
              <a:rPr lang="en-US" altLang="en-US" sz="2800" dirty="0" err="1">
                <a:solidFill>
                  <a:srgbClr val="000000"/>
                </a:solidFill>
                <a:latin typeface="Open Sans"/>
              </a:rPr>
              <a:t>các</a:t>
            </a:r>
            <a:r>
              <a:rPr lang="en-US" altLang="en-US" sz="2800" dirty="0">
                <a:solidFill>
                  <a:srgbClr val="000000"/>
                </a:solidFill>
                <a:latin typeface="Open Sans"/>
              </a:rPr>
              <a:t> </a:t>
            </a:r>
            <a:r>
              <a:rPr lang="en-US" altLang="en-US" sz="2800" dirty="0" err="1">
                <a:solidFill>
                  <a:srgbClr val="000000"/>
                </a:solidFill>
                <a:latin typeface="Open Sans"/>
              </a:rPr>
              <a:t>hoạt</a:t>
            </a:r>
            <a:r>
              <a:rPr lang="en-US" altLang="en-US" sz="2800" dirty="0">
                <a:solidFill>
                  <a:srgbClr val="000000"/>
                </a:solidFill>
                <a:latin typeface="Open Sans"/>
              </a:rPr>
              <a:t> </a:t>
            </a:r>
            <a:r>
              <a:rPr lang="en-US" altLang="en-US" sz="2800" dirty="0" err="1">
                <a:solidFill>
                  <a:srgbClr val="000000"/>
                </a:solidFill>
                <a:latin typeface="Open Sans"/>
              </a:rPr>
              <a:t>động</a:t>
            </a:r>
            <a:r>
              <a:rPr lang="en-US" altLang="en-US" sz="2800" dirty="0">
                <a:solidFill>
                  <a:srgbClr val="000000"/>
                </a:solidFill>
                <a:latin typeface="Open Sans"/>
              </a:rPr>
              <a:t> </a:t>
            </a:r>
            <a:r>
              <a:rPr lang="en-US" altLang="en-US" sz="2800" dirty="0" err="1">
                <a:solidFill>
                  <a:srgbClr val="000000"/>
                </a:solidFill>
                <a:latin typeface="Open Sans"/>
              </a:rPr>
              <a:t>kinh</a:t>
            </a:r>
            <a:r>
              <a:rPr lang="en-US" altLang="en-US" sz="2800" dirty="0">
                <a:solidFill>
                  <a:srgbClr val="000000"/>
                </a:solidFill>
                <a:latin typeface="Open Sans"/>
              </a:rPr>
              <a:t> </a:t>
            </a:r>
            <a:r>
              <a:rPr lang="en-US" altLang="en-US" sz="2800" dirty="0" err="1">
                <a:solidFill>
                  <a:srgbClr val="000000"/>
                </a:solidFill>
                <a:latin typeface="Open Sans"/>
              </a:rPr>
              <a:t>tế</a:t>
            </a:r>
            <a:r>
              <a:rPr lang="en-US" altLang="en-US" sz="2800" dirty="0">
                <a:solidFill>
                  <a:srgbClr val="000000"/>
                </a:solidFill>
                <a:latin typeface="Open Sans"/>
              </a:rPr>
              <a:t>, </a:t>
            </a:r>
            <a:r>
              <a:rPr lang="en-US" altLang="en-US" sz="2800" dirty="0" err="1">
                <a:solidFill>
                  <a:srgbClr val="000000"/>
                </a:solidFill>
                <a:latin typeface="Open Sans"/>
              </a:rPr>
              <a:t>xã</a:t>
            </a:r>
            <a:r>
              <a:rPr lang="en-US" altLang="en-US" sz="2800" dirty="0">
                <a:solidFill>
                  <a:srgbClr val="000000"/>
                </a:solidFill>
                <a:latin typeface="Open Sans"/>
              </a:rPr>
              <a:t> </a:t>
            </a:r>
            <a:r>
              <a:rPr lang="en-US" altLang="en-US" sz="2800" dirty="0" err="1">
                <a:solidFill>
                  <a:srgbClr val="000000"/>
                </a:solidFill>
                <a:latin typeface="Open Sans"/>
              </a:rPr>
              <a:t>hội</a:t>
            </a:r>
            <a:endParaRPr lang="en-US" altLang="en-US" sz="2800" dirty="0">
              <a:latin typeface="Arial" panose="020B0604020202020204" pitchFamily="34" charset="0"/>
            </a:endParaRPr>
          </a:p>
        </p:txBody>
      </p:sp>
    </p:spTree>
    <p:extLst>
      <p:ext uri="{BB962C8B-B14F-4D97-AF65-F5344CB8AC3E}">
        <p14:creationId xmlns:p14="http://schemas.microsoft.com/office/powerpoint/2010/main" val="47835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chemeClr val="tx1"/>
              </a:solidFill>
              <a:latin typeface="Times New Roman" panose="02020603050405020304" pitchFamily="18" charset="0"/>
              <a:cs typeface="Times New Roman" panose="02020603050405020304" pitchFamily="18" charset="0"/>
            </a:endParaRPr>
          </a:p>
          <a:p>
            <a:pPr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Các thông tin, tình huống trên đề cập đến những tình huống nguy hiểm 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Hậu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a:t>
            </a:r>
          </a:p>
          <a:p>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endParaRPr lang="en-US" sz="2400" b="1" dirty="0">
              <a:solidFill>
                <a:prstClr val="black"/>
              </a:solidFill>
              <a:latin typeface="Times New Roman" panose="02020603050405020304" pitchFamily="18" charset="0"/>
              <a:cs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Hãy kể thêm những tình huống nguy hiểm mà 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endParaRPr lang="en-US" sz="2400" b="1" dirty="0">
              <a:solidFill>
                <a:schemeClr val="tx1"/>
              </a:solidFill>
              <a:latin typeface="Times New Roman" panose="02020603050405020304" pitchFamily="18" charset="0"/>
              <a:cs typeface="Times New Roman" panose="02020603050405020304" pitchFamily="18" charset="0"/>
            </a:endParaRPr>
          </a:p>
          <a:p>
            <a:pPr algn="just"/>
            <a:endParaRPr lang="en-US" sz="2400" b="1" dirty="0">
              <a:solidFill>
                <a:srgbClr val="000000"/>
              </a:solidFill>
              <a:latin typeface="Times New Roman" panose="02020603050405020304" pitchFamily="18" charset="0"/>
              <a:ea typeface="Times New Roman" panose="02020603050405020304" pitchFamily="18" charset="0"/>
            </a:endParaRPr>
          </a:p>
          <a:p>
            <a:pPr algn="just"/>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n-US" sz="2400" b="1" dirty="0">
                <a:solidFill>
                  <a:prstClr val="black"/>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Theo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thế</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huống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hiểm</a:t>
            </a:r>
            <a:endParaRPr lang="en-US" sz="2400" b="1" dirty="0">
              <a:solidFill>
                <a:schemeClr val="tx1"/>
              </a:solidFill>
              <a:latin typeface="Times New Roman" panose="02020603050405020304" pitchFamily="18" charset="0"/>
              <a:cs typeface="Times New Roman" panose="02020603050405020304" pitchFamily="18" charset="0"/>
            </a:endParaRPr>
          </a:p>
          <a:p>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7357</TotalTime>
  <Words>2087</Words>
  <Application>Microsoft Office PowerPoint</Application>
  <PresentationFormat>Widescreen</PresentationFormat>
  <Paragraphs>159</Paragraphs>
  <Slides>29</Slides>
  <Notes>4</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29</vt:i4>
      </vt:variant>
    </vt:vector>
  </HeadingPairs>
  <TitlesOfParts>
    <vt:vector size="50" baseType="lpstr">
      <vt:lpstr>微软雅黑</vt:lpstr>
      <vt:lpstr>#9Slide05 Fourth</vt:lpstr>
      <vt:lpstr>#9Slide05 Kathya</vt:lpstr>
      <vt:lpstr>#9Slide06 SVNSlow Attack</vt:lpstr>
      <vt:lpstr>.VnTime</vt:lpstr>
      <vt:lpstr>Arial</vt:lpstr>
      <vt:lpstr>Calibri</vt:lpstr>
      <vt:lpstr>Calibri Light</vt:lpstr>
      <vt:lpstr>Cambria</vt:lpstr>
      <vt:lpstr>Helvetica Neue</vt:lpstr>
      <vt:lpstr>Open Sans</vt:lpstr>
      <vt:lpstr>SVN-Student</vt:lpstr>
      <vt:lpstr>SVN-Vanilla Daisy Pro</vt:lpstr>
      <vt:lpstr>SVN-Wallington</vt:lpstr>
      <vt:lpstr>Symbol</vt:lpstr>
      <vt:lpstr>Times</vt:lpstr>
      <vt:lpstr>Times New Roman</vt:lpstr>
      <vt:lpstr>华康海报体W12</vt:lpstr>
      <vt:lpstr>Office Theme</vt:lpstr>
      <vt:lpstr>1_Office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ASUS</cp:lastModifiedBy>
  <cp:revision>188</cp:revision>
  <dcterms:created xsi:type="dcterms:W3CDTF">2021-06-28T15:32:15Z</dcterms:created>
  <dcterms:modified xsi:type="dcterms:W3CDTF">2025-05-22T04:33:05Z</dcterms:modified>
</cp:coreProperties>
</file>