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56" r:id="rId3"/>
    <p:sldId id="273" r:id="rId4"/>
    <p:sldId id="274" r:id="rId5"/>
    <p:sldId id="275" r:id="rId6"/>
    <p:sldId id="276" r:id="rId7"/>
    <p:sldId id="277" r:id="rId8"/>
    <p:sldId id="278" r:id="rId9"/>
    <p:sldId id="280" r:id="rId10"/>
    <p:sldId id="279" r:id="rId11"/>
    <p:sldId id="282" r:id="rId12"/>
    <p:sldId id="283" r:id="rId13"/>
    <p:sldId id="284" r:id="rId14"/>
    <p:sldId id="285" r:id="rId15"/>
    <p:sldId id="286" r:id="rId16"/>
    <p:sldId id="287" r:id="rId17"/>
    <p:sldId id="257" r:id="rId18"/>
    <p:sldId id="258" r:id="rId19"/>
    <p:sldId id="259" r:id="rId20"/>
    <p:sldId id="288" r:id="rId21"/>
    <p:sldId id="260" r:id="rId22"/>
    <p:sldId id="264" r:id="rId23"/>
    <p:sldId id="291" r:id="rId24"/>
    <p:sldId id="293" r:id="rId25"/>
    <p:sldId id="294" r:id="rId26"/>
    <p:sldId id="267" r:id="rId27"/>
    <p:sldId id="295" r:id="rId28"/>
    <p:sldId id="297" r:id="rId29"/>
    <p:sldId id="296" r:id="rId30"/>
    <p:sldId id="299" r:id="rId31"/>
    <p:sldId id="261" r:id="rId32"/>
    <p:sldId id="262" r:id="rId33"/>
    <p:sldId id="300" r:id="rId34"/>
    <p:sldId id="304" r:id="rId35"/>
    <p:sldId id="305" r:id="rId36"/>
    <p:sldId id="265" r:id="rId37"/>
    <p:sldId id="263" r:id="rId38"/>
    <p:sldId id="303" r:id="rId39"/>
    <p:sldId id="269" r:id="rId40"/>
    <p:sldId id="306" r:id="rId41"/>
    <p:sldId id="307" r:id="rId42"/>
    <p:sldId id="266"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6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9.svg"/></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5" y="-1814"/>
            <a:ext cx="18251715" cy="10288814"/>
          </a:xfrm>
          <a:prstGeom prst="rect">
            <a:avLst/>
          </a:prstGeom>
        </p:spPr>
      </p:pic>
      <p:sp>
        <p:nvSpPr>
          <p:cNvPr id="3" name="Rectangle 2"/>
          <p:cNvSpPr/>
          <p:nvPr/>
        </p:nvSpPr>
        <p:spPr>
          <a:xfrm>
            <a:off x="304800" y="419100"/>
            <a:ext cx="9144000" cy="3886200"/>
          </a:xfrm>
          <a:prstGeom prst="rect">
            <a:avLst/>
          </a:prstGeom>
        </p:spPr>
        <p:txBody>
          <a:bodyPr>
            <a:prstTxWarp prst="textStop">
              <a:avLst/>
            </a:prstTxWarp>
            <a:spAutoFit/>
          </a:bodyPr>
          <a:lstStyle/>
          <a:p>
            <a:pPr algn="ctr">
              <a:lnSpc>
                <a:spcPct val="130000"/>
              </a:lnSpc>
              <a:spcAft>
                <a:spcPts val="0"/>
              </a:spcAft>
            </a:pPr>
            <a:r>
              <a:rPr lang="vi-VN" sz="6000" b="1">
                <a:effectLst>
                  <a:glow rad="139700">
                    <a:schemeClr val="accent2">
                      <a:satMod val="175000"/>
                      <a:alpha val="40000"/>
                    </a:schemeClr>
                  </a:glow>
                </a:effectLst>
                <a:latin typeface="+mj-lt"/>
                <a:ea typeface="Calibri" panose="020F0502020204030204" pitchFamily="34" charset="0"/>
                <a:cs typeface="Times New Roman" panose="02020603050405020304" pitchFamily="18" charset="0"/>
              </a:rPr>
              <a:t>SƠN TINH – THỦY TINH</a:t>
            </a:r>
            <a:endParaRPr lang="en-GB" sz="6000">
              <a:effectLst>
                <a:glow rad="139700">
                  <a:schemeClr val="accent2">
                    <a:satMod val="175000"/>
                    <a:alpha val="40000"/>
                  </a:schemeClr>
                </a:glow>
              </a:effectLst>
              <a:latin typeface="+mj-lt"/>
              <a:ea typeface="Calibri" panose="020F0502020204030204" pitchFamily="34" charset="0"/>
              <a:cs typeface="Times New Roman" panose="02020603050405020304" pitchFamily="18" charset="0"/>
            </a:endParaRPr>
          </a:p>
          <a:p>
            <a:pPr algn="ctr">
              <a:lnSpc>
                <a:spcPct val="130000"/>
              </a:lnSpc>
              <a:spcAft>
                <a:spcPts val="0"/>
              </a:spcAft>
            </a:pPr>
            <a:r>
              <a:rPr lang="vi-VN" sz="4800" b="1" smtClean="0">
                <a:effectLst>
                  <a:glow rad="139700">
                    <a:schemeClr val="accent2">
                      <a:satMod val="175000"/>
                      <a:alpha val="40000"/>
                    </a:schemeClr>
                  </a:glow>
                </a:effectLst>
                <a:latin typeface="+mj-lt"/>
                <a:ea typeface="Calibri" panose="020F0502020204030204" pitchFamily="34" charset="0"/>
                <a:cs typeface="Times New Roman" panose="02020603050405020304" pitchFamily="18" charset="0"/>
              </a:rPr>
              <a:t>- Nguyễn </a:t>
            </a:r>
            <a:r>
              <a:rPr lang="vi-VN" sz="4800" b="1">
                <a:effectLst>
                  <a:glow rad="139700">
                    <a:schemeClr val="accent2">
                      <a:satMod val="175000"/>
                      <a:alpha val="40000"/>
                    </a:schemeClr>
                  </a:glow>
                </a:effectLst>
                <a:latin typeface="+mj-lt"/>
                <a:ea typeface="Calibri" panose="020F0502020204030204" pitchFamily="34" charset="0"/>
                <a:cs typeface="Times New Roman" panose="02020603050405020304" pitchFamily="18" charset="0"/>
              </a:rPr>
              <a:t>Nhược </a:t>
            </a:r>
            <a:r>
              <a:rPr lang="vi-VN" sz="4800" b="1" smtClean="0">
                <a:effectLst>
                  <a:glow rad="139700">
                    <a:schemeClr val="accent2">
                      <a:satMod val="175000"/>
                      <a:alpha val="40000"/>
                    </a:schemeClr>
                  </a:glow>
                </a:effectLst>
                <a:latin typeface="+mj-lt"/>
                <a:ea typeface="Calibri" panose="020F0502020204030204" pitchFamily="34" charset="0"/>
                <a:cs typeface="Times New Roman" panose="02020603050405020304" pitchFamily="18" charset="0"/>
              </a:rPr>
              <a:t>Pháp - </a:t>
            </a:r>
            <a:r>
              <a:rPr lang="vi-VN" sz="1400" b="1">
                <a:latin typeface="Times New Roman" panose="02020603050405020304" pitchFamily="18" charset="0"/>
                <a:ea typeface="Calibri" panose="020F0502020204030204" pitchFamily="34" charset="0"/>
                <a:cs typeface="Times New Roman" panose="02020603050405020304" pitchFamily="18" charset="0"/>
              </a:rPr>
              <a:t>-</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893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162" r="-22477" b="-7890"/>
            </a:stretch>
          </a:blipFill>
        </p:spPr>
      </p:sp>
      <p:sp>
        <p:nvSpPr>
          <p:cNvPr id="3" name="Freeform 3"/>
          <p:cNvSpPr/>
          <p:nvPr/>
        </p:nvSpPr>
        <p:spPr>
          <a:xfrm flipV="1">
            <a:off x="319823" y="260315"/>
            <a:ext cx="3388214" cy="3320450"/>
          </a:xfrm>
          <a:custGeom>
            <a:avLst/>
            <a:gdLst/>
            <a:ahLst/>
            <a:cxnLst/>
            <a:rect l="l" t="t" r="r" b="b"/>
            <a:pathLst>
              <a:path w="3388214" h="3320450">
                <a:moveTo>
                  <a:pt x="0" y="3320449"/>
                </a:moveTo>
                <a:lnTo>
                  <a:pt x="3388214" y="3320449"/>
                </a:lnTo>
                <a:lnTo>
                  <a:pt x="3388214" y="0"/>
                </a:lnTo>
                <a:lnTo>
                  <a:pt x="0" y="0"/>
                </a:lnTo>
                <a:lnTo>
                  <a:pt x="0" y="3320449"/>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flipV="1">
            <a:off x="14579963" y="260315"/>
            <a:ext cx="3388214" cy="3320450"/>
          </a:xfrm>
          <a:custGeom>
            <a:avLst/>
            <a:gdLst/>
            <a:ahLst/>
            <a:cxnLst/>
            <a:rect l="l" t="t" r="r" b="b"/>
            <a:pathLst>
              <a:path w="3388214" h="3320450">
                <a:moveTo>
                  <a:pt x="3388214" y="3320449"/>
                </a:moveTo>
                <a:lnTo>
                  <a:pt x="0" y="3320449"/>
                </a:lnTo>
                <a:lnTo>
                  <a:pt x="0" y="0"/>
                </a:lnTo>
                <a:lnTo>
                  <a:pt x="3388214" y="0"/>
                </a:lnTo>
                <a:lnTo>
                  <a:pt x="3388214" y="3320449"/>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780951" y="571500"/>
            <a:ext cx="6839049" cy="4572000"/>
            <a:chOff x="0" y="0"/>
            <a:chExt cx="2025786" cy="1400322"/>
          </a:xfrm>
        </p:grpSpPr>
        <p:sp>
          <p:nvSpPr>
            <p:cNvPr id="6" name="Freeform 6"/>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rgbClr val="A39B76">
                  <a:alpha val="49804"/>
                </a:srgbClr>
              </a:solidFill>
              <a:prstDash val="solid"/>
              <a:round/>
            </a:ln>
          </p:spPr>
        </p:sp>
        <p:sp>
          <p:nvSpPr>
            <p:cNvPr id="7" name="TextBox 7"/>
            <p:cNvSpPr txBox="1"/>
            <p:nvPr/>
          </p:nvSpPr>
          <p:spPr>
            <a:xfrm>
              <a:off x="0" y="-47625"/>
              <a:ext cx="2025786" cy="144794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0" name="Group 10"/>
          <p:cNvGrpSpPr/>
          <p:nvPr/>
        </p:nvGrpSpPr>
        <p:grpSpPr>
          <a:xfrm>
            <a:off x="4114800" y="5676900"/>
            <a:ext cx="6643511" cy="2642883"/>
            <a:chOff x="0" y="0"/>
            <a:chExt cx="2025786" cy="1400322"/>
          </a:xfrm>
        </p:grpSpPr>
        <p:sp>
          <p:nvSpPr>
            <p:cNvPr id="11"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rgbClr val="A39B76">
                  <a:alpha val="49804"/>
                </a:srgbClr>
              </a:solidFill>
              <a:prstDash val="solid"/>
              <a:round/>
            </a:ln>
          </p:spPr>
        </p:sp>
        <p:sp>
          <p:nvSpPr>
            <p:cNvPr id="12" name="TextBox 12"/>
            <p:cNvSpPr txBox="1"/>
            <p:nvPr/>
          </p:nvSpPr>
          <p:spPr>
            <a:xfrm>
              <a:off x="0" y="-47625"/>
              <a:ext cx="2025786" cy="144794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0" name="Group 10"/>
          <p:cNvGrpSpPr/>
          <p:nvPr/>
        </p:nvGrpSpPr>
        <p:grpSpPr>
          <a:xfrm>
            <a:off x="9144000" y="1028700"/>
            <a:ext cx="7544183" cy="3404883"/>
            <a:chOff x="0" y="0"/>
            <a:chExt cx="2025786" cy="1400322"/>
          </a:xfrm>
        </p:grpSpPr>
        <p:sp>
          <p:nvSpPr>
            <p:cNvPr id="21"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rgbClr val="A39B76">
                  <a:alpha val="49804"/>
                </a:srgbClr>
              </a:solidFill>
              <a:prstDash val="solid"/>
              <a:round/>
            </a:ln>
          </p:spPr>
        </p:sp>
        <p:sp>
          <p:nvSpPr>
            <p:cNvPr id="22" name="TextBox 12"/>
            <p:cNvSpPr txBox="1"/>
            <p:nvPr/>
          </p:nvSpPr>
          <p:spPr>
            <a:xfrm>
              <a:off x="0" y="-47625"/>
              <a:ext cx="2025786" cy="144794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3" name="Rectangle 22"/>
          <p:cNvSpPr/>
          <p:nvPr/>
        </p:nvSpPr>
        <p:spPr>
          <a:xfrm>
            <a:off x="1093004" y="737801"/>
            <a:ext cx="6343551" cy="3933384"/>
          </a:xfrm>
          <a:prstGeom prst="rect">
            <a:avLst/>
          </a:prstGeom>
        </p:spPr>
        <p:txBody>
          <a:bodyPr wrap="square">
            <a:spAutoFit/>
          </a:bodyPr>
          <a:lstStyle/>
          <a:p>
            <a:pPr marL="914400" indent="-914400" algn="ctr">
              <a:lnSpc>
                <a:spcPct val="130000"/>
              </a:lnSpc>
              <a:spcAft>
                <a:spcPts val="0"/>
              </a:spcAft>
              <a:buAutoNum type="alphaLcPeriod"/>
            </a:pPr>
            <a:r>
              <a:rPr lang="en-GB" sz="4800" b="1" smtClean="0">
                <a:latin typeface="Times New Roman" panose="02020603050405020304" pitchFamily="18" charset="0"/>
                <a:ea typeface="Arial" panose="020B0604020202020204" pitchFamily="34" charset="0"/>
              </a:rPr>
              <a:t>Xuất xứ</a:t>
            </a:r>
            <a:endParaRPr lang="vi-VN" sz="4800" smtClean="0">
              <a:latin typeface="Times New Roman" panose="02020603050405020304" pitchFamily="18" charset="0"/>
              <a:ea typeface="Arial" panose="020B0604020202020204" pitchFamily="34" charset="0"/>
            </a:endParaRPr>
          </a:p>
          <a:p>
            <a:pPr algn="just">
              <a:lnSpc>
                <a:spcPct val="130000"/>
              </a:lnSpc>
              <a:spcAft>
                <a:spcPts val="0"/>
              </a:spcAft>
            </a:pPr>
            <a:r>
              <a:rPr lang="en-GB" sz="4800" smtClean="0">
                <a:latin typeface="Times New Roman" panose="02020603050405020304" pitchFamily="18" charset="0"/>
                <a:ea typeface="Arial" panose="020B0604020202020204" pitchFamily="34" charset="0"/>
              </a:rPr>
              <a:t> </a:t>
            </a:r>
            <a:r>
              <a:rPr lang="en-GB" sz="4800">
                <a:latin typeface="Times New Roman" panose="02020603050405020304" pitchFamily="18" charset="0"/>
                <a:ea typeface="SimSun" panose="02010600030101010101" pitchFamily="2" charset="-122"/>
              </a:rPr>
              <a:t>In trong  tập “Hoa một mùa”, NXB Phụ nữ, Hà Nội, 2018.</a:t>
            </a:r>
            <a:endParaRPr lang="en-GB" sz="3600">
              <a:effectLst/>
              <a:latin typeface="Arial" panose="020B0604020202020204" pitchFamily="34" charset="0"/>
              <a:ea typeface="Arial" panose="020B0604020202020204" pitchFamily="34" charset="0"/>
            </a:endParaRPr>
          </a:p>
        </p:txBody>
      </p:sp>
      <p:sp>
        <p:nvSpPr>
          <p:cNvPr id="24" name="Rectangle 23"/>
          <p:cNvSpPr/>
          <p:nvPr/>
        </p:nvSpPr>
        <p:spPr>
          <a:xfrm>
            <a:off x="5791200" y="6040226"/>
            <a:ext cx="2906693" cy="1916230"/>
          </a:xfrm>
          <a:prstGeom prst="rect">
            <a:avLst/>
          </a:prstGeom>
        </p:spPr>
        <p:txBody>
          <a:bodyPr wrap="none">
            <a:spAutoFit/>
          </a:bodyPr>
          <a:lstStyle/>
          <a:p>
            <a:pPr indent="12700" algn="ctr">
              <a:lnSpc>
                <a:spcPct val="130000"/>
              </a:lnSpc>
              <a:spcAft>
                <a:spcPts val="0"/>
              </a:spcAft>
            </a:pPr>
            <a:r>
              <a:rPr lang="en-GB" sz="4800" b="1">
                <a:latin typeface="Times New Roman" panose="02020603050405020304" pitchFamily="18" charset="0"/>
                <a:ea typeface="Arial" panose="020B0604020202020204" pitchFamily="34" charset="0"/>
              </a:rPr>
              <a:t>b. Thể </a:t>
            </a:r>
            <a:r>
              <a:rPr lang="en-GB" sz="4800" b="1" smtClean="0">
                <a:latin typeface="Times New Roman" panose="02020603050405020304" pitchFamily="18" charset="0"/>
                <a:ea typeface="Arial" panose="020B0604020202020204" pitchFamily="34" charset="0"/>
              </a:rPr>
              <a:t>thơ</a:t>
            </a:r>
            <a:endParaRPr lang="vi-VN" sz="4800">
              <a:latin typeface="Times New Roman" panose="02020603050405020304" pitchFamily="18" charset="0"/>
              <a:ea typeface="Arial" panose="020B0604020202020204" pitchFamily="34" charset="0"/>
            </a:endParaRPr>
          </a:p>
          <a:p>
            <a:pPr indent="12700" algn="ctr">
              <a:lnSpc>
                <a:spcPct val="130000"/>
              </a:lnSpc>
              <a:spcAft>
                <a:spcPts val="0"/>
              </a:spcAft>
            </a:pPr>
            <a:r>
              <a:rPr lang="en-GB" sz="4800" smtClean="0">
                <a:latin typeface="Times New Roman" panose="02020603050405020304" pitchFamily="18" charset="0"/>
                <a:ea typeface="Arial" panose="020B0604020202020204" pitchFamily="34" charset="0"/>
              </a:rPr>
              <a:t>7 </a:t>
            </a:r>
            <a:r>
              <a:rPr lang="en-GB" sz="4800">
                <a:latin typeface="Times New Roman" panose="02020603050405020304" pitchFamily="18" charset="0"/>
                <a:ea typeface="Arial" panose="020B0604020202020204" pitchFamily="34" charset="0"/>
              </a:rPr>
              <a:t>chữ</a:t>
            </a:r>
            <a:endParaRPr lang="en-GB" sz="3600">
              <a:effectLst/>
              <a:latin typeface="Arial" panose="020B0604020202020204" pitchFamily="34" charset="0"/>
              <a:ea typeface="Arial" panose="020B0604020202020204" pitchFamily="34" charset="0"/>
            </a:endParaRPr>
          </a:p>
        </p:txBody>
      </p:sp>
      <p:sp>
        <p:nvSpPr>
          <p:cNvPr id="25" name="Rectangle 24"/>
          <p:cNvSpPr/>
          <p:nvPr/>
        </p:nvSpPr>
        <p:spPr>
          <a:xfrm>
            <a:off x="9526494" y="1545085"/>
            <a:ext cx="6747576" cy="2012859"/>
          </a:xfrm>
          <a:prstGeom prst="rect">
            <a:avLst/>
          </a:prstGeom>
        </p:spPr>
        <p:txBody>
          <a:bodyPr wrap="square">
            <a:spAutoFit/>
          </a:bodyPr>
          <a:lstStyle/>
          <a:p>
            <a:pPr marR="45720" algn="ctr">
              <a:lnSpc>
                <a:spcPct val="130000"/>
              </a:lnSpc>
              <a:spcAft>
                <a:spcPts val="0"/>
              </a:spcAft>
            </a:pPr>
            <a:r>
              <a:rPr lang="en-US" sz="4800" b="1">
                <a:latin typeface="Times New Roman" panose="02020603050405020304" pitchFamily="18" charset="0"/>
                <a:ea typeface="Calibri" panose="020F0502020204030204" pitchFamily="34" charset="0"/>
                <a:cs typeface="Times New Roman" panose="02020603050405020304" pitchFamily="18" charset="0"/>
              </a:rPr>
              <a:t>c. PTBĐ </a:t>
            </a:r>
            <a:r>
              <a:rPr lang="en-US" sz="4800" b="1" smtClean="0">
                <a:latin typeface="Times New Roman" panose="02020603050405020304" pitchFamily="18" charset="0"/>
                <a:ea typeface="Calibri" panose="020F0502020204030204" pitchFamily="34" charset="0"/>
                <a:cs typeface="Times New Roman" panose="02020603050405020304" pitchFamily="18" charset="0"/>
              </a:rPr>
              <a:t>chính</a:t>
            </a:r>
            <a:endParaRPr lang="vi-VN" sz="4800" b="1" smtClean="0">
              <a:latin typeface="Times New Roman" panose="02020603050405020304" pitchFamily="18" charset="0"/>
              <a:ea typeface="Calibri" panose="020F0502020204030204" pitchFamily="34" charset="0"/>
              <a:cs typeface="Times New Roman" panose="02020603050405020304" pitchFamily="18" charset="0"/>
            </a:endParaRPr>
          </a:p>
          <a:p>
            <a:pPr marR="45720" algn="ctr">
              <a:lnSpc>
                <a:spcPct val="130000"/>
              </a:lnSpc>
              <a:spcAft>
                <a:spcPts val="0"/>
              </a:spcAft>
            </a:pPr>
            <a:r>
              <a:rPr lang="en-US" sz="4800" b="1" smtClean="0">
                <a:latin typeface="Times New Roman" panose="02020603050405020304" pitchFamily="18" charset="0"/>
                <a:ea typeface="Calibri" panose="020F0502020204030204" pitchFamily="34" charset="0"/>
                <a:cs typeface="Times New Roman" panose="02020603050405020304" pitchFamily="18" charset="0"/>
              </a:rPr>
              <a:t> </a:t>
            </a:r>
            <a:r>
              <a:rPr lang="vi-VN" sz="4800" smtClean="0">
                <a:latin typeface="Times New Roman" panose="02020603050405020304" pitchFamily="18" charset="0"/>
                <a:ea typeface="Calibri" panose="020F0502020204030204" pitchFamily="34" charset="0"/>
                <a:cs typeface="Times New Roman" panose="02020603050405020304" pitchFamily="18" charset="0"/>
              </a:rPr>
              <a:t>T</a:t>
            </a:r>
            <a:r>
              <a:rPr lang="en-US" sz="4800" smtClean="0">
                <a:latin typeface="Times New Roman" panose="02020603050405020304" pitchFamily="18" charset="0"/>
                <a:ea typeface="Calibri" panose="020F0502020204030204" pitchFamily="34" charset="0"/>
                <a:cs typeface="Times New Roman" panose="02020603050405020304" pitchFamily="18" charset="0"/>
              </a:rPr>
              <a:t>ự </a:t>
            </a:r>
            <a:r>
              <a:rPr lang="en-US" sz="4800">
                <a:latin typeface="Times New Roman" panose="02020603050405020304" pitchFamily="18" charset="0"/>
                <a:ea typeface="Calibri" panose="020F0502020204030204" pitchFamily="34" charset="0"/>
                <a:cs typeface="Times New Roman" panose="02020603050405020304" pitchFamily="18" charset="0"/>
              </a:rPr>
              <a:t>sự </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871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9" name="TextBox 9"/>
          <p:cNvSpPr txBox="1"/>
          <p:nvPr/>
        </p:nvSpPr>
        <p:spPr>
          <a:xfrm>
            <a:off x="6627800" y="1470631"/>
            <a:ext cx="13551602" cy="1231106"/>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d. Bố </a:t>
            </a:r>
            <a:r>
              <a:rPr lang="en-US" sz="8000" b="1" smtClean="0">
                <a:latin typeface="Times New Roman" panose="02020603050405020304" pitchFamily="18" charset="0"/>
                <a:cs typeface="Times New Roman" panose="02020603050405020304" pitchFamily="18" charset="0"/>
              </a:rPr>
              <a:t>cục</a:t>
            </a:r>
            <a:endParaRPr lang="en-GB" sz="8000">
              <a:latin typeface="Times New Roman" panose="02020603050405020304" pitchFamily="18" charset="0"/>
              <a:cs typeface="Times New Roman" panose="02020603050405020304" pitchFamily="18" charset="0"/>
            </a:endParaRPr>
          </a:p>
        </p:txBody>
      </p:sp>
      <p:sp>
        <p:nvSpPr>
          <p:cNvPr id="12" name="Freeform 12"/>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7" name="Freeform 17"/>
          <p:cNvSpPr/>
          <p:nvPr/>
        </p:nvSpPr>
        <p:spPr>
          <a:xfrm rot="-1056255" flipH="1">
            <a:off x="837997" y="6316325"/>
            <a:ext cx="2482451" cy="3406450"/>
          </a:xfrm>
          <a:custGeom>
            <a:avLst/>
            <a:gdLst/>
            <a:ahLst/>
            <a:cxnLst/>
            <a:rect l="l" t="t" r="r" b="b"/>
            <a:pathLst>
              <a:path w="2482451" h="3406450">
                <a:moveTo>
                  <a:pt x="2482451" y="0"/>
                </a:moveTo>
                <a:lnTo>
                  <a:pt x="0" y="0"/>
                </a:lnTo>
                <a:lnTo>
                  <a:pt x="0" y="3406451"/>
                </a:lnTo>
                <a:lnTo>
                  <a:pt x="2482451" y="3406451"/>
                </a:lnTo>
                <a:lnTo>
                  <a:pt x="2482451" y="0"/>
                </a:lnTo>
                <a:close/>
              </a:path>
            </a:pathLst>
          </a:custGeom>
          <a:blipFill>
            <a:blip r:embed="rId7"/>
            <a:stretch>
              <a:fillRect l="-15" r="-15"/>
            </a:stretch>
          </a:blipFill>
        </p:spPr>
      </p:sp>
      <p:grpSp>
        <p:nvGrpSpPr>
          <p:cNvPr id="20" name="Group 10"/>
          <p:cNvGrpSpPr/>
          <p:nvPr/>
        </p:nvGrpSpPr>
        <p:grpSpPr>
          <a:xfrm>
            <a:off x="2602884" y="3950631"/>
            <a:ext cx="6643511" cy="3404883"/>
            <a:chOff x="0" y="0"/>
            <a:chExt cx="2025786" cy="1400322"/>
          </a:xfrm>
        </p:grpSpPr>
        <p:sp>
          <p:nvSpPr>
            <p:cNvPr id="21"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60000"/>
                  <a:lumOff val="40000"/>
                </a:schemeClr>
              </a:solidFill>
              <a:prstDash val="solid"/>
              <a:round/>
            </a:ln>
          </p:spPr>
        </p:sp>
        <p:sp>
          <p:nvSpPr>
            <p:cNvPr id="22" name="TextBox 12"/>
            <p:cNvSpPr txBox="1"/>
            <p:nvPr/>
          </p:nvSpPr>
          <p:spPr>
            <a:xfrm>
              <a:off x="0" y="-47625"/>
              <a:ext cx="2025786" cy="1447947"/>
            </a:xfrm>
            <a:prstGeom prst="rect">
              <a:avLst/>
            </a:prstGeom>
            <a:ln>
              <a:solidFill>
                <a:schemeClr val="accent6">
                  <a:lumMod val="60000"/>
                  <a:lumOff val="40000"/>
                </a:schemeClr>
              </a:solidFill>
            </a:ln>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3" name="Group 10"/>
          <p:cNvGrpSpPr/>
          <p:nvPr/>
        </p:nvGrpSpPr>
        <p:grpSpPr>
          <a:xfrm>
            <a:off x="9845056" y="3968716"/>
            <a:ext cx="6995143" cy="3386797"/>
            <a:chOff x="0" y="0"/>
            <a:chExt cx="2025786" cy="1400322"/>
          </a:xfrm>
        </p:grpSpPr>
        <p:sp>
          <p:nvSpPr>
            <p:cNvPr id="24"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60000"/>
                  <a:lumOff val="40000"/>
                </a:schemeClr>
              </a:solidFill>
              <a:prstDash val="solid"/>
              <a:round/>
            </a:ln>
          </p:spPr>
        </p:sp>
        <p:sp>
          <p:nvSpPr>
            <p:cNvPr id="25" name="TextBox 12"/>
            <p:cNvSpPr txBox="1"/>
            <p:nvPr/>
          </p:nvSpPr>
          <p:spPr>
            <a:xfrm>
              <a:off x="0" y="-47625"/>
              <a:ext cx="2025786" cy="1447947"/>
            </a:xfrm>
            <a:prstGeom prst="rect">
              <a:avLst/>
            </a:prstGeom>
            <a:ln>
              <a:solidFill>
                <a:schemeClr val="accent6">
                  <a:lumMod val="60000"/>
                  <a:lumOff val="40000"/>
                </a:schemeClr>
              </a:solidFill>
            </a:ln>
          </p:spPr>
          <p:txBody>
            <a:bodyPr lIns="50800" tIns="50800" rIns="50800" bIns="50800" rtlCol="0" anchor="ctr"/>
            <a:lstStyle/>
            <a:p>
              <a:pPr algn="ctr">
                <a:lnSpc>
                  <a:spcPts val="2659"/>
                </a:lnSpc>
                <a:spcBef>
                  <a:spcPct val="0"/>
                </a:spcBef>
              </a:pPr>
              <a:endParaRPr>
                <a:solidFill>
                  <a:prstClr val="black"/>
                </a:solidFill>
              </a:endParaRPr>
            </a:p>
          </p:txBody>
        </p:sp>
      </p:grpSp>
      <p:sp>
        <p:nvSpPr>
          <p:cNvPr id="26" name="Rectangle 25"/>
          <p:cNvSpPr/>
          <p:nvPr/>
        </p:nvSpPr>
        <p:spPr>
          <a:xfrm>
            <a:off x="2617398" y="4621017"/>
            <a:ext cx="6172199" cy="2554545"/>
          </a:xfrm>
          <a:prstGeom prst="rect">
            <a:avLst/>
          </a:prstGeom>
        </p:spPr>
        <p:txBody>
          <a:bodyPr wrap="square">
            <a:spAutoFit/>
          </a:bodyPr>
          <a:lstStyle/>
          <a:p>
            <a:pPr algn="ctr"/>
            <a:r>
              <a:rPr lang="vi-VN" sz="4000" b="1" i="1">
                <a:latin typeface="Times New Roman" panose="02020603050405020304" pitchFamily="18" charset="0"/>
                <a:ea typeface="Calibri" panose="020F0502020204030204" pitchFamily="34" charset="0"/>
              </a:rPr>
              <a:t>Đoạn 1</a:t>
            </a:r>
            <a:r>
              <a:rPr lang="vi-VN" sz="4000">
                <a:latin typeface="Times New Roman" panose="02020603050405020304" pitchFamily="18" charset="0"/>
                <a:ea typeface="Calibri" panose="020F0502020204030204" pitchFamily="34" charset="0"/>
              </a:rPr>
              <a:t> (I</a:t>
            </a:r>
            <a:r>
              <a:rPr lang="vi-VN" sz="4000" smtClean="0">
                <a:latin typeface="Times New Roman" panose="02020603050405020304" pitchFamily="18" charset="0"/>
                <a:ea typeface="Calibri" panose="020F0502020204030204" pitchFamily="34" charset="0"/>
              </a:rPr>
              <a:t>)</a:t>
            </a:r>
          </a:p>
          <a:p>
            <a:pPr algn="ctr"/>
            <a:r>
              <a:rPr lang="vi-VN" sz="4000" smtClean="0">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Vua Hùng thứ 18 kén rể và màn so tài giữa Sơn Tinh và Thủy Tinh.</a:t>
            </a:r>
            <a:endParaRPr lang="en-GB" sz="4000"/>
          </a:p>
        </p:txBody>
      </p:sp>
      <p:sp>
        <p:nvSpPr>
          <p:cNvPr id="27" name="Rectangle 26"/>
          <p:cNvSpPr/>
          <p:nvPr/>
        </p:nvSpPr>
        <p:spPr>
          <a:xfrm>
            <a:off x="10160424" y="4617281"/>
            <a:ext cx="6364405" cy="2554545"/>
          </a:xfrm>
          <a:prstGeom prst="rect">
            <a:avLst/>
          </a:prstGeom>
        </p:spPr>
        <p:txBody>
          <a:bodyPr wrap="square">
            <a:spAutoFit/>
          </a:bodyPr>
          <a:lstStyle/>
          <a:p>
            <a:pPr algn="ctr"/>
            <a:r>
              <a:rPr lang="vi-VN" sz="4000" b="1" i="1">
                <a:latin typeface="Times New Roman" panose="02020603050405020304" pitchFamily="18" charset="0"/>
                <a:ea typeface="Calibri" panose="020F0502020204030204" pitchFamily="34" charset="0"/>
              </a:rPr>
              <a:t>Đoạn 2</a:t>
            </a:r>
            <a:r>
              <a:rPr lang="vi-VN" sz="4000">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(III</a:t>
            </a:r>
            <a:r>
              <a:rPr lang="en-US" sz="4000" smtClean="0">
                <a:latin typeface="Times New Roman" panose="02020603050405020304" pitchFamily="18" charset="0"/>
                <a:ea typeface="Calibri" panose="020F0502020204030204" pitchFamily="34" charset="0"/>
              </a:rPr>
              <a:t>)</a:t>
            </a:r>
            <a:endParaRPr lang="vi-VN" sz="4000" smtClean="0">
              <a:latin typeface="Times New Roman" panose="02020603050405020304" pitchFamily="18" charset="0"/>
              <a:ea typeface="Calibri" panose="020F0502020204030204" pitchFamily="34" charset="0"/>
            </a:endParaRPr>
          </a:p>
          <a:p>
            <a:pPr algn="ctr"/>
            <a:r>
              <a:rPr lang="en-US" sz="4000" smtClean="0">
                <a:latin typeface="Times New Roman" panose="02020603050405020304" pitchFamily="18" charset="0"/>
                <a:ea typeface="Calibri" panose="020F0502020204030204" pitchFamily="34" charset="0"/>
              </a:rPr>
              <a:t> </a:t>
            </a:r>
            <a:r>
              <a:rPr lang="en-US" sz="4000">
                <a:latin typeface="Times New Roman" panose="02020603050405020304" pitchFamily="18" charset="0"/>
                <a:ea typeface="Calibri" panose="020F0502020204030204" pitchFamily="34" charset="0"/>
              </a:rPr>
              <a:t>Cuộc giao tranh giữa Sơn Tinh - Thủy Tinh và cuộc trả thù hằng năm của Thủy Tinh.</a:t>
            </a:r>
            <a:endParaRPr lang="en-GB" sz="4000"/>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5478" y="3046206"/>
            <a:ext cx="2072778" cy="1340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67212" y="3093563"/>
            <a:ext cx="2072778" cy="13400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4490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circle(in)">
                                      <p:cBhvr>
                                        <p:cTn id="23" dur="2000"/>
                                        <p:tgtEl>
                                          <p:spTgt spid="2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circle(in)">
                                      <p:cBhvr>
                                        <p:cTn id="26" dur="2000"/>
                                        <p:tgtEl>
                                          <p:spTgt spid="27"/>
                                        </p:tgtEl>
                                      </p:cBhvr>
                                    </p:animEffect>
                                  </p:childTnLst>
                                </p:cTn>
                              </p:par>
                              <p:par>
                                <p:cTn id="27" presetID="6"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319522"/>
          </a:xfrm>
          <a:prstGeom prst="rect">
            <a:avLst/>
          </a:prstGeom>
        </p:spPr>
      </p:pic>
      <p:sp>
        <p:nvSpPr>
          <p:cNvPr id="3" name="Rectangle 2"/>
          <p:cNvSpPr/>
          <p:nvPr/>
        </p:nvSpPr>
        <p:spPr>
          <a:xfrm>
            <a:off x="152400" y="495300"/>
            <a:ext cx="6553199" cy="2973122"/>
          </a:xfrm>
          <a:prstGeom prst="rect">
            <a:avLst/>
          </a:prstGeom>
        </p:spPr>
        <p:txBody>
          <a:bodyPr wrap="square">
            <a:spAutoFit/>
          </a:bodyPr>
          <a:lstStyle/>
          <a:p>
            <a:pPr algn="ctr">
              <a:lnSpc>
                <a:spcPct val="130000"/>
              </a:lnSpc>
              <a:spcAft>
                <a:spcPts val="0"/>
              </a:spcAft>
              <a:tabLst>
                <a:tab pos="1386840" algn="l"/>
              </a:tabLst>
            </a:pPr>
            <a:r>
              <a:rPr lang="de-DE" sz="7200" b="1">
                <a:effectLst>
                  <a:glow rad="1397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II. KHÁM PHÁ CHI TIẾT</a:t>
            </a:r>
            <a:endParaRPr lang="en-GB" sz="7200">
              <a:effectLst>
                <a:glow rad="1397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059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7" name="Rectangle 6"/>
          <p:cNvSpPr/>
          <p:nvPr/>
        </p:nvSpPr>
        <p:spPr>
          <a:xfrm>
            <a:off x="4368172" y="743034"/>
            <a:ext cx="8929047" cy="1300677"/>
          </a:xfrm>
          <a:prstGeom prst="rect">
            <a:avLst/>
          </a:prstGeom>
        </p:spPr>
        <p:txBody>
          <a:bodyPr wrap="none">
            <a:spAutoFit/>
          </a:bodyPr>
          <a:lstStyle/>
          <a:p>
            <a:pPr>
              <a:lnSpc>
                <a:spcPct val="130000"/>
              </a:lnSpc>
              <a:spcAft>
                <a:spcPts val="0"/>
              </a:spcAft>
              <a:tabLst>
                <a:tab pos="1386840" algn="l"/>
              </a:tabLst>
            </a:pPr>
            <a:r>
              <a:rPr lang="de-DE" sz="6600" b="1">
                <a:latin typeface="Times New Roman" panose="02020603050405020304" pitchFamily="18" charset="0"/>
                <a:ea typeface="Calibri" panose="020F0502020204030204" pitchFamily="34" charset="0"/>
                <a:cs typeface="Times New Roman" panose="02020603050405020304" pitchFamily="18" charset="0"/>
              </a:rPr>
              <a:t>1. Cốt truyện và cách kể</a:t>
            </a:r>
            <a:endParaRPr lang="en-GB" sz="6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473383482"/>
              </p:ext>
            </p:extLst>
          </p:nvPr>
        </p:nvGraphicFramePr>
        <p:xfrm>
          <a:off x="3886200" y="2383059"/>
          <a:ext cx="9662160" cy="6973824"/>
        </p:xfrm>
        <a:graphic>
          <a:graphicData uri="http://schemas.openxmlformats.org/drawingml/2006/table">
            <a:tbl>
              <a:tblPr firstRow="1" firstCol="1" bandRow="1">
                <a:effectLst>
                  <a:outerShdw blurRad="50800" dist="38100" algn="l" rotWithShape="0">
                    <a:prstClr val="black">
                      <a:alpha val="40000"/>
                    </a:prstClr>
                  </a:outerShdw>
                </a:effectLst>
              </a:tblPr>
              <a:tblGrid>
                <a:gridCol w="3220720"/>
                <a:gridCol w="3220720"/>
                <a:gridCol w="3220720"/>
              </a:tblGrid>
              <a:tr h="0">
                <a:tc gridSpan="3">
                  <a:txBody>
                    <a:bodyPr/>
                    <a:lstStyle/>
                    <a:p>
                      <a:pPr algn="ct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PHT số </a:t>
                      </a:r>
                      <a:r>
                        <a:rPr lang="de-DE" sz="4400" b="1" smtClean="0">
                          <a:effectLst/>
                          <a:latin typeface="Times New Roman" panose="02020603050405020304" pitchFamily="18" charset="0"/>
                          <a:ea typeface="MS Mincho"/>
                          <a:cs typeface="Times New Roman" panose="02020603050405020304" pitchFamily="18" charset="0"/>
                        </a:rPr>
                        <a:t>02</a:t>
                      </a:r>
                      <a:endParaRPr lang="vi-VN" sz="4400" b="1" smtClean="0">
                        <a:effectLst/>
                        <a:latin typeface="Times New Roman" panose="02020603050405020304" pitchFamily="18" charset="0"/>
                        <a:ea typeface="MS Mincho"/>
                        <a:cs typeface="Times New Roman" panose="02020603050405020304" pitchFamily="18" charset="0"/>
                      </a:endParaRPr>
                    </a:p>
                    <a:p>
                      <a:pPr algn="ctr">
                        <a:lnSpc>
                          <a:spcPct val="130000"/>
                        </a:lnSpc>
                        <a:spcAft>
                          <a:spcPts val="0"/>
                        </a:spcAft>
                        <a:tabLst>
                          <a:tab pos="1386840" algn="l"/>
                        </a:tabLst>
                      </a:pPr>
                      <a:r>
                        <a:rPr lang="de-DE" sz="4400" b="1" smtClean="0">
                          <a:effectLst/>
                          <a:latin typeface="Times New Roman" panose="02020603050405020304" pitchFamily="18" charset="0"/>
                          <a:ea typeface="MS Mincho"/>
                          <a:cs typeface="Times New Roman" panose="02020603050405020304" pitchFamily="18" charset="0"/>
                        </a:rPr>
                        <a:t> </a:t>
                      </a:r>
                      <a:r>
                        <a:rPr lang="de-DE" sz="4400" b="1">
                          <a:effectLst/>
                          <a:latin typeface="Times New Roman" panose="02020603050405020304" pitchFamily="18" charset="0"/>
                          <a:ea typeface="MS Mincho"/>
                          <a:cs typeface="Times New Roman" panose="02020603050405020304" pitchFamily="18" charset="0"/>
                        </a:rPr>
                        <a:t>So sánh cốt truyện và cách kể</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0">
                <a:tc>
                  <a:txBody>
                    <a:bodyPr/>
                    <a:lstStyle/>
                    <a:p>
                      <a:pPr algn="ct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So sánh</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Truyền thuyết</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Bài thơ</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Giống nhau</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 </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gridSpan="3">
                  <a:txBody>
                    <a:bodyPr/>
                    <a:lstStyle/>
                    <a:p>
                      <a:pP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Khác nhau</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0">
                <a:tc>
                  <a:txBody>
                    <a:bodyPr/>
                    <a:lstStyle/>
                    <a:p>
                      <a:pPr>
                        <a:lnSpc>
                          <a:spcPct val="130000"/>
                        </a:lnSpc>
                        <a:spcAft>
                          <a:spcPts val="0"/>
                        </a:spcAft>
                        <a:tabLst>
                          <a:tab pos="1386840" algn="l"/>
                        </a:tabLst>
                      </a:pPr>
                      <a:r>
                        <a:rPr lang="de-DE" sz="4400" i="1">
                          <a:effectLst/>
                          <a:latin typeface="Times New Roman" panose="02020603050405020304" pitchFamily="18" charset="0"/>
                          <a:ea typeface="MS Mincho"/>
                          <a:cs typeface="Times New Roman" panose="02020603050405020304" pitchFamily="18" charset="0"/>
                        </a:rPr>
                        <a:t>Cốt truyện</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 </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 </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de-DE" sz="4400" i="1">
                          <a:effectLst/>
                          <a:latin typeface="Times New Roman" panose="02020603050405020304" pitchFamily="18" charset="0"/>
                          <a:ea typeface="MS Mincho"/>
                          <a:cs typeface="Times New Roman" panose="02020603050405020304" pitchFamily="18" charset="0"/>
                        </a:rPr>
                        <a:t>Cách kể</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 </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de-DE" sz="4400" b="1">
                          <a:effectLst/>
                          <a:latin typeface="Times New Roman" panose="02020603050405020304" pitchFamily="18" charset="0"/>
                          <a:ea typeface="MS Mincho"/>
                          <a:cs typeface="Times New Roman" panose="02020603050405020304" pitchFamily="18" charset="0"/>
                        </a:rPr>
                        <a:t> </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9117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7" name="Freeform 6"/>
          <p:cNvSpPr/>
          <p:nvPr/>
        </p:nvSpPr>
        <p:spPr>
          <a:xfrm>
            <a:off x="5791200" y="1462444"/>
            <a:ext cx="6477000" cy="1444302"/>
          </a:xfrm>
          <a:custGeom>
            <a:avLst/>
            <a:gdLst/>
            <a:ahLst/>
            <a:cxnLst/>
            <a:rect l="l" t="t" r="r" b="b"/>
            <a:pathLst>
              <a:path w="9217261" h="5955339">
                <a:moveTo>
                  <a:pt x="0" y="0"/>
                </a:moveTo>
                <a:lnTo>
                  <a:pt x="9217262" y="0"/>
                </a:lnTo>
                <a:lnTo>
                  <a:pt x="9217262" y="5955339"/>
                </a:lnTo>
                <a:lnTo>
                  <a:pt x="0" y="5955339"/>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8" name="Rectangle 7"/>
          <p:cNvSpPr/>
          <p:nvPr/>
        </p:nvSpPr>
        <p:spPr>
          <a:xfrm>
            <a:off x="6806976" y="1564795"/>
            <a:ext cx="4445448" cy="1107996"/>
          </a:xfrm>
          <a:prstGeom prst="rect">
            <a:avLst/>
          </a:prstGeom>
        </p:spPr>
        <p:txBody>
          <a:bodyPr wrap="none">
            <a:spAutoFit/>
          </a:bodyPr>
          <a:lstStyle/>
          <a:p>
            <a:r>
              <a:rPr lang="en-US" sz="6600" b="1">
                <a:solidFill>
                  <a:schemeClr val="bg1"/>
                </a:solidFill>
                <a:latin typeface="Times New Roman" panose="02020603050405020304" pitchFamily="18" charset="0"/>
                <a:ea typeface="MS Mincho"/>
              </a:rPr>
              <a:t>Giống nhau</a:t>
            </a:r>
            <a:endParaRPr lang="en-GB" sz="6600">
              <a:solidFill>
                <a:schemeClr val="bg1"/>
              </a:solidFill>
            </a:endParaRPr>
          </a:p>
        </p:txBody>
      </p:sp>
      <p:grpSp>
        <p:nvGrpSpPr>
          <p:cNvPr id="10" name="Group 10"/>
          <p:cNvGrpSpPr/>
          <p:nvPr/>
        </p:nvGrpSpPr>
        <p:grpSpPr>
          <a:xfrm>
            <a:off x="3352800" y="4002548"/>
            <a:ext cx="11353800" cy="3404883"/>
            <a:chOff x="0" y="0"/>
            <a:chExt cx="2025786" cy="1400322"/>
          </a:xfrm>
        </p:grpSpPr>
        <p:sp>
          <p:nvSpPr>
            <p:cNvPr id="11"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60000"/>
                  <a:lumOff val="40000"/>
                </a:schemeClr>
              </a:solidFill>
              <a:prstDash val="solid"/>
              <a:round/>
            </a:ln>
          </p:spPr>
        </p:sp>
        <p:sp>
          <p:nvSpPr>
            <p:cNvPr id="12" name="TextBox 12"/>
            <p:cNvSpPr txBox="1"/>
            <p:nvPr/>
          </p:nvSpPr>
          <p:spPr>
            <a:xfrm>
              <a:off x="0" y="-47625"/>
              <a:ext cx="2025786" cy="1447947"/>
            </a:xfrm>
            <a:prstGeom prst="rect">
              <a:avLst/>
            </a:prstGeom>
            <a:ln>
              <a:solidFill>
                <a:schemeClr val="accent6">
                  <a:lumMod val="60000"/>
                  <a:lumOff val="40000"/>
                </a:schemeClr>
              </a:solidFill>
            </a:ln>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Rectangle 12"/>
          <p:cNvSpPr/>
          <p:nvPr/>
        </p:nvSpPr>
        <p:spPr>
          <a:xfrm>
            <a:off x="4876800" y="4135328"/>
            <a:ext cx="9070078" cy="3139321"/>
          </a:xfrm>
          <a:prstGeom prst="rect">
            <a:avLst/>
          </a:prstGeom>
        </p:spPr>
        <p:txBody>
          <a:bodyPr wrap="square">
            <a:spAutoFit/>
          </a:bodyPr>
          <a:lstStyle/>
          <a:p>
            <a:pPr algn="ctr"/>
            <a:r>
              <a:rPr lang="en-US" sz="5400" b="1">
                <a:latin typeface="Times New Roman" panose="02020603050405020304" pitchFamily="18" charset="0"/>
                <a:ea typeface="MS Mincho"/>
              </a:rPr>
              <a:t>Giống nhau về cốt </a:t>
            </a:r>
            <a:r>
              <a:rPr lang="en-US" sz="5400" b="1" smtClean="0">
                <a:latin typeface="Times New Roman" panose="02020603050405020304" pitchFamily="18" charset="0"/>
                <a:ea typeface="MS Mincho"/>
              </a:rPr>
              <a:t>truyện</a:t>
            </a:r>
            <a:endParaRPr lang="vi-VN" sz="5400" b="1">
              <a:latin typeface="Times New Roman" panose="02020603050405020304" pitchFamily="18" charset="0"/>
              <a:ea typeface="MS Mincho"/>
            </a:endParaRPr>
          </a:p>
          <a:p>
            <a:pPr algn="ctr"/>
            <a:r>
              <a:rPr lang="en-US" sz="4800" smtClean="0">
                <a:latin typeface="Times New Roman" panose="02020603050405020304" pitchFamily="18" charset="0"/>
                <a:ea typeface="MS Mincho"/>
              </a:rPr>
              <a:t>Đều </a:t>
            </a:r>
            <a:r>
              <a:rPr lang="en-US" sz="4800">
                <a:latin typeface="Times New Roman" panose="02020603050405020304" pitchFamily="18" charset="0"/>
                <a:ea typeface="MS Mincho"/>
              </a:rPr>
              <a:t>gồm các sự kiện được sắp xếp theo trình tự thờ gian tuyến tính, có quan hệ nhân quả</a:t>
            </a:r>
            <a:endParaRPr lang="en-GB" sz="4800"/>
          </a:p>
        </p:txBody>
      </p:sp>
    </p:spTree>
    <p:extLst>
      <p:ext uri="{BB962C8B-B14F-4D97-AF65-F5344CB8AC3E}">
        <p14:creationId xmlns:p14="http://schemas.microsoft.com/office/powerpoint/2010/main" val="319184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7" name="Freeform 6"/>
          <p:cNvSpPr/>
          <p:nvPr/>
        </p:nvSpPr>
        <p:spPr>
          <a:xfrm>
            <a:off x="4343400" y="1257300"/>
            <a:ext cx="9296400" cy="1000011"/>
          </a:xfrm>
          <a:custGeom>
            <a:avLst/>
            <a:gdLst/>
            <a:ahLst/>
            <a:cxnLst/>
            <a:rect l="l" t="t" r="r" b="b"/>
            <a:pathLst>
              <a:path w="9217261" h="5955339">
                <a:moveTo>
                  <a:pt x="0" y="0"/>
                </a:moveTo>
                <a:lnTo>
                  <a:pt x="9217262" y="0"/>
                </a:lnTo>
                <a:lnTo>
                  <a:pt x="9217262" y="5955339"/>
                </a:lnTo>
                <a:lnTo>
                  <a:pt x="0" y="5955339"/>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8" name="Rectangle 7"/>
          <p:cNvSpPr/>
          <p:nvPr/>
        </p:nvSpPr>
        <p:spPr>
          <a:xfrm>
            <a:off x="5043485" y="1188282"/>
            <a:ext cx="7366119" cy="1015663"/>
          </a:xfrm>
          <a:prstGeom prst="rect">
            <a:avLst/>
          </a:prstGeom>
        </p:spPr>
        <p:txBody>
          <a:bodyPr wrap="none">
            <a:spAutoFit/>
          </a:bodyPr>
          <a:lstStyle/>
          <a:p>
            <a:r>
              <a:rPr lang="en-US" sz="6000" b="1">
                <a:solidFill>
                  <a:schemeClr val="bg1"/>
                </a:solidFill>
                <a:latin typeface="Times New Roman" panose="02020603050405020304" pitchFamily="18" charset="0"/>
                <a:cs typeface="Times New Roman" panose="02020603050405020304" pitchFamily="18" charset="0"/>
              </a:rPr>
              <a:t>Khác nhau về cách kể</a:t>
            </a:r>
            <a:endParaRPr lang="en-GB" sz="6000">
              <a:solidFill>
                <a:schemeClr val="bg1"/>
              </a:solidFill>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1066800" y="3510936"/>
            <a:ext cx="6971203" cy="4199287"/>
            <a:chOff x="0" y="0"/>
            <a:chExt cx="2025786" cy="1400322"/>
          </a:xfrm>
        </p:grpSpPr>
        <p:sp>
          <p:nvSpPr>
            <p:cNvPr id="11"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75000"/>
                </a:schemeClr>
              </a:solidFill>
              <a:prstDash val="solid"/>
              <a:round/>
            </a:ln>
          </p:spPr>
        </p:sp>
        <p:sp>
          <p:nvSpPr>
            <p:cNvPr id="12" name="TextBox 12"/>
            <p:cNvSpPr txBox="1"/>
            <p:nvPr/>
          </p:nvSpPr>
          <p:spPr>
            <a:xfrm>
              <a:off x="0" y="-47625"/>
              <a:ext cx="2025786" cy="1447947"/>
            </a:xfrm>
            <a:prstGeom prst="rect">
              <a:avLst/>
            </a:prstGeom>
            <a:ln>
              <a:noFill/>
            </a:ln>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3" name="Group 10"/>
          <p:cNvGrpSpPr/>
          <p:nvPr/>
        </p:nvGrpSpPr>
        <p:grpSpPr>
          <a:xfrm>
            <a:off x="8544181" y="2738542"/>
            <a:ext cx="8448419" cy="6672158"/>
            <a:chOff x="0" y="0"/>
            <a:chExt cx="2025786" cy="1400322"/>
          </a:xfrm>
        </p:grpSpPr>
        <p:sp>
          <p:nvSpPr>
            <p:cNvPr id="14"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75000"/>
                </a:schemeClr>
              </a:solidFill>
              <a:prstDash val="solid"/>
              <a:round/>
            </a:ln>
          </p:spPr>
        </p:sp>
        <p:sp>
          <p:nvSpPr>
            <p:cNvPr id="15" name="TextBox 12"/>
            <p:cNvSpPr txBox="1"/>
            <p:nvPr/>
          </p:nvSpPr>
          <p:spPr>
            <a:xfrm>
              <a:off x="0" y="-47625"/>
              <a:ext cx="2025786" cy="1447947"/>
            </a:xfrm>
            <a:prstGeom prst="rect">
              <a:avLst/>
            </a:prstGeom>
            <a:ln>
              <a:noFill/>
            </a:ln>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1303778" y="4015676"/>
            <a:ext cx="6671030" cy="3046988"/>
          </a:xfrm>
          <a:prstGeom prst="rect">
            <a:avLst/>
          </a:prstGeom>
        </p:spPr>
        <p:txBody>
          <a:bodyPr wrap="square">
            <a:spAutoFit/>
          </a:bodyPr>
          <a:lstStyle/>
          <a:p>
            <a:pPr algn="just">
              <a:spcAft>
                <a:spcPts val="0"/>
              </a:spcAft>
              <a:tabLst>
                <a:tab pos="1386840" algn="l"/>
              </a:tabLst>
            </a:pPr>
            <a:r>
              <a:rPr lang="en-US" sz="4800">
                <a:latin typeface="Times New Roman" panose="02020603050405020304" pitchFamily="18" charset="0"/>
                <a:ea typeface="MS Mincho"/>
                <a:cs typeface="Times New Roman" panose="02020603050405020304" pitchFamily="18" charset="0"/>
              </a:rPr>
              <a:t>- Chỉ có lời của người kể chuyện ngôi thứ ba</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800">
                <a:latin typeface="Times New Roman" panose="02020603050405020304" pitchFamily="18" charset="0"/>
                <a:ea typeface="MS Mincho"/>
                <a:cs typeface="Times New Roman" panose="02020603050405020304" pitchFamily="18" charset="0"/>
              </a:rPr>
              <a:t>- Sử dụng PTBĐ chính là tự sự, ít yếu tố miêu tả.</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8788432" y="3073799"/>
            <a:ext cx="7988825" cy="6001643"/>
          </a:xfrm>
          <a:prstGeom prst="rect">
            <a:avLst/>
          </a:prstGeom>
        </p:spPr>
        <p:txBody>
          <a:bodyPr wrap="square">
            <a:spAutoFit/>
          </a:bodyPr>
          <a:lstStyle/>
          <a:p>
            <a:pPr algn="just">
              <a:spcAft>
                <a:spcPts val="0"/>
              </a:spcAft>
              <a:tabLst>
                <a:tab pos="1386840" algn="l"/>
              </a:tabLst>
            </a:pPr>
            <a:r>
              <a:rPr lang="en-US" sz="4800">
                <a:latin typeface="Times New Roman" panose="02020603050405020304" pitchFamily="18" charset="0"/>
                <a:ea typeface="MS Mincho"/>
                <a:cs typeface="Times New Roman" panose="02020603050405020304" pitchFamily="18" charset="0"/>
              </a:rPr>
              <a:t>- Ngoài lời của người kể chuyện, còn có lời của nhân </a:t>
            </a:r>
            <a:r>
              <a:rPr lang="en-US" sz="4800" smtClean="0">
                <a:latin typeface="Times New Roman" panose="02020603050405020304" pitchFamily="18" charset="0"/>
                <a:ea typeface="MS Mincho"/>
                <a:cs typeface="Times New Roman" panose="02020603050405020304" pitchFamily="18" charset="0"/>
              </a:rPr>
              <a:t>vật </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1386840" algn="l"/>
              </a:tabLst>
            </a:pPr>
            <a:r>
              <a:rPr lang="vi-VN" sz="4800" smtClean="0">
                <a:latin typeface="Times New Roman" panose="02020603050405020304" pitchFamily="18" charset="0"/>
                <a:ea typeface="MS Mincho"/>
                <a:cs typeface="Times New Roman" panose="02020603050405020304" pitchFamily="18" charset="0"/>
              </a:rPr>
              <a:t>- </a:t>
            </a:r>
            <a:r>
              <a:rPr lang="en-US" sz="4800" smtClean="0">
                <a:latin typeface="Times New Roman" panose="02020603050405020304" pitchFamily="18" charset="0"/>
                <a:ea typeface="MS Mincho"/>
                <a:cs typeface="Times New Roman" panose="02020603050405020304" pitchFamily="18" charset="0"/>
              </a:rPr>
              <a:t>Có </a:t>
            </a:r>
            <a:r>
              <a:rPr lang="en-US" sz="4800">
                <a:latin typeface="Times New Roman" panose="02020603050405020304" pitchFamily="18" charset="0"/>
                <a:ea typeface="MS Mincho"/>
                <a:cs typeface="Times New Roman" panose="02020603050405020304" pitchFamily="18" charset="0"/>
              </a:rPr>
              <a:t>cả lời bình về sự việc của người kể </a:t>
            </a:r>
            <a:r>
              <a:rPr lang="en-US" sz="4800" smtClean="0">
                <a:latin typeface="Times New Roman" panose="02020603050405020304" pitchFamily="18" charset="0"/>
                <a:ea typeface="MS Mincho"/>
                <a:cs typeface="Times New Roman" panose="02020603050405020304" pitchFamily="18" charset="0"/>
              </a:rPr>
              <a:t>chuyện</a:t>
            </a:r>
            <a:endParaRPr lang="vi-VN" sz="4800" smtClean="0">
              <a:latin typeface="Times New Roman" panose="02020603050405020304" pitchFamily="18" charset="0"/>
              <a:ea typeface="MS Mincho"/>
              <a:cs typeface="Times New Roman" panose="02020603050405020304" pitchFamily="18" charset="0"/>
            </a:endParaRPr>
          </a:p>
          <a:p>
            <a:pPr algn="just">
              <a:spcAft>
                <a:spcPts val="0"/>
              </a:spcAft>
              <a:tabLst>
                <a:tab pos="1386840" algn="l"/>
              </a:tabLst>
            </a:pPr>
            <a:r>
              <a:rPr lang="en-US" sz="4800" i="1" smtClean="0">
                <a:latin typeface="Times New Roman" panose="02020603050405020304" pitchFamily="18" charset="0"/>
                <a:ea typeface="MS Mincho"/>
                <a:cs typeface="Times New Roman" panose="02020603050405020304" pitchFamily="18" charset="0"/>
              </a:rPr>
              <a:t>- </a:t>
            </a:r>
            <a:r>
              <a:rPr lang="en-US" sz="4800">
                <a:latin typeface="Times New Roman" panose="02020603050405020304" pitchFamily="18" charset="0"/>
                <a:ea typeface="MS Mincho"/>
                <a:cs typeface="Times New Roman" panose="02020603050405020304" pitchFamily="18" charset="0"/>
              </a:rPr>
              <a:t>Ngoài PTBĐ chính là tự sự, bài thơ còn sử dụng nhiều yếu tố miêu tả, đan xen yếu tố biểu cảm</a:t>
            </a:r>
            <a:r>
              <a:rPr lang="en-US" sz="4800" smtClean="0">
                <a:latin typeface="Times New Roman" panose="02020603050405020304" pitchFamily="18" charset="0"/>
                <a:ea typeface="MS Mincho"/>
                <a:cs typeface="Times New Roman" panose="02020603050405020304" pitchFamily="18" charset="0"/>
              </a:rPr>
              <a:t>.</a:t>
            </a:r>
            <a:endParaRPr lang="en-GB" sz="48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711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par>
                                <p:cTn id="28" presetID="6"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56"/>
            <a:ext cx="18288000" cy="10267043"/>
          </a:xfrm>
          <a:prstGeom prst="rect">
            <a:avLst/>
          </a:prstGeom>
        </p:spPr>
      </p:pic>
      <p:sp>
        <p:nvSpPr>
          <p:cNvPr id="3" name="Rectangle 2"/>
          <p:cNvSpPr/>
          <p:nvPr/>
        </p:nvSpPr>
        <p:spPr>
          <a:xfrm>
            <a:off x="11125200" y="342900"/>
            <a:ext cx="6934200" cy="2554545"/>
          </a:xfrm>
          <a:prstGeom prst="rect">
            <a:avLst/>
          </a:prstGeom>
        </p:spPr>
        <p:txBody>
          <a:bodyPr wrap="square">
            <a:spAutoFit/>
          </a:bodyPr>
          <a:lstStyle/>
          <a:p>
            <a:pPr algn="ctr">
              <a:spcAft>
                <a:spcPts val="0"/>
              </a:spcAft>
              <a:tabLst>
                <a:tab pos="1386840" algn="l"/>
              </a:tabLst>
            </a:pPr>
            <a:r>
              <a:rPr lang="pt-BR"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Calibri" panose="020F0502020204030204" pitchFamily="34" charset="0"/>
                <a:cs typeface="Times New Roman" panose="02020603050405020304" pitchFamily="18" charset="0"/>
              </a:rPr>
              <a:t>2. Tìm hiểu về các nhân vật</a:t>
            </a:r>
            <a:endParaRPr lang="en-GB" sz="8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090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352925" y="-3390900"/>
            <a:ext cx="958215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7" name="Rectangle 6"/>
          <p:cNvSpPr/>
          <p:nvPr/>
        </p:nvSpPr>
        <p:spPr>
          <a:xfrm>
            <a:off x="4641782" y="602322"/>
            <a:ext cx="9358972" cy="972574"/>
          </a:xfrm>
          <a:prstGeom prst="rect">
            <a:avLst/>
          </a:prstGeom>
        </p:spPr>
        <p:txBody>
          <a:bodyPr wrap="none">
            <a:spAutoFit/>
          </a:bodyPr>
          <a:lstStyle/>
          <a:p>
            <a:pPr>
              <a:lnSpc>
                <a:spcPct val="130000"/>
              </a:lnSpc>
              <a:spcAft>
                <a:spcPts val="0"/>
              </a:spcAft>
              <a:tabLst>
                <a:tab pos="1386840" algn="l"/>
              </a:tabLst>
            </a:pPr>
            <a:r>
              <a:rPr lang="pt-BR" sz="4400" b="1">
                <a:latin typeface="Times New Roman" panose="02020603050405020304" pitchFamily="18" charset="0"/>
                <a:ea typeface="Calibri" panose="020F0502020204030204" pitchFamily="34" charset="0"/>
                <a:cs typeface="Times New Roman" panose="02020603050405020304" pitchFamily="18" charset="0"/>
              </a:rPr>
              <a:t>2.1. Hai vị thần Sơn Tinh – Thủy Tinh</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95988537"/>
              </p:ext>
            </p:extLst>
          </p:nvPr>
        </p:nvGraphicFramePr>
        <p:xfrm>
          <a:off x="1314661" y="1985320"/>
          <a:ext cx="15697198" cy="7132320"/>
        </p:xfrm>
        <a:graphic>
          <a:graphicData uri="http://schemas.openxmlformats.org/drawingml/2006/table">
            <a:tbl>
              <a:tblPr firstRow="1" firstCol="1" bandRow="1">
                <a:effectLst>
                  <a:outerShdw blurRad="50800" dist="38100" algn="l" rotWithShape="0">
                    <a:prstClr val="black">
                      <a:alpha val="40000"/>
                    </a:prstClr>
                  </a:outerShdw>
                </a:effectLst>
              </a:tblPr>
              <a:tblGrid>
                <a:gridCol w="9626535"/>
                <a:gridCol w="1328801"/>
                <a:gridCol w="1706531"/>
                <a:gridCol w="582644"/>
                <a:gridCol w="2452687"/>
              </a:tblGrid>
              <a:tr h="646566">
                <a:tc gridSpan="2">
                  <a:txBody>
                    <a:bodyPr/>
                    <a:lstStyle/>
                    <a:p>
                      <a:pP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PHT 03</a:t>
                      </a: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Tìm hiểu về hai vị thần Sơn Tinh – Thủy Tinh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3200">
                        <a:latin typeface="Times New Roman" panose="02020603050405020304" pitchFamily="18" charset="0"/>
                        <a:cs typeface="Times New Roman" panose="02020603050405020304" pitchFamily="18" charset="0"/>
                      </a:endParaRPr>
                    </a:p>
                  </a:txBody>
                  <a:tcPr marL="76517" marR="76517" marT="38258" marB="38258">
                    <a:lnL w="12700" cap="flat" cmpd="sng" algn="ctr">
                      <a:solidFill>
                        <a:srgbClr val="000000"/>
                      </a:solidFill>
                      <a:prstDash val="solid"/>
                      <a:round/>
                      <a:headEnd type="none" w="med" len="med"/>
                      <a:tailEnd type="none" w="med" len="med"/>
                    </a:lnL>
                  </a:tcPr>
                </a:tc>
                <a:tc gridSpan="2">
                  <a:txBody>
                    <a:bodyPr/>
                    <a:lstStyle/>
                    <a:p>
                      <a:endParaRPr lang="en-GB" sz="2000"/>
                    </a:p>
                  </a:txBody>
                  <a:tcPr marL="76517" marR="76517" marT="38258" marB="38258">
                    <a:lnL w="12700" cap="flat" cmpd="sng" algn="ctr">
                      <a:solidFill>
                        <a:srgbClr val="000000"/>
                      </a:solidFill>
                      <a:prstDash val="solid"/>
                      <a:round/>
                      <a:headEnd type="none" w="med" len="med"/>
                      <a:tailEnd type="none" w="med" len="med"/>
                    </a:lnL>
                  </a:tcPr>
                </a:tc>
                <a:tc hMerge="1">
                  <a:txBody>
                    <a:bodyPr/>
                    <a:lstStyle/>
                    <a:p>
                      <a:endParaRPr lang="en-GB" sz="3600">
                        <a:latin typeface="Times New Roman" panose="02020603050405020304" pitchFamily="18" charset="0"/>
                        <a:cs typeface="Times New Roman" panose="02020603050405020304" pitchFamily="18" charset="0"/>
                      </a:endParaRPr>
                    </a:p>
                  </a:txBody>
                  <a:tcPr marL="76517" marR="76517" marT="38258" marB="38258"/>
                </a:tc>
                <a:tc>
                  <a:txBody>
                    <a:bodyPr/>
                    <a:lstStyle/>
                    <a:p>
                      <a:endParaRPr lang="en-GB"/>
                    </a:p>
                  </a:txBody>
                  <a:tcPr marL="76517" marR="76517" marT="38258" marB="38258"/>
                </a:tc>
              </a:tr>
              <a:tr h="646566">
                <a:tc gridSpan="2">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1. Ngoại hình và tài năng của hai vị thần có gì đặc biệt?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sz="3200">
                        <a:latin typeface="Times New Roman" panose="02020603050405020304" pitchFamily="18" charset="0"/>
                        <a:cs typeface="Times New Roman" panose="02020603050405020304" pitchFamily="18" charset="0"/>
                      </a:endParaRPr>
                    </a:p>
                  </a:txBody>
                  <a:tcPr marL="76517" marR="76517" marT="38258" marB="38258">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gridSpan="2">
                  <a:txBody>
                    <a:bodyPr/>
                    <a:lstStyle/>
                    <a:p>
                      <a:endParaRPr lang="en-GB" sz="2000"/>
                    </a:p>
                  </a:txBody>
                  <a:tcPr marL="76517" marR="76517" marT="38258" marB="38258">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GB" sz="3600">
                        <a:latin typeface="Times New Roman" panose="02020603050405020304" pitchFamily="18" charset="0"/>
                        <a:cs typeface="Times New Roman" panose="02020603050405020304" pitchFamily="18" charset="0"/>
                      </a:endParaRPr>
                    </a:p>
                  </a:txBody>
                  <a:tcPr marL="76517" marR="76517" marT="38258" marB="38258">
                    <a:lnB w="12700" cap="flat" cmpd="sng" algn="ctr">
                      <a:solidFill>
                        <a:srgbClr val="000000"/>
                      </a:solidFill>
                      <a:prstDash val="solid"/>
                      <a:round/>
                      <a:headEnd type="none" w="med" len="med"/>
                      <a:tailEnd type="none" w="med" len="med"/>
                    </a:lnB>
                  </a:tcPr>
                </a:tc>
                <a:tc>
                  <a:txBody>
                    <a:bodyPr/>
                    <a:lstStyle/>
                    <a:p>
                      <a:endParaRPr lang="en-GB"/>
                    </a:p>
                  </a:txBody>
                  <a:tcPr marL="76517" marR="76517" marT="38258" marB="38258">
                    <a:lnB w="12700" cap="flat" cmpd="sng" algn="ctr">
                      <a:solidFill>
                        <a:srgbClr val="000000"/>
                      </a:solidFill>
                      <a:prstDash val="solid"/>
                      <a:round/>
                      <a:headEnd type="none" w="med" len="med"/>
                      <a:tailEnd type="none" w="med" len="med"/>
                    </a:lnB>
                  </a:tcPr>
                </a:tc>
              </a:tr>
              <a:tr h="431044">
                <a:tc gridSpan="2">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30000"/>
                        </a:lnSpc>
                        <a:spcAft>
                          <a:spcPts val="0"/>
                        </a:spcAft>
                        <a:tabLst>
                          <a:tab pos="1386840" algn="l"/>
                        </a:tabLst>
                      </a:pP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Sơn Tinh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30000"/>
                        </a:lnSpc>
                        <a:spcAft>
                          <a:spcPts val="0"/>
                        </a:spcAft>
                        <a:tabLst>
                          <a:tab pos="1386840" algn="l"/>
                        </a:tabLst>
                      </a:pP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Thủy Tinh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522">
                <a:tc gridSpan="2">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Ngoại hình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30000"/>
                        </a:lnSpc>
                        <a:spcAft>
                          <a:spcPts val="0"/>
                        </a:spcAft>
                        <a:tabLst>
                          <a:tab pos="1386840" algn="l"/>
                        </a:tabLst>
                      </a:pP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30000"/>
                        </a:lnSpc>
                        <a:spcAft>
                          <a:spcPts val="0"/>
                        </a:spcAft>
                        <a:tabLst>
                          <a:tab pos="1386840" algn="l"/>
                        </a:tabLst>
                      </a:pP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522">
                <a:tc gridSpan="2">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Phương tiện di chuyển</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30000"/>
                        </a:lnSpc>
                        <a:spcAft>
                          <a:spcPts val="0"/>
                        </a:spcAft>
                        <a:tabLst>
                          <a:tab pos="1386840" algn="l"/>
                        </a:tabLst>
                      </a:pP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30000"/>
                        </a:lnSpc>
                        <a:spcAft>
                          <a:spcPts val="0"/>
                        </a:spcAft>
                        <a:tabLst>
                          <a:tab pos="1386840" algn="l"/>
                        </a:tabLst>
                      </a:pP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gridSpan="2">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Phép </a:t>
                      </a: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thuật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30000"/>
                        </a:lnSpc>
                        <a:spcAft>
                          <a:spcPts val="0"/>
                        </a:spcAft>
                        <a:tabLst>
                          <a:tab pos="1386840" algn="l"/>
                        </a:tabLst>
                      </a:pP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ct val="130000"/>
                        </a:lnSpc>
                        <a:spcAft>
                          <a:spcPts val="0"/>
                        </a:spcAft>
                        <a:tabLst>
                          <a:tab pos="1386840" algn="l"/>
                        </a:tabLst>
                      </a:pP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044">
                <a:tc gridSpan="5">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Nhận xét chung về hai vị thần</a:t>
                      </a: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36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1508654">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2</a:t>
                      </a:r>
                      <a:r>
                        <a:rPr lang="en-US" sz="3600">
                          <a:effectLst/>
                          <a:latin typeface="Times New Roman" panose="02020603050405020304" pitchFamily="18" charset="0"/>
                          <a:ea typeface="Calibri" panose="020F0502020204030204" pitchFamily="34" charset="0"/>
                          <a:cs typeface="Times New Roman" panose="02020603050405020304" pitchFamily="18" charset="0"/>
                        </a:rPr>
                        <a:t>. Theo em, người kể chuyện có bộc lộ thái độ thiên vị đối với nhân vật nào không? Dựa vào đâu em kết luận như vậy?</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57388" marR="57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n-GB" sz="3600">
                        <a:latin typeface="Times New Roman" panose="02020603050405020304" pitchFamily="18" charset="0"/>
                        <a:cs typeface="Times New Roman" panose="02020603050405020304" pitchFamily="18" charset="0"/>
                      </a:endParaRPr>
                    </a:p>
                  </a:txBody>
                  <a:tcPr marL="76517" marR="76517" marT="38258" marB="38258">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GB"/>
                    </a:p>
                  </a:txBody>
                  <a:tcPr/>
                </a:tc>
                <a:tc gridSpan="2">
                  <a:txBody>
                    <a:bodyPr/>
                    <a:lstStyle/>
                    <a:p>
                      <a:endParaRPr lang="en-GB" sz="3600">
                        <a:latin typeface="Times New Roman" panose="02020603050405020304" pitchFamily="18" charset="0"/>
                        <a:cs typeface="Times New Roman" panose="02020603050405020304" pitchFamily="18" charset="0"/>
                      </a:endParaRPr>
                    </a:p>
                  </a:txBody>
                  <a:tcPr marL="76517" marR="76517" marT="38258" marB="38258">
                    <a:lnT w="12700" cap="flat" cmpd="sng" algn="ctr">
                      <a:solidFill>
                        <a:srgbClr val="000000"/>
                      </a:solidFill>
                      <a:prstDash val="solid"/>
                      <a:round/>
                      <a:headEnd type="none" w="med" len="med"/>
                      <a:tailEnd type="none" w="med" len="med"/>
                    </a:lnT>
                  </a:tcPr>
                </a:tc>
                <a:tc hMerge="1">
                  <a:txBody>
                    <a:bodyPr/>
                    <a:lstStyle/>
                    <a:p>
                      <a:endParaRPr lang="en-GB"/>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2" name="Freeform 12"/>
          <p:cNvSpPr/>
          <p:nvPr/>
        </p:nvSpPr>
        <p:spPr>
          <a:xfrm rot="-984830">
            <a:off x="636173" y="620102"/>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7" name="Freeform 17"/>
          <p:cNvSpPr/>
          <p:nvPr/>
        </p:nvSpPr>
        <p:spPr>
          <a:xfrm rot="-1056255" flipH="1">
            <a:off x="-73015" y="6584919"/>
            <a:ext cx="2482451" cy="3406450"/>
          </a:xfrm>
          <a:custGeom>
            <a:avLst/>
            <a:gdLst/>
            <a:ahLst/>
            <a:cxnLst/>
            <a:rect l="l" t="t" r="r" b="b"/>
            <a:pathLst>
              <a:path w="2482451" h="3406450">
                <a:moveTo>
                  <a:pt x="2482451" y="0"/>
                </a:moveTo>
                <a:lnTo>
                  <a:pt x="0" y="0"/>
                </a:lnTo>
                <a:lnTo>
                  <a:pt x="0" y="3406451"/>
                </a:lnTo>
                <a:lnTo>
                  <a:pt x="2482451" y="3406451"/>
                </a:lnTo>
                <a:lnTo>
                  <a:pt x="2482451" y="0"/>
                </a:lnTo>
                <a:close/>
              </a:path>
            </a:pathLst>
          </a:custGeom>
          <a:blipFill>
            <a:blip r:embed="rId7"/>
            <a:stretch>
              <a:fillRect l="-15" r="-15"/>
            </a:stretch>
          </a:blipFill>
        </p:spPr>
      </p:sp>
      <p:graphicFrame>
        <p:nvGraphicFramePr>
          <p:cNvPr id="18" name="Table 17"/>
          <p:cNvGraphicFramePr>
            <a:graphicFrameLocks noGrp="1"/>
          </p:cNvGraphicFramePr>
          <p:nvPr>
            <p:extLst>
              <p:ext uri="{D42A27DB-BD31-4B8C-83A1-F6EECF244321}">
                <p14:modId xmlns:p14="http://schemas.microsoft.com/office/powerpoint/2010/main" val="1318857856"/>
              </p:ext>
            </p:extLst>
          </p:nvPr>
        </p:nvGraphicFramePr>
        <p:xfrm>
          <a:off x="1676399" y="1159499"/>
          <a:ext cx="14935201" cy="7924800"/>
        </p:xfrm>
        <a:graphic>
          <a:graphicData uri="http://schemas.openxmlformats.org/drawingml/2006/table">
            <a:tbl>
              <a:tblPr firstRow="1" firstCol="1" bandRow="1">
                <a:effectLst>
                  <a:outerShdw blurRad="50800" dist="38100" algn="l" rotWithShape="0">
                    <a:prstClr val="black">
                      <a:alpha val="40000"/>
                    </a:prstClr>
                  </a:outerShdw>
                </a:effectLst>
              </a:tblPr>
              <a:tblGrid>
                <a:gridCol w="2898719"/>
                <a:gridCol w="6018241"/>
                <a:gridCol w="6018241"/>
              </a:tblGrid>
              <a:tr h="0">
                <a:tc>
                  <a:txBody>
                    <a:bodyPr/>
                    <a:lstStyle/>
                    <a:p>
                      <a:pPr>
                        <a:lnSpc>
                          <a:spcPct val="130000"/>
                        </a:lnSpc>
                        <a:spcAft>
                          <a:spcPts val="0"/>
                        </a:spcAft>
                        <a:tabLst>
                          <a:tab pos="1386840" algn="l"/>
                        </a:tabLst>
                      </a:pPr>
                      <a:r>
                        <a:rPr lang="pt-BR"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Sơn Tinh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Thủy Tinh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Ngoại hình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có một mắt ở trán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râu ria quăn xanh rì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Phương tiện di chuyển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phi bạch hổ trên cạn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cưỡi lưng rồng uy nghi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Phép thuật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a:t>
                      </a:r>
                      <a:r>
                        <a:rPr lang="en-US" sz="4000" i="1">
                          <a:effectLst/>
                          <a:latin typeface="Times New Roman" panose="02020603050405020304" pitchFamily="18" charset="0"/>
                          <a:ea typeface="Calibri" panose="020F0502020204030204" pitchFamily="34" charset="0"/>
                          <a:cs typeface="Times New Roman" panose="02020603050405020304" pitchFamily="18" charset="0"/>
                        </a:rPr>
                        <a:t>Vung tay niệm chú, núi từng dải/ Nhà lớn, đồi con lổm cổm bò ... chạy mưa</a:t>
                      </a:r>
                      <a:r>
                        <a:rPr lang="en-US" sz="40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Calibri" panose="020F0502020204030204" pitchFamily="34" charset="0"/>
                          <a:cs typeface="Times New Roman" panose="02020603050405020304" pitchFamily="18" charset="0"/>
                        </a:rPr>
                        <a:t> có thể ngăn cản, chống lại sức mạnh của lũ lụt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a:t>
                      </a:r>
                      <a:r>
                        <a:rPr lang="en-US" sz="4000" i="1">
                          <a:effectLst/>
                          <a:latin typeface="Times New Roman" panose="02020603050405020304" pitchFamily="18" charset="0"/>
                          <a:ea typeface="Calibri" panose="020F0502020204030204" pitchFamily="34" charset="0"/>
                          <a:cs typeface="Times New Roman" panose="02020603050405020304" pitchFamily="18" charset="0"/>
                        </a:rPr>
                        <a:t>Bắt quyết hô mây to nước cả/ Giậm chân rung khắp làng xung quanh</a:t>
                      </a:r>
                      <a:r>
                        <a:rPr lang="en-US" sz="40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a:effectLst/>
                          <a:latin typeface="Times New Roman" panose="02020603050405020304" pitchFamily="18" charset="0"/>
                          <a:ea typeface="Calibri" panose="020F0502020204030204" pitchFamily="34" charset="0"/>
                          <a:cs typeface="Times New Roman" panose="02020603050405020304" pitchFamily="18" charset="0"/>
                        </a:rPr>
                        <a:t>có thể hô mưa gọi gió, khiến lũ lụt cuốn trôi mọi thứ</a:t>
                      </a: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898219" y="1892607"/>
            <a:ext cx="7696200" cy="7949585"/>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1" name="Freeform 11"/>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984830">
            <a:off x="658060" y="206194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8" name="Freeform 4"/>
          <p:cNvSpPr/>
          <p:nvPr/>
        </p:nvSpPr>
        <p:spPr>
          <a:xfrm rot="16200000">
            <a:off x="9877709" y="914398"/>
            <a:ext cx="7752784" cy="8458202"/>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sp>
        <p:nvSpPr>
          <p:cNvPr id="19" name="Rectangle 18"/>
          <p:cNvSpPr/>
          <p:nvPr/>
        </p:nvSpPr>
        <p:spPr>
          <a:xfrm>
            <a:off x="2863851" y="3154198"/>
            <a:ext cx="3110147" cy="830997"/>
          </a:xfrm>
          <a:prstGeom prst="rect">
            <a:avLst/>
          </a:prstGeom>
        </p:spPr>
        <p:txBody>
          <a:bodyPr wrap="none">
            <a:spAutoFit/>
          </a:bodyPr>
          <a:lstStyle/>
          <a:p>
            <a:r>
              <a:rPr lang="en-US" sz="4800" b="1">
                <a:latin typeface="Times New Roman" panose="02020603050405020304" pitchFamily="18" charset="0"/>
                <a:ea typeface="SimSun" panose="02010600030101010101" pitchFamily="2" charset="-122"/>
              </a:rPr>
              <a:t>Nghệ thuật</a:t>
            </a:r>
            <a:endParaRPr lang="en-GB" sz="4800"/>
          </a:p>
        </p:txBody>
      </p:sp>
      <p:sp>
        <p:nvSpPr>
          <p:cNvPr id="20" name="Rectangle 19"/>
          <p:cNvSpPr/>
          <p:nvPr/>
        </p:nvSpPr>
        <p:spPr>
          <a:xfrm>
            <a:off x="1066800" y="4849406"/>
            <a:ext cx="7349512" cy="3675045"/>
          </a:xfrm>
          <a:prstGeom prst="rect">
            <a:avLst/>
          </a:prstGeom>
        </p:spPr>
        <p:txBody>
          <a:bodyPr wrap="square">
            <a:spAutoFit/>
          </a:bodyPr>
          <a:lstStyle/>
          <a:p>
            <a:pPr algn="just">
              <a:lnSpc>
                <a:spcPct val="150000"/>
              </a:lnSpc>
              <a:spcAft>
                <a:spcPts val="0"/>
              </a:spcAft>
              <a:tabLst>
                <a:tab pos="553720" algn="l"/>
                <a:tab pos="2743200" algn="ctr"/>
                <a:tab pos="5486400" algn="r"/>
              </a:tabLst>
            </a:pPr>
            <a:r>
              <a:rPr lang="en-US" sz="4000">
                <a:latin typeface="Times New Roman" panose="02020603050405020304" pitchFamily="18" charset="0"/>
                <a:ea typeface="SimSun" panose="02010600030101010101" pitchFamily="2" charset="-122"/>
                <a:cs typeface="Times New Roman" panose="02020603050405020304" pitchFamily="18" charset="0"/>
              </a:rPr>
              <a:t> + </a:t>
            </a:r>
            <a:r>
              <a:rPr lang="nl-NL" sz="4000">
                <a:latin typeface="Times New Roman" panose="02020603050405020304" pitchFamily="18" charset="0"/>
                <a:ea typeface="Calibri" panose="020F0502020204030204" pitchFamily="34" charset="0"/>
                <a:cs typeface="Times New Roman" panose="02020603050405020304" pitchFamily="18" charset="0"/>
              </a:rPr>
              <a:t>Phép liệt kê, giọng điệu ngợi ca.</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553720" algn="l"/>
                <a:tab pos="2743200" algn="ctr"/>
                <a:tab pos="5486400" algn="r"/>
              </a:tabLst>
            </a:pPr>
            <a:r>
              <a:rPr lang="nl-NL" sz="4000">
                <a:latin typeface="Times New Roman" panose="02020603050405020304" pitchFamily="18" charset="0"/>
                <a:ea typeface="Calibri" panose="020F0502020204030204" pitchFamily="34" charset="0"/>
                <a:cs typeface="Times New Roman" panose="02020603050405020304" pitchFamily="18" charset="0"/>
              </a:rPr>
              <a:t>  + Sử dụng các yếu tố kì ảo khi miêu tả phép thuật của hai thần.</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553720" algn="l"/>
                <a:tab pos="2743200" algn="ctr"/>
                <a:tab pos="5486400" algn="r"/>
              </a:tabLst>
            </a:pPr>
            <a:r>
              <a:rPr lang="nl-NL" sz="4000">
                <a:latin typeface="Times New Roman" panose="02020603050405020304" pitchFamily="18" charset="0"/>
                <a:ea typeface="Calibri" panose="020F0502020204030204" pitchFamily="34" charset="0"/>
                <a:cs typeface="Times New Roman" panose="02020603050405020304" pitchFamily="18" charset="0"/>
              </a:rPr>
              <a:t>   + Lời thơ giản dị, mộc mạc</a:t>
            </a:r>
            <a:endParaRPr lang="en-GB" sz="4000">
              <a:latin typeface="Times New Roman" panose="02020603050405020304" pitchFamily="18" charset="0"/>
              <a:cs typeface="Times New Roman" panose="02020603050405020304" pitchFamily="18" charset="0"/>
            </a:endParaRPr>
          </a:p>
        </p:txBody>
      </p:sp>
      <p:sp>
        <p:nvSpPr>
          <p:cNvPr id="21" name="Rectangle 20"/>
          <p:cNvSpPr/>
          <p:nvPr/>
        </p:nvSpPr>
        <p:spPr>
          <a:xfrm>
            <a:off x="10001420" y="2185039"/>
            <a:ext cx="7790915" cy="830997"/>
          </a:xfrm>
          <a:prstGeom prst="rect">
            <a:avLst/>
          </a:prstGeom>
        </p:spPr>
        <p:txBody>
          <a:bodyPr wrap="none">
            <a:spAutoFit/>
          </a:bodyPr>
          <a:lstStyle/>
          <a:p>
            <a:r>
              <a:rPr lang="nl-NL" sz="4800" b="1">
                <a:latin typeface="Times New Roman" panose="02020603050405020304" pitchFamily="18" charset="0"/>
                <a:ea typeface="SimSun" panose="02010600030101010101" pitchFamily="2" charset="-122"/>
              </a:rPr>
              <a:t>Thái độ của người kể chuyện</a:t>
            </a:r>
            <a:endParaRPr lang="en-GB" sz="4800"/>
          </a:p>
        </p:txBody>
      </p:sp>
      <p:sp>
        <p:nvSpPr>
          <p:cNvPr id="22" name="Rectangle 21"/>
          <p:cNvSpPr/>
          <p:nvPr/>
        </p:nvSpPr>
        <p:spPr>
          <a:xfrm>
            <a:off x="9858643" y="3134710"/>
            <a:ext cx="7790915" cy="5632311"/>
          </a:xfrm>
          <a:prstGeom prst="rect">
            <a:avLst/>
          </a:prstGeom>
        </p:spPr>
        <p:txBody>
          <a:bodyPr wrap="square">
            <a:spAutoFit/>
          </a:bodyPr>
          <a:lstStyle/>
          <a:p>
            <a:pPr algn="just">
              <a:lnSpc>
                <a:spcPct val="150000"/>
              </a:lnSpc>
            </a:pPr>
            <a:r>
              <a:rPr lang="vi-VN" sz="4000">
                <a:latin typeface="Times New Roman" panose="02020603050405020304" pitchFamily="18" charset="0"/>
                <a:ea typeface="Calibri" panose="020F0502020204030204" pitchFamily="34" charset="0"/>
                <a:cs typeface="Times New Roman" panose="02020603050405020304" pitchFamily="18" charset="0"/>
              </a:rPr>
              <a:t>Người kể chuyện </a:t>
            </a:r>
            <a:r>
              <a:rPr lang="nl-NL" sz="4000">
                <a:latin typeface="Times New Roman" panose="02020603050405020304" pitchFamily="18" charset="0"/>
                <a:ea typeface="Calibri" panose="020F0502020204030204" pitchFamily="34" charset="0"/>
                <a:cs typeface="Times New Roman" panose="02020603050405020304" pitchFamily="18" charset="0"/>
              </a:rPr>
              <a:t>không bộc lộ thái độ thiên vị đối với nhân vật nào cả. Cả hai vị thần đều được miêu tả song hành với nhau về ngoại hình lẫn tài năng phép thuật; đều được miêu tả với thái độ ca ngợi, ngưỡng mộ. </a:t>
            </a:r>
            <a:endParaRPr lang="en-GB" sz="400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1859" y="888380"/>
            <a:ext cx="3127206" cy="2342386"/>
          </a:xfrm>
          <a:prstGeom prst="ellipse">
            <a:avLst/>
          </a:prstGeom>
          <a:ln>
            <a:noFill/>
          </a:ln>
          <a:effectLst>
            <a:softEdge rad="112500"/>
          </a:effectLst>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3240" y="-24492"/>
            <a:ext cx="3127206" cy="2342386"/>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flipV="1">
            <a:off x="4437020" y="4906786"/>
            <a:ext cx="9413961" cy="3330189"/>
          </a:xfrm>
          <a:custGeom>
            <a:avLst/>
            <a:gdLst/>
            <a:ahLst/>
            <a:cxnLst/>
            <a:rect l="l" t="t" r="r" b="b"/>
            <a:pathLst>
              <a:path w="9413961" h="3330189">
                <a:moveTo>
                  <a:pt x="0" y="3330189"/>
                </a:moveTo>
                <a:lnTo>
                  <a:pt x="9413960" y="3330189"/>
                </a:lnTo>
                <a:lnTo>
                  <a:pt x="9413960" y="0"/>
                </a:lnTo>
                <a:lnTo>
                  <a:pt x="0" y="0"/>
                </a:lnTo>
                <a:lnTo>
                  <a:pt x="0" y="333018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2244114" y="2365030"/>
            <a:ext cx="13799771" cy="2954655"/>
          </a:xfrm>
          <a:prstGeom prst="rect">
            <a:avLst/>
          </a:prstGeom>
        </p:spPr>
        <p:txBody>
          <a:bodyPr lIns="0" tIns="0" rIns="0" bIns="0" rtlCol="0" anchor="t">
            <a:spAutoFit/>
          </a:bodyPr>
          <a:lstStyle/>
          <a:p>
            <a:pPr algn="ctr">
              <a:spcBef>
                <a:spcPct val="0"/>
              </a:spcBef>
            </a:pPr>
            <a:r>
              <a:rPr lang="vi-VN" sz="9600" b="1">
                <a:effectLst>
                  <a:reflection blurRad="6350" stA="50000" endA="300" endPos="50000" dist="29997" dir="5400000" sy="-100000" algn="bl" rotWithShape="0"/>
                </a:effectLst>
                <a:latin typeface="+mj-lt"/>
              </a:rPr>
              <a:t>HOẠT ĐỘNG </a:t>
            </a:r>
            <a:r>
              <a:rPr lang="vi-VN" sz="9600" b="1" smtClean="0">
                <a:effectLst>
                  <a:reflection blurRad="6350" stA="50000" endA="300" endPos="50000" dist="29997" dir="5400000" sy="-100000" algn="bl" rotWithShape="0"/>
                </a:effectLst>
                <a:latin typeface="+mj-lt"/>
              </a:rPr>
              <a:t>1</a:t>
            </a:r>
          </a:p>
          <a:p>
            <a:pPr algn="ctr">
              <a:spcBef>
                <a:spcPct val="0"/>
              </a:spcBef>
            </a:pPr>
            <a:r>
              <a:rPr lang="vi-VN" sz="9600" b="1" smtClean="0">
                <a:effectLst>
                  <a:reflection blurRad="6350" stA="50000" endA="300" endPos="50000" dist="29997" dir="5400000" sy="-100000" algn="bl" rotWithShape="0"/>
                </a:effectLst>
                <a:latin typeface="+mj-lt"/>
              </a:rPr>
              <a:t> </a:t>
            </a:r>
            <a:r>
              <a:rPr lang="vi-VN" sz="9600" b="1">
                <a:effectLst>
                  <a:reflection blurRad="6350" stA="50000" endA="300" endPos="50000" dist="29997" dir="5400000" sy="-100000" algn="bl" rotWithShape="0"/>
                </a:effectLst>
                <a:latin typeface="+mj-lt"/>
              </a:rPr>
              <a:t>KHỞI ĐỘNG </a:t>
            </a:r>
            <a:endParaRPr lang="en-US" sz="10857">
              <a:solidFill>
                <a:srgbClr val="293539"/>
              </a:solidFill>
              <a:effectLst>
                <a:reflection blurRad="6350" stA="50000" endA="300" endPos="50000" dist="29997" dir="5400000" sy="-100000" algn="bl" rotWithShape="0"/>
              </a:effectLst>
              <a:latin typeface="+mj-lt"/>
            </a:endParaRPr>
          </a:p>
        </p:txBody>
      </p:sp>
      <p:sp>
        <p:nvSpPr>
          <p:cNvPr id="4" name="Freeform 4"/>
          <p:cNvSpPr/>
          <p:nvPr/>
        </p:nvSpPr>
        <p:spPr>
          <a:xfrm>
            <a:off x="6811835" y="7519176"/>
            <a:ext cx="4866108" cy="4804389"/>
          </a:xfrm>
          <a:custGeom>
            <a:avLst/>
            <a:gdLst/>
            <a:ahLst/>
            <a:cxnLst/>
            <a:rect l="l" t="t" r="r" b="b"/>
            <a:pathLst>
              <a:path w="4866108" h="4804389">
                <a:moveTo>
                  <a:pt x="0" y="0"/>
                </a:moveTo>
                <a:lnTo>
                  <a:pt x="4866108" y="0"/>
                </a:lnTo>
                <a:lnTo>
                  <a:pt x="4866108" y="4804389"/>
                </a:lnTo>
                <a:lnTo>
                  <a:pt x="0" y="4804389"/>
                </a:lnTo>
                <a:lnTo>
                  <a:pt x="0" y="0"/>
                </a:lnTo>
                <a:close/>
              </a:path>
            </a:pathLst>
          </a:custGeom>
          <a:blipFill>
            <a:blip r:embed="rId4"/>
            <a:stretch>
              <a:fillRect/>
            </a:stretch>
          </a:blipFill>
        </p:spPr>
      </p:sp>
      <p:sp>
        <p:nvSpPr>
          <p:cNvPr id="5" name="Freeform 5"/>
          <p:cNvSpPr/>
          <p:nvPr/>
        </p:nvSpPr>
        <p:spPr>
          <a:xfrm flipH="1" flipV="1">
            <a:off x="6698070" y="-2787361"/>
            <a:ext cx="4866108" cy="4804389"/>
          </a:xfrm>
          <a:custGeom>
            <a:avLst/>
            <a:gdLst/>
            <a:ahLst/>
            <a:cxnLst/>
            <a:rect l="l" t="t" r="r" b="b"/>
            <a:pathLst>
              <a:path w="4866108" h="4804389">
                <a:moveTo>
                  <a:pt x="4866108" y="4804389"/>
                </a:moveTo>
                <a:lnTo>
                  <a:pt x="0" y="4804389"/>
                </a:lnTo>
                <a:lnTo>
                  <a:pt x="0" y="0"/>
                </a:lnTo>
                <a:lnTo>
                  <a:pt x="4866108" y="0"/>
                </a:lnTo>
                <a:lnTo>
                  <a:pt x="4866108" y="4804389"/>
                </a:lnTo>
                <a:close/>
              </a:path>
            </a:pathLst>
          </a:custGeom>
          <a:blipFill>
            <a:blip r:embed="rId4"/>
            <a:stretch>
              <a:fillRect/>
            </a:stretch>
          </a:blipFill>
        </p:spPr>
      </p:sp>
      <p:sp>
        <p:nvSpPr>
          <p:cNvPr id="6" name="Freeform 6"/>
          <p:cNvSpPr/>
          <p:nvPr/>
        </p:nvSpPr>
        <p:spPr>
          <a:xfrm rot="-1082384">
            <a:off x="15117065" y="6425478"/>
            <a:ext cx="3348215" cy="4757677"/>
          </a:xfrm>
          <a:custGeom>
            <a:avLst/>
            <a:gdLst/>
            <a:ahLst/>
            <a:cxnLst/>
            <a:rect l="l" t="t" r="r" b="b"/>
            <a:pathLst>
              <a:path w="3348215" h="4757677">
                <a:moveTo>
                  <a:pt x="0" y="0"/>
                </a:moveTo>
                <a:lnTo>
                  <a:pt x="3348215" y="0"/>
                </a:lnTo>
                <a:lnTo>
                  <a:pt x="3348215" y="4757677"/>
                </a:lnTo>
                <a:lnTo>
                  <a:pt x="0" y="4757677"/>
                </a:lnTo>
                <a:lnTo>
                  <a:pt x="0" y="0"/>
                </a:lnTo>
                <a:close/>
              </a:path>
            </a:pathLst>
          </a:custGeom>
          <a:blipFill>
            <a:blip r:embed="rId5"/>
            <a:stretch>
              <a:fillRect/>
            </a:stretch>
          </a:blipFill>
        </p:spPr>
      </p:sp>
      <p:sp>
        <p:nvSpPr>
          <p:cNvPr id="7" name="Freeform 7"/>
          <p:cNvSpPr/>
          <p:nvPr/>
        </p:nvSpPr>
        <p:spPr>
          <a:xfrm rot="677284" flipH="1">
            <a:off x="20031" y="6690352"/>
            <a:ext cx="3583170" cy="4227929"/>
          </a:xfrm>
          <a:custGeom>
            <a:avLst/>
            <a:gdLst/>
            <a:ahLst/>
            <a:cxnLst/>
            <a:rect l="l" t="t" r="r" b="b"/>
            <a:pathLst>
              <a:path w="3583170" h="4227929">
                <a:moveTo>
                  <a:pt x="3583170" y="0"/>
                </a:moveTo>
                <a:lnTo>
                  <a:pt x="0" y="0"/>
                </a:lnTo>
                <a:lnTo>
                  <a:pt x="0" y="4227929"/>
                </a:lnTo>
                <a:lnTo>
                  <a:pt x="3583170" y="4227929"/>
                </a:lnTo>
                <a:lnTo>
                  <a:pt x="3583170" y="0"/>
                </a:lnTo>
                <a:close/>
              </a:path>
            </a:pathLst>
          </a:custGeom>
          <a:blipFill>
            <a:blip r:embed="rId6"/>
            <a:stretch>
              <a:fillRect/>
            </a:stretch>
          </a:blipFill>
        </p:spPr>
      </p:sp>
      <p:sp>
        <p:nvSpPr>
          <p:cNvPr id="8" name="Freeform 8"/>
          <p:cNvSpPr/>
          <p:nvPr/>
        </p:nvSpPr>
        <p:spPr>
          <a:xfrm rot="785553">
            <a:off x="12480877" y="13920"/>
            <a:ext cx="5601322" cy="3374797"/>
          </a:xfrm>
          <a:custGeom>
            <a:avLst/>
            <a:gdLst/>
            <a:ahLst/>
            <a:cxnLst/>
            <a:rect l="l" t="t" r="r" b="b"/>
            <a:pathLst>
              <a:path w="5601322" h="3374797">
                <a:moveTo>
                  <a:pt x="0" y="0"/>
                </a:moveTo>
                <a:lnTo>
                  <a:pt x="5601323" y="0"/>
                </a:lnTo>
                <a:lnTo>
                  <a:pt x="5601323" y="3374797"/>
                </a:lnTo>
                <a:lnTo>
                  <a:pt x="0" y="3374797"/>
                </a:lnTo>
                <a:lnTo>
                  <a:pt x="0" y="0"/>
                </a:lnTo>
                <a:close/>
              </a:path>
            </a:pathLst>
          </a:custGeom>
          <a:blipFill>
            <a:blip r:embed="rId7"/>
            <a:stretch>
              <a:fillRect/>
            </a:stretch>
          </a:blipFill>
        </p:spPr>
      </p:sp>
      <p:sp>
        <p:nvSpPr>
          <p:cNvPr id="9" name="Freeform 9"/>
          <p:cNvSpPr/>
          <p:nvPr/>
        </p:nvSpPr>
        <p:spPr>
          <a:xfrm rot="1558696">
            <a:off x="-2778851" y="-1730059"/>
            <a:ext cx="5607598" cy="6222023"/>
          </a:xfrm>
          <a:custGeom>
            <a:avLst/>
            <a:gdLst/>
            <a:ahLst/>
            <a:cxnLst/>
            <a:rect l="l" t="t" r="r" b="b"/>
            <a:pathLst>
              <a:path w="5607598" h="6222023">
                <a:moveTo>
                  <a:pt x="0" y="0"/>
                </a:moveTo>
                <a:lnTo>
                  <a:pt x="5607598" y="0"/>
                </a:lnTo>
                <a:lnTo>
                  <a:pt x="5607598" y="6222023"/>
                </a:lnTo>
                <a:lnTo>
                  <a:pt x="0" y="6222023"/>
                </a:lnTo>
                <a:lnTo>
                  <a:pt x="0" y="0"/>
                </a:lnTo>
                <a:close/>
              </a:path>
            </a:pathLst>
          </a:custGeom>
          <a:blipFill>
            <a:blip r:embed="rId8"/>
            <a:stretch>
              <a:fillRect/>
            </a:stretch>
          </a:blipFill>
        </p:spPr>
      </p:sp>
      <p:sp>
        <p:nvSpPr>
          <p:cNvPr id="10" name="Freeform 10"/>
          <p:cNvSpPr/>
          <p:nvPr/>
        </p:nvSpPr>
        <p:spPr>
          <a:xfrm rot="-832996">
            <a:off x="3853749" y="911161"/>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81503">
            <a:off x="13087923" y="8318273"/>
            <a:ext cx="1467888" cy="1376145"/>
          </a:xfrm>
          <a:custGeom>
            <a:avLst/>
            <a:gdLst/>
            <a:ahLst/>
            <a:cxnLst/>
            <a:rect l="l" t="t" r="r" b="b"/>
            <a:pathLst>
              <a:path w="1467888" h="1376145">
                <a:moveTo>
                  <a:pt x="0" y="0"/>
                </a:moveTo>
                <a:lnTo>
                  <a:pt x="1467888" y="0"/>
                </a:lnTo>
                <a:lnTo>
                  <a:pt x="1467888" y="1376145"/>
                </a:lnTo>
                <a:lnTo>
                  <a:pt x="0" y="13761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4212559" y="8897300"/>
            <a:ext cx="1264935" cy="866930"/>
            <a:chOff x="0" y="0"/>
            <a:chExt cx="1686580" cy="1155906"/>
          </a:xfrm>
        </p:grpSpPr>
        <p:sp>
          <p:nvSpPr>
            <p:cNvPr id="13" name="Freeform 13"/>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4" name="Freeform 14"/>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5" name="Group 15"/>
          <p:cNvGrpSpPr/>
          <p:nvPr/>
        </p:nvGrpSpPr>
        <p:grpSpPr>
          <a:xfrm rot="8840266">
            <a:off x="16626833" y="4473321"/>
            <a:ext cx="1264935" cy="866930"/>
            <a:chOff x="0" y="0"/>
            <a:chExt cx="1686580" cy="1155906"/>
          </a:xfrm>
        </p:grpSpPr>
        <p:sp>
          <p:nvSpPr>
            <p:cNvPr id="16" name="Freeform 16"/>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7" name="Freeform 17"/>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8" name="Group 18"/>
          <p:cNvGrpSpPr/>
          <p:nvPr/>
        </p:nvGrpSpPr>
        <p:grpSpPr>
          <a:xfrm rot="8840266">
            <a:off x="396233" y="5240840"/>
            <a:ext cx="1264935" cy="866930"/>
            <a:chOff x="0" y="0"/>
            <a:chExt cx="1686580" cy="1155906"/>
          </a:xfrm>
        </p:grpSpPr>
        <p:sp>
          <p:nvSpPr>
            <p:cNvPr id="19" name="Freeform 19"/>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20" name="Freeform 20"/>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6144"/>
          </a:xfrm>
          <a:prstGeom prst="rect">
            <a:avLst/>
          </a:prstGeom>
        </p:spPr>
      </p:pic>
      <p:sp>
        <p:nvSpPr>
          <p:cNvPr id="3" name="Rectangle 2"/>
          <p:cNvSpPr/>
          <p:nvPr/>
        </p:nvSpPr>
        <p:spPr>
          <a:xfrm>
            <a:off x="8382000" y="647700"/>
            <a:ext cx="9144000" cy="3225435"/>
          </a:xfrm>
          <a:prstGeom prst="rect">
            <a:avLst/>
          </a:prstGeom>
        </p:spPr>
        <p:txBody>
          <a:bodyPr>
            <a:spAutoFit/>
          </a:bodyPr>
          <a:lstStyle/>
          <a:p>
            <a:pPr indent="12700" algn="just">
              <a:lnSpc>
                <a:spcPct val="130000"/>
              </a:lnSpc>
              <a:spcAft>
                <a:spcPts val="0"/>
              </a:spcAft>
              <a:tabLst>
                <a:tab pos="478790" algn="l"/>
              </a:tabLst>
            </a:pPr>
            <a:r>
              <a:rPr lang="vi-VN" sz="5400" b="1">
                <a:latin typeface="Times New Roman" panose="02020603050405020304" pitchFamily="18" charset="0"/>
                <a:ea typeface="SimSun" panose="02010600030101010101" pitchFamily="2" charset="-122"/>
                <a:cs typeface="Times New Roman" panose="02020603050405020304" pitchFamily="18" charset="0"/>
              </a:rPr>
              <a:t>=&gt; </a:t>
            </a:r>
            <a:r>
              <a:rPr lang="en-GB" sz="5400" b="1">
                <a:latin typeface="Times New Roman" panose="02020603050405020304" pitchFamily="18" charset="0"/>
                <a:ea typeface="SimSun" panose="02010600030101010101" pitchFamily="2" charset="-122"/>
                <a:cs typeface="Times New Roman" panose="02020603050405020304" pitchFamily="18" charset="0"/>
              </a:rPr>
              <a:t>Nhận </a:t>
            </a:r>
            <a:r>
              <a:rPr lang="en-GB" sz="5400" b="1" smtClean="0">
                <a:latin typeface="Times New Roman" panose="02020603050405020304" pitchFamily="18" charset="0"/>
                <a:ea typeface="SimSun" panose="02010600030101010101" pitchFamily="2" charset="-122"/>
                <a:cs typeface="Times New Roman" panose="02020603050405020304" pitchFamily="18" charset="0"/>
              </a:rPr>
              <a:t>xét:</a:t>
            </a:r>
            <a:r>
              <a:rPr lang="vi-VN" sz="5400" smtClean="0">
                <a:latin typeface="Times New Roman" panose="02020603050405020304" pitchFamily="18" charset="0"/>
                <a:ea typeface="SimSun" panose="02010600030101010101" pitchFamily="2" charset="-122"/>
                <a:cs typeface="Times New Roman" panose="02020603050405020304" pitchFamily="18" charset="0"/>
              </a:rPr>
              <a:t> </a:t>
            </a:r>
            <a:r>
              <a:rPr lang="en-US" sz="5400" smtClean="0">
                <a:latin typeface="Times New Roman" panose="02020603050405020304" pitchFamily="18" charset="0"/>
                <a:ea typeface="SimSun" panose="02010600030101010101" pitchFamily="2" charset="-122"/>
                <a:cs typeface="Times New Roman" panose="02020603050405020304" pitchFamily="18" charset="0"/>
              </a:rPr>
              <a:t>Cả </a:t>
            </a:r>
            <a:r>
              <a:rPr lang="en-US" sz="5400">
                <a:latin typeface="Times New Roman" panose="02020603050405020304" pitchFamily="18" charset="0"/>
                <a:ea typeface="SimSun" panose="02010600030101010101" pitchFamily="2" charset="-122"/>
                <a:cs typeface="Times New Roman" panose="02020603050405020304" pitchFamily="18" charset="0"/>
              </a:rPr>
              <a:t>hai vị thần đều tài giỏi, có phép thuật phi thường, ngang tài ngang sức </a:t>
            </a:r>
            <a:endParaRPr lang="en-GB"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70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2" name="Freeform 12"/>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7" name="Freeform 17"/>
          <p:cNvSpPr/>
          <p:nvPr/>
        </p:nvSpPr>
        <p:spPr>
          <a:xfrm rot="-336237" flipH="1">
            <a:off x="-207135" y="6804179"/>
            <a:ext cx="1958670" cy="2880398"/>
          </a:xfrm>
          <a:custGeom>
            <a:avLst/>
            <a:gdLst/>
            <a:ahLst/>
            <a:cxnLst/>
            <a:rect l="l" t="t" r="r" b="b"/>
            <a:pathLst>
              <a:path w="1958670" h="2880398">
                <a:moveTo>
                  <a:pt x="1958671" y="0"/>
                </a:moveTo>
                <a:lnTo>
                  <a:pt x="0" y="0"/>
                </a:lnTo>
                <a:lnTo>
                  <a:pt x="0" y="2880397"/>
                </a:lnTo>
                <a:lnTo>
                  <a:pt x="1958671" y="2880397"/>
                </a:lnTo>
                <a:lnTo>
                  <a:pt x="1958671" y="0"/>
                </a:lnTo>
                <a:close/>
              </a:path>
            </a:pathLst>
          </a:custGeom>
          <a:blipFill>
            <a:blip r:embed="rId7"/>
            <a:stretch>
              <a:fillRect/>
            </a:stretch>
          </a:blipFill>
        </p:spPr>
      </p:sp>
      <p:sp>
        <p:nvSpPr>
          <p:cNvPr id="18" name="Rectangle 17"/>
          <p:cNvSpPr/>
          <p:nvPr/>
        </p:nvSpPr>
        <p:spPr>
          <a:xfrm>
            <a:off x="5057090" y="887365"/>
            <a:ext cx="7330853" cy="1172629"/>
          </a:xfrm>
          <a:prstGeom prst="rect">
            <a:avLst/>
          </a:prstGeom>
        </p:spPr>
        <p:txBody>
          <a:bodyPr wrap="none">
            <a:spAutoFit/>
          </a:bodyPr>
          <a:lstStyle/>
          <a:p>
            <a:pPr>
              <a:lnSpc>
                <a:spcPct val="130000"/>
              </a:lnSpc>
              <a:spcAft>
                <a:spcPts val="0"/>
              </a:spcAft>
              <a:tabLst>
                <a:tab pos="1386840" algn="l"/>
              </a:tabLst>
            </a:pPr>
            <a:r>
              <a:rPr lang="nl-NL" sz="5400" b="1">
                <a:latin typeface="Times New Roman" panose="02020603050405020304" pitchFamily="18" charset="0"/>
                <a:ea typeface="Calibri" panose="020F0502020204030204" pitchFamily="34" charset="0"/>
                <a:cs typeface="Times New Roman" panose="02020603050405020304" pitchFamily="18" charset="0"/>
              </a:rPr>
              <a:t>2.2. Nhân vật Mị Nương</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1963338693"/>
              </p:ext>
            </p:extLst>
          </p:nvPr>
        </p:nvGraphicFramePr>
        <p:xfrm>
          <a:off x="3215640" y="2317845"/>
          <a:ext cx="12308372" cy="71323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8933293"/>
                <a:gridCol w="3375079"/>
              </a:tblGrid>
              <a:tr h="0">
                <a:tc>
                  <a:txBody>
                    <a:bodyPr/>
                    <a:lstStyle/>
                    <a:p>
                      <a:pP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PHT 04: Tìm hiểu về nhân vật Mị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40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tcPr>
                </a:tc>
              </a:tr>
              <a:tr h="0">
                <a:tc>
                  <a:txBody>
                    <a:bodyPr/>
                    <a:lstStyle/>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1. Liệt kê những chi tiết miêu tả Mị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40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Ngoại hình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Lời nói, hành động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Cảm xúc, thái độ</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2</a:t>
                      </a:r>
                      <a:r>
                        <a:rPr lang="en-US" sz="4000">
                          <a:effectLst/>
                          <a:latin typeface="Times New Roman" panose="02020603050405020304" pitchFamily="18" charset="0"/>
                          <a:ea typeface="Calibri" panose="020F0502020204030204" pitchFamily="34" charset="0"/>
                          <a:cs typeface="Times New Roman" panose="02020603050405020304" pitchFamily="18" charset="0"/>
                        </a:rPr>
                        <a:t>. Nhận xét về nhân vật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Những chi tiết đó giúp em hình dung như thế nào về nhân vật Mị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4000">
                        <a:latin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1968640" y="-1699195"/>
            <a:ext cx="3594176" cy="7251345"/>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2" name="Freeform 12"/>
          <p:cNvSpPr/>
          <p:nvPr/>
        </p:nvSpPr>
        <p:spPr>
          <a:xfrm>
            <a:off x="15542155" y="8166369"/>
            <a:ext cx="2499334" cy="2468093"/>
          </a:xfrm>
          <a:custGeom>
            <a:avLst/>
            <a:gdLst/>
            <a:ahLst/>
            <a:cxnLst/>
            <a:rect l="l" t="t" r="r" b="b"/>
            <a:pathLst>
              <a:path w="2499334" h="2468093">
                <a:moveTo>
                  <a:pt x="0" y="0"/>
                </a:moveTo>
                <a:lnTo>
                  <a:pt x="2499335" y="0"/>
                </a:lnTo>
                <a:lnTo>
                  <a:pt x="2499335" y="2468093"/>
                </a:lnTo>
                <a:lnTo>
                  <a:pt x="0" y="2468093"/>
                </a:lnTo>
                <a:lnTo>
                  <a:pt x="0" y="0"/>
                </a:lnTo>
                <a:close/>
              </a:path>
            </a:pathLst>
          </a:custGeom>
          <a:blipFill>
            <a:blip r:embed="rId3"/>
            <a:stretch>
              <a:fillRect/>
            </a:stretch>
          </a:blipFill>
        </p:spPr>
      </p:sp>
      <p:sp>
        <p:nvSpPr>
          <p:cNvPr id="13" name="Freeform 13"/>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4">
              <a:extLst>
                <a:ext uri="{96DAC541-7B7A-43D3-8B79-37D633B846F1}">
                  <asvg:svgBlip xmlns:asvg="http://schemas.microsoft.com/office/drawing/2016/SVG/main" xmlns="" r:embed="rId7"/>
                </a:ext>
              </a:extLst>
            </a:blip>
            <a:stretch>
              <a:fillRect t="-219318" r="-283545" b="-41091"/>
            </a:stretch>
          </a:blipFill>
        </p:spPr>
      </p:sp>
      <p:grpSp>
        <p:nvGrpSpPr>
          <p:cNvPr id="14" name="Group 14"/>
          <p:cNvGrpSpPr/>
          <p:nvPr/>
        </p:nvGrpSpPr>
        <p:grpSpPr>
          <a:xfrm rot="2013272">
            <a:off x="15094761" y="3254148"/>
            <a:ext cx="1598932" cy="1095837"/>
            <a:chOff x="0" y="0"/>
            <a:chExt cx="2131910" cy="1461116"/>
          </a:xfrm>
        </p:grpSpPr>
        <p:sp>
          <p:nvSpPr>
            <p:cNvPr id="15" name="Freeform 15"/>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4">
                <a:extLst>
                  <a:ext uri="{96DAC541-7B7A-43D3-8B79-37D633B846F1}">
                    <asvg:svgBlip xmlns:asvg="http://schemas.microsoft.com/office/drawing/2016/SVG/main" xmlns="" r:embed="rId7"/>
                  </a:ext>
                </a:extLst>
              </a:blip>
              <a:stretch>
                <a:fillRect t="-219318" r="-283545" b="-41091"/>
              </a:stretch>
            </a:blipFill>
          </p:spPr>
        </p:sp>
        <p:sp>
          <p:nvSpPr>
            <p:cNvPr id="16" name="Freeform 16"/>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4">
                <a:extLst>
                  <a:ext uri="{96DAC541-7B7A-43D3-8B79-37D633B846F1}">
                    <asvg:svgBlip xmlns:asvg="http://schemas.microsoft.com/office/drawing/2016/SVG/main" xmlns="" r:embed="rId7"/>
                  </a:ext>
                </a:extLst>
              </a:blip>
              <a:stretch>
                <a:fillRect t="-219318" r="-283545" b="-41091"/>
              </a:stretch>
            </a:blipFill>
          </p:spPr>
        </p:sp>
      </p:grpSp>
      <p:sp>
        <p:nvSpPr>
          <p:cNvPr id="17" name="Freeform 17"/>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8" name="Freeform 4"/>
          <p:cNvSpPr/>
          <p:nvPr/>
        </p:nvSpPr>
        <p:spPr>
          <a:xfrm rot="16200000">
            <a:off x="10628167" y="298588"/>
            <a:ext cx="6147129" cy="7400623"/>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sp>
        <p:nvSpPr>
          <p:cNvPr id="19" name="Freeform 4"/>
          <p:cNvSpPr/>
          <p:nvPr/>
        </p:nvSpPr>
        <p:spPr>
          <a:xfrm rot="16200000">
            <a:off x="2227971" y="3561468"/>
            <a:ext cx="4798040" cy="7814822"/>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sp>
        <p:nvSpPr>
          <p:cNvPr id="20" name="Rectangle 19"/>
          <p:cNvSpPr/>
          <p:nvPr/>
        </p:nvSpPr>
        <p:spPr>
          <a:xfrm>
            <a:off x="914655" y="925334"/>
            <a:ext cx="5971507" cy="1569660"/>
          </a:xfrm>
          <a:prstGeom prst="rect">
            <a:avLst/>
          </a:prstGeom>
        </p:spPr>
        <p:txBody>
          <a:bodyPr wrap="none">
            <a:spAutoFit/>
          </a:bodyPr>
          <a:lstStyle/>
          <a:p>
            <a:pPr algn="ctr"/>
            <a:r>
              <a:rPr lang="nl-NL" sz="4800" b="1">
                <a:latin typeface="Times New Roman" panose="02020603050405020304" pitchFamily="18" charset="0"/>
                <a:ea typeface="Calibri" panose="020F0502020204030204" pitchFamily="34" charset="0"/>
                <a:cs typeface="Times New Roman" panose="02020603050405020304" pitchFamily="18" charset="0"/>
              </a:rPr>
              <a:t>Ngoại </a:t>
            </a:r>
            <a:r>
              <a:rPr lang="nl-NL" sz="4800" b="1" smtClean="0">
                <a:latin typeface="Times New Roman" panose="02020603050405020304" pitchFamily="18" charset="0"/>
                <a:ea typeface="Calibri" panose="020F0502020204030204" pitchFamily="34" charset="0"/>
                <a:cs typeface="Times New Roman" panose="02020603050405020304" pitchFamily="18" charset="0"/>
              </a:rPr>
              <a:t>hình</a:t>
            </a:r>
            <a:endParaRPr lang="vi-VN" sz="4800" b="1" smtClean="0">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4800" smtClean="0">
                <a:latin typeface="Times New Roman" panose="02020603050405020304" pitchFamily="18" charset="0"/>
                <a:ea typeface="Calibri" panose="020F0502020204030204" pitchFamily="34" charset="0"/>
                <a:cs typeface="Times New Roman" panose="02020603050405020304" pitchFamily="18" charset="0"/>
              </a:rPr>
              <a:t>X</a:t>
            </a:r>
            <a:r>
              <a:rPr lang="nl-NL" sz="4800" smtClean="0">
                <a:latin typeface="Times New Roman" panose="02020603050405020304" pitchFamily="18" charset="0"/>
                <a:ea typeface="Calibri" panose="020F0502020204030204" pitchFamily="34" charset="0"/>
                <a:cs typeface="Times New Roman" panose="02020603050405020304" pitchFamily="18" charset="0"/>
              </a:rPr>
              <a:t>inh </a:t>
            </a:r>
            <a:r>
              <a:rPr lang="nl-NL" sz="4800">
                <a:latin typeface="Times New Roman" panose="02020603050405020304" pitchFamily="18" charset="0"/>
                <a:ea typeface="Calibri" panose="020F0502020204030204" pitchFamily="34" charset="0"/>
                <a:cs typeface="Times New Roman" panose="02020603050405020304" pitchFamily="18" charset="0"/>
              </a:rPr>
              <a:t>như tiên trên trần </a:t>
            </a:r>
            <a:endParaRPr lang="en-GB" sz="4800">
              <a:latin typeface="Times New Roman" panose="02020603050405020304" pitchFamily="18" charset="0"/>
              <a:cs typeface="Times New Roman" panose="02020603050405020304" pitchFamily="18" charset="0"/>
            </a:endParaRPr>
          </a:p>
        </p:txBody>
      </p:sp>
      <p:sp>
        <p:nvSpPr>
          <p:cNvPr id="21" name="Rectangle 20"/>
          <p:cNvSpPr/>
          <p:nvPr/>
        </p:nvSpPr>
        <p:spPr>
          <a:xfrm>
            <a:off x="2025609" y="5210432"/>
            <a:ext cx="4766048" cy="769441"/>
          </a:xfrm>
          <a:prstGeom prst="rect">
            <a:avLst/>
          </a:prstGeom>
        </p:spPr>
        <p:txBody>
          <a:bodyPr wrap="none">
            <a:spAutoFit/>
          </a:bodyPr>
          <a:lstStyle/>
          <a:p>
            <a:r>
              <a:rPr lang="nl-NL" sz="4400" b="1">
                <a:latin typeface="Times New Roman" panose="02020603050405020304" pitchFamily="18" charset="0"/>
                <a:ea typeface="Calibri" panose="020F0502020204030204" pitchFamily="34" charset="0"/>
                <a:cs typeface="Times New Roman" panose="02020603050405020304" pitchFamily="18" charset="0"/>
              </a:rPr>
              <a:t>Lời nói, hành động</a:t>
            </a:r>
            <a:endParaRPr lang="en-GB" sz="4400">
              <a:latin typeface="Times New Roman" panose="02020603050405020304" pitchFamily="18" charset="0"/>
              <a:cs typeface="Times New Roman" panose="02020603050405020304" pitchFamily="18" charset="0"/>
            </a:endParaRPr>
          </a:p>
        </p:txBody>
      </p:sp>
      <p:sp>
        <p:nvSpPr>
          <p:cNvPr id="22" name="Rectangle 21"/>
          <p:cNvSpPr/>
          <p:nvPr/>
        </p:nvSpPr>
        <p:spPr>
          <a:xfrm>
            <a:off x="1083817" y="6120447"/>
            <a:ext cx="7086346" cy="3416320"/>
          </a:xfrm>
          <a:prstGeom prst="rect">
            <a:avLst/>
          </a:prstGeom>
        </p:spPr>
        <p:txBody>
          <a:bodyPr wrap="square">
            <a:spAutoFit/>
          </a:bodyPr>
          <a:lstStyle/>
          <a:p>
            <a:pPr algn="just">
              <a:spcAft>
                <a:spcPts val="0"/>
              </a:spcAft>
              <a:tabLst>
                <a:tab pos="1386840" algn="l"/>
              </a:tabLst>
            </a:pPr>
            <a:r>
              <a:rPr lang="nl-NL" sz="3600">
                <a:latin typeface="Times New Roman" panose="02020603050405020304" pitchFamily="18" charset="0"/>
                <a:ea typeface="Calibri" panose="020F0502020204030204" pitchFamily="34" charset="0"/>
                <a:cs typeface="Times New Roman" panose="02020603050405020304" pitchFamily="18" charset="0"/>
              </a:rPr>
              <a:t>+ Khép nép như cành hoa, tâu xin vua cha tùy quyền sắp đặt hôn lễ.</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1386840" algn="l"/>
              </a:tabLst>
            </a:pPr>
            <a:r>
              <a:rPr lang="nl-NL" sz="3600">
                <a:latin typeface="Times New Roman" panose="02020603050405020304" pitchFamily="18" charset="0"/>
                <a:ea typeface="Calibri" panose="020F0502020204030204" pitchFamily="34" charset="0"/>
                <a:cs typeface="Times New Roman" panose="02020603050405020304" pitchFamily="18" charset="0"/>
              </a:rPr>
              <a:t>  + Khi biết Thủy Tinh đuổi theo giao tranh với Sơn Tinh: nàng tung bức rèm đỏ thắm nhìn xung quanh, kêu trong nước mắt: “</a:t>
            </a:r>
            <a:r>
              <a:rPr lang="nl-NL" sz="3600" i="1">
                <a:latin typeface="Times New Roman" panose="02020603050405020304" pitchFamily="18" charset="0"/>
                <a:ea typeface="Calibri" panose="020F0502020204030204" pitchFamily="34" charset="0"/>
                <a:cs typeface="Times New Roman" panose="02020603050405020304" pitchFamily="18" charset="0"/>
              </a:rPr>
              <a:t>Ôi! Vì ta</a:t>
            </a:r>
            <a:r>
              <a:rPr lang="nl-NL" sz="3600">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11368400" y="1066905"/>
            <a:ext cx="4666662" cy="830997"/>
          </a:xfrm>
          <a:prstGeom prst="rect">
            <a:avLst/>
          </a:prstGeom>
        </p:spPr>
        <p:txBody>
          <a:bodyPr wrap="none">
            <a:spAutoFit/>
          </a:bodyPr>
          <a:lstStyle/>
          <a:p>
            <a:r>
              <a:rPr lang="nl-NL" sz="4800" b="1">
                <a:latin typeface="Times New Roman" panose="02020603050405020304" pitchFamily="18" charset="0"/>
                <a:ea typeface="Calibri" panose="020F0502020204030204" pitchFamily="34" charset="0"/>
                <a:cs typeface="Times New Roman" panose="02020603050405020304" pitchFamily="18" charset="0"/>
              </a:rPr>
              <a:t>Cảm xúc, thái độ</a:t>
            </a:r>
            <a:endParaRPr lang="en-GB" sz="4800">
              <a:latin typeface="Times New Roman" panose="02020603050405020304" pitchFamily="18" charset="0"/>
              <a:cs typeface="Times New Roman" panose="02020603050405020304" pitchFamily="18" charset="0"/>
            </a:endParaRPr>
          </a:p>
        </p:txBody>
      </p:sp>
      <p:sp>
        <p:nvSpPr>
          <p:cNvPr id="24" name="Rectangle 23"/>
          <p:cNvSpPr/>
          <p:nvPr/>
        </p:nvSpPr>
        <p:spPr>
          <a:xfrm>
            <a:off x="10464536" y="2304174"/>
            <a:ext cx="6474390" cy="3970318"/>
          </a:xfrm>
          <a:prstGeom prst="rect">
            <a:avLst/>
          </a:prstGeom>
        </p:spPr>
        <p:txBody>
          <a:bodyPr wrap="square">
            <a:spAutoFit/>
          </a:bodyPr>
          <a:lstStyle/>
          <a:p>
            <a:pPr algn="just">
              <a:spcAft>
                <a:spcPts val="0"/>
              </a:spcAft>
              <a:tabLst>
                <a:tab pos="1386840" algn="l"/>
              </a:tabLst>
            </a:pPr>
            <a:r>
              <a:rPr lang="nl-NL" sz="3600">
                <a:latin typeface="Times New Roman" panose="02020603050405020304" pitchFamily="18" charset="0"/>
                <a:ea typeface="Calibri" panose="020F0502020204030204" pitchFamily="34" charset="0"/>
                <a:cs typeface="Times New Roman" panose="02020603050405020304" pitchFamily="18" charset="0"/>
              </a:rPr>
              <a:t>+ Nàng kinh hãi ôm vua Hùng khi Thủy Tinh thể hiện phép thuật hô mưa to gió lớn</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tabLst>
                <a:tab pos="1386840" algn="l"/>
              </a:tabLst>
            </a:pPr>
            <a:r>
              <a:rPr lang="nl-NL" sz="3600" b="1">
                <a:latin typeface="Times New Roman" panose="02020603050405020304" pitchFamily="18" charset="0"/>
                <a:ea typeface="Calibri" panose="020F0502020204030204" pitchFamily="34" charset="0"/>
                <a:cs typeface="Times New Roman" panose="02020603050405020304" pitchFamily="18" charset="0"/>
              </a:rPr>
              <a:t> </a:t>
            </a:r>
            <a:r>
              <a:rPr lang="nl-NL" sz="3600">
                <a:latin typeface="Times New Roman" panose="02020603050405020304" pitchFamily="18" charset="0"/>
                <a:ea typeface="Calibri" panose="020F0502020204030204" pitchFamily="34" charset="0"/>
                <a:cs typeface="Times New Roman" panose="02020603050405020304" pitchFamily="18" charset="0"/>
              </a:rPr>
              <a:t>+ Nàng kinh hãi khi chứng kiến màn giao tranh của hai vị thần với sự tham gia của muôn loài trên cạn, dưới nước chỉ vì mình.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par>
                                <p:cTn id="33" presetID="6" presetClass="entr" presetSubtype="16"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Freeform 4"/>
          <p:cNvSpPr/>
          <p:nvPr/>
        </p:nvSpPr>
        <p:spPr>
          <a:xfrm rot="16200000">
            <a:off x="9205764" y="1043138"/>
            <a:ext cx="6667500" cy="11820222"/>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sp>
        <p:nvSpPr>
          <p:cNvPr id="4" name="Rectangle 3"/>
          <p:cNvSpPr/>
          <p:nvPr/>
        </p:nvSpPr>
        <p:spPr>
          <a:xfrm>
            <a:off x="10668000" y="3706009"/>
            <a:ext cx="3453189" cy="1107996"/>
          </a:xfrm>
          <a:prstGeom prst="rect">
            <a:avLst/>
          </a:prstGeom>
        </p:spPr>
        <p:txBody>
          <a:bodyPr wrap="none">
            <a:spAutoFit/>
          </a:bodyPr>
          <a:lstStyle/>
          <a:p>
            <a:r>
              <a:rPr lang="nl-NL" sz="6600" b="1">
                <a:latin typeface="Times New Roman" panose="02020603050405020304" pitchFamily="18" charset="0"/>
                <a:ea typeface="Calibri" panose="020F0502020204030204" pitchFamily="34" charset="0"/>
              </a:rPr>
              <a:t>Nhận xét</a:t>
            </a:r>
            <a:endParaRPr lang="en-GB" sz="6600"/>
          </a:p>
        </p:txBody>
      </p:sp>
      <p:sp>
        <p:nvSpPr>
          <p:cNvPr id="5" name="Rectangle 4"/>
          <p:cNvSpPr/>
          <p:nvPr/>
        </p:nvSpPr>
        <p:spPr>
          <a:xfrm>
            <a:off x="6786413" y="4838700"/>
            <a:ext cx="11582400" cy="4893647"/>
          </a:xfrm>
          <a:prstGeom prst="rect">
            <a:avLst/>
          </a:prstGeom>
        </p:spPr>
        <p:txBody>
          <a:bodyPr wrap="square">
            <a:spAutoFit/>
          </a:bodyPr>
          <a:lstStyle/>
          <a:p>
            <a:pPr>
              <a:lnSpc>
                <a:spcPct val="130000"/>
              </a:lnSpc>
              <a:spcAft>
                <a:spcPts val="0"/>
              </a:spcAft>
              <a:tabLst>
                <a:tab pos="1386840" algn="l"/>
              </a:tabLst>
            </a:pPr>
            <a:r>
              <a:rPr lang="nl-NL" sz="4000">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ea typeface="Calibri" panose="020F0502020204030204" pitchFamily="34" charset="0"/>
                <a:cs typeface="Times New Roman" panose="02020603050405020304" pitchFamily="18" charset="0"/>
              </a:rPr>
              <a:t>N</a:t>
            </a:r>
            <a:r>
              <a:rPr lang="nl-NL" sz="4000" smtClean="0">
                <a:latin typeface="Times New Roman" panose="02020603050405020304" pitchFamily="18" charset="0"/>
                <a:ea typeface="Calibri" panose="020F0502020204030204" pitchFamily="34" charset="0"/>
                <a:cs typeface="Times New Roman" panose="02020603050405020304" pitchFamily="18" charset="0"/>
              </a:rPr>
              <a:t>àng </a:t>
            </a:r>
            <a:r>
              <a:rPr lang="nl-NL" sz="4000">
                <a:latin typeface="Times New Roman" panose="02020603050405020304" pitchFamily="18" charset="0"/>
                <a:ea typeface="Calibri" panose="020F0502020204030204" pitchFamily="34" charset="0"/>
                <a:cs typeface="Times New Roman" panose="02020603050405020304" pitchFamily="18" charset="0"/>
              </a:rPr>
              <a:t>công chúa với sắc đẹp khiến bao người mê đắm.</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nl-NL" sz="4000" smtClean="0">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ea typeface="Calibri" panose="020F0502020204030204" pitchFamily="34" charset="0"/>
                <a:cs typeface="Times New Roman" panose="02020603050405020304" pitchFamily="18" charset="0"/>
              </a:rPr>
              <a:t>L</a:t>
            </a:r>
            <a:r>
              <a:rPr lang="nl-NL" sz="4000" smtClean="0">
                <a:latin typeface="Times New Roman" panose="02020603050405020304" pitchFamily="18" charset="0"/>
                <a:ea typeface="Calibri" panose="020F0502020204030204" pitchFamily="34" charset="0"/>
                <a:cs typeface="Times New Roman" panose="02020603050405020304" pitchFamily="18" charset="0"/>
              </a:rPr>
              <a:t>à </a:t>
            </a:r>
            <a:r>
              <a:rPr lang="nl-NL" sz="4000">
                <a:latin typeface="Times New Roman" panose="02020603050405020304" pitchFamily="18" charset="0"/>
                <a:ea typeface="Calibri" panose="020F0502020204030204" pitchFamily="34" charset="0"/>
                <a:cs typeface="Times New Roman" panose="02020603050405020304" pitchFamily="18" charset="0"/>
              </a:rPr>
              <a:t>một người vô cùng hiểu </a:t>
            </a:r>
            <a:r>
              <a:rPr lang="nl-NL" sz="4000" smtClean="0">
                <a:latin typeface="Times New Roman" panose="02020603050405020304" pitchFamily="18" charset="0"/>
                <a:ea typeface="Calibri" panose="020F0502020204030204" pitchFamily="34" charset="0"/>
                <a:cs typeface="Times New Roman" panose="02020603050405020304" pitchFamily="18" charset="0"/>
              </a:rPr>
              <a:t>chuyện</a:t>
            </a:r>
            <a:endParaRPr lang="vi-VN" sz="400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vi-VN" sz="4000" smtClean="0">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ea typeface="Calibri" panose="020F0502020204030204" pitchFamily="34" charset="0"/>
                <a:cs typeface="Times New Roman" panose="02020603050405020304" pitchFamily="18" charset="0"/>
              </a:rPr>
              <a:t>L</a:t>
            </a:r>
            <a:r>
              <a:rPr lang="nl-NL" sz="4000" smtClean="0">
                <a:latin typeface="Times New Roman" panose="02020603050405020304" pitchFamily="18" charset="0"/>
                <a:ea typeface="Calibri" panose="020F0502020204030204" pitchFamily="34" charset="0"/>
                <a:cs typeface="Times New Roman" panose="02020603050405020304" pitchFamily="18" charset="0"/>
              </a:rPr>
              <a:t>à công </a:t>
            </a:r>
            <a:r>
              <a:rPr lang="nl-NL" sz="4000">
                <a:latin typeface="Times New Roman" panose="02020603050405020304" pitchFamily="18" charset="0"/>
                <a:ea typeface="Calibri" panose="020F0502020204030204" pitchFamily="34" charset="0"/>
                <a:cs typeface="Times New Roman" panose="02020603050405020304" pitchFamily="18" charset="0"/>
              </a:rPr>
              <a:t>chúa có tấm lòng lương thiện </a:t>
            </a:r>
            <a:endParaRPr lang="vi-VN" sz="400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nl-NL" sz="4000" smtClean="0">
                <a:latin typeface="Times New Roman" panose="02020603050405020304" pitchFamily="18" charset="0"/>
                <a:ea typeface="Calibri" panose="020F0502020204030204" pitchFamily="34" charset="0"/>
                <a:cs typeface="Times New Roman" panose="02020603050405020304" pitchFamily="18" charset="0"/>
              </a:rPr>
              <a:t>- </a:t>
            </a:r>
            <a:r>
              <a:rPr lang="vi-VN" sz="4000" smtClean="0">
                <a:latin typeface="Times New Roman" panose="02020603050405020304" pitchFamily="18" charset="0"/>
                <a:ea typeface="Calibri" panose="020F0502020204030204" pitchFamily="34" charset="0"/>
                <a:cs typeface="Times New Roman" panose="02020603050405020304" pitchFamily="18" charset="0"/>
              </a:rPr>
              <a:t>N</a:t>
            </a:r>
            <a:r>
              <a:rPr lang="nl-NL" sz="4000" smtClean="0">
                <a:latin typeface="Times New Roman" panose="02020603050405020304" pitchFamily="18" charset="0"/>
                <a:ea typeface="Calibri" panose="020F0502020204030204" pitchFamily="34" charset="0"/>
                <a:cs typeface="Times New Roman" panose="02020603050405020304" pitchFamily="18" charset="0"/>
              </a:rPr>
              <a:t>hà </a:t>
            </a:r>
            <a:r>
              <a:rPr lang="nl-NL" sz="4000">
                <a:latin typeface="Times New Roman" panose="02020603050405020304" pitchFamily="18" charset="0"/>
                <a:ea typeface="Calibri" panose="020F0502020204030204" pitchFamily="34" charset="0"/>
                <a:cs typeface="Times New Roman" panose="02020603050405020304" pitchFamily="18" charset="0"/>
              </a:rPr>
              <a:t>thơ bày tỏ sự yêu mến nàng công chúa; bày tỏ thái độ phê phán sự ghen tuông mù quáng trong tình yêu dẫn đến những hậu quả nặng nề.</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410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4" t="-17133" r="-674" b="-63042"/>
            </a:stretch>
          </a:blipFill>
        </p:spPr>
      </p:sp>
      <p:grpSp>
        <p:nvGrpSpPr>
          <p:cNvPr id="3" name="Group 3"/>
          <p:cNvGrpSpPr/>
          <p:nvPr/>
        </p:nvGrpSpPr>
        <p:grpSpPr>
          <a:xfrm rot="-5400000">
            <a:off x="1548268" y="119062"/>
            <a:ext cx="8001000" cy="11039475"/>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662" y="0"/>
            <a:ext cx="10252824" cy="10287000"/>
          </a:xfrm>
          <a:prstGeom prst="rect">
            <a:avLst/>
          </a:prstGeom>
        </p:spPr>
      </p:pic>
      <p:sp>
        <p:nvSpPr>
          <p:cNvPr id="8" name="Rectangle 7"/>
          <p:cNvSpPr/>
          <p:nvPr/>
        </p:nvSpPr>
        <p:spPr>
          <a:xfrm>
            <a:off x="2118042" y="2108120"/>
            <a:ext cx="3841116" cy="1015663"/>
          </a:xfrm>
          <a:prstGeom prst="rect">
            <a:avLst/>
          </a:prstGeom>
        </p:spPr>
        <p:txBody>
          <a:bodyPr wrap="none">
            <a:spAutoFit/>
          </a:bodyPr>
          <a:lstStyle/>
          <a:p>
            <a:r>
              <a:rPr lang="nl-NL" sz="6000" b="1">
                <a:latin typeface="Times New Roman" panose="02020603050405020304" pitchFamily="18" charset="0"/>
                <a:ea typeface="Calibri" panose="020F0502020204030204" pitchFamily="34" charset="0"/>
              </a:rPr>
              <a:t>Nghệ thuật</a:t>
            </a:r>
            <a:endParaRPr lang="en-GB" sz="6000"/>
          </a:p>
        </p:txBody>
      </p:sp>
      <p:sp>
        <p:nvSpPr>
          <p:cNvPr id="9" name="Rectangle 8"/>
          <p:cNvSpPr/>
          <p:nvPr/>
        </p:nvSpPr>
        <p:spPr>
          <a:xfrm>
            <a:off x="457200" y="3419356"/>
            <a:ext cx="7162800" cy="5632311"/>
          </a:xfrm>
          <a:prstGeom prst="rect">
            <a:avLst/>
          </a:prstGeom>
        </p:spPr>
        <p:txBody>
          <a:bodyPr wrap="square">
            <a:spAutoFit/>
          </a:bodyPr>
          <a:lstStyle/>
          <a:p>
            <a:pPr algn="just">
              <a:spcAft>
                <a:spcPts val="0"/>
              </a:spcAft>
              <a:tabLst>
                <a:tab pos="1386840" algn="l"/>
              </a:tabLst>
            </a:pPr>
            <a:r>
              <a:rPr lang="nl-NL" sz="4000">
                <a:latin typeface="Times New Roman" panose="02020603050405020304" pitchFamily="18" charset="0"/>
                <a:ea typeface="Calibri" panose="020F0502020204030204" pitchFamily="34" charset="0"/>
                <a:cs typeface="Times New Roman" panose="02020603050405020304" pitchFamily="18" charset="0"/>
              </a:rPr>
              <a:t>+ </a:t>
            </a:r>
            <a:r>
              <a:rPr lang="nl-NL" sz="4000" smtClean="0">
                <a:latin typeface="Times New Roman" panose="02020603050405020304" pitchFamily="18" charset="0"/>
                <a:ea typeface="Calibri" panose="020F0502020204030204" pitchFamily="34" charset="0"/>
                <a:cs typeface="Times New Roman" panose="02020603050405020304" pitchFamily="18" charset="0"/>
              </a:rPr>
              <a:t>Mị </a:t>
            </a:r>
            <a:r>
              <a:rPr lang="nl-NL" sz="4000">
                <a:latin typeface="Times New Roman" panose="02020603050405020304" pitchFamily="18" charset="0"/>
                <a:ea typeface="Calibri" panose="020F0502020204030204" pitchFamily="34" charset="0"/>
                <a:cs typeface="Times New Roman" panose="02020603050405020304" pitchFamily="18" charset="0"/>
              </a:rPr>
              <a:t>Nương </a:t>
            </a:r>
            <a:r>
              <a:rPr lang="nl-NL" sz="4000" smtClean="0">
                <a:latin typeface="Times New Roman" panose="02020603050405020304" pitchFamily="18" charset="0"/>
                <a:ea typeface="Calibri" panose="020F0502020204030204" pitchFamily="34" charset="0"/>
                <a:cs typeface="Times New Roman" panose="02020603050405020304" pitchFamily="18" charset="0"/>
              </a:rPr>
              <a:t>được </a:t>
            </a:r>
            <a:r>
              <a:rPr lang="nl-NL" sz="4000">
                <a:latin typeface="Times New Roman" panose="02020603050405020304" pitchFamily="18" charset="0"/>
                <a:ea typeface="Calibri" panose="020F0502020204030204" pitchFamily="34" charset="0"/>
                <a:cs typeface="Times New Roman" panose="02020603050405020304" pitchFamily="18" charset="0"/>
              </a:rPr>
              <a:t>miêu tả chi tiết </a:t>
            </a:r>
            <a:r>
              <a:rPr lang="nl-NL" sz="4000" smtClean="0">
                <a:latin typeface="Times New Roman" panose="02020603050405020304" pitchFamily="18" charset="0"/>
                <a:ea typeface="Calibri" panose="020F0502020204030204" pitchFamily="34" charset="0"/>
                <a:cs typeface="Times New Roman" panose="02020603050405020304" pitchFamily="18" charset="0"/>
              </a:rPr>
              <a:t>về </a:t>
            </a:r>
            <a:r>
              <a:rPr lang="nl-NL" sz="4000">
                <a:latin typeface="Times New Roman" panose="02020603050405020304" pitchFamily="18" charset="0"/>
                <a:ea typeface="Calibri" panose="020F0502020204030204" pitchFamily="34" charset="0"/>
                <a:cs typeface="Times New Roman" panose="02020603050405020304" pitchFamily="18" charset="0"/>
              </a:rPr>
              <a:t>cả ngoại hình lẫn hành động, lời nói, tâm trạng.</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r>
              <a:rPr lang="nl-NL" sz="4000">
                <a:latin typeface="Times New Roman" panose="02020603050405020304" pitchFamily="18" charset="0"/>
                <a:ea typeface="Calibri" panose="020F0502020204030204" pitchFamily="34" charset="0"/>
                <a:cs typeface="Times New Roman" panose="02020603050405020304" pitchFamily="18" charset="0"/>
              </a:rPr>
              <a:t> + Nàng </a:t>
            </a:r>
            <a:r>
              <a:rPr lang="nl-NL" sz="4000" smtClean="0">
                <a:latin typeface="Times New Roman" panose="02020603050405020304" pitchFamily="18" charset="0"/>
                <a:ea typeface="Calibri" panose="020F0502020204030204" pitchFamily="34" charset="0"/>
                <a:cs typeface="Times New Roman" panose="02020603050405020304" pitchFamily="18" charset="0"/>
              </a:rPr>
              <a:t>hiện </a:t>
            </a:r>
            <a:r>
              <a:rPr lang="nl-NL" sz="4000">
                <a:latin typeface="Times New Roman" panose="02020603050405020304" pitchFamily="18" charset="0"/>
                <a:ea typeface="Calibri" panose="020F0502020204030204" pitchFamily="34" charset="0"/>
                <a:cs typeface="Times New Roman" panose="02020603050405020304" pitchFamily="18" charset="0"/>
              </a:rPr>
              <a:t>lên không chỉ là một nhân vật chức năng như trong tác phẩm văn học dân gian mà còn được khai thác ở chiều sâu nội tâm để thể hiện tình cảm, thái độ của nhà thơ.</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905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18298886" cy="10327805"/>
          </a:xfrm>
          <a:prstGeom prst="rect">
            <a:avLst/>
          </a:prstGeom>
        </p:spPr>
      </p:pic>
      <p:sp>
        <p:nvSpPr>
          <p:cNvPr id="3" name="Rectangle 2"/>
          <p:cNvSpPr/>
          <p:nvPr/>
        </p:nvSpPr>
        <p:spPr>
          <a:xfrm>
            <a:off x="387340" y="1028700"/>
            <a:ext cx="5784860" cy="1754326"/>
          </a:xfrm>
          <a:prstGeom prst="rect">
            <a:avLst/>
          </a:prstGeom>
        </p:spPr>
        <p:txBody>
          <a:bodyPr wrap="square">
            <a:spAutoFit/>
          </a:bodyPr>
          <a:lstStyle/>
          <a:p>
            <a:pPr algn="ctr"/>
            <a:r>
              <a:rPr lang="pt-BR" sz="5400" b="1">
                <a:latin typeface="Times New Roman" panose="02020603050405020304" pitchFamily="18" charset="0"/>
                <a:ea typeface="Calibri" panose="020F0502020204030204" pitchFamily="34" charset="0"/>
              </a:rPr>
              <a:t>3. Cuộc giao tranh giữa hai vị thần</a:t>
            </a:r>
            <a:endParaRPr lang="en-GB" sz="5400"/>
          </a:p>
        </p:txBody>
      </p:sp>
      <p:grpSp>
        <p:nvGrpSpPr>
          <p:cNvPr id="4" name="Group 3"/>
          <p:cNvGrpSpPr/>
          <p:nvPr/>
        </p:nvGrpSpPr>
        <p:grpSpPr>
          <a:xfrm rot="-5400000">
            <a:off x="1409702" y="1904999"/>
            <a:ext cx="6858000" cy="9677401"/>
            <a:chOff x="0" y="0"/>
            <a:chExt cx="1739900" cy="3146856"/>
          </a:xfrm>
        </p:grpSpPr>
        <p:sp>
          <p:nvSpPr>
            <p:cNvPr id="5"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graphicFrame>
        <p:nvGraphicFramePr>
          <p:cNvPr id="6" name="Table 5"/>
          <p:cNvGraphicFramePr>
            <a:graphicFrameLocks noGrp="1"/>
          </p:cNvGraphicFramePr>
          <p:nvPr>
            <p:extLst>
              <p:ext uri="{D42A27DB-BD31-4B8C-83A1-F6EECF244321}">
                <p14:modId xmlns:p14="http://schemas.microsoft.com/office/powerpoint/2010/main" val="1320912378"/>
              </p:ext>
            </p:extLst>
          </p:nvPr>
        </p:nvGraphicFramePr>
        <p:xfrm>
          <a:off x="468332" y="3791769"/>
          <a:ext cx="8763000" cy="5645341"/>
        </p:xfrm>
        <a:graphic>
          <a:graphicData uri="http://schemas.openxmlformats.org/drawingml/2006/table">
            <a:tbl>
              <a:tblPr firstRow="1" firstCol="1" bandRow="1">
                <a:effectLst>
                  <a:outerShdw blurRad="50800" dist="38100" algn="l" rotWithShape="0">
                    <a:prstClr val="black">
                      <a:alpha val="40000"/>
                    </a:prstClr>
                  </a:outerShdw>
                </a:effectLst>
              </a:tblPr>
              <a:tblGrid>
                <a:gridCol w="4332268"/>
                <a:gridCol w="2438400"/>
                <a:gridCol w="1992332"/>
              </a:tblGrid>
              <a:tr h="0">
                <a:tc gridSpan="3">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PHT số </a:t>
                      </a:r>
                      <a:r>
                        <a:rPr lang="en-US" sz="3600" b="1" smtClean="0">
                          <a:effectLst/>
                          <a:latin typeface="Times New Roman" panose="02020603050405020304" pitchFamily="18" charset="0"/>
                          <a:ea typeface="Calibri" panose="020F0502020204030204" pitchFamily="34" charset="0"/>
                          <a:cs typeface="Times New Roman" panose="02020603050405020304" pitchFamily="18" charset="0"/>
                        </a:rPr>
                        <a:t>05</a:t>
                      </a:r>
                      <a:endParaRPr lang="vi-VN" sz="3600" b="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r>
                        <a:rPr lang="en-US" sz="360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Tìm hiểu cuộc giao tranh giữa hai vị thần</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0">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So sánh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Phía Thủy Tinh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Phía Sơn Tinh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Thái độ</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Các loài tham gia giao tranh</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Nghệ thuật miêu tả</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6375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4" t="-17133" r="-674" b="-63042"/>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2" name="Freeform 12"/>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aphicFrame>
        <p:nvGraphicFramePr>
          <p:cNvPr id="18" name="Table 17"/>
          <p:cNvGraphicFramePr>
            <a:graphicFrameLocks noGrp="1"/>
          </p:cNvGraphicFramePr>
          <p:nvPr>
            <p:extLst>
              <p:ext uri="{D42A27DB-BD31-4B8C-83A1-F6EECF244321}">
                <p14:modId xmlns:p14="http://schemas.microsoft.com/office/powerpoint/2010/main" val="3886910009"/>
              </p:ext>
            </p:extLst>
          </p:nvPr>
        </p:nvGraphicFramePr>
        <p:xfrm>
          <a:off x="1366220" y="1028700"/>
          <a:ext cx="15316200" cy="7774369"/>
        </p:xfrm>
        <a:graphic>
          <a:graphicData uri="http://schemas.openxmlformats.org/drawingml/2006/table">
            <a:tbl>
              <a:tblPr firstRow="1" firstCol="1" bandRow="1">
                <a:effectLst>
                  <a:outerShdw blurRad="50800" dist="38100" algn="l" rotWithShape="0">
                    <a:prstClr val="black">
                      <a:alpha val="40000"/>
                    </a:prstClr>
                  </a:outerShdw>
                </a:effectLst>
              </a:tblPr>
              <a:tblGrid>
                <a:gridCol w="2748580"/>
                <a:gridCol w="7543800"/>
                <a:gridCol w="5023820"/>
              </a:tblGrid>
              <a:tr h="145999">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So sánh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Phía Thủy Tinh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Phía Sơn Tinh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1992">
                <a:tc>
                  <a:txBody>
                    <a:bodyPr/>
                    <a:lstStyle/>
                    <a:p>
                      <a:pPr algn="ctr">
                        <a:lnSpc>
                          <a:spcPct val="130000"/>
                        </a:lnSpc>
                        <a:spcAft>
                          <a:spcPts val="0"/>
                        </a:spcAft>
                        <a:tabLst>
                          <a:tab pos="1386840" algn="l"/>
                        </a:tabLst>
                      </a:pPr>
                      <a:endParaRPr lang="vi-VN" sz="3600" b="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r>
                        <a:rPr lang="en-US" sz="3600" b="1" smtClean="0">
                          <a:effectLst/>
                          <a:latin typeface="Times New Roman" panose="02020603050405020304" pitchFamily="18" charset="0"/>
                          <a:ea typeface="Calibri" panose="020F0502020204030204" pitchFamily="34" charset="0"/>
                          <a:cs typeface="Times New Roman" panose="02020603050405020304" pitchFamily="18" charset="0"/>
                        </a:rPr>
                        <a:t>Hành </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động, thái độ</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Cưỡi lưng rồng hung hăng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Thủy Tinh ghen nên nổi giận, làm biển cả dậy sóng.</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Cưỡi bạch hổ giương oai</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3600">
                          <a:effectLst/>
                          <a:latin typeface="Times New Roman" panose="02020603050405020304" pitchFamily="18" charset="0"/>
                          <a:ea typeface="Calibri" panose="020F0502020204030204" pitchFamily="34" charset="0"/>
                          <a:cs typeface="Times New Roman" panose="02020603050405020304" pitchFamily="18" charset="0"/>
                        </a:rPr>
                        <a:t>- Niệm chú, làm phép thần thông, chống đỡ lại Thủy Tinh.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5993">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Các loài tham gia giao tranh</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i="1">
                          <a:effectLst/>
                          <a:latin typeface="Times New Roman" panose="02020603050405020304" pitchFamily="18" charset="0"/>
                          <a:ea typeface="Calibri" panose="020F0502020204030204" pitchFamily="34" charset="0"/>
                          <a:cs typeface="Times New Roman" panose="02020603050405020304" pitchFamily="18" charset="0"/>
                        </a:rPr>
                        <a:t>Cá voi quác mồm; cá mập quẫy đuôi nhe răng; cua giơ càng như mác; tôm kềnh chạy quắp đuôi lao xao</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1386840" algn="l"/>
                        </a:tabLst>
                      </a:pPr>
                      <a:r>
                        <a:rPr lang="en-US" sz="3600" i="1">
                          <a:effectLst/>
                          <a:latin typeface="Times New Roman" panose="02020603050405020304" pitchFamily="18" charset="0"/>
                          <a:ea typeface="Calibri" panose="020F0502020204030204" pitchFamily="34" charset="0"/>
                          <a:cs typeface="Times New Roman" panose="02020603050405020304" pitchFamily="18" charset="0"/>
                        </a:rPr>
                        <a:t>Hùm, voi, báo đuôi quắp, nhe nanh, giơ vuốt, đạp đất gầm</a:t>
                      </a:r>
                      <a:r>
                        <a:rPr lang="en-US"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3995">
                <a:tc>
                  <a:txBody>
                    <a:bodyPr/>
                    <a:lstStyle/>
                    <a:p>
                      <a:pPr algn="ctr">
                        <a:lnSpc>
                          <a:spcPct val="130000"/>
                        </a:lnSpc>
                        <a:spcAft>
                          <a:spcPts val="0"/>
                        </a:spcAft>
                        <a:tabLst>
                          <a:tab pos="1386840" algn="l"/>
                        </a:tabLs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Quang cảnh cuộc giao tranh</a:t>
                      </a:r>
                      <a:endParaRPr lang="en-GB" sz="3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tabLst>
                          <a:tab pos="1386840" algn="l"/>
                        </a:tabLst>
                      </a:pPr>
                      <a:r>
                        <a:rPr lang="en-US" sz="3600" i="1">
                          <a:effectLst/>
                          <a:latin typeface="Times New Roman" panose="02020603050405020304" pitchFamily="18" charset="0"/>
                          <a:ea typeface="Calibri" panose="020F0502020204030204" pitchFamily="34" charset="0"/>
                          <a:cs typeface="Times New Roman" panose="02020603050405020304" pitchFamily="18" charset="0"/>
                        </a:rPr>
                        <a:t>Sóng vỗ reo sấm, sóng cả gầm reo lăn như chớp; mây đen bay mù mịt; sấm ran chớp động lòe xanh; tôm cá dưới biển kêu thất thanh.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4" t="-17133" r="-674" b="-63042"/>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2" name="Freeform 12"/>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aphicFrame>
        <p:nvGraphicFramePr>
          <p:cNvPr id="18" name="Table 17"/>
          <p:cNvGraphicFramePr>
            <a:graphicFrameLocks noGrp="1"/>
          </p:cNvGraphicFramePr>
          <p:nvPr>
            <p:extLst>
              <p:ext uri="{D42A27DB-BD31-4B8C-83A1-F6EECF244321}">
                <p14:modId xmlns:p14="http://schemas.microsoft.com/office/powerpoint/2010/main" val="3610559450"/>
              </p:ext>
            </p:extLst>
          </p:nvPr>
        </p:nvGraphicFramePr>
        <p:xfrm>
          <a:off x="1371600" y="1600200"/>
          <a:ext cx="15087600" cy="6974206"/>
        </p:xfrm>
        <a:graphic>
          <a:graphicData uri="http://schemas.openxmlformats.org/drawingml/2006/table">
            <a:tbl>
              <a:tblPr firstRow="1" firstCol="1" bandRow="1">
                <a:effectLst>
                  <a:outerShdw blurRad="50800" dist="38100" algn="l" rotWithShape="0">
                    <a:prstClr val="black">
                      <a:alpha val="40000"/>
                    </a:prstClr>
                  </a:outerShdw>
                </a:effectLst>
              </a:tblPr>
              <a:tblGrid>
                <a:gridCol w="2743200"/>
                <a:gridCol w="7212167"/>
                <a:gridCol w="5132233"/>
              </a:tblGrid>
              <a:tr h="145999">
                <a:tc>
                  <a:txBody>
                    <a:bodyPr/>
                    <a:lstStyle/>
                    <a:p>
                      <a:pPr algn="ct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So sánh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Phía Thủy Tinh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1386840" algn="l"/>
                        </a:tabLst>
                      </a:pPr>
                      <a:r>
                        <a:rPr lang="en-US" sz="4000" b="1">
                          <a:effectLst/>
                          <a:latin typeface="Times New Roman" panose="02020603050405020304" pitchFamily="18" charset="0"/>
                          <a:ea typeface="Calibri" panose="020F0502020204030204" pitchFamily="34" charset="0"/>
                          <a:cs typeface="Times New Roman" panose="02020603050405020304" pitchFamily="18" charset="0"/>
                        </a:rPr>
                        <a:t>Phía Sơn Tinh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7984">
                <a:tc>
                  <a:txBody>
                    <a:bodyPr/>
                    <a:lstStyle/>
                    <a:p>
                      <a:pPr algn="ctr">
                        <a:lnSpc>
                          <a:spcPct val="130000"/>
                        </a:lnSpc>
                        <a:spcAft>
                          <a:spcPts val="0"/>
                        </a:spcAft>
                        <a:tabLst>
                          <a:tab pos="1386840" algn="l"/>
                        </a:tabLst>
                      </a:pPr>
                      <a:endParaRPr lang="vi-VN"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endParaRPr lang="vi-VN"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endParaRPr lang="vi-VN"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Nghệ </a:t>
                      </a:r>
                      <a:r>
                        <a:rPr lang="en-US" sz="4000">
                          <a:effectLst/>
                          <a:latin typeface="Times New Roman" panose="02020603050405020304" pitchFamily="18" charset="0"/>
                          <a:ea typeface="Calibri" panose="020F0502020204030204" pitchFamily="34" charset="0"/>
                          <a:cs typeface="Times New Roman" panose="02020603050405020304" pitchFamily="18" charset="0"/>
                        </a:rPr>
                        <a:t>thuật miêu tả</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 Nghệ thuật liệt kê tăng tiến tạo không khí giao tranh ác liệt giữa hai vị thần.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 Sử dụng yếu tố kì ảo (các loài trên cạn, dưới nước tham gia cuộc giao tranh; phép thuật của hai thần).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tabLst>
                          <a:tab pos="1386840" algn="l"/>
                        </a:tabLst>
                      </a:pPr>
                      <a:r>
                        <a:rPr lang="en-US" sz="4000">
                          <a:effectLst/>
                          <a:latin typeface="Times New Roman" panose="02020603050405020304" pitchFamily="18" charset="0"/>
                          <a:ea typeface="Calibri" panose="020F0502020204030204" pitchFamily="34" charset="0"/>
                          <a:cs typeface="Times New Roman" panose="02020603050405020304" pitchFamily="18" charset="0"/>
                        </a:rPr>
                        <a:t>+ Sử dụng nhiều từ láy tượng hình (</a:t>
                      </a:r>
                      <a:r>
                        <a:rPr lang="en-US" sz="4000" i="1">
                          <a:effectLst/>
                          <a:latin typeface="Times New Roman" panose="02020603050405020304" pitchFamily="18" charset="0"/>
                          <a:ea typeface="Calibri" panose="020F0502020204030204" pitchFamily="34" charset="0"/>
                          <a:cs typeface="Times New Roman" panose="02020603050405020304" pitchFamily="18" charset="0"/>
                        </a:rPr>
                        <a:t>lởm chởm, xông xáo, hăm hở, mù mịt</a:t>
                      </a:r>
                      <a:r>
                        <a:rPr lang="en-US" sz="4000">
                          <a:effectLst/>
                          <a:latin typeface="Times New Roman" panose="02020603050405020304" pitchFamily="18" charset="0"/>
                          <a:ea typeface="Calibri" panose="020F0502020204030204" pitchFamily="34" charset="0"/>
                          <a:cs typeface="Times New Roman" panose="02020603050405020304" pitchFamily="18" charset="0"/>
                        </a:rPr>
                        <a:t>), từ láy tượng thanh (</a:t>
                      </a:r>
                      <a:r>
                        <a:rPr lang="en-US" sz="4000" i="1">
                          <a:effectLst/>
                          <a:latin typeface="Times New Roman" panose="02020603050405020304" pitchFamily="18" charset="0"/>
                          <a:ea typeface="Calibri" panose="020F0502020204030204" pitchFamily="34" charset="0"/>
                          <a:cs typeface="Times New Roman" panose="02020603050405020304" pitchFamily="18" charset="0"/>
                        </a:rPr>
                        <a:t>xôn xao, thin thít</a:t>
                      </a:r>
                      <a:r>
                        <a:rPr lang="en-US" sz="4000">
                          <a:effectLst/>
                          <a:latin typeface="Times New Roman" panose="02020603050405020304" pitchFamily="18" charset="0"/>
                          <a:ea typeface="Calibri" panose="020F0502020204030204" pitchFamily="34" charset="0"/>
                          <a:cs typeface="Times New Roman" panose="02020603050405020304" pitchFamily="18" charset="0"/>
                        </a:rPr>
                        <a:t>); các phép so sánh (sóng cả...như chớp; càng cua...như mác); phép đối (</a:t>
                      </a:r>
                      <a:r>
                        <a:rPr lang="en-US" sz="4000" i="1">
                          <a:effectLst/>
                          <a:latin typeface="Times New Roman" panose="02020603050405020304" pitchFamily="18" charset="0"/>
                          <a:ea typeface="Calibri" panose="020F0502020204030204" pitchFamily="34" charset="0"/>
                          <a:cs typeface="Times New Roman" panose="02020603050405020304" pitchFamily="18" charset="0"/>
                        </a:rPr>
                        <a:t>Cá voi... – Cá mập...; sấm ran- sét động</a:t>
                      </a:r>
                      <a:r>
                        <a:rPr lang="en-US" sz="40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38875" marR="38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364823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13"/>
            <a:ext cx="18288000" cy="10227877"/>
          </a:xfrm>
          <a:prstGeom prst="rect">
            <a:avLst/>
          </a:prstGeom>
        </p:spPr>
      </p:pic>
      <p:sp>
        <p:nvSpPr>
          <p:cNvPr id="3" name="Rectangle 2"/>
          <p:cNvSpPr/>
          <p:nvPr/>
        </p:nvSpPr>
        <p:spPr>
          <a:xfrm>
            <a:off x="1143000" y="800100"/>
            <a:ext cx="7067319" cy="1410514"/>
          </a:xfrm>
          <a:prstGeom prst="rect">
            <a:avLst/>
          </a:prstGeom>
        </p:spPr>
        <p:txBody>
          <a:bodyPr wrap="none">
            <a:spAutoFit/>
          </a:bodyPr>
          <a:lstStyle/>
          <a:p>
            <a:pPr>
              <a:lnSpc>
                <a:spcPct val="130000"/>
              </a:lnSpc>
              <a:spcAft>
                <a:spcPts val="0"/>
              </a:spcAft>
              <a:tabLst>
                <a:tab pos="1386840" algn="l"/>
              </a:tabLst>
            </a:pPr>
            <a:r>
              <a:rPr lang="vi-VN"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4. Tính chất kì ảo</a:t>
            </a:r>
            <a:endParaRPr lang="en-GB" sz="7200">
              <a:effectLst>
                <a:glow rad="1016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214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grpSp>
        <p:nvGrpSpPr>
          <p:cNvPr id="10" name="Group 10"/>
          <p:cNvGrpSpPr/>
          <p:nvPr/>
        </p:nvGrpSpPr>
        <p:grpSpPr>
          <a:xfrm>
            <a:off x="1143000" y="1257300"/>
            <a:ext cx="7350220" cy="2286000"/>
            <a:chOff x="0" y="0"/>
            <a:chExt cx="2025786" cy="1400322"/>
          </a:xfrm>
        </p:grpSpPr>
        <p:sp>
          <p:nvSpPr>
            <p:cNvPr id="11"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75000"/>
                </a:schemeClr>
              </a:solidFill>
              <a:prstDash val="solid"/>
              <a:round/>
            </a:ln>
          </p:spPr>
        </p:sp>
        <p:sp>
          <p:nvSpPr>
            <p:cNvPr id="12" name="TextBox 12"/>
            <p:cNvSpPr txBox="1"/>
            <p:nvPr/>
          </p:nvSpPr>
          <p:spPr>
            <a:xfrm>
              <a:off x="0" y="-47625"/>
              <a:ext cx="2025786" cy="1447947"/>
            </a:xfrm>
            <a:prstGeom prst="rect">
              <a:avLst/>
            </a:prstGeom>
            <a:ln>
              <a:noFill/>
            </a:ln>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3" name="Group 10"/>
          <p:cNvGrpSpPr/>
          <p:nvPr/>
        </p:nvGrpSpPr>
        <p:grpSpPr>
          <a:xfrm>
            <a:off x="9477676" y="1638300"/>
            <a:ext cx="7514924" cy="3429000"/>
            <a:chOff x="0" y="0"/>
            <a:chExt cx="2025786" cy="1400322"/>
          </a:xfrm>
        </p:grpSpPr>
        <p:sp>
          <p:nvSpPr>
            <p:cNvPr id="14"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75000"/>
                </a:schemeClr>
              </a:solidFill>
              <a:prstDash val="solid"/>
              <a:round/>
            </a:ln>
          </p:spPr>
        </p:sp>
        <p:sp>
          <p:nvSpPr>
            <p:cNvPr id="15" name="TextBox 12"/>
            <p:cNvSpPr txBox="1"/>
            <p:nvPr/>
          </p:nvSpPr>
          <p:spPr>
            <a:xfrm>
              <a:off x="0" y="-47625"/>
              <a:ext cx="2025786" cy="1447947"/>
            </a:xfrm>
            <a:prstGeom prst="rect">
              <a:avLst/>
            </a:prstGeom>
            <a:ln>
              <a:noFill/>
            </a:ln>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6" name="Group 10"/>
          <p:cNvGrpSpPr/>
          <p:nvPr/>
        </p:nvGrpSpPr>
        <p:grpSpPr>
          <a:xfrm>
            <a:off x="1060648" y="4634869"/>
            <a:ext cx="7350220" cy="2642231"/>
            <a:chOff x="0" y="0"/>
            <a:chExt cx="2025786" cy="1400322"/>
          </a:xfrm>
        </p:grpSpPr>
        <p:sp>
          <p:nvSpPr>
            <p:cNvPr id="17"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75000"/>
                </a:schemeClr>
              </a:solidFill>
              <a:prstDash val="solid"/>
              <a:round/>
            </a:ln>
          </p:spPr>
        </p:sp>
        <p:sp>
          <p:nvSpPr>
            <p:cNvPr id="18" name="TextBox 12"/>
            <p:cNvSpPr txBox="1"/>
            <p:nvPr/>
          </p:nvSpPr>
          <p:spPr>
            <a:xfrm>
              <a:off x="0" y="-47625"/>
              <a:ext cx="2025786" cy="1447947"/>
            </a:xfrm>
            <a:prstGeom prst="rect">
              <a:avLst/>
            </a:prstGeom>
            <a:ln>
              <a:noFill/>
            </a:ln>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9" name="Group 10"/>
          <p:cNvGrpSpPr/>
          <p:nvPr/>
        </p:nvGrpSpPr>
        <p:grpSpPr>
          <a:xfrm>
            <a:off x="9395324" y="6116110"/>
            <a:ext cx="7514924" cy="3065989"/>
            <a:chOff x="0" y="0"/>
            <a:chExt cx="2025786" cy="1400322"/>
          </a:xfrm>
        </p:grpSpPr>
        <p:sp>
          <p:nvSpPr>
            <p:cNvPr id="20" name="Freeform 11"/>
            <p:cNvSpPr/>
            <p:nvPr/>
          </p:nvSpPr>
          <p:spPr>
            <a:xfrm>
              <a:off x="0" y="0"/>
              <a:ext cx="2025786" cy="1400322"/>
            </a:xfrm>
            <a:custGeom>
              <a:avLst/>
              <a:gdLst/>
              <a:ahLst/>
              <a:cxnLst/>
              <a:rect l="l" t="t" r="r" b="b"/>
              <a:pathLst>
                <a:path w="2025786" h="1400322">
                  <a:moveTo>
                    <a:pt x="51333" y="0"/>
                  </a:moveTo>
                  <a:lnTo>
                    <a:pt x="1974453" y="0"/>
                  </a:lnTo>
                  <a:cubicBezTo>
                    <a:pt x="1988067" y="0"/>
                    <a:pt x="2001124" y="5408"/>
                    <a:pt x="2010751" y="15035"/>
                  </a:cubicBezTo>
                  <a:cubicBezTo>
                    <a:pt x="2020377" y="24662"/>
                    <a:pt x="2025786" y="37719"/>
                    <a:pt x="2025786" y="51333"/>
                  </a:cubicBezTo>
                  <a:lnTo>
                    <a:pt x="2025786" y="1348988"/>
                  </a:lnTo>
                  <a:cubicBezTo>
                    <a:pt x="2025786" y="1377339"/>
                    <a:pt x="2002803" y="1400322"/>
                    <a:pt x="1974453" y="1400322"/>
                  </a:cubicBezTo>
                  <a:lnTo>
                    <a:pt x="51333" y="1400322"/>
                  </a:lnTo>
                  <a:cubicBezTo>
                    <a:pt x="37719" y="1400322"/>
                    <a:pt x="24662" y="1394913"/>
                    <a:pt x="15035" y="1385286"/>
                  </a:cubicBezTo>
                  <a:cubicBezTo>
                    <a:pt x="5408" y="1375660"/>
                    <a:pt x="0" y="1362603"/>
                    <a:pt x="0" y="1348988"/>
                  </a:cubicBezTo>
                  <a:lnTo>
                    <a:pt x="0" y="51333"/>
                  </a:lnTo>
                  <a:cubicBezTo>
                    <a:pt x="0" y="37719"/>
                    <a:pt x="5408" y="24662"/>
                    <a:pt x="15035" y="15035"/>
                  </a:cubicBezTo>
                  <a:cubicBezTo>
                    <a:pt x="24662" y="5408"/>
                    <a:pt x="37719" y="0"/>
                    <a:pt x="51333" y="0"/>
                  </a:cubicBezTo>
                  <a:close/>
                </a:path>
              </a:pathLst>
            </a:custGeom>
            <a:solidFill>
              <a:srgbClr val="EFE9D6">
                <a:alpha val="49804"/>
              </a:srgbClr>
            </a:solidFill>
            <a:ln w="38100" cap="rnd">
              <a:solidFill>
                <a:schemeClr val="accent6">
                  <a:lumMod val="75000"/>
                </a:schemeClr>
              </a:solidFill>
              <a:prstDash val="solid"/>
              <a:round/>
            </a:ln>
          </p:spPr>
        </p:sp>
        <p:sp>
          <p:nvSpPr>
            <p:cNvPr id="21" name="TextBox 12"/>
            <p:cNvSpPr txBox="1"/>
            <p:nvPr/>
          </p:nvSpPr>
          <p:spPr>
            <a:xfrm>
              <a:off x="0" y="-47625"/>
              <a:ext cx="2025786" cy="1447947"/>
            </a:xfrm>
            <a:prstGeom prst="rect">
              <a:avLst/>
            </a:prstGeom>
            <a:ln>
              <a:noFill/>
            </a:ln>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Rectangle 8"/>
          <p:cNvSpPr/>
          <p:nvPr/>
        </p:nvSpPr>
        <p:spPr>
          <a:xfrm>
            <a:off x="1371600" y="1354682"/>
            <a:ext cx="6781800" cy="1938992"/>
          </a:xfrm>
          <a:prstGeom prst="rect">
            <a:avLst/>
          </a:prstGeom>
        </p:spPr>
        <p:txBody>
          <a:bodyPr wrap="square">
            <a:spAutoFit/>
          </a:bodyPr>
          <a:lstStyle/>
          <a:p>
            <a:pPr algn="ctr"/>
            <a:r>
              <a:rPr lang="vi-VN" sz="4000">
                <a:latin typeface="Times New Roman" panose="02020603050405020304" pitchFamily="18" charset="0"/>
                <a:ea typeface="Calibri" panose="020F0502020204030204" pitchFamily="34" charset="0"/>
              </a:rPr>
              <a:t>Ngoại hình khác thường của Sơn Tinh (có 3 mắt, một mắt giữa trán)</a:t>
            </a:r>
            <a:endParaRPr lang="en-GB" sz="4000"/>
          </a:p>
        </p:txBody>
      </p:sp>
      <p:sp>
        <p:nvSpPr>
          <p:cNvPr id="22" name="Rectangle 21"/>
          <p:cNvSpPr/>
          <p:nvPr/>
        </p:nvSpPr>
        <p:spPr>
          <a:xfrm>
            <a:off x="1578429" y="4941557"/>
            <a:ext cx="6553200" cy="1938992"/>
          </a:xfrm>
          <a:prstGeom prst="rect">
            <a:avLst/>
          </a:prstGeom>
        </p:spPr>
        <p:txBody>
          <a:bodyPr wrap="square">
            <a:spAutoFit/>
          </a:bodyPr>
          <a:lstStyle/>
          <a:p>
            <a:r>
              <a:rPr lang="vi-VN" sz="4000">
                <a:latin typeface="Times New Roman" panose="02020603050405020304" pitchFamily="18" charset="0"/>
                <a:ea typeface="Calibri" panose="020F0502020204030204" pitchFamily="34" charset="0"/>
              </a:rPr>
              <a:t>Phương tiện di chuyển: Sơn Tinh phi bạch hổ trên cạn; Thủy Tinh cưỡi lưng rồng.</a:t>
            </a:r>
            <a:endParaRPr lang="en-GB" sz="4000"/>
          </a:p>
        </p:txBody>
      </p:sp>
      <p:sp>
        <p:nvSpPr>
          <p:cNvPr id="23" name="Rectangle 22"/>
          <p:cNvSpPr/>
          <p:nvPr/>
        </p:nvSpPr>
        <p:spPr>
          <a:xfrm>
            <a:off x="9746459" y="1722002"/>
            <a:ext cx="7090645" cy="3170099"/>
          </a:xfrm>
          <a:prstGeom prst="rect">
            <a:avLst/>
          </a:prstGeom>
        </p:spPr>
        <p:txBody>
          <a:bodyPr wrap="square">
            <a:spAutoFit/>
          </a:bodyPr>
          <a:lstStyle/>
          <a:p>
            <a:pPr algn="just">
              <a:spcAft>
                <a:spcPts val="0"/>
              </a:spcAft>
              <a:tabLst>
                <a:tab pos="1386840" algn="l"/>
              </a:tabLst>
            </a:pPr>
            <a:r>
              <a:rPr lang="vi-VN" sz="4000">
                <a:latin typeface="Times New Roman" panose="02020603050405020304" pitchFamily="18" charset="0"/>
                <a:ea typeface="Calibri" panose="020F0502020204030204" pitchFamily="34" charset="0"/>
                <a:cs typeface="Times New Roman" panose="02020603050405020304" pitchFamily="18" charset="0"/>
              </a:rPr>
              <a:t>Miêu tả phép thuật của Sơn Tinh – Thủy Tinh trong màn so tài ở phần I: Thủy Tinh hô mưa gọi gió; Sơn Tinh có phép tạo núi đồi chặn dòng nước,...</a:t>
            </a:r>
            <a:endParaRPr lang="en-GB"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9746459" y="6413778"/>
            <a:ext cx="6749216" cy="2554545"/>
          </a:xfrm>
          <a:prstGeom prst="rect">
            <a:avLst/>
          </a:prstGeom>
        </p:spPr>
        <p:txBody>
          <a:bodyPr wrap="square">
            <a:spAutoFit/>
          </a:bodyPr>
          <a:lstStyle/>
          <a:p>
            <a:pPr algn="just"/>
            <a:r>
              <a:rPr lang="vi-VN" sz="4000">
                <a:latin typeface="Times New Roman" panose="02020603050405020304" pitchFamily="18" charset="0"/>
                <a:ea typeface="Calibri" panose="020F0502020204030204" pitchFamily="34" charset="0"/>
              </a:rPr>
              <a:t>Miêu tả cuộc giao tranh giữa hai vị thần ở phần III với sự tham gia của muôn loài trên cạn, dưới nước.</a:t>
            </a:r>
            <a:endParaRPr lang="en-GB" sz="4000"/>
          </a:p>
        </p:txBody>
      </p:sp>
    </p:spTree>
    <p:extLst>
      <p:ext uri="{BB962C8B-B14F-4D97-AF65-F5344CB8AC3E}">
        <p14:creationId xmlns:p14="http://schemas.microsoft.com/office/powerpoint/2010/main" val="19970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par>
                                <p:cTn id="36" presetID="6"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pic>
        <p:nvPicPr>
          <p:cNvPr id="7" name="Video bài 1.6.Sơn tinh, thủy t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1134" y="1181100"/>
            <a:ext cx="14445484" cy="7848600"/>
          </a:xfrm>
          <a:prstGeom prst="rect">
            <a:avLst/>
          </a:prstGeom>
        </p:spPr>
      </p:pic>
    </p:spTree>
    <p:extLst>
      <p:ext uri="{BB962C8B-B14F-4D97-AF65-F5344CB8AC3E}">
        <p14:creationId xmlns:p14="http://schemas.microsoft.com/office/powerpoint/2010/main" val="3656039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4" t="-17133" r="-674" b="-63042"/>
            </a:stretch>
          </a:blipFill>
        </p:spPr>
      </p:sp>
      <p:grpSp>
        <p:nvGrpSpPr>
          <p:cNvPr id="3" name="Group 3"/>
          <p:cNvGrpSpPr/>
          <p:nvPr/>
        </p:nvGrpSpPr>
        <p:grpSpPr>
          <a:xfrm rot="-5400000">
            <a:off x="1548268" y="119062"/>
            <a:ext cx="8001000" cy="11039475"/>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8" name="Rectangle 7"/>
          <p:cNvSpPr/>
          <p:nvPr/>
        </p:nvSpPr>
        <p:spPr>
          <a:xfrm>
            <a:off x="1066800" y="2164534"/>
            <a:ext cx="7861447" cy="830997"/>
          </a:xfrm>
          <a:prstGeom prst="rect">
            <a:avLst/>
          </a:prstGeom>
        </p:spPr>
        <p:txBody>
          <a:bodyPr wrap="none">
            <a:spAutoFit/>
          </a:bodyPr>
          <a:lstStyle/>
          <a:p>
            <a:r>
              <a:rPr lang="vi-VN" sz="4800" b="1">
                <a:latin typeface="+mj-lt"/>
              </a:rPr>
              <a:t>Cách miêu tả các yếu tố kì ảo</a:t>
            </a:r>
            <a:endParaRPr lang="en-GB" sz="4800" b="1">
              <a:solidFill>
                <a:prstClr val="black"/>
              </a:solidFill>
              <a:latin typeface="+mj-lt"/>
            </a:endParaRPr>
          </a:p>
        </p:txBody>
      </p:sp>
      <p:sp>
        <p:nvSpPr>
          <p:cNvPr id="9" name="Rectangle 8"/>
          <p:cNvSpPr/>
          <p:nvPr/>
        </p:nvSpPr>
        <p:spPr>
          <a:xfrm>
            <a:off x="577923" y="3864808"/>
            <a:ext cx="8839200" cy="4493538"/>
          </a:xfrm>
          <a:prstGeom prst="rect">
            <a:avLst/>
          </a:prstGeom>
        </p:spPr>
        <p:txBody>
          <a:bodyPr wrap="square">
            <a:spAutoFit/>
          </a:bodyPr>
          <a:lstStyle/>
          <a:p>
            <a:pPr algn="just">
              <a:lnSpc>
                <a:spcPct val="130000"/>
              </a:lnSpc>
              <a:tabLst>
                <a:tab pos="1386840" algn="l"/>
              </a:tabLst>
            </a:pPr>
            <a:r>
              <a:rPr lang="vi-VN" sz="4400" smtClean="0">
                <a:latin typeface="+mj-lt"/>
              </a:rPr>
              <a:t>- Sử </a:t>
            </a:r>
            <a:r>
              <a:rPr lang="vi-VN" sz="4400">
                <a:latin typeface="+mj-lt"/>
              </a:rPr>
              <a:t>dụng nhiều hình </a:t>
            </a:r>
            <a:r>
              <a:rPr lang="vi-VN" sz="4400" smtClean="0">
                <a:latin typeface="+mj-lt"/>
              </a:rPr>
              <a:t>ảnh</a:t>
            </a:r>
          </a:p>
          <a:p>
            <a:pPr algn="just">
              <a:lnSpc>
                <a:spcPct val="130000"/>
              </a:lnSpc>
              <a:tabLst>
                <a:tab pos="1386840" algn="l"/>
              </a:tabLst>
            </a:pPr>
            <a:r>
              <a:rPr lang="vi-VN" sz="4400" smtClean="0">
                <a:latin typeface="+mj-lt"/>
              </a:rPr>
              <a:t>- Nhiều </a:t>
            </a:r>
            <a:r>
              <a:rPr lang="vi-VN" sz="4400">
                <a:latin typeface="+mj-lt"/>
              </a:rPr>
              <a:t>biện pháp tu từ để miên tả (so sánh, liệt kê, đối,...); </a:t>
            </a:r>
            <a:endParaRPr lang="vi-VN" sz="4400" smtClean="0">
              <a:latin typeface="+mj-lt"/>
            </a:endParaRPr>
          </a:p>
          <a:p>
            <a:pPr algn="just">
              <a:lnSpc>
                <a:spcPct val="130000"/>
              </a:lnSpc>
              <a:tabLst>
                <a:tab pos="1386840" algn="l"/>
              </a:tabLst>
            </a:pPr>
            <a:r>
              <a:rPr lang="vi-VN" sz="4400" smtClean="0">
                <a:latin typeface="+mj-lt"/>
              </a:rPr>
              <a:t>- Từ </a:t>
            </a:r>
            <a:r>
              <a:rPr lang="vi-VN" sz="4400">
                <a:latin typeface="+mj-lt"/>
              </a:rPr>
              <a:t>ngữ giàu sức gợi cảm (dùng nhiều từ láy tượng thanh, tượng hình) </a:t>
            </a:r>
            <a:endParaRPr lang="en-GB" sz="440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199" y="16972"/>
            <a:ext cx="8701179" cy="10270028"/>
          </a:xfrm>
          <a:prstGeom prst="rect">
            <a:avLst/>
          </a:prstGeom>
        </p:spPr>
      </p:pic>
    </p:spTree>
    <p:extLst>
      <p:ext uri="{BB962C8B-B14F-4D97-AF65-F5344CB8AC3E}">
        <p14:creationId xmlns:p14="http://schemas.microsoft.com/office/powerpoint/2010/main" val="341737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5" name="Freeform 5"/>
          <p:cNvSpPr/>
          <p:nvPr/>
        </p:nvSpPr>
        <p:spPr>
          <a:xfrm>
            <a:off x="4897452" y="3677007"/>
            <a:ext cx="8493096" cy="7930429"/>
          </a:xfrm>
          <a:custGeom>
            <a:avLst/>
            <a:gdLst/>
            <a:ahLst/>
            <a:cxnLst/>
            <a:rect l="l" t="t" r="r" b="b"/>
            <a:pathLst>
              <a:path w="8493096" h="7930429">
                <a:moveTo>
                  <a:pt x="0" y="0"/>
                </a:moveTo>
                <a:lnTo>
                  <a:pt x="8493096" y="0"/>
                </a:lnTo>
                <a:lnTo>
                  <a:pt x="8493096" y="7930428"/>
                </a:lnTo>
                <a:lnTo>
                  <a:pt x="0" y="7930428"/>
                </a:lnTo>
                <a:lnTo>
                  <a:pt x="0" y="0"/>
                </a:lnTo>
                <a:close/>
              </a:path>
            </a:pathLst>
          </a:custGeom>
          <a:blipFill>
            <a:blip r:embed="rId3"/>
            <a:stretch>
              <a:fillRect t="-13" b="-13"/>
            </a:stretch>
          </a:blipFill>
        </p:spPr>
      </p:sp>
      <p:sp>
        <p:nvSpPr>
          <p:cNvPr id="6" name="TextBox 6"/>
          <p:cNvSpPr txBox="1"/>
          <p:nvPr/>
        </p:nvSpPr>
        <p:spPr>
          <a:xfrm>
            <a:off x="4724400" y="1363134"/>
            <a:ext cx="12505278" cy="1477328"/>
          </a:xfrm>
          <a:prstGeom prst="rect">
            <a:avLst/>
          </a:prstGeom>
        </p:spPr>
        <p:txBody>
          <a:bodyPr lIns="0" tIns="0" rIns="0" bIns="0" rtlCol="0" anchor="t">
            <a:spAutoFit/>
          </a:bodyPr>
          <a:lstStyle/>
          <a:p>
            <a:r>
              <a:rPr lang="en-US" sz="9600" b="1">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III. TỔNG KẾT</a:t>
            </a:r>
            <a:endParaRPr lang="en-GB" sz="960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8" name="TextBox 8"/>
          <p:cNvSpPr txBox="1"/>
          <p:nvPr/>
        </p:nvSpPr>
        <p:spPr>
          <a:xfrm>
            <a:off x="2133600" y="1787480"/>
            <a:ext cx="4915195" cy="830997"/>
          </a:xfrm>
          <a:prstGeom prst="rect">
            <a:avLst/>
          </a:prstGeom>
        </p:spPr>
        <p:txBody>
          <a:bodyPr lIns="0" tIns="0" rIns="0" bIns="0" rtlCol="0" anchor="t">
            <a:spAutoFit/>
          </a:bodyPr>
          <a:lstStyle/>
          <a:p>
            <a:pPr algn="ctr"/>
            <a:r>
              <a:rPr lang="en-US" sz="5400" b="1">
                <a:latin typeface="Times New Roman" panose="02020603050405020304" pitchFamily="18" charset="0"/>
                <a:cs typeface="Times New Roman" panose="02020603050405020304" pitchFamily="18" charset="0"/>
              </a:rPr>
              <a:t>1. Nghệ thuật</a:t>
            </a:r>
            <a:endParaRPr lang="en-GB" sz="5400">
              <a:latin typeface="Times New Roman" panose="02020603050405020304" pitchFamily="18" charset="0"/>
              <a:cs typeface="Times New Roman" panose="02020603050405020304" pitchFamily="18" charset="0"/>
            </a:endParaRPr>
          </a:p>
        </p:txBody>
      </p:sp>
      <p:sp>
        <p:nvSpPr>
          <p:cNvPr id="9" name="TextBox 9"/>
          <p:cNvSpPr txBox="1"/>
          <p:nvPr/>
        </p:nvSpPr>
        <p:spPr>
          <a:xfrm>
            <a:off x="10301159" y="1259524"/>
            <a:ext cx="4915195" cy="1661993"/>
          </a:xfrm>
          <a:prstGeom prst="rect">
            <a:avLst/>
          </a:prstGeom>
        </p:spPr>
        <p:txBody>
          <a:bodyPr lIns="0" tIns="0" rIns="0" bIns="0" rtlCol="0" anchor="t">
            <a:spAutoFit/>
          </a:bodyPr>
          <a:lstStyle/>
          <a:p>
            <a:pPr algn="ctr"/>
            <a:r>
              <a:rPr lang="vi-VN" sz="5400" b="1">
                <a:latin typeface="Times New Roman" panose="02020603050405020304" pitchFamily="18" charset="0"/>
                <a:cs typeface="Times New Roman" panose="02020603050405020304" pitchFamily="18" charset="0"/>
              </a:rPr>
              <a:t>2. Chủ đề - </a:t>
            </a:r>
            <a:endParaRPr lang="vi-VN" sz="5400" b="1" smtClean="0">
              <a:latin typeface="Times New Roman" panose="02020603050405020304" pitchFamily="18" charset="0"/>
              <a:cs typeface="Times New Roman" panose="02020603050405020304" pitchFamily="18" charset="0"/>
            </a:endParaRPr>
          </a:p>
          <a:p>
            <a:pPr algn="ctr"/>
            <a:r>
              <a:rPr lang="vi-VN" sz="5400" b="1" smtClean="0">
                <a:latin typeface="Times New Roman" panose="02020603050405020304" pitchFamily="18" charset="0"/>
                <a:cs typeface="Times New Roman" panose="02020603050405020304" pitchFamily="18" charset="0"/>
              </a:rPr>
              <a:t>ý </a:t>
            </a:r>
            <a:r>
              <a:rPr lang="vi-VN" sz="5400" b="1">
                <a:latin typeface="Times New Roman" panose="02020603050405020304" pitchFamily="18" charset="0"/>
                <a:cs typeface="Times New Roman" panose="02020603050405020304" pitchFamily="18" charset="0"/>
              </a:rPr>
              <a:t>nghĩa văn bản</a:t>
            </a:r>
            <a:endParaRPr lang="en-GB" sz="5400">
              <a:latin typeface="Times New Roman" panose="02020603050405020304" pitchFamily="18" charset="0"/>
              <a:cs typeface="Times New Roman" panose="02020603050405020304" pitchFamily="18" charset="0"/>
            </a:endParaRPr>
          </a:p>
        </p:txBody>
      </p:sp>
      <p:sp>
        <p:nvSpPr>
          <p:cNvPr id="12" name="Freeform 12"/>
          <p:cNvSpPr/>
          <p:nvPr/>
        </p:nvSpPr>
        <p:spPr>
          <a:xfrm rot="312996" flipH="1">
            <a:off x="16374032" y="7153741"/>
            <a:ext cx="1760082" cy="2487749"/>
          </a:xfrm>
          <a:custGeom>
            <a:avLst/>
            <a:gdLst/>
            <a:ahLst/>
            <a:cxnLst/>
            <a:rect l="l" t="t" r="r" b="b"/>
            <a:pathLst>
              <a:path w="1760082" h="2487749">
                <a:moveTo>
                  <a:pt x="1760082" y="0"/>
                </a:moveTo>
                <a:lnTo>
                  <a:pt x="0" y="0"/>
                </a:lnTo>
                <a:lnTo>
                  <a:pt x="0" y="2487749"/>
                </a:lnTo>
                <a:lnTo>
                  <a:pt x="1760082" y="2487749"/>
                </a:lnTo>
                <a:lnTo>
                  <a:pt x="1760082" y="0"/>
                </a:lnTo>
                <a:close/>
              </a:path>
            </a:pathLst>
          </a:custGeom>
          <a:blipFill>
            <a:blip r:embed="rId3"/>
            <a:stretch>
              <a:fillRect l="-35" r="-35"/>
            </a:stretch>
          </a:blipFill>
        </p:spPr>
      </p:sp>
      <p:sp>
        <p:nvSpPr>
          <p:cNvPr id="13" name="Freeform 13"/>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4">
              <a:extLst>
                <a:ext uri="{96DAC541-7B7A-43D3-8B79-37D633B846F1}">
                  <asvg:svgBlip xmlns:asvg="http://schemas.microsoft.com/office/drawing/2016/SVG/main" xmlns="" r:embed="rId7"/>
                </a:ext>
              </a:extLst>
            </a:blip>
            <a:stretch>
              <a:fillRect t="-219318" r="-283545" b="-41091"/>
            </a:stretch>
          </a:blipFill>
        </p:spPr>
      </p:sp>
      <p:grpSp>
        <p:nvGrpSpPr>
          <p:cNvPr id="14" name="Group 14"/>
          <p:cNvGrpSpPr/>
          <p:nvPr/>
        </p:nvGrpSpPr>
        <p:grpSpPr>
          <a:xfrm rot="2013272">
            <a:off x="15094761" y="3254148"/>
            <a:ext cx="1598932" cy="1095837"/>
            <a:chOff x="0" y="0"/>
            <a:chExt cx="2131910" cy="1461116"/>
          </a:xfrm>
        </p:grpSpPr>
        <p:sp>
          <p:nvSpPr>
            <p:cNvPr id="15" name="Freeform 15"/>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4">
                <a:extLst>
                  <a:ext uri="{96DAC541-7B7A-43D3-8B79-37D633B846F1}">
                    <asvg:svgBlip xmlns:asvg="http://schemas.microsoft.com/office/drawing/2016/SVG/main" xmlns="" r:embed="rId7"/>
                  </a:ext>
                </a:extLst>
              </a:blip>
              <a:stretch>
                <a:fillRect t="-219318" r="-283545" b="-41091"/>
              </a:stretch>
            </a:blipFill>
          </p:spPr>
        </p:sp>
        <p:sp>
          <p:nvSpPr>
            <p:cNvPr id="16" name="Freeform 16"/>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4">
                <a:extLst>
                  <a:ext uri="{96DAC541-7B7A-43D3-8B79-37D633B846F1}">
                    <asvg:svgBlip xmlns:asvg="http://schemas.microsoft.com/office/drawing/2016/SVG/main" xmlns="" r:embed="rId7"/>
                  </a:ext>
                </a:extLst>
              </a:blip>
              <a:stretch>
                <a:fillRect t="-219318" r="-283545" b="-41091"/>
              </a:stretch>
            </a:blipFill>
          </p:spPr>
        </p:sp>
      </p:grpSp>
      <p:sp>
        <p:nvSpPr>
          <p:cNvPr id="17" name="Freeform 17"/>
          <p:cNvSpPr/>
          <p:nvPr/>
        </p:nvSpPr>
        <p:spPr>
          <a:xfrm rot="-984830">
            <a:off x="787303" y="1023365"/>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8" name="Rectangle 17"/>
          <p:cNvSpPr/>
          <p:nvPr/>
        </p:nvSpPr>
        <p:spPr>
          <a:xfrm>
            <a:off x="1239501" y="3409890"/>
            <a:ext cx="6949738" cy="5078313"/>
          </a:xfrm>
          <a:prstGeom prst="rect">
            <a:avLst/>
          </a:prstGeom>
        </p:spPr>
        <p:txBody>
          <a:bodyPr wrap="square">
            <a:spAutoFit/>
          </a:bodyPr>
          <a:lstStyle/>
          <a:p>
            <a:pPr algn="just">
              <a:lnSpc>
                <a:spcPct val="150000"/>
              </a:lnSpc>
              <a:spcAft>
                <a:spcPts val="0"/>
              </a:spcAft>
              <a:tabLst>
                <a:tab pos="1386840" algn="l"/>
              </a:tabLst>
            </a:pPr>
            <a:r>
              <a:rPr lang="en-US" sz="3600" b="1">
                <a:latin typeface="Times New Roman" panose="02020603050405020304" pitchFamily="18" charset="0"/>
                <a:ea typeface="MS Mincho"/>
                <a:cs typeface="Times New Roman" panose="02020603050405020304" pitchFamily="18" charset="0"/>
              </a:rPr>
              <a:t>- </a:t>
            </a:r>
            <a:r>
              <a:rPr lang="en-US" sz="3600">
                <a:latin typeface="Times New Roman" panose="02020603050405020304" pitchFamily="18" charset="0"/>
                <a:ea typeface="MS Mincho"/>
                <a:cs typeface="Times New Roman" panose="02020603050405020304" pitchFamily="18" charset="0"/>
              </a:rPr>
              <a:t>Cốt truyện dựa vào truyền thuyết dân gian nhưng có nhiều sáng tạo trong cách kể.</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1386840" algn="l"/>
              </a:tabLst>
            </a:pPr>
            <a:r>
              <a:rPr lang="en-US" sz="3600">
                <a:latin typeface="Times New Roman" panose="02020603050405020304" pitchFamily="18" charset="0"/>
                <a:ea typeface="MS Mincho"/>
                <a:cs typeface="Times New Roman" panose="02020603050405020304" pitchFamily="18" charset="0"/>
              </a:rPr>
              <a:t>- Sử dụng nhiều yếu tố kì ảo đặc sắc.</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tabLst>
                <a:tab pos="1386840" algn="l"/>
              </a:tabLst>
            </a:pPr>
            <a:r>
              <a:rPr lang="en-US" sz="3600">
                <a:latin typeface="Times New Roman" panose="02020603050405020304" pitchFamily="18" charset="0"/>
                <a:ea typeface="MS Mincho"/>
                <a:cs typeface="Times New Roman" panose="02020603050405020304" pitchFamily="18" charset="0"/>
              </a:rPr>
              <a:t>- Thể thơ 7 chữ, ngôn ngữ giàu hình ảnh.</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9478976" y="3111342"/>
            <a:ext cx="6785605" cy="5809732"/>
          </a:xfrm>
          <a:prstGeom prst="rect">
            <a:avLst/>
          </a:prstGeom>
        </p:spPr>
        <p:txBody>
          <a:bodyPr wrap="square">
            <a:spAutoFit/>
          </a:bodyPr>
          <a:lstStyle/>
          <a:p>
            <a:pPr algn="just">
              <a:lnSpc>
                <a:spcPct val="150000"/>
              </a:lnSpc>
              <a:spcAft>
                <a:spcPts val="0"/>
              </a:spcAft>
            </a:pPr>
            <a:r>
              <a:rPr lang="vi-VN" sz="3600">
                <a:latin typeface="Times New Roman" panose="02020603050405020304" pitchFamily="18" charset="0"/>
                <a:ea typeface="Calibri" panose="020F0502020204030204" pitchFamily="34" charset="0"/>
                <a:cs typeface="Times New Roman" panose="02020603050405020304" pitchFamily="18" charset="0"/>
              </a:rPr>
              <a:t>- Bài thơ lí giải hiện tượng lũ lụt hàng năm dựa trên câu chuyện tình yêu giữa ba người: nàng Mị Nương và Sơn Tinh, Thủy Tinh.</a:t>
            </a:r>
            <a:endParaRPr lang="en-GB" sz="36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3600">
                <a:latin typeface="Times New Roman" panose="02020603050405020304" pitchFamily="18" charset="0"/>
                <a:ea typeface="Calibri" panose="020F0502020204030204" pitchFamily="34" charset="0"/>
                <a:cs typeface="Times New Roman" panose="02020603050405020304" pitchFamily="18" charset="0"/>
              </a:rPr>
              <a:t>- Phê phán sự hận thù, ghen tuông mù quáng trong tình yêu dẫn đến những hậu quả nặng nề. </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in)">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flipV="1">
            <a:off x="4437020" y="4906786"/>
            <a:ext cx="9413961" cy="3330189"/>
          </a:xfrm>
          <a:custGeom>
            <a:avLst/>
            <a:gdLst/>
            <a:ahLst/>
            <a:cxnLst/>
            <a:rect l="l" t="t" r="r" b="b"/>
            <a:pathLst>
              <a:path w="9413961" h="3330189">
                <a:moveTo>
                  <a:pt x="0" y="3330189"/>
                </a:moveTo>
                <a:lnTo>
                  <a:pt x="9413960" y="3330189"/>
                </a:lnTo>
                <a:lnTo>
                  <a:pt x="9413960" y="0"/>
                </a:lnTo>
                <a:lnTo>
                  <a:pt x="0" y="0"/>
                </a:lnTo>
                <a:lnTo>
                  <a:pt x="0" y="333018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2244114" y="2365030"/>
            <a:ext cx="13799771" cy="2708434"/>
          </a:xfrm>
          <a:prstGeom prst="rect">
            <a:avLst/>
          </a:prstGeom>
        </p:spPr>
        <p:txBody>
          <a:bodyPr lIns="0" tIns="0" rIns="0" bIns="0" rtlCol="0" anchor="t">
            <a:spAutoFit/>
          </a:bodyPr>
          <a:lstStyle/>
          <a:p>
            <a:pPr algn="ctr">
              <a:spcBef>
                <a:spcPct val="0"/>
              </a:spcBef>
            </a:pP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vi-VN" sz="88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3</a:t>
            </a:r>
          </a:p>
          <a:p>
            <a:pPr algn="ctr">
              <a:spcBef>
                <a:spcPct val="0"/>
              </a:spcBef>
            </a:pPr>
            <a:r>
              <a:rPr lang="vi-VN" sz="88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LUYỆN TẬP</a:t>
            </a:r>
            <a:endParaRPr lang="en-US" sz="96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4" name="Freeform 4"/>
          <p:cNvSpPr/>
          <p:nvPr/>
        </p:nvSpPr>
        <p:spPr>
          <a:xfrm>
            <a:off x="6811835" y="7519176"/>
            <a:ext cx="4866108" cy="4804389"/>
          </a:xfrm>
          <a:custGeom>
            <a:avLst/>
            <a:gdLst/>
            <a:ahLst/>
            <a:cxnLst/>
            <a:rect l="l" t="t" r="r" b="b"/>
            <a:pathLst>
              <a:path w="4866108" h="4804389">
                <a:moveTo>
                  <a:pt x="0" y="0"/>
                </a:moveTo>
                <a:lnTo>
                  <a:pt x="4866108" y="0"/>
                </a:lnTo>
                <a:lnTo>
                  <a:pt x="4866108" y="4804389"/>
                </a:lnTo>
                <a:lnTo>
                  <a:pt x="0" y="4804389"/>
                </a:lnTo>
                <a:lnTo>
                  <a:pt x="0" y="0"/>
                </a:lnTo>
                <a:close/>
              </a:path>
            </a:pathLst>
          </a:custGeom>
          <a:blipFill>
            <a:blip r:embed="rId4"/>
            <a:stretch>
              <a:fillRect/>
            </a:stretch>
          </a:blipFill>
        </p:spPr>
      </p:sp>
      <p:sp>
        <p:nvSpPr>
          <p:cNvPr id="5" name="Freeform 5"/>
          <p:cNvSpPr/>
          <p:nvPr/>
        </p:nvSpPr>
        <p:spPr>
          <a:xfrm flipH="1" flipV="1">
            <a:off x="6698070" y="-2787361"/>
            <a:ext cx="4866108" cy="4804389"/>
          </a:xfrm>
          <a:custGeom>
            <a:avLst/>
            <a:gdLst/>
            <a:ahLst/>
            <a:cxnLst/>
            <a:rect l="l" t="t" r="r" b="b"/>
            <a:pathLst>
              <a:path w="4866108" h="4804389">
                <a:moveTo>
                  <a:pt x="4866108" y="4804389"/>
                </a:moveTo>
                <a:lnTo>
                  <a:pt x="0" y="4804389"/>
                </a:lnTo>
                <a:lnTo>
                  <a:pt x="0" y="0"/>
                </a:lnTo>
                <a:lnTo>
                  <a:pt x="4866108" y="0"/>
                </a:lnTo>
                <a:lnTo>
                  <a:pt x="4866108" y="4804389"/>
                </a:lnTo>
                <a:close/>
              </a:path>
            </a:pathLst>
          </a:custGeom>
          <a:blipFill>
            <a:blip r:embed="rId4"/>
            <a:stretch>
              <a:fillRect/>
            </a:stretch>
          </a:blipFill>
        </p:spPr>
      </p:sp>
      <p:sp>
        <p:nvSpPr>
          <p:cNvPr id="6" name="Freeform 6"/>
          <p:cNvSpPr/>
          <p:nvPr/>
        </p:nvSpPr>
        <p:spPr>
          <a:xfrm rot="-1082384">
            <a:off x="15117065" y="6425478"/>
            <a:ext cx="3348215" cy="4757677"/>
          </a:xfrm>
          <a:custGeom>
            <a:avLst/>
            <a:gdLst/>
            <a:ahLst/>
            <a:cxnLst/>
            <a:rect l="l" t="t" r="r" b="b"/>
            <a:pathLst>
              <a:path w="3348215" h="4757677">
                <a:moveTo>
                  <a:pt x="0" y="0"/>
                </a:moveTo>
                <a:lnTo>
                  <a:pt x="3348215" y="0"/>
                </a:lnTo>
                <a:lnTo>
                  <a:pt x="3348215" y="4757677"/>
                </a:lnTo>
                <a:lnTo>
                  <a:pt x="0" y="4757677"/>
                </a:lnTo>
                <a:lnTo>
                  <a:pt x="0" y="0"/>
                </a:lnTo>
                <a:close/>
              </a:path>
            </a:pathLst>
          </a:custGeom>
          <a:blipFill>
            <a:blip r:embed="rId5"/>
            <a:stretch>
              <a:fillRect/>
            </a:stretch>
          </a:blipFill>
        </p:spPr>
      </p:sp>
      <p:sp>
        <p:nvSpPr>
          <p:cNvPr id="7" name="Freeform 7"/>
          <p:cNvSpPr/>
          <p:nvPr/>
        </p:nvSpPr>
        <p:spPr>
          <a:xfrm rot="677284" flipH="1">
            <a:off x="20031" y="6690352"/>
            <a:ext cx="3583170" cy="4227929"/>
          </a:xfrm>
          <a:custGeom>
            <a:avLst/>
            <a:gdLst/>
            <a:ahLst/>
            <a:cxnLst/>
            <a:rect l="l" t="t" r="r" b="b"/>
            <a:pathLst>
              <a:path w="3583170" h="4227929">
                <a:moveTo>
                  <a:pt x="3583170" y="0"/>
                </a:moveTo>
                <a:lnTo>
                  <a:pt x="0" y="0"/>
                </a:lnTo>
                <a:lnTo>
                  <a:pt x="0" y="4227929"/>
                </a:lnTo>
                <a:lnTo>
                  <a:pt x="3583170" y="4227929"/>
                </a:lnTo>
                <a:lnTo>
                  <a:pt x="3583170" y="0"/>
                </a:lnTo>
                <a:close/>
              </a:path>
            </a:pathLst>
          </a:custGeom>
          <a:blipFill>
            <a:blip r:embed="rId6"/>
            <a:stretch>
              <a:fillRect/>
            </a:stretch>
          </a:blipFill>
        </p:spPr>
      </p:sp>
      <p:sp>
        <p:nvSpPr>
          <p:cNvPr id="8" name="Freeform 8"/>
          <p:cNvSpPr/>
          <p:nvPr/>
        </p:nvSpPr>
        <p:spPr>
          <a:xfrm rot="785553">
            <a:off x="12480877" y="13920"/>
            <a:ext cx="5601322" cy="3374797"/>
          </a:xfrm>
          <a:custGeom>
            <a:avLst/>
            <a:gdLst/>
            <a:ahLst/>
            <a:cxnLst/>
            <a:rect l="l" t="t" r="r" b="b"/>
            <a:pathLst>
              <a:path w="5601322" h="3374797">
                <a:moveTo>
                  <a:pt x="0" y="0"/>
                </a:moveTo>
                <a:lnTo>
                  <a:pt x="5601323" y="0"/>
                </a:lnTo>
                <a:lnTo>
                  <a:pt x="5601323" y="3374797"/>
                </a:lnTo>
                <a:lnTo>
                  <a:pt x="0" y="3374797"/>
                </a:lnTo>
                <a:lnTo>
                  <a:pt x="0" y="0"/>
                </a:lnTo>
                <a:close/>
              </a:path>
            </a:pathLst>
          </a:custGeom>
          <a:blipFill>
            <a:blip r:embed="rId7"/>
            <a:stretch>
              <a:fillRect/>
            </a:stretch>
          </a:blipFill>
        </p:spPr>
      </p:sp>
      <p:sp>
        <p:nvSpPr>
          <p:cNvPr id="9" name="Freeform 9"/>
          <p:cNvSpPr/>
          <p:nvPr/>
        </p:nvSpPr>
        <p:spPr>
          <a:xfrm rot="1558696">
            <a:off x="-812654" y="-1116422"/>
            <a:ext cx="5607598" cy="6222023"/>
          </a:xfrm>
          <a:custGeom>
            <a:avLst/>
            <a:gdLst/>
            <a:ahLst/>
            <a:cxnLst/>
            <a:rect l="l" t="t" r="r" b="b"/>
            <a:pathLst>
              <a:path w="5607598" h="6222023">
                <a:moveTo>
                  <a:pt x="0" y="0"/>
                </a:moveTo>
                <a:lnTo>
                  <a:pt x="5607598" y="0"/>
                </a:lnTo>
                <a:lnTo>
                  <a:pt x="5607598" y="6222023"/>
                </a:lnTo>
                <a:lnTo>
                  <a:pt x="0" y="6222023"/>
                </a:lnTo>
                <a:lnTo>
                  <a:pt x="0" y="0"/>
                </a:lnTo>
                <a:close/>
              </a:path>
            </a:pathLst>
          </a:custGeom>
          <a:blipFill>
            <a:blip r:embed="rId8"/>
            <a:stretch>
              <a:fillRect/>
            </a:stretch>
          </a:blipFill>
        </p:spPr>
      </p:sp>
      <p:sp>
        <p:nvSpPr>
          <p:cNvPr id="10" name="Freeform 10"/>
          <p:cNvSpPr/>
          <p:nvPr/>
        </p:nvSpPr>
        <p:spPr>
          <a:xfrm rot="-832996">
            <a:off x="3853749" y="911161"/>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81503">
            <a:off x="13087923" y="8318273"/>
            <a:ext cx="1467888" cy="1376145"/>
          </a:xfrm>
          <a:custGeom>
            <a:avLst/>
            <a:gdLst/>
            <a:ahLst/>
            <a:cxnLst/>
            <a:rect l="l" t="t" r="r" b="b"/>
            <a:pathLst>
              <a:path w="1467888" h="1376145">
                <a:moveTo>
                  <a:pt x="0" y="0"/>
                </a:moveTo>
                <a:lnTo>
                  <a:pt x="1467888" y="0"/>
                </a:lnTo>
                <a:lnTo>
                  <a:pt x="1467888" y="1376145"/>
                </a:lnTo>
                <a:lnTo>
                  <a:pt x="0" y="13761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4212559" y="8897300"/>
            <a:ext cx="1264935" cy="866930"/>
            <a:chOff x="0" y="0"/>
            <a:chExt cx="1686580" cy="1155906"/>
          </a:xfrm>
        </p:grpSpPr>
        <p:sp>
          <p:nvSpPr>
            <p:cNvPr id="13" name="Freeform 13"/>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4" name="Freeform 14"/>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5" name="Group 15"/>
          <p:cNvGrpSpPr/>
          <p:nvPr/>
        </p:nvGrpSpPr>
        <p:grpSpPr>
          <a:xfrm rot="8840266">
            <a:off x="16626833" y="4473321"/>
            <a:ext cx="1264935" cy="866930"/>
            <a:chOff x="0" y="0"/>
            <a:chExt cx="1686580" cy="1155906"/>
          </a:xfrm>
        </p:grpSpPr>
        <p:sp>
          <p:nvSpPr>
            <p:cNvPr id="16" name="Freeform 16"/>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7" name="Freeform 17"/>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8" name="Group 18"/>
          <p:cNvGrpSpPr/>
          <p:nvPr/>
        </p:nvGrpSpPr>
        <p:grpSpPr>
          <a:xfrm rot="8840266">
            <a:off x="396233" y="5240840"/>
            <a:ext cx="1264935" cy="866930"/>
            <a:chOff x="0" y="0"/>
            <a:chExt cx="1686580" cy="1155906"/>
          </a:xfrm>
        </p:grpSpPr>
        <p:sp>
          <p:nvSpPr>
            <p:cNvPr id="19" name="Freeform 19"/>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20" name="Freeform 20"/>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spTree>
    <p:extLst>
      <p:ext uri="{BB962C8B-B14F-4D97-AF65-F5344CB8AC3E}">
        <p14:creationId xmlns:p14="http://schemas.microsoft.com/office/powerpoint/2010/main" val="161216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4" name="Freeform 4"/>
          <p:cNvSpPr/>
          <p:nvPr/>
        </p:nvSpPr>
        <p:spPr>
          <a:xfrm>
            <a:off x="6811835" y="7519176"/>
            <a:ext cx="4866108" cy="4804389"/>
          </a:xfrm>
          <a:custGeom>
            <a:avLst/>
            <a:gdLst/>
            <a:ahLst/>
            <a:cxnLst/>
            <a:rect l="l" t="t" r="r" b="b"/>
            <a:pathLst>
              <a:path w="4866108" h="4804389">
                <a:moveTo>
                  <a:pt x="0" y="0"/>
                </a:moveTo>
                <a:lnTo>
                  <a:pt x="4866108" y="0"/>
                </a:lnTo>
                <a:lnTo>
                  <a:pt x="4866108" y="4804389"/>
                </a:lnTo>
                <a:lnTo>
                  <a:pt x="0" y="4804389"/>
                </a:lnTo>
                <a:lnTo>
                  <a:pt x="0" y="0"/>
                </a:lnTo>
                <a:close/>
              </a:path>
            </a:pathLst>
          </a:custGeom>
          <a:blipFill>
            <a:blip r:embed="rId2"/>
            <a:stretch>
              <a:fillRect/>
            </a:stretch>
          </a:blipFill>
        </p:spPr>
      </p:sp>
      <p:sp>
        <p:nvSpPr>
          <p:cNvPr id="5" name="Freeform 5"/>
          <p:cNvSpPr/>
          <p:nvPr/>
        </p:nvSpPr>
        <p:spPr>
          <a:xfrm flipH="1" flipV="1">
            <a:off x="6698070" y="-2787361"/>
            <a:ext cx="4866108" cy="4804389"/>
          </a:xfrm>
          <a:custGeom>
            <a:avLst/>
            <a:gdLst/>
            <a:ahLst/>
            <a:cxnLst/>
            <a:rect l="l" t="t" r="r" b="b"/>
            <a:pathLst>
              <a:path w="4866108" h="4804389">
                <a:moveTo>
                  <a:pt x="4866108" y="4804389"/>
                </a:moveTo>
                <a:lnTo>
                  <a:pt x="0" y="4804389"/>
                </a:lnTo>
                <a:lnTo>
                  <a:pt x="0" y="0"/>
                </a:lnTo>
                <a:lnTo>
                  <a:pt x="4866108" y="0"/>
                </a:lnTo>
                <a:lnTo>
                  <a:pt x="4866108" y="4804389"/>
                </a:lnTo>
                <a:close/>
              </a:path>
            </a:pathLst>
          </a:custGeom>
          <a:blipFill>
            <a:blip r:embed="rId2"/>
            <a:stretch>
              <a:fillRect/>
            </a:stretch>
          </a:blipFill>
        </p:spPr>
      </p:sp>
      <p:sp>
        <p:nvSpPr>
          <p:cNvPr id="6" name="Freeform 6"/>
          <p:cNvSpPr/>
          <p:nvPr/>
        </p:nvSpPr>
        <p:spPr>
          <a:xfrm rot="-1082384">
            <a:off x="15117065" y="6425478"/>
            <a:ext cx="3348215" cy="4757677"/>
          </a:xfrm>
          <a:custGeom>
            <a:avLst/>
            <a:gdLst/>
            <a:ahLst/>
            <a:cxnLst/>
            <a:rect l="l" t="t" r="r" b="b"/>
            <a:pathLst>
              <a:path w="3348215" h="4757677">
                <a:moveTo>
                  <a:pt x="0" y="0"/>
                </a:moveTo>
                <a:lnTo>
                  <a:pt x="3348215" y="0"/>
                </a:lnTo>
                <a:lnTo>
                  <a:pt x="3348215" y="4757677"/>
                </a:lnTo>
                <a:lnTo>
                  <a:pt x="0" y="4757677"/>
                </a:lnTo>
                <a:lnTo>
                  <a:pt x="0" y="0"/>
                </a:lnTo>
                <a:close/>
              </a:path>
            </a:pathLst>
          </a:custGeom>
          <a:blipFill>
            <a:blip r:embed="rId3"/>
            <a:stretch>
              <a:fillRect/>
            </a:stretch>
          </a:blipFill>
        </p:spPr>
      </p:sp>
      <p:sp>
        <p:nvSpPr>
          <p:cNvPr id="7" name="Freeform 7"/>
          <p:cNvSpPr/>
          <p:nvPr/>
        </p:nvSpPr>
        <p:spPr>
          <a:xfrm rot="677284" flipH="1">
            <a:off x="20031" y="6690352"/>
            <a:ext cx="3583170" cy="4227929"/>
          </a:xfrm>
          <a:custGeom>
            <a:avLst/>
            <a:gdLst/>
            <a:ahLst/>
            <a:cxnLst/>
            <a:rect l="l" t="t" r="r" b="b"/>
            <a:pathLst>
              <a:path w="3583170" h="4227929">
                <a:moveTo>
                  <a:pt x="3583170" y="0"/>
                </a:moveTo>
                <a:lnTo>
                  <a:pt x="0" y="0"/>
                </a:lnTo>
                <a:lnTo>
                  <a:pt x="0" y="4227929"/>
                </a:lnTo>
                <a:lnTo>
                  <a:pt x="3583170" y="4227929"/>
                </a:lnTo>
                <a:lnTo>
                  <a:pt x="3583170" y="0"/>
                </a:lnTo>
                <a:close/>
              </a:path>
            </a:pathLst>
          </a:custGeom>
          <a:blipFill>
            <a:blip r:embed="rId4"/>
            <a:stretch>
              <a:fillRect/>
            </a:stretch>
          </a:blipFill>
        </p:spPr>
      </p:sp>
      <p:sp>
        <p:nvSpPr>
          <p:cNvPr id="8" name="Freeform 8"/>
          <p:cNvSpPr/>
          <p:nvPr/>
        </p:nvSpPr>
        <p:spPr>
          <a:xfrm rot="785553">
            <a:off x="12480877" y="13920"/>
            <a:ext cx="5601322" cy="3374797"/>
          </a:xfrm>
          <a:custGeom>
            <a:avLst/>
            <a:gdLst/>
            <a:ahLst/>
            <a:cxnLst/>
            <a:rect l="l" t="t" r="r" b="b"/>
            <a:pathLst>
              <a:path w="5601322" h="3374797">
                <a:moveTo>
                  <a:pt x="0" y="0"/>
                </a:moveTo>
                <a:lnTo>
                  <a:pt x="5601323" y="0"/>
                </a:lnTo>
                <a:lnTo>
                  <a:pt x="5601323" y="3374797"/>
                </a:lnTo>
                <a:lnTo>
                  <a:pt x="0" y="3374797"/>
                </a:lnTo>
                <a:lnTo>
                  <a:pt x="0" y="0"/>
                </a:lnTo>
                <a:close/>
              </a:path>
            </a:pathLst>
          </a:custGeom>
          <a:blipFill>
            <a:blip r:embed="rId5"/>
            <a:stretch>
              <a:fillRect/>
            </a:stretch>
          </a:blipFill>
        </p:spPr>
      </p:sp>
      <p:sp>
        <p:nvSpPr>
          <p:cNvPr id="9" name="Freeform 9"/>
          <p:cNvSpPr/>
          <p:nvPr/>
        </p:nvSpPr>
        <p:spPr>
          <a:xfrm rot="1558696">
            <a:off x="-812654" y="-1116422"/>
            <a:ext cx="5607598" cy="6222023"/>
          </a:xfrm>
          <a:custGeom>
            <a:avLst/>
            <a:gdLst/>
            <a:ahLst/>
            <a:cxnLst/>
            <a:rect l="l" t="t" r="r" b="b"/>
            <a:pathLst>
              <a:path w="5607598" h="6222023">
                <a:moveTo>
                  <a:pt x="0" y="0"/>
                </a:moveTo>
                <a:lnTo>
                  <a:pt x="5607598" y="0"/>
                </a:lnTo>
                <a:lnTo>
                  <a:pt x="5607598" y="6222023"/>
                </a:lnTo>
                <a:lnTo>
                  <a:pt x="0" y="6222023"/>
                </a:lnTo>
                <a:lnTo>
                  <a:pt x="0" y="0"/>
                </a:lnTo>
                <a:close/>
              </a:path>
            </a:pathLst>
          </a:custGeom>
          <a:blipFill>
            <a:blip r:embed="rId6"/>
            <a:stretch>
              <a:fillRect/>
            </a:stretch>
          </a:blipFill>
        </p:spPr>
      </p:sp>
      <p:sp>
        <p:nvSpPr>
          <p:cNvPr id="10" name="Freeform 10"/>
          <p:cNvSpPr/>
          <p:nvPr/>
        </p:nvSpPr>
        <p:spPr>
          <a:xfrm rot="-832996">
            <a:off x="3853749" y="911161"/>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81503">
            <a:off x="13087923" y="8318273"/>
            <a:ext cx="1467888" cy="1376145"/>
          </a:xfrm>
          <a:custGeom>
            <a:avLst/>
            <a:gdLst/>
            <a:ahLst/>
            <a:cxnLst/>
            <a:rect l="l" t="t" r="r" b="b"/>
            <a:pathLst>
              <a:path w="1467888" h="1376145">
                <a:moveTo>
                  <a:pt x="0" y="0"/>
                </a:moveTo>
                <a:lnTo>
                  <a:pt x="1467888" y="0"/>
                </a:lnTo>
                <a:lnTo>
                  <a:pt x="1467888" y="1376145"/>
                </a:lnTo>
                <a:lnTo>
                  <a:pt x="0" y="1376145"/>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4212559" y="8897300"/>
            <a:ext cx="1264935" cy="866930"/>
            <a:chOff x="0" y="0"/>
            <a:chExt cx="1686580" cy="1155906"/>
          </a:xfrm>
        </p:grpSpPr>
        <p:sp>
          <p:nvSpPr>
            <p:cNvPr id="13" name="Freeform 13"/>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sp>
          <p:nvSpPr>
            <p:cNvPr id="14" name="Freeform 14"/>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grpSp>
      <p:grpSp>
        <p:nvGrpSpPr>
          <p:cNvPr id="15" name="Group 15"/>
          <p:cNvGrpSpPr/>
          <p:nvPr/>
        </p:nvGrpSpPr>
        <p:grpSpPr>
          <a:xfrm rot="8840266">
            <a:off x="16626833" y="4473321"/>
            <a:ext cx="1264935" cy="866930"/>
            <a:chOff x="0" y="0"/>
            <a:chExt cx="1686580" cy="1155906"/>
          </a:xfrm>
        </p:grpSpPr>
        <p:sp>
          <p:nvSpPr>
            <p:cNvPr id="16" name="Freeform 16"/>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sp>
          <p:nvSpPr>
            <p:cNvPr id="17" name="Freeform 17"/>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grpSp>
      <p:grpSp>
        <p:nvGrpSpPr>
          <p:cNvPr id="18" name="Group 18"/>
          <p:cNvGrpSpPr/>
          <p:nvPr/>
        </p:nvGrpSpPr>
        <p:grpSpPr>
          <a:xfrm rot="8840266">
            <a:off x="396233" y="5240840"/>
            <a:ext cx="1264935" cy="866930"/>
            <a:chOff x="0" y="0"/>
            <a:chExt cx="1686580" cy="1155906"/>
          </a:xfrm>
        </p:grpSpPr>
        <p:sp>
          <p:nvSpPr>
            <p:cNvPr id="19" name="Freeform 19"/>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sp>
          <p:nvSpPr>
            <p:cNvPr id="20" name="Freeform 20"/>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grpSp>
      <p:sp>
        <p:nvSpPr>
          <p:cNvPr id="21" name="Rectangle 20"/>
          <p:cNvSpPr/>
          <p:nvPr/>
        </p:nvSpPr>
        <p:spPr>
          <a:xfrm>
            <a:off x="4744427" y="2998674"/>
            <a:ext cx="9802678" cy="2973122"/>
          </a:xfrm>
          <a:prstGeom prst="rect">
            <a:avLst/>
          </a:prstGeom>
        </p:spPr>
        <p:txBody>
          <a:bodyPr wrap="square">
            <a:spAutoFit/>
          </a:bodyPr>
          <a:lstStyle/>
          <a:p>
            <a:pPr lvl="0">
              <a:lnSpc>
                <a:spcPct val="130000"/>
              </a:lnSpc>
            </a:pPr>
            <a:r>
              <a:rPr lang="vi-VN" sz="4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Ngồi đọc thầm lại những nội dung đã học, viết ra những câu hỏi mình chưa hiểu để </a:t>
            </a:r>
            <a:r>
              <a:rPr lang="en-US" sz="4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trao đổi với các bạn trong lớp</a:t>
            </a:r>
            <a:endParaRPr lang="en-GB" sz="4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861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4" name="Freeform 4"/>
          <p:cNvSpPr/>
          <p:nvPr/>
        </p:nvSpPr>
        <p:spPr>
          <a:xfrm>
            <a:off x="6811835" y="7519176"/>
            <a:ext cx="4866108" cy="4804389"/>
          </a:xfrm>
          <a:custGeom>
            <a:avLst/>
            <a:gdLst/>
            <a:ahLst/>
            <a:cxnLst/>
            <a:rect l="l" t="t" r="r" b="b"/>
            <a:pathLst>
              <a:path w="4866108" h="4804389">
                <a:moveTo>
                  <a:pt x="0" y="0"/>
                </a:moveTo>
                <a:lnTo>
                  <a:pt x="4866108" y="0"/>
                </a:lnTo>
                <a:lnTo>
                  <a:pt x="4866108" y="4804389"/>
                </a:lnTo>
                <a:lnTo>
                  <a:pt x="0" y="4804389"/>
                </a:lnTo>
                <a:lnTo>
                  <a:pt x="0" y="0"/>
                </a:lnTo>
                <a:close/>
              </a:path>
            </a:pathLst>
          </a:custGeom>
          <a:blipFill>
            <a:blip r:embed="rId2"/>
            <a:stretch>
              <a:fillRect/>
            </a:stretch>
          </a:blipFill>
        </p:spPr>
      </p:sp>
      <p:sp>
        <p:nvSpPr>
          <p:cNvPr id="5" name="Freeform 5"/>
          <p:cNvSpPr/>
          <p:nvPr/>
        </p:nvSpPr>
        <p:spPr>
          <a:xfrm flipH="1" flipV="1">
            <a:off x="6698070" y="-2787361"/>
            <a:ext cx="4866108" cy="4804389"/>
          </a:xfrm>
          <a:custGeom>
            <a:avLst/>
            <a:gdLst/>
            <a:ahLst/>
            <a:cxnLst/>
            <a:rect l="l" t="t" r="r" b="b"/>
            <a:pathLst>
              <a:path w="4866108" h="4804389">
                <a:moveTo>
                  <a:pt x="4866108" y="4804389"/>
                </a:moveTo>
                <a:lnTo>
                  <a:pt x="0" y="4804389"/>
                </a:lnTo>
                <a:lnTo>
                  <a:pt x="0" y="0"/>
                </a:lnTo>
                <a:lnTo>
                  <a:pt x="4866108" y="0"/>
                </a:lnTo>
                <a:lnTo>
                  <a:pt x="4866108" y="4804389"/>
                </a:lnTo>
                <a:close/>
              </a:path>
            </a:pathLst>
          </a:custGeom>
          <a:blipFill>
            <a:blip r:embed="rId2"/>
            <a:stretch>
              <a:fillRect/>
            </a:stretch>
          </a:blipFill>
        </p:spPr>
      </p:sp>
      <p:sp>
        <p:nvSpPr>
          <p:cNvPr id="6" name="Freeform 6"/>
          <p:cNvSpPr/>
          <p:nvPr/>
        </p:nvSpPr>
        <p:spPr>
          <a:xfrm rot="-1082384">
            <a:off x="15117065" y="6425478"/>
            <a:ext cx="3348215" cy="4757677"/>
          </a:xfrm>
          <a:custGeom>
            <a:avLst/>
            <a:gdLst/>
            <a:ahLst/>
            <a:cxnLst/>
            <a:rect l="l" t="t" r="r" b="b"/>
            <a:pathLst>
              <a:path w="3348215" h="4757677">
                <a:moveTo>
                  <a:pt x="0" y="0"/>
                </a:moveTo>
                <a:lnTo>
                  <a:pt x="3348215" y="0"/>
                </a:lnTo>
                <a:lnTo>
                  <a:pt x="3348215" y="4757677"/>
                </a:lnTo>
                <a:lnTo>
                  <a:pt x="0" y="4757677"/>
                </a:lnTo>
                <a:lnTo>
                  <a:pt x="0" y="0"/>
                </a:lnTo>
                <a:close/>
              </a:path>
            </a:pathLst>
          </a:custGeom>
          <a:blipFill>
            <a:blip r:embed="rId3"/>
            <a:stretch>
              <a:fillRect/>
            </a:stretch>
          </a:blipFill>
        </p:spPr>
      </p:sp>
      <p:sp>
        <p:nvSpPr>
          <p:cNvPr id="7" name="Freeform 7"/>
          <p:cNvSpPr/>
          <p:nvPr/>
        </p:nvSpPr>
        <p:spPr>
          <a:xfrm rot="677284" flipH="1">
            <a:off x="20031" y="6690352"/>
            <a:ext cx="3583170" cy="4227929"/>
          </a:xfrm>
          <a:custGeom>
            <a:avLst/>
            <a:gdLst/>
            <a:ahLst/>
            <a:cxnLst/>
            <a:rect l="l" t="t" r="r" b="b"/>
            <a:pathLst>
              <a:path w="3583170" h="4227929">
                <a:moveTo>
                  <a:pt x="3583170" y="0"/>
                </a:moveTo>
                <a:lnTo>
                  <a:pt x="0" y="0"/>
                </a:lnTo>
                <a:lnTo>
                  <a:pt x="0" y="4227929"/>
                </a:lnTo>
                <a:lnTo>
                  <a:pt x="3583170" y="4227929"/>
                </a:lnTo>
                <a:lnTo>
                  <a:pt x="3583170" y="0"/>
                </a:lnTo>
                <a:close/>
              </a:path>
            </a:pathLst>
          </a:custGeom>
          <a:blipFill>
            <a:blip r:embed="rId4"/>
            <a:stretch>
              <a:fillRect/>
            </a:stretch>
          </a:blipFill>
        </p:spPr>
      </p:sp>
      <p:sp>
        <p:nvSpPr>
          <p:cNvPr id="8" name="Freeform 8"/>
          <p:cNvSpPr/>
          <p:nvPr/>
        </p:nvSpPr>
        <p:spPr>
          <a:xfrm rot="785553">
            <a:off x="12480877" y="13920"/>
            <a:ext cx="5601322" cy="3374797"/>
          </a:xfrm>
          <a:custGeom>
            <a:avLst/>
            <a:gdLst/>
            <a:ahLst/>
            <a:cxnLst/>
            <a:rect l="l" t="t" r="r" b="b"/>
            <a:pathLst>
              <a:path w="5601322" h="3374797">
                <a:moveTo>
                  <a:pt x="0" y="0"/>
                </a:moveTo>
                <a:lnTo>
                  <a:pt x="5601323" y="0"/>
                </a:lnTo>
                <a:lnTo>
                  <a:pt x="5601323" y="3374797"/>
                </a:lnTo>
                <a:lnTo>
                  <a:pt x="0" y="3374797"/>
                </a:lnTo>
                <a:lnTo>
                  <a:pt x="0" y="0"/>
                </a:lnTo>
                <a:close/>
              </a:path>
            </a:pathLst>
          </a:custGeom>
          <a:blipFill>
            <a:blip r:embed="rId5"/>
            <a:stretch>
              <a:fillRect/>
            </a:stretch>
          </a:blipFill>
        </p:spPr>
      </p:sp>
      <p:sp>
        <p:nvSpPr>
          <p:cNvPr id="9" name="Freeform 9"/>
          <p:cNvSpPr/>
          <p:nvPr/>
        </p:nvSpPr>
        <p:spPr>
          <a:xfrm rot="1558696">
            <a:off x="-812654" y="-1116422"/>
            <a:ext cx="5607598" cy="6222023"/>
          </a:xfrm>
          <a:custGeom>
            <a:avLst/>
            <a:gdLst/>
            <a:ahLst/>
            <a:cxnLst/>
            <a:rect l="l" t="t" r="r" b="b"/>
            <a:pathLst>
              <a:path w="5607598" h="6222023">
                <a:moveTo>
                  <a:pt x="0" y="0"/>
                </a:moveTo>
                <a:lnTo>
                  <a:pt x="5607598" y="0"/>
                </a:lnTo>
                <a:lnTo>
                  <a:pt x="5607598" y="6222023"/>
                </a:lnTo>
                <a:lnTo>
                  <a:pt x="0" y="6222023"/>
                </a:lnTo>
                <a:lnTo>
                  <a:pt x="0" y="0"/>
                </a:lnTo>
                <a:close/>
              </a:path>
            </a:pathLst>
          </a:custGeom>
          <a:blipFill>
            <a:blip r:embed="rId6"/>
            <a:stretch>
              <a:fillRect/>
            </a:stretch>
          </a:blipFill>
        </p:spPr>
      </p:sp>
      <p:sp>
        <p:nvSpPr>
          <p:cNvPr id="10" name="Freeform 10"/>
          <p:cNvSpPr/>
          <p:nvPr/>
        </p:nvSpPr>
        <p:spPr>
          <a:xfrm rot="-832996">
            <a:off x="3853749" y="911161"/>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81503">
            <a:off x="13087923" y="8318273"/>
            <a:ext cx="1467888" cy="1376145"/>
          </a:xfrm>
          <a:custGeom>
            <a:avLst/>
            <a:gdLst/>
            <a:ahLst/>
            <a:cxnLst/>
            <a:rect l="l" t="t" r="r" b="b"/>
            <a:pathLst>
              <a:path w="1467888" h="1376145">
                <a:moveTo>
                  <a:pt x="0" y="0"/>
                </a:moveTo>
                <a:lnTo>
                  <a:pt x="1467888" y="0"/>
                </a:lnTo>
                <a:lnTo>
                  <a:pt x="1467888" y="1376145"/>
                </a:lnTo>
                <a:lnTo>
                  <a:pt x="0" y="1376145"/>
                </a:lnTo>
                <a:lnTo>
                  <a:pt x="0" y="0"/>
                </a:lnTo>
                <a:close/>
              </a:path>
            </a:pathLst>
          </a:custGeom>
          <a:blipFill>
            <a:blip r:embed="rId7">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4212559" y="8897300"/>
            <a:ext cx="1264935" cy="866930"/>
            <a:chOff x="0" y="0"/>
            <a:chExt cx="1686580" cy="1155906"/>
          </a:xfrm>
        </p:grpSpPr>
        <p:sp>
          <p:nvSpPr>
            <p:cNvPr id="13" name="Freeform 13"/>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sp>
          <p:nvSpPr>
            <p:cNvPr id="14" name="Freeform 14"/>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grpSp>
      <p:grpSp>
        <p:nvGrpSpPr>
          <p:cNvPr id="15" name="Group 15"/>
          <p:cNvGrpSpPr/>
          <p:nvPr/>
        </p:nvGrpSpPr>
        <p:grpSpPr>
          <a:xfrm rot="8840266">
            <a:off x="16626833" y="4473321"/>
            <a:ext cx="1264935" cy="866930"/>
            <a:chOff x="0" y="0"/>
            <a:chExt cx="1686580" cy="1155906"/>
          </a:xfrm>
        </p:grpSpPr>
        <p:sp>
          <p:nvSpPr>
            <p:cNvPr id="16" name="Freeform 16"/>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sp>
          <p:nvSpPr>
            <p:cNvPr id="17" name="Freeform 17"/>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grpSp>
      <p:grpSp>
        <p:nvGrpSpPr>
          <p:cNvPr id="18" name="Group 18"/>
          <p:cNvGrpSpPr/>
          <p:nvPr/>
        </p:nvGrpSpPr>
        <p:grpSpPr>
          <a:xfrm rot="8840266">
            <a:off x="396233" y="5240840"/>
            <a:ext cx="1264935" cy="866930"/>
            <a:chOff x="0" y="0"/>
            <a:chExt cx="1686580" cy="1155906"/>
          </a:xfrm>
        </p:grpSpPr>
        <p:sp>
          <p:nvSpPr>
            <p:cNvPr id="19" name="Freeform 19"/>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sp>
          <p:nvSpPr>
            <p:cNvPr id="20" name="Freeform 20"/>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7">
                <a:extLst>
                  <a:ext uri="{96DAC541-7B7A-43D3-8B79-37D633B846F1}">
                    <asvg:svgBlip xmlns:asvg="http://schemas.microsoft.com/office/drawing/2016/SVG/main" xmlns="" r:embed="rId10"/>
                  </a:ext>
                </a:extLst>
              </a:blip>
              <a:stretch>
                <a:fillRect t="-219318" r="-283545" b="-41091"/>
              </a:stretch>
            </a:blipFill>
          </p:spPr>
        </p:sp>
      </p:grpSp>
      <p:sp>
        <p:nvSpPr>
          <p:cNvPr id="21" name="Rectangle 20"/>
          <p:cNvSpPr/>
          <p:nvPr/>
        </p:nvSpPr>
        <p:spPr>
          <a:xfrm>
            <a:off x="4262299" y="3308180"/>
            <a:ext cx="10931136" cy="3933384"/>
          </a:xfrm>
          <a:prstGeom prst="rect">
            <a:avLst/>
          </a:prstGeom>
        </p:spPr>
        <p:txBody>
          <a:bodyPr wrap="square">
            <a:spAutoFit/>
          </a:bodyPr>
          <a:lstStyle/>
          <a:p>
            <a:pPr algn="ctr">
              <a:lnSpc>
                <a:spcPct val="130000"/>
              </a:lnSpc>
            </a:pPr>
            <a:r>
              <a:rPr lang="vi-VN" sz="4800">
                <a:latin typeface="Times New Roman" panose="02020603050405020304" pitchFamily="18" charset="0"/>
                <a:cs typeface="Times New Roman" panose="02020603050405020304" pitchFamily="18" charset="0"/>
              </a:rPr>
              <a:t>Viết đoạn văn (khoảng 7 – 9 câu) nêu cảm nhận về một chi tiết gây ấn tượng mạnh đối với em trong bài thơ “Sơn Tinh – Thủy Tinh” (Nguyễn Nhược Pháp).</a:t>
            </a:r>
            <a:endParaRPr lang="en-GB" sz="4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059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arn(inVertic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4" t="-17133" r="-674" b="-63042"/>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6" name="TextBox 6"/>
          <p:cNvSpPr txBox="1"/>
          <p:nvPr/>
        </p:nvSpPr>
        <p:spPr>
          <a:xfrm>
            <a:off x="3612718" y="1213279"/>
            <a:ext cx="11062563" cy="3261214"/>
          </a:xfrm>
          <a:prstGeom prst="rect">
            <a:avLst/>
          </a:prstGeom>
        </p:spPr>
        <p:txBody>
          <a:bodyPr lIns="0" tIns="0" rIns="0" bIns="0" rtlCol="0" anchor="t">
            <a:spAutoFit/>
          </a:bodyPr>
          <a:lstStyle/>
          <a:p>
            <a:pPr algn="ctr">
              <a:lnSpc>
                <a:spcPts val="13064"/>
              </a:lnSpc>
              <a:spcBef>
                <a:spcPct val="0"/>
              </a:spcBef>
            </a:pPr>
            <a:r>
              <a:rPr lang="nl-NL" sz="9600" b="1" i="1">
                <a:latin typeface="Times New Roman" panose="02020603050405020304" pitchFamily="18" charset="0"/>
                <a:cs typeface="Times New Roman" panose="02020603050405020304" pitchFamily="18" charset="0"/>
              </a:rPr>
              <a:t>Bảng kiểm kĩ năng viết đoạn văn</a:t>
            </a:r>
            <a:endParaRPr lang="en-US" sz="9331">
              <a:solidFill>
                <a:srgbClr val="293539"/>
              </a:solidFill>
              <a:latin typeface="Times New Roman" panose="02020603050405020304" pitchFamily="18" charset="0"/>
              <a:cs typeface="Times New Roman" panose="02020603050405020304" pitchFamily="18" charset="0"/>
            </a:endParaRPr>
          </a:p>
        </p:txBody>
      </p:sp>
      <p:sp>
        <p:nvSpPr>
          <p:cNvPr id="8" name="Freeform 29"/>
          <p:cNvSpPr/>
          <p:nvPr/>
        </p:nvSpPr>
        <p:spPr>
          <a:xfrm>
            <a:off x="5334000" y="4217384"/>
            <a:ext cx="8120288" cy="5813053"/>
          </a:xfrm>
          <a:custGeom>
            <a:avLst/>
            <a:gdLst/>
            <a:ahLst/>
            <a:cxnLst/>
            <a:rect l="l" t="t" r="r" b="b"/>
            <a:pathLst>
              <a:path w="1404284" h="1491935">
                <a:moveTo>
                  <a:pt x="0" y="0"/>
                </a:moveTo>
                <a:lnTo>
                  <a:pt x="1404285" y="0"/>
                </a:lnTo>
                <a:lnTo>
                  <a:pt x="1404285" y="1491935"/>
                </a:lnTo>
                <a:lnTo>
                  <a:pt x="0" y="1491935"/>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4095753" y="-3752851"/>
            <a:ext cx="10096500" cy="17983201"/>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3" name="Freeform 13"/>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7"/>
                </a:ext>
              </a:extLst>
            </a:blip>
            <a:stretch>
              <a:fillRect t="-219318" r="-283545" b="-41091"/>
            </a:stretch>
          </a:blipFill>
        </p:spPr>
      </p:sp>
      <p:grpSp>
        <p:nvGrpSpPr>
          <p:cNvPr id="14" name="Group 14"/>
          <p:cNvGrpSpPr/>
          <p:nvPr/>
        </p:nvGrpSpPr>
        <p:grpSpPr>
          <a:xfrm rot="2013272">
            <a:off x="15094761" y="3254148"/>
            <a:ext cx="1598932" cy="1095837"/>
            <a:chOff x="0" y="0"/>
            <a:chExt cx="2131910" cy="1461116"/>
          </a:xfrm>
        </p:grpSpPr>
        <p:sp>
          <p:nvSpPr>
            <p:cNvPr id="15" name="Freeform 15"/>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7"/>
                  </a:ext>
                </a:extLst>
              </a:blip>
              <a:stretch>
                <a:fillRect t="-219318" r="-283545" b="-41091"/>
              </a:stretch>
            </a:blipFill>
          </p:spPr>
        </p:sp>
        <p:sp>
          <p:nvSpPr>
            <p:cNvPr id="16" name="Freeform 16"/>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7"/>
                  </a:ext>
                </a:extLst>
              </a:blip>
              <a:stretch>
                <a:fillRect t="-219318" r="-283545" b="-41091"/>
              </a:stretch>
            </a:blipFill>
          </p:spPr>
        </p:sp>
      </p:grpSp>
      <p:sp>
        <p:nvSpPr>
          <p:cNvPr id="17" name="Freeform 17"/>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graphicFrame>
        <p:nvGraphicFramePr>
          <p:cNvPr id="18" name="Table 17"/>
          <p:cNvGraphicFramePr>
            <a:graphicFrameLocks noGrp="1"/>
          </p:cNvGraphicFramePr>
          <p:nvPr>
            <p:extLst>
              <p:ext uri="{D42A27DB-BD31-4B8C-83A1-F6EECF244321}">
                <p14:modId xmlns:p14="http://schemas.microsoft.com/office/powerpoint/2010/main" val="524638507"/>
              </p:ext>
            </p:extLst>
          </p:nvPr>
        </p:nvGraphicFramePr>
        <p:xfrm>
          <a:off x="753410" y="864108"/>
          <a:ext cx="16822554" cy="8558784"/>
        </p:xfrm>
        <a:graphic>
          <a:graphicData uri="http://schemas.openxmlformats.org/drawingml/2006/table">
            <a:tbl>
              <a:tblPr firstRow="1" firstCol="1" bandRow="1">
                <a:effectLst>
                  <a:outerShdw blurRad="50800" dist="38100" algn="l" rotWithShape="0">
                    <a:prstClr val="black">
                      <a:alpha val="40000"/>
                    </a:prstClr>
                  </a:outerShdw>
                </a:effectLst>
              </a:tblPr>
              <a:tblGrid>
                <a:gridCol w="1250107"/>
                <a:gridCol w="12219648"/>
                <a:gridCol w="1143000"/>
                <a:gridCol w="2209799"/>
              </a:tblGrid>
              <a:tr h="0">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0">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Cảm nhận một chi tiết ấn tượng nhất trong bài thơ “Sơn Tinh – Thủy Tinh” (Nguyễn Nhược Pháp).</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fr-FR" sz="3600">
                          <a:effectLst/>
                          <a:latin typeface="Times New Roman" panose="02020603050405020304" pitchFamily="18" charset="0"/>
                          <a:ea typeface="Calibri" panose="020F0502020204030204" pitchFamily="34" charset="0"/>
                          <a:cs typeface="Times New Roman" panose="02020603050405020304" pitchFamily="18" charset="0"/>
                        </a:rPr>
                        <a:t>+ </a:t>
                      </a:r>
                      <a:r>
                        <a:rPr lang="fr-FR" sz="3600" i="1">
                          <a:effectLst/>
                          <a:latin typeface="Times New Roman" panose="02020603050405020304" pitchFamily="18" charset="0"/>
                          <a:ea typeface="Calibri" panose="020F0502020204030204" pitchFamily="34" charset="0"/>
                          <a:cs typeface="Times New Roman" panose="02020603050405020304" pitchFamily="18" charset="0"/>
                        </a:rPr>
                        <a:t>Đó là chi tiết nào? Mô tả lại chi tiết.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fr-FR" sz="3600" i="1">
                          <a:effectLst/>
                          <a:latin typeface="Times New Roman" panose="02020603050405020304" pitchFamily="18" charset="0"/>
                          <a:ea typeface="Calibri" panose="020F0502020204030204" pitchFamily="34" charset="0"/>
                          <a:cs typeface="Times New Roman" panose="02020603050405020304" pitchFamily="18" charset="0"/>
                        </a:rPr>
                        <a:t>+ Nghệ thuật xây dựng chi tiết?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fr-FR" sz="3600" i="1">
                          <a:effectLst/>
                          <a:latin typeface="Times New Roman" panose="02020603050405020304" pitchFamily="18" charset="0"/>
                          <a:ea typeface="Calibri" panose="020F0502020204030204" pitchFamily="34" charset="0"/>
                          <a:cs typeface="Times New Roman" panose="02020603050405020304" pitchFamily="18" charset="0"/>
                        </a:rPr>
                        <a:t>+ Ý nghĩa của chi tiết: Chi tiết làm nổi bật vẻ đẹp gì của các nhân vật?/ Chi tiết làm nổi bật tư tưởng, tình cảm, thái độ gì của tác giả?.</a:t>
                      </a:r>
                      <a:r>
                        <a:rPr lang="fr-FR" sz="3600">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fr-FR"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flipV="1">
            <a:off x="4437020" y="4906786"/>
            <a:ext cx="9413961" cy="3330189"/>
          </a:xfrm>
          <a:custGeom>
            <a:avLst/>
            <a:gdLst/>
            <a:ahLst/>
            <a:cxnLst/>
            <a:rect l="l" t="t" r="r" b="b"/>
            <a:pathLst>
              <a:path w="9413961" h="3330189">
                <a:moveTo>
                  <a:pt x="0" y="3330189"/>
                </a:moveTo>
                <a:lnTo>
                  <a:pt x="9413960" y="3330189"/>
                </a:lnTo>
                <a:lnTo>
                  <a:pt x="9413960" y="0"/>
                </a:lnTo>
                <a:lnTo>
                  <a:pt x="0" y="0"/>
                </a:lnTo>
                <a:lnTo>
                  <a:pt x="0" y="333018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2244114" y="2365030"/>
            <a:ext cx="13799771" cy="2708434"/>
          </a:xfrm>
          <a:prstGeom prst="rect">
            <a:avLst/>
          </a:prstGeom>
        </p:spPr>
        <p:txBody>
          <a:bodyPr lIns="0" tIns="0" rIns="0" bIns="0" rtlCol="0" anchor="t">
            <a:spAutoFit/>
          </a:bodyPr>
          <a:lstStyle/>
          <a:p>
            <a:pPr algn="ctr">
              <a:spcBef>
                <a:spcPct val="0"/>
              </a:spcBef>
            </a:pP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HOẠT ĐỘNG </a:t>
            </a:r>
            <a:r>
              <a:rPr lang="vi-VN" sz="88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4</a:t>
            </a:r>
          </a:p>
          <a:p>
            <a:pPr algn="ctr">
              <a:spcBef>
                <a:spcPct val="0"/>
              </a:spcBef>
            </a:pPr>
            <a:r>
              <a:rPr lang="vi-VN" sz="8800" b="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vi-VN" sz="88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VẬN DỤNG</a:t>
            </a:r>
            <a:endParaRPr lang="en-US" sz="96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4" name="Freeform 4"/>
          <p:cNvSpPr/>
          <p:nvPr/>
        </p:nvSpPr>
        <p:spPr>
          <a:xfrm>
            <a:off x="6811835" y="7519176"/>
            <a:ext cx="4866108" cy="4804389"/>
          </a:xfrm>
          <a:custGeom>
            <a:avLst/>
            <a:gdLst/>
            <a:ahLst/>
            <a:cxnLst/>
            <a:rect l="l" t="t" r="r" b="b"/>
            <a:pathLst>
              <a:path w="4866108" h="4804389">
                <a:moveTo>
                  <a:pt x="0" y="0"/>
                </a:moveTo>
                <a:lnTo>
                  <a:pt x="4866108" y="0"/>
                </a:lnTo>
                <a:lnTo>
                  <a:pt x="4866108" y="4804389"/>
                </a:lnTo>
                <a:lnTo>
                  <a:pt x="0" y="4804389"/>
                </a:lnTo>
                <a:lnTo>
                  <a:pt x="0" y="0"/>
                </a:lnTo>
                <a:close/>
              </a:path>
            </a:pathLst>
          </a:custGeom>
          <a:blipFill>
            <a:blip r:embed="rId4"/>
            <a:stretch>
              <a:fillRect/>
            </a:stretch>
          </a:blipFill>
        </p:spPr>
      </p:sp>
      <p:sp>
        <p:nvSpPr>
          <p:cNvPr id="5" name="Freeform 5"/>
          <p:cNvSpPr/>
          <p:nvPr/>
        </p:nvSpPr>
        <p:spPr>
          <a:xfrm flipH="1" flipV="1">
            <a:off x="6698070" y="-2787361"/>
            <a:ext cx="4866108" cy="4804389"/>
          </a:xfrm>
          <a:custGeom>
            <a:avLst/>
            <a:gdLst/>
            <a:ahLst/>
            <a:cxnLst/>
            <a:rect l="l" t="t" r="r" b="b"/>
            <a:pathLst>
              <a:path w="4866108" h="4804389">
                <a:moveTo>
                  <a:pt x="4866108" y="4804389"/>
                </a:moveTo>
                <a:lnTo>
                  <a:pt x="0" y="4804389"/>
                </a:lnTo>
                <a:lnTo>
                  <a:pt x="0" y="0"/>
                </a:lnTo>
                <a:lnTo>
                  <a:pt x="4866108" y="0"/>
                </a:lnTo>
                <a:lnTo>
                  <a:pt x="4866108" y="4804389"/>
                </a:lnTo>
                <a:close/>
              </a:path>
            </a:pathLst>
          </a:custGeom>
          <a:blipFill>
            <a:blip r:embed="rId4"/>
            <a:stretch>
              <a:fillRect/>
            </a:stretch>
          </a:blipFill>
        </p:spPr>
      </p:sp>
      <p:sp>
        <p:nvSpPr>
          <p:cNvPr id="6" name="Freeform 6"/>
          <p:cNvSpPr/>
          <p:nvPr/>
        </p:nvSpPr>
        <p:spPr>
          <a:xfrm rot="-1082384">
            <a:off x="15117065" y="6425478"/>
            <a:ext cx="3348215" cy="4757677"/>
          </a:xfrm>
          <a:custGeom>
            <a:avLst/>
            <a:gdLst/>
            <a:ahLst/>
            <a:cxnLst/>
            <a:rect l="l" t="t" r="r" b="b"/>
            <a:pathLst>
              <a:path w="3348215" h="4757677">
                <a:moveTo>
                  <a:pt x="0" y="0"/>
                </a:moveTo>
                <a:lnTo>
                  <a:pt x="3348215" y="0"/>
                </a:lnTo>
                <a:lnTo>
                  <a:pt x="3348215" y="4757677"/>
                </a:lnTo>
                <a:lnTo>
                  <a:pt x="0" y="4757677"/>
                </a:lnTo>
                <a:lnTo>
                  <a:pt x="0" y="0"/>
                </a:lnTo>
                <a:close/>
              </a:path>
            </a:pathLst>
          </a:custGeom>
          <a:blipFill>
            <a:blip r:embed="rId5"/>
            <a:stretch>
              <a:fillRect/>
            </a:stretch>
          </a:blipFill>
        </p:spPr>
      </p:sp>
      <p:sp>
        <p:nvSpPr>
          <p:cNvPr id="7" name="Freeform 7"/>
          <p:cNvSpPr/>
          <p:nvPr/>
        </p:nvSpPr>
        <p:spPr>
          <a:xfrm rot="677284" flipH="1">
            <a:off x="20031" y="6690352"/>
            <a:ext cx="3583170" cy="4227929"/>
          </a:xfrm>
          <a:custGeom>
            <a:avLst/>
            <a:gdLst/>
            <a:ahLst/>
            <a:cxnLst/>
            <a:rect l="l" t="t" r="r" b="b"/>
            <a:pathLst>
              <a:path w="3583170" h="4227929">
                <a:moveTo>
                  <a:pt x="3583170" y="0"/>
                </a:moveTo>
                <a:lnTo>
                  <a:pt x="0" y="0"/>
                </a:lnTo>
                <a:lnTo>
                  <a:pt x="0" y="4227929"/>
                </a:lnTo>
                <a:lnTo>
                  <a:pt x="3583170" y="4227929"/>
                </a:lnTo>
                <a:lnTo>
                  <a:pt x="3583170" y="0"/>
                </a:lnTo>
                <a:close/>
              </a:path>
            </a:pathLst>
          </a:custGeom>
          <a:blipFill>
            <a:blip r:embed="rId6"/>
            <a:stretch>
              <a:fillRect/>
            </a:stretch>
          </a:blipFill>
        </p:spPr>
      </p:sp>
      <p:sp>
        <p:nvSpPr>
          <p:cNvPr id="8" name="Freeform 8"/>
          <p:cNvSpPr/>
          <p:nvPr/>
        </p:nvSpPr>
        <p:spPr>
          <a:xfrm rot="785553">
            <a:off x="12480877" y="13920"/>
            <a:ext cx="5601322" cy="3374797"/>
          </a:xfrm>
          <a:custGeom>
            <a:avLst/>
            <a:gdLst/>
            <a:ahLst/>
            <a:cxnLst/>
            <a:rect l="l" t="t" r="r" b="b"/>
            <a:pathLst>
              <a:path w="5601322" h="3374797">
                <a:moveTo>
                  <a:pt x="0" y="0"/>
                </a:moveTo>
                <a:lnTo>
                  <a:pt x="5601323" y="0"/>
                </a:lnTo>
                <a:lnTo>
                  <a:pt x="5601323" y="3374797"/>
                </a:lnTo>
                <a:lnTo>
                  <a:pt x="0" y="3374797"/>
                </a:lnTo>
                <a:lnTo>
                  <a:pt x="0" y="0"/>
                </a:lnTo>
                <a:close/>
              </a:path>
            </a:pathLst>
          </a:custGeom>
          <a:blipFill>
            <a:blip r:embed="rId7"/>
            <a:stretch>
              <a:fillRect/>
            </a:stretch>
          </a:blipFill>
        </p:spPr>
      </p:sp>
      <p:sp>
        <p:nvSpPr>
          <p:cNvPr id="9" name="Freeform 9"/>
          <p:cNvSpPr/>
          <p:nvPr/>
        </p:nvSpPr>
        <p:spPr>
          <a:xfrm rot="1558696">
            <a:off x="-812654" y="-1116422"/>
            <a:ext cx="5607598" cy="6222023"/>
          </a:xfrm>
          <a:custGeom>
            <a:avLst/>
            <a:gdLst/>
            <a:ahLst/>
            <a:cxnLst/>
            <a:rect l="l" t="t" r="r" b="b"/>
            <a:pathLst>
              <a:path w="5607598" h="6222023">
                <a:moveTo>
                  <a:pt x="0" y="0"/>
                </a:moveTo>
                <a:lnTo>
                  <a:pt x="5607598" y="0"/>
                </a:lnTo>
                <a:lnTo>
                  <a:pt x="5607598" y="6222023"/>
                </a:lnTo>
                <a:lnTo>
                  <a:pt x="0" y="6222023"/>
                </a:lnTo>
                <a:lnTo>
                  <a:pt x="0" y="0"/>
                </a:lnTo>
                <a:close/>
              </a:path>
            </a:pathLst>
          </a:custGeom>
          <a:blipFill>
            <a:blip r:embed="rId8"/>
            <a:stretch>
              <a:fillRect/>
            </a:stretch>
          </a:blipFill>
        </p:spPr>
      </p:sp>
      <p:sp>
        <p:nvSpPr>
          <p:cNvPr id="10" name="Freeform 10"/>
          <p:cNvSpPr/>
          <p:nvPr/>
        </p:nvSpPr>
        <p:spPr>
          <a:xfrm rot="-832996">
            <a:off x="3853749" y="911161"/>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81503">
            <a:off x="13087923" y="8318273"/>
            <a:ext cx="1467888" cy="1376145"/>
          </a:xfrm>
          <a:custGeom>
            <a:avLst/>
            <a:gdLst/>
            <a:ahLst/>
            <a:cxnLst/>
            <a:rect l="l" t="t" r="r" b="b"/>
            <a:pathLst>
              <a:path w="1467888" h="1376145">
                <a:moveTo>
                  <a:pt x="0" y="0"/>
                </a:moveTo>
                <a:lnTo>
                  <a:pt x="1467888" y="0"/>
                </a:lnTo>
                <a:lnTo>
                  <a:pt x="1467888" y="1376145"/>
                </a:lnTo>
                <a:lnTo>
                  <a:pt x="0" y="13761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4212559" y="8897300"/>
            <a:ext cx="1264935" cy="866930"/>
            <a:chOff x="0" y="0"/>
            <a:chExt cx="1686580" cy="1155906"/>
          </a:xfrm>
        </p:grpSpPr>
        <p:sp>
          <p:nvSpPr>
            <p:cNvPr id="13" name="Freeform 13"/>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4" name="Freeform 14"/>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5" name="Group 15"/>
          <p:cNvGrpSpPr/>
          <p:nvPr/>
        </p:nvGrpSpPr>
        <p:grpSpPr>
          <a:xfrm rot="8840266">
            <a:off x="16626833" y="4473321"/>
            <a:ext cx="1264935" cy="866930"/>
            <a:chOff x="0" y="0"/>
            <a:chExt cx="1686580" cy="1155906"/>
          </a:xfrm>
        </p:grpSpPr>
        <p:sp>
          <p:nvSpPr>
            <p:cNvPr id="16" name="Freeform 16"/>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7" name="Freeform 17"/>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8" name="Group 18"/>
          <p:cNvGrpSpPr/>
          <p:nvPr/>
        </p:nvGrpSpPr>
        <p:grpSpPr>
          <a:xfrm rot="8840266">
            <a:off x="396233" y="5240840"/>
            <a:ext cx="1264935" cy="866930"/>
            <a:chOff x="0" y="0"/>
            <a:chExt cx="1686580" cy="1155906"/>
          </a:xfrm>
        </p:grpSpPr>
        <p:sp>
          <p:nvSpPr>
            <p:cNvPr id="19" name="Freeform 19"/>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20" name="Freeform 20"/>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spTree>
    <p:extLst>
      <p:ext uri="{BB962C8B-B14F-4D97-AF65-F5344CB8AC3E}">
        <p14:creationId xmlns:p14="http://schemas.microsoft.com/office/powerpoint/2010/main" val="15921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7" name="Rectangle 6"/>
          <p:cNvSpPr/>
          <p:nvPr/>
        </p:nvSpPr>
        <p:spPr>
          <a:xfrm>
            <a:off x="5599700" y="3066008"/>
            <a:ext cx="7508212" cy="4154984"/>
          </a:xfrm>
          <a:prstGeom prst="rect">
            <a:avLst/>
          </a:prstGeom>
        </p:spPr>
        <p:txBody>
          <a:bodyPr wrap="square">
            <a:spAutoFit/>
          </a:bodyPr>
          <a:lstStyle/>
          <a:p>
            <a:pPr algn="ctr"/>
            <a:r>
              <a:rPr lang="vi-VN" sz="88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V</a:t>
            </a:r>
            <a:r>
              <a:rPr lang="en-US" sz="8800" b="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ẽ </a:t>
            </a:r>
            <a:r>
              <a:rPr lang="en-US" sz="88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tranh minh hoạ nội dung bài </a:t>
            </a:r>
            <a:r>
              <a:rPr lang="en-US" sz="8800" b="1" smtClean="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thơ</a:t>
            </a:r>
            <a:endParaRPr lang="en-GB" sz="8800" b="1">
              <a:effectLst>
                <a:outerShdw blurRad="38100" dist="38100" dir="2700000" algn="tl">
                  <a:srgbClr val="000000">
                    <a:alpha val="43137"/>
                  </a:srgbClr>
                </a:outerShdw>
              </a:effectLst>
            </a:endParaRPr>
          </a:p>
        </p:txBody>
      </p:sp>
      <p:sp>
        <p:nvSpPr>
          <p:cNvPr id="8" name="Freeform 25"/>
          <p:cNvSpPr/>
          <p:nvPr/>
        </p:nvSpPr>
        <p:spPr>
          <a:xfrm>
            <a:off x="13499112" y="-29809"/>
            <a:ext cx="3322992" cy="4697136"/>
          </a:xfrm>
          <a:custGeom>
            <a:avLst/>
            <a:gdLst/>
            <a:ahLst/>
            <a:cxnLst/>
            <a:rect l="l" t="t" r="r" b="b"/>
            <a:pathLst>
              <a:path w="1344607" h="1491935">
                <a:moveTo>
                  <a:pt x="0" y="0"/>
                </a:moveTo>
                <a:lnTo>
                  <a:pt x="1344607" y="0"/>
                </a:lnTo>
                <a:lnTo>
                  <a:pt x="1344607" y="1491936"/>
                </a:lnTo>
                <a:lnTo>
                  <a:pt x="0" y="1491936"/>
                </a:lnTo>
                <a:lnTo>
                  <a:pt x="0" y="0"/>
                </a:lnTo>
                <a:close/>
              </a:path>
            </a:pathLst>
          </a:custGeom>
          <a:blipFill>
            <a:blip r:embed="rId3"/>
            <a:stretch>
              <a:fillRect/>
            </a:stretch>
          </a:blipFill>
        </p:spPr>
      </p:sp>
      <p:sp>
        <p:nvSpPr>
          <p:cNvPr id="9" name="Freeform 10"/>
          <p:cNvSpPr/>
          <p:nvPr/>
        </p:nvSpPr>
        <p:spPr>
          <a:xfrm>
            <a:off x="304800" y="515702"/>
            <a:ext cx="5372032" cy="3789391"/>
          </a:xfrm>
          <a:custGeom>
            <a:avLst/>
            <a:gdLst/>
            <a:ahLst/>
            <a:cxnLst/>
            <a:rect l="l" t="t" r="r" b="b"/>
            <a:pathLst>
              <a:path w="2942428" h="1416044">
                <a:moveTo>
                  <a:pt x="0" y="0"/>
                </a:moveTo>
                <a:lnTo>
                  <a:pt x="2942428" y="0"/>
                </a:lnTo>
                <a:lnTo>
                  <a:pt x="2942428" y="1416043"/>
                </a:lnTo>
                <a:lnTo>
                  <a:pt x="0" y="1416043"/>
                </a:lnTo>
                <a:lnTo>
                  <a:pt x="0" y="0"/>
                </a:lnTo>
                <a:close/>
              </a:path>
            </a:pathLst>
          </a:custGeom>
          <a:blipFill>
            <a:blip r:embed="rId4"/>
            <a:stretch>
              <a:fillRect/>
            </a:stretch>
          </a:blipFill>
        </p:spPr>
      </p:sp>
      <p:sp>
        <p:nvSpPr>
          <p:cNvPr id="10" name="Freeform 28"/>
          <p:cNvSpPr/>
          <p:nvPr/>
        </p:nvSpPr>
        <p:spPr>
          <a:xfrm>
            <a:off x="381000" y="6426910"/>
            <a:ext cx="6108716" cy="3603253"/>
          </a:xfrm>
          <a:custGeom>
            <a:avLst/>
            <a:gdLst/>
            <a:ahLst/>
            <a:cxnLst/>
            <a:rect l="l" t="t" r="r" b="b"/>
            <a:pathLst>
              <a:path w="2476241" h="1491935">
                <a:moveTo>
                  <a:pt x="0" y="0"/>
                </a:moveTo>
                <a:lnTo>
                  <a:pt x="2476241" y="0"/>
                </a:lnTo>
                <a:lnTo>
                  <a:pt x="2476241" y="1491935"/>
                </a:lnTo>
                <a:lnTo>
                  <a:pt x="0" y="1491935"/>
                </a:lnTo>
                <a:lnTo>
                  <a:pt x="0" y="0"/>
                </a:lnTo>
                <a:close/>
              </a:path>
            </a:pathLst>
          </a:custGeom>
          <a:blipFill>
            <a:blip r:embed="rId5"/>
            <a:stretch>
              <a:fillRect/>
            </a:stretch>
          </a:blipFill>
        </p:spPr>
      </p:sp>
      <p:sp>
        <p:nvSpPr>
          <p:cNvPr id="11" name="Freeform 30"/>
          <p:cNvSpPr/>
          <p:nvPr/>
        </p:nvSpPr>
        <p:spPr>
          <a:xfrm>
            <a:off x="14181397" y="5392863"/>
            <a:ext cx="3764122" cy="4894137"/>
          </a:xfrm>
          <a:custGeom>
            <a:avLst/>
            <a:gdLst/>
            <a:ahLst/>
            <a:cxnLst/>
            <a:rect l="l" t="t" r="r" b="b"/>
            <a:pathLst>
              <a:path w="1510821" h="1491935">
                <a:moveTo>
                  <a:pt x="0" y="0"/>
                </a:moveTo>
                <a:lnTo>
                  <a:pt x="1510821" y="0"/>
                </a:lnTo>
                <a:lnTo>
                  <a:pt x="1510821" y="1491935"/>
                </a:lnTo>
                <a:lnTo>
                  <a:pt x="0" y="1491935"/>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5" name="Freeform 5"/>
          <p:cNvSpPr/>
          <p:nvPr/>
        </p:nvSpPr>
        <p:spPr>
          <a:xfrm>
            <a:off x="5339781" y="6404755"/>
            <a:ext cx="7446948" cy="6311536"/>
          </a:xfrm>
          <a:custGeom>
            <a:avLst/>
            <a:gdLst/>
            <a:ahLst/>
            <a:cxnLst/>
            <a:rect l="l" t="t" r="r" b="b"/>
            <a:pathLst>
              <a:path w="8493096" h="7930429">
                <a:moveTo>
                  <a:pt x="0" y="0"/>
                </a:moveTo>
                <a:lnTo>
                  <a:pt x="8493096" y="0"/>
                </a:lnTo>
                <a:lnTo>
                  <a:pt x="8493096" y="7930428"/>
                </a:lnTo>
                <a:lnTo>
                  <a:pt x="0" y="7930428"/>
                </a:lnTo>
                <a:lnTo>
                  <a:pt x="0" y="0"/>
                </a:lnTo>
                <a:close/>
              </a:path>
            </a:pathLst>
          </a:custGeom>
          <a:blipFill>
            <a:blip r:embed="rId3"/>
            <a:stretch>
              <a:fillRect t="-13" b="-13"/>
            </a:stretch>
          </a:blipFill>
        </p:spPr>
      </p:sp>
      <p:sp>
        <p:nvSpPr>
          <p:cNvPr id="7" name="Rectangle 6"/>
          <p:cNvSpPr/>
          <p:nvPr/>
        </p:nvSpPr>
        <p:spPr>
          <a:xfrm>
            <a:off x="2838659" y="771525"/>
            <a:ext cx="12649200" cy="5373779"/>
          </a:xfrm>
          <a:prstGeom prst="rect">
            <a:avLst/>
          </a:prstGeom>
        </p:spPr>
        <p:txBody>
          <a:bodyPr wrap="square">
            <a:spAutoFit/>
          </a:bodyPr>
          <a:lstStyle/>
          <a:p>
            <a:pPr algn="ctr">
              <a:lnSpc>
                <a:spcPct val="130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Câu </a:t>
            </a:r>
            <a:r>
              <a:rPr lang="vi-VN" sz="4400" b="1" smtClean="0">
                <a:latin typeface="Times New Roman" panose="02020603050405020304" pitchFamily="18" charset="0"/>
                <a:ea typeface="Times New Roman" panose="02020603050405020304" pitchFamily="18" charset="0"/>
                <a:cs typeface="Times New Roman" panose="02020603050405020304" pitchFamily="18" charset="0"/>
              </a:rPr>
              <a:t>hỏi</a:t>
            </a:r>
          </a:p>
          <a:p>
            <a:pPr algn="just">
              <a:lnSpc>
                <a:spcPct val="130000"/>
              </a:lnSpc>
              <a:spcAft>
                <a:spcPts val="0"/>
              </a:spcAft>
            </a:pPr>
            <a:r>
              <a:rPr lang="vi-VN" sz="4400" i="1" smtClean="0">
                <a:latin typeface="Times New Roman" panose="02020603050405020304" pitchFamily="18" charset="0"/>
                <a:ea typeface="Times New Roman" panose="02020603050405020304" pitchFamily="18" charset="0"/>
                <a:cs typeface="Times New Roman" panose="02020603050405020304" pitchFamily="18" charset="0"/>
              </a:rPr>
              <a:t>Bài </a:t>
            </a:r>
            <a:r>
              <a:rPr lang="vi-VN" sz="4400" i="1">
                <a:latin typeface="Times New Roman" panose="02020603050405020304" pitchFamily="18" charset="0"/>
                <a:ea typeface="Times New Roman" panose="02020603050405020304" pitchFamily="18" charset="0"/>
                <a:cs typeface="Times New Roman" panose="02020603050405020304" pitchFamily="18" charset="0"/>
              </a:rPr>
              <a:t>hát nói về nhân vật chính là ai? Nhạc sĩ đã lấy cảm hứng từ tác phẩm văn học văn gian nào để sáng tác nên bài hát? Hình dung của tác giả về nhân vật trong bài hát có giống hoàn toàn với nhân vật trong tác phẩm văn học mà em biết không?</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16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4" t="-17133" r="-674" b="-63042"/>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6" name="TextBox 6"/>
          <p:cNvSpPr txBox="1"/>
          <p:nvPr/>
        </p:nvSpPr>
        <p:spPr>
          <a:xfrm>
            <a:off x="3612718" y="1213279"/>
            <a:ext cx="11062563" cy="4062651"/>
          </a:xfrm>
          <a:prstGeom prst="rect">
            <a:avLst/>
          </a:prstGeom>
        </p:spPr>
        <p:txBody>
          <a:bodyPr lIns="0" tIns="0" rIns="0" bIns="0" rtlCol="0" anchor="t">
            <a:spAutoFit/>
          </a:bodyPr>
          <a:lstStyle/>
          <a:p>
            <a:pPr algn="ctr">
              <a:spcBef>
                <a:spcPct val="0"/>
              </a:spcBef>
            </a:pPr>
            <a:r>
              <a:rPr lang="de-DE" sz="8800" b="1" i="1">
                <a:latin typeface="Times New Roman" panose="02020603050405020304" pitchFamily="18" charset="0"/>
                <a:cs typeface="Times New Roman" panose="02020603050405020304" pitchFamily="18" charset="0"/>
              </a:rPr>
              <a:t>Rubric đánh giá sản phẩm hoạt động vận dụng, liên hệ</a:t>
            </a:r>
            <a:endParaRPr lang="en-US" sz="8800">
              <a:solidFill>
                <a:srgbClr val="293539"/>
              </a:solidFill>
              <a:latin typeface="Times New Roman" panose="02020603050405020304" pitchFamily="18" charset="0"/>
              <a:cs typeface="Times New Roman" panose="02020603050405020304" pitchFamily="18" charset="0"/>
            </a:endParaRPr>
          </a:p>
        </p:txBody>
      </p:sp>
      <p:sp>
        <p:nvSpPr>
          <p:cNvPr id="7" name="Freeform 29"/>
          <p:cNvSpPr/>
          <p:nvPr/>
        </p:nvSpPr>
        <p:spPr>
          <a:xfrm>
            <a:off x="7290907" y="4305300"/>
            <a:ext cx="8120288" cy="5813053"/>
          </a:xfrm>
          <a:custGeom>
            <a:avLst/>
            <a:gdLst/>
            <a:ahLst/>
            <a:cxnLst/>
            <a:rect l="l" t="t" r="r" b="b"/>
            <a:pathLst>
              <a:path w="1404284" h="1491935">
                <a:moveTo>
                  <a:pt x="0" y="0"/>
                </a:moveTo>
                <a:lnTo>
                  <a:pt x="1404285" y="0"/>
                </a:lnTo>
                <a:lnTo>
                  <a:pt x="1404285" y="1491935"/>
                </a:lnTo>
                <a:lnTo>
                  <a:pt x="0" y="1491935"/>
                </a:lnTo>
                <a:lnTo>
                  <a:pt x="0" y="0"/>
                </a:lnTo>
                <a:close/>
              </a:path>
            </a:pathLst>
          </a:custGeom>
          <a:blipFill>
            <a:blip r:embed="rId3"/>
            <a:stretch>
              <a:fillRect/>
            </a:stretch>
          </a:blipFill>
        </p:spPr>
      </p:sp>
    </p:spTree>
    <p:extLst>
      <p:ext uri="{BB962C8B-B14F-4D97-AF65-F5344CB8AC3E}">
        <p14:creationId xmlns:p14="http://schemas.microsoft.com/office/powerpoint/2010/main" val="5924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rot="-5400000">
            <a:off x="5029200" y="-3238500"/>
            <a:ext cx="8458200" cy="1729740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3" name="Freeform 13"/>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7"/>
                </a:ext>
              </a:extLst>
            </a:blip>
            <a:stretch>
              <a:fillRect t="-219318" r="-283545" b="-41091"/>
            </a:stretch>
          </a:blipFill>
        </p:spPr>
      </p:sp>
      <p:grpSp>
        <p:nvGrpSpPr>
          <p:cNvPr id="14" name="Group 14"/>
          <p:cNvGrpSpPr/>
          <p:nvPr/>
        </p:nvGrpSpPr>
        <p:grpSpPr>
          <a:xfrm rot="2013272">
            <a:off x="15094761" y="3254148"/>
            <a:ext cx="1598932" cy="1095837"/>
            <a:chOff x="0" y="0"/>
            <a:chExt cx="2131910" cy="1461116"/>
          </a:xfrm>
        </p:grpSpPr>
        <p:sp>
          <p:nvSpPr>
            <p:cNvPr id="15" name="Freeform 15"/>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7"/>
                  </a:ext>
                </a:extLst>
              </a:blip>
              <a:stretch>
                <a:fillRect t="-219318" r="-283545" b="-41091"/>
              </a:stretch>
            </a:blipFill>
          </p:spPr>
        </p:sp>
        <p:sp>
          <p:nvSpPr>
            <p:cNvPr id="16" name="Freeform 16"/>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7"/>
                  </a:ext>
                </a:extLst>
              </a:blip>
              <a:stretch>
                <a:fillRect t="-219318" r="-283545" b="-41091"/>
              </a:stretch>
            </a:blipFill>
          </p:spPr>
        </p:sp>
      </p:grpSp>
      <p:sp>
        <p:nvSpPr>
          <p:cNvPr id="17" name="Freeform 17"/>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7"/>
                </a:ext>
              </a:extLst>
            </a:blip>
            <a:stretch>
              <a:fillRect/>
            </a:stretch>
          </a:blipFill>
        </p:spPr>
      </p:sp>
      <p:graphicFrame>
        <p:nvGraphicFramePr>
          <p:cNvPr id="5" name="Table 4"/>
          <p:cNvGraphicFramePr>
            <a:graphicFrameLocks noGrp="1"/>
          </p:cNvGraphicFramePr>
          <p:nvPr>
            <p:extLst>
              <p:ext uri="{D42A27DB-BD31-4B8C-83A1-F6EECF244321}">
                <p14:modId xmlns:p14="http://schemas.microsoft.com/office/powerpoint/2010/main" val="2335825783"/>
              </p:ext>
            </p:extLst>
          </p:nvPr>
        </p:nvGraphicFramePr>
        <p:xfrm>
          <a:off x="1151254" y="1638846"/>
          <a:ext cx="15985491" cy="7544562"/>
        </p:xfrm>
        <a:graphic>
          <a:graphicData uri="http://schemas.openxmlformats.org/drawingml/2006/table">
            <a:tbl>
              <a:tblPr firstRow="1" firstCol="1" bandRow="1" bandCol="1">
                <a:effectLst>
                  <a:outerShdw blurRad="50800" dist="38100" dir="2700000" algn="tl" rotWithShape="0">
                    <a:prstClr val="black">
                      <a:alpha val="40000"/>
                    </a:prstClr>
                  </a:outerShdw>
                </a:effectLst>
              </a:tblPr>
              <a:tblGrid>
                <a:gridCol w="2955290"/>
                <a:gridCol w="4038600"/>
                <a:gridCol w="4495800"/>
                <a:gridCol w="4495801"/>
              </a:tblGrid>
              <a:tr h="0">
                <a:tc>
                  <a:txBody>
                    <a:bodyPr/>
                    <a:lstStyle/>
                    <a:p>
                      <a:pPr algn="ctr">
                        <a:lnSpc>
                          <a:spcPct val="130000"/>
                        </a:lnSpc>
                        <a:spcAft>
                          <a:spcPts val="0"/>
                        </a:spcAft>
                        <a:tabLst>
                          <a:tab pos="602615" algn="l"/>
                        </a:tabLst>
                      </a:pPr>
                      <a:r>
                        <a:rPr lang="en-GB" sz="32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a:effectLst/>
                          <a:latin typeface="Times New Roman" panose="02020603050405020304" pitchFamily="18" charset="0"/>
                          <a:ea typeface="Calibri" panose="020F0502020204030204" pitchFamily="34" charset="0"/>
                          <a:cs typeface="Times New Roman" panose="02020603050405020304" pitchFamily="18" charset="0"/>
                        </a:rPr>
                        <a:t>Mức </a:t>
                      </a:r>
                      <a:r>
                        <a:rPr lang="en-US" sz="3200" b="1" smtClean="0">
                          <a:effectLst/>
                          <a:latin typeface="Times New Roman" panose="02020603050405020304" pitchFamily="18" charset="0"/>
                          <a:ea typeface="Calibri" panose="020F0502020204030204" pitchFamily="34" charset="0"/>
                          <a:cs typeface="Times New Roman" panose="02020603050405020304" pitchFamily="18" charset="0"/>
                        </a:rPr>
                        <a:t>độ</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 Tiêu chí</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Mức 1</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Mức 2</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Mức 3</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Vẽ tranh minh hoạ về nội dung bài thơ</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 Các bức tranh với nhiều đường nét đẹp, phong phú, hấp dẫn</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3200"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a:effectLst/>
                          <a:latin typeface="Times New Roman" panose="02020603050405020304" pitchFamily="18" charset="0"/>
                          <a:ea typeface="Calibri" panose="020F0502020204030204" pitchFamily="34" charset="0"/>
                          <a:cs typeface="Times New Roman" panose="02020603050405020304" pitchFamily="18" charset="0"/>
                        </a:rPr>
                        <a:t>8 -10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 Các nét vẽ đẹp nhưng các bức tranh chưa thật phong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phú</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effectLst/>
                          <a:latin typeface="Times New Roman" panose="02020603050405020304" pitchFamily="18" charset="0"/>
                          <a:ea typeface="Calibri" panose="020F0502020204030204" pitchFamily="34" charset="0"/>
                          <a:cs typeface="Times New Roman" panose="02020603050405020304" pitchFamily="18" charset="0"/>
                        </a:rPr>
                        <a:t>(5-7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 Các nét vẽ không đẹp và các bức tranh còn đơn điệu về hình ảnh, màu sắc.</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 dưới 5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Đọc diễn cảm/ ngâm thơ</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602615" algn="l"/>
                        </a:tabLs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Phát âm chuẩn, ngắt nghỉ đúng chỗ; tốc độ đọc phù hợp, ngữ điệu lên xuống giọng truyền cảm, phù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hợp</a:t>
                      </a:r>
                      <a:r>
                        <a:rPr lang="vi-VN" sz="3200"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(8 </a:t>
                      </a:r>
                      <a:r>
                        <a:rPr lang="en-US" sz="3200">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Phát âm chuẩn, ngắt nghỉ đúng chỗ; tốc độ đọc phù hợp nhưng ngữ điệu lên xuống giọng còn chưa hợp lí ở một số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chỗ</a:t>
                      </a:r>
                      <a:r>
                        <a:rPr lang="vi-VN" sz="320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3200" baseline="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(5-7 </a:t>
                      </a:r>
                      <a:r>
                        <a:rPr lang="en-US" sz="3200">
                          <a:effectLst/>
                          <a:latin typeface="Times New Roman" panose="02020603050405020304" pitchFamily="18" charset="0"/>
                          <a:ea typeface="Calibri" panose="020F0502020204030204" pitchFamily="34" charset="0"/>
                          <a:cs typeface="Times New Roman" panose="02020603050405020304" pitchFamily="18" charset="0"/>
                        </a:rPr>
                        <a:t>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Đúng phát âm, tốc độ đọc chưa hợp lí; ngắt nghỉ chưa đúng nhiều chỗ, ngữ điệu chưa đúng</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602615" algn="l"/>
                        </a:tabLst>
                      </a:pPr>
                      <a:r>
                        <a:rPr lang="en-US" sz="3200">
                          <a:effectLst/>
                          <a:latin typeface="Times New Roman" panose="02020603050405020304" pitchFamily="18" charset="0"/>
                          <a:ea typeface="Calibri" panose="020F0502020204030204" pitchFamily="34" charset="0"/>
                          <a:cs typeface="Times New Roman" panose="02020603050405020304" pitchFamily="18" charset="0"/>
                        </a:rPr>
                        <a:t>( dưới 5 điểm)</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79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4" t="-17133" r="-674" b="-63042"/>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grpSp>
        <p:nvGrpSpPr>
          <p:cNvPr id="5" name="Group 5"/>
          <p:cNvGrpSpPr>
            <a:grpSpLocks noChangeAspect="1"/>
          </p:cNvGrpSpPr>
          <p:nvPr/>
        </p:nvGrpSpPr>
        <p:grpSpPr>
          <a:xfrm>
            <a:off x="3825147" y="4289334"/>
            <a:ext cx="4956914" cy="4707545"/>
            <a:chOff x="0" y="0"/>
            <a:chExt cx="2272030" cy="2157730"/>
          </a:xfrm>
        </p:grpSpPr>
        <p:sp>
          <p:nvSpPr>
            <p:cNvPr id="6" name="Freeform 6"/>
            <p:cNvSpPr/>
            <p:nvPr/>
          </p:nvSpPr>
          <p:spPr>
            <a:xfrm>
              <a:off x="16510" y="-2540"/>
              <a:ext cx="2273300" cy="2162810"/>
            </a:xfrm>
            <a:custGeom>
              <a:avLst/>
              <a:gdLst/>
              <a:ahLst/>
              <a:cxnLst/>
              <a:rect l="l" t="t" r="r" b="b"/>
              <a:pathLst>
                <a:path w="2273300" h="2162810">
                  <a:moveTo>
                    <a:pt x="83820" y="585470"/>
                  </a:moveTo>
                  <a:cubicBezTo>
                    <a:pt x="66040" y="629920"/>
                    <a:pt x="53340" y="676910"/>
                    <a:pt x="39370" y="722630"/>
                  </a:cubicBezTo>
                  <a:cubicBezTo>
                    <a:pt x="29210" y="755650"/>
                    <a:pt x="21590" y="788670"/>
                    <a:pt x="15240" y="821690"/>
                  </a:cubicBezTo>
                  <a:cubicBezTo>
                    <a:pt x="2540" y="881380"/>
                    <a:pt x="0" y="943610"/>
                    <a:pt x="0" y="1005840"/>
                  </a:cubicBezTo>
                  <a:cubicBezTo>
                    <a:pt x="0" y="1038860"/>
                    <a:pt x="2540" y="1073150"/>
                    <a:pt x="7620" y="1106170"/>
                  </a:cubicBezTo>
                  <a:cubicBezTo>
                    <a:pt x="12700" y="1143000"/>
                    <a:pt x="17780" y="1179830"/>
                    <a:pt x="25400" y="1216660"/>
                  </a:cubicBezTo>
                  <a:cubicBezTo>
                    <a:pt x="34290" y="1261110"/>
                    <a:pt x="41910" y="1304290"/>
                    <a:pt x="58420" y="1346200"/>
                  </a:cubicBezTo>
                  <a:cubicBezTo>
                    <a:pt x="66040" y="1366520"/>
                    <a:pt x="74930" y="1385570"/>
                    <a:pt x="83820" y="1405890"/>
                  </a:cubicBezTo>
                  <a:cubicBezTo>
                    <a:pt x="105410" y="1455420"/>
                    <a:pt x="128270" y="1501140"/>
                    <a:pt x="156210" y="1546860"/>
                  </a:cubicBezTo>
                  <a:cubicBezTo>
                    <a:pt x="165100" y="1562100"/>
                    <a:pt x="175260" y="1577340"/>
                    <a:pt x="185420" y="1592580"/>
                  </a:cubicBezTo>
                  <a:cubicBezTo>
                    <a:pt x="196850" y="1610360"/>
                    <a:pt x="209550" y="1626870"/>
                    <a:pt x="222250" y="1644650"/>
                  </a:cubicBezTo>
                  <a:cubicBezTo>
                    <a:pt x="248920" y="1682750"/>
                    <a:pt x="279400" y="1719580"/>
                    <a:pt x="311150" y="1753870"/>
                  </a:cubicBezTo>
                  <a:cubicBezTo>
                    <a:pt x="322580" y="1766570"/>
                    <a:pt x="334010" y="1778000"/>
                    <a:pt x="345440" y="1789430"/>
                  </a:cubicBezTo>
                  <a:cubicBezTo>
                    <a:pt x="372110" y="1813560"/>
                    <a:pt x="400050" y="1833880"/>
                    <a:pt x="427990" y="1855470"/>
                  </a:cubicBezTo>
                  <a:cubicBezTo>
                    <a:pt x="483870" y="1897380"/>
                    <a:pt x="544830" y="1930400"/>
                    <a:pt x="604520" y="1967230"/>
                  </a:cubicBezTo>
                  <a:cubicBezTo>
                    <a:pt x="665480" y="2005330"/>
                    <a:pt x="727710" y="2038350"/>
                    <a:pt x="792480" y="2067560"/>
                  </a:cubicBezTo>
                  <a:cubicBezTo>
                    <a:pt x="871220" y="2101850"/>
                    <a:pt x="948690" y="2134870"/>
                    <a:pt x="1032510" y="2148840"/>
                  </a:cubicBezTo>
                  <a:cubicBezTo>
                    <a:pt x="1078230" y="2156460"/>
                    <a:pt x="1122680" y="2162810"/>
                    <a:pt x="1168400" y="2161540"/>
                  </a:cubicBezTo>
                  <a:cubicBezTo>
                    <a:pt x="1215390" y="2159000"/>
                    <a:pt x="1262380" y="2153920"/>
                    <a:pt x="1308100" y="2147570"/>
                  </a:cubicBezTo>
                  <a:cubicBezTo>
                    <a:pt x="1374140" y="2138680"/>
                    <a:pt x="1442720" y="2128520"/>
                    <a:pt x="1503680" y="2103120"/>
                  </a:cubicBezTo>
                  <a:cubicBezTo>
                    <a:pt x="1588770" y="2068830"/>
                    <a:pt x="1672590" y="2026920"/>
                    <a:pt x="1747520" y="1974850"/>
                  </a:cubicBezTo>
                  <a:cubicBezTo>
                    <a:pt x="1778000" y="1960880"/>
                    <a:pt x="1807210" y="1946910"/>
                    <a:pt x="1836420" y="1929130"/>
                  </a:cubicBezTo>
                  <a:cubicBezTo>
                    <a:pt x="1844040" y="1925320"/>
                    <a:pt x="1850390" y="1920240"/>
                    <a:pt x="1858010" y="1916430"/>
                  </a:cubicBezTo>
                  <a:cubicBezTo>
                    <a:pt x="1888490" y="1898650"/>
                    <a:pt x="1915160" y="1875790"/>
                    <a:pt x="1943100" y="1852930"/>
                  </a:cubicBezTo>
                  <a:cubicBezTo>
                    <a:pt x="1967230" y="1832609"/>
                    <a:pt x="1987550" y="1809750"/>
                    <a:pt x="2007870" y="1785620"/>
                  </a:cubicBezTo>
                  <a:cubicBezTo>
                    <a:pt x="2030730" y="1760220"/>
                    <a:pt x="2051050" y="1733549"/>
                    <a:pt x="2070100" y="1704340"/>
                  </a:cubicBezTo>
                  <a:cubicBezTo>
                    <a:pt x="2101850" y="1657350"/>
                    <a:pt x="2133600" y="1610360"/>
                    <a:pt x="2162810" y="1562100"/>
                  </a:cubicBezTo>
                  <a:cubicBezTo>
                    <a:pt x="2178050" y="1537970"/>
                    <a:pt x="2190750" y="1511300"/>
                    <a:pt x="2200910" y="1483360"/>
                  </a:cubicBezTo>
                  <a:cubicBezTo>
                    <a:pt x="2222500" y="1427480"/>
                    <a:pt x="2242820" y="1370330"/>
                    <a:pt x="2250440" y="1309370"/>
                  </a:cubicBezTo>
                  <a:cubicBezTo>
                    <a:pt x="2255520" y="1273810"/>
                    <a:pt x="2259330" y="1239520"/>
                    <a:pt x="2261870" y="1203960"/>
                  </a:cubicBezTo>
                  <a:cubicBezTo>
                    <a:pt x="2269490" y="1116330"/>
                    <a:pt x="2272030" y="1028700"/>
                    <a:pt x="2273300" y="939800"/>
                  </a:cubicBezTo>
                  <a:lnTo>
                    <a:pt x="2273300" y="889000"/>
                  </a:lnTo>
                  <a:cubicBezTo>
                    <a:pt x="2272030" y="835660"/>
                    <a:pt x="2261870" y="781050"/>
                    <a:pt x="2245360" y="728980"/>
                  </a:cubicBezTo>
                  <a:cubicBezTo>
                    <a:pt x="2221230" y="654050"/>
                    <a:pt x="2183130" y="584200"/>
                    <a:pt x="2136140" y="520700"/>
                  </a:cubicBezTo>
                  <a:cubicBezTo>
                    <a:pt x="2082800" y="448310"/>
                    <a:pt x="2025650" y="378460"/>
                    <a:pt x="1955800" y="325120"/>
                  </a:cubicBezTo>
                  <a:cubicBezTo>
                    <a:pt x="1915160" y="293370"/>
                    <a:pt x="1875790" y="264160"/>
                    <a:pt x="1832610" y="240030"/>
                  </a:cubicBezTo>
                  <a:cubicBezTo>
                    <a:pt x="1803400" y="223520"/>
                    <a:pt x="1772920" y="207010"/>
                    <a:pt x="1742440" y="191770"/>
                  </a:cubicBezTo>
                  <a:cubicBezTo>
                    <a:pt x="1661160" y="151130"/>
                    <a:pt x="1579880" y="113030"/>
                    <a:pt x="1497330" y="77470"/>
                  </a:cubicBezTo>
                  <a:cubicBezTo>
                    <a:pt x="1418590" y="43180"/>
                    <a:pt x="1336040" y="26670"/>
                    <a:pt x="1253490" y="15240"/>
                  </a:cubicBezTo>
                  <a:cubicBezTo>
                    <a:pt x="1179830" y="5080"/>
                    <a:pt x="1108710" y="0"/>
                    <a:pt x="1037590" y="3810"/>
                  </a:cubicBezTo>
                  <a:cubicBezTo>
                    <a:pt x="952500" y="7620"/>
                    <a:pt x="869950" y="21590"/>
                    <a:pt x="789940" y="41910"/>
                  </a:cubicBezTo>
                  <a:cubicBezTo>
                    <a:pt x="643890" y="76200"/>
                    <a:pt x="506730" y="134620"/>
                    <a:pt x="382270" y="213360"/>
                  </a:cubicBezTo>
                  <a:cubicBezTo>
                    <a:pt x="313690" y="256540"/>
                    <a:pt x="254000" y="313690"/>
                    <a:pt x="204470" y="378460"/>
                  </a:cubicBezTo>
                  <a:cubicBezTo>
                    <a:pt x="156210" y="440690"/>
                    <a:pt x="114300" y="510540"/>
                    <a:pt x="83820" y="585470"/>
                  </a:cubicBezTo>
                  <a:close/>
                </a:path>
              </a:pathLst>
            </a:custGeom>
            <a:blipFill>
              <a:blip r:embed="rId3"/>
              <a:stretch>
                <a:fillRect l="-29149" r="-29149"/>
              </a:stretch>
            </a:blipFill>
          </p:spPr>
        </p:sp>
      </p:grpSp>
      <p:grpSp>
        <p:nvGrpSpPr>
          <p:cNvPr id="7" name="Group 7"/>
          <p:cNvGrpSpPr>
            <a:grpSpLocks noChangeAspect="1"/>
          </p:cNvGrpSpPr>
          <p:nvPr/>
        </p:nvGrpSpPr>
        <p:grpSpPr>
          <a:xfrm>
            <a:off x="9773203" y="4289334"/>
            <a:ext cx="4956914" cy="4707545"/>
            <a:chOff x="0" y="0"/>
            <a:chExt cx="2272030" cy="2157730"/>
          </a:xfrm>
        </p:grpSpPr>
        <p:sp>
          <p:nvSpPr>
            <p:cNvPr id="8" name="Freeform 8"/>
            <p:cNvSpPr/>
            <p:nvPr/>
          </p:nvSpPr>
          <p:spPr>
            <a:xfrm>
              <a:off x="16510" y="-2540"/>
              <a:ext cx="2273300" cy="2162810"/>
            </a:xfrm>
            <a:custGeom>
              <a:avLst/>
              <a:gdLst/>
              <a:ahLst/>
              <a:cxnLst/>
              <a:rect l="l" t="t" r="r" b="b"/>
              <a:pathLst>
                <a:path w="2273300" h="2162810">
                  <a:moveTo>
                    <a:pt x="83820" y="585470"/>
                  </a:moveTo>
                  <a:cubicBezTo>
                    <a:pt x="66040" y="629920"/>
                    <a:pt x="53340" y="676910"/>
                    <a:pt x="39370" y="722630"/>
                  </a:cubicBezTo>
                  <a:cubicBezTo>
                    <a:pt x="29210" y="755650"/>
                    <a:pt x="21590" y="788670"/>
                    <a:pt x="15240" y="821690"/>
                  </a:cubicBezTo>
                  <a:cubicBezTo>
                    <a:pt x="2540" y="881380"/>
                    <a:pt x="0" y="943610"/>
                    <a:pt x="0" y="1005840"/>
                  </a:cubicBezTo>
                  <a:cubicBezTo>
                    <a:pt x="0" y="1038860"/>
                    <a:pt x="2540" y="1073150"/>
                    <a:pt x="7620" y="1106170"/>
                  </a:cubicBezTo>
                  <a:cubicBezTo>
                    <a:pt x="12700" y="1143000"/>
                    <a:pt x="17780" y="1179830"/>
                    <a:pt x="25400" y="1216660"/>
                  </a:cubicBezTo>
                  <a:cubicBezTo>
                    <a:pt x="34290" y="1261110"/>
                    <a:pt x="41910" y="1304290"/>
                    <a:pt x="58420" y="1346200"/>
                  </a:cubicBezTo>
                  <a:cubicBezTo>
                    <a:pt x="66040" y="1366520"/>
                    <a:pt x="74930" y="1385570"/>
                    <a:pt x="83820" y="1405890"/>
                  </a:cubicBezTo>
                  <a:cubicBezTo>
                    <a:pt x="105410" y="1455420"/>
                    <a:pt x="128270" y="1501140"/>
                    <a:pt x="156210" y="1546860"/>
                  </a:cubicBezTo>
                  <a:cubicBezTo>
                    <a:pt x="165100" y="1562100"/>
                    <a:pt x="175260" y="1577340"/>
                    <a:pt x="185420" y="1592580"/>
                  </a:cubicBezTo>
                  <a:cubicBezTo>
                    <a:pt x="196850" y="1610360"/>
                    <a:pt x="209550" y="1626870"/>
                    <a:pt x="222250" y="1644650"/>
                  </a:cubicBezTo>
                  <a:cubicBezTo>
                    <a:pt x="248920" y="1682750"/>
                    <a:pt x="279400" y="1719580"/>
                    <a:pt x="311150" y="1753870"/>
                  </a:cubicBezTo>
                  <a:cubicBezTo>
                    <a:pt x="322580" y="1766570"/>
                    <a:pt x="334010" y="1778000"/>
                    <a:pt x="345440" y="1789430"/>
                  </a:cubicBezTo>
                  <a:cubicBezTo>
                    <a:pt x="372110" y="1813560"/>
                    <a:pt x="400050" y="1833880"/>
                    <a:pt x="427990" y="1855470"/>
                  </a:cubicBezTo>
                  <a:cubicBezTo>
                    <a:pt x="483870" y="1897380"/>
                    <a:pt x="544830" y="1930400"/>
                    <a:pt x="604520" y="1967230"/>
                  </a:cubicBezTo>
                  <a:cubicBezTo>
                    <a:pt x="665480" y="2005330"/>
                    <a:pt x="727710" y="2038350"/>
                    <a:pt x="792480" y="2067560"/>
                  </a:cubicBezTo>
                  <a:cubicBezTo>
                    <a:pt x="871220" y="2101850"/>
                    <a:pt x="948690" y="2134870"/>
                    <a:pt x="1032510" y="2148840"/>
                  </a:cubicBezTo>
                  <a:cubicBezTo>
                    <a:pt x="1078230" y="2156460"/>
                    <a:pt x="1122680" y="2162810"/>
                    <a:pt x="1168400" y="2161540"/>
                  </a:cubicBezTo>
                  <a:cubicBezTo>
                    <a:pt x="1215390" y="2159000"/>
                    <a:pt x="1262380" y="2153920"/>
                    <a:pt x="1308100" y="2147570"/>
                  </a:cubicBezTo>
                  <a:cubicBezTo>
                    <a:pt x="1374140" y="2138680"/>
                    <a:pt x="1442720" y="2128520"/>
                    <a:pt x="1503680" y="2103120"/>
                  </a:cubicBezTo>
                  <a:cubicBezTo>
                    <a:pt x="1588770" y="2068830"/>
                    <a:pt x="1672590" y="2026920"/>
                    <a:pt x="1747520" y="1974850"/>
                  </a:cubicBezTo>
                  <a:cubicBezTo>
                    <a:pt x="1778000" y="1960880"/>
                    <a:pt x="1807210" y="1946910"/>
                    <a:pt x="1836420" y="1929130"/>
                  </a:cubicBezTo>
                  <a:cubicBezTo>
                    <a:pt x="1844040" y="1925320"/>
                    <a:pt x="1850390" y="1920240"/>
                    <a:pt x="1858010" y="1916430"/>
                  </a:cubicBezTo>
                  <a:cubicBezTo>
                    <a:pt x="1888490" y="1898650"/>
                    <a:pt x="1915160" y="1875790"/>
                    <a:pt x="1943100" y="1852930"/>
                  </a:cubicBezTo>
                  <a:cubicBezTo>
                    <a:pt x="1967230" y="1832609"/>
                    <a:pt x="1987550" y="1809750"/>
                    <a:pt x="2007870" y="1785620"/>
                  </a:cubicBezTo>
                  <a:cubicBezTo>
                    <a:pt x="2030730" y="1760220"/>
                    <a:pt x="2051050" y="1733549"/>
                    <a:pt x="2070100" y="1704340"/>
                  </a:cubicBezTo>
                  <a:cubicBezTo>
                    <a:pt x="2101850" y="1657350"/>
                    <a:pt x="2133600" y="1610360"/>
                    <a:pt x="2162810" y="1562100"/>
                  </a:cubicBezTo>
                  <a:cubicBezTo>
                    <a:pt x="2178050" y="1537970"/>
                    <a:pt x="2190750" y="1511300"/>
                    <a:pt x="2200910" y="1483360"/>
                  </a:cubicBezTo>
                  <a:cubicBezTo>
                    <a:pt x="2222500" y="1427480"/>
                    <a:pt x="2242820" y="1370330"/>
                    <a:pt x="2250440" y="1309370"/>
                  </a:cubicBezTo>
                  <a:cubicBezTo>
                    <a:pt x="2255520" y="1273810"/>
                    <a:pt x="2259330" y="1239520"/>
                    <a:pt x="2261870" y="1203960"/>
                  </a:cubicBezTo>
                  <a:cubicBezTo>
                    <a:pt x="2269490" y="1116330"/>
                    <a:pt x="2272030" y="1028700"/>
                    <a:pt x="2273300" y="939800"/>
                  </a:cubicBezTo>
                  <a:lnTo>
                    <a:pt x="2273300" y="889000"/>
                  </a:lnTo>
                  <a:cubicBezTo>
                    <a:pt x="2272030" y="835660"/>
                    <a:pt x="2261870" y="781050"/>
                    <a:pt x="2245360" y="728980"/>
                  </a:cubicBezTo>
                  <a:cubicBezTo>
                    <a:pt x="2221230" y="654050"/>
                    <a:pt x="2183130" y="584200"/>
                    <a:pt x="2136140" y="520700"/>
                  </a:cubicBezTo>
                  <a:cubicBezTo>
                    <a:pt x="2082800" y="448310"/>
                    <a:pt x="2025650" y="378460"/>
                    <a:pt x="1955800" y="325120"/>
                  </a:cubicBezTo>
                  <a:cubicBezTo>
                    <a:pt x="1915160" y="293370"/>
                    <a:pt x="1875790" y="264160"/>
                    <a:pt x="1832610" y="240030"/>
                  </a:cubicBezTo>
                  <a:cubicBezTo>
                    <a:pt x="1803400" y="223520"/>
                    <a:pt x="1772920" y="207010"/>
                    <a:pt x="1742440" y="191770"/>
                  </a:cubicBezTo>
                  <a:cubicBezTo>
                    <a:pt x="1661160" y="151130"/>
                    <a:pt x="1579880" y="113030"/>
                    <a:pt x="1497330" y="77470"/>
                  </a:cubicBezTo>
                  <a:cubicBezTo>
                    <a:pt x="1418590" y="43180"/>
                    <a:pt x="1336040" y="26670"/>
                    <a:pt x="1253490" y="15240"/>
                  </a:cubicBezTo>
                  <a:cubicBezTo>
                    <a:pt x="1179830" y="5080"/>
                    <a:pt x="1108710" y="0"/>
                    <a:pt x="1037590" y="3810"/>
                  </a:cubicBezTo>
                  <a:cubicBezTo>
                    <a:pt x="952500" y="7620"/>
                    <a:pt x="869950" y="21590"/>
                    <a:pt x="789940" y="41910"/>
                  </a:cubicBezTo>
                  <a:cubicBezTo>
                    <a:pt x="643890" y="76200"/>
                    <a:pt x="506730" y="134620"/>
                    <a:pt x="382270" y="213360"/>
                  </a:cubicBezTo>
                  <a:cubicBezTo>
                    <a:pt x="313690" y="256540"/>
                    <a:pt x="254000" y="313690"/>
                    <a:pt x="204470" y="378460"/>
                  </a:cubicBezTo>
                  <a:cubicBezTo>
                    <a:pt x="156210" y="440690"/>
                    <a:pt x="114300" y="510540"/>
                    <a:pt x="83820" y="585470"/>
                  </a:cubicBezTo>
                  <a:close/>
                </a:path>
              </a:pathLst>
            </a:custGeom>
            <a:blipFill>
              <a:blip r:embed="rId4"/>
              <a:stretch>
                <a:fillRect l="-2601" r="-39955"/>
              </a:stretch>
            </a:blipFill>
          </p:spPr>
        </p:sp>
      </p:grpSp>
      <p:sp>
        <p:nvSpPr>
          <p:cNvPr id="9" name="TextBox 9"/>
          <p:cNvSpPr txBox="1"/>
          <p:nvPr/>
        </p:nvSpPr>
        <p:spPr>
          <a:xfrm>
            <a:off x="2113703" y="1614528"/>
            <a:ext cx="14495123" cy="1354217"/>
          </a:xfrm>
          <a:prstGeom prst="rect">
            <a:avLst/>
          </a:prstGeom>
        </p:spPr>
        <p:txBody>
          <a:bodyPr lIns="0" tIns="0" rIns="0" bIns="0" rtlCol="0" anchor="t">
            <a:spAutoFit/>
          </a:bodyPr>
          <a:lstStyle/>
          <a:p>
            <a:pPr algn="ctr"/>
            <a:r>
              <a:rPr lang="vi-VN" sz="8800" b="1" smtClean="0">
                <a:solidFill>
                  <a:srgbClr val="293539"/>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THANK YOU!!!</a:t>
            </a:r>
            <a:endParaRPr lang="en-US" sz="8800" b="1">
              <a:solidFill>
                <a:srgbClr val="293539"/>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2" name="Freeform 12"/>
          <p:cNvSpPr/>
          <p:nvPr/>
        </p:nvSpPr>
        <p:spPr>
          <a:xfrm rot="-984830">
            <a:off x="1760050" y="3499176"/>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5">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5">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5">
              <a:extLst>
                <a:ext uri="{96DAC541-7B7A-43D3-8B79-37D633B846F1}">
                  <asvg:svgBlip xmlns:asvg="http://schemas.microsoft.com/office/drawing/2016/SVG/main" xmlns="" r:embed="rId6"/>
                </a:ext>
              </a:extLst>
            </a:blip>
            <a:stretch>
              <a:fillRect t="-219318" r="-283545" b="-41091"/>
            </a:stretch>
          </a:blipFill>
        </p:spPr>
      </p:sp>
      <p:sp>
        <p:nvSpPr>
          <p:cNvPr id="17" name="Freeform 17"/>
          <p:cNvSpPr/>
          <p:nvPr/>
        </p:nvSpPr>
        <p:spPr>
          <a:xfrm>
            <a:off x="741109" y="4500014"/>
            <a:ext cx="4084468" cy="5273313"/>
          </a:xfrm>
          <a:custGeom>
            <a:avLst/>
            <a:gdLst/>
            <a:ahLst/>
            <a:cxnLst/>
            <a:rect l="l" t="t" r="r" b="b"/>
            <a:pathLst>
              <a:path w="2782950" h="3153485">
                <a:moveTo>
                  <a:pt x="0" y="0"/>
                </a:moveTo>
                <a:lnTo>
                  <a:pt x="2782950" y="0"/>
                </a:lnTo>
                <a:lnTo>
                  <a:pt x="2782950" y="3153484"/>
                </a:lnTo>
                <a:lnTo>
                  <a:pt x="0" y="3153484"/>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flipV="1">
            <a:off x="4437020" y="4906786"/>
            <a:ext cx="9413961" cy="3330189"/>
          </a:xfrm>
          <a:custGeom>
            <a:avLst/>
            <a:gdLst/>
            <a:ahLst/>
            <a:cxnLst/>
            <a:rect l="l" t="t" r="r" b="b"/>
            <a:pathLst>
              <a:path w="9413961" h="3330189">
                <a:moveTo>
                  <a:pt x="0" y="3330189"/>
                </a:moveTo>
                <a:lnTo>
                  <a:pt x="9413960" y="3330189"/>
                </a:lnTo>
                <a:lnTo>
                  <a:pt x="9413960" y="0"/>
                </a:lnTo>
                <a:lnTo>
                  <a:pt x="0" y="0"/>
                </a:lnTo>
                <a:lnTo>
                  <a:pt x="0" y="3330189"/>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2244114" y="2365030"/>
            <a:ext cx="13799771" cy="2215991"/>
          </a:xfrm>
          <a:prstGeom prst="rect">
            <a:avLst/>
          </a:prstGeom>
        </p:spPr>
        <p:txBody>
          <a:bodyPr lIns="0" tIns="0" rIns="0" bIns="0" rtlCol="0" anchor="t">
            <a:prstTxWarp prst="textStop">
              <a:avLst/>
            </a:prstTxWarp>
            <a:spAutoFit/>
          </a:bodyPr>
          <a:lstStyle/>
          <a:p>
            <a:pPr algn="ctr">
              <a:spcBef>
                <a:spcPct val="0"/>
              </a:spcBef>
            </a:pPr>
            <a:r>
              <a:rPr lang="nl-NL"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nl-NL" sz="72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2</a:t>
            </a:r>
            <a:endParaRPr lang="vi-VN" sz="72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spcBef>
                <a:spcPct val="0"/>
              </a:spcBef>
            </a:pPr>
            <a:r>
              <a:rPr lang="nl-NL" sz="72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nl-NL"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HÌNH THÀNH KIẾN THỨC</a:t>
            </a:r>
            <a:endParaRPr lang="en-US" sz="8000">
              <a:solidFill>
                <a:srgbClr val="293539"/>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4" name="Freeform 4"/>
          <p:cNvSpPr/>
          <p:nvPr/>
        </p:nvSpPr>
        <p:spPr>
          <a:xfrm>
            <a:off x="6811835" y="7519176"/>
            <a:ext cx="4866108" cy="4804389"/>
          </a:xfrm>
          <a:custGeom>
            <a:avLst/>
            <a:gdLst/>
            <a:ahLst/>
            <a:cxnLst/>
            <a:rect l="l" t="t" r="r" b="b"/>
            <a:pathLst>
              <a:path w="4866108" h="4804389">
                <a:moveTo>
                  <a:pt x="0" y="0"/>
                </a:moveTo>
                <a:lnTo>
                  <a:pt x="4866108" y="0"/>
                </a:lnTo>
                <a:lnTo>
                  <a:pt x="4866108" y="4804389"/>
                </a:lnTo>
                <a:lnTo>
                  <a:pt x="0" y="4804389"/>
                </a:lnTo>
                <a:lnTo>
                  <a:pt x="0" y="0"/>
                </a:lnTo>
                <a:close/>
              </a:path>
            </a:pathLst>
          </a:custGeom>
          <a:blipFill>
            <a:blip r:embed="rId4"/>
            <a:stretch>
              <a:fillRect/>
            </a:stretch>
          </a:blipFill>
        </p:spPr>
      </p:sp>
      <p:sp>
        <p:nvSpPr>
          <p:cNvPr id="5" name="Freeform 5"/>
          <p:cNvSpPr/>
          <p:nvPr/>
        </p:nvSpPr>
        <p:spPr>
          <a:xfrm flipH="1" flipV="1">
            <a:off x="6698070" y="-2787361"/>
            <a:ext cx="4866108" cy="4804389"/>
          </a:xfrm>
          <a:custGeom>
            <a:avLst/>
            <a:gdLst/>
            <a:ahLst/>
            <a:cxnLst/>
            <a:rect l="l" t="t" r="r" b="b"/>
            <a:pathLst>
              <a:path w="4866108" h="4804389">
                <a:moveTo>
                  <a:pt x="4866108" y="4804389"/>
                </a:moveTo>
                <a:lnTo>
                  <a:pt x="0" y="4804389"/>
                </a:lnTo>
                <a:lnTo>
                  <a:pt x="0" y="0"/>
                </a:lnTo>
                <a:lnTo>
                  <a:pt x="4866108" y="0"/>
                </a:lnTo>
                <a:lnTo>
                  <a:pt x="4866108" y="4804389"/>
                </a:lnTo>
                <a:close/>
              </a:path>
            </a:pathLst>
          </a:custGeom>
          <a:blipFill>
            <a:blip r:embed="rId4"/>
            <a:stretch>
              <a:fillRect/>
            </a:stretch>
          </a:blipFill>
        </p:spPr>
      </p:sp>
      <p:sp>
        <p:nvSpPr>
          <p:cNvPr id="6" name="Freeform 6"/>
          <p:cNvSpPr/>
          <p:nvPr/>
        </p:nvSpPr>
        <p:spPr>
          <a:xfrm rot="-1082384">
            <a:off x="15117065" y="6425478"/>
            <a:ext cx="3348215" cy="4757677"/>
          </a:xfrm>
          <a:custGeom>
            <a:avLst/>
            <a:gdLst/>
            <a:ahLst/>
            <a:cxnLst/>
            <a:rect l="l" t="t" r="r" b="b"/>
            <a:pathLst>
              <a:path w="3348215" h="4757677">
                <a:moveTo>
                  <a:pt x="0" y="0"/>
                </a:moveTo>
                <a:lnTo>
                  <a:pt x="3348215" y="0"/>
                </a:lnTo>
                <a:lnTo>
                  <a:pt x="3348215" y="4757677"/>
                </a:lnTo>
                <a:lnTo>
                  <a:pt x="0" y="4757677"/>
                </a:lnTo>
                <a:lnTo>
                  <a:pt x="0" y="0"/>
                </a:lnTo>
                <a:close/>
              </a:path>
            </a:pathLst>
          </a:custGeom>
          <a:blipFill>
            <a:blip r:embed="rId5"/>
            <a:stretch>
              <a:fillRect/>
            </a:stretch>
          </a:blipFill>
        </p:spPr>
      </p:sp>
      <p:sp>
        <p:nvSpPr>
          <p:cNvPr id="7" name="Freeform 7"/>
          <p:cNvSpPr/>
          <p:nvPr/>
        </p:nvSpPr>
        <p:spPr>
          <a:xfrm rot="677284" flipH="1">
            <a:off x="20031" y="6690352"/>
            <a:ext cx="3583170" cy="4227929"/>
          </a:xfrm>
          <a:custGeom>
            <a:avLst/>
            <a:gdLst/>
            <a:ahLst/>
            <a:cxnLst/>
            <a:rect l="l" t="t" r="r" b="b"/>
            <a:pathLst>
              <a:path w="3583170" h="4227929">
                <a:moveTo>
                  <a:pt x="3583170" y="0"/>
                </a:moveTo>
                <a:lnTo>
                  <a:pt x="0" y="0"/>
                </a:lnTo>
                <a:lnTo>
                  <a:pt x="0" y="4227929"/>
                </a:lnTo>
                <a:lnTo>
                  <a:pt x="3583170" y="4227929"/>
                </a:lnTo>
                <a:lnTo>
                  <a:pt x="3583170" y="0"/>
                </a:lnTo>
                <a:close/>
              </a:path>
            </a:pathLst>
          </a:custGeom>
          <a:blipFill>
            <a:blip r:embed="rId6"/>
            <a:stretch>
              <a:fillRect/>
            </a:stretch>
          </a:blipFill>
        </p:spPr>
      </p:sp>
      <p:sp>
        <p:nvSpPr>
          <p:cNvPr id="8" name="Freeform 8"/>
          <p:cNvSpPr/>
          <p:nvPr/>
        </p:nvSpPr>
        <p:spPr>
          <a:xfrm rot="785553">
            <a:off x="12480877" y="13920"/>
            <a:ext cx="5601322" cy="3374797"/>
          </a:xfrm>
          <a:custGeom>
            <a:avLst/>
            <a:gdLst/>
            <a:ahLst/>
            <a:cxnLst/>
            <a:rect l="l" t="t" r="r" b="b"/>
            <a:pathLst>
              <a:path w="5601322" h="3374797">
                <a:moveTo>
                  <a:pt x="0" y="0"/>
                </a:moveTo>
                <a:lnTo>
                  <a:pt x="5601323" y="0"/>
                </a:lnTo>
                <a:lnTo>
                  <a:pt x="5601323" y="3374797"/>
                </a:lnTo>
                <a:lnTo>
                  <a:pt x="0" y="3374797"/>
                </a:lnTo>
                <a:lnTo>
                  <a:pt x="0" y="0"/>
                </a:lnTo>
                <a:close/>
              </a:path>
            </a:pathLst>
          </a:custGeom>
          <a:blipFill>
            <a:blip r:embed="rId7"/>
            <a:stretch>
              <a:fillRect/>
            </a:stretch>
          </a:blipFill>
        </p:spPr>
      </p:sp>
      <p:sp>
        <p:nvSpPr>
          <p:cNvPr id="9" name="Freeform 9"/>
          <p:cNvSpPr/>
          <p:nvPr/>
        </p:nvSpPr>
        <p:spPr>
          <a:xfrm rot="1558696">
            <a:off x="-1435649" y="-1111850"/>
            <a:ext cx="5607598" cy="6222023"/>
          </a:xfrm>
          <a:custGeom>
            <a:avLst/>
            <a:gdLst/>
            <a:ahLst/>
            <a:cxnLst/>
            <a:rect l="l" t="t" r="r" b="b"/>
            <a:pathLst>
              <a:path w="5607598" h="6222023">
                <a:moveTo>
                  <a:pt x="0" y="0"/>
                </a:moveTo>
                <a:lnTo>
                  <a:pt x="5607598" y="0"/>
                </a:lnTo>
                <a:lnTo>
                  <a:pt x="5607598" y="6222023"/>
                </a:lnTo>
                <a:lnTo>
                  <a:pt x="0" y="6222023"/>
                </a:lnTo>
                <a:lnTo>
                  <a:pt x="0" y="0"/>
                </a:lnTo>
                <a:close/>
              </a:path>
            </a:pathLst>
          </a:custGeom>
          <a:blipFill>
            <a:blip r:embed="rId8"/>
            <a:stretch>
              <a:fillRect/>
            </a:stretch>
          </a:blipFill>
        </p:spPr>
      </p:sp>
      <p:sp>
        <p:nvSpPr>
          <p:cNvPr id="10" name="Freeform 10"/>
          <p:cNvSpPr/>
          <p:nvPr/>
        </p:nvSpPr>
        <p:spPr>
          <a:xfrm rot="-832996">
            <a:off x="3853749" y="911161"/>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981503">
            <a:off x="13087923" y="8318273"/>
            <a:ext cx="1467888" cy="1376145"/>
          </a:xfrm>
          <a:custGeom>
            <a:avLst/>
            <a:gdLst/>
            <a:ahLst/>
            <a:cxnLst/>
            <a:rect l="l" t="t" r="r" b="b"/>
            <a:pathLst>
              <a:path w="1467888" h="1376145">
                <a:moveTo>
                  <a:pt x="0" y="0"/>
                </a:moveTo>
                <a:lnTo>
                  <a:pt x="1467888" y="0"/>
                </a:lnTo>
                <a:lnTo>
                  <a:pt x="1467888" y="1376145"/>
                </a:lnTo>
                <a:lnTo>
                  <a:pt x="0" y="137614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4212559" y="8897300"/>
            <a:ext cx="1264935" cy="866930"/>
            <a:chOff x="0" y="0"/>
            <a:chExt cx="1686580" cy="1155906"/>
          </a:xfrm>
        </p:grpSpPr>
        <p:sp>
          <p:nvSpPr>
            <p:cNvPr id="13" name="Freeform 13"/>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4" name="Freeform 14"/>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5" name="Group 15"/>
          <p:cNvGrpSpPr/>
          <p:nvPr/>
        </p:nvGrpSpPr>
        <p:grpSpPr>
          <a:xfrm rot="8840266">
            <a:off x="16626833" y="4473321"/>
            <a:ext cx="1264935" cy="866930"/>
            <a:chOff x="0" y="0"/>
            <a:chExt cx="1686580" cy="1155906"/>
          </a:xfrm>
        </p:grpSpPr>
        <p:sp>
          <p:nvSpPr>
            <p:cNvPr id="16" name="Freeform 16"/>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17" name="Freeform 17"/>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grpSp>
        <p:nvGrpSpPr>
          <p:cNvPr id="18" name="Group 18"/>
          <p:cNvGrpSpPr/>
          <p:nvPr/>
        </p:nvGrpSpPr>
        <p:grpSpPr>
          <a:xfrm rot="8840266">
            <a:off x="396233" y="5240840"/>
            <a:ext cx="1264935" cy="866930"/>
            <a:chOff x="0" y="0"/>
            <a:chExt cx="1686580" cy="1155906"/>
          </a:xfrm>
        </p:grpSpPr>
        <p:sp>
          <p:nvSpPr>
            <p:cNvPr id="19" name="Freeform 19"/>
            <p:cNvSpPr/>
            <p:nvPr/>
          </p:nvSpPr>
          <p:spPr>
            <a:xfrm rot="-832996">
              <a:off x="61581" y="61764"/>
              <a:ext cx="585995" cy="584636"/>
            </a:xfrm>
            <a:custGeom>
              <a:avLst/>
              <a:gdLst/>
              <a:ahLst/>
              <a:cxnLst/>
              <a:rect l="l" t="t" r="r" b="b"/>
              <a:pathLst>
                <a:path w="585995" h="584636">
                  <a:moveTo>
                    <a:pt x="0" y="0"/>
                  </a:moveTo>
                  <a:lnTo>
                    <a:pt x="585995" y="0"/>
                  </a:lnTo>
                  <a:lnTo>
                    <a:pt x="585995" y="584635"/>
                  </a:lnTo>
                  <a:lnTo>
                    <a:pt x="0" y="584635"/>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sp>
          <p:nvSpPr>
            <p:cNvPr id="20" name="Freeform 20"/>
            <p:cNvSpPr/>
            <p:nvPr/>
          </p:nvSpPr>
          <p:spPr>
            <a:xfrm rot="-832996">
              <a:off x="629567" y="100814"/>
              <a:ext cx="956497" cy="954278"/>
            </a:xfrm>
            <a:custGeom>
              <a:avLst/>
              <a:gdLst/>
              <a:ahLst/>
              <a:cxnLst/>
              <a:rect l="l" t="t" r="r" b="b"/>
              <a:pathLst>
                <a:path w="956497" h="954278">
                  <a:moveTo>
                    <a:pt x="0" y="0"/>
                  </a:moveTo>
                  <a:lnTo>
                    <a:pt x="956497" y="0"/>
                  </a:lnTo>
                  <a:lnTo>
                    <a:pt x="956497" y="954278"/>
                  </a:lnTo>
                  <a:lnTo>
                    <a:pt x="0" y="954278"/>
                  </a:lnTo>
                  <a:lnTo>
                    <a:pt x="0" y="0"/>
                  </a:lnTo>
                  <a:close/>
                </a:path>
              </a:pathLst>
            </a:custGeom>
            <a:blipFill>
              <a:blip r:embed="rId9">
                <a:extLst>
                  <a:ext uri="{96DAC541-7B7A-43D3-8B79-37D633B846F1}">
                    <asvg:svgBlip xmlns:asvg="http://schemas.microsoft.com/office/drawing/2016/SVG/main" xmlns="" r:embed="rId10"/>
                  </a:ext>
                </a:extLst>
              </a:blip>
              <a:stretch>
                <a:fillRect t="-219318" r="-283545" b="-41091"/>
              </a:stretch>
            </a:blipFill>
          </p:spPr>
        </p:sp>
      </p:grpSp>
    </p:spTree>
    <p:extLst>
      <p:ext uri="{BB962C8B-B14F-4D97-AF65-F5344CB8AC3E}">
        <p14:creationId xmlns:p14="http://schemas.microsoft.com/office/powerpoint/2010/main" val="450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6" name="TextBox 6"/>
          <p:cNvSpPr txBox="1"/>
          <p:nvPr/>
        </p:nvSpPr>
        <p:spPr>
          <a:xfrm>
            <a:off x="3962400" y="1164704"/>
            <a:ext cx="13700919" cy="923330"/>
          </a:xfrm>
          <a:prstGeom prst="rect">
            <a:avLst/>
          </a:prstGeom>
        </p:spPr>
        <p:txBody>
          <a:bodyPr lIns="0" tIns="0" rIns="0" bIns="0" rtlCol="0" anchor="t">
            <a:spAutoFit/>
          </a:bodyPr>
          <a:lstStyle/>
          <a:p>
            <a:r>
              <a:rPr lang="en-US" sz="6000" b="1">
                <a:latin typeface="Times New Roman" panose="02020603050405020304" pitchFamily="18" charset="0"/>
                <a:cs typeface="Times New Roman" panose="02020603050405020304" pitchFamily="18" charset="0"/>
              </a:rPr>
              <a:t>I. ĐỌC – KHÁM PHÁ CHUNG</a:t>
            </a:r>
            <a:endParaRPr lang="en-GB" sz="600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793328919"/>
              </p:ext>
            </p:extLst>
          </p:nvPr>
        </p:nvGraphicFramePr>
        <p:xfrm>
          <a:off x="2819400" y="2345885"/>
          <a:ext cx="13702030" cy="6848920"/>
        </p:xfrm>
        <a:graphic>
          <a:graphicData uri="http://schemas.openxmlformats.org/drawingml/2006/table">
            <a:tbl>
              <a:tblPr firstRow="1" firstCol="1" bandRow="1">
                <a:effectLst>
                  <a:outerShdw blurRad="50800" dist="38100" algn="l" rotWithShape="0">
                    <a:prstClr val="black">
                      <a:alpha val="40000"/>
                    </a:prstClr>
                  </a:outerShdw>
                </a:effectLst>
              </a:tblPr>
              <a:tblGrid>
                <a:gridCol w="13702030"/>
              </a:tblGrid>
              <a:tr h="1245140">
                <a:tc>
                  <a:txBody>
                    <a:bodyPr/>
                    <a:lstStyle/>
                    <a:p>
                      <a:pPr algn="ctr">
                        <a:lnSpc>
                          <a:spcPct val="130000"/>
                        </a:lnSpc>
                        <a:spcAft>
                          <a:spcPts val="0"/>
                        </a:spcAft>
                      </a:pPr>
                      <a:r>
                        <a:rPr lang="vi-VN" sz="4400" b="1">
                          <a:effectLst/>
                          <a:latin typeface="Times New Roman" panose="02020603050405020304" pitchFamily="18" charset="0"/>
                          <a:ea typeface="Calibri" panose="020F0502020204030204" pitchFamily="34" charset="0"/>
                          <a:cs typeface="Times New Roman" panose="02020603050405020304" pitchFamily="18" charset="0"/>
                        </a:rPr>
                        <a:t>Phiếu học tập 01: Đọc – khám phá chung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45140">
                <a:tc>
                  <a:txBody>
                    <a:bodyPr/>
                    <a:lstStyle/>
                    <a:p>
                      <a:pPr algn="ctr">
                        <a:lnSpc>
                          <a:spcPct val="130000"/>
                        </a:lnSpc>
                        <a:spcAft>
                          <a:spcPts val="0"/>
                        </a:spcAft>
                      </a:pPr>
                      <a:r>
                        <a:rPr lang="vi-VN" sz="4400" b="1">
                          <a:effectLst/>
                          <a:latin typeface="Times New Roman" panose="02020603050405020304" pitchFamily="18" charset="0"/>
                          <a:ea typeface="Calibri" panose="020F0502020204030204" pitchFamily="34" charset="0"/>
                          <a:cs typeface="Times New Roman" panose="02020603050405020304" pitchFamily="18" charset="0"/>
                        </a:rPr>
                        <a:t>1. Nêu một số hiểu biết về nhà thơ Nguyễn Nhược </a:t>
                      </a:r>
                      <a:r>
                        <a:rPr lang="vi-VN" sz="4400" b="1" smtClean="0">
                          <a:effectLst/>
                          <a:latin typeface="Times New Roman" panose="02020603050405020304" pitchFamily="18" charset="0"/>
                          <a:ea typeface="Calibri" panose="020F0502020204030204" pitchFamily="34" charset="0"/>
                          <a:cs typeface="Times New Roman" panose="02020603050405020304" pitchFamily="18" charset="0"/>
                        </a:rPr>
                        <a:t>Pháp</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5419">
                <a:tc>
                  <a:txBody>
                    <a:bodyPr/>
                    <a:lstStyle/>
                    <a:p>
                      <a:pPr>
                        <a:lnSpc>
                          <a:spcPct val="130000"/>
                        </a:lnSpc>
                        <a:spcAft>
                          <a:spcPts val="0"/>
                        </a:spcAft>
                      </a:pPr>
                      <a:r>
                        <a:rPr lang="vi-VN" sz="4400" b="1">
                          <a:effectLst/>
                          <a:latin typeface="Times New Roman" panose="02020603050405020304" pitchFamily="18" charset="0"/>
                          <a:ea typeface="Calibri" panose="020F0502020204030204" pitchFamily="34" charset="0"/>
                          <a:cs typeface="Times New Roman" panose="02020603050405020304" pitchFamily="18" charset="0"/>
                        </a:rPr>
                        <a:t>2. Tìm hiểu chung về bài thơ </a:t>
                      </a:r>
                      <a:r>
                        <a:rPr lang="vi-VN" sz="4400" b="1" i="1">
                          <a:effectLst/>
                          <a:latin typeface="Times New Roman" panose="02020603050405020304" pitchFamily="18" charset="0"/>
                          <a:ea typeface="Calibri" panose="020F0502020204030204" pitchFamily="34" charset="0"/>
                          <a:cs typeface="Times New Roman" panose="02020603050405020304" pitchFamily="18" charset="0"/>
                        </a:rPr>
                        <a:t>Sơn Tinh – Thủy Tinh</a:t>
                      </a:r>
                      <a:r>
                        <a:rPr lang="vi-VN" sz="44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4400">
                          <a:effectLst/>
                          <a:latin typeface="Times New Roman" panose="02020603050405020304" pitchFamily="18" charset="0"/>
                          <a:ea typeface="Calibri" panose="020F0502020204030204" pitchFamily="34" charset="0"/>
                          <a:cs typeface="Times New Roman" panose="02020603050405020304" pitchFamily="18" charset="0"/>
                        </a:rPr>
                        <a:t>a. Nêu xuất xứ của văn bản</a:t>
                      </a:r>
                      <a:r>
                        <a:rPr lang="vi-VN" sz="4400" b="1">
                          <a:effectLst/>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4400">
                          <a:effectLst/>
                          <a:latin typeface="Times New Roman" panose="02020603050405020304" pitchFamily="18" charset="0"/>
                          <a:ea typeface="Calibri" panose="020F0502020204030204" pitchFamily="34" charset="0"/>
                          <a:cs typeface="Times New Roman" panose="02020603050405020304" pitchFamily="18" charset="0"/>
                        </a:rPr>
                        <a:t>b. Xác định thể thơ của văn bản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4400">
                          <a:effectLst/>
                          <a:latin typeface="Times New Roman" panose="02020603050405020304" pitchFamily="18" charset="0"/>
                          <a:ea typeface="Calibri" panose="020F0502020204030204" pitchFamily="34" charset="0"/>
                          <a:cs typeface="Times New Roman" panose="02020603050405020304" pitchFamily="18" charset="0"/>
                        </a:rPr>
                        <a:t>c. Xác định PTBĐ chính của văn bản.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Aft>
                          <a:spcPts val="0"/>
                        </a:spcAft>
                      </a:pPr>
                      <a:r>
                        <a:rPr lang="vi-VN" sz="4400">
                          <a:effectLst/>
                          <a:latin typeface="Times New Roman" panose="02020603050405020304" pitchFamily="18" charset="0"/>
                          <a:ea typeface="Calibri" panose="020F0502020204030204" pitchFamily="34" charset="0"/>
                          <a:cs typeface="Times New Roman" panose="02020603050405020304" pitchFamily="18" charset="0"/>
                        </a:rPr>
                        <a:t>d. Nêu bố cục của văn bản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477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DDCC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5" name="Freeform 5"/>
          <p:cNvSpPr/>
          <p:nvPr/>
        </p:nvSpPr>
        <p:spPr>
          <a:xfrm>
            <a:off x="4897452" y="3677007"/>
            <a:ext cx="8493096" cy="7930429"/>
          </a:xfrm>
          <a:custGeom>
            <a:avLst/>
            <a:gdLst/>
            <a:ahLst/>
            <a:cxnLst/>
            <a:rect l="l" t="t" r="r" b="b"/>
            <a:pathLst>
              <a:path w="8493096" h="7930429">
                <a:moveTo>
                  <a:pt x="0" y="0"/>
                </a:moveTo>
                <a:lnTo>
                  <a:pt x="8493096" y="0"/>
                </a:lnTo>
                <a:lnTo>
                  <a:pt x="8493096" y="7930428"/>
                </a:lnTo>
                <a:lnTo>
                  <a:pt x="0" y="7930428"/>
                </a:lnTo>
                <a:lnTo>
                  <a:pt x="0" y="0"/>
                </a:lnTo>
                <a:close/>
              </a:path>
            </a:pathLst>
          </a:custGeom>
          <a:blipFill>
            <a:blip r:embed="rId3"/>
            <a:stretch>
              <a:fillRect t="-13" b="-13"/>
            </a:stretch>
          </a:blipFill>
        </p:spPr>
      </p:sp>
      <p:sp>
        <p:nvSpPr>
          <p:cNvPr id="6" name="TextBox 6"/>
          <p:cNvSpPr txBox="1"/>
          <p:nvPr/>
        </p:nvSpPr>
        <p:spPr>
          <a:xfrm>
            <a:off x="4953921" y="1686006"/>
            <a:ext cx="13700919" cy="1477328"/>
          </a:xfrm>
          <a:prstGeom prst="rect">
            <a:avLst/>
          </a:prstGeom>
        </p:spPr>
        <p:txBody>
          <a:bodyPr lIns="0" tIns="0" rIns="0" bIns="0" rtlCol="0" anchor="t">
            <a:spAutoFit/>
          </a:bodyPr>
          <a:lstStyle/>
          <a:p>
            <a:r>
              <a:rPr lang="en-US" sz="9600" b="1">
                <a:latin typeface="Times New Roman" panose="02020603050405020304" pitchFamily="18" charset="0"/>
                <a:cs typeface="Times New Roman" panose="02020603050405020304" pitchFamily="18" charset="0"/>
              </a:rPr>
              <a:t>1. Đọc văn bản</a:t>
            </a:r>
            <a:endParaRPr lang="en-GB" sz="9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620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99" t="-42798" r="-2199" b="-42798"/>
            </a:stretch>
          </a:blipFill>
        </p:spPr>
      </p:sp>
      <p:grpSp>
        <p:nvGrpSpPr>
          <p:cNvPr id="3" name="Group 3"/>
          <p:cNvGrpSpPr/>
          <p:nvPr/>
        </p:nvGrpSpPr>
        <p:grpSpPr>
          <a:xfrm rot="-5400000">
            <a:off x="4514850" y="-3228975"/>
            <a:ext cx="9258300" cy="16744950"/>
            <a:chOff x="0" y="0"/>
            <a:chExt cx="1739900" cy="3146856"/>
          </a:xfrm>
        </p:grpSpPr>
        <p:sp>
          <p:nvSpPr>
            <p:cNvPr id="4" name="Freeform 4"/>
            <p:cNvSpPr/>
            <p:nvPr/>
          </p:nvSpPr>
          <p:spPr>
            <a:xfrm>
              <a:off x="-127" y="127"/>
              <a:ext cx="1739773" cy="3153841"/>
            </a:xfrm>
            <a:custGeom>
              <a:avLst/>
              <a:gdLst/>
              <a:ahLst/>
              <a:cxnLst/>
              <a:rect l="l" t="t" r="r" b="b"/>
              <a:pathLst>
                <a:path w="1739773" h="3153841">
                  <a:moveTo>
                    <a:pt x="1338707" y="3141141"/>
                  </a:moveTo>
                  <a:cubicBezTo>
                    <a:pt x="1282827" y="3153841"/>
                    <a:pt x="1257427" y="3141141"/>
                    <a:pt x="1200277" y="3141141"/>
                  </a:cubicBezTo>
                  <a:cubicBezTo>
                    <a:pt x="1143127" y="3141141"/>
                    <a:pt x="1052068" y="3128441"/>
                    <a:pt x="1052068" y="3128441"/>
                  </a:cubicBezTo>
                  <a:lnTo>
                    <a:pt x="707771" y="3128441"/>
                  </a:lnTo>
                  <a:lnTo>
                    <a:pt x="631063" y="3115741"/>
                  </a:lnTo>
                  <a:cubicBezTo>
                    <a:pt x="631063" y="3115741"/>
                    <a:pt x="533400" y="3128441"/>
                    <a:pt x="457581" y="3115741"/>
                  </a:cubicBezTo>
                  <a:cubicBezTo>
                    <a:pt x="381762" y="3103041"/>
                    <a:pt x="296418" y="3115741"/>
                    <a:pt x="296418" y="3115741"/>
                  </a:cubicBezTo>
                  <a:cubicBezTo>
                    <a:pt x="240284" y="3115741"/>
                    <a:pt x="162814" y="3111423"/>
                    <a:pt x="119507" y="3082213"/>
                  </a:cubicBezTo>
                  <a:cubicBezTo>
                    <a:pt x="47371" y="3033572"/>
                    <a:pt x="25400" y="2963341"/>
                    <a:pt x="0" y="2857550"/>
                  </a:cubicBezTo>
                  <a:lnTo>
                    <a:pt x="0" y="2657017"/>
                  </a:lnTo>
                  <a:cubicBezTo>
                    <a:pt x="0" y="2657017"/>
                    <a:pt x="12700" y="2572054"/>
                    <a:pt x="12700" y="2513761"/>
                  </a:cubicBezTo>
                  <a:cubicBezTo>
                    <a:pt x="12700" y="2455468"/>
                    <a:pt x="0" y="2365552"/>
                    <a:pt x="0" y="23655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20724" y="0"/>
                  </a:lnTo>
                  <a:cubicBezTo>
                    <a:pt x="1320800" y="0"/>
                    <a:pt x="1389253" y="12700"/>
                    <a:pt x="1389253" y="12700"/>
                  </a:cubicBezTo>
                  <a:cubicBezTo>
                    <a:pt x="1453388" y="12700"/>
                    <a:pt x="1542161" y="36322"/>
                    <a:pt x="1600073" y="50800"/>
                  </a:cubicBezTo>
                  <a:cubicBezTo>
                    <a:pt x="1701673" y="76200"/>
                    <a:pt x="1727073" y="254000"/>
                    <a:pt x="1727073" y="350520"/>
                  </a:cubicBezTo>
                  <a:lnTo>
                    <a:pt x="1727073" y="2274747"/>
                  </a:lnTo>
                  <a:cubicBezTo>
                    <a:pt x="1727073" y="2274747"/>
                    <a:pt x="1739773" y="2643428"/>
                    <a:pt x="1739773" y="2676448"/>
                  </a:cubicBezTo>
                  <a:cubicBezTo>
                    <a:pt x="1739773" y="2709468"/>
                    <a:pt x="1717294" y="2817418"/>
                    <a:pt x="1699387" y="2863646"/>
                  </a:cubicBezTo>
                  <a:cubicBezTo>
                    <a:pt x="1674368" y="2928289"/>
                    <a:pt x="1684528" y="2985185"/>
                    <a:pt x="1632712" y="3029381"/>
                  </a:cubicBezTo>
                  <a:cubicBezTo>
                    <a:pt x="1596644" y="3060242"/>
                    <a:pt x="1542542" y="3097580"/>
                    <a:pt x="1497330" y="3114725"/>
                  </a:cubicBezTo>
                  <a:cubicBezTo>
                    <a:pt x="1452118" y="3131870"/>
                    <a:pt x="1394333" y="3128568"/>
                    <a:pt x="1338453" y="3141268"/>
                  </a:cubicBezTo>
                  <a:close/>
                </a:path>
              </a:pathLst>
            </a:custGeom>
            <a:solidFill>
              <a:srgbClr val="EDDCC2"/>
            </a:solidFill>
          </p:spPr>
        </p:sp>
      </p:grpSp>
      <p:sp>
        <p:nvSpPr>
          <p:cNvPr id="11" name="Freeform 11"/>
          <p:cNvSpPr/>
          <p:nvPr/>
        </p:nvSpPr>
        <p:spPr>
          <a:xfrm rot="2801162">
            <a:off x="8907870" y="8227389"/>
            <a:ext cx="906790" cy="904687"/>
          </a:xfrm>
          <a:custGeom>
            <a:avLst/>
            <a:gdLst/>
            <a:ahLst/>
            <a:cxnLst/>
            <a:rect l="l" t="t" r="r" b="b"/>
            <a:pathLst>
              <a:path w="906790" h="904687">
                <a:moveTo>
                  <a:pt x="0" y="0"/>
                </a:moveTo>
                <a:lnTo>
                  <a:pt x="906790" y="0"/>
                </a:lnTo>
                <a:lnTo>
                  <a:pt x="906790" y="904687"/>
                </a:lnTo>
                <a:lnTo>
                  <a:pt x="0" y="904687"/>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2" name="TextBox 12"/>
          <p:cNvSpPr txBox="1"/>
          <p:nvPr/>
        </p:nvSpPr>
        <p:spPr>
          <a:xfrm>
            <a:off x="1371600" y="1063243"/>
            <a:ext cx="13551602" cy="923330"/>
          </a:xfrm>
          <a:prstGeom prst="rect">
            <a:avLst/>
          </a:prstGeom>
        </p:spPr>
        <p:txBody>
          <a:bodyPr lIns="0" tIns="0" rIns="0" bIns="0" rtlCol="0" anchor="t">
            <a:spAutoFit/>
          </a:bodyPr>
          <a:lstStyle/>
          <a:p>
            <a:r>
              <a:rPr lang="en-US" sz="6000" b="1">
                <a:latin typeface="Times New Roman" panose="02020603050405020304" pitchFamily="18" charset="0"/>
                <a:cs typeface="Times New Roman" panose="02020603050405020304" pitchFamily="18" charset="0"/>
              </a:rPr>
              <a:t>2. Tác giả Nguyễn Nhược Pháp</a:t>
            </a:r>
            <a:endParaRPr lang="en-GB" sz="6000">
              <a:latin typeface="Times New Roman" panose="02020603050405020304" pitchFamily="18" charset="0"/>
              <a:cs typeface="Times New Roman" panose="02020603050405020304" pitchFamily="18" charset="0"/>
            </a:endParaRPr>
          </a:p>
        </p:txBody>
      </p:sp>
      <p:grpSp>
        <p:nvGrpSpPr>
          <p:cNvPr id="13" name="Group 13"/>
          <p:cNvGrpSpPr/>
          <p:nvPr/>
        </p:nvGrpSpPr>
        <p:grpSpPr>
          <a:xfrm rot="2013272">
            <a:off x="15094761" y="3254148"/>
            <a:ext cx="1598932" cy="1095837"/>
            <a:chOff x="0" y="0"/>
            <a:chExt cx="2131910" cy="1461116"/>
          </a:xfrm>
        </p:grpSpPr>
        <p:sp>
          <p:nvSpPr>
            <p:cNvPr id="14" name="Freeform 14"/>
            <p:cNvSpPr/>
            <p:nvPr/>
          </p:nvSpPr>
          <p:spPr>
            <a:xfrm rot="-832996">
              <a:off x="77841" y="78072"/>
              <a:ext cx="740723" cy="739005"/>
            </a:xfrm>
            <a:custGeom>
              <a:avLst/>
              <a:gdLst/>
              <a:ahLst/>
              <a:cxnLst/>
              <a:rect l="l" t="t" r="r" b="b"/>
              <a:pathLst>
                <a:path w="740723" h="739005">
                  <a:moveTo>
                    <a:pt x="0" y="0"/>
                  </a:moveTo>
                  <a:lnTo>
                    <a:pt x="740723" y="0"/>
                  </a:lnTo>
                  <a:lnTo>
                    <a:pt x="740723" y="739005"/>
                  </a:lnTo>
                  <a:lnTo>
                    <a:pt x="0" y="739005"/>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sp>
          <p:nvSpPr>
            <p:cNvPr id="15" name="Freeform 15"/>
            <p:cNvSpPr/>
            <p:nvPr/>
          </p:nvSpPr>
          <p:spPr>
            <a:xfrm rot="-832996">
              <a:off x="795800" y="127434"/>
              <a:ext cx="1209054" cy="1206249"/>
            </a:xfrm>
            <a:custGeom>
              <a:avLst/>
              <a:gdLst/>
              <a:ahLst/>
              <a:cxnLst/>
              <a:rect l="l" t="t" r="r" b="b"/>
              <a:pathLst>
                <a:path w="1209054" h="1206249">
                  <a:moveTo>
                    <a:pt x="0" y="0"/>
                  </a:moveTo>
                  <a:lnTo>
                    <a:pt x="1209054" y="0"/>
                  </a:lnTo>
                  <a:lnTo>
                    <a:pt x="1209054" y="1206248"/>
                  </a:lnTo>
                  <a:lnTo>
                    <a:pt x="0" y="1206248"/>
                  </a:lnTo>
                  <a:lnTo>
                    <a:pt x="0" y="0"/>
                  </a:lnTo>
                  <a:close/>
                </a:path>
              </a:pathLst>
            </a:custGeom>
            <a:blipFill>
              <a:blip r:embed="rId3">
                <a:extLst>
                  <a:ext uri="{96DAC541-7B7A-43D3-8B79-37D633B846F1}">
                    <asvg:svgBlip xmlns:asvg="http://schemas.microsoft.com/office/drawing/2016/SVG/main" xmlns="" r:embed="rId6"/>
                  </a:ext>
                </a:extLst>
              </a:blip>
              <a:stretch>
                <a:fillRect t="-219318" r="-283545" b="-41091"/>
              </a:stretch>
            </a:blipFill>
          </p:spPr>
        </p:sp>
      </p:grpSp>
      <p:sp>
        <p:nvSpPr>
          <p:cNvPr id="16" name="Freeform 16"/>
          <p:cNvSpPr/>
          <p:nvPr/>
        </p:nvSpPr>
        <p:spPr>
          <a:xfrm rot="-984830">
            <a:off x="188928" y="3929525"/>
            <a:ext cx="1685669" cy="1580315"/>
          </a:xfrm>
          <a:custGeom>
            <a:avLst/>
            <a:gdLst/>
            <a:ahLst/>
            <a:cxnLst/>
            <a:rect l="l" t="t" r="r" b="b"/>
            <a:pathLst>
              <a:path w="1685669" h="1580315">
                <a:moveTo>
                  <a:pt x="0" y="0"/>
                </a:moveTo>
                <a:lnTo>
                  <a:pt x="1685669" y="0"/>
                </a:lnTo>
                <a:lnTo>
                  <a:pt x="1685669" y="1580315"/>
                </a:lnTo>
                <a:lnTo>
                  <a:pt x="0" y="1580315"/>
                </a:lnTo>
                <a:lnTo>
                  <a:pt x="0" y="0"/>
                </a:lnTo>
                <a:close/>
              </a:path>
            </a:pathLst>
          </a:custGeom>
          <a:blipFill>
            <a:blip r:embed="rId3">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15654732" y="6831301"/>
            <a:ext cx="2538056" cy="3057898"/>
          </a:xfrm>
          <a:custGeom>
            <a:avLst/>
            <a:gdLst/>
            <a:ahLst/>
            <a:cxnLst/>
            <a:rect l="l" t="t" r="r" b="b"/>
            <a:pathLst>
              <a:path w="2538056" h="3057898">
                <a:moveTo>
                  <a:pt x="0" y="0"/>
                </a:moveTo>
                <a:lnTo>
                  <a:pt x="2538056" y="0"/>
                </a:lnTo>
                <a:lnTo>
                  <a:pt x="2538056" y="3057898"/>
                </a:lnTo>
                <a:lnTo>
                  <a:pt x="0" y="3057898"/>
                </a:lnTo>
                <a:lnTo>
                  <a:pt x="0" y="0"/>
                </a:lnTo>
                <a:close/>
              </a:path>
            </a:pathLst>
          </a:custGeom>
          <a:blipFill>
            <a:blip r:embed="rId7"/>
            <a:stretch>
              <a:fillRect/>
            </a:stretch>
          </a:blipFill>
        </p:spPr>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6258" y="2076749"/>
            <a:ext cx="4433888" cy="5889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ctangle 18"/>
          <p:cNvSpPr/>
          <p:nvPr/>
        </p:nvSpPr>
        <p:spPr>
          <a:xfrm>
            <a:off x="1031762" y="2296606"/>
            <a:ext cx="10972354" cy="1015663"/>
          </a:xfrm>
          <a:prstGeom prst="rect">
            <a:avLst/>
          </a:prstGeom>
        </p:spPr>
        <p:txBody>
          <a:bodyPr wrap="square">
            <a:spAutoFit/>
          </a:bodyPr>
          <a:lstStyle/>
          <a:p>
            <a:pPr algn="just">
              <a:lnSpc>
                <a:spcPct val="150000"/>
              </a:lnSpc>
              <a:spcAft>
                <a:spcPts val="0"/>
              </a:spcAft>
              <a:tabLst>
                <a:tab pos="1386840" algn="l"/>
              </a:tabLst>
            </a:pPr>
            <a:r>
              <a:rPr lang="en-US" sz="4000" b="1">
                <a:latin typeface="Times New Roman" panose="02020603050405020304" pitchFamily="18" charset="0"/>
                <a:ea typeface="Calibri" panose="020F0502020204030204" pitchFamily="34" charset="0"/>
                <a:cs typeface="Times New Roman" panose="02020603050405020304" pitchFamily="18" charset="0"/>
              </a:rPr>
              <a:t>- </a:t>
            </a:r>
            <a:r>
              <a:rPr lang="en-US" sz="4000">
                <a:latin typeface="Times New Roman" panose="02020603050405020304" pitchFamily="18" charset="0"/>
                <a:ea typeface="Calibri" panose="020F0502020204030204" pitchFamily="34" charset="0"/>
                <a:cs typeface="Times New Roman" panose="02020603050405020304" pitchFamily="18" charset="0"/>
              </a:rPr>
              <a:t>Nguyễn Nhược Pháp (1914 – 1938), quê ở Hà Nội.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1031762" y="3432848"/>
            <a:ext cx="6699591" cy="1015663"/>
          </a:xfrm>
          <a:prstGeom prst="rect">
            <a:avLst/>
          </a:prstGeom>
        </p:spPr>
        <p:txBody>
          <a:bodyPr wrap="none">
            <a:spAutoFit/>
          </a:bodyPr>
          <a:lstStyle/>
          <a:p>
            <a:pPr algn="just">
              <a:lnSpc>
                <a:spcPct val="150000"/>
              </a:lnSpc>
              <a:spcAft>
                <a:spcPts val="0"/>
              </a:spcAft>
              <a:tabLst>
                <a:tab pos="138684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Thuộc thế hệ các nhà thơ mới.</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1069267" y="4489574"/>
            <a:ext cx="10854248" cy="2862322"/>
          </a:xfrm>
          <a:prstGeom prst="rect">
            <a:avLst/>
          </a:prstGeom>
        </p:spPr>
        <p:txBody>
          <a:bodyPr wrap="square">
            <a:spAutoFit/>
          </a:bodyPr>
          <a:lstStyle/>
          <a:p>
            <a:pPr algn="just">
              <a:lnSpc>
                <a:spcPct val="150000"/>
              </a:lnSpc>
              <a:spcAft>
                <a:spcPts val="0"/>
              </a:spcAft>
              <a:tabLst>
                <a:tab pos="138684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Sáng tác của ông thuộc nhiều thể loại (kịch, truyện ngắn, thơ) nhưng người đọc biết đến ông nhiều hơn cả ở tư cách nhà thơ.</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angle 21"/>
          <p:cNvSpPr/>
          <p:nvPr/>
        </p:nvSpPr>
        <p:spPr>
          <a:xfrm>
            <a:off x="1135086" y="7351896"/>
            <a:ext cx="10808098" cy="1938992"/>
          </a:xfrm>
          <a:prstGeom prst="rect">
            <a:avLst/>
          </a:prstGeom>
        </p:spPr>
        <p:txBody>
          <a:bodyPr wrap="square">
            <a:spAutoFit/>
          </a:bodyPr>
          <a:lstStyle/>
          <a:p>
            <a:pPr algn="just">
              <a:lnSpc>
                <a:spcPct val="150000"/>
              </a:lnSpc>
              <a:spcAft>
                <a:spcPts val="0"/>
              </a:spcAft>
              <a:tabLst>
                <a:tab pos="138684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Tác phẩm thơ tiêu biểu: </a:t>
            </a:r>
            <a:r>
              <a:rPr lang="en-US" sz="4000" i="1">
                <a:latin typeface="Times New Roman" panose="02020603050405020304" pitchFamily="18" charset="0"/>
                <a:ea typeface="Calibri" panose="020F0502020204030204" pitchFamily="34" charset="0"/>
                <a:cs typeface="Times New Roman" panose="02020603050405020304" pitchFamily="18" charset="0"/>
              </a:rPr>
              <a:t>Ngày xưa, Chùa Hương, Tay ngà, Sơn Tinh – Thủy Tinh,...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5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29"/>
            <a:ext cx="18288000" cy="10296144"/>
          </a:xfrm>
          <a:prstGeom prst="rect">
            <a:avLst/>
          </a:prstGeom>
        </p:spPr>
      </p:pic>
      <p:sp>
        <p:nvSpPr>
          <p:cNvPr id="3" name="Rectangle 2"/>
          <p:cNvSpPr/>
          <p:nvPr/>
        </p:nvSpPr>
        <p:spPr>
          <a:xfrm>
            <a:off x="8229600" y="647700"/>
            <a:ext cx="8716297" cy="2850909"/>
          </a:xfrm>
          <a:prstGeom prst="rect">
            <a:avLst/>
          </a:prstGeom>
        </p:spPr>
        <p:txBody>
          <a:bodyPr wrap="none">
            <a:spAutoFit/>
          </a:bodyPr>
          <a:lstStyle/>
          <a:p>
            <a:pPr algn="ctr">
              <a:lnSpc>
                <a:spcPct val="130000"/>
              </a:lnSpc>
              <a:spcAft>
                <a:spcPts val="0"/>
              </a:spcAft>
              <a:tabLst>
                <a:tab pos="1386840" algn="l"/>
              </a:tabLst>
            </a:pPr>
            <a:r>
              <a:rPr lang="en-US" sz="7200" b="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3. Bài thơ </a:t>
            </a:r>
            <a:endParaRPr lang="vi-VN" sz="7200" b="1" smtClean="0">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tabLst>
                <a:tab pos="1386840" algn="l"/>
              </a:tabLst>
            </a:pPr>
            <a:r>
              <a:rPr lang="en-US" sz="7200" b="1" i="1" smtClean="0">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Sơn </a:t>
            </a:r>
            <a:r>
              <a:rPr lang="en-US" sz="7200" b="1" i="1">
                <a:effectLst>
                  <a:glow rad="101600">
                    <a:schemeClr val="accent2">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Tinh – Thủy Tinh</a:t>
            </a:r>
            <a:endParaRPr lang="en-GB" sz="7200">
              <a:effectLst>
                <a:glow rad="101600">
                  <a:schemeClr val="accent2">
                    <a:satMod val="175000"/>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7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2122</Words>
  <Application>Microsoft Office PowerPoint</Application>
  <PresentationFormat>Custom</PresentationFormat>
  <Paragraphs>237</Paragraphs>
  <Slides>42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SimSun</vt:lpstr>
      <vt:lpstr>Arial</vt:lpstr>
      <vt:lpstr>Calibri</vt:lpstr>
      <vt:lpstr>MS Mincho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Would You Rather Fairy Tale Edition Educational Quiz Presentation in Red, Yellow and Green Illustrative Style </dc:title>
  <cp:lastModifiedBy>asus PC</cp:lastModifiedBy>
  <cp:revision>97</cp:revision>
  <dcterms:created xsi:type="dcterms:W3CDTF">2006-08-16T00:00:00Z</dcterms:created>
  <dcterms:modified xsi:type="dcterms:W3CDTF">2024-05-10T01:05:45Z</dcterms:modified>
  <dc:identifier>DAGEpUaz810</dc:identifier>
</cp:coreProperties>
</file>