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78" r:id="rId5"/>
    <p:sldId id="279" r:id="rId6"/>
    <p:sldId id="280" r:id="rId7"/>
    <p:sldId id="281" r:id="rId8"/>
    <p:sldId id="282" r:id="rId9"/>
    <p:sldId id="283" r:id="rId10"/>
    <p:sldId id="284" r:id="rId11"/>
    <p:sldId id="285" r:id="rId12"/>
    <p:sldId id="257" r:id="rId13"/>
    <p:sldId id="286" r:id="rId14"/>
    <p:sldId id="287" r:id="rId15"/>
    <p:sldId id="288" r:id="rId16"/>
    <p:sldId id="258" r:id="rId17"/>
    <p:sldId id="289" r:id="rId18"/>
    <p:sldId id="290" r:id="rId19"/>
    <p:sldId id="260" r:id="rId20"/>
    <p:sldId id="259" r:id="rId21"/>
    <p:sldId id="274" r:id="rId22"/>
    <p:sldId id="261" r:id="rId23"/>
    <p:sldId id="271" r:id="rId24"/>
    <p:sldId id="291" r:id="rId25"/>
    <p:sldId id="262" r:id="rId26"/>
    <p:sldId id="265" r:id="rId27"/>
    <p:sldId id="292" r:id="rId28"/>
    <p:sldId id="263" r:id="rId29"/>
    <p:sldId id="270" r:id="rId30"/>
    <p:sldId id="264" r:id="rId31"/>
    <p:sldId id="266" r:id="rId32"/>
    <p:sldId id="267" r:id="rId33"/>
    <p:sldId id="268" r:id="rId34"/>
    <p:sldId id="275" r:id="rId3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66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50.svg"/><Relationship Id="rId7" Type="http://schemas.openxmlformats.org/officeDocument/2006/relationships/image" Target="../media/image52.svg"/><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6.svg"/><Relationship Id="rId5" Type="http://schemas.openxmlformats.org/officeDocument/2006/relationships/image" Target="../media/image2.svg"/><Relationship Id="rId1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54.svg"/><Relationship Id="rId1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0.sv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svg"/><Relationship Id="rId5" Type="http://schemas.openxmlformats.org/officeDocument/2006/relationships/image" Target="../media/image14.svg"/><Relationship Id="rId10"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56.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4.sv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4.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50.svg"/><Relationship Id="rId7" Type="http://schemas.openxmlformats.org/officeDocument/2006/relationships/image" Target="../media/image52.svg"/><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6.svg"/><Relationship Id="rId5" Type="http://schemas.openxmlformats.org/officeDocument/2006/relationships/image" Target="../media/image2.svg"/><Relationship Id="rId1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54.sv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8.sv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50.svg"/><Relationship Id="rId7" Type="http://schemas.openxmlformats.org/officeDocument/2006/relationships/image" Target="../media/image52.svg"/><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6.svg"/><Relationship Id="rId5" Type="http://schemas.openxmlformats.org/officeDocument/2006/relationships/image" Target="../media/image2.svg"/><Relationship Id="rId1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54.svg"/><Relationship Id="rId1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4.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4.sv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66.svg"/><Relationship Id="rId3" Type="http://schemas.openxmlformats.org/officeDocument/2006/relationships/image" Target="../media/image2.svg"/><Relationship Id="rId7" Type="http://schemas.openxmlformats.org/officeDocument/2006/relationships/image" Target="../media/image60.svg"/><Relationship Id="rId12"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62.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50.svg"/><Relationship Id="rId7" Type="http://schemas.openxmlformats.org/officeDocument/2006/relationships/image" Target="../media/image52.svg"/><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6.svg"/><Relationship Id="rId5" Type="http://schemas.openxmlformats.org/officeDocument/2006/relationships/image" Target="../media/image2.svg"/><Relationship Id="rId1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54.sv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0.sv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svg"/><Relationship Id="rId5" Type="http://schemas.openxmlformats.org/officeDocument/2006/relationships/image" Target="../media/image14.svg"/><Relationship Id="rId10"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66.svg"/><Relationship Id="rId3" Type="http://schemas.openxmlformats.org/officeDocument/2006/relationships/image" Target="../media/image2.svg"/><Relationship Id="rId7" Type="http://schemas.openxmlformats.org/officeDocument/2006/relationships/image" Target="../media/image60.svg"/><Relationship Id="rId12"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62.sv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4.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F2F4"/>
        </a:solidFill>
        <a:effectLst/>
      </p:bgPr>
    </p:bg>
    <p:spTree>
      <p:nvGrpSpPr>
        <p:cNvPr id="1" name=""/>
        <p:cNvGrpSpPr/>
        <p:nvPr/>
      </p:nvGrpSpPr>
      <p:grpSpPr>
        <a:xfrm>
          <a:off x="0" y="0"/>
          <a:ext cx="0" cy="0"/>
          <a:chOff x="0" y="0"/>
          <a:chExt cx="0" cy="0"/>
        </a:xfrm>
      </p:grpSpPr>
      <p:sp>
        <p:nvSpPr>
          <p:cNvPr id="2" name="Freeform 2"/>
          <p:cNvSpPr/>
          <p:nvPr/>
        </p:nvSpPr>
        <p:spPr>
          <a:xfrm>
            <a:off x="-1074036" y="-116041"/>
            <a:ext cx="8686371" cy="2447977"/>
          </a:xfrm>
          <a:custGeom>
            <a:avLst/>
            <a:gdLst/>
            <a:ahLst/>
            <a:cxnLst/>
            <a:rect l="l" t="t" r="r" b="b"/>
            <a:pathLst>
              <a:path w="8686371" h="2447977">
                <a:moveTo>
                  <a:pt x="0" y="0"/>
                </a:moveTo>
                <a:lnTo>
                  <a:pt x="8686371" y="0"/>
                </a:lnTo>
                <a:lnTo>
                  <a:pt x="8686371" y="2447977"/>
                </a:lnTo>
                <a:lnTo>
                  <a:pt x="0" y="24479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12118939" y="-630606"/>
            <a:ext cx="6169061" cy="1738554"/>
          </a:xfrm>
          <a:custGeom>
            <a:avLst/>
            <a:gdLst/>
            <a:ahLst/>
            <a:cxnLst/>
            <a:rect l="l" t="t" r="r" b="b"/>
            <a:pathLst>
              <a:path w="6169061" h="1738554">
                <a:moveTo>
                  <a:pt x="6169061" y="0"/>
                </a:moveTo>
                <a:lnTo>
                  <a:pt x="0" y="0"/>
                </a:lnTo>
                <a:lnTo>
                  <a:pt x="0" y="1738554"/>
                </a:lnTo>
                <a:lnTo>
                  <a:pt x="6169061" y="1738554"/>
                </a:lnTo>
                <a:lnTo>
                  <a:pt x="6169061"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a:off x="8328805" y="4930766"/>
            <a:ext cx="8686371" cy="2447977"/>
          </a:xfrm>
          <a:custGeom>
            <a:avLst/>
            <a:gdLst/>
            <a:ahLst/>
            <a:cxnLst/>
            <a:rect l="l" t="t" r="r" b="b"/>
            <a:pathLst>
              <a:path w="8686371" h="2447977">
                <a:moveTo>
                  <a:pt x="8686371" y="0"/>
                </a:moveTo>
                <a:lnTo>
                  <a:pt x="0" y="0"/>
                </a:lnTo>
                <a:lnTo>
                  <a:pt x="0" y="2447977"/>
                </a:lnTo>
                <a:lnTo>
                  <a:pt x="8686371" y="2447977"/>
                </a:lnTo>
                <a:lnTo>
                  <a:pt x="8686371"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TextBox 7"/>
          <p:cNvSpPr txBox="1"/>
          <p:nvPr/>
        </p:nvSpPr>
        <p:spPr>
          <a:xfrm>
            <a:off x="4267200" y="2551290"/>
            <a:ext cx="9753600" cy="3323987"/>
          </a:xfrm>
          <a:prstGeom prst="rect">
            <a:avLst/>
          </a:prstGeom>
        </p:spPr>
        <p:txBody>
          <a:bodyPr wrap="square" lIns="0" tIns="0" rIns="0" bIns="0" rtlCol="0" anchor="t">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TRÌNH BÀY Ý KIẾN VỀ MỘT SỰ VIỆC CÓ TÍNH THỜI SỰ</a:t>
            </a:r>
            <a:endParaRPr lang="en-GB"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(CON NGƯỜI TRONG MỐI QUAN HỆ VỚI TỰ </a:t>
            </a:r>
            <a:r>
              <a:rPr lang="vi-VN" sz="54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NHIÊN)</a:t>
            </a:r>
            <a:endParaRPr lang="en-US" sz="5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8" name="Freeform 8"/>
          <p:cNvSpPr/>
          <p:nvPr/>
        </p:nvSpPr>
        <p:spPr>
          <a:xfrm>
            <a:off x="0" y="8230331"/>
            <a:ext cx="18288000" cy="2959331"/>
          </a:xfrm>
          <a:custGeom>
            <a:avLst/>
            <a:gdLst/>
            <a:ahLst/>
            <a:cxnLst/>
            <a:rect l="l" t="t" r="r" b="b"/>
            <a:pathLst>
              <a:path w="18288000" h="2959331">
                <a:moveTo>
                  <a:pt x="0" y="0"/>
                </a:moveTo>
                <a:lnTo>
                  <a:pt x="18288000" y="0"/>
                </a:lnTo>
                <a:lnTo>
                  <a:pt x="18288000" y="2959331"/>
                </a:lnTo>
                <a:lnTo>
                  <a:pt x="0" y="29593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7234143" y="198937"/>
            <a:ext cx="12246596" cy="9889126"/>
          </a:xfrm>
          <a:custGeom>
            <a:avLst/>
            <a:gdLst/>
            <a:ahLst/>
            <a:cxnLst/>
            <a:rect l="l" t="t" r="r" b="b"/>
            <a:pathLst>
              <a:path w="12246596" h="9889126">
                <a:moveTo>
                  <a:pt x="0" y="0"/>
                </a:moveTo>
                <a:lnTo>
                  <a:pt x="12246596" y="0"/>
                </a:lnTo>
                <a:lnTo>
                  <a:pt x="12246596" y="9889126"/>
                </a:lnTo>
                <a:lnTo>
                  <a:pt x="0" y="988912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11963400" y="134421"/>
            <a:ext cx="12246596" cy="9889126"/>
          </a:xfrm>
          <a:custGeom>
            <a:avLst/>
            <a:gdLst/>
            <a:ahLst/>
            <a:cxnLst/>
            <a:rect l="l" t="t" r="r" b="b"/>
            <a:pathLst>
              <a:path w="12246596" h="9889126">
                <a:moveTo>
                  <a:pt x="0" y="0"/>
                </a:moveTo>
                <a:lnTo>
                  <a:pt x="12246596" y="0"/>
                </a:lnTo>
                <a:lnTo>
                  <a:pt x="12246596" y="9889126"/>
                </a:lnTo>
                <a:lnTo>
                  <a:pt x="0" y="988912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318753" y="6479802"/>
            <a:ext cx="2237122" cy="3608261"/>
          </a:xfrm>
          <a:custGeom>
            <a:avLst/>
            <a:gdLst/>
            <a:ahLst/>
            <a:cxnLst/>
            <a:rect l="l" t="t" r="r" b="b"/>
            <a:pathLst>
              <a:path w="2237122" h="3608261">
                <a:moveTo>
                  <a:pt x="0" y="0"/>
                </a:moveTo>
                <a:lnTo>
                  <a:pt x="2237122" y="0"/>
                </a:lnTo>
                <a:lnTo>
                  <a:pt x="2237122" y="3608261"/>
                </a:lnTo>
                <a:lnTo>
                  <a:pt x="0" y="360826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657571" y="7992244"/>
            <a:ext cx="1272734" cy="2095819"/>
          </a:xfrm>
          <a:custGeom>
            <a:avLst/>
            <a:gdLst/>
            <a:ahLst/>
            <a:cxnLst/>
            <a:rect l="l" t="t" r="r" b="b"/>
            <a:pathLst>
              <a:path w="1272734" h="2095819">
                <a:moveTo>
                  <a:pt x="0" y="0"/>
                </a:moveTo>
                <a:lnTo>
                  <a:pt x="1272734" y="0"/>
                </a:lnTo>
                <a:lnTo>
                  <a:pt x="1272734" y="2095819"/>
                </a:lnTo>
                <a:lnTo>
                  <a:pt x="0" y="209581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flipH="1">
            <a:off x="12995303" y="7162481"/>
            <a:ext cx="1272734" cy="2095819"/>
          </a:xfrm>
          <a:custGeom>
            <a:avLst/>
            <a:gdLst/>
            <a:ahLst/>
            <a:cxnLst/>
            <a:rect l="l" t="t" r="r" b="b"/>
            <a:pathLst>
              <a:path w="1272734" h="2095819">
                <a:moveTo>
                  <a:pt x="1272734" y="0"/>
                </a:moveTo>
                <a:lnTo>
                  <a:pt x="0" y="0"/>
                </a:lnTo>
                <a:lnTo>
                  <a:pt x="0" y="2095819"/>
                </a:lnTo>
                <a:lnTo>
                  <a:pt x="1272734" y="2095819"/>
                </a:lnTo>
                <a:lnTo>
                  <a:pt x="1272734"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5" name="Freeform 15"/>
          <p:cNvSpPr/>
          <p:nvPr/>
        </p:nvSpPr>
        <p:spPr>
          <a:xfrm>
            <a:off x="5544939" y="9258300"/>
            <a:ext cx="2783867" cy="789606"/>
          </a:xfrm>
          <a:custGeom>
            <a:avLst/>
            <a:gdLst/>
            <a:ahLst/>
            <a:cxnLst/>
            <a:rect l="l" t="t" r="r" b="b"/>
            <a:pathLst>
              <a:path w="2783867" h="789606">
                <a:moveTo>
                  <a:pt x="0" y="0"/>
                </a:moveTo>
                <a:lnTo>
                  <a:pt x="2783866" y="0"/>
                </a:lnTo>
                <a:lnTo>
                  <a:pt x="2783866" y="789606"/>
                </a:lnTo>
                <a:lnTo>
                  <a:pt x="0" y="78960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F2F4"/>
        </a:solidFill>
        <a:effectLst/>
      </p:bgPr>
    </p:bg>
    <p:spTree>
      <p:nvGrpSpPr>
        <p:cNvPr id="1" name=""/>
        <p:cNvGrpSpPr/>
        <p:nvPr/>
      </p:nvGrpSpPr>
      <p:grpSpPr>
        <a:xfrm>
          <a:off x="0" y="0"/>
          <a:ext cx="0" cy="0"/>
          <a:chOff x="0" y="0"/>
          <a:chExt cx="0" cy="0"/>
        </a:xfrm>
      </p:grpSpPr>
      <p:sp>
        <p:nvSpPr>
          <p:cNvPr id="2" name="TextBox 2"/>
          <p:cNvSpPr txBox="1"/>
          <p:nvPr/>
        </p:nvSpPr>
        <p:spPr>
          <a:xfrm>
            <a:off x="3048000" y="674059"/>
            <a:ext cx="11477599" cy="1231106"/>
          </a:xfrm>
          <a:prstGeom prst="rect">
            <a:avLst/>
          </a:prstGeom>
        </p:spPr>
        <p:txBody>
          <a:bodyPr lIns="0" tIns="0" rIns="0" bIns="0" rtlCol="0" anchor="t">
            <a:spAutoFit/>
          </a:bodyPr>
          <a:lstStyle/>
          <a:p>
            <a:pPr algn="ctr"/>
            <a:r>
              <a:rPr lang="vi-VN" sz="8000" b="1">
                <a:latin typeface="Times New Roman" panose="02020603050405020304" pitchFamily="18" charset="0"/>
                <a:cs typeface="Times New Roman" panose="02020603050405020304" pitchFamily="18" charset="0"/>
              </a:rPr>
              <a:t>2.</a:t>
            </a:r>
            <a:r>
              <a:rPr lang="vi-VN" sz="8000">
                <a:latin typeface="Times New Roman" panose="02020603050405020304" pitchFamily="18" charset="0"/>
                <a:cs typeface="Times New Roman" panose="02020603050405020304" pitchFamily="18" charset="0"/>
              </a:rPr>
              <a:t> </a:t>
            </a:r>
            <a:r>
              <a:rPr lang="vi-VN" sz="8000" b="1">
                <a:latin typeface="Times New Roman" panose="02020603050405020304" pitchFamily="18" charset="0"/>
                <a:cs typeface="Times New Roman" panose="02020603050405020304" pitchFamily="18" charset="0"/>
              </a:rPr>
              <a:t>Tập luyện</a:t>
            </a:r>
            <a:endParaRPr lang="en-GB" sz="8000">
              <a:latin typeface="Times New Roman" panose="02020603050405020304" pitchFamily="18" charset="0"/>
              <a:cs typeface="Times New Roman" panose="02020603050405020304" pitchFamily="18" charset="0"/>
            </a:endParaRPr>
          </a:p>
        </p:txBody>
      </p:sp>
      <p:sp>
        <p:nvSpPr>
          <p:cNvPr id="3" name="Freeform 3"/>
          <p:cNvSpPr/>
          <p:nvPr/>
        </p:nvSpPr>
        <p:spPr>
          <a:xfrm>
            <a:off x="8400949" y="5319871"/>
            <a:ext cx="11430631" cy="4967129"/>
          </a:xfrm>
          <a:custGeom>
            <a:avLst/>
            <a:gdLst/>
            <a:ahLst/>
            <a:cxnLst/>
            <a:rect l="l" t="t" r="r" b="b"/>
            <a:pathLst>
              <a:path w="11430631" h="4967129">
                <a:moveTo>
                  <a:pt x="0" y="0"/>
                </a:moveTo>
                <a:lnTo>
                  <a:pt x="11430630" y="0"/>
                </a:lnTo>
                <a:lnTo>
                  <a:pt x="11430630" y="4967129"/>
                </a:lnTo>
                <a:lnTo>
                  <a:pt x="0" y="49671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H="1">
            <a:off x="-1543579" y="5319871"/>
            <a:ext cx="11430631" cy="4967129"/>
          </a:xfrm>
          <a:custGeom>
            <a:avLst/>
            <a:gdLst/>
            <a:ahLst/>
            <a:cxnLst/>
            <a:rect l="l" t="t" r="r" b="b"/>
            <a:pathLst>
              <a:path w="11430631" h="4967129">
                <a:moveTo>
                  <a:pt x="11430630" y="0"/>
                </a:moveTo>
                <a:lnTo>
                  <a:pt x="0" y="0"/>
                </a:lnTo>
                <a:lnTo>
                  <a:pt x="0" y="4967129"/>
                </a:lnTo>
                <a:lnTo>
                  <a:pt x="11430630" y="4967129"/>
                </a:lnTo>
                <a:lnTo>
                  <a:pt x="1143063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2413261" y="2594862"/>
            <a:ext cx="13461478" cy="4529838"/>
            <a:chOff x="0" y="0"/>
            <a:chExt cx="3545410" cy="1661811"/>
          </a:xfrm>
        </p:grpSpPr>
        <p:sp>
          <p:nvSpPr>
            <p:cNvPr id="6" name="Freeform 6"/>
            <p:cNvSpPr/>
            <p:nvPr/>
          </p:nvSpPr>
          <p:spPr>
            <a:xfrm>
              <a:off x="0" y="0"/>
              <a:ext cx="3545410" cy="1661811"/>
            </a:xfrm>
            <a:custGeom>
              <a:avLst/>
              <a:gdLst/>
              <a:ahLst/>
              <a:cxnLst/>
              <a:rect l="l" t="t" r="r" b="b"/>
              <a:pathLst>
                <a:path w="3545410" h="1661811">
                  <a:moveTo>
                    <a:pt x="29331" y="0"/>
                  </a:moveTo>
                  <a:lnTo>
                    <a:pt x="3516079" y="0"/>
                  </a:lnTo>
                  <a:cubicBezTo>
                    <a:pt x="3523858" y="0"/>
                    <a:pt x="3531319" y="3090"/>
                    <a:pt x="3536819" y="8591"/>
                  </a:cubicBezTo>
                  <a:cubicBezTo>
                    <a:pt x="3542320" y="14091"/>
                    <a:pt x="3545410" y="21552"/>
                    <a:pt x="3545410" y="29331"/>
                  </a:cubicBezTo>
                  <a:lnTo>
                    <a:pt x="3545410" y="1632480"/>
                  </a:lnTo>
                  <a:cubicBezTo>
                    <a:pt x="3545410" y="1640259"/>
                    <a:pt x="3542320" y="1647720"/>
                    <a:pt x="3536819" y="1653221"/>
                  </a:cubicBezTo>
                  <a:cubicBezTo>
                    <a:pt x="3531319" y="1658721"/>
                    <a:pt x="3523858" y="1661811"/>
                    <a:pt x="3516079" y="1661811"/>
                  </a:cubicBezTo>
                  <a:lnTo>
                    <a:pt x="29331" y="1661811"/>
                  </a:lnTo>
                  <a:cubicBezTo>
                    <a:pt x="21552" y="1661811"/>
                    <a:pt x="14091" y="1658721"/>
                    <a:pt x="8591" y="1653221"/>
                  </a:cubicBezTo>
                  <a:cubicBezTo>
                    <a:pt x="3090" y="1647720"/>
                    <a:pt x="0" y="1640259"/>
                    <a:pt x="0" y="1632480"/>
                  </a:cubicBezTo>
                  <a:lnTo>
                    <a:pt x="0" y="29331"/>
                  </a:lnTo>
                  <a:cubicBezTo>
                    <a:pt x="0" y="21552"/>
                    <a:pt x="3090" y="14091"/>
                    <a:pt x="8591" y="8591"/>
                  </a:cubicBezTo>
                  <a:cubicBezTo>
                    <a:pt x="14091" y="3090"/>
                    <a:pt x="21552" y="0"/>
                    <a:pt x="29331" y="0"/>
                  </a:cubicBezTo>
                  <a:close/>
                </a:path>
              </a:pathLst>
            </a:custGeom>
            <a:solidFill>
              <a:srgbClr val="FFFFFF">
                <a:alpha val="80000"/>
              </a:srgbClr>
            </a:solidFill>
          </p:spPr>
        </p:sp>
        <p:sp>
          <p:nvSpPr>
            <p:cNvPr id="7" name="TextBox 7"/>
            <p:cNvSpPr txBox="1"/>
            <p:nvPr/>
          </p:nvSpPr>
          <p:spPr>
            <a:xfrm>
              <a:off x="0" y="-38100"/>
              <a:ext cx="3545410" cy="169991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8" name="TextBox 8"/>
          <p:cNvSpPr txBox="1"/>
          <p:nvPr/>
        </p:nvSpPr>
        <p:spPr>
          <a:xfrm>
            <a:off x="3405200" y="3106680"/>
            <a:ext cx="11477599" cy="3046988"/>
          </a:xfrm>
          <a:prstGeom prst="rect">
            <a:avLst/>
          </a:prstGeom>
        </p:spPr>
        <p:txBody>
          <a:bodyPr lIns="0" tIns="0" rIns="0" bIns="0" rtlCol="0" anchor="t">
            <a:spAutoFit/>
          </a:bodyPr>
          <a:lstStyle/>
          <a:p>
            <a:pPr algn="just"/>
            <a:r>
              <a:rPr lang="vi-VN" sz="6600">
                <a:latin typeface="Times New Roman" panose="02020603050405020304" pitchFamily="18" charset="0"/>
                <a:cs typeface="Times New Roman" panose="02020603050405020304" pitchFamily="18" charset="0"/>
              </a:rPr>
              <a:t>- HS tự soát lại phần đã chuẩn bị của bài nói.</a:t>
            </a:r>
            <a:endParaRPr lang="en-GB" sz="6600">
              <a:latin typeface="Times New Roman" panose="02020603050405020304" pitchFamily="18" charset="0"/>
              <a:cs typeface="Times New Roman" panose="02020603050405020304" pitchFamily="18" charset="0"/>
            </a:endParaRPr>
          </a:p>
          <a:p>
            <a:pPr algn="just"/>
            <a:r>
              <a:rPr lang="vi-VN" sz="6600">
                <a:latin typeface="Times New Roman" panose="02020603050405020304" pitchFamily="18" charset="0"/>
                <a:cs typeface="Times New Roman" panose="02020603050405020304" pitchFamily="18" charset="0"/>
              </a:rPr>
              <a:t>- HS nói tập nói trước nhóm/tổ.</a:t>
            </a:r>
            <a:endParaRPr lang="en-GB" sz="6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621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EDB"/>
        </a:solidFill>
        <a:effectLst/>
      </p:bgPr>
    </p:bg>
    <p:spTree>
      <p:nvGrpSpPr>
        <p:cNvPr id="1" name=""/>
        <p:cNvGrpSpPr/>
        <p:nvPr/>
      </p:nvGrpSpPr>
      <p:grpSpPr>
        <a:xfrm>
          <a:off x="0" y="0"/>
          <a:ext cx="0" cy="0"/>
          <a:chOff x="0" y="0"/>
          <a:chExt cx="0" cy="0"/>
        </a:xfrm>
      </p:grpSpPr>
      <p:sp>
        <p:nvSpPr>
          <p:cNvPr id="2" name="Freeform 2"/>
          <p:cNvSpPr/>
          <p:nvPr/>
        </p:nvSpPr>
        <p:spPr>
          <a:xfrm>
            <a:off x="0" y="7778635"/>
            <a:ext cx="18288000" cy="2959331"/>
          </a:xfrm>
          <a:custGeom>
            <a:avLst/>
            <a:gdLst/>
            <a:ahLst/>
            <a:cxnLst/>
            <a:rect l="l" t="t" r="r" b="b"/>
            <a:pathLst>
              <a:path w="18288000" h="2959331">
                <a:moveTo>
                  <a:pt x="0" y="0"/>
                </a:moveTo>
                <a:lnTo>
                  <a:pt x="18288000" y="0"/>
                </a:lnTo>
                <a:lnTo>
                  <a:pt x="18288000" y="2959330"/>
                </a:lnTo>
                <a:lnTo>
                  <a:pt x="0" y="29593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93552" y="402106"/>
            <a:ext cx="8686371" cy="2447977"/>
          </a:xfrm>
          <a:custGeom>
            <a:avLst/>
            <a:gdLst/>
            <a:ahLst/>
            <a:cxnLst/>
            <a:rect l="l" t="t" r="r" b="b"/>
            <a:pathLst>
              <a:path w="8686371" h="2447977">
                <a:moveTo>
                  <a:pt x="0" y="0"/>
                </a:moveTo>
                <a:lnTo>
                  <a:pt x="8686371" y="0"/>
                </a:lnTo>
                <a:lnTo>
                  <a:pt x="8686371" y="2447977"/>
                </a:lnTo>
                <a:lnTo>
                  <a:pt x="0" y="244797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2118939" y="-316124"/>
            <a:ext cx="6169061" cy="1738554"/>
          </a:xfrm>
          <a:custGeom>
            <a:avLst/>
            <a:gdLst/>
            <a:ahLst/>
            <a:cxnLst/>
            <a:rect l="l" t="t" r="r" b="b"/>
            <a:pathLst>
              <a:path w="6169061" h="1738554">
                <a:moveTo>
                  <a:pt x="6169061" y="0"/>
                </a:moveTo>
                <a:lnTo>
                  <a:pt x="0" y="0"/>
                </a:lnTo>
                <a:lnTo>
                  <a:pt x="0" y="1738554"/>
                </a:lnTo>
                <a:lnTo>
                  <a:pt x="6169061" y="1738554"/>
                </a:lnTo>
                <a:lnTo>
                  <a:pt x="6169061"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11599297" y="5070093"/>
            <a:ext cx="8686371" cy="2447977"/>
          </a:xfrm>
          <a:custGeom>
            <a:avLst/>
            <a:gdLst/>
            <a:ahLst/>
            <a:cxnLst/>
            <a:rect l="l" t="t" r="r" b="b"/>
            <a:pathLst>
              <a:path w="8686371" h="2447977">
                <a:moveTo>
                  <a:pt x="8686371" y="0"/>
                </a:moveTo>
                <a:lnTo>
                  <a:pt x="0" y="0"/>
                </a:lnTo>
                <a:lnTo>
                  <a:pt x="0" y="2447977"/>
                </a:lnTo>
                <a:lnTo>
                  <a:pt x="8686371" y="2447977"/>
                </a:lnTo>
                <a:lnTo>
                  <a:pt x="8686371"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a:off x="14575629" y="1028700"/>
            <a:ext cx="5932820" cy="7990330"/>
          </a:xfrm>
          <a:custGeom>
            <a:avLst/>
            <a:gdLst/>
            <a:ahLst/>
            <a:cxnLst/>
            <a:rect l="l" t="t" r="r" b="b"/>
            <a:pathLst>
              <a:path w="5932820" h="7990330">
                <a:moveTo>
                  <a:pt x="5932820" y="0"/>
                </a:moveTo>
                <a:lnTo>
                  <a:pt x="0" y="0"/>
                </a:lnTo>
                <a:lnTo>
                  <a:pt x="0" y="7990330"/>
                </a:lnTo>
                <a:lnTo>
                  <a:pt x="5932820" y="7990330"/>
                </a:lnTo>
                <a:lnTo>
                  <a:pt x="593282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2450924" y="-316124"/>
            <a:ext cx="7444394" cy="10026120"/>
          </a:xfrm>
          <a:custGeom>
            <a:avLst/>
            <a:gdLst/>
            <a:ahLst/>
            <a:cxnLst/>
            <a:rect l="l" t="t" r="r" b="b"/>
            <a:pathLst>
              <a:path w="7444394" h="10026120">
                <a:moveTo>
                  <a:pt x="0" y="0"/>
                </a:moveTo>
                <a:lnTo>
                  <a:pt x="7444394" y="0"/>
                </a:lnTo>
                <a:lnTo>
                  <a:pt x="7444394" y="10026121"/>
                </a:lnTo>
                <a:lnTo>
                  <a:pt x="0" y="1002612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TextBox 8"/>
          <p:cNvSpPr txBox="1"/>
          <p:nvPr/>
        </p:nvSpPr>
        <p:spPr>
          <a:xfrm>
            <a:off x="4067637" y="2850577"/>
            <a:ext cx="10100522" cy="4431983"/>
          </a:xfrm>
          <a:prstGeom prst="rect">
            <a:avLst/>
          </a:prstGeom>
        </p:spPr>
        <p:txBody>
          <a:bodyPr wrap="square" lIns="0" tIns="0" rIns="0" bIns="0" rtlCol="0" anchor="t">
            <a:spAutoFit/>
          </a:bodyPr>
          <a:lstStyle/>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a:t>
            </a: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3</a:t>
            </a:r>
          </a:p>
          <a:p>
            <a:pPr algn="ct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THỰC HÀNH NÓI VÀ NGHE </a:t>
            </a:r>
            <a:endParaRPr lang="en-US" sz="11921"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a:off x="1736677" y="5595197"/>
            <a:ext cx="2237422" cy="4114800"/>
          </a:xfrm>
          <a:custGeom>
            <a:avLst/>
            <a:gdLst/>
            <a:ahLst/>
            <a:cxnLst/>
            <a:rect l="l" t="t" r="r" b="b"/>
            <a:pathLst>
              <a:path w="2237422" h="4114800">
                <a:moveTo>
                  <a:pt x="0" y="0"/>
                </a:moveTo>
                <a:lnTo>
                  <a:pt x="2237422" y="0"/>
                </a:lnTo>
                <a:lnTo>
                  <a:pt x="223742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4564649" y="8250202"/>
            <a:ext cx="2506031" cy="1738559"/>
          </a:xfrm>
          <a:custGeom>
            <a:avLst/>
            <a:gdLst/>
            <a:ahLst/>
            <a:cxnLst/>
            <a:rect l="l" t="t" r="r" b="b"/>
            <a:pathLst>
              <a:path w="2506031" h="1738559">
                <a:moveTo>
                  <a:pt x="0" y="0"/>
                </a:moveTo>
                <a:lnTo>
                  <a:pt x="2506031" y="0"/>
                </a:lnTo>
                <a:lnTo>
                  <a:pt x="2506031" y="1738559"/>
                </a:lnTo>
                <a:lnTo>
                  <a:pt x="0" y="173855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15942483" y="7500232"/>
            <a:ext cx="1338299" cy="2158546"/>
          </a:xfrm>
          <a:custGeom>
            <a:avLst/>
            <a:gdLst/>
            <a:ahLst/>
            <a:cxnLst/>
            <a:rect l="l" t="t" r="r" b="b"/>
            <a:pathLst>
              <a:path w="1338299" h="2158546">
                <a:moveTo>
                  <a:pt x="0" y="0"/>
                </a:moveTo>
                <a:lnTo>
                  <a:pt x="1338298" y="0"/>
                </a:lnTo>
                <a:lnTo>
                  <a:pt x="1338298" y="2158547"/>
                </a:lnTo>
                <a:lnTo>
                  <a:pt x="0" y="215854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a:off x="13760688" y="7329814"/>
            <a:ext cx="2181795" cy="2448953"/>
          </a:xfrm>
          <a:custGeom>
            <a:avLst/>
            <a:gdLst/>
            <a:ahLst/>
            <a:cxnLst/>
            <a:rect l="l" t="t" r="r" b="b"/>
            <a:pathLst>
              <a:path w="2181795" h="2448953">
                <a:moveTo>
                  <a:pt x="0" y="0"/>
                </a:moveTo>
                <a:lnTo>
                  <a:pt x="2181795" y="0"/>
                </a:lnTo>
                <a:lnTo>
                  <a:pt x="2181795" y="2448953"/>
                </a:lnTo>
                <a:lnTo>
                  <a:pt x="0" y="244895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extLst>
      <p:ext uri="{BB962C8B-B14F-4D97-AF65-F5344CB8AC3E}">
        <p14:creationId xmlns:p14="http://schemas.microsoft.com/office/powerpoint/2010/main" val="265624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EDB"/>
        </a:solidFill>
        <a:effectLst/>
      </p:bgPr>
    </p:bg>
    <p:spTree>
      <p:nvGrpSpPr>
        <p:cNvPr id="1" name=""/>
        <p:cNvGrpSpPr/>
        <p:nvPr/>
      </p:nvGrpSpPr>
      <p:grpSpPr>
        <a:xfrm>
          <a:off x="0" y="0"/>
          <a:ext cx="0" cy="0"/>
          <a:chOff x="0" y="0"/>
          <a:chExt cx="0" cy="0"/>
        </a:xfrm>
      </p:grpSpPr>
      <p:grpSp>
        <p:nvGrpSpPr>
          <p:cNvPr id="3" name="Group 3"/>
          <p:cNvGrpSpPr/>
          <p:nvPr/>
        </p:nvGrpSpPr>
        <p:grpSpPr>
          <a:xfrm>
            <a:off x="-1066800" y="6172931"/>
            <a:ext cx="19354800" cy="5016731"/>
            <a:chOff x="0" y="0"/>
            <a:chExt cx="25806400" cy="6688975"/>
          </a:xfrm>
        </p:grpSpPr>
        <p:sp>
          <p:nvSpPr>
            <p:cNvPr id="4" name="Freeform 4"/>
            <p:cNvSpPr/>
            <p:nvPr/>
          </p:nvSpPr>
          <p:spPr>
            <a:xfrm>
              <a:off x="1422400" y="2743200"/>
              <a:ext cx="24384000" cy="3945775"/>
            </a:xfrm>
            <a:custGeom>
              <a:avLst/>
              <a:gdLst/>
              <a:ahLst/>
              <a:cxnLst/>
              <a:rect l="l" t="t" r="r" b="b"/>
              <a:pathLst>
                <a:path w="24384000" h="3945775">
                  <a:moveTo>
                    <a:pt x="0" y="0"/>
                  </a:moveTo>
                  <a:lnTo>
                    <a:pt x="24384000" y="0"/>
                  </a:lnTo>
                  <a:lnTo>
                    <a:pt x="24384000" y="3945775"/>
                  </a:lnTo>
                  <a:lnTo>
                    <a:pt x="0" y="394577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3249089" y="1281607"/>
              <a:ext cx="2371422" cy="3824874"/>
            </a:xfrm>
            <a:custGeom>
              <a:avLst/>
              <a:gdLst/>
              <a:ahLst/>
              <a:cxnLst/>
              <a:rect l="l" t="t" r="r" b="b"/>
              <a:pathLst>
                <a:path w="2371422" h="3824874">
                  <a:moveTo>
                    <a:pt x="0" y="0"/>
                  </a:moveTo>
                  <a:lnTo>
                    <a:pt x="2371422" y="0"/>
                  </a:lnTo>
                  <a:lnTo>
                    <a:pt x="2371422" y="3824873"/>
                  </a:lnTo>
                  <a:lnTo>
                    <a:pt x="0" y="38248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6131411" y="2181526"/>
              <a:ext cx="1696978" cy="2794425"/>
            </a:xfrm>
            <a:custGeom>
              <a:avLst/>
              <a:gdLst/>
              <a:ahLst/>
              <a:cxnLst/>
              <a:rect l="l" t="t" r="r" b="b"/>
              <a:pathLst>
                <a:path w="1696978" h="2794425">
                  <a:moveTo>
                    <a:pt x="0" y="0"/>
                  </a:moveTo>
                  <a:lnTo>
                    <a:pt x="1696978" y="0"/>
                  </a:lnTo>
                  <a:lnTo>
                    <a:pt x="1696978" y="2794426"/>
                  </a:lnTo>
                  <a:lnTo>
                    <a:pt x="0" y="279442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0" y="0"/>
              <a:ext cx="5588000" cy="5486400"/>
            </a:xfrm>
            <a:custGeom>
              <a:avLst/>
              <a:gdLst/>
              <a:ahLst/>
              <a:cxnLst/>
              <a:rect l="l" t="t" r="r" b="b"/>
              <a:pathLst>
                <a:path w="5588000" h="5486400">
                  <a:moveTo>
                    <a:pt x="0" y="0"/>
                  </a:moveTo>
                  <a:lnTo>
                    <a:pt x="5588000" y="0"/>
                  </a:lnTo>
                  <a:lnTo>
                    <a:pt x="5588000" y="5486400"/>
                  </a:lnTo>
                  <a:lnTo>
                    <a:pt x="0" y="54864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8389214" y="1660826"/>
              <a:ext cx="2248490" cy="2523816"/>
            </a:xfrm>
            <a:custGeom>
              <a:avLst/>
              <a:gdLst/>
              <a:ahLst/>
              <a:cxnLst/>
              <a:rect l="l" t="t" r="r" b="b"/>
              <a:pathLst>
                <a:path w="2248490" h="2523816">
                  <a:moveTo>
                    <a:pt x="0" y="0"/>
                  </a:moveTo>
                  <a:lnTo>
                    <a:pt x="2248491" y="0"/>
                  </a:lnTo>
                  <a:lnTo>
                    <a:pt x="2248491" y="2523816"/>
                  </a:lnTo>
                  <a:lnTo>
                    <a:pt x="0" y="252381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flipH="1">
              <a:off x="3182805" y="2295826"/>
              <a:ext cx="2044035" cy="3365925"/>
            </a:xfrm>
            <a:custGeom>
              <a:avLst/>
              <a:gdLst/>
              <a:ahLst/>
              <a:cxnLst/>
              <a:rect l="l" t="t" r="r" b="b"/>
              <a:pathLst>
                <a:path w="2044035" h="3365925">
                  <a:moveTo>
                    <a:pt x="2044034" y="0"/>
                  </a:moveTo>
                  <a:lnTo>
                    <a:pt x="0" y="0"/>
                  </a:lnTo>
                  <a:lnTo>
                    <a:pt x="0" y="3365926"/>
                  </a:lnTo>
                  <a:lnTo>
                    <a:pt x="2044034" y="3365926"/>
                  </a:lnTo>
                  <a:lnTo>
                    <a:pt x="2044034"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flipH="1">
              <a:off x="20614997" y="1660826"/>
              <a:ext cx="3430999" cy="3368617"/>
            </a:xfrm>
            <a:custGeom>
              <a:avLst/>
              <a:gdLst/>
              <a:ahLst/>
              <a:cxnLst/>
              <a:rect l="l" t="t" r="r" b="b"/>
              <a:pathLst>
                <a:path w="3430999" h="3368617">
                  <a:moveTo>
                    <a:pt x="3430998" y="0"/>
                  </a:moveTo>
                  <a:lnTo>
                    <a:pt x="0" y="0"/>
                  </a:lnTo>
                  <a:lnTo>
                    <a:pt x="0" y="3368617"/>
                  </a:lnTo>
                  <a:lnTo>
                    <a:pt x="3430998" y="3368617"/>
                  </a:lnTo>
                  <a:lnTo>
                    <a:pt x="3430998"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0248900" y="4053673"/>
              <a:ext cx="3711822" cy="1052808"/>
            </a:xfrm>
            <a:custGeom>
              <a:avLst/>
              <a:gdLst/>
              <a:ahLst/>
              <a:cxnLst/>
              <a:rect l="l" t="t" r="r" b="b"/>
              <a:pathLst>
                <a:path w="3711822" h="1052808">
                  <a:moveTo>
                    <a:pt x="0" y="0"/>
                  </a:moveTo>
                  <a:lnTo>
                    <a:pt x="3711822" y="0"/>
                  </a:lnTo>
                  <a:lnTo>
                    <a:pt x="3711822" y="1052807"/>
                  </a:lnTo>
                  <a:lnTo>
                    <a:pt x="0" y="105280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grpSp>
        <p:nvGrpSpPr>
          <p:cNvPr id="12" name="Group 12"/>
          <p:cNvGrpSpPr/>
          <p:nvPr/>
        </p:nvGrpSpPr>
        <p:grpSpPr>
          <a:xfrm>
            <a:off x="1028700" y="495301"/>
            <a:ext cx="16230600" cy="9449712"/>
            <a:chOff x="0" y="0"/>
            <a:chExt cx="4274726" cy="1733479"/>
          </a:xfrm>
        </p:grpSpPr>
        <p:sp>
          <p:nvSpPr>
            <p:cNvPr id="13" name="Freeform 13"/>
            <p:cNvSpPr/>
            <p:nvPr/>
          </p:nvSpPr>
          <p:spPr>
            <a:xfrm>
              <a:off x="0" y="0"/>
              <a:ext cx="4274726" cy="1733479"/>
            </a:xfrm>
            <a:custGeom>
              <a:avLst/>
              <a:gdLst/>
              <a:ahLst/>
              <a:cxnLst/>
              <a:rect l="l" t="t" r="r" b="b"/>
              <a:pathLst>
                <a:path w="4274726" h="1733479">
                  <a:moveTo>
                    <a:pt x="24327" y="0"/>
                  </a:moveTo>
                  <a:lnTo>
                    <a:pt x="4250399" y="0"/>
                  </a:lnTo>
                  <a:cubicBezTo>
                    <a:pt x="4263834" y="0"/>
                    <a:pt x="4274726" y="10891"/>
                    <a:pt x="4274726" y="24327"/>
                  </a:cubicBezTo>
                  <a:lnTo>
                    <a:pt x="4274726" y="1709152"/>
                  </a:lnTo>
                  <a:cubicBezTo>
                    <a:pt x="4274726" y="1722588"/>
                    <a:pt x="4263834" y="1733479"/>
                    <a:pt x="4250399" y="1733479"/>
                  </a:cubicBezTo>
                  <a:lnTo>
                    <a:pt x="24327" y="1733479"/>
                  </a:lnTo>
                  <a:cubicBezTo>
                    <a:pt x="10891" y="1733479"/>
                    <a:pt x="0" y="1722588"/>
                    <a:pt x="0" y="1709152"/>
                  </a:cubicBezTo>
                  <a:lnTo>
                    <a:pt x="0" y="24327"/>
                  </a:lnTo>
                  <a:cubicBezTo>
                    <a:pt x="0" y="10891"/>
                    <a:pt x="10891" y="0"/>
                    <a:pt x="24327" y="0"/>
                  </a:cubicBezTo>
                  <a:close/>
                </a:path>
              </a:pathLst>
            </a:custGeom>
            <a:solidFill>
              <a:srgbClr val="FFFFFF">
                <a:alpha val="80000"/>
              </a:srgbClr>
            </a:solidFill>
          </p:spPr>
        </p:sp>
        <p:sp>
          <p:nvSpPr>
            <p:cNvPr id="14" name="TextBox 14"/>
            <p:cNvSpPr txBox="1"/>
            <p:nvPr/>
          </p:nvSpPr>
          <p:spPr>
            <a:xfrm>
              <a:off x="0" y="-38100"/>
              <a:ext cx="4274726" cy="1771579"/>
            </a:xfrm>
            <a:prstGeom prst="rect">
              <a:avLst/>
            </a:prstGeom>
          </p:spPr>
          <p:txBody>
            <a:bodyPr lIns="50800" tIns="50800" rIns="50800" bIns="50800" rtlCol="0" anchor="ctr"/>
            <a:lstStyle/>
            <a:p>
              <a:pPr algn="ctr">
                <a:lnSpc>
                  <a:spcPts val="2659"/>
                </a:lnSpc>
              </a:pPr>
              <a:endParaRPr/>
            </a:p>
          </p:txBody>
        </p:sp>
      </p:grpSp>
      <p:sp>
        <p:nvSpPr>
          <p:cNvPr id="16" name="Rectangle 15"/>
          <p:cNvSpPr/>
          <p:nvPr/>
        </p:nvSpPr>
        <p:spPr>
          <a:xfrm>
            <a:off x="1320303" y="623139"/>
            <a:ext cx="15647393" cy="9003106"/>
          </a:xfrm>
          <a:prstGeom prst="rect">
            <a:avLst/>
          </a:prstGeom>
        </p:spPr>
        <p:txBody>
          <a:bodyPr wrap="square">
            <a:spAutoFit/>
          </a:bodyPr>
          <a:lstStyle/>
          <a:p>
            <a:pPr algn="ctr">
              <a:lnSpc>
                <a:spcPct val="130000"/>
              </a:lnSpc>
              <a:spcAft>
                <a:spcPts val="0"/>
              </a:spcAft>
              <a:tabLst>
                <a:tab pos="1386840" algn="l"/>
              </a:tabLst>
            </a:pPr>
            <a:r>
              <a:rPr lang="vi-VN" sz="3200" b="1">
                <a:latin typeface="+mj-lt"/>
                <a:ea typeface="Calibri" panose="020F0502020204030204" pitchFamily="34" charset="0"/>
                <a:cs typeface="Times New Roman" panose="02020603050405020304" pitchFamily="18" charset="0"/>
              </a:rPr>
              <a:t>PHIẾU GHI CHÉP PHẦN NGHE TRÌNH BÀY Ý KIẾN VỀ MỘT SỰ VIỆC CÓ TÍNH CHẤT THỜI SỰ (CON NGƯỜI TRONG MỐI QUAN HỆ VỚI TỰ NHIÊN)</a:t>
            </a:r>
            <a:endParaRPr lang="en-GB" sz="3200">
              <a:latin typeface="+mj-lt"/>
              <a:ea typeface="Calibri" panose="020F0502020204030204" pitchFamily="34" charset="0"/>
              <a:cs typeface="Times New Roman" panose="02020603050405020304" pitchFamily="18" charset="0"/>
            </a:endParaRPr>
          </a:p>
          <a:p>
            <a:pPr>
              <a:lnSpc>
                <a:spcPct val="130000"/>
              </a:lnSpc>
              <a:spcAft>
                <a:spcPts val="0"/>
              </a:spcAft>
              <a:tabLst>
                <a:tab pos="1386840" algn="l"/>
              </a:tabLst>
            </a:pPr>
            <a:r>
              <a:rPr lang="vi-VN" sz="3200" b="1">
                <a:latin typeface="+mj-lt"/>
                <a:ea typeface="Calibri" panose="020F0502020204030204" pitchFamily="34" charset="0"/>
                <a:cs typeface="Times New Roman" panose="02020603050405020304" pitchFamily="18" charset="0"/>
              </a:rPr>
              <a:t>Đề tài bài nói:……………………………………………</a:t>
            </a:r>
            <a:endParaRPr lang="en-GB" sz="3200">
              <a:latin typeface="+mj-lt"/>
              <a:ea typeface="Calibri" panose="020F0502020204030204" pitchFamily="34" charset="0"/>
              <a:cs typeface="Times New Roman" panose="02020603050405020304" pitchFamily="18" charset="0"/>
            </a:endParaRPr>
          </a:p>
          <a:p>
            <a:pPr algn="just">
              <a:lnSpc>
                <a:spcPct val="130000"/>
              </a:lnSpc>
              <a:spcAft>
                <a:spcPts val="0"/>
              </a:spcAft>
              <a:tabLst>
                <a:tab pos="1386840" algn="l"/>
              </a:tabLst>
            </a:pPr>
            <a:r>
              <a:rPr lang="vi-VN" sz="3200" b="1">
                <a:latin typeface="+mj-lt"/>
                <a:ea typeface="Calibri" panose="020F0502020204030204" pitchFamily="34" charset="0"/>
                <a:cs typeface="Times New Roman" panose="02020603050405020304" pitchFamily="18" charset="0"/>
              </a:rPr>
              <a:t>Người nói:……………………………………………</a:t>
            </a:r>
            <a:endParaRPr lang="en-GB" sz="3200">
              <a:latin typeface="+mj-lt"/>
              <a:ea typeface="Calibri" panose="020F0502020204030204" pitchFamily="34" charset="0"/>
              <a:cs typeface="Times New Roman" panose="02020603050405020304" pitchFamily="18" charset="0"/>
            </a:endParaRPr>
          </a:p>
          <a:p>
            <a:pPr algn="just">
              <a:lnSpc>
                <a:spcPct val="130000"/>
              </a:lnSpc>
              <a:spcAft>
                <a:spcPts val="0"/>
              </a:spcAft>
              <a:tabLst>
                <a:tab pos="1386840" algn="l"/>
              </a:tabLst>
            </a:pPr>
            <a:r>
              <a:rPr lang="vi-VN" sz="3200" b="1">
                <a:latin typeface="+mj-lt"/>
                <a:ea typeface="Calibri" panose="020F0502020204030204" pitchFamily="34" charset="0"/>
                <a:cs typeface="Times New Roman" panose="02020603050405020304" pitchFamily="18" charset="0"/>
              </a:rPr>
              <a:t>Người nghe:…………………………………………..</a:t>
            </a:r>
            <a:endParaRPr lang="en-GB" sz="3200">
              <a:latin typeface="+mj-lt"/>
              <a:ea typeface="Calibri" panose="020F0502020204030204" pitchFamily="34" charset="0"/>
              <a:cs typeface="Times New Roman" panose="02020603050405020304" pitchFamily="18" charset="0"/>
            </a:endParaRPr>
          </a:p>
          <a:p>
            <a:pPr algn="just">
              <a:lnSpc>
                <a:spcPct val="130000"/>
              </a:lnSpc>
              <a:spcAft>
                <a:spcPts val="0"/>
              </a:spcAft>
              <a:tabLst>
                <a:tab pos="1386840" algn="l"/>
              </a:tabLst>
            </a:pPr>
            <a:r>
              <a:rPr lang="vi-VN" sz="3200" b="1">
                <a:latin typeface="+mj-lt"/>
                <a:ea typeface="Calibri" panose="020F0502020204030204" pitchFamily="34" charset="0"/>
                <a:cs typeface="Times New Roman" panose="02020603050405020304" pitchFamily="18" charset="0"/>
              </a:rPr>
              <a:t>*Nhận xét về nội dung và cách thức thuyết trình của bài nói: </a:t>
            </a:r>
            <a:r>
              <a:rPr lang="vi-VN" sz="3200">
                <a:latin typeface="+mj-lt"/>
                <a:ea typeface="Calibri" panose="020F0502020204030204" pitchFamily="34" charset="0"/>
                <a:cs typeface="Times New Roman" panose="02020603050405020304" pitchFamily="18" charset="0"/>
              </a:rPr>
              <a:t>Người nghe trả lời các câu hỏi sau:</a:t>
            </a:r>
            <a:endParaRPr lang="en-GB" sz="3200">
              <a:latin typeface="+mj-lt"/>
              <a:ea typeface="Calibri" panose="020F0502020204030204" pitchFamily="34" charset="0"/>
              <a:cs typeface="Times New Roman" panose="02020603050405020304" pitchFamily="18" charset="0"/>
            </a:endParaRPr>
          </a:p>
          <a:p>
            <a:pPr algn="just">
              <a:lnSpc>
                <a:spcPct val="130000"/>
              </a:lnSpc>
              <a:spcAft>
                <a:spcPts val="0"/>
              </a:spcAft>
              <a:tabLst>
                <a:tab pos="1386840" algn="l"/>
              </a:tabLst>
            </a:pPr>
            <a:r>
              <a:rPr lang="vi-VN" sz="3200">
                <a:latin typeface="+mj-lt"/>
                <a:ea typeface="Calibri" panose="020F0502020204030204" pitchFamily="34" charset="0"/>
                <a:cs typeface="Times New Roman" panose="02020603050405020304" pitchFamily="18" charset="0"/>
              </a:rPr>
              <a:t>+ </a:t>
            </a:r>
            <a:r>
              <a:rPr lang="vi-VN" sz="3200" i="1">
                <a:latin typeface="+mj-lt"/>
                <a:ea typeface="Calibri" panose="020F0502020204030204" pitchFamily="34" charset="0"/>
                <a:cs typeface="Times New Roman" panose="02020603050405020304" pitchFamily="18" charset="0"/>
              </a:rPr>
              <a:t>Sự việc mà người nói trình bày có tính thời sự không?</a:t>
            </a:r>
            <a:endParaRPr lang="en-GB" sz="3200">
              <a:latin typeface="+mj-lt"/>
              <a:ea typeface="Calibri" panose="020F0502020204030204" pitchFamily="34" charset="0"/>
              <a:cs typeface="Times New Roman" panose="02020603050405020304" pitchFamily="18" charset="0"/>
            </a:endParaRPr>
          </a:p>
          <a:p>
            <a:pPr algn="just">
              <a:lnSpc>
                <a:spcPct val="130000"/>
              </a:lnSpc>
              <a:spcAft>
                <a:spcPts val="0"/>
              </a:spcAft>
              <a:tabLst>
                <a:tab pos="1386840" algn="l"/>
              </a:tabLst>
            </a:pPr>
            <a:r>
              <a:rPr lang="vi-VN" sz="3200" i="1">
                <a:latin typeface="+mj-lt"/>
                <a:ea typeface="Calibri" panose="020F0502020204030204" pitchFamily="34" charset="0"/>
                <a:cs typeface="Times New Roman" panose="02020603050405020304" pitchFamily="18" charset="0"/>
              </a:rPr>
              <a:t>+ Người nói có ý kiến như thế nào về sự việc có tính thời sự đó? Những ý kiến ấy có sức thuyết phục không?</a:t>
            </a:r>
            <a:endParaRPr lang="en-GB" sz="3200">
              <a:latin typeface="+mj-lt"/>
              <a:ea typeface="Calibri" panose="020F0502020204030204" pitchFamily="34" charset="0"/>
              <a:cs typeface="Times New Roman" panose="02020603050405020304" pitchFamily="18" charset="0"/>
            </a:endParaRPr>
          </a:p>
          <a:p>
            <a:pPr algn="just">
              <a:lnSpc>
                <a:spcPct val="130000"/>
              </a:lnSpc>
              <a:spcAft>
                <a:spcPts val="0"/>
              </a:spcAft>
              <a:tabLst>
                <a:tab pos="1386840" algn="l"/>
              </a:tabLst>
            </a:pPr>
            <a:r>
              <a:rPr lang="vi-VN" sz="3200" i="1">
                <a:latin typeface="+mj-lt"/>
                <a:ea typeface="Calibri" panose="020F0502020204030204" pitchFamily="34" charset="0"/>
                <a:cs typeface="Times New Roman" panose="02020603050405020304" pitchFamily="18" charset="0"/>
              </a:rPr>
              <a:t>+ Cách trình bày ý kiến của người nói có rõ ràng mạch lạc không? Các phương tiện ngôn ngữ và phi ngôn ngữ có được sử dụng hiệu quả không?</a:t>
            </a:r>
            <a:endParaRPr lang="en-GB" sz="3200">
              <a:latin typeface="+mj-lt"/>
              <a:ea typeface="Calibri" panose="020F0502020204030204" pitchFamily="34" charset="0"/>
              <a:cs typeface="Times New Roman" panose="02020603050405020304" pitchFamily="18" charset="0"/>
            </a:endParaRPr>
          </a:p>
          <a:p>
            <a:pPr algn="just">
              <a:lnSpc>
                <a:spcPct val="130000"/>
              </a:lnSpc>
              <a:spcAft>
                <a:spcPts val="0"/>
              </a:spcAft>
              <a:tabLst>
                <a:tab pos="1386840" algn="l"/>
              </a:tabLst>
            </a:pPr>
            <a:r>
              <a:rPr lang="vi-VN" sz="3200" b="1">
                <a:latin typeface="+mj-lt"/>
                <a:ea typeface="Calibri" panose="020F0502020204030204" pitchFamily="34" charset="0"/>
                <a:cs typeface="Times New Roman" panose="02020603050405020304" pitchFamily="18" charset="0"/>
              </a:rPr>
              <a:t>*Câu hỏi về những điểm còn băn khoăn, muốn trao đổi để làm rõ thêm:</a:t>
            </a:r>
            <a:endParaRPr lang="en-GB" sz="3200">
              <a:latin typeface="+mj-lt"/>
              <a:ea typeface="Calibri" panose="020F0502020204030204" pitchFamily="34" charset="0"/>
              <a:cs typeface="Times New Roman" panose="02020603050405020304" pitchFamily="18" charset="0"/>
            </a:endParaRPr>
          </a:p>
          <a:p>
            <a:pPr algn="just">
              <a:lnSpc>
                <a:spcPct val="130000"/>
              </a:lnSpc>
              <a:spcAft>
                <a:spcPts val="0"/>
              </a:spcAft>
              <a:tabLst>
                <a:tab pos="1386840" algn="l"/>
              </a:tabLst>
            </a:pPr>
            <a:r>
              <a:rPr lang="en-US" sz="3200">
                <a:latin typeface="+mj-lt"/>
                <a:ea typeface="Calibri" panose="020F0502020204030204" pitchFamily="34" charset="0"/>
                <a:cs typeface="Times New Roman" panose="02020603050405020304" pitchFamily="18" charset="0"/>
              </a:rPr>
              <a:t>…………………………………………………………………………….</a:t>
            </a:r>
            <a:endParaRPr lang="en-GB" sz="3600">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E9BE"/>
        </a:solidFill>
        <a:effectLst/>
      </p:bgPr>
    </p:bg>
    <p:spTree>
      <p:nvGrpSpPr>
        <p:cNvPr id="1" name=""/>
        <p:cNvGrpSpPr/>
        <p:nvPr/>
      </p:nvGrpSpPr>
      <p:grpSpPr>
        <a:xfrm>
          <a:off x="0" y="0"/>
          <a:ext cx="0" cy="0"/>
          <a:chOff x="0" y="0"/>
          <a:chExt cx="0" cy="0"/>
        </a:xfrm>
      </p:grpSpPr>
      <p:sp>
        <p:nvSpPr>
          <p:cNvPr id="2" name="Freeform 2"/>
          <p:cNvSpPr/>
          <p:nvPr/>
        </p:nvSpPr>
        <p:spPr>
          <a:xfrm>
            <a:off x="-780815" y="2247900"/>
            <a:ext cx="9924815" cy="8039100"/>
          </a:xfrm>
          <a:custGeom>
            <a:avLst/>
            <a:gdLst/>
            <a:ahLst/>
            <a:cxnLst/>
            <a:rect l="l" t="t" r="r" b="b"/>
            <a:pathLst>
              <a:path w="9924815" h="8039100">
                <a:moveTo>
                  <a:pt x="0" y="0"/>
                </a:moveTo>
                <a:lnTo>
                  <a:pt x="9924815" y="0"/>
                </a:lnTo>
                <a:lnTo>
                  <a:pt x="9924815" y="8039100"/>
                </a:lnTo>
                <a:lnTo>
                  <a:pt x="0" y="80391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144000" y="2247900"/>
            <a:ext cx="9924815" cy="8039100"/>
          </a:xfrm>
          <a:custGeom>
            <a:avLst/>
            <a:gdLst/>
            <a:ahLst/>
            <a:cxnLst/>
            <a:rect l="l" t="t" r="r" b="b"/>
            <a:pathLst>
              <a:path w="9924815" h="8039100">
                <a:moveTo>
                  <a:pt x="9924815" y="0"/>
                </a:moveTo>
                <a:lnTo>
                  <a:pt x="0" y="0"/>
                </a:lnTo>
                <a:lnTo>
                  <a:pt x="0" y="8039100"/>
                </a:lnTo>
                <a:lnTo>
                  <a:pt x="9924815" y="8039100"/>
                </a:lnTo>
                <a:lnTo>
                  <a:pt x="9924815"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2413261" y="2594862"/>
            <a:ext cx="13461478" cy="6309690"/>
            <a:chOff x="0" y="0"/>
            <a:chExt cx="3545410" cy="1661811"/>
          </a:xfrm>
        </p:grpSpPr>
        <p:sp>
          <p:nvSpPr>
            <p:cNvPr id="6" name="Freeform 6"/>
            <p:cNvSpPr/>
            <p:nvPr/>
          </p:nvSpPr>
          <p:spPr>
            <a:xfrm>
              <a:off x="0" y="0"/>
              <a:ext cx="3545410" cy="1661811"/>
            </a:xfrm>
            <a:custGeom>
              <a:avLst/>
              <a:gdLst/>
              <a:ahLst/>
              <a:cxnLst/>
              <a:rect l="l" t="t" r="r" b="b"/>
              <a:pathLst>
                <a:path w="3545410" h="1661811">
                  <a:moveTo>
                    <a:pt x="29331" y="0"/>
                  </a:moveTo>
                  <a:lnTo>
                    <a:pt x="3516079" y="0"/>
                  </a:lnTo>
                  <a:cubicBezTo>
                    <a:pt x="3523858" y="0"/>
                    <a:pt x="3531319" y="3090"/>
                    <a:pt x="3536819" y="8591"/>
                  </a:cubicBezTo>
                  <a:cubicBezTo>
                    <a:pt x="3542320" y="14091"/>
                    <a:pt x="3545410" y="21552"/>
                    <a:pt x="3545410" y="29331"/>
                  </a:cubicBezTo>
                  <a:lnTo>
                    <a:pt x="3545410" y="1632480"/>
                  </a:lnTo>
                  <a:cubicBezTo>
                    <a:pt x="3545410" y="1640259"/>
                    <a:pt x="3542320" y="1647720"/>
                    <a:pt x="3536819" y="1653221"/>
                  </a:cubicBezTo>
                  <a:cubicBezTo>
                    <a:pt x="3531319" y="1658721"/>
                    <a:pt x="3523858" y="1661811"/>
                    <a:pt x="3516079" y="1661811"/>
                  </a:cubicBezTo>
                  <a:lnTo>
                    <a:pt x="29331" y="1661811"/>
                  </a:lnTo>
                  <a:cubicBezTo>
                    <a:pt x="21552" y="1661811"/>
                    <a:pt x="14091" y="1658721"/>
                    <a:pt x="8591" y="1653221"/>
                  </a:cubicBezTo>
                  <a:cubicBezTo>
                    <a:pt x="3090" y="1647720"/>
                    <a:pt x="0" y="1640259"/>
                    <a:pt x="0" y="1632480"/>
                  </a:cubicBezTo>
                  <a:lnTo>
                    <a:pt x="0" y="29331"/>
                  </a:lnTo>
                  <a:cubicBezTo>
                    <a:pt x="0" y="21552"/>
                    <a:pt x="3090" y="14091"/>
                    <a:pt x="8591" y="8591"/>
                  </a:cubicBezTo>
                  <a:cubicBezTo>
                    <a:pt x="14091" y="3090"/>
                    <a:pt x="21552" y="0"/>
                    <a:pt x="29331" y="0"/>
                  </a:cubicBezTo>
                  <a:close/>
                </a:path>
              </a:pathLst>
            </a:custGeom>
            <a:solidFill>
              <a:srgbClr val="FFFFFF">
                <a:alpha val="80000"/>
              </a:srgbClr>
            </a:solidFill>
          </p:spPr>
        </p:sp>
        <p:sp>
          <p:nvSpPr>
            <p:cNvPr id="7" name="TextBox 7"/>
            <p:cNvSpPr txBox="1"/>
            <p:nvPr/>
          </p:nvSpPr>
          <p:spPr>
            <a:xfrm>
              <a:off x="0" y="-38100"/>
              <a:ext cx="3545410" cy="169991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8" name="TextBox 8"/>
          <p:cNvSpPr txBox="1"/>
          <p:nvPr/>
        </p:nvSpPr>
        <p:spPr>
          <a:xfrm>
            <a:off x="3422923" y="3533775"/>
            <a:ext cx="11442154" cy="4799904"/>
          </a:xfrm>
          <a:prstGeom prst="rect">
            <a:avLst/>
          </a:prstGeom>
        </p:spPr>
        <p:txBody>
          <a:bodyPr lIns="0" tIns="0" rIns="0" bIns="0" rtlCol="0" anchor="t">
            <a:spAutoFit/>
          </a:bodyPr>
          <a:lstStyle/>
          <a:p>
            <a:pPr algn="ctr">
              <a:lnSpc>
                <a:spcPct val="150000"/>
              </a:lnSpc>
            </a:pPr>
            <a:r>
              <a:rPr lang="en-US"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III. THỰC HÀNH NÓI – SAU KHI NÓI</a:t>
            </a:r>
            <a:endParaRPr lang="en-GB"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lnSpc>
                <a:spcPts val="6299"/>
              </a:lnSpc>
            </a:pPr>
            <a:endParaRPr lang="en-US" sz="4499">
              <a:solidFill>
                <a:srgbClr val="306A80"/>
              </a:solidFill>
              <a:latin typeface="Quicksand Bold"/>
            </a:endParaRPr>
          </a:p>
        </p:txBody>
      </p:sp>
    </p:spTree>
    <p:extLst>
      <p:ext uri="{BB962C8B-B14F-4D97-AF65-F5344CB8AC3E}">
        <p14:creationId xmlns:p14="http://schemas.microsoft.com/office/powerpoint/2010/main" val="252689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5F2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144000" cy="10287000"/>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FAE9BE"/>
            </a:solidFill>
          </p:spPr>
        </p:sp>
        <p:sp>
          <p:nvSpPr>
            <p:cNvPr id="4" name="TextBox 4"/>
            <p:cNvSpPr txBox="1"/>
            <p:nvPr/>
          </p:nvSpPr>
          <p:spPr>
            <a:xfrm>
              <a:off x="0" y="-38100"/>
              <a:ext cx="2408296" cy="2747433"/>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TextBox 7"/>
          <p:cNvSpPr txBox="1"/>
          <p:nvPr/>
        </p:nvSpPr>
        <p:spPr>
          <a:xfrm>
            <a:off x="1208701" y="1152257"/>
            <a:ext cx="7311242" cy="5816977"/>
          </a:xfrm>
          <a:prstGeom prst="rect">
            <a:avLst/>
          </a:prstGeom>
        </p:spPr>
        <p:txBody>
          <a:bodyPr lIns="0" tIns="0" rIns="0" bIns="0" rtlCol="0" anchor="t">
            <a:spAutoFit/>
          </a:bodyPr>
          <a:lstStyle/>
          <a:p>
            <a:pPr algn="ctr"/>
            <a:r>
              <a:rPr lang="en-US" sz="5400" b="1">
                <a:latin typeface="Times New Roman" panose="02020603050405020304" pitchFamily="18" charset="0"/>
                <a:cs typeface="Times New Roman" panose="02020603050405020304" pitchFamily="18" charset="0"/>
              </a:rPr>
              <a:t>Đề 1 (nhóm 1, 2</a:t>
            </a:r>
            <a:r>
              <a:rPr lang="en-US" sz="5400" b="1" smtClean="0">
                <a:latin typeface="Times New Roman" panose="02020603050405020304" pitchFamily="18" charset="0"/>
                <a:cs typeface="Times New Roman" panose="02020603050405020304" pitchFamily="18" charset="0"/>
              </a:rPr>
              <a:t>)</a:t>
            </a:r>
            <a:endParaRPr lang="vi-VN" sz="5400" b="1" smtClean="0">
              <a:latin typeface="Times New Roman" panose="02020603050405020304" pitchFamily="18" charset="0"/>
              <a:cs typeface="Times New Roman" panose="02020603050405020304" pitchFamily="18" charset="0"/>
            </a:endParaRPr>
          </a:p>
          <a:p>
            <a:pPr algn="just"/>
            <a:r>
              <a:rPr lang="en-US" sz="5400" smtClean="0">
                <a:latin typeface="Times New Roman" panose="02020603050405020304" pitchFamily="18" charset="0"/>
                <a:cs typeface="Times New Roman" panose="02020603050405020304" pitchFamily="18" charset="0"/>
              </a:rPr>
              <a:t>Trình </a:t>
            </a:r>
            <a:r>
              <a:rPr lang="en-US" sz="5400">
                <a:latin typeface="Times New Roman" panose="02020603050405020304" pitchFamily="18" charset="0"/>
                <a:cs typeface="Times New Roman" panose="02020603050405020304" pitchFamily="18" charset="0"/>
              </a:rPr>
              <a:t>bày ý kiến về một sự việc có tính thời sự tác động tiêu cực tới tự nhiên (</a:t>
            </a:r>
            <a:r>
              <a:rPr lang="en-US" sz="5400" i="1">
                <a:latin typeface="Times New Roman" panose="02020603050405020304" pitchFamily="18" charset="0"/>
                <a:cs typeface="Times New Roman" panose="02020603050405020304" pitchFamily="18" charset="0"/>
              </a:rPr>
              <a:t>chặt phá rừng, xả nước thải chưa qua xử lí, săn bắn động vật trái phép,..</a:t>
            </a:r>
            <a:r>
              <a:rPr lang="en-US" sz="5400">
                <a:latin typeface="Times New Roman" panose="02020603050405020304" pitchFamily="18" charset="0"/>
                <a:cs typeface="Times New Roman" panose="02020603050405020304" pitchFamily="18" charset="0"/>
              </a:rPr>
              <a:t>.)</a:t>
            </a:r>
            <a:endParaRPr lang="en-GB" sz="5400">
              <a:latin typeface="Times New Roman" panose="02020603050405020304" pitchFamily="18" charset="0"/>
              <a:cs typeface="Times New Roman" panose="02020603050405020304" pitchFamily="18" charset="0"/>
            </a:endParaRPr>
          </a:p>
        </p:txBody>
      </p:sp>
      <p:sp>
        <p:nvSpPr>
          <p:cNvPr id="10" name="TextBox 10"/>
          <p:cNvSpPr txBox="1"/>
          <p:nvPr/>
        </p:nvSpPr>
        <p:spPr>
          <a:xfrm>
            <a:off x="9728644" y="1409700"/>
            <a:ext cx="7797356" cy="4985980"/>
          </a:xfrm>
          <a:prstGeom prst="rect">
            <a:avLst/>
          </a:prstGeom>
        </p:spPr>
        <p:txBody>
          <a:bodyPr wrap="square" lIns="0" tIns="0" rIns="0" bIns="0" rtlCol="0" anchor="t">
            <a:spAutoFit/>
          </a:bodyPr>
          <a:lstStyle/>
          <a:p>
            <a:pPr algn="ctr"/>
            <a:r>
              <a:rPr lang="en-US" sz="5400" b="1">
                <a:latin typeface="Times New Roman" panose="02020603050405020304" pitchFamily="18" charset="0"/>
                <a:cs typeface="Times New Roman" panose="02020603050405020304" pitchFamily="18" charset="0"/>
              </a:rPr>
              <a:t>Đề 2 (nhóm 3, 4</a:t>
            </a:r>
            <a:r>
              <a:rPr lang="en-US" sz="5400" b="1" smtClean="0">
                <a:latin typeface="Times New Roman" panose="02020603050405020304" pitchFamily="18" charset="0"/>
                <a:cs typeface="Times New Roman" panose="02020603050405020304" pitchFamily="18" charset="0"/>
              </a:rPr>
              <a:t>)</a:t>
            </a:r>
            <a:endParaRPr lang="vi-VN" sz="5400" b="1" smtClean="0">
              <a:latin typeface="Times New Roman" panose="02020603050405020304" pitchFamily="18" charset="0"/>
              <a:cs typeface="Times New Roman" panose="02020603050405020304" pitchFamily="18" charset="0"/>
            </a:endParaRPr>
          </a:p>
          <a:p>
            <a:pPr algn="just"/>
            <a:r>
              <a:rPr lang="en-US" sz="5400" smtClean="0">
                <a:latin typeface="Times New Roman" panose="02020603050405020304" pitchFamily="18" charset="0"/>
                <a:cs typeface="Times New Roman" panose="02020603050405020304" pitchFamily="18" charset="0"/>
              </a:rPr>
              <a:t>Trình </a:t>
            </a:r>
            <a:r>
              <a:rPr lang="en-US" sz="5400">
                <a:latin typeface="Times New Roman" panose="02020603050405020304" pitchFamily="18" charset="0"/>
                <a:cs typeface="Times New Roman" panose="02020603050405020304" pitchFamily="18" charset="0"/>
              </a:rPr>
              <a:t>bày ý kiến về một sự việc có tính thời sự tác động tích cực tới tự nhiên (</a:t>
            </a:r>
            <a:r>
              <a:rPr lang="en-US" sz="5400" i="1">
                <a:latin typeface="Times New Roman" panose="02020603050405020304" pitchFamily="18" charset="0"/>
                <a:cs typeface="Times New Roman" panose="02020603050405020304" pitchFamily="18" charset="0"/>
              </a:rPr>
              <a:t>dự án trồng cây xanh, dạ án ảo tồn động vật hoang dã,</a:t>
            </a:r>
            <a:r>
              <a:rPr lang="en-US" sz="5400">
                <a:latin typeface="Times New Roman" panose="02020603050405020304" pitchFamily="18" charset="0"/>
                <a:cs typeface="Times New Roman" panose="02020603050405020304" pitchFamily="18" charset="0"/>
              </a:rPr>
              <a:t>...)</a:t>
            </a:r>
            <a:endParaRPr lang="en-GB" sz="5400">
              <a:latin typeface="Times New Roman" panose="02020603050405020304" pitchFamily="18" charset="0"/>
              <a:cs typeface="Times New Roman" panose="02020603050405020304" pitchFamily="18" charset="0"/>
            </a:endParaRPr>
          </a:p>
        </p:txBody>
      </p:sp>
      <p:sp>
        <p:nvSpPr>
          <p:cNvPr id="13" name="Freeform 13"/>
          <p:cNvSpPr/>
          <p:nvPr/>
        </p:nvSpPr>
        <p:spPr>
          <a:xfrm rot="-1259910">
            <a:off x="6485368" y="8321928"/>
            <a:ext cx="18288000" cy="2959331"/>
          </a:xfrm>
          <a:custGeom>
            <a:avLst/>
            <a:gdLst/>
            <a:ahLst/>
            <a:cxnLst/>
            <a:rect l="l" t="t" r="r" b="b"/>
            <a:pathLst>
              <a:path w="18288000" h="2959331">
                <a:moveTo>
                  <a:pt x="0" y="0"/>
                </a:moveTo>
                <a:lnTo>
                  <a:pt x="18288000" y="0"/>
                </a:lnTo>
                <a:lnTo>
                  <a:pt x="18288000" y="2959331"/>
                </a:lnTo>
                <a:lnTo>
                  <a:pt x="0" y="29593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4" name="Freeform 14"/>
          <p:cNvSpPr/>
          <p:nvPr/>
        </p:nvSpPr>
        <p:spPr>
          <a:xfrm rot="1259999" flipH="1">
            <a:off x="-7014753" y="8322138"/>
            <a:ext cx="18288000" cy="2959331"/>
          </a:xfrm>
          <a:custGeom>
            <a:avLst/>
            <a:gdLst/>
            <a:ahLst/>
            <a:cxnLst/>
            <a:rect l="l" t="t" r="r" b="b"/>
            <a:pathLst>
              <a:path w="18288000" h="2959331">
                <a:moveTo>
                  <a:pt x="18288000" y="0"/>
                </a:moveTo>
                <a:lnTo>
                  <a:pt x="0" y="0"/>
                </a:lnTo>
                <a:lnTo>
                  <a:pt x="0" y="2959331"/>
                </a:lnTo>
                <a:lnTo>
                  <a:pt x="18288000" y="2959331"/>
                </a:lnTo>
                <a:lnTo>
                  <a:pt x="1828800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flipH="1">
            <a:off x="15265939" y="7852922"/>
            <a:ext cx="2506031" cy="1738559"/>
          </a:xfrm>
          <a:custGeom>
            <a:avLst/>
            <a:gdLst/>
            <a:ahLst/>
            <a:cxnLst/>
            <a:rect l="l" t="t" r="r" b="b"/>
            <a:pathLst>
              <a:path w="2506031" h="1738559">
                <a:moveTo>
                  <a:pt x="2506030" y="0"/>
                </a:moveTo>
                <a:lnTo>
                  <a:pt x="0" y="0"/>
                </a:lnTo>
                <a:lnTo>
                  <a:pt x="0" y="1738559"/>
                </a:lnTo>
                <a:lnTo>
                  <a:pt x="2506030" y="1738559"/>
                </a:lnTo>
                <a:lnTo>
                  <a:pt x="250603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84611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E9BE"/>
        </a:solidFill>
        <a:effectLst/>
      </p:bgPr>
    </p:bg>
    <p:spTree>
      <p:nvGrpSpPr>
        <p:cNvPr id="1" name=""/>
        <p:cNvGrpSpPr/>
        <p:nvPr/>
      </p:nvGrpSpPr>
      <p:grpSpPr>
        <a:xfrm>
          <a:off x="0" y="0"/>
          <a:ext cx="0" cy="0"/>
          <a:chOff x="0" y="0"/>
          <a:chExt cx="0" cy="0"/>
        </a:xfrm>
      </p:grpSpPr>
      <p:sp>
        <p:nvSpPr>
          <p:cNvPr id="2" name="Freeform 2"/>
          <p:cNvSpPr/>
          <p:nvPr/>
        </p:nvSpPr>
        <p:spPr>
          <a:xfrm>
            <a:off x="-780815" y="2247900"/>
            <a:ext cx="9924815" cy="8039100"/>
          </a:xfrm>
          <a:custGeom>
            <a:avLst/>
            <a:gdLst/>
            <a:ahLst/>
            <a:cxnLst/>
            <a:rect l="l" t="t" r="r" b="b"/>
            <a:pathLst>
              <a:path w="9924815" h="8039100">
                <a:moveTo>
                  <a:pt x="0" y="0"/>
                </a:moveTo>
                <a:lnTo>
                  <a:pt x="9924815" y="0"/>
                </a:lnTo>
                <a:lnTo>
                  <a:pt x="9924815" y="8039100"/>
                </a:lnTo>
                <a:lnTo>
                  <a:pt x="0" y="80391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144000" y="2247900"/>
            <a:ext cx="9924815" cy="8039100"/>
          </a:xfrm>
          <a:custGeom>
            <a:avLst/>
            <a:gdLst/>
            <a:ahLst/>
            <a:cxnLst/>
            <a:rect l="l" t="t" r="r" b="b"/>
            <a:pathLst>
              <a:path w="9924815" h="8039100">
                <a:moveTo>
                  <a:pt x="9924815" y="0"/>
                </a:moveTo>
                <a:lnTo>
                  <a:pt x="0" y="0"/>
                </a:lnTo>
                <a:lnTo>
                  <a:pt x="0" y="8039100"/>
                </a:lnTo>
                <a:lnTo>
                  <a:pt x="9924815" y="8039100"/>
                </a:lnTo>
                <a:lnTo>
                  <a:pt x="9924815"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2413261" y="851787"/>
            <a:ext cx="13461478" cy="4723154"/>
            <a:chOff x="0" y="0"/>
            <a:chExt cx="3545410" cy="1661811"/>
          </a:xfrm>
        </p:grpSpPr>
        <p:sp>
          <p:nvSpPr>
            <p:cNvPr id="6" name="Freeform 6"/>
            <p:cNvSpPr/>
            <p:nvPr/>
          </p:nvSpPr>
          <p:spPr>
            <a:xfrm>
              <a:off x="0" y="0"/>
              <a:ext cx="3545410" cy="1661811"/>
            </a:xfrm>
            <a:custGeom>
              <a:avLst/>
              <a:gdLst/>
              <a:ahLst/>
              <a:cxnLst/>
              <a:rect l="l" t="t" r="r" b="b"/>
              <a:pathLst>
                <a:path w="3545410" h="1661811">
                  <a:moveTo>
                    <a:pt x="29331" y="0"/>
                  </a:moveTo>
                  <a:lnTo>
                    <a:pt x="3516079" y="0"/>
                  </a:lnTo>
                  <a:cubicBezTo>
                    <a:pt x="3523858" y="0"/>
                    <a:pt x="3531319" y="3090"/>
                    <a:pt x="3536819" y="8591"/>
                  </a:cubicBezTo>
                  <a:cubicBezTo>
                    <a:pt x="3542320" y="14091"/>
                    <a:pt x="3545410" y="21552"/>
                    <a:pt x="3545410" y="29331"/>
                  </a:cubicBezTo>
                  <a:lnTo>
                    <a:pt x="3545410" y="1632480"/>
                  </a:lnTo>
                  <a:cubicBezTo>
                    <a:pt x="3545410" y="1640259"/>
                    <a:pt x="3542320" y="1647720"/>
                    <a:pt x="3536819" y="1653221"/>
                  </a:cubicBezTo>
                  <a:cubicBezTo>
                    <a:pt x="3531319" y="1658721"/>
                    <a:pt x="3523858" y="1661811"/>
                    <a:pt x="3516079" y="1661811"/>
                  </a:cubicBezTo>
                  <a:lnTo>
                    <a:pt x="29331" y="1661811"/>
                  </a:lnTo>
                  <a:cubicBezTo>
                    <a:pt x="21552" y="1661811"/>
                    <a:pt x="14091" y="1658721"/>
                    <a:pt x="8591" y="1653221"/>
                  </a:cubicBezTo>
                  <a:cubicBezTo>
                    <a:pt x="3090" y="1647720"/>
                    <a:pt x="0" y="1640259"/>
                    <a:pt x="0" y="1632480"/>
                  </a:cubicBezTo>
                  <a:lnTo>
                    <a:pt x="0" y="29331"/>
                  </a:lnTo>
                  <a:cubicBezTo>
                    <a:pt x="0" y="21552"/>
                    <a:pt x="3090" y="14091"/>
                    <a:pt x="8591" y="8591"/>
                  </a:cubicBezTo>
                  <a:cubicBezTo>
                    <a:pt x="14091" y="3090"/>
                    <a:pt x="21552" y="0"/>
                    <a:pt x="29331" y="0"/>
                  </a:cubicBezTo>
                  <a:close/>
                </a:path>
              </a:pathLst>
            </a:custGeom>
            <a:solidFill>
              <a:srgbClr val="FFFFFF">
                <a:alpha val="80000"/>
              </a:srgbClr>
            </a:solidFill>
          </p:spPr>
        </p:sp>
        <p:sp>
          <p:nvSpPr>
            <p:cNvPr id="7" name="TextBox 7"/>
            <p:cNvSpPr txBox="1"/>
            <p:nvPr/>
          </p:nvSpPr>
          <p:spPr>
            <a:xfrm>
              <a:off x="0" y="-38100"/>
              <a:ext cx="3545410" cy="169991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8" name="TextBox 8"/>
          <p:cNvSpPr txBox="1"/>
          <p:nvPr/>
        </p:nvSpPr>
        <p:spPr>
          <a:xfrm>
            <a:off x="3422923" y="1485900"/>
            <a:ext cx="11442154" cy="3784241"/>
          </a:xfrm>
          <a:prstGeom prst="rect">
            <a:avLst/>
          </a:prstGeom>
        </p:spPr>
        <p:txBody>
          <a:bodyPr lIns="0" tIns="0" rIns="0" bIns="0" rtlCol="0" anchor="t">
            <a:spAutoFit/>
          </a:bodyPr>
          <a:lstStyle/>
          <a:p>
            <a:pPr algn="ctr"/>
            <a:r>
              <a:rPr lang="en-US" sz="6600" b="1">
                <a:latin typeface="Times New Roman" panose="02020603050405020304" pitchFamily="18" charset="0"/>
                <a:cs typeface="Times New Roman" panose="02020603050405020304" pitchFamily="18" charset="0"/>
              </a:rPr>
              <a:t>Đề </a:t>
            </a:r>
            <a:r>
              <a:rPr lang="en-US" sz="6600" b="1" smtClean="0">
                <a:latin typeface="Times New Roman" panose="02020603050405020304" pitchFamily="18" charset="0"/>
                <a:cs typeface="Times New Roman" panose="02020603050405020304" pitchFamily="18" charset="0"/>
              </a:rPr>
              <a:t>1</a:t>
            </a:r>
            <a:endParaRPr lang="vi-VN" sz="6600" b="1" smtClean="0">
              <a:latin typeface="Times New Roman" panose="02020603050405020304" pitchFamily="18" charset="0"/>
              <a:cs typeface="Times New Roman" panose="02020603050405020304" pitchFamily="18" charset="0"/>
            </a:endParaRPr>
          </a:p>
          <a:p>
            <a:pPr algn="ctr"/>
            <a:r>
              <a:rPr lang="en-US" sz="6600" b="1" smtClean="0">
                <a:latin typeface="Times New Roman" panose="02020603050405020304" pitchFamily="18" charset="0"/>
                <a:cs typeface="Times New Roman" panose="02020603050405020304" pitchFamily="18" charset="0"/>
              </a:rPr>
              <a:t> </a:t>
            </a:r>
            <a:r>
              <a:rPr lang="en-US" sz="6600">
                <a:latin typeface="Times New Roman" panose="02020603050405020304" pitchFamily="18" charset="0"/>
                <a:cs typeface="Times New Roman" panose="02020603050405020304" pitchFamily="18" charset="0"/>
              </a:rPr>
              <a:t>Trình bày ý kiến về một vụ phá rừng phòng hộ.</a:t>
            </a:r>
            <a:endParaRPr lang="en-GB" sz="6600">
              <a:latin typeface="Times New Roman" panose="02020603050405020304" pitchFamily="18" charset="0"/>
              <a:cs typeface="Times New Roman" panose="02020603050405020304" pitchFamily="18" charset="0"/>
            </a:endParaRPr>
          </a:p>
          <a:p>
            <a:pPr algn="ctr">
              <a:lnSpc>
                <a:spcPts val="6299"/>
              </a:lnSpc>
            </a:pPr>
            <a:endParaRPr lang="en-US" sz="4499">
              <a:solidFill>
                <a:srgbClr val="306A80"/>
              </a:solidFill>
              <a:latin typeface="Quicksand Bold"/>
            </a:endParaRPr>
          </a:p>
        </p:txBody>
      </p:sp>
    </p:spTree>
    <p:extLst>
      <p:ext uri="{BB962C8B-B14F-4D97-AF65-F5344CB8AC3E}">
        <p14:creationId xmlns:p14="http://schemas.microsoft.com/office/powerpoint/2010/main" val="373830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8EC"/>
        </a:solidFill>
        <a:effectLst/>
      </p:bgPr>
    </p:bg>
    <p:spTree>
      <p:nvGrpSpPr>
        <p:cNvPr id="1" name=""/>
        <p:cNvGrpSpPr/>
        <p:nvPr/>
      </p:nvGrpSpPr>
      <p:grpSpPr>
        <a:xfrm>
          <a:off x="0" y="0"/>
          <a:ext cx="0" cy="0"/>
          <a:chOff x="0" y="0"/>
          <a:chExt cx="0" cy="0"/>
        </a:xfrm>
      </p:grpSpPr>
      <p:sp>
        <p:nvSpPr>
          <p:cNvPr id="2" name="Freeform 2"/>
          <p:cNvSpPr/>
          <p:nvPr/>
        </p:nvSpPr>
        <p:spPr>
          <a:xfrm>
            <a:off x="-2071335" y="-739470"/>
            <a:ext cx="9248775" cy="2606473"/>
          </a:xfrm>
          <a:custGeom>
            <a:avLst/>
            <a:gdLst/>
            <a:ahLst/>
            <a:cxnLst/>
            <a:rect l="l" t="t" r="r" b="b"/>
            <a:pathLst>
              <a:path w="9248775" h="2606473">
                <a:moveTo>
                  <a:pt x="0" y="0"/>
                </a:moveTo>
                <a:lnTo>
                  <a:pt x="9248775" y="0"/>
                </a:lnTo>
                <a:lnTo>
                  <a:pt x="9248775" y="2606472"/>
                </a:lnTo>
                <a:lnTo>
                  <a:pt x="0" y="260647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144000" y="8209436"/>
            <a:ext cx="9248775" cy="2606473"/>
          </a:xfrm>
          <a:custGeom>
            <a:avLst/>
            <a:gdLst/>
            <a:ahLst/>
            <a:cxnLst/>
            <a:rect l="l" t="t" r="r" b="b"/>
            <a:pathLst>
              <a:path w="9248775" h="2606473">
                <a:moveTo>
                  <a:pt x="9248775" y="0"/>
                </a:moveTo>
                <a:lnTo>
                  <a:pt x="0" y="0"/>
                </a:lnTo>
                <a:lnTo>
                  <a:pt x="0" y="2606473"/>
                </a:lnTo>
                <a:lnTo>
                  <a:pt x="9248775" y="2606473"/>
                </a:lnTo>
                <a:lnTo>
                  <a:pt x="924877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H="1">
            <a:off x="14327473" y="1562027"/>
            <a:ext cx="9248775" cy="2606473"/>
          </a:xfrm>
          <a:custGeom>
            <a:avLst/>
            <a:gdLst/>
            <a:ahLst/>
            <a:cxnLst/>
            <a:rect l="l" t="t" r="r" b="b"/>
            <a:pathLst>
              <a:path w="9248775" h="2606473">
                <a:moveTo>
                  <a:pt x="9248775" y="0"/>
                </a:moveTo>
                <a:lnTo>
                  <a:pt x="0" y="0"/>
                </a:lnTo>
                <a:lnTo>
                  <a:pt x="0" y="2606473"/>
                </a:lnTo>
                <a:lnTo>
                  <a:pt x="9248775" y="2606473"/>
                </a:lnTo>
                <a:lnTo>
                  <a:pt x="924877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4770955">
            <a:off x="15914033" y="174837"/>
            <a:ext cx="1720236" cy="1707726"/>
          </a:xfrm>
          <a:custGeom>
            <a:avLst/>
            <a:gdLst/>
            <a:ahLst/>
            <a:cxnLst/>
            <a:rect l="l" t="t" r="r" b="b"/>
            <a:pathLst>
              <a:path w="1720236" h="1707726">
                <a:moveTo>
                  <a:pt x="0" y="0"/>
                </a:moveTo>
                <a:lnTo>
                  <a:pt x="1720237" y="0"/>
                </a:lnTo>
                <a:lnTo>
                  <a:pt x="1720237" y="1707726"/>
                </a:lnTo>
                <a:lnTo>
                  <a:pt x="0" y="17077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a:off x="380823" y="7994650"/>
            <a:ext cx="1626506" cy="2005781"/>
          </a:xfrm>
          <a:custGeom>
            <a:avLst/>
            <a:gdLst/>
            <a:ahLst/>
            <a:cxnLst/>
            <a:rect l="l" t="t" r="r" b="b"/>
            <a:pathLst>
              <a:path w="1626506" h="2005781">
                <a:moveTo>
                  <a:pt x="1626506" y="0"/>
                </a:moveTo>
                <a:lnTo>
                  <a:pt x="0" y="0"/>
                </a:lnTo>
                <a:lnTo>
                  <a:pt x="0" y="2005781"/>
                </a:lnTo>
                <a:lnTo>
                  <a:pt x="1626506" y="2005781"/>
                </a:lnTo>
                <a:lnTo>
                  <a:pt x="1626506"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7" name="Group 7"/>
          <p:cNvGrpSpPr/>
          <p:nvPr/>
        </p:nvGrpSpPr>
        <p:grpSpPr>
          <a:xfrm>
            <a:off x="1028700" y="1028700"/>
            <a:ext cx="16230600" cy="8229600"/>
            <a:chOff x="0" y="0"/>
            <a:chExt cx="4274726" cy="2167467"/>
          </a:xfrm>
        </p:grpSpPr>
        <p:sp>
          <p:nvSpPr>
            <p:cNvPr id="8" name="Freeform 8"/>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alpha val="80000"/>
              </a:srgbClr>
            </a:solidFill>
          </p:spPr>
        </p:sp>
        <p:sp>
          <p:nvSpPr>
            <p:cNvPr id="9" name="TextBox 9"/>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aphicFrame>
        <p:nvGraphicFramePr>
          <p:cNvPr id="14" name="Table 13"/>
          <p:cNvGraphicFramePr>
            <a:graphicFrameLocks noGrp="1"/>
          </p:cNvGraphicFramePr>
          <p:nvPr>
            <p:extLst>
              <p:ext uri="{D42A27DB-BD31-4B8C-83A1-F6EECF244321}">
                <p14:modId xmlns:p14="http://schemas.microsoft.com/office/powerpoint/2010/main" val="2519126339"/>
              </p:ext>
            </p:extLst>
          </p:nvPr>
        </p:nvGraphicFramePr>
        <p:xfrm>
          <a:off x="1702895" y="1485900"/>
          <a:ext cx="14859000" cy="7315200"/>
        </p:xfrm>
        <a:graphic>
          <a:graphicData uri="http://schemas.openxmlformats.org/drawingml/2006/table">
            <a:tbl>
              <a:tblPr firstRow="1" firstCol="1" bandRow="1">
                <a:effectLst>
                  <a:outerShdw blurRad="50800" dist="38100" algn="l" rotWithShape="0">
                    <a:prstClr val="black">
                      <a:alpha val="40000"/>
                    </a:prstClr>
                  </a:outerShdw>
                </a:effectLst>
              </a:tblPr>
              <a:tblGrid>
                <a:gridCol w="2209800"/>
                <a:gridCol w="12649200"/>
              </a:tblGrid>
              <a:tr h="0">
                <a:tc>
                  <a:txBody>
                    <a:bodyPr/>
                    <a:lstStyle/>
                    <a:p>
                      <a:pPr algn="just">
                        <a:lnSpc>
                          <a:spcPct val="100000"/>
                        </a:lnSpc>
                        <a:spcAft>
                          <a:spcPts val="0"/>
                        </a:spcAft>
                        <a:tabLst>
                          <a:tab pos="492760" algn="l"/>
                        </a:tabLst>
                      </a:pPr>
                      <a:r>
                        <a:rPr lang="en-US" sz="4000" b="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Mở đầu</a:t>
                      </a:r>
                      <a:endParaRPr lang="en-GB" sz="4000" b="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492760" algn="l"/>
                        </a:tabLst>
                      </a:pPr>
                      <a:r>
                        <a:rPr lang="en-US" sz="4000">
                          <a:effectLst/>
                          <a:latin typeface="Times New Roman" panose="02020603050405020304" pitchFamily="18" charset="0"/>
                          <a:ea typeface="Calibri" panose="020F0502020204030204" pitchFamily="34" charset="0"/>
                          <a:cs typeface="Times New Roman" panose="02020603050405020304" pitchFamily="18" charset="0"/>
                        </a:rPr>
                        <a:t>Giới thiệu về vụ phá rừng phòng hộ  (sự việc gì, ở đâu, khi nào, do ai?)</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ts val="0"/>
                        </a:spcAft>
                        <a:tabLst>
                          <a:tab pos="492760" algn="l"/>
                        </a:tabLst>
                      </a:pPr>
                      <a:endParaRPr lang="vi-VN" sz="4000" b="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92760" algn="l"/>
                        </a:tabLst>
                      </a:pPr>
                      <a:endParaRPr lang="vi-VN" sz="4000" b="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92760" algn="l"/>
                        </a:tabLst>
                      </a:pPr>
                      <a:endParaRPr lang="vi-VN" sz="4000" b="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92760" algn="l"/>
                        </a:tabLst>
                      </a:pPr>
                      <a:r>
                        <a:rPr lang="en-US" sz="4000" b="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Triển </a:t>
                      </a:r>
                      <a:r>
                        <a:rPr lang="en-US" sz="4000" b="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khai</a:t>
                      </a:r>
                      <a:endParaRPr lang="en-GB" sz="4000" b="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492760" algn="l"/>
                        </a:tabLst>
                      </a:pPr>
                      <a:r>
                        <a:rPr lang="en-US" sz="400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a:effectLst/>
                          <a:latin typeface="Times New Roman" panose="02020603050405020304" pitchFamily="18" charset="0"/>
                          <a:ea typeface="Calibri" panose="020F0502020204030204" pitchFamily="34" charset="0"/>
                          <a:cs typeface="Times New Roman" panose="02020603050405020304" pitchFamily="18" charset="0"/>
                        </a:rPr>
                        <a:t>Bản chất của sự việc phá rừng đầu nguồn là gì?</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92760" algn="l"/>
                        </a:tabLst>
                      </a:pPr>
                      <a:r>
                        <a:rPr lang="en-US" sz="4000" i="1">
                          <a:effectLst/>
                          <a:latin typeface="Times New Roman" panose="02020603050405020304" pitchFamily="18" charset="0"/>
                          <a:ea typeface="Calibri" panose="020F0502020204030204" pitchFamily="34" charset="0"/>
                          <a:cs typeface="Times New Roman" panose="02020603050405020304" pitchFamily="18" charset="0"/>
                        </a:rPr>
                        <a:t>- Việc phá rừng đầu nguồn gây ra những hậu quả gì cho tự nhiên và cuộc sống con người?</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92760" algn="l"/>
                        </a:tabLst>
                      </a:pPr>
                      <a:r>
                        <a:rPr lang="en-US" sz="4000" i="1">
                          <a:effectLst/>
                          <a:latin typeface="Times New Roman" panose="02020603050405020304" pitchFamily="18" charset="0"/>
                          <a:ea typeface="Calibri" panose="020F0502020204030204" pitchFamily="34" charset="0"/>
                          <a:cs typeface="Times New Roman" panose="02020603050405020304" pitchFamily="18" charset="0"/>
                        </a:rPr>
                        <a:t>- Có ý kiến trái chiều nào xoay quanh  việc phá rừng đầu nguồn cần bác bỏ?</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92760" algn="l"/>
                        </a:tabLst>
                      </a:pPr>
                      <a:r>
                        <a:rPr lang="en-US" sz="4000" i="1">
                          <a:effectLst/>
                          <a:latin typeface="Times New Roman" panose="02020603050405020304" pitchFamily="18" charset="0"/>
                          <a:ea typeface="Calibri" panose="020F0502020204030204" pitchFamily="34" charset="0"/>
                          <a:cs typeface="Times New Roman" panose="02020603050405020304" pitchFamily="18" charset="0"/>
                        </a:rPr>
                        <a:t>- Cần có những giải pháp nào để ngặn chặn hành vi phá rừng đầu nguồn?</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92760" algn="l"/>
                        </a:tabLst>
                      </a:pPr>
                      <a:r>
                        <a:rPr lang="en-US" sz="4000" i="1">
                          <a:effectLst/>
                          <a:latin typeface="Times New Roman" panose="02020603050405020304" pitchFamily="18" charset="0"/>
                          <a:ea typeface="Calibri" panose="020F0502020204030204" pitchFamily="34" charset="0"/>
                          <a:cs typeface="Times New Roman" panose="02020603050405020304" pitchFamily="18" charset="0"/>
                        </a:rPr>
                        <a:t>- Cần có hành động gì trước thực trạng đang diễn ra?</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ts val="0"/>
                        </a:spcAft>
                        <a:tabLst>
                          <a:tab pos="492760" algn="l"/>
                        </a:tabLst>
                      </a:pPr>
                      <a:r>
                        <a:rPr lang="en-US" sz="4000" b="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Kết thúc</a:t>
                      </a:r>
                      <a:endParaRPr lang="en-GB" sz="4000" b="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492760" algn="l"/>
                        </a:tabLst>
                      </a:pPr>
                      <a:r>
                        <a:rPr lang="en-US" sz="4000">
                          <a:effectLst/>
                          <a:latin typeface="Times New Roman" panose="02020603050405020304" pitchFamily="18" charset="0"/>
                          <a:ea typeface="Calibri" panose="020F0502020204030204" pitchFamily="34" charset="0"/>
                          <a:cs typeface="Times New Roman" panose="02020603050405020304" pitchFamily="18" charset="0"/>
                        </a:rPr>
                        <a:t>Nêu ý nghĩa của sự việc đã trình bày, liên hệ trách nhiệm của mỗi người.</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E9BE"/>
        </a:solidFill>
        <a:effectLst/>
      </p:bgPr>
    </p:bg>
    <p:spTree>
      <p:nvGrpSpPr>
        <p:cNvPr id="1" name=""/>
        <p:cNvGrpSpPr/>
        <p:nvPr/>
      </p:nvGrpSpPr>
      <p:grpSpPr>
        <a:xfrm>
          <a:off x="0" y="0"/>
          <a:ext cx="0" cy="0"/>
          <a:chOff x="0" y="0"/>
          <a:chExt cx="0" cy="0"/>
        </a:xfrm>
      </p:grpSpPr>
      <p:sp>
        <p:nvSpPr>
          <p:cNvPr id="2" name="Freeform 2"/>
          <p:cNvSpPr/>
          <p:nvPr/>
        </p:nvSpPr>
        <p:spPr>
          <a:xfrm>
            <a:off x="-780815" y="2247900"/>
            <a:ext cx="9924815" cy="8039100"/>
          </a:xfrm>
          <a:custGeom>
            <a:avLst/>
            <a:gdLst/>
            <a:ahLst/>
            <a:cxnLst/>
            <a:rect l="l" t="t" r="r" b="b"/>
            <a:pathLst>
              <a:path w="9924815" h="8039100">
                <a:moveTo>
                  <a:pt x="0" y="0"/>
                </a:moveTo>
                <a:lnTo>
                  <a:pt x="9924815" y="0"/>
                </a:lnTo>
                <a:lnTo>
                  <a:pt x="9924815" y="8039100"/>
                </a:lnTo>
                <a:lnTo>
                  <a:pt x="0" y="80391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144000" y="2247900"/>
            <a:ext cx="9924815" cy="8039100"/>
          </a:xfrm>
          <a:custGeom>
            <a:avLst/>
            <a:gdLst/>
            <a:ahLst/>
            <a:cxnLst/>
            <a:rect l="l" t="t" r="r" b="b"/>
            <a:pathLst>
              <a:path w="9924815" h="8039100">
                <a:moveTo>
                  <a:pt x="9924815" y="0"/>
                </a:moveTo>
                <a:lnTo>
                  <a:pt x="0" y="0"/>
                </a:lnTo>
                <a:lnTo>
                  <a:pt x="0" y="8039100"/>
                </a:lnTo>
                <a:lnTo>
                  <a:pt x="9924815" y="8039100"/>
                </a:lnTo>
                <a:lnTo>
                  <a:pt x="9924815"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2413261" y="2594862"/>
            <a:ext cx="13461478" cy="4377438"/>
            <a:chOff x="0" y="0"/>
            <a:chExt cx="3545410" cy="1661811"/>
          </a:xfrm>
        </p:grpSpPr>
        <p:sp>
          <p:nvSpPr>
            <p:cNvPr id="6" name="Freeform 6"/>
            <p:cNvSpPr/>
            <p:nvPr/>
          </p:nvSpPr>
          <p:spPr>
            <a:xfrm>
              <a:off x="0" y="0"/>
              <a:ext cx="3545410" cy="1661811"/>
            </a:xfrm>
            <a:custGeom>
              <a:avLst/>
              <a:gdLst/>
              <a:ahLst/>
              <a:cxnLst/>
              <a:rect l="l" t="t" r="r" b="b"/>
              <a:pathLst>
                <a:path w="3545410" h="1661811">
                  <a:moveTo>
                    <a:pt x="29331" y="0"/>
                  </a:moveTo>
                  <a:lnTo>
                    <a:pt x="3516079" y="0"/>
                  </a:lnTo>
                  <a:cubicBezTo>
                    <a:pt x="3523858" y="0"/>
                    <a:pt x="3531319" y="3090"/>
                    <a:pt x="3536819" y="8591"/>
                  </a:cubicBezTo>
                  <a:cubicBezTo>
                    <a:pt x="3542320" y="14091"/>
                    <a:pt x="3545410" y="21552"/>
                    <a:pt x="3545410" y="29331"/>
                  </a:cubicBezTo>
                  <a:lnTo>
                    <a:pt x="3545410" y="1632480"/>
                  </a:lnTo>
                  <a:cubicBezTo>
                    <a:pt x="3545410" y="1640259"/>
                    <a:pt x="3542320" y="1647720"/>
                    <a:pt x="3536819" y="1653221"/>
                  </a:cubicBezTo>
                  <a:cubicBezTo>
                    <a:pt x="3531319" y="1658721"/>
                    <a:pt x="3523858" y="1661811"/>
                    <a:pt x="3516079" y="1661811"/>
                  </a:cubicBezTo>
                  <a:lnTo>
                    <a:pt x="29331" y="1661811"/>
                  </a:lnTo>
                  <a:cubicBezTo>
                    <a:pt x="21552" y="1661811"/>
                    <a:pt x="14091" y="1658721"/>
                    <a:pt x="8591" y="1653221"/>
                  </a:cubicBezTo>
                  <a:cubicBezTo>
                    <a:pt x="3090" y="1647720"/>
                    <a:pt x="0" y="1640259"/>
                    <a:pt x="0" y="1632480"/>
                  </a:cubicBezTo>
                  <a:lnTo>
                    <a:pt x="0" y="29331"/>
                  </a:lnTo>
                  <a:cubicBezTo>
                    <a:pt x="0" y="21552"/>
                    <a:pt x="3090" y="14091"/>
                    <a:pt x="8591" y="8591"/>
                  </a:cubicBezTo>
                  <a:cubicBezTo>
                    <a:pt x="14091" y="3090"/>
                    <a:pt x="21552" y="0"/>
                    <a:pt x="29331" y="0"/>
                  </a:cubicBezTo>
                  <a:close/>
                </a:path>
              </a:pathLst>
            </a:custGeom>
            <a:solidFill>
              <a:srgbClr val="FFFFFF">
                <a:alpha val="80000"/>
              </a:srgbClr>
            </a:solidFill>
          </p:spPr>
        </p:sp>
        <p:sp>
          <p:nvSpPr>
            <p:cNvPr id="7" name="TextBox 7"/>
            <p:cNvSpPr txBox="1"/>
            <p:nvPr/>
          </p:nvSpPr>
          <p:spPr>
            <a:xfrm>
              <a:off x="0" y="-38100"/>
              <a:ext cx="3545410" cy="169991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8" name="TextBox 8"/>
          <p:cNvSpPr txBox="1"/>
          <p:nvPr/>
        </p:nvSpPr>
        <p:spPr>
          <a:xfrm>
            <a:off x="3422923" y="2788329"/>
            <a:ext cx="11442154" cy="4430572"/>
          </a:xfrm>
          <a:prstGeom prst="rect">
            <a:avLst/>
          </a:prstGeom>
        </p:spPr>
        <p:txBody>
          <a:bodyPr lIns="0" tIns="0" rIns="0" bIns="0" rtlCol="0" anchor="t">
            <a:spAutoFit/>
          </a:bodyPr>
          <a:lstStyle/>
          <a:p>
            <a:pPr algn="ctr"/>
            <a:r>
              <a:rPr lang="en-US" sz="6000" b="1">
                <a:latin typeface="Times New Roman" panose="02020603050405020304" pitchFamily="18" charset="0"/>
                <a:cs typeface="Times New Roman" panose="02020603050405020304" pitchFamily="18" charset="0"/>
              </a:rPr>
              <a:t>Đề </a:t>
            </a:r>
            <a:r>
              <a:rPr lang="en-US" sz="6000" b="1" smtClean="0">
                <a:latin typeface="Times New Roman" panose="02020603050405020304" pitchFamily="18" charset="0"/>
                <a:cs typeface="Times New Roman" panose="02020603050405020304" pitchFamily="18" charset="0"/>
              </a:rPr>
              <a:t>2</a:t>
            </a:r>
            <a:endParaRPr lang="vi-VN" sz="6000" b="1" smtClean="0">
              <a:latin typeface="Times New Roman" panose="02020603050405020304" pitchFamily="18" charset="0"/>
              <a:cs typeface="Times New Roman" panose="02020603050405020304" pitchFamily="18" charset="0"/>
            </a:endParaRPr>
          </a:p>
          <a:p>
            <a:pPr algn="ctr"/>
            <a:r>
              <a:rPr lang="en-US" sz="6000" b="1" smtClean="0">
                <a:latin typeface="Times New Roman" panose="02020603050405020304" pitchFamily="18" charset="0"/>
                <a:cs typeface="Times New Roman" panose="02020603050405020304" pitchFamily="18" charset="0"/>
              </a:rPr>
              <a:t> </a:t>
            </a:r>
            <a:r>
              <a:rPr lang="en-US" sz="6000">
                <a:latin typeface="Times New Roman" panose="02020603050405020304" pitchFamily="18" charset="0"/>
                <a:cs typeface="Times New Roman" panose="02020603050405020304" pitchFamily="18" charset="0"/>
              </a:rPr>
              <a:t>Trình bày ý kiến về việc khởi động một dự án bảo tồn các loài động vật hoang dã quý hiếm.</a:t>
            </a:r>
            <a:endParaRPr lang="en-GB" sz="6000">
              <a:latin typeface="Times New Roman" panose="02020603050405020304" pitchFamily="18" charset="0"/>
              <a:cs typeface="Times New Roman" panose="02020603050405020304" pitchFamily="18" charset="0"/>
            </a:endParaRPr>
          </a:p>
          <a:p>
            <a:pPr algn="ctr">
              <a:lnSpc>
                <a:spcPts val="6299"/>
              </a:lnSpc>
            </a:pPr>
            <a:endParaRPr lang="en-US" sz="4499">
              <a:solidFill>
                <a:srgbClr val="306A80"/>
              </a:solidFill>
              <a:latin typeface="Quicksand Bold"/>
            </a:endParaRPr>
          </a:p>
        </p:txBody>
      </p:sp>
    </p:spTree>
    <p:extLst>
      <p:ext uri="{BB962C8B-B14F-4D97-AF65-F5344CB8AC3E}">
        <p14:creationId xmlns:p14="http://schemas.microsoft.com/office/powerpoint/2010/main" val="128344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8EC"/>
        </a:solidFill>
        <a:effectLst/>
      </p:bgPr>
    </p:bg>
    <p:spTree>
      <p:nvGrpSpPr>
        <p:cNvPr id="1" name=""/>
        <p:cNvGrpSpPr/>
        <p:nvPr/>
      </p:nvGrpSpPr>
      <p:grpSpPr>
        <a:xfrm>
          <a:off x="0" y="0"/>
          <a:ext cx="0" cy="0"/>
          <a:chOff x="0" y="0"/>
          <a:chExt cx="0" cy="0"/>
        </a:xfrm>
      </p:grpSpPr>
      <p:sp>
        <p:nvSpPr>
          <p:cNvPr id="2" name="Freeform 2"/>
          <p:cNvSpPr/>
          <p:nvPr/>
        </p:nvSpPr>
        <p:spPr>
          <a:xfrm>
            <a:off x="-2071335" y="-739470"/>
            <a:ext cx="9248775" cy="2606473"/>
          </a:xfrm>
          <a:custGeom>
            <a:avLst/>
            <a:gdLst/>
            <a:ahLst/>
            <a:cxnLst/>
            <a:rect l="l" t="t" r="r" b="b"/>
            <a:pathLst>
              <a:path w="9248775" h="2606473">
                <a:moveTo>
                  <a:pt x="0" y="0"/>
                </a:moveTo>
                <a:lnTo>
                  <a:pt x="9248775" y="0"/>
                </a:lnTo>
                <a:lnTo>
                  <a:pt x="9248775" y="2606472"/>
                </a:lnTo>
                <a:lnTo>
                  <a:pt x="0" y="260647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144000" y="8209436"/>
            <a:ext cx="9248775" cy="2606473"/>
          </a:xfrm>
          <a:custGeom>
            <a:avLst/>
            <a:gdLst/>
            <a:ahLst/>
            <a:cxnLst/>
            <a:rect l="l" t="t" r="r" b="b"/>
            <a:pathLst>
              <a:path w="9248775" h="2606473">
                <a:moveTo>
                  <a:pt x="9248775" y="0"/>
                </a:moveTo>
                <a:lnTo>
                  <a:pt x="0" y="0"/>
                </a:lnTo>
                <a:lnTo>
                  <a:pt x="0" y="2606473"/>
                </a:lnTo>
                <a:lnTo>
                  <a:pt x="9248775" y="2606473"/>
                </a:lnTo>
                <a:lnTo>
                  <a:pt x="924877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H="1">
            <a:off x="14327473" y="1562027"/>
            <a:ext cx="9248775" cy="2606473"/>
          </a:xfrm>
          <a:custGeom>
            <a:avLst/>
            <a:gdLst/>
            <a:ahLst/>
            <a:cxnLst/>
            <a:rect l="l" t="t" r="r" b="b"/>
            <a:pathLst>
              <a:path w="9248775" h="2606473">
                <a:moveTo>
                  <a:pt x="9248775" y="0"/>
                </a:moveTo>
                <a:lnTo>
                  <a:pt x="0" y="0"/>
                </a:lnTo>
                <a:lnTo>
                  <a:pt x="0" y="2606473"/>
                </a:lnTo>
                <a:lnTo>
                  <a:pt x="9248775" y="2606473"/>
                </a:lnTo>
                <a:lnTo>
                  <a:pt x="924877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4770955">
            <a:off x="15914033" y="174837"/>
            <a:ext cx="1720236" cy="1707726"/>
          </a:xfrm>
          <a:custGeom>
            <a:avLst/>
            <a:gdLst/>
            <a:ahLst/>
            <a:cxnLst/>
            <a:rect l="l" t="t" r="r" b="b"/>
            <a:pathLst>
              <a:path w="1720236" h="1707726">
                <a:moveTo>
                  <a:pt x="0" y="0"/>
                </a:moveTo>
                <a:lnTo>
                  <a:pt x="1720237" y="0"/>
                </a:lnTo>
                <a:lnTo>
                  <a:pt x="1720237" y="1707726"/>
                </a:lnTo>
                <a:lnTo>
                  <a:pt x="0" y="17077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a:off x="380823" y="7994650"/>
            <a:ext cx="1626506" cy="2005781"/>
          </a:xfrm>
          <a:custGeom>
            <a:avLst/>
            <a:gdLst/>
            <a:ahLst/>
            <a:cxnLst/>
            <a:rect l="l" t="t" r="r" b="b"/>
            <a:pathLst>
              <a:path w="1626506" h="2005781">
                <a:moveTo>
                  <a:pt x="1626506" y="0"/>
                </a:moveTo>
                <a:lnTo>
                  <a:pt x="0" y="0"/>
                </a:lnTo>
                <a:lnTo>
                  <a:pt x="0" y="2005781"/>
                </a:lnTo>
                <a:lnTo>
                  <a:pt x="1626506" y="2005781"/>
                </a:lnTo>
                <a:lnTo>
                  <a:pt x="1626506"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7" name="Group 7"/>
          <p:cNvGrpSpPr/>
          <p:nvPr/>
        </p:nvGrpSpPr>
        <p:grpSpPr>
          <a:xfrm>
            <a:off x="1028700" y="1028700"/>
            <a:ext cx="16230600" cy="8229600"/>
            <a:chOff x="0" y="0"/>
            <a:chExt cx="4274726" cy="2167467"/>
          </a:xfrm>
        </p:grpSpPr>
        <p:sp>
          <p:nvSpPr>
            <p:cNvPr id="8" name="Freeform 8"/>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alpha val="80000"/>
              </a:srgbClr>
            </a:solidFill>
          </p:spPr>
        </p:sp>
        <p:sp>
          <p:nvSpPr>
            <p:cNvPr id="9" name="TextBox 9"/>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aphicFrame>
        <p:nvGraphicFramePr>
          <p:cNvPr id="10" name="Table 9"/>
          <p:cNvGraphicFramePr>
            <a:graphicFrameLocks noGrp="1"/>
          </p:cNvGraphicFramePr>
          <p:nvPr>
            <p:extLst>
              <p:ext uri="{D42A27DB-BD31-4B8C-83A1-F6EECF244321}">
                <p14:modId xmlns:p14="http://schemas.microsoft.com/office/powerpoint/2010/main" val="4072808454"/>
              </p:ext>
            </p:extLst>
          </p:nvPr>
        </p:nvGraphicFramePr>
        <p:xfrm>
          <a:off x="1371600" y="1600200"/>
          <a:ext cx="15468600" cy="7132320"/>
        </p:xfrm>
        <a:graphic>
          <a:graphicData uri="http://schemas.openxmlformats.org/drawingml/2006/table">
            <a:tbl>
              <a:tblPr firstRow="1" firstCol="1" bandRow="1">
                <a:effectLst>
                  <a:outerShdw blurRad="50800" dist="38100" algn="l" rotWithShape="0">
                    <a:prstClr val="black">
                      <a:alpha val="40000"/>
                    </a:prstClr>
                  </a:outerShdw>
                </a:effectLst>
              </a:tblPr>
              <a:tblGrid>
                <a:gridCol w="1371600"/>
                <a:gridCol w="14097000"/>
              </a:tblGrid>
              <a:tr h="678894">
                <a:tc>
                  <a:txBody>
                    <a:bodyPr/>
                    <a:lstStyle/>
                    <a:p>
                      <a:pPr algn="ctr">
                        <a:lnSpc>
                          <a:spcPct val="100000"/>
                        </a:lnSpc>
                        <a:spcAft>
                          <a:spcPts val="0"/>
                        </a:spcAft>
                        <a:tabLst>
                          <a:tab pos="492760" algn="l"/>
                        </a:tabLs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Mở đầu</a:t>
                      </a:r>
                      <a:endParaRPr lang="en-GB" sz="3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492760" algn="l"/>
                        </a:tabLst>
                      </a:pPr>
                      <a:r>
                        <a:rPr lang="en-US" sz="3600">
                          <a:effectLst/>
                          <a:latin typeface="Times New Roman" panose="02020603050405020304" pitchFamily="18" charset="0"/>
                          <a:ea typeface="Calibri" panose="020F0502020204030204" pitchFamily="34" charset="0"/>
                          <a:cs typeface="Times New Roman" panose="02020603050405020304" pitchFamily="18" charset="0"/>
                        </a:rPr>
                        <a:t>Giới thiệu về việc khởi động một dự án bảo tồn các loài động vật hoang dã quý hiếm (sự việc gì, ở đâu, khi nào, do ai?)</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4472">
                <a:tc>
                  <a:txBody>
                    <a:bodyPr/>
                    <a:lstStyle/>
                    <a:p>
                      <a:pPr algn="ctr">
                        <a:lnSpc>
                          <a:spcPct val="100000"/>
                        </a:lnSpc>
                        <a:spcAft>
                          <a:spcPts val="0"/>
                        </a:spcAft>
                        <a:tabLst>
                          <a:tab pos="492760" algn="l"/>
                        </a:tabLst>
                      </a:pPr>
                      <a:endParaRPr lang="vi-VN" sz="3600" b="1"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tabLst>
                          <a:tab pos="492760" algn="l"/>
                        </a:tabLst>
                      </a:pPr>
                      <a:endParaRPr lang="vi-VN" sz="3600" b="1"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tabLst>
                          <a:tab pos="492760" algn="l"/>
                        </a:tabLst>
                      </a:pPr>
                      <a:r>
                        <a:rPr lang="en-US" sz="3600" b="1" smtClean="0">
                          <a:effectLst/>
                          <a:latin typeface="Times New Roman" panose="02020603050405020304" pitchFamily="18" charset="0"/>
                          <a:ea typeface="Calibri" panose="020F0502020204030204" pitchFamily="34" charset="0"/>
                          <a:cs typeface="Times New Roman" panose="02020603050405020304" pitchFamily="18" charset="0"/>
                        </a:rPr>
                        <a:t>Triển </a:t>
                      </a:r>
                      <a:r>
                        <a:rPr lang="en-US" sz="3600" b="1">
                          <a:effectLst/>
                          <a:latin typeface="Times New Roman" panose="02020603050405020304" pitchFamily="18" charset="0"/>
                          <a:ea typeface="Calibri" panose="020F0502020204030204" pitchFamily="34" charset="0"/>
                          <a:cs typeface="Times New Roman" panose="02020603050405020304" pitchFamily="18" charset="0"/>
                        </a:rPr>
                        <a:t>khai</a:t>
                      </a:r>
                      <a:endParaRPr lang="en-GB" sz="3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492760" algn="l"/>
                        </a:tabLst>
                      </a:pPr>
                      <a:r>
                        <a:rPr lang="en-US" sz="360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a:effectLst/>
                          <a:latin typeface="Times New Roman" panose="02020603050405020304" pitchFamily="18" charset="0"/>
                          <a:ea typeface="Calibri" panose="020F0502020204030204" pitchFamily="34" charset="0"/>
                          <a:cs typeface="Times New Roman" panose="02020603050405020304" pitchFamily="18" charset="0"/>
                        </a:rPr>
                        <a:t>Bản chất của việc khởi động một dự án bảo tồn các loài động vật hoang dã quý hiếm là gì?</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92760" algn="l"/>
                        </a:tabLst>
                      </a:pPr>
                      <a:r>
                        <a:rPr lang="en-US" sz="3600" i="1">
                          <a:effectLst/>
                          <a:latin typeface="Times New Roman" panose="02020603050405020304" pitchFamily="18" charset="0"/>
                          <a:ea typeface="Calibri" panose="020F0502020204030204" pitchFamily="34" charset="0"/>
                          <a:cs typeface="Times New Roman" panose="02020603050405020304" pitchFamily="18" charset="0"/>
                        </a:rPr>
                        <a:t>- Việc khởi động một dự án bảo tồn các loài động vật hoang dã quý hiếm đem lại những lợi ích gì cho tự nhiên, con người?</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92760" algn="l"/>
                        </a:tabLst>
                      </a:pPr>
                      <a:r>
                        <a:rPr lang="en-US" sz="3600" i="1">
                          <a:effectLst/>
                          <a:latin typeface="Times New Roman" panose="02020603050405020304" pitchFamily="18" charset="0"/>
                          <a:ea typeface="Calibri" panose="020F0502020204030204" pitchFamily="34" charset="0"/>
                          <a:cs typeface="Times New Roman" panose="02020603050405020304" pitchFamily="18" charset="0"/>
                        </a:rPr>
                        <a:t>- Có ý kiến trái chiều nào xoay quanh việc bảo tồn các loài động vật hoang dã quý hiếm cần bác bỏ?</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92760" algn="l"/>
                        </a:tabLst>
                      </a:pPr>
                      <a:r>
                        <a:rPr lang="en-US" sz="3600" i="1">
                          <a:effectLst/>
                          <a:latin typeface="Times New Roman" panose="02020603050405020304" pitchFamily="18" charset="0"/>
                          <a:ea typeface="Calibri" panose="020F0502020204030204" pitchFamily="34" charset="0"/>
                          <a:cs typeface="Times New Roman" panose="02020603050405020304" pitchFamily="18" charset="0"/>
                        </a:rPr>
                        <a:t>- Cần có những giải pháp nào để khuyến khích dự án phát triển?</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92760" algn="l"/>
                        </a:tabLst>
                      </a:pPr>
                      <a:r>
                        <a:rPr lang="en-US" sz="3600" i="1">
                          <a:effectLst/>
                          <a:latin typeface="Times New Roman" panose="02020603050405020304" pitchFamily="18" charset="0"/>
                          <a:ea typeface="Calibri" panose="020F0502020204030204" pitchFamily="34" charset="0"/>
                          <a:cs typeface="Times New Roman" panose="02020603050405020304" pitchFamily="18" charset="0"/>
                        </a:rPr>
                        <a:t>- Cần có hành động gì góp phần bảo tồn các loài động vật hoang dã quý </a:t>
                      </a:r>
                      <a:r>
                        <a:rPr lang="en-US" sz="3600" i="1" smtClean="0">
                          <a:effectLst/>
                          <a:latin typeface="Times New Roman" panose="02020603050405020304" pitchFamily="18" charset="0"/>
                          <a:ea typeface="Calibri" panose="020F0502020204030204" pitchFamily="34" charset="0"/>
                          <a:cs typeface="Times New Roman" panose="02020603050405020304" pitchFamily="18" charset="0"/>
                        </a:rPr>
                        <a:t>hiếm?</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596">
                <a:tc>
                  <a:txBody>
                    <a:bodyPr/>
                    <a:lstStyle/>
                    <a:p>
                      <a:pPr algn="ctr">
                        <a:lnSpc>
                          <a:spcPct val="100000"/>
                        </a:lnSpc>
                        <a:spcAft>
                          <a:spcPts val="0"/>
                        </a:spcAft>
                        <a:tabLst>
                          <a:tab pos="492760" algn="l"/>
                        </a:tabLs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Kết thúc</a:t>
                      </a:r>
                      <a:endParaRPr lang="en-GB" sz="3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492760" algn="l"/>
                        </a:tabLst>
                      </a:pPr>
                      <a:r>
                        <a:rPr lang="en-US" sz="3600">
                          <a:effectLst/>
                          <a:latin typeface="Times New Roman" panose="02020603050405020304" pitchFamily="18" charset="0"/>
                          <a:ea typeface="Calibri" panose="020F0502020204030204" pitchFamily="34" charset="0"/>
                          <a:cs typeface="Times New Roman" panose="02020603050405020304" pitchFamily="18" charset="0"/>
                        </a:rPr>
                        <a:t>Nêu ý nghĩa của sự việc đã trình bày, liên hệ trách nhiệm của mỗi người.</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805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5F2F4"/>
        </a:solidFill>
        <a:effectLst/>
      </p:bgPr>
    </p:bg>
    <p:spTree>
      <p:nvGrpSpPr>
        <p:cNvPr id="1" name=""/>
        <p:cNvGrpSpPr/>
        <p:nvPr/>
      </p:nvGrpSpPr>
      <p:grpSpPr>
        <a:xfrm>
          <a:off x="0" y="0"/>
          <a:ext cx="0" cy="0"/>
          <a:chOff x="0" y="0"/>
          <a:chExt cx="0" cy="0"/>
        </a:xfrm>
      </p:grpSpPr>
      <p:sp>
        <p:nvSpPr>
          <p:cNvPr id="2" name="TextBox 2"/>
          <p:cNvSpPr txBox="1"/>
          <p:nvPr/>
        </p:nvSpPr>
        <p:spPr>
          <a:xfrm>
            <a:off x="3405198" y="352742"/>
            <a:ext cx="11477599" cy="1231106"/>
          </a:xfrm>
          <a:prstGeom prst="rect">
            <a:avLst/>
          </a:prstGeom>
        </p:spPr>
        <p:txBody>
          <a:bodyPr lIns="0" tIns="0" rIns="0" bIns="0" rtlCol="0" anchor="t">
            <a:spAutoFit/>
          </a:bodyPr>
          <a:lstStyle/>
          <a:p>
            <a:pPr algn="ctr"/>
            <a:r>
              <a:rPr lang="pt-BR" sz="8000" b="1">
                <a:latin typeface="Times New Roman" panose="02020603050405020304" pitchFamily="18" charset="0"/>
                <a:cs typeface="Times New Roman" panose="02020603050405020304" pitchFamily="18" charset="0"/>
              </a:rPr>
              <a:t>1. Thực hành nói </a:t>
            </a:r>
            <a:endParaRPr lang="en-GB" sz="8000">
              <a:latin typeface="Times New Roman" panose="02020603050405020304" pitchFamily="18" charset="0"/>
              <a:cs typeface="Times New Roman" panose="02020603050405020304" pitchFamily="18" charset="0"/>
            </a:endParaRPr>
          </a:p>
        </p:txBody>
      </p:sp>
      <p:sp>
        <p:nvSpPr>
          <p:cNvPr id="3" name="Freeform 3"/>
          <p:cNvSpPr/>
          <p:nvPr/>
        </p:nvSpPr>
        <p:spPr>
          <a:xfrm>
            <a:off x="8400949" y="5319871"/>
            <a:ext cx="11430631" cy="4967129"/>
          </a:xfrm>
          <a:custGeom>
            <a:avLst/>
            <a:gdLst/>
            <a:ahLst/>
            <a:cxnLst/>
            <a:rect l="l" t="t" r="r" b="b"/>
            <a:pathLst>
              <a:path w="11430631" h="4967129">
                <a:moveTo>
                  <a:pt x="0" y="0"/>
                </a:moveTo>
                <a:lnTo>
                  <a:pt x="11430630" y="0"/>
                </a:lnTo>
                <a:lnTo>
                  <a:pt x="11430630" y="4967129"/>
                </a:lnTo>
                <a:lnTo>
                  <a:pt x="0" y="49671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H="1">
            <a:off x="-1543579" y="5319871"/>
            <a:ext cx="11430631" cy="4967129"/>
          </a:xfrm>
          <a:custGeom>
            <a:avLst/>
            <a:gdLst/>
            <a:ahLst/>
            <a:cxnLst/>
            <a:rect l="l" t="t" r="r" b="b"/>
            <a:pathLst>
              <a:path w="11430631" h="4967129">
                <a:moveTo>
                  <a:pt x="11430630" y="0"/>
                </a:moveTo>
                <a:lnTo>
                  <a:pt x="0" y="0"/>
                </a:lnTo>
                <a:lnTo>
                  <a:pt x="0" y="4967129"/>
                </a:lnTo>
                <a:lnTo>
                  <a:pt x="11430630" y="4967129"/>
                </a:lnTo>
                <a:lnTo>
                  <a:pt x="1143063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2413259" y="2165026"/>
            <a:ext cx="13461478" cy="4502474"/>
            <a:chOff x="0" y="0"/>
            <a:chExt cx="3545410" cy="1661811"/>
          </a:xfrm>
        </p:grpSpPr>
        <p:sp>
          <p:nvSpPr>
            <p:cNvPr id="6" name="Freeform 6"/>
            <p:cNvSpPr/>
            <p:nvPr/>
          </p:nvSpPr>
          <p:spPr>
            <a:xfrm>
              <a:off x="0" y="0"/>
              <a:ext cx="3545410" cy="1661811"/>
            </a:xfrm>
            <a:custGeom>
              <a:avLst/>
              <a:gdLst/>
              <a:ahLst/>
              <a:cxnLst/>
              <a:rect l="l" t="t" r="r" b="b"/>
              <a:pathLst>
                <a:path w="3545410" h="1661811">
                  <a:moveTo>
                    <a:pt x="29331" y="0"/>
                  </a:moveTo>
                  <a:lnTo>
                    <a:pt x="3516079" y="0"/>
                  </a:lnTo>
                  <a:cubicBezTo>
                    <a:pt x="3523858" y="0"/>
                    <a:pt x="3531319" y="3090"/>
                    <a:pt x="3536819" y="8591"/>
                  </a:cubicBezTo>
                  <a:cubicBezTo>
                    <a:pt x="3542320" y="14091"/>
                    <a:pt x="3545410" y="21552"/>
                    <a:pt x="3545410" y="29331"/>
                  </a:cubicBezTo>
                  <a:lnTo>
                    <a:pt x="3545410" y="1632480"/>
                  </a:lnTo>
                  <a:cubicBezTo>
                    <a:pt x="3545410" y="1640259"/>
                    <a:pt x="3542320" y="1647720"/>
                    <a:pt x="3536819" y="1653221"/>
                  </a:cubicBezTo>
                  <a:cubicBezTo>
                    <a:pt x="3531319" y="1658721"/>
                    <a:pt x="3523858" y="1661811"/>
                    <a:pt x="3516079" y="1661811"/>
                  </a:cubicBezTo>
                  <a:lnTo>
                    <a:pt x="29331" y="1661811"/>
                  </a:lnTo>
                  <a:cubicBezTo>
                    <a:pt x="21552" y="1661811"/>
                    <a:pt x="14091" y="1658721"/>
                    <a:pt x="8591" y="1653221"/>
                  </a:cubicBezTo>
                  <a:cubicBezTo>
                    <a:pt x="3090" y="1647720"/>
                    <a:pt x="0" y="1640259"/>
                    <a:pt x="0" y="1632480"/>
                  </a:cubicBezTo>
                  <a:lnTo>
                    <a:pt x="0" y="29331"/>
                  </a:lnTo>
                  <a:cubicBezTo>
                    <a:pt x="0" y="21552"/>
                    <a:pt x="3090" y="14091"/>
                    <a:pt x="8591" y="8591"/>
                  </a:cubicBezTo>
                  <a:cubicBezTo>
                    <a:pt x="14091" y="3090"/>
                    <a:pt x="21552" y="0"/>
                    <a:pt x="29331" y="0"/>
                  </a:cubicBezTo>
                  <a:close/>
                </a:path>
              </a:pathLst>
            </a:custGeom>
            <a:solidFill>
              <a:srgbClr val="FFFFFF">
                <a:alpha val="80000"/>
              </a:srgbClr>
            </a:solidFill>
          </p:spPr>
        </p:sp>
        <p:sp>
          <p:nvSpPr>
            <p:cNvPr id="7" name="TextBox 7"/>
            <p:cNvSpPr txBox="1"/>
            <p:nvPr/>
          </p:nvSpPr>
          <p:spPr>
            <a:xfrm>
              <a:off x="0" y="-38100"/>
              <a:ext cx="3545410" cy="169991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3405198" y="2552700"/>
            <a:ext cx="11477599" cy="3323987"/>
          </a:xfrm>
          <a:prstGeom prst="rect">
            <a:avLst/>
          </a:prstGeom>
        </p:spPr>
        <p:txBody>
          <a:bodyPr lIns="0" tIns="0" rIns="0" bIns="0" rtlCol="0" anchor="t">
            <a:spAutoFit/>
          </a:bodyPr>
          <a:lstStyle/>
          <a:p>
            <a:pPr algn="ctr"/>
            <a:r>
              <a:rPr lang="pt-BR" sz="5400" b="1">
                <a:latin typeface="Times New Roman" panose="02020603050405020304" pitchFamily="18" charset="0"/>
                <a:cs typeface="Times New Roman" panose="02020603050405020304" pitchFamily="18" charset="0"/>
              </a:rPr>
              <a:t>Bài </a:t>
            </a:r>
            <a:r>
              <a:rPr lang="pt-BR" sz="5400" b="1" smtClean="0">
                <a:latin typeface="Times New Roman" panose="02020603050405020304" pitchFamily="18" charset="0"/>
                <a:cs typeface="Times New Roman" panose="02020603050405020304" pitchFamily="18" charset="0"/>
              </a:rPr>
              <a:t>tập</a:t>
            </a:r>
            <a:endParaRPr lang="vi-VN" sz="5400" b="1" smtClean="0">
              <a:latin typeface="Times New Roman" panose="02020603050405020304" pitchFamily="18" charset="0"/>
              <a:cs typeface="Times New Roman" panose="02020603050405020304" pitchFamily="18" charset="0"/>
            </a:endParaRPr>
          </a:p>
          <a:p>
            <a:pPr algn="ctr"/>
            <a:r>
              <a:rPr lang="pt-BR" sz="5400" b="1" smtClean="0">
                <a:latin typeface="Times New Roman" panose="02020603050405020304" pitchFamily="18" charset="0"/>
                <a:cs typeface="Times New Roman" panose="02020603050405020304" pitchFamily="18" charset="0"/>
              </a:rPr>
              <a:t> </a:t>
            </a:r>
            <a:r>
              <a:rPr lang="pt-BR" sz="5400">
                <a:latin typeface="Times New Roman" panose="02020603050405020304" pitchFamily="18" charset="0"/>
                <a:cs typeface="Times New Roman" panose="02020603050405020304" pitchFamily="18" charset="0"/>
              </a:rPr>
              <a:t>Hãy trình bày ý kiến về một một sự việc có tính thời sự (con người trong mối quan hệ với tự nhiên).</a:t>
            </a:r>
            <a:endParaRPr lang="en-GB" sz="5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EDB"/>
        </a:solidFill>
        <a:effectLst/>
      </p:bgPr>
    </p:bg>
    <p:spTree>
      <p:nvGrpSpPr>
        <p:cNvPr id="1" name=""/>
        <p:cNvGrpSpPr/>
        <p:nvPr/>
      </p:nvGrpSpPr>
      <p:grpSpPr>
        <a:xfrm>
          <a:off x="0" y="0"/>
          <a:ext cx="0" cy="0"/>
          <a:chOff x="0" y="0"/>
          <a:chExt cx="0" cy="0"/>
        </a:xfrm>
      </p:grpSpPr>
      <p:sp>
        <p:nvSpPr>
          <p:cNvPr id="2" name="Freeform 2"/>
          <p:cNvSpPr/>
          <p:nvPr/>
        </p:nvSpPr>
        <p:spPr>
          <a:xfrm>
            <a:off x="0" y="7778635"/>
            <a:ext cx="18288000" cy="2959331"/>
          </a:xfrm>
          <a:custGeom>
            <a:avLst/>
            <a:gdLst/>
            <a:ahLst/>
            <a:cxnLst/>
            <a:rect l="l" t="t" r="r" b="b"/>
            <a:pathLst>
              <a:path w="18288000" h="2959331">
                <a:moveTo>
                  <a:pt x="0" y="0"/>
                </a:moveTo>
                <a:lnTo>
                  <a:pt x="18288000" y="0"/>
                </a:lnTo>
                <a:lnTo>
                  <a:pt x="18288000" y="2959330"/>
                </a:lnTo>
                <a:lnTo>
                  <a:pt x="0" y="29593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93552" y="402106"/>
            <a:ext cx="8686371" cy="2447977"/>
          </a:xfrm>
          <a:custGeom>
            <a:avLst/>
            <a:gdLst/>
            <a:ahLst/>
            <a:cxnLst/>
            <a:rect l="l" t="t" r="r" b="b"/>
            <a:pathLst>
              <a:path w="8686371" h="2447977">
                <a:moveTo>
                  <a:pt x="0" y="0"/>
                </a:moveTo>
                <a:lnTo>
                  <a:pt x="8686371" y="0"/>
                </a:lnTo>
                <a:lnTo>
                  <a:pt x="8686371" y="2447977"/>
                </a:lnTo>
                <a:lnTo>
                  <a:pt x="0" y="244797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2118939" y="-316124"/>
            <a:ext cx="6169061" cy="1738554"/>
          </a:xfrm>
          <a:custGeom>
            <a:avLst/>
            <a:gdLst/>
            <a:ahLst/>
            <a:cxnLst/>
            <a:rect l="l" t="t" r="r" b="b"/>
            <a:pathLst>
              <a:path w="6169061" h="1738554">
                <a:moveTo>
                  <a:pt x="6169061" y="0"/>
                </a:moveTo>
                <a:lnTo>
                  <a:pt x="0" y="0"/>
                </a:lnTo>
                <a:lnTo>
                  <a:pt x="0" y="1738554"/>
                </a:lnTo>
                <a:lnTo>
                  <a:pt x="6169061" y="1738554"/>
                </a:lnTo>
                <a:lnTo>
                  <a:pt x="6169061"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11599297" y="5070093"/>
            <a:ext cx="8686371" cy="2447977"/>
          </a:xfrm>
          <a:custGeom>
            <a:avLst/>
            <a:gdLst/>
            <a:ahLst/>
            <a:cxnLst/>
            <a:rect l="l" t="t" r="r" b="b"/>
            <a:pathLst>
              <a:path w="8686371" h="2447977">
                <a:moveTo>
                  <a:pt x="8686371" y="0"/>
                </a:moveTo>
                <a:lnTo>
                  <a:pt x="0" y="0"/>
                </a:lnTo>
                <a:lnTo>
                  <a:pt x="0" y="2447977"/>
                </a:lnTo>
                <a:lnTo>
                  <a:pt x="8686371" y="2447977"/>
                </a:lnTo>
                <a:lnTo>
                  <a:pt x="8686371"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a:off x="14575629" y="1028700"/>
            <a:ext cx="5932820" cy="7990330"/>
          </a:xfrm>
          <a:custGeom>
            <a:avLst/>
            <a:gdLst/>
            <a:ahLst/>
            <a:cxnLst/>
            <a:rect l="l" t="t" r="r" b="b"/>
            <a:pathLst>
              <a:path w="5932820" h="7990330">
                <a:moveTo>
                  <a:pt x="5932820" y="0"/>
                </a:moveTo>
                <a:lnTo>
                  <a:pt x="0" y="0"/>
                </a:lnTo>
                <a:lnTo>
                  <a:pt x="0" y="7990330"/>
                </a:lnTo>
                <a:lnTo>
                  <a:pt x="5932820" y="7990330"/>
                </a:lnTo>
                <a:lnTo>
                  <a:pt x="593282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2450924" y="-316124"/>
            <a:ext cx="7444394" cy="10026120"/>
          </a:xfrm>
          <a:custGeom>
            <a:avLst/>
            <a:gdLst/>
            <a:ahLst/>
            <a:cxnLst/>
            <a:rect l="l" t="t" r="r" b="b"/>
            <a:pathLst>
              <a:path w="7444394" h="10026120">
                <a:moveTo>
                  <a:pt x="0" y="0"/>
                </a:moveTo>
                <a:lnTo>
                  <a:pt x="7444394" y="0"/>
                </a:lnTo>
                <a:lnTo>
                  <a:pt x="7444394" y="10026121"/>
                </a:lnTo>
                <a:lnTo>
                  <a:pt x="0" y="1002612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TextBox 8"/>
          <p:cNvSpPr txBox="1"/>
          <p:nvPr/>
        </p:nvSpPr>
        <p:spPr>
          <a:xfrm>
            <a:off x="4067637" y="2850577"/>
            <a:ext cx="10100522" cy="2954655"/>
          </a:xfrm>
          <a:prstGeom prst="rect">
            <a:avLst/>
          </a:prstGeom>
        </p:spPr>
        <p:txBody>
          <a:bodyPr wrap="square" lIns="0" tIns="0" rIns="0" bIns="0" rtlCol="0" anchor="t">
            <a:spAutoFit/>
          </a:bodyPr>
          <a:lstStyle/>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a:t>
            </a: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1</a:t>
            </a:r>
          </a:p>
          <a:p>
            <a:pPr algn="ct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KHỞI ĐỘNG </a:t>
            </a:r>
            <a:endParaRPr lang="en-US" sz="11921"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a:off x="1736677" y="5595197"/>
            <a:ext cx="2237422" cy="4114800"/>
          </a:xfrm>
          <a:custGeom>
            <a:avLst/>
            <a:gdLst/>
            <a:ahLst/>
            <a:cxnLst/>
            <a:rect l="l" t="t" r="r" b="b"/>
            <a:pathLst>
              <a:path w="2237422" h="4114800">
                <a:moveTo>
                  <a:pt x="0" y="0"/>
                </a:moveTo>
                <a:lnTo>
                  <a:pt x="2237422" y="0"/>
                </a:lnTo>
                <a:lnTo>
                  <a:pt x="223742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4564649" y="8250202"/>
            <a:ext cx="2506031" cy="1738559"/>
          </a:xfrm>
          <a:custGeom>
            <a:avLst/>
            <a:gdLst/>
            <a:ahLst/>
            <a:cxnLst/>
            <a:rect l="l" t="t" r="r" b="b"/>
            <a:pathLst>
              <a:path w="2506031" h="1738559">
                <a:moveTo>
                  <a:pt x="0" y="0"/>
                </a:moveTo>
                <a:lnTo>
                  <a:pt x="2506031" y="0"/>
                </a:lnTo>
                <a:lnTo>
                  <a:pt x="2506031" y="1738559"/>
                </a:lnTo>
                <a:lnTo>
                  <a:pt x="0" y="173855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15942483" y="7500232"/>
            <a:ext cx="1338299" cy="2158546"/>
          </a:xfrm>
          <a:custGeom>
            <a:avLst/>
            <a:gdLst/>
            <a:ahLst/>
            <a:cxnLst/>
            <a:rect l="l" t="t" r="r" b="b"/>
            <a:pathLst>
              <a:path w="1338299" h="2158546">
                <a:moveTo>
                  <a:pt x="0" y="0"/>
                </a:moveTo>
                <a:lnTo>
                  <a:pt x="1338298" y="0"/>
                </a:lnTo>
                <a:lnTo>
                  <a:pt x="1338298" y="2158547"/>
                </a:lnTo>
                <a:lnTo>
                  <a:pt x="0" y="215854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a:off x="13760688" y="7329814"/>
            <a:ext cx="2181795" cy="2448953"/>
          </a:xfrm>
          <a:custGeom>
            <a:avLst/>
            <a:gdLst/>
            <a:ahLst/>
            <a:cxnLst/>
            <a:rect l="l" t="t" r="r" b="b"/>
            <a:pathLst>
              <a:path w="2181795" h="2448953">
                <a:moveTo>
                  <a:pt x="0" y="0"/>
                </a:moveTo>
                <a:lnTo>
                  <a:pt x="2181795" y="0"/>
                </a:lnTo>
                <a:lnTo>
                  <a:pt x="2181795" y="2448953"/>
                </a:lnTo>
                <a:lnTo>
                  <a:pt x="0" y="244895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extLst>
      <p:ext uri="{BB962C8B-B14F-4D97-AF65-F5344CB8AC3E}">
        <p14:creationId xmlns:p14="http://schemas.microsoft.com/office/powerpoint/2010/main" val="348709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E9BE"/>
        </a:solidFill>
        <a:effectLst/>
      </p:bgPr>
    </p:bg>
    <p:spTree>
      <p:nvGrpSpPr>
        <p:cNvPr id="1" name=""/>
        <p:cNvGrpSpPr/>
        <p:nvPr/>
      </p:nvGrpSpPr>
      <p:grpSpPr>
        <a:xfrm>
          <a:off x="0" y="0"/>
          <a:ext cx="0" cy="0"/>
          <a:chOff x="0" y="0"/>
          <a:chExt cx="0" cy="0"/>
        </a:xfrm>
      </p:grpSpPr>
      <p:sp>
        <p:nvSpPr>
          <p:cNvPr id="2" name="Freeform 2"/>
          <p:cNvSpPr/>
          <p:nvPr/>
        </p:nvSpPr>
        <p:spPr>
          <a:xfrm>
            <a:off x="4285610" y="3378651"/>
            <a:ext cx="15432441" cy="8449262"/>
          </a:xfrm>
          <a:custGeom>
            <a:avLst/>
            <a:gdLst/>
            <a:ahLst/>
            <a:cxnLst/>
            <a:rect l="l" t="t" r="r" b="b"/>
            <a:pathLst>
              <a:path w="15432441" h="8449262">
                <a:moveTo>
                  <a:pt x="0" y="0"/>
                </a:moveTo>
                <a:lnTo>
                  <a:pt x="15432442" y="0"/>
                </a:lnTo>
                <a:lnTo>
                  <a:pt x="15432442" y="8449261"/>
                </a:lnTo>
                <a:lnTo>
                  <a:pt x="0" y="844926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1430052" y="3870884"/>
            <a:ext cx="15432441" cy="8449262"/>
          </a:xfrm>
          <a:custGeom>
            <a:avLst/>
            <a:gdLst/>
            <a:ahLst/>
            <a:cxnLst/>
            <a:rect l="l" t="t" r="r" b="b"/>
            <a:pathLst>
              <a:path w="15432441" h="8449262">
                <a:moveTo>
                  <a:pt x="15432442" y="0"/>
                </a:moveTo>
                <a:lnTo>
                  <a:pt x="0" y="0"/>
                </a:lnTo>
                <a:lnTo>
                  <a:pt x="0" y="8449262"/>
                </a:lnTo>
                <a:lnTo>
                  <a:pt x="15432442" y="8449262"/>
                </a:lnTo>
                <a:lnTo>
                  <a:pt x="15432442"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2362200" y="716039"/>
            <a:ext cx="13461478" cy="5265661"/>
            <a:chOff x="0" y="0"/>
            <a:chExt cx="3545410" cy="1661811"/>
          </a:xfrm>
        </p:grpSpPr>
        <p:sp>
          <p:nvSpPr>
            <p:cNvPr id="5" name="Freeform 5"/>
            <p:cNvSpPr/>
            <p:nvPr/>
          </p:nvSpPr>
          <p:spPr>
            <a:xfrm>
              <a:off x="0" y="0"/>
              <a:ext cx="3545410" cy="1661811"/>
            </a:xfrm>
            <a:custGeom>
              <a:avLst/>
              <a:gdLst/>
              <a:ahLst/>
              <a:cxnLst/>
              <a:rect l="l" t="t" r="r" b="b"/>
              <a:pathLst>
                <a:path w="3545410" h="1661811">
                  <a:moveTo>
                    <a:pt x="29331" y="0"/>
                  </a:moveTo>
                  <a:lnTo>
                    <a:pt x="3516079" y="0"/>
                  </a:lnTo>
                  <a:cubicBezTo>
                    <a:pt x="3523858" y="0"/>
                    <a:pt x="3531319" y="3090"/>
                    <a:pt x="3536819" y="8591"/>
                  </a:cubicBezTo>
                  <a:cubicBezTo>
                    <a:pt x="3542320" y="14091"/>
                    <a:pt x="3545410" y="21552"/>
                    <a:pt x="3545410" y="29331"/>
                  </a:cubicBezTo>
                  <a:lnTo>
                    <a:pt x="3545410" y="1632480"/>
                  </a:lnTo>
                  <a:cubicBezTo>
                    <a:pt x="3545410" y="1640259"/>
                    <a:pt x="3542320" y="1647720"/>
                    <a:pt x="3536819" y="1653221"/>
                  </a:cubicBezTo>
                  <a:cubicBezTo>
                    <a:pt x="3531319" y="1658721"/>
                    <a:pt x="3523858" y="1661811"/>
                    <a:pt x="3516079" y="1661811"/>
                  </a:cubicBezTo>
                  <a:lnTo>
                    <a:pt x="29331" y="1661811"/>
                  </a:lnTo>
                  <a:cubicBezTo>
                    <a:pt x="21552" y="1661811"/>
                    <a:pt x="14091" y="1658721"/>
                    <a:pt x="8591" y="1653221"/>
                  </a:cubicBezTo>
                  <a:cubicBezTo>
                    <a:pt x="3090" y="1647720"/>
                    <a:pt x="0" y="1640259"/>
                    <a:pt x="0" y="1632480"/>
                  </a:cubicBezTo>
                  <a:lnTo>
                    <a:pt x="0" y="29331"/>
                  </a:lnTo>
                  <a:cubicBezTo>
                    <a:pt x="0" y="21552"/>
                    <a:pt x="3090" y="14091"/>
                    <a:pt x="8591" y="8591"/>
                  </a:cubicBezTo>
                  <a:cubicBezTo>
                    <a:pt x="14091" y="3090"/>
                    <a:pt x="21552" y="0"/>
                    <a:pt x="29331" y="0"/>
                  </a:cubicBezTo>
                  <a:close/>
                </a:path>
              </a:pathLst>
            </a:custGeom>
            <a:solidFill>
              <a:srgbClr val="FFFFFF">
                <a:alpha val="80000"/>
              </a:srgbClr>
            </a:solidFill>
          </p:spPr>
        </p:sp>
        <p:sp>
          <p:nvSpPr>
            <p:cNvPr id="6" name="TextBox 6"/>
            <p:cNvSpPr txBox="1"/>
            <p:nvPr/>
          </p:nvSpPr>
          <p:spPr>
            <a:xfrm>
              <a:off x="0" y="-38100"/>
              <a:ext cx="3545410" cy="169991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497753" y="1294493"/>
            <a:ext cx="9190372" cy="3693319"/>
          </a:xfrm>
          <a:prstGeom prst="rect">
            <a:avLst/>
          </a:prstGeom>
        </p:spPr>
        <p:txBody>
          <a:bodyPr wrap="square" lIns="0" tIns="0" rIns="0" bIns="0" rtlCol="0" anchor="t">
            <a:spAutoFit/>
          </a:bodyPr>
          <a:lstStyle/>
          <a:p>
            <a:pPr algn="ctr"/>
            <a:r>
              <a:rPr lang="pt-BR" sz="6000" b="1">
                <a:latin typeface="Times New Roman" panose="02020603050405020304" pitchFamily="18" charset="0"/>
                <a:cs typeface="Times New Roman" panose="02020603050405020304" pitchFamily="18" charset="0"/>
              </a:rPr>
              <a:t>Báo cáo sản phẩm bài </a:t>
            </a:r>
            <a:r>
              <a:rPr lang="pt-BR" sz="6000" b="1" smtClean="0">
                <a:latin typeface="Times New Roman" panose="02020603050405020304" pitchFamily="18" charset="0"/>
                <a:cs typeface="Times New Roman" panose="02020603050405020304" pitchFamily="18" charset="0"/>
              </a:rPr>
              <a:t>nói</a:t>
            </a:r>
            <a:endParaRPr lang="en-GB" sz="6000">
              <a:latin typeface="Times New Roman" panose="02020603050405020304" pitchFamily="18" charset="0"/>
              <a:cs typeface="Times New Roman" panose="02020603050405020304" pitchFamily="18" charset="0"/>
            </a:endParaRPr>
          </a:p>
          <a:p>
            <a:pPr algn="ctr"/>
            <a:r>
              <a:rPr lang="pt-BR" sz="6000" b="1">
                <a:latin typeface="Times New Roman" panose="02020603050405020304" pitchFamily="18" charset="0"/>
                <a:cs typeface="Times New Roman" panose="02020603050405020304" pitchFamily="18" charset="0"/>
              </a:rPr>
              <a:t>CUỘC </a:t>
            </a:r>
            <a:r>
              <a:rPr lang="pt-BR" sz="6000" b="1" smtClean="0">
                <a:latin typeface="Times New Roman" panose="02020603050405020304" pitchFamily="18" charset="0"/>
                <a:cs typeface="Times New Roman" panose="02020603050405020304" pitchFamily="18" charset="0"/>
              </a:rPr>
              <a:t>THI</a:t>
            </a:r>
            <a:endParaRPr lang="en-GB" sz="6000">
              <a:latin typeface="Times New Roman" panose="02020603050405020304" pitchFamily="18" charset="0"/>
              <a:cs typeface="Times New Roman" panose="02020603050405020304" pitchFamily="18" charset="0"/>
            </a:endParaRPr>
          </a:p>
          <a:p>
            <a:pPr algn="ctr"/>
            <a:r>
              <a:rPr lang="pt-BR" sz="6000" b="1">
                <a:latin typeface="Times New Roman" panose="02020603050405020304" pitchFamily="18" charset="0"/>
                <a:cs typeface="Times New Roman" panose="02020603050405020304" pitchFamily="18" charset="0"/>
              </a:rPr>
              <a:t>“NHÀ HÙNG BIỆN VÌ MÔI TRƯỜNG</a:t>
            </a:r>
            <a:r>
              <a:rPr lang="pt-BR" sz="4800" b="1"/>
              <a:t>”</a:t>
            </a:r>
            <a:endParaRPr lang="en-GB" sz="4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5F2F4"/>
        </a:solidFill>
        <a:effectLst/>
      </p:bgPr>
    </p:bg>
    <p:spTree>
      <p:nvGrpSpPr>
        <p:cNvPr id="1" name=""/>
        <p:cNvGrpSpPr/>
        <p:nvPr/>
      </p:nvGrpSpPr>
      <p:grpSpPr>
        <a:xfrm>
          <a:off x="0" y="0"/>
          <a:ext cx="0" cy="0"/>
          <a:chOff x="0" y="0"/>
          <a:chExt cx="0" cy="0"/>
        </a:xfrm>
      </p:grpSpPr>
      <p:grpSp>
        <p:nvGrpSpPr>
          <p:cNvPr id="2" name="Group 2"/>
          <p:cNvGrpSpPr/>
          <p:nvPr/>
        </p:nvGrpSpPr>
        <p:grpSpPr>
          <a:xfrm>
            <a:off x="0" y="-418"/>
            <a:ext cx="9144000" cy="10287000"/>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FAE9BE"/>
            </a:solidFill>
          </p:spPr>
        </p:sp>
        <p:sp>
          <p:nvSpPr>
            <p:cNvPr id="4" name="TextBox 4"/>
            <p:cNvSpPr txBox="1"/>
            <p:nvPr/>
          </p:nvSpPr>
          <p:spPr>
            <a:xfrm>
              <a:off x="0" y="-38100"/>
              <a:ext cx="2408296" cy="27474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524000" y="611981"/>
            <a:ext cx="7311242" cy="1231106"/>
          </a:xfrm>
          <a:prstGeom prst="rect">
            <a:avLst/>
          </a:prstGeom>
        </p:spPr>
        <p:txBody>
          <a:bodyPr lIns="0" tIns="0" rIns="0" bIns="0" rtlCol="0" anchor="t">
            <a:spAutoFit/>
          </a:bodyPr>
          <a:lstStyle/>
          <a:p>
            <a:r>
              <a:rPr lang="pt-BR" sz="8000" b="1">
                <a:latin typeface="Times New Roman" panose="02020603050405020304" pitchFamily="18" charset="0"/>
                <a:cs typeface="Times New Roman" panose="02020603050405020304" pitchFamily="18" charset="0"/>
              </a:rPr>
              <a:t>a. Người nói</a:t>
            </a:r>
            <a:endParaRPr lang="en-GB" sz="8000">
              <a:latin typeface="Times New Roman" panose="02020603050405020304" pitchFamily="18" charset="0"/>
              <a:cs typeface="Times New Roman" panose="02020603050405020304" pitchFamily="18" charset="0"/>
            </a:endParaRPr>
          </a:p>
        </p:txBody>
      </p:sp>
      <p:sp>
        <p:nvSpPr>
          <p:cNvPr id="6" name="TextBox 6"/>
          <p:cNvSpPr txBox="1"/>
          <p:nvPr/>
        </p:nvSpPr>
        <p:spPr>
          <a:xfrm>
            <a:off x="804058" y="2557759"/>
            <a:ext cx="7535884" cy="5170646"/>
          </a:xfrm>
          <a:prstGeom prst="rect">
            <a:avLst/>
          </a:prstGeom>
        </p:spPr>
        <p:txBody>
          <a:bodyPr wrap="square" lIns="0" tIns="0" rIns="0" bIns="0" rtlCol="0" anchor="t">
            <a:spAutoFit/>
          </a:bodyPr>
          <a:lstStyle/>
          <a:p>
            <a:pPr algn="just"/>
            <a:r>
              <a:rPr lang="pt-BR" sz="4800">
                <a:latin typeface="Times New Roman" panose="02020603050405020304" pitchFamily="18" charset="0"/>
                <a:cs typeface="Times New Roman" panose="02020603050405020304" pitchFamily="18" charset="0"/>
              </a:rPr>
              <a:t>- Trình bày ý kiến về một sự việc có tính thời sự (con người trong mối quan hệ với tự nhiên) theo dàn ý.</a:t>
            </a:r>
            <a:endParaRPr lang="en-GB" sz="4800">
              <a:latin typeface="Times New Roman" panose="02020603050405020304" pitchFamily="18" charset="0"/>
              <a:cs typeface="Times New Roman" panose="02020603050405020304" pitchFamily="18" charset="0"/>
            </a:endParaRPr>
          </a:p>
          <a:p>
            <a:pPr algn="just"/>
            <a:r>
              <a:rPr lang="pt-BR" sz="4800">
                <a:latin typeface="Times New Roman" panose="02020603050405020304" pitchFamily="18" charset="0"/>
                <a:cs typeface="Times New Roman" panose="02020603050405020304" pitchFamily="18" charset="0"/>
              </a:rPr>
              <a:t>- Chú ý sự kết hợp các phương tiện phi ngôn ngữ; lời nói, giọng điệu, cử chỉ, nét mặt...</a:t>
            </a:r>
            <a:endParaRPr lang="en-GB" sz="4800">
              <a:latin typeface="Times New Roman" panose="02020603050405020304" pitchFamily="18" charset="0"/>
              <a:cs typeface="Times New Roman" panose="02020603050405020304" pitchFamily="18" charset="0"/>
            </a:endParaRPr>
          </a:p>
        </p:txBody>
      </p:sp>
      <p:sp>
        <p:nvSpPr>
          <p:cNvPr id="8" name="TextBox 8"/>
          <p:cNvSpPr txBox="1"/>
          <p:nvPr/>
        </p:nvSpPr>
        <p:spPr>
          <a:xfrm>
            <a:off x="10210800" y="652550"/>
            <a:ext cx="7311242" cy="1231106"/>
          </a:xfrm>
          <a:prstGeom prst="rect">
            <a:avLst/>
          </a:prstGeom>
        </p:spPr>
        <p:txBody>
          <a:bodyPr lIns="0" tIns="0" rIns="0" bIns="0" rtlCol="0" anchor="t">
            <a:spAutoFit/>
          </a:bodyPr>
          <a:lstStyle/>
          <a:p>
            <a:r>
              <a:rPr lang="pt-BR" sz="8000" b="1">
                <a:latin typeface="Times New Roman" panose="02020603050405020304" pitchFamily="18" charset="0"/>
                <a:cs typeface="Times New Roman" panose="02020603050405020304" pitchFamily="18" charset="0"/>
              </a:rPr>
              <a:t>b. Người nghe </a:t>
            </a:r>
            <a:endParaRPr lang="en-GB" sz="8000">
              <a:latin typeface="Times New Roman" panose="02020603050405020304" pitchFamily="18" charset="0"/>
              <a:cs typeface="Times New Roman" panose="02020603050405020304" pitchFamily="18" charset="0"/>
            </a:endParaRPr>
          </a:p>
        </p:txBody>
      </p:sp>
      <p:sp>
        <p:nvSpPr>
          <p:cNvPr id="9" name="TextBox 9"/>
          <p:cNvSpPr txBox="1"/>
          <p:nvPr/>
        </p:nvSpPr>
        <p:spPr>
          <a:xfrm>
            <a:off x="9948058" y="2977991"/>
            <a:ext cx="7311242" cy="3191258"/>
          </a:xfrm>
          <a:prstGeom prst="rect">
            <a:avLst/>
          </a:prstGeom>
        </p:spPr>
        <p:txBody>
          <a:bodyPr lIns="0" tIns="0" rIns="0" bIns="0" rtlCol="0" anchor="t">
            <a:spAutoFit/>
          </a:bodyPr>
          <a:lstStyle/>
          <a:p>
            <a:pPr algn="just">
              <a:lnSpc>
                <a:spcPct val="150000"/>
              </a:lnSpc>
            </a:pPr>
            <a:r>
              <a:rPr lang="pt-BR" sz="4800" b="1">
                <a:latin typeface="Times New Roman" panose="02020603050405020304" pitchFamily="18" charset="0"/>
                <a:cs typeface="Times New Roman" panose="02020603050405020304" pitchFamily="18" charset="0"/>
              </a:rPr>
              <a:t>- </a:t>
            </a:r>
            <a:r>
              <a:rPr lang="pt-BR" sz="4800">
                <a:latin typeface="Times New Roman" panose="02020603050405020304" pitchFamily="18" charset="0"/>
                <a:cs typeface="Times New Roman" panose="02020603050405020304" pitchFamily="18" charset="0"/>
              </a:rPr>
              <a:t>Lắng nghe, ghi chép theo Phiếu ghi chép.</a:t>
            </a:r>
            <a:endParaRPr lang="en-GB" sz="4800">
              <a:latin typeface="Times New Roman" panose="02020603050405020304" pitchFamily="18" charset="0"/>
              <a:cs typeface="Times New Roman" panose="02020603050405020304" pitchFamily="18" charset="0"/>
            </a:endParaRPr>
          </a:p>
          <a:p>
            <a:pPr algn="just">
              <a:lnSpc>
                <a:spcPct val="150000"/>
              </a:lnSpc>
            </a:pPr>
            <a:r>
              <a:rPr lang="pt-BR" sz="4800">
                <a:latin typeface="Times New Roman" panose="02020603050405020304" pitchFamily="18" charset="0"/>
                <a:cs typeface="Times New Roman" panose="02020603050405020304" pitchFamily="18" charset="0"/>
              </a:rPr>
              <a:t>- Tôn trọng người trình bày.</a:t>
            </a:r>
            <a:endParaRPr lang="en-GB" sz="4800">
              <a:latin typeface="Times New Roman" panose="02020603050405020304" pitchFamily="18" charset="0"/>
              <a:cs typeface="Times New Roman" panose="02020603050405020304" pitchFamily="18" charset="0"/>
            </a:endParaRPr>
          </a:p>
        </p:txBody>
      </p:sp>
      <p:sp>
        <p:nvSpPr>
          <p:cNvPr id="13" name="Freeform 13"/>
          <p:cNvSpPr/>
          <p:nvPr/>
        </p:nvSpPr>
        <p:spPr>
          <a:xfrm rot="-1259910">
            <a:off x="6485368" y="8321928"/>
            <a:ext cx="18288000" cy="2959331"/>
          </a:xfrm>
          <a:custGeom>
            <a:avLst/>
            <a:gdLst/>
            <a:ahLst/>
            <a:cxnLst/>
            <a:rect l="l" t="t" r="r" b="b"/>
            <a:pathLst>
              <a:path w="18288000" h="2959331">
                <a:moveTo>
                  <a:pt x="0" y="0"/>
                </a:moveTo>
                <a:lnTo>
                  <a:pt x="18288000" y="0"/>
                </a:lnTo>
                <a:lnTo>
                  <a:pt x="18288000" y="2959331"/>
                </a:lnTo>
                <a:lnTo>
                  <a:pt x="0" y="29593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4" name="Freeform 14"/>
          <p:cNvSpPr/>
          <p:nvPr/>
        </p:nvSpPr>
        <p:spPr>
          <a:xfrm rot="1259999" flipH="1">
            <a:off x="-7014753" y="8322138"/>
            <a:ext cx="18288000" cy="2959331"/>
          </a:xfrm>
          <a:custGeom>
            <a:avLst/>
            <a:gdLst/>
            <a:ahLst/>
            <a:cxnLst/>
            <a:rect l="l" t="t" r="r" b="b"/>
            <a:pathLst>
              <a:path w="18288000" h="2959331">
                <a:moveTo>
                  <a:pt x="18288000" y="0"/>
                </a:moveTo>
                <a:lnTo>
                  <a:pt x="0" y="0"/>
                </a:lnTo>
                <a:lnTo>
                  <a:pt x="0" y="2959331"/>
                </a:lnTo>
                <a:lnTo>
                  <a:pt x="18288000" y="2959331"/>
                </a:lnTo>
                <a:lnTo>
                  <a:pt x="1828800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a:off x="16774872" y="7310552"/>
            <a:ext cx="1735267" cy="1947748"/>
          </a:xfrm>
          <a:custGeom>
            <a:avLst/>
            <a:gdLst/>
            <a:ahLst/>
            <a:cxnLst/>
            <a:rect l="l" t="t" r="r" b="b"/>
            <a:pathLst>
              <a:path w="1735267" h="1947748">
                <a:moveTo>
                  <a:pt x="0" y="0"/>
                </a:moveTo>
                <a:lnTo>
                  <a:pt x="1735266" y="0"/>
                </a:lnTo>
                <a:lnTo>
                  <a:pt x="1735266" y="1947748"/>
                </a:lnTo>
                <a:lnTo>
                  <a:pt x="0" y="19477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1689876" y="5538547"/>
            <a:ext cx="1689876" cy="2782730"/>
          </a:xfrm>
          <a:custGeom>
            <a:avLst/>
            <a:gdLst/>
            <a:ahLst/>
            <a:cxnLst/>
            <a:rect l="l" t="t" r="r" b="b"/>
            <a:pathLst>
              <a:path w="1689876" h="2782730">
                <a:moveTo>
                  <a:pt x="0" y="0"/>
                </a:moveTo>
                <a:lnTo>
                  <a:pt x="1689876" y="0"/>
                </a:lnTo>
                <a:lnTo>
                  <a:pt x="1689876" y="2782729"/>
                </a:lnTo>
                <a:lnTo>
                  <a:pt x="0" y="278272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EDB"/>
        </a:solidFill>
        <a:effectLst/>
      </p:bgPr>
    </p:bg>
    <p:spTree>
      <p:nvGrpSpPr>
        <p:cNvPr id="1" name=""/>
        <p:cNvGrpSpPr/>
        <p:nvPr/>
      </p:nvGrpSpPr>
      <p:grpSpPr>
        <a:xfrm>
          <a:off x="0" y="0"/>
          <a:ext cx="0" cy="0"/>
          <a:chOff x="0" y="0"/>
          <a:chExt cx="0" cy="0"/>
        </a:xfrm>
      </p:grpSpPr>
      <p:sp>
        <p:nvSpPr>
          <p:cNvPr id="3" name="Freeform 3"/>
          <p:cNvSpPr/>
          <p:nvPr/>
        </p:nvSpPr>
        <p:spPr>
          <a:xfrm>
            <a:off x="-1775774" y="4646130"/>
            <a:ext cx="11472304" cy="5535792"/>
          </a:xfrm>
          <a:custGeom>
            <a:avLst/>
            <a:gdLst/>
            <a:ahLst/>
            <a:cxnLst/>
            <a:rect l="l" t="t" r="r" b="b"/>
            <a:pathLst>
              <a:path w="11472304" h="5535792">
                <a:moveTo>
                  <a:pt x="0" y="0"/>
                </a:moveTo>
                <a:lnTo>
                  <a:pt x="11472304" y="0"/>
                </a:lnTo>
                <a:lnTo>
                  <a:pt x="11472304" y="5535791"/>
                </a:lnTo>
                <a:lnTo>
                  <a:pt x="0" y="5535791"/>
                </a:lnTo>
                <a:lnTo>
                  <a:pt x="0" y="0"/>
                </a:lnTo>
                <a:close/>
              </a:path>
            </a:pathLst>
          </a:custGeom>
          <a:blipFill>
            <a:blip r:embed="rId2">
              <a:extLst>
                <a:ext uri="{96DAC541-7B7A-43D3-8B79-37D633B846F1}">
                  <asvg:svgBlip xmlns:asvg="http://schemas.microsoft.com/office/drawing/2016/SVG/main" xmlns="" r:embed="rId3"/>
                </a:ext>
              </a:extLst>
            </a:blip>
            <a:stretch>
              <a:fillRect t="-47916"/>
            </a:stretch>
          </a:blipFill>
        </p:spPr>
      </p:sp>
      <p:sp>
        <p:nvSpPr>
          <p:cNvPr id="4" name="Freeform 4"/>
          <p:cNvSpPr/>
          <p:nvPr/>
        </p:nvSpPr>
        <p:spPr>
          <a:xfrm flipH="1">
            <a:off x="8591470" y="4646130"/>
            <a:ext cx="11472304" cy="5535792"/>
          </a:xfrm>
          <a:custGeom>
            <a:avLst/>
            <a:gdLst/>
            <a:ahLst/>
            <a:cxnLst/>
            <a:rect l="l" t="t" r="r" b="b"/>
            <a:pathLst>
              <a:path w="11472304" h="5535792">
                <a:moveTo>
                  <a:pt x="11472304" y="0"/>
                </a:moveTo>
                <a:lnTo>
                  <a:pt x="0" y="0"/>
                </a:lnTo>
                <a:lnTo>
                  <a:pt x="0" y="5535791"/>
                </a:lnTo>
                <a:lnTo>
                  <a:pt x="11472304" y="5535791"/>
                </a:lnTo>
                <a:lnTo>
                  <a:pt x="11472304" y="0"/>
                </a:lnTo>
                <a:close/>
              </a:path>
            </a:pathLst>
          </a:custGeom>
          <a:blipFill>
            <a:blip r:embed="rId2">
              <a:extLst>
                <a:ext uri="{96DAC541-7B7A-43D3-8B79-37D633B846F1}">
                  <asvg:svgBlip xmlns:asvg="http://schemas.microsoft.com/office/drawing/2016/SVG/main" xmlns="" r:embed="rId3"/>
                </a:ext>
              </a:extLst>
            </a:blip>
            <a:stretch>
              <a:fillRect t="-47916"/>
            </a:stretch>
          </a:blipFill>
        </p:spPr>
      </p:sp>
      <p:grpSp>
        <p:nvGrpSpPr>
          <p:cNvPr id="5" name="Group 5"/>
          <p:cNvGrpSpPr/>
          <p:nvPr/>
        </p:nvGrpSpPr>
        <p:grpSpPr>
          <a:xfrm>
            <a:off x="2413260" y="1333500"/>
            <a:ext cx="13461478" cy="4267200"/>
            <a:chOff x="0" y="0"/>
            <a:chExt cx="3545410" cy="1661811"/>
          </a:xfrm>
        </p:grpSpPr>
        <p:sp>
          <p:nvSpPr>
            <p:cNvPr id="6" name="Freeform 6"/>
            <p:cNvSpPr/>
            <p:nvPr/>
          </p:nvSpPr>
          <p:spPr>
            <a:xfrm>
              <a:off x="0" y="0"/>
              <a:ext cx="3545410" cy="1661811"/>
            </a:xfrm>
            <a:custGeom>
              <a:avLst/>
              <a:gdLst/>
              <a:ahLst/>
              <a:cxnLst/>
              <a:rect l="l" t="t" r="r" b="b"/>
              <a:pathLst>
                <a:path w="3545410" h="1661811">
                  <a:moveTo>
                    <a:pt x="29331" y="0"/>
                  </a:moveTo>
                  <a:lnTo>
                    <a:pt x="3516079" y="0"/>
                  </a:lnTo>
                  <a:cubicBezTo>
                    <a:pt x="3523858" y="0"/>
                    <a:pt x="3531319" y="3090"/>
                    <a:pt x="3536819" y="8591"/>
                  </a:cubicBezTo>
                  <a:cubicBezTo>
                    <a:pt x="3542320" y="14091"/>
                    <a:pt x="3545410" y="21552"/>
                    <a:pt x="3545410" y="29331"/>
                  </a:cubicBezTo>
                  <a:lnTo>
                    <a:pt x="3545410" y="1632480"/>
                  </a:lnTo>
                  <a:cubicBezTo>
                    <a:pt x="3545410" y="1640259"/>
                    <a:pt x="3542320" y="1647720"/>
                    <a:pt x="3536819" y="1653221"/>
                  </a:cubicBezTo>
                  <a:cubicBezTo>
                    <a:pt x="3531319" y="1658721"/>
                    <a:pt x="3523858" y="1661811"/>
                    <a:pt x="3516079" y="1661811"/>
                  </a:cubicBezTo>
                  <a:lnTo>
                    <a:pt x="29331" y="1661811"/>
                  </a:lnTo>
                  <a:cubicBezTo>
                    <a:pt x="21552" y="1661811"/>
                    <a:pt x="14091" y="1658721"/>
                    <a:pt x="8591" y="1653221"/>
                  </a:cubicBezTo>
                  <a:cubicBezTo>
                    <a:pt x="3090" y="1647720"/>
                    <a:pt x="0" y="1640259"/>
                    <a:pt x="0" y="1632480"/>
                  </a:cubicBezTo>
                  <a:lnTo>
                    <a:pt x="0" y="29331"/>
                  </a:lnTo>
                  <a:cubicBezTo>
                    <a:pt x="0" y="21552"/>
                    <a:pt x="3090" y="14091"/>
                    <a:pt x="8591" y="8591"/>
                  </a:cubicBezTo>
                  <a:cubicBezTo>
                    <a:pt x="14091" y="3090"/>
                    <a:pt x="21552" y="0"/>
                    <a:pt x="29331" y="0"/>
                  </a:cubicBezTo>
                  <a:close/>
                </a:path>
              </a:pathLst>
            </a:custGeom>
            <a:solidFill>
              <a:srgbClr val="FFFFFF">
                <a:alpha val="80000"/>
              </a:srgbClr>
            </a:solidFill>
          </p:spPr>
        </p:sp>
        <p:sp>
          <p:nvSpPr>
            <p:cNvPr id="7" name="TextBox 7"/>
            <p:cNvSpPr txBox="1"/>
            <p:nvPr/>
          </p:nvSpPr>
          <p:spPr>
            <a:xfrm>
              <a:off x="0" y="-38100"/>
              <a:ext cx="3545410" cy="169991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3402553" y="2019300"/>
            <a:ext cx="11477599" cy="2954655"/>
          </a:xfrm>
          <a:prstGeom prst="rect">
            <a:avLst/>
          </a:prstGeom>
        </p:spPr>
        <p:txBody>
          <a:bodyPr lIns="0" tIns="0" rIns="0" bIns="0" rtlCol="0" anchor="t">
            <a:spAutoFit/>
          </a:bodyPr>
          <a:lstStyle/>
          <a:p>
            <a:pPr algn="ctr"/>
            <a:r>
              <a:rPr lang="pt-BR" sz="9600" b="1">
                <a:latin typeface="Times New Roman" panose="02020603050405020304" pitchFamily="18" charset="0"/>
                <a:cs typeface="Times New Roman" panose="02020603050405020304" pitchFamily="18" charset="0"/>
              </a:rPr>
              <a:t>2. Sau khi nói </a:t>
            </a:r>
            <a:endParaRPr lang="vi-VN" sz="9600" b="1" smtClean="0">
              <a:latin typeface="Times New Roman" panose="02020603050405020304" pitchFamily="18" charset="0"/>
              <a:cs typeface="Times New Roman" panose="02020603050405020304" pitchFamily="18" charset="0"/>
            </a:endParaRPr>
          </a:p>
          <a:p>
            <a:pPr algn="ctr"/>
            <a:r>
              <a:rPr lang="pt-BR" sz="9600" b="1" smtClean="0">
                <a:latin typeface="Times New Roman" panose="02020603050405020304" pitchFamily="18" charset="0"/>
                <a:cs typeface="Times New Roman" panose="02020603050405020304" pitchFamily="18" charset="0"/>
              </a:rPr>
              <a:t>(</a:t>
            </a:r>
            <a:r>
              <a:rPr lang="pt-BR" sz="9600" b="1">
                <a:latin typeface="Times New Roman" panose="02020603050405020304" pitchFamily="18" charset="0"/>
                <a:cs typeface="Times New Roman" panose="02020603050405020304" pitchFamily="18" charset="0"/>
              </a:rPr>
              <a:t>Trao đổi, đánh giá)</a:t>
            </a:r>
            <a:endParaRPr lang="en-GB" sz="9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8EC"/>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144000" cy="6210299"/>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FFDEDB"/>
            </a:solidFill>
          </p:spPr>
        </p:sp>
        <p:sp>
          <p:nvSpPr>
            <p:cNvPr id="4" name="TextBox 4"/>
            <p:cNvSpPr txBox="1"/>
            <p:nvPr/>
          </p:nvSpPr>
          <p:spPr>
            <a:xfrm>
              <a:off x="0" y="-38100"/>
              <a:ext cx="2408296" cy="27474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23296" y="201486"/>
            <a:ext cx="7311242" cy="830997"/>
          </a:xfrm>
          <a:prstGeom prst="rect">
            <a:avLst/>
          </a:prstGeom>
        </p:spPr>
        <p:txBody>
          <a:bodyPr lIns="0" tIns="0" rIns="0" bIns="0" rtlCol="0" anchor="t">
            <a:spAutoFit/>
          </a:bodyPr>
          <a:lstStyle/>
          <a:p>
            <a:pPr algn="ctr"/>
            <a:r>
              <a:rPr lang="pt-BR" sz="5400" b="1">
                <a:latin typeface="Times New Roman" panose="02020603050405020304" pitchFamily="18" charset="0"/>
                <a:cs typeface="Times New Roman" panose="02020603050405020304" pitchFamily="18" charset="0"/>
              </a:rPr>
              <a:t>a. Người nói</a:t>
            </a:r>
            <a:endParaRPr lang="en-GB" sz="5400">
              <a:latin typeface="Times New Roman" panose="02020603050405020304" pitchFamily="18" charset="0"/>
              <a:cs typeface="Times New Roman" panose="02020603050405020304" pitchFamily="18" charset="0"/>
            </a:endParaRPr>
          </a:p>
        </p:txBody>
      </p:sp>
      <p:sp>
        <p:nvSpPr>
          <p:cNvPr id="9" name="TextBox 9"/>
          <p:cNvSpPr txBox="1"/>
          <p:nvPr/>
        </p:nvSpPr>
        <p:spPr>
          <a:xfrm>
            <a:off x="9750063" y="432113"/>
            <a:ext cx="7311242" cy="1015663"/>
          </a:xfrm>
          <a:prstGeom prst="rect">
            <a:avLst/>
          </a:prstGeom>
        </p:spPr>
        <p:txBody>
          <a:bodyPr lIns="0" tIns="0" rIns="0" bIns="0" rtlCol="0" anchor="t">
            <a:spAutoFit/>
          </a:bodyPr>
          <a:lstStyle/>
          <a:p>
            <a:pPr algn="ctr"/>
            <a:r>
              <a:rPr lang="pt-BR" sz="6600" b="1">
                <a:latin typeface="Times New Roman" panose="02020603050405020304" pitchFamily="18" charset="0"/>
                <a:cs typeface="Times New Roman" panose="02020603050405020304" pitchFamily="18" charset="0"/>
              </a:rPr>
              <a:t>b. Người nghe </a:t>
            </a:r>
            <a:endParaRPr lang="en-GB" sz="6600">
              <a:latin typeface="Times New Roman" panose="02020603050405020304" pitchFamily="18" charset="0"/>
              <a:cs typeface="Times New Roman" panose="02020603050405020304" pitchFamily="18" charset="0"/>
            </a:endParaRPr>
          </a:p>
        </p:txBody>
      </p:sp>
      <p:sp>
        <p:nvSpPr>
          <p:cNvPr id="10" name="TextBox 10"/>
          <p:cNvSpPr txBox="1"/>
          <p:nvPr/>
        </p:nvSpPr>
        <p:spPr>
          <a:xfrm>
            <a:off x="9658350" y="2251013"/>
            <a:ext cx="8172450" cy="6771084"/>
          </a:xfrm>
          <a:prstGeom prst="rect">
            <a:avLst/>
          </a:prstGeom>
        </p:spPr>
        <p:txBody>
          <a:bodyPr wrap="square" lIns="0" tIns="0" rIns="0" bIns="0" rtlCol="0" anchor="t">
            <a:spAutoFit/>
          </a:bodyPr>
          <a:lstStyle/>
          <a:p>
            <a:pPr algn="just"/>
            <a:r>
              <a:rPr lang="pt-BR" sz="4400">
                <a:latin typeface="Times New Roman" panose="02020603050405020304" pitchFamily="18" charset="0"/>
                <a:cs typeface="Times New Roman" panose="02020603050405020304" pitchFamily="18" charset="0"/>
              </a:rPr>
              <a:t>- Đánh giá về sự việc được người nói đề cập (chú ý mức độ phù hợp của đề tài so với yêu cầu đặt ra trong bài).</a:t>
            </a:r>
            <a:endParaRPr lang="en-GB" sz="4400">
              <a:latin typeface="Times New Roman" panose="02020603050405020304" pitchFamily="18" charset="0"/>
              <a:cs typeface="Times New Roman" panose="02020603050405020304" pitchFamily="18" charset="0"/>
            </a:endParaRPr>
          </a:p>
          <a:p>
            <a:pPr algn="just"/>
            <a:r>
              <a:rPr lang="pt-BR" sz="4400">
                <a:latin typeface="Times New Roman" panose="02020603050405020304" pitchFamily="18" charset="0"/>
                <a:cs typeface="Times New Roman" panose="02020603050405020304" pitchFamily="18" charset="0"/>
              </a:rPr>
              <a:t>- Thể hiện sự tán thành hoặc không tán thành với những ý kiến của người nói về các khía cạnh cụ thể của sự việc.</a:t>
            </a:r>
            <a:endParaRPr lang="en-GB" sz="4400">
              <a:latin typeface="Times New Roman" panose="02020603050405020304" pitchFamily="18" charset="0"/>
              <a:cs typeface="Times New Roman" panose="02020603050405020304" pitchFamily="18" charset="0"/>
            </a:endParaRPr>
          </a:p>
          <a:p>
            <a:pPr algn="just"/>
            <a:r>
              <a:rPr lang="pt-BR" sz="4400">
                <a:latin typeface="Times New Roman" panose="02020603050405020304" pitchFamily="18" charset="0"/>
                <a:cs typeface="Times New Roman" panose="02020603050405020304" pitchFamily="18" charset="0"/>
              </a:rPr>
              <a:t>- Nhận xét về nội dung trình bày và cách trình bày của người nói.</a:t>
            </a:r>
            <a:endParaRPr lang="en-GB" sz="4400">
              <a:latin typeface="Times New Roman" panose="02020603050405020304" pitchFamily="18" charset="0"/>
              <a:cs typeface="Times New Roman" panose="02020603050405020304" pitchFamily="18" charset="0"/>
            </a:endParaRPr>
          </a:p>
        </p:txBody>
      </p:sp>
      <p:sp>
        <p:nvSpPr>
          <p:cNvPr id="13" name="Freeform 13"/>
          <p:cNvSpPr/>
          <p:nvPr/>
        </p:nvSpPr>
        <p:spPr>
          <a:xfrm flipH="1">
            <a:off x="12725400" y="8504390"/>
            <a:ext cx="7303698" cy="1782609"/>
          </a:xfrm>
          <a:custGeom>
            <a:avLst/>
            <a:gdLst/>
            <a:ahLst/>
            <a:cxnLst/>
            <a:rect l="l" t="t" r="r" b="b"/>
            <a:pathLst>
              <a:path w="8218098" h="2316009">
                <a:moveTo>
                  <a:pt x="8218098" y="0"/>
                </a:moveTo>
                <a:lnTo>
                  <a:pt x="0" y="0"/>
                </a:lnTo>
                <a:lnTo>
                  <a:pt x="0" y="2316009"/>
                </a:lnTo>
                <a:lnTo>
                  <a:pt x="8218098" y="2316009"/>
                </a:lnTo>
                <a:lnTo>
                  <a:pt x="8218098"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4" name="Freeform 14"/>
          <p:cNvSpPr/>
          <p:nvPr/>
        </p:nvSpPr>
        <p:spPr>
          <a:xfrm flipH="1">
            <a:off x="17068800" y="205896"/>
            <a:ext cx="1626506" cy="2005781"/>
          </a:xfrm>
          <a:custGeom>
            <a:avLst/>
            <a:gdLst/>
            <a:ahLst/>
            <a:cxnLst/>
            <a:rect l="l" t="t" r="r" b="b"/>
            <a:pathLst>
              <a:path w="1626506" h="2005781">
                <a:moveTo>
                  <a:pt x="1626507" y="0"/>
                </a:moveTo>
                <a:lnTo>
                  <a:pt x="0" y="0"/>
                </a:lnTo>
                <a:lnTo>
                  <a:pt x="0" y="2005781"/>
                </a:lnTo>
                <a:lnTo>
                  <a:pt x="1626507" y="2005781"/>
                </a:lnTo>
                <a:lnTo>
                  <a:pt x="1626507"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Rectangle 15"/>
          <p:cNvSpPr/>
          <p:nvPr/>
        </p:nvSpPr>
        <p:spPr>
          <a:xfrm>
            <a:off x="152400" y="1060540"/>
            <a:ext cx="8350889" cy="5016758"/>
          </a:xfrm>
          <a:prstGeom prst="rect">
            <a:avLst/>
          </a:prstGeom>
        </p:spPr>
        <p:txBody>
          <a:bodyPr wrap="square">
            <a:spAutoFit/>
          </a:bodyPr>
          <a:lstStyle/>
          <a:p>
            <a:pPr algn="just">
              <a:spcAft>
                <a:spcPts val="0"/>
              </a:spcAft>
            </a:pPr>
            <a:r>
              <a:rPr lang="pt-BR" sz="4000">
                <a:latin typeface="Times New Roman" panose="02020603050405020304" pitchFamily="18" charset="0"/>
                <a:ea typeface="Times New Roman" panose="02020603050405020304" pitchFamily="18" charset="0"/>
                <a:cs typeface="Times New Roman" panose="02020603050405020304" pitchFamily="18" charset="0"/>
              </a:rPr>
              <a:t>- Giải thích lí do lựa chọn sự việc để trình bày ý kiến, phân tích thêm để thấy tính hợp lí của sự lựa chọn đó.</a:t>
            </a:r>
            <a:endParaRPr lang="en-GB" sz="40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pt-BR" sz="4000">
                <a:latin typeface="Times New Roman" panose="02020603050405020304" pitchFamily="18" charset="0"/>
                <a:ea typeface="Times New Roman" panose="02020603050405020304" pitchFamily="18" charset="0"/>
                <a:cs typeface="Times New Roman" panose="02020603050405020304" pitchFamily="18" charset="0"/>
              </a:rPr>
              <a:t>- Lắng nghe để nắm bắt ý kiến trao đổi của người nghe về các khía cạnh cụ thể của sự việc.</a:t>
            </a:r>
            <a:endParaRPr lang="en-GB" sz="40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pt-BR" sz="4000">
                <a:latin typeface="Times New Roman" panose="02020603050405020304" pitchFamily="18" charset="0"/>
                <a:ea typeface="Times New Roman" panose="02020603050405020304" pitchFamily="18" charset="0"/>
                <a:cs typeface="Times New Roman" panose="02020603050405020304" pitchFamily="18" charset="0"/>
              </a:rPr>
              <a:t>- Tiếp thu hoặc trao đổi lại những nhận xét, đánh giá của người nghe.</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7" name="Group 2"/>
          <p:cNvGrpSpPr/>
          <p:nvPr/>
        </p:nvGrpSpPr>
        <p:grpSpPr>
          <a:xfrm>
            <a:off x="0" y="6210300"/>
            <a:ext cx="9144000" cy="4076699"/>
            <a:chOff x="0" y="0"/>
            <a:chExt cx="2408296" cy="2709333"/>
          </a:xfrm>
        </p:grpSpPr>
        <p:sp>
          <p:nvSpPr>
            <p:cNvPr id="18"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FAE9BE"/>
            </a:solidFill>
          </p:spPr>
        </p:sp>
        <p:sp>
          <p:nvSpPr>
            <p:cNvPr id="19" name="TextBox 4"/>
            <p:cNvSpPr txBox="1"/>
            <p:nvPr/>
          </p:nvSpPr>
          <p:spPr>
            <a:xfrm>
              <a:off x="0" y="-38100"/>
              <a:ext cx="2408296" cy="2747433"/>
            </a:xfrm>
            <a:prstGeom prst="rect">
              <a:avLst/>
            </a:prstGeom>
          </p:spPr>
          <p:txBody>
            <a:bodyPr lIns="50800" tIns="50800" rIns="50800" bIns="50800" rtlCol="0" anchor="ctr"/>
            <a:lstStyle/>
            <a:p>
              <a:pPr algn="ctr">
                <a:lnSpc>
                  <a:spcPts val="2659"/>
                </a:lnSpc>
              </a:pPr>
              <a:endParaRPr/>
            </a:p>
          </p:txBody>
        </p:sp>
      </p:grpSp>
      <p:sp>
        <p:nvSpPr>
          <p:cNvPr id="20" name="Rectangle 19"/>
          <p:cNvSpPr/>
          <p:nvPr/>
        </p:nvSpPr>
        <p:spPr>
          <a:xfrm>
            <a:off x="2571594" y="6238356"/>
            <a:ext cx="3512500" cy="1064843"/>
          </a:xfrm>
          <a:prstGeom prst="rect">
            <a:avLst/>
          </a:prstGeom>
        </p:spPr>
        <p:txBody>
          <a:bodyPr wrap="none">
            <a:spAutoFit/>
          </a:bodyPr>
          <a:lstStyle/>
          <a:p>
            <a:pPr algn="just">
              <a:lnSpc>
                <a:spcPct val="130000"/>
              </a:lnSpc>
              <a:spcAft>
                <a:spcPts val="0"/>
              </a:spcAft>
            </a:pPr>
            <a:r>
              <a:rPr lang="pt-BR" sz="5400" b="1">
                <a:latin typeface="Times New Roman" panose="02020603050405020304" pitchFamily="18" charset="0"/>
                <a:ea typeface="Times New Roman" panose="02020603050405020304" pitchFamily="18" charset="0"/>
                <a:cs typeface="Times New Roman" panose="02020603050405020304" pitchFamily="18" charset="0"/>
              </a:rPr>
              <a:t>c. Đánh giá</a:t>
            </a:r>
            <a:endParaRPr lang="en-GB"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514350" y="7527957"/>
            <a:ext cx="9144000" cy="2123658"/>
          </a:xfrm>
          <a:prstGeom prst="rect">
            <a:avLst/>
          </a:prstGeom>
        </p:spPr>
        <p:txBody>
          <a:bodyPr>
            <a:spAutoFit/>
          </a:bodyPr>
          <a:lstStyle/>
          <a:p>
            <a:pPr algn="just">
              <a:lnSpc>
                <a:spcPct val="130000"/>
              </a:lnSpc>
              <a:spcAft>
                <a:spcPts val="0"/>
              </a:spcAft>
            </a:pPr>
            <a:r>
              <a:rPr lang="pt-BR" sz="4000">
                <a:latin typeface="Times New Roman" panose="02020603050405020304" pitchFamily="18" charset="0"/>
                <a:ea typeface="Times New Roman" panose="02020603050405020304" pitchFamily="18" charset="0"/>
                <a:cs typeface="Times New Roman" panose="02020603050405020304" pitchFamily="18" charset="0"/>
              </a:rPr>
              <a:t>- Phiếu đánh giá bài nói theo tiêu chí.</a:t>
            </a:r>
            <a:endParaRPr lang="en-GB" sz="4000">
              <a:latin typeface="Times New Roman" panose="02020603050405020304" pitchFamily="18" charset="0"/>
              <a:ea typeface="Calibri" panose="020F0502020204030204" pitchFamily="34" charset="0"/>
              <a:cs typeface="Times New Roman" panose="02020603050405020304" pitchFamily="18" charset="0"/>
            </a:endParaRPr>
          </a:p>
          <a:p>
            <a:r>
              <a:rPr lang="pt-BR" sz="4000">
                <a:latin typeface="Times New Roman" panose="02020603050405020304" pitchFamily="18" charset="0"/>
                <a:ea typeface="Times New Roman" panose="02020603050405020304" pitchFamily="18" charset="0"/>
                <a:cs typeface="Times New Roman" panose="02020603050405020304" pitchFamily="18" charset="0"/>
              </a:rPr>
              <a:t>- Phiếu tự đánh giá và kiểm tra quá trình nghe.</a:t>
            </a:r>
            <a:endParaRPr lang="en-GB" sz="4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6"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E9BE"/>
        </a:solidFill>
        <a:effectLst/>
      </p:bgPr>
    </p:bg>
    <p:spTree>
      <p:nvGrpSpPr>
        <p:cNvPr id="1" name=""/>
        <p:cNvGrpSpPr/>
        <p:nvPr/>
      </p:nvGrpSpPr>
      <p:grpSpPr>
        <a:xfrm>
          <a:off x="0" y="0"/>
          <a:ext cx="0" cy="0"/>
          <a:chOff x="0" y="0"/>
          <a:chExt cx="0" cy="0"/>
        </a:xfrm>
      </p:grpSpPr>
      <p:sp>
        <p:nvSpPr>
          <p:cNvPr id="2" name="Freeform 2"/>
          <p:cNvSpPr/>
          <p:nvPr/>
        </p:nvSpPr>
        <p:spPr>
          <a:xfrm>
            <a:off x="-780815" y="2247900"/>
            <a:ext cx="9924815" cy="8039100"/>
          </a:xfrm>
          <a:custGeom>
            <a:avLst/>
            <a:gdLst/>
            <a:ahLst/>
            <a:cxnLst/>
            <a:rect l="l" t="t" r="r" b="b"/>
            <a:pathLst>
              <a:path w="9924815" h="8039100">
                <a:moveTo>
                  <a:pt x="0" y="0"/>
                </a:moveTo>
                <a:lnTo>
                  <a:pt x="9924815" y="0"/>
                </a:lnTo>
                <a:lnTo>
                  <a:pt x="9924815" y="8039100"/>
                </a:lnTo>
                <a:lnTo>
                  <a:pt x="0" y="80391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144000" y="2247900"/>
            <a:ext cx="9924815" cy="8039100"/>
          </a:xfrm>
          <a:custGeom>
            <a:avLst/>
            <a:gdLst/>
            <a:ahLst/>
            <a:cxnLst/>
            <a:rect l="l" t="t" r="r" b="b"/>
            <a:pathLst>
              <a:path w="9924815" h="8039100">
                <a:moveTo>
                  <a:pt x="9924815" y="0"/>
                </a:moveTo>
                <a:lnTo>
                  <a:pt x="0" y="0"/>
                </a:lnTo>
                <a:lnTo>
                  <a:pt x="0" y="8039100"/>
                </a:lnTo>
                <a:lnTo>
                  <a:pt x="9924815" y="8039100"/>
                </a:lnTo>
                <a:lnTo>
                  <a:pt x="9924815"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644928" y="419100"/>
            <a:ext cx="17109671" cy="9601200"/>
            <a:chOff x="0" y="0"/>
            <a:chExt cx="3545410" cy="1661811"/>
          </a:xfrm>
        </p:grpSpPr>
        <p:sp>
          <p:nvSpPr>
            <p:cNvPr id="6" name="Freeform 6"/>
            <p:cNvSpPr/>
            <p:nvPr/>
          </p:nvSpPr>
          <p:spPr>
            <a:xfrm>
              <a:off x="0" y="0"/>
              <a:ext cx="3545410" cy="1661811"/>
            </a:xfrm>
            <a:custGeom>
              <a:avLst/>
              <a:gdLst/>
              <a:ahLst/>
              <a:cxnLst/>
              <a:rect l="l" t="t" r="r" b="b"/>
              <a:pathLst>
                <a:path w="3545410" h="1661811">
                  <a:moveTo>
                    <a:pt x="29331" y="0"/>
                  </a:moveTo>
                  <a:lnTo>
                    <a:pt x="3516079" y="0"/>
                  </a:lnTo>
                  <a:cubicBezTo>
                    <a:pt x="3523858" y="0"/>
                    <a:pt x="3531319" y="3090"/>
                    <a:pt x="3536819" y="8591"/>
                  </a:cubicBezTo>
                  <a:cubicBezTo>
                    <a:pt x="3542320" y="14091"/>
                    <a:pt x="3545410" y="21552"/>
                    <a:pt x="3545410" y="29331"/>
                  </a:cubicBezTo>
                  <a:lnTo>
                    <a:pt x="3545410" y="1632480"/>
                  </a:lnTo>
                  <a:cubicBezTo>
                    <a:pt x="3545410" y="1640259"/>
                    <a:pt x="3542320" y="1647720"/>
                    <a:pt x="3536819" y="1653221"/>
                  </a:cubicBezTo>
                  <a:cubicBezTo>
                    <a:pt x="3531319" y="1658721"/>
                    <a:pt x="3523858" y="1661811"/>
                    <a:pt x="3516079" y="1661811"/>
                  </a:cubicBezTo>
                  <a:lnTo>
                    <a:pt x="29331" y="1661811"/>
                  </a:lnTo>
                  <a:cubicBezTo>
                    <a:pt x="21552" y="1661811"/>
                    <a:pt x="14091" y="1658721"/>
                    <a:pt x="8591" y="1653221"/>
                  </a:cubicBezTo>
                  <a:cubicBezTo>
                    <a:pt x="3090" y="1647720"/>
                    <a:pt x="0" y="1640259"/>
                    <a:pt x="0" y="1632480"/>
                  </a:cubicBezTo>
                  <a:lnTo>
                    <a:pt x="0" y="29331"/>
                  </a:lnTo>
                  <a:cubicBezTo>
                    <a:pt x="0" y="21552"/>
                    <a:pt x="3090" y="14091"/>
                    <a:pt x="8591" y="8591"/>
                  </a:cubicBezTo>
                  <a:cubicBezTo>
                    <a:pt x="14091" y="3090"/>
                    <a:pt x="21552" y="0"/>
                    <a:pt x="29331" y="0"/>
                  </a:cubicBezTo>
                  <a:close/>
                </a:path>
              </a:pathLst>
            </a:custGeom>
            <a:solidFill>
              <a:srgbClr val="FFFFFF">
                <a:alpha val="80000"/>
              </a:srgbClr>
            </a:solidFill>
          </p:spPr>
        </p:sp>
        <p:sp>
          <p:nvSpPr>
            <p:cNvPr id="7" name="TextBox 7"/>
            <p:cNvSpPr txBox="1"/>
            <p:nvPr/>
          </p:nvSpPr>
          <p:spPr>
            <a:xfrm>
              <a:off x="0" y="-38100"/>
              <a:ext cx="3545410" cy="169991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Rectangle 12"/>
          <p:cNvSpPr/>
          <p:nvPr/>
        </p:nvSpPr>
        <p:spPr>
          <a:xfrm>
            <a:off x="4730684" y="647700"/>
            <a:ext cx="9144000" cy="1865126"/>
          </a:xfrm>
          <a:prstGeom prst="rect">
            <a:avLst/>
          </a:prstGeom>
        </p:spPr>
        <p:txBody>
          <a:bodyPr>
            <a:spAutoFit/>
          </a:bodyPr>
          <a:lstStyle/>
          <a:p>
            <a:pPr algn="ctr">
              <a:lnSpc>
                <a:spcPct val="130000"/>
              </a:lnSpc>
              <a:spcAft>
                <a:spcPts val="0"/>
              </a:spcAft>
              <a:tabLst>
                <a:tab pos="2364105" algn="l"/>
                <a:tab pos="3510280" algn="ctr"/>
              </a:tabLst>
            </a:pPr>
            <a:r>
              <a:rPr lang="pt-BR" sz="3200" b="1">
                <a:latin typeface="Times New Roman" panose="02020603050405020304" pitchFamily="18" charset="0"/>
                <a:ea typeface="Times New Roman" panose="02020603050405020304" pitchFamily="18" charset="0"/>
                <a:cs typeface="Times New Roman" panose="02020603050405020304" pitchFamily="18" charset="0"/>
              </a:rPr>
              <a:t>PHIẾU GHI CHÉP CỦA NGƯỜI NGHE</a:t>
            </a:r>
            <a:endParaRPr lang="en-GB" sz="3200">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0"/>
              </a:spcAft>
              <a:tabLst>
                <a:tab pos="2364105" algn="l"/>
                <a:tab pos="3510280" algn="ctr"/>
              </a:tabLst>
            </a:pPr>
            <a:r>
              <a:rPr lang="pt-BR" sz="3200" b="1">
                <a:latin typeface="Times New Roman" panose="02020603050405020304" pitchFamily="18" charset="0"/>
                <a:ea typeface="Times New Roman" panose="02020603050405020304" pitchFamily="18" charset="0"/>
                <a:cs typeface="Times New Roman" panose="02020603050405020304" pitchFamily="18" charset="0"/>
              </a:rPr>
              <a:t>Tên người nói</a:t>
            </a:r>
            <a:r>
              <a:rPr lang="pt-BR" sz="3200">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latin typeface="Times New Roman" panose="02020603050405020304" pitchFamily="18" charset="0"/>
              <a:ea typeface="Calibri" panose="020F0502020204030204" pitchFamily="34" charset="0"/>
              <a:cs typeface="Times New Roman" panose="02020603050405020304" pitchFamily="18" charset="0"/>
            </a:endParaRPr>
          </a:p>
          <a:p>
            <a:r>
              <a:rPr lang="pt-BR" sz="3200" b="1">
                <a:latin typeface="Times New Roman" panose="02020603050405020304" pitchFamily="18" charset="0"/>
                <a:ea typeface="Times New Roman" panose="02020603050405020304" pitchFamily="18" charset="0"/>
                <a:cs typeface="Times New Roman" panose="02020603050405020304" pitchFamily="18" charset="0"/>
              </a:rPr>
              <a:t>Tên người nghe:</a:t>
            </a:r>
            <a:r>
              <a:rPr lang="pt-BR" sz="3200">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latin typeface="Times New Roman" panose="02020603050405020304" pitchFamily="18"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062660748"/>
              </p:ext>
            </p:extLst>
          </p:nvPr>
        </p:nvGraphicFramePr>
        <p:xfrm>
          <a:off x="1033224" y="2975610"/>
          <a:ext cx="16221551" cy="6583680"/>
        </p:xfrm>
        <a:graphic>
          <a:graphicData uri="http://schemas.openxmlformats.org/drawingml/2006/table">
            <a:tbl>
              <a:tblPr firstRow="1" firstCol="1" bandRow="1">
                <a:effectLst>
                  <a:outerShdw blurRad="50800" dist="38100" algn="l" rotWithShape="0">
                    <a:prstClr val="black">
                      <a:alpha val="40000"/>
                    </a:prstClr>
                  </a:outerShdw>
                </a:effectLst>
              </a:tblPr>
              <a:tblGrid>
                <a:gridCol w="6010751"/>
                <a:gridCol w="5433665"/>
                <a:gridCol w="4777135"/>
              </a:tblGrid>
              <a:tr h="0">
                <a:tc>
                  <a:txBody>
                    <a:bodyPr/>
                    <a:lstStyle/>
                    <a:p>
                      <a:pPr algn="ctr">
                        <a:lnSpc>
                          <a:spcPct val="100000"/>
                        </a:lnSpc>
                        <a:spcAft>
                          <a:spcPts val="0"/>
                        </a:spcAft>
                        <a:tabLst>
                          <a:tab pos="1371600" algn="l"/>
                        </a:tabLs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Vấn đề cần theo dõi</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71600" algn="l"/>
                        </a:tabLs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Ghi chép của người nghe về bài nói</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71600" algn="l"/>
                        </a:tabLs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Quan điểm cá nhân (</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đồng tình/ không đồng tình, nêu rõ)</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ts val="0"/>
                        </a:spcAft>
                        <a:tabLst>
                          <a:tab pos="137160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Đề tài bài nói (sự việc có tính thời sự)</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7160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7160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ts val="0"/>
                        </a:spcAft>
                        <a:tabLst>
                          <a:tab pos="137160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Bản chất của sự việc</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7160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7160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ts val="0"/>
                        </a:spcAft>
                        <a:tabLst>
                          <a:tab pos="137160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Ảnh hưởng của sự việc</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7160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7160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ts val="0"/>
                        </a:spcAft>
                        <a:tabLst>
                          <a:tab pos="137160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Ý kiến trái chiều và lí lẽ bác bỏ</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7160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7160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ts val="0"/>
                        </a:spcAft>
                        <a:tabLst>
                          <a:tab pos="137160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Giải pháp cho sự việc</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7160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7160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ts val="0"/>
                        </a:spcAft>
                        <a:tabLst>
                          <a:tab pos="137160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Nhận xét phần trình bày của người nói. </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7160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7160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3">
                  <a:txBody>
                    <a:bodyPr/>
                    <a:lstStyle/>
                    <a:p>
                      <a:pPr algn="ctr">
                        <a:lnSpc>
                          <a:spcPct val="100000"/>
                        </a:lnSpc>
                        <a:spcAft>
                          <a:spcPts val="0"/>
                        </a:spcAft>
                        <a:tabLst>
                          <a:tab pos="137160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Có những câu hỏi/vấn đề nào cần hỏi</a:t>
                      </a:r>
                      <a:r>
                        <a:rPr lang="en-US" sz="36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339570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8EC"/>
        </a:solidFill>
        <a:effectLst/>
      </p:bgPr>
    </p:bg>
    <p:spTree>
      <p:nvGrpSpPr>
        <p:cNvPr id="1" name=""/>
        <p:cNvGrpSpPr/>
        <p:nvPr/>
      </p:nvGrpSpPr>
      <p:grpSpPr>
        <a:xfrm>
          <a:off x="0" y="0"/>
          <a:ext cx="0" cy="0"/>
          <a:chOff x="0" y="0"/>
          <a:chExt cx="0" cy="0"/>
        </a:xfrm>
      </p:grpSpPr>
      <p:sp>
        <p:nvSpPr>
          <p:cNvPr id="3" name="Freeform 3"/>
          <p:cNvSpPr/>
          <p:nvPr/>
        </p:nvSpPr>
        <p:spPr>
          <a:xfrm>
            <a:off x="-289784" y="4096079"/>
            <a:ext cx="9433784" cy="6190921"/>
          </a:xfrm>
          <a:custGeom>
            <a:avLst/>
            <a:gdLst/>
            <a:ahLst/>
            <a:cxnLst/>
            <a:rect l="l" t="t" r="r" b="b"/>
            <a:pathLst>
              <a:path w="9433784" h="6190921">
                <a:moveTo>
                  <a:pt x="0" y="0"/>
                </a:moveTo>
                <a:lnTo>
                  <a:pt x="9433784" y="0"/>
                </a:lnTo>
                <a:lnTo>
                  <a:pt x="9433784" y="6190921"/>
                </a:lnTo>
                <a:lnTo>
                  <a:pt x="0" y="61909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H="1">
            <a:off x="9144000" y="4096079"/>
            <a:ext cx="9433784" cy="6190921"/>
          </a:xfrm>
          <a:custGeom>
            <a:avLst/>
            <a:gdLst/>
            <a:ahLst/>
            <a:cxnLst/>
            <a:rect l="l" t="t" r="r" b="b"/>
            <a:pathLst>
              <a:path w="9433784" h="6190921">
                <a:moveTo>
                  <a:pt x="9433784" y="0"/>
                </a:moveTo>
                <a:lnTo>
                  <a:pt x="0" y="0"/>
                </a:lnTo>
                <a:lnTo>
                  <a:pt x="0" y="6190921"/>
                </a:lnTo>
                <a:lnTo>
                  <a:pt x="9433784" y="6190921"/>
                </a:lnTo>
                <a:lnTo>
                  <a:pt x="9433784"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0" y="0"/>
            <a:ext cx="18288000" cy="10172700"/>
            <a:chOff x="0" y="0"/>
            <a:chExt cx="3545410" cy="1661811"/>
          </a:xfrm>
        </p:grpSpPr>
        <p:sp>
          <p:nvSpPr>
            <p:cNvPr id="6" name="Freeform 6"/>
            <p:cNvSpPr/>
            <p:nvPr/>
          </p:nvSpPr>
          <p:spPr>
            <a:xfrm>
              <a:off x="0" y="0"/>
              <a:ext cx="3545410" cy="1661811"/>
            </a:xfrm>
            <a:custGeom>
              <a:avLst/>
              <a:gdLst/>
              <a:ahLst/>
              <a:cxnLst/>
              <a:rect l="l" t="t" r="r" b="b"/>
              <a:pathLst>
                <a:path w="3545410" h="1661811">
                  <a:moveTo>
                    <a:pt x="29331" y="0"/>
                  </a:moveTo>
                  <a:lnTo>
                    <a:pt x="3516079" y="0"/>
                  </a:lnTo>
                  <a:cubicBezTo>
                    <a:pt x="3523858" y="0"/>
                    <a:pt x="3531319" y="3090"/>
                    <a:pt x="3536819" y="8591"/>
                  </a:cubicBezTo>
                  <a:cubicBezTo>
                    <a:pt x="3542320" y="14091"/>
                    <a:pt x="3545410" y="21552"/>
                    <a:pt x="3545410" y="29331"/>
                  </a:cubicBezTo>
                  <a:lnTo>
                    <a:pt x="3545410" y="1632480"/>
                  </a:lnTo>
                  <a:cubicBezTo>
                    <a:pt x="3545410" y="1640259"/>
                    <a:pt x="3542320" y="1647720"/>
                    <a:pt x="3536819" y="1653221"/>
                  </a:cubicBezTo>
                  <a:cubicBezTo>
                    <a:pt x="3531319" y="1658721"/>
                    <a:pt x="3523858" y="1661811"/>
                    <a:pt x="3516079" y="1661811"/>
                  </a:cubicBezTo>
                  <a:lnTo>
                    <a:pt x="29331" y="1661811"/>
                  </a:lnTo>
                  <a:cubicBezTo>
                    <a:pt x="21552" y="1661811"/>
                    <a:pt x="14091" y="1658721"/>
                    <a:pt x="8591" y="1653221"/>
                  </a:cubicBezTo>
                  <a:cubicBezTo>
                    <a:pt x="3090" y="1647720"/>
                    <a:pt x="0" y="1640259"/>
                    <a:pt x="0" y="1632480"/>
                  </a:cubicBezTo>
                  <a:lnTo>
                    <a:pt x="0" y="29331"/>
                  </a:lnTo>
                  <a:cubicBezTo>
                    <a:pt x="0" y="21552"/>
                    <a:pt x="3090" y="14091"/>
                    <a:pt x="8591" y="8591"/>
                  </a:cubicBezTo>
                  <a:cubicBezTo>
                    <a:pt x="14091" y="3090"/>
                    <a:pt x="21552" y="0"/>
                    <a:pt x="29331" y="0"/>
                  </a:cubicBezTo>
                  <a:close/>
                </a:path>
              </a:pathLst>
            </a:custGeom>
            <a:solidFill>
              <a:srgbClr val="FFFFFF">
                <a:alpha val="80000"/>
              </a:srgbClr>
            </a:solidFill>
          </p:spPr>
        </p:sp>
        <p:sp>
          <p:nvSpPr>
            <p:cNvPr id="7" name="TextBox 7"/>
            <p:cNvSpPr txBox="1"/>
            <p:nvPr/>
          </p:nvSpPr>
          <p:spPr>
            <a:xfrm>
              <a:off x="0" y="-38100"/>
              <a:ext cx="3545410" cy="1699911"/>
            </a:xfrm>
            <a:prstGeom prst="rect">
              <a:avLst/>
            </a:prstGeom>
          </p:spPr>
          <p:txBody>
            <a:bodyPr lIns="50800" tIns="50800" rIns="50800" bIns="50800" rtlCol="0" anchor="ctr"/>
            <a:lstStyle/>
            <a:p>
              <a:pPr algn="ctr">
                <a:lnSpc>
                  <a:spcPts val="2659"/>
                </a:lnSpc>
              </a:pPr>
              <a:endParaRPr/>
            </a:p>
          </p:txBody>
        </p:sp>
      </p:grpSp>
      <p:graphicFrame>
        <p:nvGraphicFramePr>
          <p:cNvPr id="9" name="Table 8"/>
          <p:cNvGraphicFramePr>
            <a:graphicFrameLocks noGrp="1"/>
          </p:cNvGraphicFramePr>
          <p:nvPr>
            <p:extLst>
              <p:ext uri="{D42A27DB-BD31-4B8C-83A1-F6EECF244321}">
                <p14:modId xmlns:p14="http://schemas.microsoft.com/office/powerpoint/2010/main" val="3520399724"/>
              </p:ext>
            </p:extLst>
          </p:nvPr>
        </p:nvGraphicFramePr>
        <p:xfrm>
          <a:off x="228600" y="114300"/>
          <a:ext cx="17754600" cy="9951720"/>
        </p:xfrm>
        <a:graphic>
          <a:graphicData uri="http://schemas.openxmlformats.org/drawingml/2006/table">
            <a:tbl>
              <a:tblPr firstRow="1" firstCol="1" lastRow="1" lastCol="1" bandRow="1" bandCol="1"/>
              <a:tblGrid>
                <a:gridCol w="4267200"/>
                <a:gridCol w="4267200"/>
                <a:gridCol w="5486400"/>
                <a:gridCol w="3733800"/>
              </a:tblGrid>
              <a:tr h="291247">
                <a:tc gridSpan="4">
                  <a:txBody>
                    <a:bodyPr/>
                    <a:lstStyle/>
                    <a:p>
                      <a:pPr algn="ctr">
                        <a:lnSpc>
                          <a:spcPct val="100000"/>
                        </a:lnSpc>
                        <a:spcAft>
                          <a:spcPts val="0"/>
                        </a:spcAft>
                        <a:tabLst>
                          <a:tab pos="1386840" algn="l"/>
                        </a:tabLst>
                      </a:pPr>
                      <a:r>
                        <a:rPr lang="en-US" sz="2800" b="1" smtClean="0">
                          <a:effectLst/>
                          <a:latin typeface="Times New Roman" panose="02020603050405020304" pitchFamily="18" charset="0"/>
                          <a:ea typeface="MS Mincho"/>
                          <a:cs typeface="Times New Roman" panose="02020603050405020304" pitchFamily="18" charset="0"/>
                        </a:rPr>
                        <a:t>RUBRIC </a:t>
                      </a:r>
                      <a:r>
                        <a:rPr lang="en-US" sz="2800" b="1">
                          <a:effectLst/>
                          <a:latin typeface="Times New Roman" panose="02020603050405020304" pitchFamily="18" charset="0"/>
                          <a:ea typeface="MS Mincho"/>
                          <a:cs typeface="Times New Roman" panose="02020603050405020304" pitchFamily="18" charset="0"/>
                        </a:rPr>
                        <a:t>ĐÁNH GIÁ BÀI NÓI THEO TIÊU CHÍ</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tabLst>
                          <a:tab pos="1386840" algn="l"/>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Trình bày </a:t>
                      </a:r>
                      <a:r>
                        <a:rPr lang="en-US" sz="2800">
                          <a:effectLst/>
                          <a:latin typeface="Times New Roman" panose="02020603050405020304" pitchFamily="18" charset="0"/>
                          <a:ea typeface="Calibri" panose="020F0502020204030204" pitchFamily="34" charset="0"/>
                          <a:cs typeface="Times New Roman" panose="02020603050405020304" pitchFamily="18" charset="0"/>
                        </a:rPr>
                        <a:t>ý kiến về</a:t>
                      </a:r>
                      <a:r>
                        <a:rPr lang="en-US" sz="2800">
                          <a:effectLst/>
                          <a:latin typeface="Times New Roman" panose="02020603050405020304" pitchFamily="18" charset="0"/>
                          <a:ea typeface="MS Mincho"/>
                          <a:cs typeface="Times New Roman" panose="02020603050405020304" pitchFamily="18" charset="0"/>
                        </a:rPr>
                        <a:t> </a:t>
                      </a:r>
                      <a:r>
                        <a:rPr lang="en-US" sz="2800">
                          <a:effectLst/>
                          <a:latin typeface="Times New Roman" panose="02020603050405020304" pitchFamily="18" charset="0"/>
                          <a:ea typeface="Calibri" panose="020F0502020204030204" pitchFamily="34" charset="0"/>
                          <a:cs typeface="Times New Roman" panose="02020603050405020304" pitchFamily="18" charset="0"/>
                        </a:rPr>
                        <a:t>một sự việc có tính thời sự (con người trong mối quan hệ với tự nhiên)</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194165">
                <a:tc gridSpan="4">
                  <a:txBody>
                    <a:bodyPr/>
                    <a:lstStyle/>
                    <a:p>
                      <a:pPr>
                        <a:lnSpc>
                          <a:spcPct val="100000"/>
                        </a:lnSpc>
                        <a:spcAft>
                          <a:spcPts val="0"/>
                        </a:spcAft>
                        <a:tabLst>
                          <a:tab pos="1386840" algn="l"/>
                        </a:tabLst>
                      </a:pPr>
                      <a:r>
                        <a:rPr lang="en-US" sz="2800" b="1">
                          <a:effectLst/>
                          <a:latin typeface="Times New Roman" panose="02020603050405020304" pitchFamily="18" charset="0"/>
                          <a:ea typeface="MS Mincho"/>
                          <a:cs typeface="Times New Roman" panose="02020603050405020304" pitchFamily="18" charset="0"/>
                        </a:rPr>
                        <a:t>Người nói</a:t>
                      </a:r>
                      <a:r>
                        <a:rPr lang="en-US" sz="2800">
                          <a:effectLst/>
                          <a:latin typeface="Times New Roman" panose="02020603050405020304" pitchFamily="18" charset="0"/>
                          <a:ea typeface="MS Mincho"/>
                          <a:cs typeface="Times New Roman" panose="02020603050405020304" pitchFamily="18" charset="0"/>
                        </a:rPr>
                        <a:t>:…………………………………..</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1386840" algn="l"/>
                        </a:tabLst>
                      </a:pPr>
                      <a:r>
                        <a:rPr lang="en-US" sz="2800" b="1">
                          <a:effectLst/>
                          <a:latin typeface="Times New Roman" panose="02020603050405020304" pitchFamily="18" charset="0"/>
                          <a:ea typeface="MS Mincho"/>
                          <a:cs typeface="Times New Roman" panose="02020603050405020304" pitchFamily="18" charset="0"/>
                        </a:rPr>
                        <a:t>Người nhận xét:</a:t>
                      </a:r>
                      <a:r>
                        <a:rPr lang="en-US" sz="2800">
                          <a:effectLst/>
                          <a:latin typeface="Times New Roman" panose="02020603050405020304" pitchFamily="18" charset="0"/>
                          <a:ea typeface="MS Mincho"/>
                          <a:cs typeface="Times New Roman" panose="02020603050405020304" pitchFamily="18" charset="0"/>
                        </a:rPr>
                        <a:t>……………………………………….</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157256">
                <a:tc>
                  <a:txBody>
                    <a:bodyPr/>
                    <a:lstStyle/>
                    <a:p>
                      <a:pPr algn="ctr">
                        <a:lnSpc>
                          <a:spcPct val="100000"/>
                        </a:lnSpc>
                        <a:spcAft>
                          <a:spcPts val="0"/>
                        </a:spcAft>
                        <a:tabLst>
                          <a:tab pos="1386840" algn="l"/>
                        </a:tabLst>
                      </a:pPr>
                      <a:r>
                        <a:rPr lang="en-US" sz="2800" b="1">
                          <a:effectLst/>
                          <a:latin typeface="Times New Roman" panose="02020603050405020304" pitchFamily="18" charset="0"/>
                          <a:ea typeface="MS Mincho"/>
                          <a:cs typeface="Times New Roman" panose="02020603050405020304" pitchFamily="18" charset="0"/>
                        </a:rPr>
                        <a:t>TIÊU CHÍ</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2800" b="1">
                          <a:effectLst/>
                          <a:latin typeface="Times New Roman" panose="02020603050405020304" pitchFamily="18" charset="0"/>
                          <a:ea typeface="MS Mincho"/>
                          <a:cs typeface="Times New Roman" panose="02020603050405020304" pitchFamily="18" charset="0"/>
                        </a:rPr>
                        <a:t>Chưa đạt</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2800" b="1">
                          <a:effectLst/>
                          <a:latin typeface="Times New Roman" panose="02020603050405020304" pitchFamily="18" charset="0"/>
                          <a:ea typeface="MS Mincho"/>
                          <a:cs typeface="Times New Roman" panose="02020603050405020304" pitchFamily="18" charset="0"/>
                        </a:rPr>
                        <a:t>Đạt</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2800" b="1">
                          <a:effectLst/>
                          <a:latin typeface="Times New Roman" panose="02020603050405020304" pitchFamily="18" charset="0"/>
                          <a:ea typeface="MS Mincho"/>
                          <a:cs typeface="Times New Roman" panose="02020603050405020304" pitchFamily="18" charset="0"/>
                        </a:rPr>
                        <a:t>Tốt</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741">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1. Nội dung bài nói đầy đủ, sâu sắc, thuyết phục</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      </a:t>
                      </a:r>
                      <a:r>
                        <a:rPr lang="en-US" sz="2800" b="1">
                          <a:effectLst/>
                          <a:latin typeface="Times New Roman" panose="02020603050405020304" pitchFamily="18" charset="0"/>
                          <a:ea typeface="MS Mincho"/>
                          <a:cs typeface="Times New Roman" panose="02020603050405020304" pitchFamily="18" charset="0"/>
                        </a:rPr>
                        <a:t>(5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Nôi dung sơ sài, chưa nêu rõ được các khía cạnh của sự việc</a:t>
                      </a:r>
                      <a:r>
                        <a:rPr lang="en-US" sz="2800" smtClean="0">
                          <a:effectLst/>
                          <a:latin typeface="Times New Roman" panose="02020603050405020304" pitchFamily="18" charset="0"/>
                          <a:ea typeface="MS Mincho"/>
                          <a:cs typeface="Times New Roman" panose="02020603050405020304" pitchFamily="18" charset="0"/>
                        </a:rPr>
                        <a:t>.</a:t>
                      </a:r>
                      <a:r>
                        <a:rPr lang="vi-VN" sz="2800" baseline="0" smtClean="0">
                          <a:effectLst/>
                          <a:latin typeface="Times New Roman" panose="02020603050405020304" pitchFamily="18" charset="0"/>
                          <a:ea typeface="MS Mincho"/>
                          <a:cs typeface="Times New Roman" panose="02020603050405020304" pitchFamily="18" charset="0"/>
                        </a:rPr>
                        <a:t> </a:t>
                      </a:r>
                      <a:r>
                        <a:rPr lang="en-US" sz="2800" smtClean="0">
                          <a:effectLst/>
                          <a:latin typeface="Times New Roman" panose="02020603050405020304" pitchFamily="18" charset="0"/>
                          <a:ea typeface="MS Mincho"/>
                          <a:cs typeface="Times New Roman" panose="02020603050405020304" pitchFamily="18" charset="0"/>
                        </a:rPr>
                        <a:t>(</a:t>
                      </a:r>
                      <a:r>
                        <a:rPr lang="en-US" sz="2800">
                          <a:effectLst/>
                          <a:latin typeface="Times New Roman" panose="02020603050405020304" pitchFamily="18" charset="0"/>
                          <a:ea typeface="MS Mincho"/>
                          <a:cs typeface="Times New Roman" panose="02020603050405020304" pitchFamily="18" charset="0"/>
                        </a:rPr>
                        <a:t>1 – 2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Đã nêu được một các khía cạnh của sự việc; có nêu được đánh giá của bản thân nhưng chưa sâu sắc</a:t>
                      </a:r>
                      <a:r>
                        <a:rPr lang="en-US" sz="2800" smtClean="0">
                          <a:effectLst/>
                          <a:latin typeface="Times New Roman" panose="02020603050405020304" pitchFamily="18" charset="0"/>
                          <a:ea typeface="MS Mincho"/>
                          <a:cs typeface="Times New Roman" panose="02020603050405020304" pitchFamily="18" charset="0"/>
                        </a:rPr>
                        <a:t>.</a:t>
                      </a:r>
                      <a:r>
                        <a:rPr lang="vi-VN" sz="2800" baseline="0" smtClean="0">
                          <a:effectLst/>
                          <a:latin typeface="Times New Roman" panose="02020603050405020304" pitchFamily="18" charset="0"/>
                          <a:ea typeface="MS Mincho"/>
                          <a:cs typeface="Times New Roman" panose="02020603050405020304" pitchFamily="18" charset="0"/>
                        </a:rPr>
                        <a:t> </a:t>
                      </a:r>
                      <a:r>
                        <a:rPr lang="en-US" sz="2800" smtClean="0">
                          <a:effectLst/>
                          <a:latin typeface="Times New Roman" panose="02020603050405020304" pitchFamily="18" charset="0"/>
                          <a:ea typeface="MS Mincho"/>
                          <a:cs typeface="Times New Roman" panose="02020603050405020304" pitchFamily="18" charset="0"/>
                        </a:rPr>
                        <a:t>(</a:t>
                      </a:r>
                      <a:r>
                        <a:rPr lang="en-US" sz="2800">
                          <a:effectLst/>
                          <a:latin typeface="Times New Roman" panose="02020603050405020304" pitchFamily="18" charset="0"/>
                          <a:ea typeface="MS Mincho"/>
                          <a:cs typeface="Times New Roman" panose="02020603050405020304" pitchFamily="18" charset="0"/>
                        </a:rPr>
                        <a:t>3 – 4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Nội dung đầy đủ, sâu sắc, thuyết phục; có những đánh giá sâu sắc về sự việc. </a:t>
                      </a:r>
                      <a:r>
                        <a:rPr lang="en-US" sz="2800" smtClean="0">
                          <a:effectLst/>
                          <a:latin typeface="Times New Roman" panose="02020603050405020304" pitchFamily="18" charset="0"/>
                          <a:ea typeface="MS Mincho"/>
                          <a:cs typeface="Times New Roman" panose="02020603050405020304" pitchFamily="18" charset="0"/>
                        </a:rPr>
                        <a:t> </a:t>
                      </a:r>
                      <a:r>
                        <a:rPr lang="en-US" sz="2800">
                          <a:effectLst/>
                          <a:latin typeface="Times New Roman" panose="02020603050405020304" pitchFamily="18" charset="0"/>
                          <a:ea typeface="MS Mincho"/>
                          <a:cs typeface="Times New Roman" panose="02020603050405020304" pitchFamily="18" charset="0"/>
                        </a:rPr>
                        <a:t>(5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9577">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2. Phong thái tự tin</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1386840" algn="l"/>
                        </a:tabLst>
                      </a:pPr>
                      <a:r>
                        <a:rPr lang="en-US" sz="2800" b="1">
                          <a:effectLst/>
                          <a:latin typeface="Times New Roman" panose="02020603050405020304" pitchFamily="18" charset="0"/>
                          <a:ea typeface="MS Mincho"/>
                          <a:cs typeface="Times New Roman" panose="02020603050405020304" pitchFamily="18" charset="0"/>
                        </a:rPr>
                        <a:t>     (2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Còn rụt rè, chưa tương tác với người nghe</a:t>
                      </a:r>
                      <a:r>
                        <a:rPr lang="en-US" sz="2800" smtClean="0">
                          <a:effectLst/>
                          <a:latin typeface="Times New Roman" panose="02020603050405020304" pitchFamily="18" charset="0"/>
                          <a:ea typeface="MS Mincho"/>
                          <a:cs typeface="Times New Roman" panose="02020603050405020304" pitchFamily="18" charset="0"/>
                        </a:rPr>
                        <a:t>.</a:t>
                      </a:r>
                      <a:r>
                        <a:rPr lang="vi-VN" sz="2800" baseline="0" smtClean="0">
                          <a:effectLst/>
                          <a:latin typeface="Times New Roman" panose="02020603050405020304" pitchFamily="18" charset="0"/>
                          <a:ea typeface="MS Mincho"/>
                          <a:cs typeface="Times New Roman" panose="02020603050405020304" pitchFamily="18" charset="0"/>
                        </a:rPr>
                        <a:t> </a:t>
                      </a:r>
                      <a:r>
                        <a:rPr lang="en-US" sz="2800" smtClean="0">
                          <a:effectLst/>
                          <a:latin typeface="Times New Roman" panose="02020603050405020304" pitchFamily="18" charset="0"/>
                          <a:ea typeface="MS Mincho"/>
                          <a:cs typeface="Times New Roman" panose="02020603050405020304" pitchFamily="18" charset="0"/>
                        </a:rPr>
                        <a:t>(</a:t>
                      </a:r>
                      <a:r>
                        <a:rPr lang="en-US" sz="2800">
                          <a:effectLst/>
                          <a:latin typeface="Times New Roman" panose="02020603050405020304" pitchFamily="18" charset="0"/>
                          <a:ea typeface="MS Mincho"/>
                          <a:cs typeface="Times New Roman" panose="02020603050405020304" pitchFamily="18" charset="0"/>
                        </a:rPr>
                        <a:t>0.5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  Đã mạnh dạn trình bày nhưng cử chỉ, lời nói chưa được tự nhiên; thiếu tương tác với người nghe</a:t>
                      </a:r>
                      <a:r>
                        <a:rPr lang="en-US" sz="2800" smtClean="0">
                          <a:effectLst/>
                          <a:latin typeface="Times New Roman" panose="02020603050405020304" pitchFamily="18" charset="0"/>
                          <a:ea typeface="MS Mincho"/>
                          <a:cs typeface="Times New Roman" panose="02020603050405020304" pitchFamily="18" charset="0"/>
                        </a:rPr>
                        <a:t>.</a:t>
                      </a:r>
                      <a:r>
                        <a:rPr lang="vi-VN" sz="2800" baseline="0" smtClean="0">
                          <a:effectLst/>
                          <a:latin typeface="Times New Roman" panose="02020603050405020304" pitchFamily="18" charset="0"/>
                          <a:ea typeface="MS Mincho"/>
                          <a:cs typeface="Times New Roman" panose="02020603050405020304" pitchFamily="18" charset="0"/>
                        </a:rPr>
                        <a:t> </a:t>
                      </a:r>
                      <a:r>
                        <a:rPr lang="en-US" sz="2800" smtClean="0">
                          <a:effectLst/>
                          <a:latin typeface="Times New Roman" panose="02020603050405020304" pitchFamily="18" charset="0"/>
                          <a:ea typeface="MS Mincho"/>
                          <a:cs typeface="Times New Roman" panose="02020603050405020304" pitchFamily="18" charset="0"/>
                        </a:rPr>
                        <a:t>(</a:t>
                      </a:r>
                      <a:r>
                        <a:rPr lang="en-US" sz="2800">
                          <a:effectLst/>
                          <a:latin typeface="Times New Roman" panose="02020603050405020304" pitchFamily="18" charset="0"/>
                          <a:ea typeface="MS Mincho"/>
                          <a:cs typeface="Times New Roman" panose="02020603050405020304" pitchFamily="18" charset="0"/>
                        </a:rPr>
                        <a:t>1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Tự tin khi trình bày; tương tác tốt với người nghe</a:t>
                      </a:r>
                      <a:r>
                        <a:rPr lang="en-US" sz="2800" smtClean="0">
                          <a:effectLst/>
                          <a:latin typeface="Times New Roman" panose="02020603050405020304" pitchFamily="18" charset="0"/>
                          <a:ea typeface="MS Mincho"/>
                          <a:cs typeface="Times New Roman" panose="02020603050405020304" pitchFamily="18" charset="0"/>
                        </a:rPr>
                        <a:t>.  </a:t>
                      </a:r>
                      <a:r>
                        <a:rPr lang="en-US" sz="2800">
                          <a:effectLst/>
                          <a:latin typeface="Times New Roman" panose="02020603050405020304" pitchFamily="18" charset="0"/>
                          <a:ea typeface="MS Mincho"/>
                          <a:cs typeface="Times New Roman" panose="02020603050405020304" pitchFamily="18" charset="0"/>
                        </a:rPr>
                        <a:t>(2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9577">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3. Nói to, rõ ràng, truyền cảm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1386840" algn="l"/>
                        </a:tabLst>
                      </a:pPr>
                      <a:r>
                        <a:rPr lang="en-US" sz="2800" b="1">
                          <a:effectLst/>
                          <a:latin typeface="Times New Roman" panose="02020603050405020304" pitchFamily="18" charset="0"/>
                          <a:ea typeface="MS Mincho"/>
                          <a:cs typeface="Times New Roman" panose="02020603050405020304" pitchFamily="18" charset="0"/>
                        </a:rPr>
                        <a:t>    (1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Nói nhỏ, khó nghe, nói lặp lại, ngập ngừng nhiều lần</a:t>
                      </a:r>
                      <a:r>
                        <a:rPr lang="en-US" sz="2800" smtClean="0">
                          <a:effectLst/>
                          <a:latin typeface="Times New Roman" panose="02020603050405020304" pitchFamily="18" charset="0"/>
                          <a:ea typeface="MS Mincho"/>
                          <a:cs typeface="Times New Roman" panose="02020603050405020304" pitchFamily="18" charset="0"/>
                        </a:rPr>
                        <a:t>.(</a:t>
                      </a:r>
                      <a:r>
                        <a:rPr lang="en-US" sz="2800">
                          <a:effectLst/>
                          <a:latin typeface="Times New Roman" panose="02020603050405020304" pitchFamily="18" charset="0"/>
                          <a:ea typeface="MS Mincho"/>
                          <a:cs typeface="Times New Roman" panose="02020603050405020304" pitchFamily="18" charset="0"/>
                        </a:rPr>
                        <a:t>0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Nói to, nhưng đôi chỗ còn lặp lại hoặc ngập ngừng</a:t>
                      </a:r>
                      <a:r>
                        <a:rPr lang="en-US" sz="2800" smtClean="0">
                          <a:effectLst/>
                          <a:latin typeface="Times New Roman" panose="02020603050405020304" pitchFamily="18" charset="0"/>
                          <a:ea typeface="MS Mincho"/>
                          <a:cs typeface="Times New Roman" panose="02020603050405020304" pitchFamily="18" charset="0"/>
                        </a:rPr>
                        <a:t>.(</a:t>
                      </a:r>
                      <a:r>
                        <a:rPr lang="en-US" sz="2800">
                          <a:effectLst/>
                          <a:latin typeface="Times New Roman" panose="02020603050405020304" pitchFamily="18" charset="0"/>
                          <a:ea typeface="MS Mincho"/>
                          <a:cs typeface="Times New Roman" panose="02020603050405020304" pitchFamily="18" charset="0"/>
                        </a:rPr>
                        <a:t>0.5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Nói to, truyền cảm; hầu như không lặp lại hay ngập ngừng</a:t>
                      </a:r>
                      <a:r>
                        <a:rPr lang="en-US" sz="2800" smtClean="0">
                          <a:effectLst/>
                          <a:latin typeface="Times New Roman" panose="02020603050405020304" pitchFamily="18" charset="0"/>
                          <a:ea typeface="MS Mincho"/>
                          <a:cs typeface="Times New Roman" panose="02020603050405020304" pitchFamily="18" charset="0"/>
                        </a:rPr>
                        <a:t>. </a:t>
                      </a:r>
                      <a:r>
                        <a:rPr lang="en-US" sz="2800">
                          <a:effectLst/>
                          <a:latin typeface="Times New Roman" panose="02020603050405020304" pitchFamily="18" charset="0"/>
                          <a:ea typeface="MS Mincho"/>
                          <a:cs typeface="Times New Roman" panose="02020603050405020304" pitchFamily="18" charset="0"/>
                        </a:rPr>
                        <a:t>(1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6659">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4. Sử dụng các phương tiện hỗ trợ phù hợp (</a:t>
                      </a:r>
                      <a:r>
                        <a:rPr lang="en-US" sz="2800" i="1">
                          <a:effectLst/>
                          <a:latin typeface="Times New Roman" panose="02020603050405020304" pitchFamily="18" charset="0"/>
                          <a:ea typeface="MS Mincho"/>
                          <a:cs typeface="Times New Roman" panose="02020603050405020304" pitchFamily="18" charset="0"/>
                        </a:rPr>
                        <a:t>tranh ảnh, video</a:t>
                      </a:r>
                      <a:r>
                        <a:rPr lang="en-US" sz="2800" i="1" smtClean="0">
                          <a:effectLst/>
                          <a:latin typeface="Times New Roman" panose="02020603050405020304" pitchFamily="18" charset="0"/>
                          <a:ea typeface="MS Mincho"/>
                          <a:cs typeface="Times New Roman" panose="02020603050405020304" pitchFamily="18" charset="0"/>
                        </a:rPr>
                        <a:t>,...)</a:t>
                      </a:r>
                      <a:r>
                        <a:rPr lang="en-US" sz="2800" b="1" smtClean="0">
                          <a:effectLst/>
                          <a:latin typeface="Times New Roman" panose="02020603050405020304" pitchFamily="18" charset="0"/>
                          <a:ea typeface="MS Mincho"/>
                          <a:cs typeface="Times New Roman" panose="02020603050405020304" pitchFamily="18" charset="0"/>
                        </a:rPr>
                        <a:t> </a:t>
                      </a:r>
                      <a:r>
                        <a:rPr lang="en-US" sz="2800" b="1">
                          <a:effectLst/>
                          <a:latin typeface="Times New Roman" panose="02020603050405020304" pitchFamily="18" charset="0"/>
                          <a:ea typeface="MS Mincho"/>
                          <a:cs typeface="Times New Roman" panose="02020603050405020304" pitchFamily="18" charset="0"/>
                        </a:rPr>
                        <a:t>(1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Không sử dụng các phương tiện hỗ trợ</a:t>
                      </a:r>
                      <a:r>
                        <a:rPr lang="en-US" sz="2800" smtClean="0">
                          <a:effectLst/>
                          <a:latin typeface="Times New Roman" panose="02020603050405020304" pitchFamily="18" charset="0"/>
                          <a:ea typeface="MS Mincho"/>
                          <a:cs typeface="Times New Roman" panose="02020603050405020304" pitchFamily="18" charset="0"/>
                        </a:rPr>
                        <a:t>.</a:t>
                      </a:r>
                      <a:r>
                        <a:rPr lang="vi-VN" sz="2800" baseline="0" smtClean="0">
                          <a:effectLst/>
                          <a:latin typeface="Times New Roman" panose="02020603050405020304" pitchFamily="18" charset="0"/>
                          <a:ea typeface="MS Mincho"/>
                          <a:cs typeface="Times New Roman" panose="02020603050405020304" pitchFamily="18" charset="0"/>
                        </a:rPr>
                        <a:t> </a:t>
                      </a:r>
                      <a:r>
                        <a:rPr lang="en-US" sz="2800" smtClean="0">
                          <a:effectLst/>
                          <a:latin typeface="Times New Roman" panose="02020603050405020304" pitchFamily="18" charset="0"/>
                          <a:ea typeface="MS Mincho"/>
                          <a:cs typeface="Times New Roman" panose="02020603050405020304" pitchFamily="18" charset="0"/>
                        </a:rPr>
                        <a:t>(</a:t>
                      </a:r>
                      <a:r>
                        <a:rPr lang="en-US" sz="2800">
                          <a:effectLst/>
                          <a:latin typeface="Times New Roman" panose="02020603050405020304" pitchFamily="18" charset="0"/>
                          <a:ea typeface="MS Mincho"/>
                          <a:cs typeface="Times New Roman" panose="02020603050405020304" pitchFamily="18" charset="0"/>
                        </a:rPr>
                        <a:t>0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Đã sử dụng thêm các phương tiện hỗ trợ, minh họa nhưng chưa hiệu quả</a:t>
                      </a:r>
                      <a:r>
                        <a:rPr lang="en-US" sz="2800" smtClean="0">
                          <a:effectLst/>
                          <a:latin typeface="Times New Roman" panose="02020603050405020304" pitchFamily="18" charset="0"/>
                          <a:ea typeface="MS Mincho"/>
                          <a:cs typeface="Times New Roman" panose="02020603050405020304" pitchFamily="18" charset="0"/>
                        </a:rPr>
                        <a:t>. </a:t>
                      </a:r>
                      <a:r>
                        <a:rPr lang="en-US" sz="2800">
                          <a:effectLst/>
                          <a:latin typeface="Times New Roman" panose="02020603050405020304" pitchFamily="18" charset="0"/>
                          <a:ea typeface="MS Mincho"/>
                          <a:cs typeface="Times New Roman" panose="02020603050405020304" pitchFamily="18" charset="0"/>
                        </a:rPr>
                        <a:t>(0.5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Sử dụng các phương tiện hỗ trợ, minh họa có hiệu quả cao</a:t>
                      </a:r>
                      <a:r>
                        <a:rPr lang="en-US" sz="2800" smtClean="0">
                          <a:effectLst/>
                          <a:latin typeface="Times New Roman" panose="02020603050405020304" pitchFamily="18" charset="0"/>
                          <a:ea typeface="MS Mincho"/>
                          <a:cs typeface="Times New Roman" panose="02020603050405020304" pitchFamily="18" charset="0"/>
                        </a:rPr>
                        <a:t>. </a:t>
                      </a:r>
                      <a:r>
                        <a:rPr lang="en-US" sz="2800">
                          <a:effectLst/>
                          <a:latin typeface="Times New Roman" panose="02020603050405020304" pitchFamily="18" charset="0"/>
                          <a:ea typeface="MS Mincho"/>
                          <a:cs typeface="Times New Roman" panose="02020603050405020304" pitchFamily="18" charset="0"/>
                        </a:rPr>
                        <a:t>(1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320">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5. Mở đầu và kết thúc hợp lí</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1386840" algn="l"/>
                        </a:tabLst>
                      </a:pPr>
                      <a:r>
                        <a:rPr lang="en-US" sz="2800" b="1">
                          <a:effectLst/>
                          <a:latin typeface="Times New Roman" panose="02020603050405020304" pitchFamily="18" charset="0"/>
                          <a:ea typeface="MS Mincho"/>
                          <a:cs typeface="Times New Roman" panose="02020603050405020304" pitchFamily="18" charset="0"/>
                        </a:rPr>
                        <a:t>   (1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Không chào hỏi và/ hoặc không có lời kết thúc bài nói</a:t>
                      </a:r>
                      <a:r>
                        <a:rPr lang="en-US" sz="2800" smtClean="0">
                          <a:effectLst/>
                          <a:latin typeface="Times New Roman" panose="02020603050405020304" pitchFamily="18" charset="0"/>
                          <a:ea typeface="MS Mincho"/>
                          <a:cs typeface="Times New Roman" panose="02020603050405020304" pitchFamily="18" charset="0"/>
                        </a:rPr>
                        <a:t>. </a:t>
                      </a:r>
                      <a:r>
                        <a:rPr lang="en-US" sz="2800">
                          <a:effectLst/>
                          <a:latin typeface="Times New Roman" panose="02020603050405020304" pitchFamily="18" charset="0"/>
                          <a:ea typeface="MS Mincho"/>
                          <a:cs typeface="Times New Roman" panose="02020603050405020304" pitchFamily="18" charset="0"/>
                        </a:rPr>
                        <a:t>(0 điểm</a:t>
                      </a:r>
                      <a:r>
                        <a:rPr lang="en-US" sz="2800" smtClean="0">
                          <a:effectLst/>
                          <a:latin typeface="Times New Roman" panose="02020603050405020304" pitchFamily="18" charset="0"/>
                          <a:ea typeface="MS Mincho"/>
                          <a:cs typeface="Times New Roman" panose="02020603050405020304" pitchFamily="18" charset="0"/>
                        </a:rPr>
                        <a:t>)</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Chào hỏi và có lời kết thúc bài nói nhưng chưa ấn tượng.</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      (0.5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Chào hỏi và có lời kết thúc bài nói ấn tượng.</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 </a:t>
                      </a:r>
                      <a:r>
                        <a:rPr lang="en-US" sz="2800" smtClean="0">
                          <a:effectLst/>
                          <a:latin typeface="Times New Roman" panose="02020603050405020304" pitchFamily="18" charset="0"/>
                          <a:ea typeface="MS Mincho"/>
                          <a:cs typeface="Times New Roman" panose="02020603050405020304" pitchFamily="18" charset="0"/>
                        </a:rPr>
                        <a:t> </a:t>
                      </a:r>
                      <a:r>
                        <a:rPr lang="en-US" sz="2800">
                          <a:effectLst/>
                          <a:latin typeface="Times New Roman" panose="02020603050405020304" pitchFamily="18" charset="0"/>
                          <a:ea typeface="MS Mincho"/>
                          <a:cs typeface="Times New Roman" panose="02020603050405020304" pitchFamily="18" charset="0"/>
                        </a:rPr>
                        <a:t>(1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082">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 </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 </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 </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082">
                <a:tc>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TỔNG ĐIỂM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gridSpan="3">
                  <a:txBody>
                    <a:bodyPr/>
                    <a:lstStyle/>
                    <a:p>
                      <a:pPr>
                        <a:lnSpc>
                          <a:spcPct val="100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 </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5850" marR="2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EDB"/>
        </a:solidFill>
        <a:effectLst/>
      </p:bgPr>
    </p:bg>
    <p:spTree>
      <p:nvGrpSpPr>
        <p:cNvPr id="1" name=""/>
        <p:cNvGrpSpPr/>
        <p:nvPr/>
      </p:nvGrpSpPr>
      <p:grpSpPr>
        <a:xfrm>
          <a:off x="0" y="0"/>
          <a:ext cx="0" cy="0"/>
          <a:chOff x="0" y="0"/>
          <a:chExt cx="0" cy="0"/>
        </a:xfrm>
      </p:grpSpPr>
      <p:sp>
        <p:nvSpPr>
          <p:cNvPr id="3" name="Freeform 3"/>
          <p:cNvSpPr/>
          <p:nvPr/>
        </p:nvSpPr>
        <p:spPr>
          <a:xfrm>
            <a:off x="9174235" y="4367557"/>
            <a:ext cx="9490090" cy="5919443"/>
          </a:xfrm>
          <a:custGeom>
            <a:avLst/>
            <a:gdLst/>
            <a:ahLst/>
            <a:cxnLst/>
            <a:rect l="l" t="t" r="r" b="b"/>
            <a:pathLst>
              <a:path w="9490090" h="5919443">
                <a:moveTo>
                  <a:pt x="0" y="0"/>
                </a:moveTo>
                <a:lnTo>
                  <a:pt x="9490090" y="0"/>
                </a:lnTo>
                <a:lnTo>
                  <a:pt x="9490090" y="5919443"/>
                </a:lnTo>
                <a:lnTo>
                  <a:pt x="0" y="591944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H="1">
            <a:off x="-315855" y="4367557"/>
            <a:ext cx="9490090" cy="5919443"/>
          </a:xfrm>
          <a:custGeom>
            <a:avLst/>
            <a:gdLst/>
            <a:ahLst/>
            <a:cxnLst/>
            <a:rect l="l" t="t" r="r" b="b"/>
            <a:pathLst>
              <a:path w="9490090" h="5919443">
                <a:moveTo>
                  <a:pt x="9490090" y="0"/>
                </a:moveTo>
                <a:lnTo>
                  <a:pt x="0" y="0"/>
                </a:lnTo>
                <a:lnTo>
                  <a:pt x="0" y="5919443"/>
                </a:lnTo>
                <a:lnTo>
                  <a:pt x="9490090" y="5919443"/>
                </a:lnTo>
                <a:lnTo>
                  <a:pt x="949009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0" y="-30844"/>
            <a:ext cx="18288000" cy="10317843"/>
            <a:chOff x="0" y="0"/>
            <a:chExt cx="3545410" cy="1661811"/>
          </a:xfrm>
        </p:grpSpPr>
        <p:sp>
          <p:nvSpPr>
            <p:cNvPr id="6" name="Freeform 6"/>
            <p:cNvSpPr/>
            <p:nvPr/>
          </p:nvSpPr>
          <p:spPr>
            <a:xfrm>
              <a:off x="0" y="0"/>
              <a:ext cx="3545410" cy="1661811"/>
            </a:xfrm>
            <a:custGeom>
              <a:avLst/>
              <a:gdLst/>
              <a:ahLst/>
              <a:cxnLst/>
              <a:rect l="l" t="t" r="r" b="b"/>
              <a:pathLst>
                <a:path w="3545410" h="1661811">
                  <a:moveTo>
                    <a:pt x="29331" y="0"/>
                  </a:moveTo>
                  <a:lnTo>
                    <a:pt x="3516079" y="0"/>
                  </a:lnTo>
                  <a:cubicBezTo>
                    <a:pt x="3523858" y="0"/>
                    <a:pt x="3531319" y="3090"/>
                    <a:pt x="3536819" y="8591"/>
                  </a:cubicBezTo>
                  <a:cubicBezTo>
                    <a:pt x="3542320" y="14091"/>
                    <a:pt x="3545410" y="21552"/>
                    <a:pt x="3545410" y="29331"/>
                  </a:cubicBezTo>
                  <a:lnTo>
                    <a:pt x="3545410" y="1632480"/>
                  </a:lnTo>
                  <a:cubicBezTo>
                    <a:pt x="3545410" y="1640259"/>
                    <a:pt x="3542320" y="1647720"/>
                    <a:pt x="3536819" y="1653221"/>
                  </a:cubicBezTo>
                  <a:cubicBezTo>
                    <a:pt x="3531319" y="1658721"/>
                    <a:pt x="3523858" y="1661811"/>
                    <a:pt x="3516079" y="1661811"/>
                  </a:cubicBezTo>
                  <a:lnTo>
                    <a:pt x="29331" y="1661811"/>
                  </a:lnTo>
                  <a:cubicBezTo>
                    <a:pt x="21552" y="1661811"/>
                    <a:pt x="14091" y="1658721"/>
                    <a:pt x="8591" y="1653221"/>
                  </a:cubicBezTo>
                  <a:cubicBezTo>
                    <a:pt x="3090" y="1647720"/>
                    <a:pt x="0" y="1640259"/>
                    <a:pt x="0" y="1632480"/>
                  </a:cubicBezTo>
                  <a:lnTo>
                    <a:pt x="0" y="29331"/>
                  </a:lnTo>
                  <a:cubicBezTo>
                    <a:pt x="0" y="21552"/>
                    <a:pt x="3090" y="14091"/>
                    <a:pt x="8591" y="8591"/>
                  </a:cubicBezTo>
                  <a:cubicBezTo>
                    <a:pt x="14091" y="3090"/>
                    <a:pt x="21552" y="0"/>
                    <a:pt x="29331" y="0"/>
                  </a:cubicBezTo>
                  <a:close/>
                </a:path>
              </a:pathLst>
            </a:custGeom>
            <a:solidFill>
              <a:srgbClr val="FFFFFF">
                <a:alpha val="80000"/>
              </a:srgbClr>
            </a:solidFill>
          </p:spPr>
        </p:sp>
        <p:sp>
          <p:nvSpPr>
            <p:cNvPr id="7" name="TextBox 7"/>
            <p:cNvSpPr txBox="1"/>
            <p:nvPr/>
          </p:nvSpPr>
          <p:spPr>
            <a:xfrm>
              <a:off x="0" y="-38100"/>
              <a:ext cx="3545410" cy="1699911"/>
            </a:xfrm>
            <a:prstGeom prst="rect">
              <a:avLst/>
            </a:prstGeom>
          </p:spPr>
          <p:txBody>
            <a:bodyPr lIns="50800" tIns="50800" rIns="50800" bIns="50800" rtlCol="0" anchor="ctr"/>
            <a:lstStyle/>
            <a:p>
              <a:pPr algn="ctr">
                <a:lnSpc>
                  <a:spcPts val="2659"/>
                </a:lnSpc>
              </a:pPr>
              <a:endParaRPr/>
            </a:p>
          </p:txBody>
        </p:sp>
      </p:grpSp>
      <p:sp>
        <p:nvSpPr>
          <p:cNvPr id="9" name="Rectangle 8"/>
          <p:cNvSpPr/>
          <p:nvPr/>
        </p:nvSpPr>
        <p:spPr>
          <a:xfrm>
            <a:off x="4572000" y="647700"/>
            <a:ext cx="9144000" cy="1948995"/>
          </a:xfrm>
          <a:prstGeom prst="rect">
            <a:avLst/>
          </a:prstGeom>
        </p:spPr>
        <p:txBody>
          <a:bodyPr>
            <a:spAutoFit/>
          </a:bodyPr>
          <a:lstStyle/>
          <a:p>
            <a:pPr algn="ctr">
              <a:lnSpc>
                <a:spcPct val="130000"/>
              </a:lnSpc>
              <a:spcAft>
                <a:spcPts val="0"/>
              </a:spcAft>
            </a:pPr>
            <a:r>
              <a:rPr lang="vi-VN" sz="3200" b="1">
                <a:latin typeface="Times New Roman" panose="02020603050405020304" pitchFamily="18" charset="0"/>
                <a:ea typeface="Times New Roman" panose="02020603050405020304" pitchFamily="18" charset="0"/>
                <a:cs typeface="Times New Roman" panose="02020603050405020304" pitchFamily="18" charset="0"/>
              </a:rPr>
              <a:t>PHIẾU </a:t>
            </a:r>
            <a:r>
              <a:rPr lang="en-US" sz="3200" b="1">
                <a:latin typeface="Times New Roman" panose="02020603050405020304" pitchFamily="18" charset="0"/>
                <a:ea typeface="Times New Roman" panose="02020603050405020304" pitchFamily="18" charset="0"/>
                <a:cs typeface="Times New Roman" panose="02020603050405020304" pitchFamily="18" charset="0"/>
              </a:rPr>
              <a:t>TỰ </a:t>
            </a:r>
            <a:r>
              <a:rPr lang="vi-VN" sz="3200" b="1">
                <a:latin typeface="Times New Roman" panose="02020603050405020304" pitchFamily="18" charset="0"/>
                <a:ea typeface="Times New Roman" panose="02020603050405020304" pitchFamily="18" charset="0"/>
                <a:cs typeface="Times New Roman" panose="02020603050405020304" pitchFamily="18" charset="0"/>
              </a:rPr>
              <a:t>ĐÁNH GIÁ VÀ KIỂM TRA QUÁ TRÌNH NGHE</a:t>
            </a:r>
            <a:endParaRPr lang="en-GB" sz="32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Aft>
                <a:spcPts val="0"/>
              </a:spcAft>
            </a:pPr>
            <a:r>
              <a:rPr lang="en-US" sz="3200" b="1">
                <a:latin typeface="Times New Roman" panose="02020603050405020304" pitchFamily="18" charset="0"/>
                <a:ea typeface="Times New Roman" panose="02020603050405020304" pitchFamily="18" charset="0"/>
                <a:cs typeface="Times New Roman" panose="02020603050405020304" pitchFamily="18" charset="0"/>
              </a:rPr>
              <a:t>  Người tự đánh giá</a:t>
            </a:r>
            <a:r>
              <a:rPr lang="vi-VN" sz="3200" b="1">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074150352"/>
              </p:ext>
            </p:extLst>
          </p:nvPr>
        </p:nvGraphicFramePr>
        <p:xfrm>
          <a:off x="508832" y="3275239"/>
          <a:ext cx="17330806" cy="6276594"/>
        </p:xfrm>
        <a:graphic>
          <a:graphicData uri="http://schemas.openxmlformats.org/drawingml/2006/table">
            <a:tbl>
              <a:tblPr firstRow="1" firstCol="1" bandRow="1">
                <a:effectLst>
                  <a:outerShdw blurRad="50800" dist="38100" algn="l" rotWithShape="0">
                    <a:prstClr val="black">
                      <a:alpha val="40000"/>
                    </a:prstClr>
                  </a:outerShdw>
                </a:effectLst>
              </a:tblPr>
              <a:tblGrid>
                <a:gridCol w="1642960"/>
                <a:gridCol w="12487446"/>
                <a:gridCol w="1371600"/>
                <a:gridCol w="1828800"/>
              </a:tblGrid>
              <a:tr h="0">
                <a:tc rowSpan="2">
                  <a:txBody>
                    <a:bodyPr/>
                    <a:lstStyle/>
                    <a:p>
                      <a:pPr algn="ctr">
                        <a:lnSpc>
                          <a:spcPct val="130000"/>
                        </a:lnSpc>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30000"/>
                        </a:lnSpc>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Nội dung đánh giá</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30000"/>
                        </a:lnSpc>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Kết quả</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0">
                <a:tc vMerge="1">
                  <a:txBody>
                    <a:bodyPr/>
                    <a:lstStyle/>
                    <a:p>
                      <a:endParaRPr lang="en-GB"/>
                    </a:p>
                  </a:txBody>
                  <a:tcPr/>
                </a:tc>
                <a:tc vMerge="1">
                  <a:txBody>
                    <a:bodyPr/>
                    <a:lstStyle/>
                    <a:p>
                      <a:endParaRPr lang="en-GB"/>
                    </a:p>
                  </a:txBody>
                  <a:tcPr/>
                </a:tc>
                <a:tc>
                  <a:txBody>
                    <a:bodyPr/>
                    <a:lstStyle/>
                    <a:p>
                      <a:pPr algn="ctr">
                        <a:lnSpc>
                          <a:spcPct val="130000"/>
                        </a:lnSpc>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ctr">
                        <a:lnSpc>
                          <a:spcPct val="130000"/>
                        </a:lnSpc>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ĐÁNH GIÁ QUÁ TRÌNH NGHE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just">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Thái độ nghe: tập trung và tôn trọng người nói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Tích cực ghi chép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Các ý bổ sung đúng vấn đề, có ý nghĩa</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Câu hỏi phản biện đã hướng đến vấn đề chính của bài nói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30000"/>
                        </a:lnSpc>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                  ĐÁNH GIÁ CHUNG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Calibri" panose="020F0502020204030204" pitchFamily="34" charset="0"/>
                          <a:cs typeface="Times New Roman" panose="02020603050405020304" pitchFamily="18" charset="0"/>
                        </a:rPr>
                        <a:t>Điều bản thân đã làm tốt trong kĩ năng </a:t>
                      </a:r>
                      <a:r>
                        <a:rPr lang="en-US" sz="3200" smtClean="0">
                          <a:effectLst/>
                          <a:latin typeface="Times New Roman" panose="02020603050405020304" pitchFamily="18" charset="0"/>
                          <a:ea typeface="Calibri" panose="020F0502020204030204" pitchFamily="34" charset="0"/>
                          <a:cs typeface="Times New Roman" panose="02020603050405020304" pitchFamily="18" charset="0"/>
                        </a:rPr>
                        <a:t>nghe</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Calibri" panose="020F0502020204030204" pitchFamily="34" charset="0"/>
                          <a:cs typeface="Times New Roman" panose="02020603050405020304" pitchFamily="18" charset="0"/>
                        </a:rPr>
                        <a:t>Điều bản thân muốn khắc phục trong kĩ năng </a:t>
                      </a:r>
                      <a:r>
                        <a:rPr lang="en-US" sz="3200" smtClean="0">
                          <a:effectLst/>
                          <a:latin typeface="Times New Roman" panose="02020603050405020304" pitchFamily="18" charset="0"/>
                          <a:ea typeface="Calibri" panose="020F0502020204030204" pitchFamily="34" charset="0"/>
                          <a:cs typeface="Times New Roman" panose="02020603050405020304" pitchFamily="18" charset="0"/>
                        </a:rPr>
                        <a:t>nghe</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EDB"/>
        </a:solidFill>
        <a:effectLst/>
      </p:bgPr>
    </p:bg>
    <p:spTree>
      <p:nvGrpSpPr>
        <p:cNvPr id="1" name=""/>
        <p:cNvGrpSpPr/>
        <p:nvPr/>
      </p:nvGrpSpPr>
      <p:grpSpPr>
        <a:xfrm>
          <a:off x="0" y="0"/>
          <a:ext cx="0" cy="0"/>
          <a:chOff x="0" y="0"/>
          <a:chExt cx="0" cy="0"/>
        </a:xfrm>
      </p:grpSpPr>
      <p:sp>
        <p:nvSpPr>
          <p:cNvPr id="2" name="Freeform 2"/>
          <p:cNvSpPr/>
          <p:nvPr/>
        </p:nvSpPr>
        <p:spPr>
          <a:xfrm>
            <a:off x="0" y="7778635"/>
            <a:ext cx="18288000" cy="2959331"/>
          </a:xfrm>
          <a:custGeom>
            <a:avLst/>
            <a:gdLst/>
            <a:ahLst/>
            <a:cxnLst/>
            <a:rect l="l" t="t" r="r" b="b"/>
            <a:pathLst>
              <a:path w="18288000" h="2959331">
                <a:moveTo>
                  <a:pt x="0" y="0"/>
                </a:moveTo>
                <a:lnTo>
                  <a:pt x="18288000" y="0"/>
                </a:lnTo>
                <a:lnTo>
                  <a:pt x="18288000" y="2959330"/>
                </a:lnTo>
                <a:lnTo>
                  <a:pt x="0" y="29593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93552" y="402106"/>
            <a:ext cx="8686371" cy="2447977"/>
          </a:xfrm>
          <a:custGeom>
            <a:avLst/>
            <a:gdLst/>
            <a:ahLst/>
            <a:cxnLst/>
            <a:rect l="l" t="t" r="r" b="b"/>
            <a:pathLst>
              <a:path w="8686371" h="2447977">
                <a:moveTo>
                  <a:pt x="0" y="0"/>
                </a:moveTo>
                <a:lnTo>
                  <a:pt x="8686371" y="0"/>
                </a:lnTo>
                <a:lnTo>
                  <a:pt x="8686371" y="2447977"/>
                </a:lnTo>
                <a:lnTo>
                  <a:pt x="0" y="244797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2118939" y="-316124"/>
            <a:ext cx="6169061" cy="1738554"/>
          </a:xfrm>
          <a:custGeom>
            <a:avLst/>
            <a:gdLst/>
            <a:ahLst/>
            <a:cxnLst/>
            <a:rect l="l" t="t" r="r" b="b"/>
            <a:pathLst>
              <a:path w="6169061" h="1738554">
                <a:moveTo>
                  <a:pt x="6169061" y="0"/>
                </a:moveTo>
                <a:lnTo>
                  <a:pt x="0" y="0"/>
                </a:lnTo>
                <a:lnTo>
                  <a:pt x="0" y="1738554"/>
                </a:lnTo>
                <a:lnTo>
                  <a:pt x="6169061" y="1738554"/>
                </a:lnTo>
                <a:lnTo>
                  <a:pt x="6169061"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11599297" y="5070093"/>
            <a:ext cx="8686371" cy="2447977"/>
          </a:xfrm>
          <a:custGeom>
            <a:avLst/>
            <a:gdLst/>
            <a:ahLst/>
            <a:cxnLst/>
            <a:rect l="l" t="t" r="r" b="b"/>
            <a:pathLst>
              <a:path w="8686371" h="2447977">
                <a:moveTo>
                  <a:pt x="8686371" y="0"/>
                </a:moveTo>
                <a:lnTo>
                  <a:pt x="0" y="0"/>
                </a:lnTo>
                <a:lnTo>
                  <a:pt x="0" y="2447977"/>
                </a:lnTo>
                <a:lnTo>
                  <a:pt x="8686371" y="2447977"/>
                </a:lnTo>
                <a:lnTo>
                  <a:pt x="8686371"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a:off x="14575629" y="1028700"/>
            <a:ext cx="5932820" cy="7990330"/>
          </a:xfrm>
          <a:custGeom>
            <a:avLst/>
            <a:gdLst/>
            <a:ahLst/>
            <a:cxnLst/>
            <a:rect l="l" t="t" r="r" b="b"/>
            <a:pathLst>
              <a:path w="5932820" h="7990330">
                <a:moveTo>
                  <a:pt x="5932820" y="0"/>
                </a:moveTo>
                <a:lnTo>
                  <a:pt x="0" y="0"/>
                </a:lnTo>
                <a:lnTo>
                  <a:pt x="0" y="7990330"/>
                </a:lnTo>
                <a:lnTo>
                  <a:pt x="5932820" y="7990330"/>
                </a:lnTo>
                <a:lnTo>
                  <a:pt x="593282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2450924" y="-316124"/>
            <a:ext cx="7444394" cy="10026120"/>
          </a:xfrm>
          <a:custGeom>
            <a:avLst/>
            <a:gdLst/>
            <a:ahLst/>
            <a:cxnLst/>
            <a:rect l="l" t="t" r="r" b="b"/>
            <a:pathLst>
              <a:path w="7444394" h="10026120">
                <a:moveTo>
                  <a:pt x="0" y="0"/>
                </a:moveTo>
                <a:lnTo>
                  <a:pt x="7444394" y="0"/>
                </a:lnTo>
                <a:lnTo>
                  <a:pt x="7444394" y="10026121"/>
                </a:lnTo>
                <a:lnTo>
                  <a:pt x="0" y="1002612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TextBox 8"/>
          <p:cNvSpPr txBox="1"/>
          <p:nvPr/>
        </p:nvSpPr>
        <p:spPr>
          <a:xfrm>
            <a:off x="4067637" y="2850577"/>
            <a:ext cx="10100522" cy="2954655"/>
          </a:xfrm>
          <a:prstGeom prst="rect">
            <a:avLst/>
          </a:prstGeom>
        </p:spPr>
        <p:txBody>
          <a:bodyPr wrap="square" lIns="0" tIns="0" rIns="0" bIns="0" rtlCol="0" anchor="t">
            <a:spAutoFit/>
          </a:bodyPr>
          <a:lstStyle/>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a:t>
            </a: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4 </a:t>
            </a: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endParaRPr lang="en-US" sz="11921"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a:off x="1736677" y="5595197"/>
            <a:ext cx="2237422" cy="4114800"/>
          </a:xfrm>
          <a:custGeom>
            <a:avLst/>
            <a:gdLst/>
            <a:ahLst/>
            <a:cxnLst/>
            <a:rect l="l" t="t" r="r" b="b"/>
            <a:pathLst>
              <a:path w="2237422" h="4114800">
                <a:moveTo>
                  <a:pt x="0" y="0"/>
                </a:moveTo>
                <a:lnTo>
                  <a:pt x="2237422" y="0"/>
                </a:lnTo>
                <a:lnTo>
                  <a:pt x="223742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4564649" y="8250202"/>
            <a:ext cx="2506031" cy="1738559"/>
          </a:xfrm>
          <a:custGeom>
            <a:avLst/>
            <a:gdLst/>
            <a:ahLst/>
            <a:cxnLst/>
            <a:rect l="l" t="t" r="r" b="b"/>
            <a:pathLst>
              <a:path w="2506031" h="1738559">
                <a:moveTo>
                  <a:pt x="0" y="0"/>
                </a:moveTo>
                <a:lnTo>
                  <a:pt x="2506031" y="0"/>
                </a:lnTo>
                <a:lnTo>
                  <a:pt x="2506031" y="1738559"/>
                </a:lnTo>
                <a:lnTo>
                  <a:pt x="0" y="173855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15942483" y="7500232"/>
            <a:ext cx="1338299" cy="2158546"/>
          </a:xfrm>
          <a:custGeom>
            <a:avLst/>
            <a:gdLst/>
            <a:ahLst/>
            <a:cxnLst/>
            <a:rect l="l" t="t" r="r" b="b"/>
            <a:pathLst>
              <a:path w="1338299" h="2158546">
                <a:moveTo>
                  <a:pt x="0" y="0"/>
                </a:moveTo>
                <a:lnTo>
                  <a:pt x="1338298" y="0"/>
                </a:lnTo>
                <a:lnTo>
                  <a:pt x="1338298" y="2158547"/>
                </a:lnTo>
                <a:lnTo>
                  <a:pt x="0" y="215854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a:off x="13760688" y="7329814"/>
            <a:ext cx="2181795" cy="2448953"/>
          </a:xfrm>
          <a:custGeom>
            <a:avLst/>
            <a:gdLst/>
            <a:ahLst/>
            <a:cxnLst/>
            <a:rect l="l" t="t" r="r" b="b"/>
            <a:pathLst>
              <a:path w="2181795" h="2448953">
                <a:moveTo>
                  <a:pt x="0" y="0"/>
                </a:moveTo>
                <a:lnTo>
                  <a:pt x="2181795" y="0"/>
                </a:lnTo>
                <a:lnTo>
                  <a:pt x="2181795" y="2448953"/>
                </a:lnTo>
                <a:lnTo>
                  <a:pt x="0" y="244895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extLst>
      <p:ext uri="{BB962C8B-B14F-4D97-AF65-F5344CB8AC3E}">
        <p14:creationId xmlns:p14="http://schemas.microsoft.com/office/powerpoint/2010/main" val="273470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E9BE"/>
        </a:solidFill>
        <a:effectLst/>
      </p:bgPr>
    </p:bg>
    <p:spTree>
      <p:nvGrpSpPr>
        <p:cNvPr id="1" name=""/>
        <p:cNvGrpSpPr/>
        <p:nvPr/>
      </p:nvGrpSpPr>
      <p:grpSpPr>
        <a:xfrm>
          <a:off x="0" y="0"/>
          <a:ext cx="0" cy="0"/>
          <a:chOff x="0" y="0"/>
          <a:chExt cx="0" cy="0"/>
        </a:xfrm>
      </p:grpSpPr>
      <p:sp>
        <p:nvSpPr>
          <p:cNvPr id="2" name="Freeform 2"/>
          <p:cNvSpPr/>
          <p:nvPr/>
        </p:nvSpPr>
        <p:spPr>
          <a:xfrm>
            <a:off x="-780815" y="2247900"/>
            <a:ext cx="9924815" cy="8039100"/>
          </a:xfrm>
          <a:custGeom>
            <a:avLst/>
            <a:gdLst/>
            <a:ahLst/>
            <a:cxnLst/>
            <a:rect l="l" t="t" r="r" b="b"/>
            <a:pathLst>
              <a:path w="9924815" h="8039100">
                <a:moveTo>
                  <a:pt x="0" y="0"/>
                </a:moveTo>
                <a:lnTo>
                  <a:pt x="9924815" y="0"/>
                </a:lnTo>
                <a:lnTo>
                  <a:pt x="9924815" y="8039100"/>
                </a:lnTo>
                <a:lnTo>
                  <a:pt x="0" y="80391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144000" y="2247900"/>
            <a:ext cx="9924815" cy="8039100"/>
          </a:xfrm>
          <a:custGeom>
            <a:avLst/>
            <a:gdLst/>
            <a:ahLst/>
            <a:cxnLst/>
            <a:rect l="l" t="t" r="r" b="b"/>
            <a:pathLst>
              <a:path w="9924815" h="8039100">
                <a:moveTo>
                  <a:pt x="9924815" y="0"/>
                </a:moveTo>
                <a:lnTo>
                  <a:pt x="0" y="0"/>
                </a:lnTo>
                <a:lnTo>
                  <a:pt x="0" y="8039100"/>
                </a:lnTo>
                <a:lnTo>
                  <a:pt x="9924815" y="8039100"/>
                </a:lnTo>
                <a:lnTo>
                  <a:pt x="9924815"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2667000" y="419100"/>
            <a:ext cx="13461478" cy="6309690"/>
            <a:chOff x="0" y="0"/>
            <a:chExt cx="3545410" cy="1661811"/>
          </a:xfrm>
        </p:grpSpPr>
        <p:sp>
          <p:nvSpPr>
            <p:cNvPr id="6" name="Freeform 6"/>
            <p:cNvSpPr/>
            <p:nvPr/>
          </p:nvSpPr>
          <p:spPr>
            <a:xfrm>
              <a:off x="0" y="0"/>
              <a:ext cx="3545410" cy="1661811"/>
            </a:xfrm>
            <a:custGeom>
              <a:avLst/>
              <a:gdLst/>
              <a:ahLst/>
              <a:cxnLst/>
              <a:rect l="l" t="t" r="r" b="b"/>
              <a:pathLst>
                <a:path w="3545410" h="1661811">
                  <a:moveTo>
                    <a:pt x="29331" y="0"/>
                  </a:moveTo>
                  <a:lnTo>
                    <a:pt x="3516079" y="0"/>
                  </a:lnTo>
                  <a:cubicBezTo>
                    <a:pt x="3523858" y="0"/>
                    <a:pt x="3531319" y="3090"/>
                    <a:pt x="3536819" y="8591"/>
                  </a:cubicBezTo>
                  <a:cubicBezTo>
                    <a:pt x="3542320" y="14091"/>
                    <a:pt x="3545410" y="21552"/>
                    <a:pt x="3545410" y="29331"/>
                  </a:cubicBezTo>
                  <a:lnTo>
                    <a:pt x="3545410" y="1632480"/>
                  </a:lnTo>
                  <a:cubicBezTo>
                    <a:pt x="3545410" y="1640259"/>
                    <a:pt x="3542320" y="1647720"/>
                    <a:pt x="3536819" y="1653221"/>
                  </a:cubicBezTo>
                  <a:cubicBezTo>
                    <a:pt x="3531319" y="1658721"/>
                    <a:pt x="3523858" y="1661811"/>
                    <a:pt x="3516079" y="1661811"/>
                  </a:cubicBezTo>
                  <a:lnTo>
                    <a:pt x="29331" y="1661811"/>
                  </a:lnTo>
                  <a:cubicBezTo>
                    <a:pt x="21552" y="1661811"/>
                    <a:pt x="14091" y="1658721"/>
                    <a:pt x="8591" y="1653221"/>
                  </a:cubicBezTo>
                  <a:cubicBezTo>
                    <a:pt x="3090" y="1647720"/>
                    <a:pt x="0" y="1640259"/>
                    <a:pt x="0" y="1632480"/>
                  </a:cubicBezTo>
                  <a:lnTo>
                    <a:pt x="0" y="29331"/>
                  </a:lnTo>
                  <a:cubicBezTo>
                    <a:pt x="0" y="21552"/>
                    <a:pt x="3090" y="14091"/>
                    <a:pt x="8591" y="8591"/>
                  </a:cubicBezTo>
                  <a:cubicBezTo>
                    <a:pt x="14091" y="3090"/>
                    <a:pt x="21552" y="0"/>
                    <a:pt x="29331" y="0"/>
                  </a:cubicBezTo>
                  <a:close/>
                </a:path>
              </a:pathLst>
            </a:custGeom>
            <a:solidFill>
              <a:srgbClr val="FFFFFF">
                <a:alpha val="80000"/>
              </a:srgbClr>
            </a:solidFill>
          </p:spPr>
        </p:sp>
        <p:sp>
          <p:nvSpPr>
            <p:cNvPr id="7" name="TextBox 7"/>
            <p:cNvSpPr txBox="1"/>
            <p:nvPr/>
          </p:nvSpPr>
          <p:spPr>
            <a:xfrm>
              <a:off x="0" y="-38100"/>
              <a:ext cx="3545410" cy="169991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3676662" y="1358013"/>
            <a:ext cx="11442154" cy="4847481"/>
          </a:xfrm>
          <a:prstGeom prst="rect">
            <a:avLst/>
          </a:prstGeom>
        </p:spPr>
        <p:txBody>
          <a:bodyPr lIns="0" tIns="0" rIns="0" bIns="0" rtlCol="0" anchor="t">
            <a:spAutoFit/>
          </a:bodyPr>
          <a:lstStyle/>
          <a:p>
            <a:pPr algn="ctr">
              <a:lnSpc>
                <a:spcPts val="6299"/>
              </a:lnSpc>
            </a:pPr>
            <a:r>
              <a:rPr lang="vi-VN" sz="4800" b="1" i="1" smtClean="0">
                <a:latin typeface="Times New Roman" panose="02020603050405020304" pitchFamily="18" charset="0"/>
                <a:cs typeface="Times New Roman" panose="02020603050405020304" pitchFamily="18" charset="0"/>
              </a:rPr>
              <a:t>Nhiệm vụ </a:t>
            </a:r>
            <a:r>
              <a:rPr lang="vi-VN" sz="4800" b="1" i="1" smtClean="0">
                <a:latin typeface="Times New Roman" panose="02020603050405020304" pitchFamily="18" charset="0"/>
                <a:cs typeface="Times New Roman" panose="02020603050405020304" pitchFamily="18" charset="0"/>
              </a:rPr>
              <a:t>1</a:t>
            </a:r>
            <a:endParaRPr lang="vi-VN" sz="4800" i="1" smtClean="0">
              <a:latin typeface="Times New Roman" panose="02020603050405020304" pitchFamily="18" charset="0"/>
              <a:cs typeface="Times New Roman" panose="02020603050405020304" pitchFamily="18" charset="0"/>
            </a:endParaRPr>
          </a:p>
          <a:p>
            <a:pPr algn="ctr">
              <a:lnSpc>
                <a:spcPts val="6299"/>
              </a:lnSpc>
            </a:pPr>
            <a:r>
              <a:rPr lang="vi-VN" sz="4800" b="1" i="1" smtClean="0">
                <a:latin typeface="Times New Roman" panose="02020603050405020304" pitchFamily="18" charset="0"/>
                <a:cs typeface="Times New Roman" panose="02020603050405020304" pitchFamily="18" charset="0"/>
              </a:rPr>
              <a:t>Trả </a:t>
            </a:r>
            <a:r>
              <a:rPr lang="vi-VN" sz="4800" b="1" i="1" smtClean="0">
                <a:latin typeface="Times New Roman" panose="02020603050405020304" pitchFamily="18" charset="0"/>
                <a:cs typeface="Times New Roman" panose="02020603050405020304" pitchFamily="18" charset="0"/>
              </a:rPr>
              <a:t>lời câu hỏi</a:t>
            </a:r>
          </a:p>
          <a:p>
            <a:pPr algn="ctr">
              <a:lnSpc>
                <a:spcPts val="6299"/>
              </a:lnSpc>
            </a:pPr>
            <a:r>
              <a:rPr lang="en-US" sz="4800" smtClean="0">
                <a:latin typeface="Times New Roman" panose="02020603050405020304" pitchFamily="18" charset="0"/>
                <a:cs typeface="Times New Roman" panose="02020603050405020304" pitchFamily="18" charset="0"/>
              </a:rPr>
              <a:t>Thông </a:t>
            </a:r>
            <a:r>
              <a:rPr lang="en-US" sz="4800">
                <a:latin typeface="Times New Roman" panose="02020603050405020304" pitchFamily="18" charset="0"/>
                <a:cs typeface="Times New Roman" panose="02020603050405020304" pitchFamily="18" charset="0"/>
              </a:rPr>
              <a:t>qua việc tìm hiểu và tham gia hoạt động trình bày ý kiến về một sự việc có tính thời sự trong tiết nói nghe hôm nay, em rút ra cho bản thân những thông điệp ý nghĩa nào</a:t>
            </a:r>
            <a:r>
              <a:rPr lang="en-US" sz="4800" smtClean="0">
                <a:latin typeface="Times New Roman" panose="02020603050405020304" pitchFamily="18" charset="0"/>
                <a:cs typeface="Times New Roman" panose="02020603050405020304" pitchFamily="18" charset="0"/>
              </a:rPr>
              <a:t>?</a:t>
            </a:r>
            <a:endParaRPr lang="en-US" sz="4499">
              <a:solidFill>
                <a:srgbClr val="306A8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5F2F4"/>
        </a:solidFill>
        <a:effectLst/>
      </p:bgPr>
    </p:bg>
    <p:spTree>
      <p:nvGrpSpPr>
        <p:cNvPr id="1" name=""/>
        <p:cNvGrpSpPr/>
        <p:nvPr/>
      </p:nvGrpSpPr>
      <p:grpSpPr>
        <a:xfrm>
          <a:off x="0" y="0"/>
          <a:ext cx="0" cy="0"/>
          <a:chOff x="0" y="0"/>
          <a:chExt cx="0" cy="0"/>
        </a:xfrm>
      </p:grpSpPr>
      <p:grpSp>
        <p:nvGrpSpPr>
          <p:cNvPr id="2" name="Group 2"/>
          <p:cNvGrpSpPr/>
          <p:nvPr/>
        </p:nvGrpSpPr>
        <p:grpSpPr>
          <a:xfrm>
            <a:off x="26965" y="0"/>
            <a:ext cx="9144000" cy="12821284"/>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FAE9BE"/>
            </a:solidFill>
          </p:spPr>
        </p:sp>
        <p:sp>
          <p:nvSpPr>
            <p:cNvPr id="4" name="TextBox 4"/>
            <p:cNvSpPr txBox="1"/>
            <p:nvPr/>
          </p:nvSpPr>
          <p:spPr>
            <a:xfrm>
              <a:off x="0" y="-38100"/>
              <a:ext cx="2408296" cy="2747433"/>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rot="-1259910">
            <a:off x="6485368" y="8321928"/>
            <a:ext cx="18288000" cy="2959331"/>
          </a:xfrm>
          <a:custGeom>
            <a:avLst/>
            <a:gdLst/>
            <a:ahLst/>
            <a:cxnLst/>
            <a:rect l="l" t="t" r="r" b="b"/>
            <a:pathLst>
              <a:path w="18288000" h="2959331">
                <a:moveTo>
                  <a:pt x="0" y="0"/>
                </a:moveTo>
                <a:lnTo>
                  <a:pt x="18288000" y="0"/>
                </a:lnTo>
                <a:lnTo>
                  <a:pt x="18288000" y="2959331"/>
                </a:lnTo>
                <a:lnTo>
                  <a:pt x="0" y="29593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4" name="Freeform 14"/>
          <p:cNvSpPr/>
          <p:nvPr/>
        </p:nvSpPr>
        <p:spPr>
          <a:xfrm>
            <a:off x="15921001" y="7418705"/>
            <a:ext cx="1338299" cy="2158546"/>
          </a:xfrm>
          <a:custGeom>
            <a:avLst/>
            <a:gdLst/>
            <a:ahLst/>
            <a:cxnLst/>
            <a:rect l="l" t="t" r="r" b="b"/>
            <a:pathLst>
              <a:path w="1338299" h="2158546">
                <a:moveTo>
                  <a:pt x="0" y="0"/>
                </a:moveTo>
                <a:lnTo>
                  <a:pt x="1338299" y="0"/>
                </a:lnTo>
                <a:lnTo>
                  <a:pt x="1338299" y="2158546"/>
                </a:lnTo>
                <a:lnTo>
                  <a:pt x="0" y="215854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1259999" flipH="1">
            <a:off x="-7014753" y="8322138"/>
            <a:ext cx="18288000" cy="2959331"/>
          </a:xfrm>
          <a:custGeom>
            <a:avLst/>
            <a:gdLst/>
            <a:ahLst/>
            <a:cxnLst/>
            <a:rect l="l" t="t" r="r" b="b"/>
            <a:pathLst>
              <a:path w="18288000" h="2959331">
                <a:moveTo>
                  <a:pt x="18288000" y="0"/>
                </a:moveTo>
                <a:lnTo>
                  <a:pt x="0" y="0"/>
                </a:lnTo>
                <a:lnTo>
                  <a:pt x="0" y="2959331"/>
                </a:lnTo>
                <a:lnTo>
                  <a:pt x="18288000" y="2959331"/>
                </a:lnTo>
                <a:lnTo>
                  <a:pt x="1828800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6" name="Freeform 16"/>
          <p:cNvSpPr/>
          <p:nvPr/>
        </p:nvSpPr>
        <p:spPr>
          <a:xfrm>
            <a:off x="496449" y="9012197"/>
            <a:ext cx="2783867" cy="789606"/>
          </a:xfrm>
          <a:custGeom>
            <a:avLst/>
            <a:gdLst/>
            <a:ahLst/>
            <a:cxnLst/>
            <a:rect l="l" t="t" r="r" b="b"/>
            <a:pathLst>
              <a:path w="2783867" h="789606">
                <a:moveTo>
                  <a:pt x="0" y="0"/>
                </a:moveTo>
                <a:lnTo>
                  <a:pt x="2783867" y="0"/>
                </a:lnTo>
                <a:lnTo>
                  <a:pt x="2783867" y="789606"/>
                </a:lnTo>
                <a:lnTo>
                  <a:pt x="0" y="78960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Rectangle 16"/>
          <p:cNvSpPr/>
          <p:nvPr/>
        </p:nvSpPr>
        <p:spPr>
          <a:xfrm>
            <a:off x="304800" y="576717"/>
            <a:ext cx="8377520" cy="6863417"/>
          </a:xfrm>
          <a:prstGeom prst="rect">
            <a:avLst/>
          </a:prstGeom>
        </p:spPr>
        <p:txBody>
          <a:bodyPr wrap="square">
            <a:spAutoFit/>
          </a:bodyPr>
          <a:lstStyle/>
          <a:p>
            <a:pPr algn="just">
              <a:spcAft>
                <a:spcPts val="0"/>
              </a:spcAft>
              <a:tabLst>
                <a:tab pos="1386840" algn="l"/>
              </a:tabLst>
            </a:pPr>
            <a:r>
              <a:rPr lang="vi-VN" sz="4000" kern="100">
                <a:latin typeface="Times New Roman" panose="02020603050405020304" pitchFamily="18" charset="0"/>
                <a:ea typeface="Calibri" panose="020F0502020204030204" pitchFamily="34" charset="0"/>
                <a:cs typeface="Times New Roman" panose="02020603050405020304" pitchFamily="18" charset="0"/>
              </a:rPr>
              <a:t>- </a:t>
            </a:r>
            <a:r>
              <a:rPr lang="vi-VN" sz="4000" b="1" kern="100">
                <a:latin typeface="Times New Roman" panose="02020603050405020304" pitchFamily="18" charset="0"/>
                <a:ea typeface="Calibri" panose="020F0502020204030204" pitchFamily="34" charset="0"/>
                <a:cs typeface="Times New Roman" panose="02020603050405020304" pitchFamily="18" charset="0"/>
              </a:rPr>
              <a:t>Nhóm 2, 4</a:t>
            </a:r>
            <a:r>
              <a:rPr lang="vi-VN" sz="4000" kern="100">
                <a:latin typeface="Times New Roman" panose="02020603050405020304" pitchFamily="18" charset="0"/>
                <a:ea typeface="Calibri" panose="020F0502020204030204" pitchFamily="34" charset="0"/>
                <a:cs typeface="Times New Roman" panose="02020603050405020304" pitchFamily="18" charset="0"/>
              </a:rPr>
              <a:t> hoàn  thành  01 video </a:t>
            </a:r>
            <a:r>
              <a:rPr lang="vi-VN" sz="4000">
                <a:latin typeface="Times New Roman" panose="02020603050405020304" pitchFamily="18" charset="0"/>
                <a:ea typeface="Calibri" panose="020F0502020204030204" pitchFamily="34" charset="0"/>
                <a:cs typeface="Times New Roman" panose="02020603050405020304" pitchFamily="18" charset="0"/>
              </a:rPr>
              <a:t>trình bày ý kiến về một sự việc có tính thời sự</a:t>
            </a:r>
            <a:r>
              <a:rPr lang="vi-VN" sz="4000" kern="100">
                <a:latin typeface="Times New Roman" panose="02020603050405020304" pitchFamily="18" charset="0"/>
                <a:ea typeface="Calibri" panose="020F0502020204030204" pitchFamily="34" charset="0"/>
                <a:cs typeface="Times New Roman" panose="02020603050405020304" pitchFamily="18" charset="0"/>
              </a:rPr>
              <a:t>. Video đảm bảo yêu cầu sau:</a:t>
            </a:r>
            <a:endParaRPr lang="en-GB" sz="40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1386840" algn="l"/>
              </a:tabLst>
            </a:pPr>
            <a:r>
              <a:rPr lang="vi-VN" sz="4000" kern="100">
                <a:latin typeface="Times New Roman" panose="02020603050405020304" pitchFamily="18" charset="0"/>
                <a:ea typeface="Calibri" panose="020F0502020204030204" pitchFamily="34" charset="0"/>
                <a:cs typeface="Times New Roman" panose="02020603050405020304" pitchFamily="18" charset="0"/>
              </a:rPr>
              <a:t>+ Có tên trường, tên lớp, tên nhóm, đề tài trình bày, tên các thành viên. </a:t>
            </a:r>
            <a:endParaRPr lang="en-GB" sz="40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1386840" algn="l"/>
              </a:tabLst>
            </a:pPr>
            <a:r>
              <a:rPr lang="vi-VN" sz="4000" kern="100">
                <a:latin typeface="Times New Roman" panose="02020603050405020304" pitchFamily="18" charset="0"/>
                <a:ea typeface="Calibri" panose="020F0502020204030204" pitchFamily="34" charset="0"/>
                <a:cs typeface="Times New Roman" panose="02020603050405020304" pitchFamily="18" charset="0"/>
              </a:rPr>
              <a:t>+ Nhóm thống nhất đề tài trong nhóm (về 01 sự việc cụ thể có tính thời sự), thống nhất dàn ý bài nói, cử 01 đại diện trình bày video và cả nhóm cùng quay lại; sử dụng các phương tiện phi ngôn ngữ để làm phong phú cho video.</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9596401" y="572345"/>
            <a:ext cx="8135200" cy="6247864"/>
          </a:xfrm>
          <a:prstGeom prst="rect">
            <a:avLst/>
          </a:prstGeom>
        </p:spPr>
        <p:txBody>
          <a:bodyPr wrap="square">
            <a:spAutoFit/>
          </a:bodyPr>
          <a:lstStyle/>
          <a:p>
            <a:pPr algn="just">
              <a:spcAft>
                <a:spcPts val="0"/>
              </a:spcAft>
              <a:tabLst>
                <a:tab pos="1386840" algn="l"/>
              </a:tabLst>
            </a:pPr>
            <a:r>
              <a:rPr lang="vi-VN" sz="4000" kern="100">
                <a:latin typeface="Times New Roman" panose="02020603050405020304" pitchFamily="18" charset="0"/>
                <a:ea typeface="Calibri" panose="020F0502020204030204" pitchFamily="34" charset="0"/>
                <a:cs typeface="Times New Roman" panose="02020603050405020304" pitchFamily="18" charset="0"/>
              </a:rPr>
              <a:t>- Thời gian, sản phẩm và cách thức nộp.</a:t>
            </a:r>
            <a:endParaRPr lang="en-GB" sz="40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1386840" algn="l"/>
              </a:tabLst>
            </a:pPr>
            <a:r>
              <a:rPr lang="vi-VN" sz="4000" kern="100">
                <a:latin typeface="Times New Roman" panose="02020603050405020304" pitchFamily="18" charset="0"/>
                <a:ea typeface="Calibri" panose="020F0502020204030204" pitchFamily="34" charset="0"/>
                <a:cs typeface="Times New Roman" panose="02020603050405020304" pitchFamily="18" charset="0"/>
              </a:rPr>
              <a:t>+ Thời gian: 01 tuần sau tiết học</a:t>
            </a:r>
            <a:r>
              <a:rPr lang="en-US" sz="4000" kern="100">
                <a:latin typeface="Times New Roman" panose="02020603050405020304" pitchFamily="18" charset="0"/>
                <a:ea typeface="Calibri" panose="020F0502020204030204" pitchFamily="34" charset="0"/>
                <a:cs typeface="Times New Roman" panose="02020603050405020304" pitchFamily="18" charset="0"/>
              </a:rPr>
              <a:t>.</a:t>
            </a:r>
            <a:endParaRPr lang="en-GB" sz="40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1386840" algn="l"/>
              </a:tabLst>
            </a:pPr>
            <a:r>
              <a:rPr lang="vi-VN" sz="4000" kern="100">
                <a:latin typeface="Times New Roman" panose="02020603050405020304" pitchFamily="18" charset="0"/>
                <a:ea typeface="Calibri" panose="020F0502020204030204" pitchFamily="34" charset="0"/>
                <a:cs typeface="Times New Roman" panose="02020603050405020304" pitchFamily="18" charset="0"/>
              </a:rPr>
              <a:t>+ Sản phẩm: 01 video trình bày ý kiến, một biên bản làm việc nhóm (ghi rõ họ tên và nhiệm vụ của từng thành viên), một bản đánh giá quá trình làm việc nhóm của các thành viên.</a:t>
            </a:r>
            <a:endParaRPr lang="en-GB" sz="40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1386840" algn="l"/>
              </a:tabLst>
            </a:pPr>
            <a:r>
              <a:rPr lang="vi-VN" sz="4000" kern="100">
                <a:latin typeface="Times New Roman" panose="02020603050405020304" pitchFamily="18" charset="0"/>
                <a:ea typeface="Calibri" panose="020F0502020204030204" pitchFamily="34" charset="0"/>
                <a:cs typeface="Times New Roman" panose="02020603050405020304" pitchFamily="18" charset="0"/>
              </a:rPr>
              <a:t>+ Cách thức nộp: Gửi đăng trên padlet hoặc zalo nhóm lớp.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F2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144000" cy="10287000"/>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FAE9BE"/>
            </a:solidFill>
          </p:spPr>
        </p:sp>
        <p:sp>
          <p:nvSpPr>
            <p:cNvPr id="4" name="TextBox 4"/>
            <p:cNvSpPr txBox="1"/>
            <p:nvPr/>
          </p:nvSpPr>
          <p:spPr>
            <a:xfrm>
              <a:off x="0" y="-38100"/>
              <a:ext cx="2408296" cy="2747433"/>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Freeform 13"/>
          <p:cNvSpPr/>
          <p:nvPr/>
        </p:nvSpPr>
        <p:spPr>
          <a:xfrm rot="-1259910">
            <a:off x="6485368" y="8321928"/>
            <a:ext cx="18288000" cy="2959331"/>
          </a:xfrm>
          <a:custGeom>
            <a:avLst/>
            <a:gdLst/>
            <a:ahLst/>
            <a:cxnLst/>
            <a:rect l="l" t="t" r="r" b="b"/>
            <a:pathLst>
              <a:path w="18288000" h="2959331">
                <a:moveTo>
                  <a:pt x="0" y="0"/>
                </a:moveTo>
                <a:lnTo>
                  <a:pt x="18288000" y="0"/>
                </a:lnTo>
                <a:lnTo>
                  <a:pt x="18288000" y="2959331"/>
                </a:lnTo>
                <a:lnTo>
                  <a:pt x="0" y="29593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4" name="Freeform 14"/>
          <p:cNvSpPr/>
          <p:nvPr/>
        </p:nvSpPr>
        <p:spPr>
          <a:xfrm>
            <a:off x="15921001" y="7418705"/>
            <a:ext cx="1338299" cy="2158546"/>
          </a:xfrm>
          <a:custGeom>
            <a:avLst/>
            <a:gdLst/>
            <a:ahLst/>
            <a:cxnLst/>
            <a:rect l="l" t="t" r="r" b="b"/>
            <a:pathLst>
              <a:path w="1338299" h="2158546">
                <a:moveTo>
                  <a:pt x="0" y="0"/>
                </a:moveTo>
                <a:lnTo>
                  <a:pt x="1338299" y="0"/>
                </a:lnTo>
                <a:lnTo>
                  <a:pt x="1338299" y="2158546"/>
                </a:lnTo>
                <a:lnTo>
                  <a:pt x="0" y="215854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1259999" flipH="1">
            <a:off x="-7014753" y="8322138"/>
            <a:ext cx="18288000" cy="2959331"/>
          </a:xfrm>
          <a:custGeom>
            <a:avLst/>
            <a:gdLst/>
            <a:ahLst/>
            <a:cxnLst/>
            <a:rect l="l" t="t" r="r" b="b"/>
            <a:pathLst>
              <a:path w="18288000" h="2959331">
                <a:moveTo>
                  <a:pt x="18288000" y="0"/>
                </a:moveTo>
                <a:lnTo>
                  <a:pt x="0" y="0"/>
                </a:lnTo>
                <a:lnTo>
                  <a:pt x="0" y="2959331"/>
                </a:lnTo>
                <a:lnTo>
                  <a:pt x="18288000" y="2959331"/>
                </a:lnTo>
                <a:lnTo>
                  <a:pt x="1828800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6" name="Freeform 16"/>
          <p:cNvSpPr/>
          <p:nvPr/>
        </p:nvSpPr>
        <p:spPr>
          <a:xfrm>
            <a:off x="496449" y="9012197"/>
            <a:ext cx="2783867" cy="789606"/>
          </a:xfrm>
          <a:custGeom>
            <a:avLst/>
            <a:gdLst/>
            <a:ahLst/>
            <a:cxnLst/>
            <a:rect l="l" t="t" r="r" b="b"/>
            <a:pathLst>
              <a:path w="2783867" h="789606">
                <a:moveTo>
                  <a:pt x="0" y="0"/>
                </a:moveTo>
                <a:lnTo>
                  <a:pt x="2783867" y="0"/>
                </a:lnTo>
                <a:lnTo>
                  <a:pt x="2783867" y="789606"/>
                </a:lnTo>
                <a:lnTo>
                  <a:pt x="0" y="78960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aphicFrame>
        <p:nvGraphicFramePr>
          <p:cNvPr id="17" name="Table 16"/>
          <p:cNvGraphicFramePr>
            <a:graphicFrameLocks noGrp="1"/>
          </p:cNvGraphicFramePr>
          <p:nvPr>
            <p:extLst>
              <p:ext uri="{D42A27DB-BD31-4B8C-83A1-F6EECF244321}">
                <p14:modId xmlns:p14="http://schemas.microsoft.com/office/powerpoint/2010/main" val="366320775"/>
              </p:ext>
            </p:extLst>
          </p:nvPr>
        </p:nvGraphicFramePr>
        <p:xfrm>
          <a:off x="152400" y="587627"/>
          <a:ext cx="8839200" cy="7838888"/>
        </p:xfrm>
        <a:graphic>
          <a:graphicData uri="http://schemas.openxmlformats.org/drawingml/2006/table">
            <a:tbl>
              <a:tblPr firstRow="1" firstCol="1" bandRow="1">
                <a:effectLst>
                  <a:outerShdw blurRad="50800" dist="38100" algn="l" rotWithShape="0">
                    <a:prstClr val="black">
                      <a:alpha val="40000"/>
                    </a:prstClr>
                  </a:outerShdw>
                </a:effectLst>
              </a:tblPr>
              <a:tblGrid>
                <a:gridCol w="3296562"/>
                <a:gridCol w="3201853"/>
                <a:gridCol w="2340785"/>
              </a:tblGrid>
              <a:tr h="904688">
                <a:tc>
                  <a:txBody>
                    <a:bodyPr/>
                    <a:lstStyle/>
                    <a:p>
                      <a:pPr algn="ctr">
                        <a:lnSpc>
                          <a:spcPct val="130000"/>
                        </a:lnSpc>
                        <a:spcAft>
                          <a:spcPts val="0"/>
                        </a:spcAft>
                        <a:tabLst>
                          <a:tab pos="1386840" algn="l"/>
                        </a:tabLst>
                      </a:pPr>
                      <a:r>
                        <a:rPr lang="en-US" sz="4400" b="1">
                          <a:effectLst/>
                          <a:latin typeface="Times New Roman" panose="02020603050405020304" pitchFamily="18" charset="0"/>
                          <a:ea typeface="Calibri" panose="020F0502020204030204" pitchFamily="34" charset="0"/>
                          <a:cs typeface="Times New Roman" panose="02020603050405020304" pitchFamily="18" charset="0"/>
                        </a:rPr>
                        <a:t>Cột K</a:t>
                      </a:r>
                      <a:endParaRPr lang="en-GB"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386840" algn="l"/>
                        </a:tabLst>
                      </a:pPr>
                      <a:r>
                        <a:rPr lang="en-US" sz="4400" b="1">
                          <a:effectLst/>
                          <a:latin typeface="Times New Roman" panose="02020603050405020304" pitchFamily="18" charset="0"/>
                          <a:ea typeface="Calibri" panose="020F0502020204030204" pitchFamily="34" charset="0"/>
                          <a:cs typeface="Times New Roman" panose="02020603050405020304" pitchFamily="18" charset="0"/>
                        </a:rPr>
                        <a:t>Cột W</a:t>
                      </a:r>
                      <a:endParaRPr lang="en-GB"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386840" algn="l"/>
                        </a:tabLst>
                      </a:pPr>
                      <a:r>
                        <a:rPr lang="en-US" sz="4400" b="1">
                          <a:effectLst/>
                          <a:latin typeface="Times New Roman" panose="02020603050405020304" pitchFamily="18" charset="0"/>
                          <a:ea typeface="Calibri" panose="020F0502020204030204" pitchFamily="34" charset="0"/>
                          <a:cs typeface="Times New Roman" panose="02020603050405020304" pitchFamily="18" charset="0"/>
                        </a:rPr>
                        <a:t>Cột L</a:t>
                      </a:r>
                      <a:endParaRPr lang="en-GB"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9512">
                <a:tc>
                  <a:txBody>
                    <a:bodyPr/>
                    <a:lstStyle/>
                    <a:p>
                      <a:pPr algn="ctr">
                        <a:lnSpc>
                          <a:spcPct val="130000"/>
                        </a:lnSpc>
                        <a:spcAft>
                          <a:spcPts val="0"/>
                        </a:spcAft>
                        <a:tabLst>
                          <a:tab pos="1386840" algn="l"/>
                        </a:tabLst>
                      </a:pPr>
                      <a:r>
                        <a:rPr lang="en-US" sz="4400">
                          <a:effectLst/>
                          <a:latin typeface="Times New Roman" panose="02020603050405020304" pitchFamily="18" charset="0"/>
                          <a:ea typeface="Calibri" panose="020F0502020204030204" pitchFamily="34" charset="0"/>
                          <a:cs typeface="Times New Roman" panose="02020603050405020304" pitchFamily="18" charset="0"/>
                        </a:rPr>
                        <a:t>Những điều đã biết về cách trình bày ý kiến về một vấn đề xã hội</a:t>
                      </a:r>
                      <a:endParaRPr lang="en-GB"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386840" algn="l"/>
                        </a:tabLst>
                      </a:pPr>
                      <a:r>
                        <a:rPr lang="en-US" sz="4400">
                          <a:effectLst/>
                          <a:latin typeface="Times New Roman" panose="02020603050405020304" pitchFamily="18" charset="0"/>
                          <a:ea typeface="Calibri" panose="020F0502020204030204" pitchFamily="34" charset="0"/>
                          <a:cs typeface="Times New Roman" panose="02020603050405020304" pitchFamily="18" charset="0"/>
                        </a:rPr>
                        <a:t>Những điều muốn biết về kĩ năng trình bày ý kiến về một sự việc có tính thời sự</a:t>
                      </a:r>
                      <a:endParaRPr lang="en-GB"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386840" algn="l"/>
                        </a:tabLst>
                      </a:pPr>
                      <a:r>
                        <a:rPr lang="en-US" sz="4400">
                          <a:effectLst/>
                          <a:latin typeface="Times New Roman" panose="02020603050405020304" pitchFamily="18" charset="0"/>
                          <a:ea typeface="Calibri" panose="020F0502020204030204" pitchFamily="34" charset="0"/>
                          <a:cs typeface="Times New Roman" panose="02020603050405020304" pitchFamily="18" charset="0"/>
                        </a:rPr>
                        <a:t>Những điều em học được sau tiết học</a:t>
                      </a:r>
                      <a:endParaRPr lang="en-GB"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4688">
                <a:tc>
                  <a:txBody>
                    <a:bodyPr/>
                    <a:lstStyle/>
                    <a:p>
                      <a:pPr algn="ctr">
                        <a:lnSpc>
                          <a:spcPct val="130000"/>
                        </a:lnSpc>
                        <a:spcAft>
                          <a:spcPts val="0"/>
                        </a:spcAft>
                        <a:tabLst>
                          <a:tab pos="1386840" algn="l"/>
                        </a:tabLst>
                      </a:pPr>
                      <a:r>
                        <a:rPr lang="en-US" sz="4400">
                          <a:effectLst/>
                          <a:latin typeface="Times New Roman" panose="02020603050405020304" pitchFamily="18" charset="0"/>
                          <a:ea typeface="Calibri" panose="020F0502020204030204" pitchFamily="34" charset="0"/>
                          <a:cs typeface="Times New Roman" panose="02020603050405020304" pitchFamily="18" charset="0"/>
                        </a:rPr>
                        <a:t>…</a:t>
                      </a:r>
                      <a:endParaRPr lang="en-GB"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a:effectLst/>
                          <a:latin typeface="Times New Roman" panose="02020603050405020304" pitchFamily="18" charset="0"/>
                          <a:ea typeface="Calibri" panose="020F0502020204030204" pitchFamily="34" charset="0"/>
                          <a:cs typeface="Times New Roman" panose="02020603050405020304" pitchFamily="18" charset="0"/>
                        </a:rPr>
                        <a:t>…</a:t>
                      </a:r>
                      <a:endParaRPr lang="en-GB"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a:effectLst/>
                          <a:latin typeface="Times New Roman" panose="02020603050405020304" pitchFamily="18" charset="0"/>
                          <a:ea typeface="Calibri" panose="020F0502020204030204" pitchFamily="34" charset="0"/>
                          <a:cs typeface="Times New Roman" panose="02020603050405020304" pitchFamily="18" charset="0"/>
                        </a:rPr>
                        <a:t>…</a:t>
                      </a:r>
                      <a:endParaRPr lang="en-GB"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 name="Rectangle 17"/>
          <p:cNvSpPr/>
          <p:nvPr/>
        </p:nvSpPr>
        <p:spPr>
          <a:xfrm>
            <a:off x="9225805" y="1552416"/>
            <a:ext cx="8610600" cy="5909310"/>
          </a:xfrm>
          <a:prstGeom prst="rect">
            <a:avLst/>
          </a:prstGeom>
        </p:spPr>
        <p:txBody>
          <a:bodyPr wrap="square">
            <a:spAutoFit/>
          </a:bodyPr>
          <a:lstStyle/>
          <a:p>
            <a:pPr marL="457200" marR="197485" algn="just">
              <a:spcAft>
                <a:spcPts val="0"/>
              </a:spcAft>
              <a:tabLst>
                <a:tab pos="683895" algn="l"/>
              </a:tabLst>
            </a:pPr>
            <a:r>
              <a:rPr lang="en-US" sz="5400">
                <a:latin typeface="Times New Roman" panose="02020603050405020304" pitchFamily="18" charset="0"/>
                <a:ea typeface="Times New Roman" panose="02020603050405020304" pitchFamily="18" charset="0"/>
              </a:rPr>
              <a:t>Theo em, phần</a:t>
            </a:r>
            <a:r>
              <a:rPr lang="en-US" sz="5400" spc="-50">
                <a:latin typeface="Times New Roman" panose="02020603050405020304" pitchFamily="18" charset="0"/>
                <a:ea typeface="Times New Roman" panose="02020603050405020304" pitchFamily="18" charset="0"/>
              </a:rPr>
              <a:t> </a:t>
            </a:r>
            <a:r>
              <a:rPr lang="en-US" sz="5400">
                <a:latin typeface="Times New Roman" panose="02020603050405020304" pitchFamily="18" charset="0"/>
                <a:ea typeface="Times New Roman" panose="02020603050405020304" pitchFamily="18" charset="0"/>
              </a:rPr>
              <a:t>nói</a:t>
            </a:r>
            <a:r>
              <a:rPr lang="en-US" sz="5400" spc="-50">
                <a:latin typeface="Times New Roman" panose="02020603050405020304" pitchFamily="18" charset="0"/>
                <a:ea typeface="Times New Roman" panose="02020603050405020304" pitchFamily="18" charset="0"/>
              </a:rPr>
              <a:t> </a:t>
            </a:r>
            <a:r>
              <a:rPr lang="en-US" sz="5400">
                <a:latin typeface="Times New Roman" panose="02020603050405020304" pitchFamily="18" charset="0"/>
                <a:ea typeface="Times New Roman" panose="02020603050405020304" pitchFamily="18" charset="0"/>
              </a:rPr>
              <a:t>và</a:t>
            </a:r>
            <a:r>
              <a:rPr lang="en-US" sz="5400" spc="-50">
                <a:latin typeface="Times New Roman" panose="02020603050405020304" pitchFamily="18" charset="0"/>
                <a:ea typeface="Times New Roman" panose="02020603050405020304" pitchFamily="18" charset="0"/>
              </a:rPr>
              <a:t> </a:t>
            </a:r>
            <a:r>
              <a:rPr lang="en-US" sz="5400">
                <a:latin typeface="Times New Roman" panose="02020603050405020304" pitchFamily="18" charset="0"/>
                <a:ea typeface="Times New Roman" panose="02020603050405020304" pitchFamily="18" charset="0"/>
              </a:rPr>
              <a:t>nghe tiết hôm</a:t>
            </a:r>
            <a:r>
              <a:rPr lang="en-US" sz="5400" spc="-50">
                <a:latin typeface="Times New Roman" panose="02020603050405020304" pitchFamily="18" charset="0"/>
                <a:ea typeface="Times New Roman" panose="02020603050405020304" pitchFamily="18" charset="0"/>
              </a:rPr>
              <a:t> </a:t>
            </a:r>
            <a:r>
              <a:rPr lang="en-US" sz="5400">
                <a:latin typeface="Times New Roman" panose="02020603050405020304" pitchFamily="18" charset="0"/>
                <a:ea typeface="Times New Roman" panose="02020603050405020304" pitchFamily="18" charset="0"/>
              </a:rPr>
              <a:t>nay</a:t>
            </a:r>
            <a:r>
              <a:rPr lang="en-US" sz="5400" spc="-50">
                <a:latin typeface="Times New Roman" panose="02020603050405020304" pitchFamily="18" charset="0"/>
                <a:ea typeface="Times New Roman" panose="02020603050405020304" pitchFamily="18" charset="0"/>
              </a:rPr>
              <a:t> </a:t>
            </a:r>
            <a:r>
              <a:rPr lang="en-US" sz="5400">
                <a:latin typeface="Times New Roman" panose="02020603050405020304" pitchFamily="18" charset="0"/>
                <a:ea typeface="Times New Roman" panose="02020603050405020304" pitchFamily="18" charset="0"/>
              </a:rPr>
              <a:t>có</a:t>
            </a:r>
            <a:r>
              <a:rPr lang="en-US" sz="5400" spc="-50">
                <a:latin typeface="Times New Roman" panose="02020603050405020304" pitchFamily="18" charset="0"/>
                <a:ea typeface="Times New Roman" panose="02020603050405020304" pitchFamily="18" charset="0"/>
              </a:rPr>
              <a:t> </a:t>
            </a:r>
            <a:r>
              <a:rPr lang="en-US" sz="5400">
                <a:latin typeface="Times New Roman" panose="02020603050405020304" pitchFamily="18" charset="0"/>
                <a:ea typeface="Times New Roman" panose="02020603050405020304" pitchFamily="18" charset="0"/>
              </a:rPr>
              <a:t>liên</a:t>
            </a:r>
            <a:r>
              <a:rPr lang="en-US" sz="5400" spc="-50">
                <a:latin typeface="Times New Roman" panose="02020603050405020304" pitchFamily="18" charset="0"/>
                <a:ea typeface="Times New Roman" panose="02020603050405020304" pitchFamily="18" charset="0"/>
              </a:rPr>
              <a:t> </a:t>
            </a:r>
            <a:r>
              <a:rPr lang="en-US" sz="5400">
                <a:latin typeface="Times New Roman" panose="02020603050405020304" pitchFamily="18" charset="0"/>
                <a:ea typeface="Times New Roman" panose="02020603050405020304" pitchFamily="18" charset="0"/>
              </a:rPr>
              <a:t>hệ</a:t>
            </a:r>
            <a:r>
              <a:rPr lang="en-US" sz="5400" spc="-50">
                <a:latin typeface="Times New Roman" panose="02020603050405020304" pitchFamily="18" charset="0"/>
                <a:ea typeface="Times New Roman" panose="02020603050405020304" pitchFamily="18" charset="0"/>
              </a:rPr>
              <a:t> </a:t>
            </a:r>
            <a:r>
              <a:rPr lang="en-US" sz="5400">
                <a:latin typeface="Times New Roman" panose="02020603050405020304" pitchFamily="18" charset="0"/>
                <a:ea typeface="Times New Roman" panose="02020603050405020304" pitchFamily="18" charset="0"/>
              </a:rPr>
              <a:t>gì</a:t>
            </a:r>
            <a:r>
              <a:rPr lang="en-US" sz="5400" spc="-50">
                <a:latin typeface="Times New Roman" panose="02020603050405020304" pitchFamily="18" charset="0"/>
                <a:ea typeface="Times New Roman" panose="02020603050405020304" pitchFamily="18" charset="0"/>
              </a:rPr>
              <a:t> </a:t>
            </a:r>
            <a:r>
              <a:rPr lang="en-US" sz="5400">
                <a:latin typeface="Times New Roman" panose="02020603050405020304" pitchFamily="18" charset="0"/>
                <a:ea typeface="Times New Roman" panose="02020603050405020304" pitchFamily="18" charset="0"/>
              </a:rPr>
              <a:t>với</a:t>
            </a:r>
            <a:r>
              <a:rPr lang="en-US" sz="5400" spc="-50">
                <a:latin typeface="Times New Roman" panose="02020603050405020304" pitchFamily="18" charset="0"/>
                <a:ea typeface="Times New Roman" panose="02020603050405020304" pitchFamily="18" charset="0"/>
              </a:rPr>
              <a:t> </a:t>
            </a:r>
            <a:r>
              <a:rPr lang="en-US" sz="5400">
                <a:latin typeface="Times New Roman" panose="02020603050405020304" pitchFamily="18" charset="0"/>
                <a:ea typeface="Times New Roman" panose="02020603050405020304" pitchFamily="18" charset="0"/>
              </a:rPr>
              <a:t>phần</a:t>
            </a:r>
            <a:r>
              <a:rPr lang="en-US" sz="5400" spc="-50">
                <a:latin typeface="Times New Roman" panose="02020603050405020304" pitchFamily="18" charset="0"/>
                <a:ea typeface="Times New Roman" panose="02020603050405020304" pitchFamily="18" charset="0"/>
              </a:rPr>
              <a:t> </a:t>
            </a:r>
            <a:r>
              <a:rPr lang="en-US" sz="5400">
                <a:latin typeface="Times New Roman" panose="02020603050405020304" pitchFamily="18" charset="0"/>
                <a:ea typeface="Times New Roman" panose="02020603050405020304" pitchFamily="18" charset="0"/>
              </a:rPr>
              <a:t>viết mà em đã học trong tiết trước? Nhiệm vụ học tập chúng ta cần thực hiện trong tiết học hôm nay là gì?</a:t>
            </a:r>
            <a:endParaRPr lang="en-GB" sz="5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131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5F2F4"/>
        </a:solidFill>
        <a:effectLst/>
      </p:bgPr>
    </p:bg>
    <p:spTree>
      <p:nvGrpSpPr>
        <p:cNvPr id="1" name=""/>
        <p:cNvGrpSpPr/>
        <p:nvPr/>
      </p:nvGrpSpPr>
      <p:grpSpPr>
        <a:xfrm>
          <a:off x="0" y="0"/>
          <a:ext cx="0" cy="0"/>
          <a:chOff x="0" y="0"/>
          <a:chExt cx="0" cy="0"/>
        </a:xfrm>
      </p:grpSpPr>
      <p:sp>
        <p:nvSpPr>
          <p:cNvPr id="2" name="TextBox 2"/>
          <p:cNvSpPr txBox="1"/>
          <p:nvPr/>
        </p:nvSpPr>
        <p:spPr>
          <a:xfrm>
            <a:off x="3405200" y="1009650"/>
            <a:ext cx="11477599" cy="3693319"/>
          </a:xfrm>
          <a:prstGeom prst="rect">
            <a:avLst/>
          </a:prstGeom>
        </p:spPr>
        <p:txBody>
          <a:bodyPr lIns="0" tIns="0" rIns="0" bIns="0" rtlCol="0" anchor="t">
            <a:spAutoFit/>
          </a:bodyPr>
          <a:lstStyle/>
          <a:p>
            <a:pPr lvl="0" algn="ctr">
              <a:lnSpc>
                <a:spcPts val="9600"/>
              </a:lnSpc>
              <a:spcBef>
                <a:spcPct val="0"/>
              </a:spcBef>
            </a:pPr>
            <a:r>
              <a:rPr lang="vi-VN" sz="80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RUBRIC </a:t>
            </a:r>
            <a:r>
              <a:rPr lang="vi-VN" sz="8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ĐÁNH GIÁ SẢN PHẨM HOẠT ĐỘNG VẬN DỤNG</a:t>
            </a:r>
            <a:endParaRPr lang="en-US" sz="8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3" name="Freeform 3"/>
          <p:cNvSpPr/>
          <p:nvPr/>
        </p:nvSpPr>
        <p:spPr>
          <a:xfrm>
            <a:off x="-897183" y="2393958"/>
            <a:ext cx="19549330" cy="7893042"/>
          </a:xfrm>
          <a:custGeom>
            <a:avLst/>
            <a:gdLst/>
            <a:ahLst/>
            <a:cxnLst/>
            <a:rect l="l" t="t" r="r" b="b"/>
            <a:pathLst>
              <a:path w="19549330" h="7893042">
                <a:moveTo>
                  <a:pt x="0" y="0"/>
                </a:moveTo>
                <a:lnTo>
                  <a:pt x="19549331" y="0"/>
                </a:lnTo>
                <a:lnTo>
                  <a:pt x="19549331" y="7893042"/>
                </a:lnTo>
                <a:lnTo>
                  <a:pt x="0" y="789304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8EC"/>
        </a:solidFill>
        <a:effectLst/>
      </p:bgPr>
    </p:bg>
    <p:spTree>
      <p:nvGrpSpPr>
        <p:cNvPr id="1" name=""/>
        <p:cNvGrpSpPr/>
        <p:nvPr/>
      </p:nvGrpSpPr>
      <p:grpSpPr>
        <a:xfrm>
          <a:off x="0" y="0"/>
          <a:ext cx="0" cy="0"/>
          <a:chOff x="0" y="0"/>
          <a:chExt cx="0" cy="0"/>
        </a:xfrm>
      </p:grpSpPr>
      <p:sp>
        <p:nvSpPr>
          <p:cNvPr id="3" name="Freeform 3"/>
          <p:cNvSpPr/>
          <p:nvPr/>
        </p:nvSpPr>
        <p:spPr>
          <a:xfrm flipH="1">
            <a:off x="-265945" y="3241304"/>
            <a:ext cx="9409945" cy="7045696"/>
          </a:xfrm>
          <a:custGeom>
            <a:avLst/>
            <a:gdLst/>
            <a:ahLst/>
            <a:cxnLst/>
            <a:rect l="l" t="t" r="r" b="b"/>
            <a:pathLst>
              <a:path w="9409945" h="7045696">
                <a:moveTo>
                  <a:pt x="9409945" y="0"/>
                </a:moveTo>
                <a:lnTo>
                  <a:pt x="0" y="0"/>
                </a:lnTo>
                <a:lnTo>
                  <a:pt x="0" y="7045696"/>
                </a:lnTo>
                <a:lnTo>
                  <a:pt x="9409945" y="7045696"/>
                </a:lnTo>
                <a:lnTo>
                  <a:pt x="940994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9144000" y="3241304"/>
            <a:ext cx="9409945" cy="7045696"/>
          </a:xfrm>
          <a:custGeom>
            <a:avLst/>
            <a:gdLst/>
            <a:ahLst/>
            <a:cxnLst/>
            <a:rect l="l" t="t" r="r" b="b"/>
            <a:pathLst>
              <a:path w="9409945" h="7045696">
                <a:moveTo>
                  <a:pt x="0" y="0"/>
                </a:moveTo>
                <a:lnTo>
                  <a:pt x="9409945" y="0"/>
                </a:lnTo>
                <a:lnTo>
                  <a:pt x="9409945" y="7045696"/>
                </a:lnTo>
                <a:lnTo>
                  <a:pt x="0" y="70456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1066800" y="647700"/>
            <a:ext cx="16535400" cy="8153400"/>
            <a:chOff x="0" y="0"/>
            <a:chExt cx="3545410" cy="1661811"/>
          </a:xfrm>
        </p:grpSpPr>
        <p:sp>
          <p:nvSpPr>
            <p:cNvPr id="6" name="Freeform 6"/>
            <p:cNvSpPr/>
            <p:nvPr/>
          </p:nvSpPr>
          <p:spPr>
            <a:xfrm>
              <a:off x="0" y="0"/>
              <a:ext cx="3545410" cy="1661811"/>
            </a:xfrm>
            <a:custGeom>
              <a:avLst/>
              <a:gdLst/>
              <a:ahLst/>
              <a:cxnLst/>
              <a:rect l="l" t="t" r="r" b="b"/>
              <a:pathLst>
                <a:path w="3545410" h="1661811">
                  <a:moveTo>
                    <a:pt x="29331" y="0"/>
                  </a:moveTo>
                  <a:lnTo>
                    <a:pt x="3516079" y="0"/>
                  </a:lnTo>
                  <a:cubicBezTo>
                    <a:pt x="3523858" y="0"/>
                    <a:pt x="3531319" y="3090"/>
                    <a:pt x="3536819" y="8591"/>
                  </a:cubicBezTo>
                  <a:cubicBezTo>
                    <a:pt x="3542320" y="14091"/>
                    <a:pt x="3545410" y="21552"/>
                    <a:pt x="3545410" y="29331"/>
                  </a:cubicBezTo>
                  <a:lnTo>
                    <a:pt x="3545410" y="1632480"/>
                  </a:lnTo>
                  <a:cubicBezTo>
                    <a:pt x="3545410" y="1640259"/>
                    <a:pt x="3542320" y="1647720"/>
                    <a:pt x="3536819" y="1653221"/>
                  </a:cubicBezTo>
                  <a:cubicBezTo>
                    <a:pt x="3531319" y="1658721"/>
                    <a:pt x="3523858" y="1661811"/>
                    <a:pt x="3516079" y="1661811"/>
                  </a:cubicBezTo>
                  <a:lnTo>
                    <a:pt x="29331" y="1661811"/>
                  </a:lnTo>
                  <a:cubicBezTo>
                    <a:pt x="21552" y="1661811"/>
                    <a:pt x="14091" y="1658721"/>
                    <a:pt x="8591" y="1653221"/>
                  </a:cubicBezTo>
                  <a:cubicBezTo>
                    <a:pt x="3090" y="1647720"/>
                    <a:pt x="0" y="1640259"/>
                    <a:pt x="0" y="1632480"/>
                  </a:cubicBezTo>
                  <a:lnTo>
                    <a:pt x="0" y="29331"/>
                  </a:lnTo>
                  <a:cubicBezTo>
                    <a:pt x="0" y="21552"/>
                    <a:pt x="3090" y="14091"/>
                    <a:pt x="8591" y="8591"/>
                  </a:cubicBezTo>
                  <a:cubicBezTo>
                    <a:pt x="14091" y="3090"/>
                    <a:pt x="21552" y="0"/>
                    <a:pt x="29331" y="0"/>
                  </a:cubicBezTo>
                  <a:close/>
                </a:path>
              </a:pathLst>
            </a:custGeom>
            <a:solidFill>
              <a:srgbClr val="FFFFFF">
                <a:alpha val="80000"/>
              </a:srgbClr>
            </a:solidFill>
          </p:spPr>
        </p:sp>
        <p:sp>
          <p:nvSpPr>
            <p:cNvPr id="7" name="TextBox 7"/>
            <p:cNvSpPr txBox="1"/>
            <p:nvPr/>
          </p:nvSpPr>
          <p:spPr>
            <a:xfrm>
              <a:off x="0" y="-38100"/>
              <a:ext cx="3545410" cy="1699911"/>
            </a:xfrm>
            <a:prstGeom prst="rect">
              <a:avLst/>
            </a:prstGeom>
          </p:spPr>
          <p:txBody>
            <a:bodyPr lIns="50800" tIns="50800" rIns="50800" bIns="50800" rtlCol="0" anchor="ctr"/>
            <a:lstStyle/>
            <a:p>
              <a:pPr algn="ctr">
                <a:lnSpc>
                  <a:spcPts val="2659"/>
                </a:lnSpc>
              </a:pPr>
              <a:endParaRPr/>
            </a:p>
          </p:txBody>
        </p:sp>
      </p:grpSp>
      <p:graphicFrame>
        <p:nvGraphicFramePr>
          <p:cNvPr id="9" name="Table 8"/>
          <p:cNvGraphicFramePr>
            <a:graphicFrameLocks noGrp="1"/>
          </p:cNvGraphicFramePr>
          <p:nvPr>
            <p:extLst>
              <p:ext uri="{D42A27DB-BD31-4B8C-83A1-F6EECF244321}">
                <p14:modId xmlns:p14="http://schemas.microsoft.com/office/powerpoint/2010/main" val="2791890585"/>
              </p:ext>
            </p:extLst>
          </p:nvPr>
        </p:nvGraphicFramePr>
        <p:xfrm>
          <a:off x="1485899" y="872807"/>
          <a:ext cx="15697201" cy="7703186"/>
        </p:xfrm>
        <a:graphic>
          <a:graphicData uri="http://schemas.openxmlformats.org/drawingml/2006/table">
            <a:tbl>
              <a:tblPr firstRow="1" firstCol="1" bandRow="1" bandCol="1">
                <a:effectLst>
                  <a:outerShdw blurRad="50800" dist="38100" dir="2700000" algn="tl" rotWithShape="0">
                    <a:prstClr val="black">
                      <a:alpha val="40000"/>
                    </a:prstClr>
                  </a:outerShdw>
                </a:effectLst>
              </a:tblPr>
              <a:tblGrid>
                <a:gridCol w="3544127"/>
                <a:gridCol w="4157022"/>
                <a:gridCol w="4638456"/>
                <a:gridCol w="3357596"/>
              </a:tblGrid>
              <a:tr h="900005">
                <a:tc>
                  <a:txBody>
                    <a:bodyPr/>
                    <a:lstStyle/>
                    <a:p>
                      <a:pPr algn="ctr">
                        <a:lnSpc>
                          <a:spcPct val="130000"/>
                        </a:lnSpc>
                        <a:spcAft>
                          <a:spcPts val="0"/>
                        </a:spcAft>
                        <a:tabLst>
                          <a:tab pos="602615" algn="l"/>
                        </a:tabLst>
                      </a:pPr>
                      <a:r>
                        <a:rPr lang="vi-VN" sz="3600" b="1">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effectLst/>
                          <a:latin typeface="Times New Roman" panose="02020603050405020304" pitchFamily="18" charset="0"/>
                          <a:ea typeface="Calibri" panose="020F0502020204030204" pitchFamily="34" charset="0"/>
                          <a:cs typeface="Times New Roman" panose="02020603050405020304" pitchFamily="18" charset="0"/>
                        </a:rPr>
                        <a:t>Mức độ</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Aft>
                          <a:spcPts val="0"/>
                        </a:spcAft>
                        <a:tabLst>
                          <a:tab pos="602615" algn="l"/>
                        </a:tabLs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602615" algn="l"/>
                        </a:tabLs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Aft>
                          <a:spcPts val="0"/>
                        </a:spcAft>
                        <a:tabLst>
                          <a:tab pos="602615" algn="l"/>
                        </a:tabLs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    Mức 1</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602615" algn="l"/>
                        </a:tabLs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Aft>
                          <a:spcPts val="0"/>
                        </a:spcAft>
                        <a:tabLst>
                          <a:tab pos="602615" algn="l"/>
                        </a:tabLs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        Mức 2</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602615" algn="l"/>
                        </a:tabLs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Aft>
                          <a:spcPts val="0"/>
                        </a:spcAft>
                        <a:tabLst>
                          <a:tab pos="602615" algn="l"/>
                        </a:tabLs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        Mức 3</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0028">
                <a:tc>
                  <a:txBody>
                    <a:bodyPr/>
                    <a:lstStyle/>
                    <a:p>
                      <a:pPr algn="ctr">
                        <a:lnSpc>
                          <a:spcPct val="130000"/>
                        </a:lnSpc>
                        <a:spcAft>
                          <a:spcPts val="0"/>
                        </a:spcAft>
                        <a:tabLst>
                          <a:tab pos="602615" algn="l"/>
                        </a:tabLst>
                      </a:pPr>
                      <a:r>
                        <a:rPr lang="en-US" sz="3600">
                          <a:effectLst/>
                          <a:latin typeface="Times New Roman" panose="02020603050405020304" pitchFamily="18" charset="0"/>
                          <a:ea typeface="Calibri" panose="020F0502020204030204" pitchFamily="34" charset="0"/>
                          <a:cs typeface="Times New Roman" panose="02020603050405020304" pitchFamily="18" charset="0"/>
                        </a:rPr>
                        <a:t>Video trình bày ý kiến về một sự việc có tính thời sự</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Aft>
                          <a:spcPts val="0"/>
                        </a:spcAft>
                        <a:tabLst>
                          <a:tab pos="602615" algn="l"/>
                        </a:tabLs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(10 điểm)</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386840" algn="l"/>
                        </a:tabLst>
                      </a:pPr>
                      <a:r>
                        <a:rPr lang="en-US" sz="3600">
                          <a:effectLst/>
                          <a:latin typeface="Times New Roman" panose="02020603050405020304" pitchFamily="18" charset="0"/>
                          <a:ea typeface="MS Mincho"/>
                          <a:cs typeface="Times New Roman" panose="02020603050405020304" pitchFamily="18" charset="0"/>
                        </a:rPr>
                        <a:t>- Nôi dung video sơ sài, chưa nêu rõ được các khía cạnh của sự việc.</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0"/>
                        </a:spcAft>
                        <a:tabLst>
                          <a:tab pos="1386840" algn="l"/>
                        </a:tabLst>
                      </a:pPr>
                      <a:r>
                        <a:rPr lang="en-US" sz="3600">
                          <a:effectLst/>
                          <a:latin typeface="Times New Roman" panose="02020603050405020304" pitchFamily="18" charset="0"/>
                          <a:ea typeface="MS Mincho"/>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0"/>
                        </a:spcAft>
                        <a:tabLst>
                          <a:tab pos="1386840" algn="l"/>
                        </a:tabLst>
                      </a:pPr>
                      <a:r>
                        <a:rPr lang="en-US" sz="3600">
                          <a:effectLst/>
                          <a:latin typeface="Times New Roman" panose="02020603050405020304" pitchFamily="18" charset="0"/>
                          <a:ea typeface="MS Mincho"/>
                          <a:cs typeface="Times New Roman" panose="02020603050405020304" pitchFamily="18" charset="0"/>
                        </a:rPr>
                        <a:t>- Hình thức video chưa đẹp mắt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tabLst>
                          <a:tab pos="602615" algn="l"/>
                        </a:tabLst>
                      </a:pPr>
                      <a:r>
                        <a:rPr lang="en-US" sz="3600">
                          <a:effectLst/>
                          <a:latin typeface="Times New Roman" panose="02020603050405020304" pitchFamily="18" charset="0"/>
                          <a:ea typeface="MS Mincho"/>
                          <a:cs typeface="Times New Roman" panose="02020603050405020304" pitchFamily="18" charset="0"/>
                        </a:rPr>
                        <a:t>   (5 – 6 điểm)</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386840" algn="l"/>
                        </a:tabLst>
                      </a:pPr>
                      <a:r>
                        <a:rPr lang="en-US" sz="3600">
                          <a:effectLst/>
                          <a:latin typeface="Times New Roman" panose="02020603050405020304" pitchFamily="18" charset="0"/>
                          <a:ea typeface="MS Mincho"/>
                          <a:cs typeface="Times New Roman" panose="02020603050405020304" pitchFamily="18" charset="0"/>
                        </a:rPr>
                        <a:t>- Nội dung video đã nêu được một các khía cạnh của sự việc; có nêu được đánh giá của bản thân nhưng chưa sâu sắc.</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0"/>
                        </a:spcAft>
                        <a:tabLst>
                          <a:tab pos="1386840" algn="l"/>
                        </a:tabLst>
                      </a:pPr>
                      <a:r>
                        <a:rPr lang="en-US" sz="3600">
                          <a:effectLst/>
                          <a:latin typeface="Times New Roman" panose="02020603050405020304" pitchFamily="18" charset="0"/>
                          <a:ea typeface="MS Mincho"/>
                          <a:cs typeface="Times New Roman" panose="02020603050405020304" pitchFamily="18" charset="0"/>
                        </a:rPr>
                        <a:t>- Hình thức sinh động nhưng chưa thực sự gây ấn tượng.   </a:t>
                      </a:r>
                      <a:r>
                        <a:rPr lang="en-US" sz="3600" smtClean="0">
                          <a:effectLst/>
                          <a:latin typeface="Times New Roman" panose="02020603050405020304" pitchFamily="18" charset="0"/>
                          <a:ea typeface="MS Mincho"/>
                          <a:cs typeface="Times New Roman" panose="02020603050405020304" pitchFamily="18" charset="0"/>
                        </a:rPr>
                        <a:t>(</a:t>
                      </a:r>
                      <a:r>
                        <a:rPr lang="en-US" sz="3600">
                          <a:effectLst/>
                          <a:latin typeface="Times New Roman" panose="02020603050405020304" pitchFamily="18" charset="0"/>
                          <a:ea typeface="MS Mincho"/>
                          <a:cs typeface="Times New Roman" panose="02020603050405020304" pitchFamily="18" charset="0"/>
                        </a:rPr>
                        <a:t>7 – 8 điểm)</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386840" algn="l"/>
                        </a:tabLst>
                      </a:pPr>
                      <a:r>
                        <a:rPr lang="en-US" sz="3600">
                          <a:effectLst/>
                          <a:latin typeface="Times New Roman" panose="02020603050405020304" pitchFamily="18" charset="0"/>
                          <a:ea typeface="MS Mincho"/>
                          <a:cs typeface="Times New Roman" panose="02020603050405020304" pitchFamily="18" charset="0"/>
                        </a:rPr>
                        <a:t>- Nội dung video đầy đủ, sâu sắc, thuyết phục; có những đánh giá sâu sắc về sự việc.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0"/>
                        </a:spcAft>
                        <a:tabLst>
                          <a:tab pos="1386840" algn="l"/>
                        </a:tabLst>
                      </a:pPr>
                      <a:r>
                        <a:rPr lang="en-US" sz="3600">
                          <a:effectLst/>
                          <a:latin typeface="Times New Roman" panose="02020603050405020304" pitchFamily="18" charset="0"/>
                          <a:ea typeface="MS Mincho"/>
                          <a:cs typeface="Times New Roman" panose="02020603050405020304" pitchFamily="18" charset="0"/>
                        </a:rPr>
                        <a:t> </a:t>
                      </a:r>
                      <a:r>
                        <a:rPr lang="en-US" sz="3600" smtClean="0">
                          <a:effectLst/>
                          <a:latin typeface="Times New Roman" panose="02020603050405020304" pitchFamily="18" charset="0"/>
                          <a:ea typeface="MS Mincho"/>
                          <a:cs typeface="Times New Roman" panose="02020603050405020304" pitchFamily="18" charset="0"/>
                        </a:rPr>
                        <a:t>- </a:t>
                      </a:r>
                      <a:r>
                        <a:rPr lang="en-US" sz="3600">
                          <a:effectLst/>
                          <a:latin typeface="Times New Roman" panose="02020603050405020304" pitchFamily="18" charset="0"/>
                          <a:ea typeface="MS Mincho"/>
                          <a:cs typeface="Times New Roman" panose="02020603050405020304" pitchFamily="18" charset="0"/>
                        </a:rPr>
                        <a:t>Hình thức lôi cuốn, hấp dẫn.</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tabLst>
                          <a:tab pos="602615" algn="l"/>
                        </a:tabLst>
                      </a:pPr>
                      <a:r>
                        <a:rPr lang="en-US" sz="3600">
                          <a:effectLst/>
                          <a:latin typeface="Times New Roman" panose="02020603050405020304" pitchFamily="18" charset="0"/>
                          <a:ea typeface="MS Mincho"/>
                          <a:cs typeface="Times New Roman" panose="02020603050405020304" pitchFamily="18" charset="0"/>
                        </a:rPr>
                        <a:t>      (9 - 10 điểm)</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AE9BE"/>
        </a:solidFill>
        <a:effectLst/>
      </p:bgPr>
    </p:bg>
    <p:spTree>
      <p:nvGrpSpPr>
        <p:cNvPr id="1" name=""/>
        <p:cNvGrpSpPr/>
        <p:nvPr/>
      </p:nvGrpSpPr>
      <p:grpSpPr>
        <a:xfrm>
          <a:off x="0" y="0"/>
          <a:ext cx="0" cy="0"/>
          <a:chOff x="0" y="0"/>
          <a:chExt cx="0" cy="0"/>
        </a:xfrm>
      </p:grpSpPr>
      <p:sp>
        <p:nvSpPr>
          <p:cNvPr id="2" name="Freeform 2"/>
          <p:cNvSpPr/>
          <p:nvPr/>
        </p:nvSpPr>
        <p:spPr>
          <a:xfrm flipH="1">
            <a:off x="-1524000" y="5001078"/>
            <a:ext cx="9949253" cy="6802802"/>
          </a:xfrm>
          <a:custGeom>
            <a:avLst/>
            <a:gdLst/>
            <a:ahLst/>
            <a:cxnLst/>
            <a:rect l="l" t="t" r="r" b="b"/>
            <a:pathLst>
              <a:path w="9949253" h="6802802">
                <a:moveTo>
                  <a:pt x="9949253" y="0"/>
                </a:moveTo>
                <a:lnTo>
                  <a:pt x="0" y="0"/>
                </a:lnTo>
                <a:lnTo>
                  <a:pt x="0" y="6802801"/>
                </a:lnTo>
                <a:lnTo>
                  <a:pt x="9949253" y="6802801"/>
                </a:lnTo>
                <a:lnTo>
                  <a:pt x="9949253"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144000" y="3558610"/>
            <a:ext cx="9949253" cy="6802802"/>
          </a:xfrm>
          <a:custGeom>
            <a:avLst/>
            <a:gdLst/>
            <a:ahLst/>
            <a:cxnLst/>
            <a:rect l="l" t="t" r="r" b="b"/>
            <a:pathLst>
              <a:path w="9949253" h="6802802">
                <a:moveTo>
                  <a:pt x="0" y="0"/>
                </a:moveTo>
                <a:lnTo>
                  <a:pt x="9949253" y="0"/>
                </a:lnTo>
                <a:lnTo>
                  <a:pt x="9949253" y="6802801"/>
                </a:lnTo>
                <a:lnTo>
                  <a:pt x="0" y="68028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2391489" y="190500"/>
            <a:ext cx="13461478" cy="8763000"/>
            <a:chOff x="0" y="0"/>
            <a:chExt cx="3545410" cy="1661811"/>
          </a:xfrm>
        </p:grpSpPr>
        <p:sp>
          <p:nvSpPr>
            <p:cNvPr id="5" name="Freeform 5"/>
            <p:cNvSpPr/>
            <p:nvPr/>
          </p:nvSpPr>
          <p:spPr>
            <a:xfrm>
              <a:off x="0" y="0"/>
              <a:ext cx="3545410" cy="1661811"/>
            </a:xfrm>
            <a:custGeom>
              <a:avLst/>
              <a:gdLst/>
              <a:ahLst/>
              <a:cxnLst/>
              <a:rect l="l" t="t" r="r" b="b"/>
              <a:pathLst>
                <a:path w="3545410" h="1661811">
                  <a:moveTo>
                    <a:pt x="29331" y="0"/>
                  </a:moveTo>
                  <a:lnTo>
                    <a:pt x="3516079" y="0"/>
                  </a:lnTo>
                  <a:cubicBezTo>
                    <a:pt x="3523858" y="0"/>
                    <a:pt x="3531319" y="3090"/>
                    <a:pt x="3536819" y="8591"/>
                  </a:cubicBezTo>
                  <a:cubicBezTo>
                    <a:pt x="3542320" y="14091"/>
                    <a:pt x="3545410" y="21552"/>
                    <a:pt x="3545410" y="29331"/>
                  </a:cubicBezTo>
                  <a:lnTo>
                    <a:pt x="3545410" y="1632480"/>
                  </a:lnTo>
                  <a:cubicBezTo>
                    <a:pt x="3545410" y="1640259"/>
                    <a:pt x="3542320" y="1647720"/>
                    <a:pt x="3536819" y="1653221"/>
                  </a:cubicBezTo>
                  <a:cubicBezTo>
                    <a:pt x="3531319" y="1658721"/>
                    <a:pt x="3523858" y="1661811"/>
                    <a:pt x="3516079" y="1661811"/>
                  </a:cubicBezTo>
                  <a:lnTo>
                    <a:pt x="29331" y="1661811"/>
                  </a:lnTo>
                  <a:cubicBezTo>
                    <a:pt x="21552" y="1661811"/>
                    <a:pt x="14091" y="1658721"/>
                    <a:pt x="8591" y="1653221"/>
                  </a:cubicBezTo>
                  <a:cubicBezTo>
                    <a:pt x="3090" y="1647720"/>
                    <a:pt x="0" y="1640259"/>
                    <a:pt x="0" y="1632480"/>
                  </a:cubicBezTo>
                  <a:lnTo>
                    <a:pt x="0" y="29331"/>
                  </a:lnTo>
                  <a:cubicBezTo>
                    <a:pt x="0" y="21552"/>
                    <a:pt x="3090" y="14091"/>
                    <a:pt x="8591" y="8591"/>
                  </a:cubicBezTo>
                  <a:cubicBezTo>
                    <a:pt x="14091" y="3090"/>
                    <a:pt x="21552" y="0"/>
                    <a:pt x="29331" y="0"/>
                  </a:cubicBezTo>
                  <a:close/>
                </a:path>
              </a:pathLst>
            </a:custGeom>
            <a:solidFill>
              <a:srgbClr val="FFFFFF">
                <a:alpha val="80000"/>
              </a:srgbClr>
            </a:solidFill>
          </p:spPr>
        </p:sp>
        <p:sp>
          <p:nvSpPr>
            <p:cNvPr id="6" name="TextBox 6"/>
            <p:cNvSpPr txBox="1"/>
            <p:nvPr/>
          </p:nvSpPr>
          <p:spPr>
            <a:xfrm>
              <a:off x="0" y="-38100"/>
              <a:ext cx="3545410" cy="169991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169373" y="524225"/>
            <a:ext cx="11988568" cy="738664"/>
          </a:xfrm>
          <a:prstGeom prst="rect">
            <a:avLst/>
          </a:prstGeom>
        </p:spPr>
        <p:txBody>
          <a:bodyPr lIns="0" tIns="0" rIns="0" bIns="0" rtlCol="0" anchor="t">
            <a:spAutoFit/>
          </a:bodyPr>
          <a:lstStyle/>
          <a:p>
            <a:r>
              <a:rPr lang="pt-BR" sz="4800" b="1">
                <a:latin typeface="Times New Roman" panose="02020603050405020304" pitchFamily="18" charset="0"/>
                <a:cs typeface="Times New Roman" panose="02020603050405020304" pitchFamily="18" charset="0"/>
              </a:rPr>
              <a:t>HƯỚNG DẪN HS TỰ HỌC Ở NHÀ</a:t>
            </a:r>
            <a:endParaRPr lang="en-GB" sz="4800">
              <a:latin typeface="Times New Roman" panose="02020603050405020304" pitchFamily="18" charset="0"/>
              <a:cs typeface="Times New Roman" panose="02020603050405020304" pitchFamily="18" charset="0"/>
            </a:endParaRPr>
          </a:p>
        </p:txBody>
      </p:sp>
      <p:sp>
        <p:nvSpPr>
          <p:cNvPr id="9" name="Rectangle 8"/>
          <p:cNvSpPr/>
          <p:nvPr/>
        </p:nvSpPr>
        <p:spPr>
          <a:xfrm>
            <a:off x="2899229" y="1410733"/>
            <a:ext cx="12496800" cy="1754326"/>
          </a:xfrm>
          <a:prstGeom prst="rect">
            <a:avLst/>
          </a:prstGeom>
        </p:spPr>
        <p:txBody>
          <a:bodyPr wrap="square">
            <a:spAutoFit/>
          </a:bodyPr>
          <a:lstStyle/>
          <a:p>
            <a:pPr algn="just"/>
            <a:r>
              <a:rPr lang="vi-VN" sz="3600" b="1">
                <a:latin typeface="Times New Roman" panose="02020603050405020304" pitchFamily="18" charset="0"/>
                <a:ea typeface="Calibri" panose="020F0502020204030204" pitchFamily="34" charset="0"/>
                <a:cs typeface="Times New Roman" panose="02020603050405020304" pitchFamily="18" charset="0"/>
              </a:rPr>
              <a:t>Bài tập 1 (SGK/ Tr 34): </a:t>
            </a:r>
            <a:r>
              <a:rPr lang="vi-VN" sz="3600">
                <a:latin typeface="Times New Roman" panose="02020603050405020304" pitchFamily="18" charset="0"/>
                <a:ea typeface="Calibri" panose="020F0502020204030204" pitchFamily="34" charset="0"/>
                <a:cs typeface="Times New Roman" panose="02020603050405020304" pitchFamily="18" charset="0"/>
              </a:rPr>
              <a:t>HS kẻ bảng vào vở theo mẫu (SGK, trang 34) để củng cố kiến thức vể đặc điểm các văn bản đọc của bài học 1.</a:t>
            </a:r>
            <a:endParaRPr lang="en-GB" sz="3600">
              <a:latin typeface="Times New Roman" panose="02020603050405020304" pitchFamily="18" charset="0"/>
              <a:cs typeface="Times New Roman" panose="02020603050405020304" pitchFamily="18" charset="0"/>
            </a:endParaRPr>
          </a:p>
        </p:txBody>
      </p:sp>
      <p:sp>
        <p:nvSpPr>
          <p:cNvPr id="10" name="Rectangle 9"/>
          <p:cNvSpPr/>
          <p:nvPr/>
        </p:nvSpPr>
        <p:spPr>
          <a:xfrm>
            <a:off x="2870200" y="3070058"/>
            <a:ext cx="12504057" cy="1754326"/>
          </a:xfrm>
          <a:prstGeom prst="rect">
            <a:avLst/>
          </a:prstGeom>
        </p:spPr>
        <p:txBody>
          <a:bodyPr wrap="square">
            <a:spAutoFit/>
          </a:bodyPr>
          <a:lstStyle/>
          <a:p>
            <a:pPr algn="just"/>
            <a:r>
              <a:rPr lang="vi-VN" sz="3600" b="1">
                <a:latin typeface="Times New Roman" panose="02020603050405020304" pitchFamily="18" charset="0"/>
                <a:ea typeface="Calibri" panose="020F0502020204030204" pitchFamily="34" charset="0"/>
                <a:cs typeface="Times New Roman" panose="02020603050405020304" pitchFamily="18" charset="0"/>
              </a:rPr>
              <a:t>Bài tập 2 (Tr 35/ SGK): </a:t>
            </a:r>
            <a:r>
              <a:rPr lang="vi-VN" sz="3600">
                <a:latin typeface="Times New Roman" panose="02020603050405020304" pitchFamily="18" charset="0"/>
                <a:ea typeface="Calibri" panose="020F0502020204030204" pitchFamily="34" charset="0"/>
                <a:cs typeface="Times New Roman" panose="02020603050405020304" pitchFamily="18" charset="0"/>
              </a:rPr>
              <a:t>Nêu vai trò của yếu tố kì ảo, chỉ ra mối quan hệ giữa thế giới kì ảo và thế giới hiện thực trong các văn bản đã đọc ở bài 1.</a:t>
            </a:r>
            <a:endParaRPr lang="en-GB" sz="3600">
              <a:latin typeface="Times New Roman" panose="02020603050405020304" pitchFamily="18" charset="0"/>
              <a:cs typeface="Times New Roman" panose="02020603050405020304" pitchFamily="18" charset="0"/>
            </a:endParaRPr>
          </a:p>
        </p:txBody>
      </p:sp>
      <p:sp>
        <p:nvSpPr>
          <p:cNvPr id="11" name="Rectangle 10"/>
          <p:cNvSpPr/>
          <p:nvPr/>
        </p:nvSpPr>
        <p:spPr>
          <a:xfrm>
            <a:off x="2848428" y="4824384"/>
            <a:ext cx="12427858" cy="1754326"/>
          </a:xfrm>
          <a:prstGeom prst="rect">
            <a:avLst/>
          </a:prstGeom>
        </p:spPr>
        <p:txBody>
          <a:bodyPr wrap="square">
            <a:spAutoFit/>
          </a:bodyPr>
          <a:lstStyle/>
          <a:p>
            <a:pPr algn="just">
              <a:spcAft>
                <a:spcPts val="0"/>
              </a:spcAft>
            </a:pPr>
            <a:r>
              <a:rPr lang="vi-VN" sz="3600" b="1">
                <a:latin typeface="Times New Roman" panose="02020603050405020304" pitchFamily="18" charset="0"/>
                <a:ea typeface="Calibri" panose="020F0502020204030204" pitchFamily="34" charset="0"/>
                <a:cs typeface="Times New Roman" panose="02020603050405020304" pitchFamily="18" charset="0"/>
              </a:rPr>
              <a:t>Bài tập 3 (Tr 35/ SGK): </a:t>
            </a:r>
            <a:r>
              <a:rPr lang="vi-VN" sz="3600">
                <a:latin typeface="Times New Roman" panose="02020603050405020304" pitchFamily="18" charset="0"/>
                <a:ea typeface="Calibri" panose="020F0502020204030204" pitchFamily="34" charset="0"/>
                <a:cs typeface="Times New Roman" panose="02020603050405020304" pitchFamily="18" charset="0"/>
              </a:rPr>
              <a:t>Qua hai </a:t>
            </a:r>
            <a:r>
              <a:rPr lang="en-US" sz="3600">
                <a:latin typeface="Times New Roman" panose="02020603050405020304" pitchFamily="18" charset="0"/>
                <a:ea typeface="Calibri" panose="020F0502020204030204" pitchFamily="34" charset="0"/>
                <a:cs typeface="Times New Roman" panose="02020603050405020304" pitchFamily="18" charset="0"/>
              </a:rPr>
              <a:t>truyện </a:t>
            </a:r>
            <a:r>
              <a:rPr lang="en-US" sz="3600" i="1">
                <a:latin typeface="Times New Roman" panose="02020603050405020304" pitchFamily="18" charset="0"/>
                <a:ea typeface="Calibri" panose="020F0502020204030204" pitchFamily="34" charset="0"/>
                <a:cs typeface="Times New Roman" panose="02020603050405020304" pitchFamily="18" charset="0"/>
              </a:rPr>
              <a:t>Chuyện người con gái Nam Xương</a:t>
            </a:r>
            <a:r>
              <a:rPr lang="en-US" sz="3600">
                <a:latin typeface="Times New Roman" panose="02020603050405020304" pitchFamily="18" charset="0"/>
                <a:ea typeface="Calibri" panose="020F0502020204030204" pitchFamily="34" charset="0"/>
                <a:cs typeface="Times New Roman" panose="02020603050405020304" pitchFamily="18" charset="0"/>
              </a:rPr>
              <a:t> và </a:t>
            </a:r>
            <a:r>
              <a:rPr lang="en-US" sz="3600" i="1">
                <a:latin typeface="Times New Roman" panose="02020603050405020304" pitchFamily="18" charset="0"/>
                <a:ea typeface="Calibri" panose="020F0502020204030204" pitchFamily="34" charset="0"/>
                <a:cs typeface="Times New Roman" panose="02020603050405020304" pitchFamily="18" charset="0"/>
              </a:rPr>
              <a:t>Dế Chọi,</a:t>
            </a:r>
            <a:r>
              <a:rPr lang="vi-VN" sz="3600">
                <a:latin typeface="Times New Roman" panose="02020603050405020304" pitchFamily="18" charset="0"/>
                <a:ea typeface="Calibri" panose="020F0502020204030204" pitchFamily="34" charset="0"/>
                <a:cs typeface="Times New Roman" panose="02020603050405020304" pitchFamily="18" charset="0"/>
              </a:rPr>
              <a:t> hãy rút ra những đặc điểm cơ bản của thể loại truyện truyền kì.</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2899229" y="6582779"/>
            <a:ext cx="12569371" cy="2308324"/>
          </a:xfrm>
          <a:prstGeom prst="rect">
            <a:avLst/>
          </a:prstGeom>
        </p:spPr>
        <p:txBody>
          <a:bodyPr wrap="square">
            <a:spAutoFit/>
          </a:bodyPr>
          <a:lstStyle/>
          <a:p>
            <a:pPr algn="just"/>
            <a:r>
              <a:rPr lang="vi-VN" sz="3600" b="1">
                <a:latin typeface="Times New Roman" panose="02020603050405020304" pitchFamily="18" charset="0"/>
                <a:ea typeface="Calibri" panose="020F0502020204030204" pitchFamily="34" charset="0"/>
                <a:cs typeface="Times New Roman" panose="02020603050405020304" pitchFamily="18" charset="0"/>
              </a:rPr>
              <a:t>Bài tập 4 (Tr 35/ SGK): </a:t>
            </a:r>
            <a:r>
              <a:rPr lang="vi-VN" sz="3600">
                <a:latin typeface="Times New Roman" panose="02020603050405020304" pitchFamily="18" charset="0"/>
                <a:ea typeface="Calibri" panose="020F0502020204030204" pitchFamily="34" charset="0"/>
                <a:cs typeface="Times New Roman" panose="02020603050405020304" pitchFamily="18" charset="0"/>
              </a:rPr>
              <a:t>Tìm đọc thêm 3 – 4 truyện truyền kì hoặc truyện hiện đại có yếu tố kì ảo, ghi chép các thông tin cơ bản về cốt truyện, nhân vật, không gian, thời gian, đặc điểm yếu tố kì ảo, chủ đề và nêu nhận xét về nội dung, nghệ thuật của từng truyện.</a:t>
            </a:r>
            <a:endParaRPr lang="en-GB"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barn(inVertical)">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5F2F4"/>
        </a:solidFill>
        <a:effectLst/>
      </p:bgPr>
    </p:bg>
    <p:spTree>
      <p:nvGrpSpPr>
        <p:cNvPr id="1" name=""/>
        <p:cNvGrpSpPr/>
        <p:nvPr/>
      </p:nvGrpSpPr>
      <p:grpSpPr>
        <a:xfrm>
          <a:off x="0" y="0"/>
          <a:ext cx="0" cy="0"/>
          <a:chOff x="0" y="0"/>
          <a:chExt cx="0" cy="0"/>
        </a:xfrm>
      </p:grpSpPr>
      <p:sp>
        <p:nvSpPr>
          <p:cNvPr id="3" name="Freeform 3"/>
          <p:cNvSpPr/>
          <p:nvPr/>
        </p:nvSpPr>
        <p:spPr>
          <a:xfrm>
            <a:off x="-248707" y="3066357"/>
            <a:ext cx="9392707" cy="7220643"/>
          </a:xfrm>
          <a:custGeom>
            <a:avLst/>
            <a:gdLst/>
            <a:ahLst/>
            <a:cxnLst/>
            <a:rect l="l" t="t" r="r" b="b"/>
            <a:pathLst>
              <a:path w="9392707" h="7220643">
                <a:moveTo>
                  <a:pt x="0" y="0"/>
                </a:moveTo>
                <a:lnTo>
                  <a:pt x="9392707" y="0"/>
                </a:lnTo>
                <a:lnTo>
                  <a:pt x="9392707" y="7220643"/>
                </a:lnTo>
                <a:lnTo>
                  <a:pt x="0" y="722064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H="1">
            <a:off x="9144000" y="3066357"/>
            <a:ext cx="9392707" cy="7220643"/>
          </a:xfrm>
          <a:custGeom>
            <a:avLst/>
            <a:gdLst/>
            <a:ahLst/>
            <a:cxnLst/>
            <a:rect l="l" t="t" r="r" b="b"/>
            <a:pathLst>
              <a:path w="9392707" h="7220643">
                <a:moveTo>
                  <a:pt x="9392707" y="0"/>
                </a:moveTo>
                <a:lnTo>
                  <a:pt x="0" y="0"/>
                </a:lnTo>
                <a:lnTo>
                  <a:pt x="0" y="7220643"/>
                </a:lnTo>
                <a:lnTo>
                  <a:pt x="9392707" y="7220643"/>
                </a:lnTo>
                <a:lnTo>
                  <a:pt x="9392707"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685800" y="1028700"/>
            <a:ext cx="16916400" cy="7848600"/>
            <a:chOff x="0" y="0"/>
            <a:chExt cx="3545410" cy="1661811"/>
          </a:xfrm>
        </p:grpSpPr>
        <p:sp>
          <p:nvSpPr>
            <p:cNvPr id="6" name="Freeform 6"/>
            <p:cNvSpPr/>
            <p:nvPr/>
          </p:nvSpPr>
          <p:spPr>
            <a:xfrm>
              <a:off x="0" y="0"/>
              <a:ext cx="3545410" cy="1661811"/>
            </a:xfrm>
            <a:custGeom>
              <a:avLst/>
              <a:gdLst/>
              <a:ahLst/>
              <a:cxnLst/>
              <a:rect l="l" t="t" r="r" b="b"/>
              <a:pathLst>
                <a:path w="3545410" h="1661811">
                  <a:moveTo>
                    <a:pt x="29331" y="0"/>
                  </a:moveTo>
                  <a:lnTo>
                    <a:pt x="3516079" y="0"/>
                  </a:lnTo>
                  <a:cubicBezTo>
                    <a:pt x="3523858" y="0"/>
                    <a:pt x="3531319" y="3090"/>
                    <a:pt x="3536819" y="8591"/>
                  </a:cubicBezTo>
                  <a:cubicBezTo>
                    <a:pt x="3542320" y="14091"/>
                    <a:pt x="3545410" y="21552"/>
                    <a:pt x="3545410" y="29331"/>
                  </a:cubicBezTo>
                  <a:lnTo>
                    <a:pt x="3545410" y="1632480"/>
                  </a:lnTo>
                  <a:cubicBezTo>
                    <a:pt x="3545410" y="1640259"/>
                    <a:pt x="3542320" y="1647720"/>
                    <a:pt x="3536819" y="1653221"/>
                  </a:cubicBezTo>
                  <a:cubicBezTo>
                    <a:pt x="3531319" y="1658721"/>
                    <a:pt x="3523858" y="1661811"/>
                    <a:pt x="3516079" y="1661811"/>
                  </a:cubicBezTo>
                  <a:lnTo>
                    <a:pt x="29331" y="1661811"/>
                  </a:lnTo>
                  <a:cubicBezTo>
                    <a:pt x="21552" y="1661811"/>
                    <a:pt x="14091" y="1658721"/>
                    <a:pt x="8591" y="1653221"/>
                  </a:cubicBezTo>
                  <a:cubicBezTo>
                    <a:pt x="3090" y="1647720"/>
                    <a:pt x="0" y="1640259"/>
                    <a:pt x="0" y="1632480"/>
                  </a:cubicBezTo>
                  <a:lnTo>
                    <a:pt x="0" y="29331"/>
                  </a:lnTo>
                  <a:cubicBezTo>
                    <a:pt x="0" y="21552"/>
                    <a:pt x="3090" y="14091"/>
                    <a:pt x="8591" y="8591"/>
                  </a:cubicBezTo>
                  <a:cubicBezTo>
                    <a:pt x="14091" y="3090"/>
                    <a:pt x="21552" y="0"/>
                    <a:pt x="29331" y="0"/>
                  </a:cubicBezTo>
                  <a:close/>
                </a:path>
              </a:pathLst>
            </a:custGeom>
            <a:solidFill>
              <a:srgbClr val="FFFFFF">
                <a:alpha val="80000"/>
              </a:srgbClr>
            </a:solidFill>
          </p:spPr>
        </p:sp>
        <p:sp>
          <p:nvSpPr>
            <p:cNvPr id="7" name="TextBox 7"/>
            <p:cNvSpPr txBox="1"/>
            <p:nvPr/>
          </p:nvSpPr>
          <p:spPr>
            <a:xfrm>
              <a:off x="0" y="-38100"/>
              <a:ext cx="3545410" cy="1699911"/>
            </a:xfrm>
            <a:prstGeom prst="rect">
              <a:avLst/>
            </a:prstGeom>
          </p:spPr>
          <p:txBody>
            <a:bodyPr lIns="50800" tIns="50800" rIns="50800" bIns="50800" rtlCol="0" anchor="ctr"/>
            <a:lstStyle/>
            <a:p>
              <a:pPr algn="ctr">
                <a:lnSpc>
                  <a:spcPts val="2659"/>
                </a:lnSpc>
              </a:pPr>
              <a:endParaRPr/>
            </a:p>
          </p:txBody>
        </p:sp>
      </p:grpSp>
      <p:graphicFrame>
        <p:nvGraphicFramePr>
          <p:cNvPr id="13" name="Table 12"/>
          <p:cNvGraphicFramePr>
            <a:graphicFrameLocks noGrp="1"/>
          </p:cNvGraphicFramePr>
          <p:nvPr>
            <p:extLst>
              <p:ext uri="{D42A27DB-BD31-4B8C-83A1-F6EECF244321}">
                <p14:modId xmlns:p14="http://schemas.microsoft.com/office/powerpoint/2010/main" val="1677749806"/>
              </p:ext>
            </p:extLst>
          </p:nvPr>
        </p:nvGraphicFramePr>
        <p:xfrm>
          <a:off x="1462563" y="1181100"/>
          <a:ext cx="15362873" cy="7315200"/>
        </p:xfrm>
        <a:graphic>
          <a:graphicData uri="http://schemas.openxmlformats.org/drawingml/2006/table">
            <a:tbl>
              <a:tblPr firstRow="1" firstCol="1" bandRow="1"/>
              <a:tblGrid>
                <a:gridCol w="3902583"/>
                <a:gridCol w="11460290"/>
              </a:tblGrid>
              <a:tr h="1373164">
                <a:tc gridSpan="2">
                  <a:txBody>
                    <a:bodyPr/>
                    <a:lstStyle/>
                    <a:p>
                      <a:pPr algn="ctr">
                        <a:lnSpc>
                          <a:spcPct val="100000"/>
                        </a:lnSpc>
                        <a:spcAft>
                          <a:spcPts val="0"/>
                        </a:spcAft>
                      </a:pPr>
                      <a:r>
                        <a:rPr lang="vi-VN" sz="4000" b="1" i="0">
                          <a:effectLst/>
                          <a:latin typeface="Times New Roman" panose="02020603050405020304" pitchFamily="18" charset="0"/>
                          <a:ea typeface="Calibri" panose="020F0502020204030204" pitchFamily="34" charset="0"/>
                          <a:cs typeface="Times New Roman" panose="02020603050405020304" pitchFamily="18" charset="0"/>
                        </a:rPr>
                        <a:t>PHIẾU GHI CHÉP ĐỌC SÁCH</a:t>
                      </a:r>
                      <a:endParaRPr lang="en-GB" sz="4000" b="1" i="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vi-VN" sz="4000" b="1" i="1">
                          <a:effectLst/>
                          <a:latin typeface="Times New Roman" panose="02020603050405020304" pitchFamily="18" charset="0"/>
                          <a:ea typeface="Calibri" panose="020F0502020204030204" pitchFamily="34" charset="0"/>
                          <a:cs typeface="Times New Roman" panose="02020603050405020304" pitchFamily="18" charset="0"/>
                        </a:rPr>
                        <a:t>Tên tác phẩm:......................................</a:t>
                      </a:r>
                      <a:endParaRPr lang="en-GB" sz="4000" b="1" i="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4000" b="1" i="1">
                          <a:effectLst/>
                          <a:latin typeface="Times New Roman" panose="02020603050405020304" pitchFamily="18" charset="0"/>
                          <a:ea typeface="Calibri" panose="020F0502020204030204" pitchFamily="34" charset="0"/>
                          <a:cs typeface="Times New Roman" panose="02020603050405020304" pitchFamily="18" charset="0"/>
                        </a:rPr>
                        <a:t>Thể loại:...............................................</a:t>
                      </a:r>
                      <a:endParaRPr lang="en-GB" sz="40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457721">
                <a:tc>
                  <a:txBody>
                    <a:bodyPr/>
                    <a:lstStyle/>
                    <a:p>
                      <a:pPr>
                        <a:lnSpc>
                          <a:spcPct val="100000"/>
                        </a:lnSpc>
                        <a:spcAft>
                          <a:spcPts val="0"/>
                        </a:spcAft>
                      </a:pPr>
                      <a:r>
                        <a:rPr lang="en-US" sz="4000" b="1" i="1">
                          <a:effectLst/>
                          <a:latin typeface="Times New Roman" panose="02020603050405020304" pitchFamily="18" charset="0"/>
                          <a:ea typeface="Calibri" panose="020F0502020204030204" pitchFamily="34" charset="0"/>
                          <a:cs typeface="Times New Roman" panose="02020603050405020304" pitchFamily="18" charset="0"/>
                        </a:rPr>
                        <a:t>Cốt truyện</a:t>
                      </a:r>
                      <a:endParaRPr lang="en-GB" sz="40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4000" b="1" i="1">
                          <a:effectLst/>
                          <a:latin typeface="Times New Roman" panose="02020603050405020304" pitchFamily="18" charset="0"/>
                          <a:ea typeface="Calibri" panose="020F0502020204030204" pitchFamily="34" charset="0"/>
                          <a:cs typeface="Times New Roman" panose="02020603050405020304" pitchFamily="18" charset="0"/>
                        </a:rPr>
                        <a:t>.................................................................................</a:t>
                      </a:r>
                      <a:endParaRPr lang="en-GB" sz="40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721">
                <a:tc>
                  <a:txBody>
                    <a:bodyPr/>
                    <a:lstStyle/>
                    <a:p>
                      <a:pPr>
                        <a:lnSpc>
                          <a:spcPct val="100000"/>
                        </a:lnSpc>
                        <a:spcAft>
                          <a:spcPts val="0"/>
                        </a:spcAft>
                      </a:pPr>
                      <a:r>
                        <a:rPr lang="en-US" sz="4000" b="1" i="1">
                          <a:effectLst/>
                          <a:latin typeface="Times New Roman" panose="02020603050405020304" pitchFamily="18" charset="0"/>
                          <a:ea typeface="Calibri" panose="020F0502020204030204" pitchFamily="34" charset="0"/>
                          <a:cs typeface="Times New Roman" panose="02020603050405020304" pitchFamily="18" charset="0"/>
                        </a:rPr>
                        <a:t>Nhân vật</a:t>
                      </a:r>
                      <a:endParaRPr lang="en-GB" sz="40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4000" b="1" i="1">
                          <a:effectLst/>
                          <a:latin typeface="Times New Roman" panose="02020603050405020304" pitchFamily="18" charset="0"/>
                          <a:ea typeface="Calibri" panose="020F0502020204030204" pitchFamily="34" charset="0"/>
                          <a:cs typeface="Times New Roman" panose="02020603050405020304" pitchFamily="18" charset="0"/>
                        </a:rPr>
                        <a:t>.................................................................................</a:t>
                      </a:r>
                      <a:endParaRPr lang="en-GB" sz="40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721">
                <a:tc>
                  <a:txBody>
                    <a:bodyPr/>
                    <a:lstStyle/>
                    <a:p>
                      <a:pPr>
                        <a:lnSpc>
                          <a:spcPct val="100000"/>
                        </a:lnSpc>
                        <a:spcAft>
                          <a:spcPts val="0"/>
                        </a:spcAft>
                      </a:pPr>
                      <a:r>
                        <a:rPr lang="en-US" sz="4000" b="1" i="1">
                          <a:effectLst/>
                          <a:latin typeface="Times New Roman" panose="02020603050405020304" pitchFamily="18" charset="0"/>
                          <a:ea typeface="Calibri" panose="020F0502020204030204" pitchFamily="34" charset="0"/>
                          <a:cs typeface="Times New Roman" panose="02020603050405020304" pitchFamily="18" charset="0"/>
                        </a:rPr>
                        <a:t>Không gian</a:t>
                      </a:r>
                      <a:endParaRPr lang="en-GB" sz="40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4000" b="1" i="1">
                          <a:effectLst/>
                          <a:latin typeface="Times New Roman" panose="02020603050405020304" pitchFamily="18" charset="0"/>
                          <a:ea typeface="Calibri" panose="020F0502020204030204" pitchFamily="34" charset="0"/>
                          <a:cs typeface="Times New Roman" panose="02020603050405020304" pitchFamily="18" charset="0"/>
                        </a:rPr>
                        <a:t>.................................................................................</a:t>
                      </a:r>
                      <a:endParaRPr lang="en-GB" sz="40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721">
                <a:tc>
                  <a:txBody>
                    <a:bodyPr/>
                    <a:lstStyle/>
                    <a:p>
                      <a:pPr>
                        <a:lnSpc>
                          <a:spcPct val="100000"/>
                        </a:lnSpc>
                        <a:spcAft>
                          <a:spcPts val="0"/>
                        </a:spcAft>
                      </a:pPr>
                      <a:r>
                        <a:rPr lang="en-US" sz="4000" b="1" i="1">
                          <a:effectLst/>
                          <a:latin typeface="Times New Roman" panose="02020603050405020304" pitchFamily="18" charset="0"/>
                          <a:ea typeface="Calibri" panose="020F0502020204030204" pitchFamily="34" charset="0"/>
                          <a:cs typeface="Times New Roman" panose="02020603050405020304" pitchFamily="18" charset="0"/>
                        </a:rPr>
                        <a:t>Thời gian</a:t>
                      </a:r>
                      <a:endParaRPr lang="en-GB" sz="40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4000" b="1" i="1">
                          <a:effectLst/>
                          <a:latin typeface="Times New Roman" panose="02020603050405020304" pitchFamily="18" charset="0"/>
                          <a:ea typeface="Calibri" panose="020F0502020204030204" pitchFamily="34" charset="0"/>
                          <a:cs typeface="Times New Roman" panose="02020603050405020304" pitchFamily="18" charset="0"/>
                        </a:rPr>
                        <a:t>.................................................................................</a:t>
                      </a:r>
                      <a:endParaRPr lang="en-GB" sz="40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5443">
                <a:tc>
                  <a:txBody>
                    <a:bodyPr/>
                    <a:lstStyle/>
                    <a:p>
                      <a:pPr>
                        <a:lnSpc>
                          <a:spcPct val="100000"/>
                        </a:lnSpc>
                        <a:spcAft>
                          <a:spcPts val="0"/>
                        </a:spcAft>
                      </a:pPr>
                      <a:r>
                        <a:rPr lang="en-US" sz="4000" b="1" i="1">
                          <a:effectLst/>
                          <a:latin typeface="Times New Roman" panose="02020603050405020304" pitchFamily="18" charset="0"/>
                          <a:ea typeface="Calibri" panose="020F0502020204030204" pitchFamily="34" charset="0"/>
                          <a:cs typeface="Times New Roman" panose="02020603050405020304" pitchFamily="18" charset="0"/>
                        </a:rPr>
                        <a:t>Đặc điểm yếu tố kì ảo</a:t>
                      </a:r>
                      <a:endParaRPr lang="en-GB" sz="40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4000" b="1" i="1">
                          <a:effectLst/>
                          <a:latin typeface="Times New Roman" panose="02020603050405020304" pitchFamily="18" charset="0"/>
                          <a:ea typeface="Calibri" panose="020F0502020204030204" pitchFamily="34" charset="0"/>
                          <a:cs typeface="Times New Roman" panose="02020603050405020304" pitchFamily="18" charset="0"/>
                        </a:rPr>
                        <a:t>.................................................................................</a:t>
                      </a:r>
                      <a:endParaRPr lang="en-GB" sz="40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721">
                <a:tc>
                  <a:txBody>
                    <a:bodyPr/>
                    <a:lstStyle/>
                    <a:p>
                      <a:pPr>
                        <a:lnSpc>
                          <a:spcPct val="100000"/>
                        </a:lnSpc>
                        <a:spcAft>
                          <a:spcPts val="0"/>
                        </a:spcAft>
                      </a:pPr>
                      <a:r>
                        <a:rPr lang="en-US" sz="4000" b="1" i="1">
                          <a:effectLst/>
                          <a:latin typeface="Times New Roman" panose="02020603050405020304" pitchFamily="18" charset="0"/>
                          <a:ea typeface="Calibri" panose="020F0502020204030204" pitchFamily="34" charset="0"/>
                          <a:cs typeface="Times New Roman" panose="02020603050405020304" pitchFamily="18" charset="0"/>
                        </a:rPr>
                        <a:t>Chủ đề</a:t>
                      </a:r>
                      <a:endParaRPr lang="en-GB" sz="40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4000" b="1" i="1">
                          <a:effectLst/>
                          <a:latin typeface="Times New Roman" panose="02020603050405020304" pitchFamily="18" charset="0"/>
                          <a:ea typeface="Calibri" panose="020F0502020204030204" pitchFamily="34" charset="0"/>
                          <a:cs typeface="Times New Roman" panose="02020603050405020304" pitchFamily="18" charset="0"/>
                        </a:rPr>
                        <a:t>.................................................................................</a:t>
                      </a:r>
                      <a:endParaRPr lang="en-GB" sz="40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5443">
                <a:tc gridSpan="2">
                  <a:txBody>
                    <a:bodyPr/>
                    <a:lstStyle/>
                    <a:p>
                      <a:pPr>
                        <a:lnSpc>
                          <a:spcPct val="100000"/>
                        </a:lnSpc>
                        <a:spcAft>
                          <a:spcPts val="0"/>
                        </a:spcAft>
                      </a:pPr>
                      <a:r>
                        <a:rPr lang="en-US" sz="4000" b="1" i="1">
                          <a:effectLst/>
                          <a:latin typeface="Times New Roman" panose="02020603050405020304" pitchFamily="18" charset="0"/>
                          <a:ea typeface="Calibri" panose="020F0502020204030204" pitchFamily="34" charset="0"/>
                          <a:cs typeface="Times New Roman" panose="02020603050405020304" pitchFamily="18" charset="0"/>
                        </a:rPr>
                        <a:t>Nhận xét về nội dung và nghệ thuật: </a:t>
                      </a:r>
                      <a:r>
                        <a:rPr lang="en-US" sz="4000" b="1" i="1"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GB" sz="40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AE9BE"/>
        </a:solidFill>
        <a:effectLst/>
      </p:bgPr>
    </p:bg>
    <p:spTree>
      <p:nvGrpSpPr>
        <p:cNvPr id="1" name=""/>
        <p:cNvGrpSpPr/>
        <p:nvPr/>
      </p:nvGrpSpPr>
      <p:grpSpPr>
        <a:xfrm>
          <a:off x="0" y="0"/>
          <a:ext cx="0" cy="0"/>
          <a:chOff x="0" y="0"/>
          <a:chExt cx="0" cy="0"/>
        </a:xfrm>
      </p:grpSpPr>
      <p:sp>
        <p:nvSpPr>
          <p:cNvPr id="2" name="Freeform 2"/>
          <p:cNvSpPr/>
          <p:nvPr/>
        </p:nvSpPr>
        <p:spPr>
          <a:xfrm>
            <a:off x="-1393552" y="402106"/>
            <a:ext cx="8686371" cy="2447977"/>
          </a:xfrm>
          <a:custGeom>
            <a:avLst/>
            <a:gdLst/>
            <a:ahLst/>
            <a:cxnLst/>
            <a:rect l="l" t="t" r="r" b="b"/>
            <a:pathLst>
              <a:path w="8686371" h="2447977">
                <a:moveTo>
                  <a:pt x="0" y="0"/>
                </a:moveTo>
                <a:lnTo>
                  <a:pt x="8686371" y="0"/>
                </a:lnTo>
                <a:lnTo>
                  <a:pt x="8686371" y="2447977"/>
                </a:lnTo>
                <a:lnTo>
                  <a:pt x="0" y="24479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12118939" y="-316124"/>
            <a:ext cx="6169061" cy="1738554"/>
          </a:xfrm>
          <a:custGeom>
            <a:avLst/>
            <a:gdLst/>
            <a:ahLst/>
            <a:cxnLst/>
            <a:rect l="l" t="t" r="r" b="b"/>
            <a:pathLst>
              <a:path w="6169061" h="1738554">
                <a:moveTo>
                  <a:pt x="6169061" y="0"/>
                </a:moveTo>
                <a:lnTo>
                  <a:pt x="0" y="0"/>
                </a:lnTo>
                <a:lnTo>
                  <a:pt x="0" y="1738554"/>
                </a:lnTo>
                <a:lnTo>
                  <a:pt x="6169061" y="1738554"/>
                </a:lnTo>
                <a:lnTo>
                  <a:pt x="6169061"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H="1">
            <a:off x="12118939" y="5086851"/>
            <a:ext cx="8686371" cy="2447977"/>
          </a:xfrm>
          <a:custGeom>
            <a:avLst/>
            <a:gdLst/>
            <a:ahLst/>
            <a:cxnLst/>
            <a:rect l="l" t="t" r="r" b="b"/>
            <a:pathLst>
              <a:path w="8686371" h="2447977">
                <a:moveTo>
                  <a:pt x="8686371" y="0"/>
                </a:moveTo>
                <a:lnTo>
                  <a:pt x="0" y="0"/>
                </a:lnTo>
                <a:lnTo>
                  <a:pt x="0" y="2447977"/>
                </a:lnTo>
                <a:lnTo>
                  <a:pt x="8686371" y="2447977"/>
                </a:lnTo>
                <a:lnTo>
                  <a:pt x="8686371"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TextBox 5"/>
          <p:cNvSpPr txBox="1"/>
          <p:nvPr/>
        </p:nvSpPr>
        <p:spPr>
          <a:xfrm>
            <a:off x="4729107" y="2117933"/>
            <a:ext cx="9206603" cy="4283224"/>
          </a:xfrm>
          <a:prstGeom prst="rect">
            <a:avLst/>
          </a:prstGeom>
        </p:spPr>
        <p:txBody>
          <a:bodyPr wrap="square" lIns="0" tIns="0" rIns="0" bIns="0" rtlCol="0" anchor="t">
            <a:spAutoFit/>
          </a:bodyPr>
          <a:lstStyle/>
          <a:p>
            <a:pPr algn="ctr">
              <a:lnSpc>
                <a:spcPts val="16689"/>
              </a:lnSpc>
            </a:pPr>
            <a:r>
              <a:rPr lang="vi-VN" sz="172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Thank you!!!</a:t>
            </a:r>
            <a:endParaRPr lang="en-US" sz="1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7" name="Freeform 7"/>
          <p:cNvSpPr/>
          <p:nvPr/>
        </p:nvSpPr>
        <p:spPr>
          <a:xfrm>
            <a:off x="0" y="8230331"/>
            <a:ext cx="18288000" cy="2959331"/>
          </a:xfrm>
          <a:custGeom>
            <a:avLst/>
            <a:gdLst/>
            <a:ahLst/>
            <a:cxnLst/>
            <a:rect l="l" t="t" r="r" b="b"/>
            <a:pathLst>
              <a:path w="18288000" h="2959331">
                <a:moveTo>
                  <a:pt x="0" y="0"/>
                </a:moveTo>
                <a:lnTo>
                  <a:pt x="18288000" y="0"/>
                </a:lnTo>
                <a:lnTo>
                  <a:pt x="18288000" y="2959331"/>
                </a:lnTo>
                <a:lnTo>
                  <a:pt x="0" y="29593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flipH="1">
            <a:off x="-1763358" y="2970270"/>
            <a:ext cx="3967175" cy="6288030"/>
          </a:xfrm>
          <a:custGeom>
            <a:avLst/>
            <a:gdLst/>
            <a:ahLst/>
            <a:cxnLst/>
            <a:rect l="l" t="t" r="r" b="b"/>
            <a:pathLst>
              <a:path w="3967175" h="6288030">
                <a:moveTo>
                  <a:pt x="3967175" y="0"/>
                </a:moveTo>
                <a:lnTo>
                  <a:pt x="0" y="0"/>
                </a:lnTo>
                <a:lnTo>
                  <a:pt x="0" y="6288030"/>
                </a:lnTo>
                <a:lnTo>
                  <a:pt x="3967175" y="6288030"/>
                </a:lnTo>
                <a:lnTo>
                  <a:pt x="396717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8729880" y="8030624"/>
            <a:ext cx="1533698" cy="2057400"/>
          </a:xfrm>
          <a:custGeom>
            <a:avLst/>
            <a:gdLst/>
            <a:ahLst/>
            <a:cxnLst/>
            <a:rect l="l" t="t" r="r" b="b"/>
            <a:pathLst>
              <a:path w="1533698" h="2057400">
                <a:moveTo>
                  <a:pt x="0" y="0"/>
                </a:moveTo>
                <a:lnTo>
                  <a:pt x="1533698" y="0"/>
                </a:lnTo>
                <a:lnTo>
                  <a:pt x="1533698" y="2057400"/>
                </a:lnTo>
                <a:lnTo>
                  <a:pt x="0" y="20574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5858472" y="6172931"/>
            <a:ext cx="4191000" cy="4114800"/>
          </a:xfrm>
          <a:custGeom>
            <a:avLst/>
            <a:gdLst/>
            <a:ahLst/>
            <a:cxnLst/>
            <a:rect l="l" t="t" r="r" b="b"/>
            <a:pathLst>
              <a:path w="4191000" h="41148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7043512" y="7560089"/>
            <a:ext cx="1686368" cy="1892862"/>
          </a:xfrm>
          <a:custGeom>
            <a:avLst/>
            <a:gdLst/>
            <a:ahLst/>
            <a:cxnLst/>
            <a:rect l="l" t="t" r="r" b="b"/>
            <a:pathLst>
              <a:path w="1686368" h="1892862">
                <a:moveTo>
                  <a:pt x="0" y="0"/>
                </a:moveTo>
                <a:lnTo>
                  <a:pt x="1686368" y="0"/>
                </a:lnTo>
                <a:lnTo>
                  <a:pt x="1686368" y="1892862"/>
                </a:lnTo>
                <a:lnTo>
                  <a:pt x="0" y="189286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EDB"/>
        </a:solidFill>
        <a:effectLst/>
      </p:bgPr>
    </p:bg>
    <p:spTree>
      <p:nvGrpSpPr>
        <p:cNvPr id="1" name=""/>
        <p:cNvGrpSpPr/>
        <p:nvPr/>
      </p:nvGrpSpPr>
      <p:grpSpPr>
        <a:xfrm>
          <a:off x="0" y="0"/>
          <a:ext cx="0" cy="0"/>
          <a:chOff x="0" y="0"/>
          <a:chExt cx="0" cy="0"/>
        </a:xfrm>
      </p:grpSpPr>
      <p:sp>
        <p:nvSpPr>
          <p:cNvPr id="2" name="Freeform 2"/>
          <p:cNvSpPr/>
          <p:nvPr/>
        </p:nvSpPr>
        <p:spPr>
          <a:xfrm>
            <a:off x="0" y="7778635"/>
            <a:ext cx="18288000" cy="2959331"/>
          </a:xfrm>
          <a:custGeom>
            <a:avLst/>
            <a:gdLst/>
            <a:ahLst/>
            <a:cxnLst/>
            <a:rect l="l" t="t" r="r" b="b"/>
            <a:pathLst>
              <a:path w="18288000" h="2959331">
                <a:moveTo>
                  <a:pt x="0" y="0"/>
                </a:moveTo>
                <a:lnTo>
                  <a:pt x="18288000" y="0"/>
                </a:lnTo>
                <a:lnTo>
                  <a:pt x="18288000" y="2959330"/>
                </a:lnTo>
                <a:lnTo>
                  <a:pt x="0" y="29593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93552" y="402106"/>
            <a:ext cx="8686371" cy="2447977"/>
          </a:xfrm>
          <a:custGeom>
            <a:avLst/>
            <a:gdLst/>
            <a:ahLst/>
            <a:cxnLst/>
            <a:rect l="l" t="t" r="r" b="b"/>
            <a:pathLst>
              <a:path w="8686371" h="2447977">
                <a:moveTo>
                  <a:pt x="0" y="0"/>
                </a:moveTo>
                <a:lnTo>
                  <a:pt x="8686371" y="0"/>
                </a:lnTo>
                <a:lnTo>
                  <a:pt x="8686371" y="2447977"/>
                </a:lnTo>
                <a:lnTo>
                  <a:pt x="0" y="244797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2118939" y="-316124"/>
            <a:ext cx="6169061" cy="1738554"/>
          </a:xfrm>
          <a:custGeom>
            <a:avLst/>
            <a:gdLst/>
            <a:ahLst/>
            <a:cxnLst/>
            <a:rect l="l" t="t" r="r" b="b"/>
            <a:pathLst>
              <a:path w="6169061" h="1738554">
                <a:moveTo>
                  <a:pt x="6169061" y="0"/>
                </a:moveTo>
                <a:lnTo>
                  <a:pt x="0" y="0"/>
                </a:lnTo>
                <a:lnTo>
                  <a:pt x="0" y="1738554"/>
                </a:lnTo>
                <a:lnTo>
                  <a:pt x="6169061" y="1738554"/>
                </a:lnTo>
                <a:lnTo>
                  <a:pt x="6169061"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11599297" y="5070093"/>
            <a:ext cx="8686371" cy="2447977"/>
          </a:xfrm>
          <a:custGeom>
            <a:avLst/>
            <a:gdLst/>
            <a:ahLst/>
            <a:cxnLst/>
            <a:rect l="l" t="t" r="r" b="b"/>
            <a:pathLst>
              <a:path w="8686371" h="2447977">
                <a:moveTo>
                  <a:pt x="8686371" y="0"/>
                </a:moveTo>
                <a:lnTo>
                  <a:pt x="0" y="0"/>
                </a:lnTo>
                <a:lnTo>
                  <a:pt x="0" y="2447977"/>
                </a:lnTo>
                <a:lnTo>
                  <a:pt x="8686371" y="2447977"/>
                </a:lnTo>
                <a:lnTo>
                  <a:pt x="8686371"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a:off x="14575629" y="1028700"/>
            <a:ext cx="5932820" cy="7990330"/>
          </a:xfrm>
          <a:custGeom>
            <a:avLst/>
            <a:gdLst/>
            <a:ahLst/>
            <a:cxnLst/>
            <a:rect l="l" t="t" r="r" b="b"/>
            <a:pathLst>
              <a:path w="5932820" h="7990330">
                <a:moveTo>
                  <a:pt x="5932820" y="0"/>
                </a:moveTo>
                <a:lnTo>
                  <a:pt x="0" y="0"/>
                </a:lnTo>
                <a:lnTo>
                  <a:pt x="0" y="7990330"/>
                </a:lnTo>
                <a:lnTo>
                  <a:pt x="5932820" y="7990330"/>
                </a:lnTo>
                <a:lnTo>
                  <a:pt x="593282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2450924" y="-316124"/>
            <a:ext cx="7444394" cy="10026120"/>
          </a:xfrm>
          <a:custGeom>
            <a:avLst/>
            <a:gdLst/>
            <a:ahLst/>
            <a:cxnLst/>
            <a:rect l="l" t="t" r="r" b="b"/>
            <a:pathLst>
              <a:path w="7444394" h="10026120">
                <a:moveTo>
                  <a:pt x="0" y="0"/>
                </a:moveTo>
                <a:lnTo>
                  <a:pt x="7444394" y="0"/>
                </a:lnTo>
                <a:lnTo>
                  <a:pt x="7444394" y="10026121"/>
                </a:lnTo>
                <a:lnTo>
                  <a:pt x="0" y="1002612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TextBox 8"/>
          <p:cNvSpPr txBox="1"/>
          <p:nvPr/>
        </p:nvSpPr>
        <p:spPr>
          <a:xfrm>
            <a:off x="4067637" y="2850577"/>
            <a:ext cx="10100522" cy="4431983"/>
          </a:xfrm>
          <a:prstGeom prst="rect">
            <a:avLst/>
          </a:prstGeom>
        </p:spPr>
        <p:txBody>
          <a:bodyPr wrap="square" lIns="0" tIns="0" rIns="0" bIns="0" rtlCol="0" anchor="t">
            <a:spAutoFit/>
          </a:bodyPr>
          <a:lstStyle/>
          <a:p>
            <a:pPr algn="ctr"/>
            <a:r>
              <a:rPr lang="en-US"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a:t>
            </a:r>
            <a:r>
              <a:rPr lang="en-US"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 </a:t>
            </a:r>
            <a:r>
              <a:rPr lang="en-US"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 THÀNH KIẾN THỨC</a:t>
            </a:r>
            <a:endParaRPr lang="en-US" sz="11921"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a:off x="1736677" y="5595197"/>
            <a:ext cx="2237422" cy="4114800"/>
          </a:xfrm>
          <a:custGeom>
            <a:avLst/>
            <a:gdLst/>
            <a:ahLst/>
            <a:cxnLst/>
            <a:rect l="l" t="t" r="r" b="b"/>
            <a:pathLst>
              <a:path w="2237422" h="4114800">
                <a:moveTo>
                  <a:pt x="0" y="0"/>
                </a:moveTo>
                <a:lnTo>
                  <a:pt x="2237422" y="0"/>
                </a:lnTo>
                <a:lnTo>
                  <a:pt x="223742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4564649" y="8250202"/>
            <a:ext cx="2506031" cy="1738559"/>
          </a:xfrm>
          <a:custGeom>
            <a:avLst/>
            <a:gdLst/>
            <a:ahLst/>
            <a:cxnLst/>
            <a:rect l="l" t="t" r="r" b="b"/>
            <a:pathLst>
              <a:path w="2506031" h="1738559">
                <a:moveTo>
                  <a:pt x="0" y="0"/>
                </a:moveTo>
                <a:lnTo>
                  <a:pt x="2506031" y="0"/>
                </a:lnTo>
                <a:lnTo>
                  <a:pt x="2506031" y="1738559"/>
                </a:lnTo>
                <a:lnTo>
                  <a:pt x="0" y="173855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15942483" y="7500232"/>
            <a:ext cx="1338299" cy="2158546"/>
          </a:xfrm>
          <a:custGeom>
            <a:avLst/>
            <a:gdLst/>
            <a:ahLst/>
            <a:cxnLst/>
            <a:rect l="l" t="t" r="r" b="b"/>
            <a:pathLst>
              <a:path w="1338299" h="2158546">
                <a:moveTo>
                  <a:pt x="0" y="0"/>
                </a:moveTo>
                <a:lnTo>
                  <a:pt x="1338298" y="0"/>
                </a:lnTo>
                <a:lnTo>
                  <a:pt x="1338298" y="2158547"/>
                </a:lnTo>
                <a:lnTo>
                  <a:pt x="0" y="215854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a:off x="13760688" y="7329814"/>
            <a:ext cx="2181795" cy="2448953"/>
          </a:xfrm>
          <a:custGeom>
            <a:avLst/>
            <a:gdLst/>
            <a:ahLst/>
            <a:cxnLst/>
            <a:rect l="l" t="t" r="r" b="b"/>
            <a:pathLst>
              <a:path w="2181795" h="2448953">
                <a:moveTo>
                  <a:pt x="0" y="0"/>
                </a:moveTo>
                <a:lnTo>
                  <a:pt x="2181795" y="0"/>
                </a:lnTo>
                <a:lnTo>
                  <a:pt x="2181795" y="2448953"/>
                </a:lnTo>
                <a:lnTo>
                  <a:pt x="0" y="244895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extLst>
      <p:ext uri="{BB962C8B-B14F-4D97-AF65-F5344CB8AC3E}">
        <p14:creationId xmlns:p14="http://schemas.microsoft.com/office/powerpoint/2010/main" val="428479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EDB"/>
        </a:solidFill>
        <a:effectLst/>
      </p:bgPr>
    </p:bg>
    <p:spTree>
      <p:nvGrpSpPr>
        <p:cNvPr id="1" name=""/>
        <p:cNvGrpSpPr/>
        <p:nvPr/>
      </p:nvGrpSpPr>
      <p:grpSpPr>
        <a:xfrm>
          <a:off x="0" y="0"/>
          <a:ext cx="0" cy="0"/>
          <a:chOff x="0" y="0"/>
          <a:chExt cx="0" cy="0"/>
        </a:xfrm>
      </p:grpSpPr>
      <p:sp>
        <p:nvSpPr>
          <p:cNvPr id="2" name="TextBox 2"/>
          <p:cNvSpPr txBox="1"/>
          <p:nvPr/>
        </p:nvSpPr>
        <p:spPr>
          <a:xfrm>
            <a:off x="4050647" y="507357"/>
            <a:ext cx="10343801" cy="1107996"/>
          </a:xfrm>
          <a:prstGeom prst="rect">
            <a:avLst/>
          </a:prstGeom>
        </p:spPr>
        <p:txBody>
          <a:bodyPr lIns="0" tIns="0" rIns="0" bIns="0" rtlCol="0" anchor="t">
            <a:spAutoFit/>
          </a:bodyPr>
          <a:lstStyle/>
          <a:p>
            <a:pPr algn="ctr"/>
            <a:r>
              <a:rPr lang="en-US" sz="7200" b="1">
                <a:latin typeface="Times New Roman" panose="02020603050405020304" pitchFamily="18" charset="0"/>
                <a:cs typeface="Times New Roman" panose="02020603050405020304" pitchFamily="18" charset="0"/>
              </a:rPr>
              <a:t>1. TRƯỚC KHI NÓI</a:t>
            </a:r>
            <a:endParaRPr lang="en-GB" sz="7200">
              <a:latin typeface="Times New Roman" panose="02020603050405020304" pitchFamily="18" charset="0"/>
              <a:cs typeface="Times New Roman" panose="02020603050405020304" pitchFamily="18" charset="0"/>
            </a:endParaRPr>
          </a:p>
        </p:txBody>
      </p:sp>
      <p:grpSp>
        <p:nvGrpSpPr>
          <p:cNvPr id="3" name="Group 3"/>
          <p:cNvGrpSpPr/>
          <p:nvPr/>
        </p:nvGrpSpPr>
        <p:grpSpPr>
          <a:xfrm>
            <a:off x="-1066800" y="6172931"/>
            <a:ext cx="19354800" cy="5016731"/>
            <a:chOff x="0" y="0"/>
            <a:chExt cx="25806400" cy="6688975"/>
          </a:xfrm>
        </p:grpSpPr>
        <p:sp>
          <p:nvSpPr>
            <p:cNvPr id="4" name="Freeform 4"/>
            <p:cNvSpPr/>
            <p:nvPr/>
          </p:nvSpPr>
          <p:spPr>
            <a:xfrm>
              <a:off x="1422400" y="2743200"/>
              <a:ext cx="24384000" cy="3945775"/>
            </a:xfrm>
            <a:custGeom>
              <a:avLst/>
              <a:gdLst/>
              <a:ahLst/>
              <a:cxnLst/>
              <a:rect l="l" t="t" r="r" b="b"/>
              <a:pathLst>
                <a:path w="24384000" h="3945775">
                  <a:moveTo>
                    <a:pt x="0" y="0"/>
                  </a:moveTo>
                  <a:lnTo>
                    <a:pt x="24384000" y="0"/>
                  </a:lnTo>
                  <a:lnTo>
                    <a:pt x="24384000" y="3945775"/>
                  </a:lnTo>
                  <a:lnTo>
                    <a:pt x="0" y="394577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3249089" y="1281607"/>
              <a:ext cx="2371422" cy="3824874"/>
            </a:xfrm>
            <a:custGeom>
              <a:avLst/>
              <a:gdLst/>
              <a:ahLst/>
              <a:cxnLst/>
              <a:rect l="l" t="t" r="r" b="b"/>
              <a:pathLst>
                <a:path w="2371422" h="3824874">
                  <a:moveTo>
                    <a:pt x="0" y="0"/>
                  </a:moveTo>
                  <a:lnTo>
                    <a:pt x="2371422" y="0"/>
                  </a:lnTo>
                  <a:lnTo>
                    <a:pt x="2371422" y="3824873"/>
                  </a:lnTo>
                  <a:lnTo>
                    <a:pt x="0" y="38248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6131411" y="2181526"/>
              <a:ext cx="1696978" cy="2794425"/>
            </a:xfrm>
            <a:custGeom>
              <a:avLst/>
              <a:gdLst/>
              <a:ahLst/>
              <a:cxnLst/>
              <a:rect l="l" t="t" r="r" b="b"/>
              <a:pathLst>
                <a:path w="1696978" h="2794425">
                  <a:moveTo>
                    <a:pt x="0" y="0"/>
                  </a:moveTo>
                  <a:lnTo>
                    <a:pt x="1696978" y="0"/>
                  </a:lnTo>
                  <a:lnTo>
                    <a:pt x="1696978" y="2794426"/>
                  </a:lnTo>
                  <a:lnTo>
                    <a:pt x="0" y="279442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0" y="0"/>
              <a:ext cx="5588000" cy="5486400"/>
            </a:xfrm>
            <a:custGeom>
              <a:avLst/>
              <a:gdLst/>
              <a:ahLst/>
              <a:cxnLst/>
              <a:rect l="l" t="t" r="r" b="b"/>
              <a:pathLst>
                <a:path w="5588000" h="5486400">
                  <a:moveTo>
                    <a:pt x="0" y="0"/>
                  </a:moveTo>
                  <a:lnTo>
                    <a:pt x="5588000" y="0"/>
                  </a:lnTo>
                  <a:lnTo>
                    <a:pt x="5588000" y="5486400"/>
                  </a:lnTo>
                  <a:lnTo>
                    <a:pt x="0" y="54864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8389214" y="1660826"/>
              <a:ext cx="2248490" cy="2523816"/>
            </a:xfrm>
            <a:custGeom>
              <a:avLst/>
              <a:gdLst/>
              <a:ahLst/>
              <a:cxnLst/>
              <a:rect l="l" t="t" r="r" b="b"/>
              <a:pathLst>
                <a:path w="2248490" h="2523816">
                  <a:moveTo>
                    <a:pt x="0" y="0"/>
                  </a:moveTo>
                  <a:lnTo>
                    <a:pt x="2248491" y="0"/>
                  </a:lnTo>
                  <a:lnTo>
                    <a:pt x="2248491" y="2523816"/>
                  </a:lnTo>
                  <a:lnTo>
                    <a:pt x="0" y="252381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flipH="1">
              <a:off x="3182805" y="2295826"/>
              <a:ext cx="2044035" cy="3365925"/>
            </a:xfrm>
            <a:custGeom>
              <a:avLst/>
              <a:gdLst/>
              <a:ahLst/>
              <a:cxnLst/>
              <a:rect l="l" t="t" r="r" b="b"/>
              <a:pathLst>
                <a:path w="2044035" h="3365925">
                  <a:moveTo>
                    <a:pt x="2044034" y="0"/>
                  </a:moveTo>
                  <a:lnTo>
                    <a:pt x="0" y="0"/>
                  </a:lnTo>
                  <a:lnTo>
                    <a:pt x="0" y="3365926"/>
                  </a:lnTo>
                  <a:lnTo>
                    <a:pt x="2044034" y="3365926"/>
                  </a:lnTo>
                  <a:lnTo>
                    <a:pt x="2044034"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flipH="1">
              <a:off x="20614997" y="1660826"/>
              <a:ext cx="3430999" cy="3368617"/>
            </a:xfrm>
            <a:custGeom>
              <a:avLst/>
              <a:gdLst/>
              <a:ahLst/>
              <a:cxnLst/>
              <a:rect l="l" t="t" r="r" b="b"/>
              <a:pathLst>
                <a:path w="3430999" h="3368617">
                  <a:moveTo>
                    <a:pt x="3430998" y="0"/>
                  </a:moveTo>
                  <a:lnTo>
                    <a:pt x="0" y="0"/>
                  </a:lnTo>
                  <a:lnTo>
                    <a:pt x="0" y="3368617"/>
                  </a:lnTo>
                  <a:lnTo>
                    <a:pt x="3430998" y="3368617"/>
                  </a:lnTo>
                  <a:lnTo>
                    <a:pt x="3430998"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0248900" y="4053673"/>
              <a:ext cx="3711822" cy="1052808"/>
            </a:xfrm>
            <a:custGeom>
              <a:avLst/>
              <a:gdLst/>
              <a:ahLst/>
              <a:cxnLst/>
              <a:rect l="l" t="t" r="r" b="b"/>
              <a:pathLst>
                <a:path w="3711822" h="1052808">
                  <a:moveTo>
                    <a:pt x="0" y="0"/>
                  </a:moveTo>
                  <a:lnTo>
                    <a:pt x="3711822" y="0"/>
                  </a:lnTo>
                  <a:lnTo>
                    <a:pt x="3711822" y="1052807"/>
                  </a:lnTo>
                  <a:lnTo>
                    <a:pt x="0" y="105280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grpSp>
        <p:nvGrpSpPr>
          <p:cNvPr id="12" name="Group 12"/>
          <p:cNvGrpSpPr/>
          <p:nvPr/>
        </p:nvGrpSpPr>
        <p:grpSpPr>
          <a:xfrm>
            <a:off x="1028700" y="2036609"/>
            <a:ext cx="16230600" cy="7221691"/>
            <a:chOff x="0" y="0"/>
            <a:chExt cx="4274726" cy="1733479"/>
          </a:xfrm>
        </p:grpSpPr>
        <p:sp>
          <p:nvSpPr>
            <p:cNvPr id="13" name="Freeform 13"/>
            <p:cNvSpPr/>
            <p:nvPr/>
          </p:nvSpPr>
          <p:spPr>
            <a:xfrm>
              <a:off x="0" y="0"/>
              <a:ext cx="4274726" cy="1733479"/>
            </a:xfrm>
            <a:custGeom>
              <a:avLst/>
              <a:gdLst/>
              <a:ahLst/>
              <a:cxnLst/>
              <a:rect l="l" t="t" r="r" b="b"/>
              <a:pathLst>
                <a:path w="4274726" h="1733479">
                  <a:moveTo>
                    <a:pt x="24327" y="0"/>
                  </a:moveTo>
                  <a:lnTo>
                    <a:pt x="4250399" y="0"/>
                  </a:lnTo>
                  <a:cubicBezTo>
                    <a:pt x="4263834" y="0"/>
                    <a:pt x="4274726" y="10891"/>
                    <a:pt x="4274726" y="24327"/>
                  </a:cubicBezTo>
                  <a:lnTo>
                    <a:pt x="4274726" y="1709152"/>
                  </a:lnTo>
                  <a:cubicBezTo>
                    <a:pt x="4274726" y="1722588"/>
                    <a:pt x="4263834" y="1733479"/>
                    <a:pt x="4250399" y="1733479"/>
                  </a:cubicBezTo>
                  <a:lnTo>
                    <a:pt x="24327" y="1733479"/>
                  </a:lnTo>
                  <a:cubicBezTo>
                    <a:pt x="10891" y="1733479"/>
                    <a:pt x="0" y="1722588"/>
                    <a:pt x="0" y="1709152"/>
                  </a:cubicBezTo>
                  <a:lnTo>
                    <a:pt x="0" y="24327"/>
                  </a:lnTo>
                  <a:cubicBezTo>
                    <a:pt x="0" y="10891"/>
                    <a:pt x="10891" y="0"/>
                    <a:pt x="24327" y="0"/>
                  </a:cubicBezTo>
                  <a:close/>
                </a:path>
              </a:pathLst>
            </a:custGeom>
            <a:solidFill>
              <a:srgbClr val="FFFFFF">
                <a:alpha val="80000"/>
              </a:srgbClr>
            </a:solidFill>
          </p:spPr>
        </p:sp>
        <p:sp>
          <p:nvSpPr>
            <p:cNvPr id="14" name="TextBox 14"/>
            <p:cNvSpPr txBox="1"/>
            <p:nvPr/>
          </p:nvSpPr>
          <p:spPr>
            <a:xfrm>
              <a:off x="0" y="-38100"/>
              <a:ext cx="4274726" cy="1771579"/>
            </a:xfrm>
            <a:prstGeom prst="rect">
              <a:avLst/>
            </a:prstGeom>
          </p:spPr>
          <p:txBody>
            <a:bodyPr lIns="50800" tIns="50800" rIns="50800" bIns="50800" rtlCol="0" anchor="ctr"/>
            <a:lstStyle/>
            <a:p>
              <a:pPr algn="ctr">
                <a:lnSpc>
                  <a:spcPts val="2659"/>
                </a:lnSpc>
              </a:pPr>
              <a:endParaRPr>
                <a:solidFill>
                  <a:prstClr val="black"/>
                </a:solidFill>
              </a:endParaRPr>
            </a:p>
          </p:txBody>
        </p:sp>
      </p:grpSp>
      <p:graphicFrame>
        <p:nvGraphicFramePr>
          <p:cNvPr id="16" name="Table 15"/>
          <p:cNvGraphicFramePr>
            <a:graphicFrameLocks noGrp="1"/>
          </p:cNvGraphicFramePr>
          <p:nvPr>
            <p:extLst>
              <p:ext uri="{D42A27DB-BD31-4B8C-83A1-F6EECF244321}">
                <p14:modId xmlns:p14="http://schemas.microsoft.com/office/powerpoint/2010/main" val="738745742"/>
              </p:ext>
            </p:extLst>
          </p:nvPr>
        </p:nvGraphicFramePr>
        <p:xfrm>
          <a:off x="1422151" y="2499718"/>
          <a:ext cx="15443697" cy="6419088"/>
        </p:xfrm>
        <a:graphic>
          <a:graphicData uri="http://schemas.openxmlformats.org/drawingml/2006/table">
            <a:tbl>
              <a:tblPr firstRow="1" firstCol="1" bandRow="1">
                <a:effectLst>
                  <a:outerShdw blurRad="50800" dist="38100" algn="l" rotWithShape="0">
                    <a:prstClr val="black">
                      <a:alpha val="40000"/>
                    </a:prstClr>
                  </a:outerShdw>
                </a:effectLst>
              </a:tblPr>
              <a:tblGrid>
                <a:gridCol w="12439239"/>
                <a:gridCol w="3004458"/>
              </a:tblGrid>
              <a:tr h="0">
                <a:tc gridSpan="2">
                  <a:txBody>
                    <a:bodyPr/>
                    <a:lstStyle/>
                    <a:p>
                      <a:pPr marL="457200" marR="198120" algn="just">
                        <a:lnSpc>
                          <a:spcPct val="130000"/>
                        </a:lnSpc>
                        <a:spcAft>
                          <a:spcPts val="0"/>
                        </a:spcAft>
                        <a:tabLst>
                          <a:tab pos="414655" algn="l"/>
                        </a:tabLst>
                      </a:pPr>
                      <a:r>
                        <a:rPr lang="pt-BR" sz="3600" b="1">
                          <a:effectLst/>
                          <a:latin typeface="Times New Roman" panose="02020603050405020304" pitchFamily="18" charset="0"/>
                          <a:ea typeface="Times New Roman" panose="02020603050405020304" pitchFamily="18" charset="0"/>
                          <a:cs typeface="Times New Roman" panose="02020603050405020304" pitchFamily="18" charset="0"/>
                        </a:rPr>
                        <a:t>Phiếu chuẩn bị bài nói: Trình bày ý kiến </a:t>
                      </a:r>
                      <a:r>
                        <a:rPr lang="en-US" sz="3600" b="1">
                          <a:effectLst/>
                          <a:latin typeface="Times New Roman" panose="02020603050405020304" pitchFamily="18" charset="0"/>
                          <a:ea typeface="Arial" panose="020B0604020202020204" pitchFamily="34" charset="0"/>
                          <a:cs typeface="Times New Roman" panose="02020603050405020304" pitchFamily="18" charset="0"/>
                        </a:rPr>
                        <a:t>về một </a:t>
                      </a: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một sự việc có tính thời sự (con người trong mối quan hệ với tự nhiên)</a:t>
                      </a:r>
                      <a:r>
                        <a:rPr lang="en-US" sz="3600" b="1">
                          <a:effectLst/>
                          <a:latin typeface="Times New Roman" panose="02020603050405020304" pitchFamily="18" charset="0"/>
                          <a:ea typeface="Arial" panose="020B0604020202020204" pitchFamily="34" charset="0"/>
                          <a:cs typeface="Times New Roman" panose="02020603050405020304" pitchFamily="18" charset="0"/>
                        </a:rPr>
                        <a:t>  (HS chuẩn bị ở nhà)</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0">
                <a:tc>
                  <a:txBody>
                    <a:bodyPr/>
                    <a:lstStyle/>
                    <a:p>
                      <a:pPr algn="just">
                        <a:lnSpc>
                          <a:spcPct val="130000"/>
                        </a:lnSpc>
                        <a:spcAft>
                          <a:spcPts val="0"/>
                        </a:spcAft>
                      </a:pPr>
                      <a:r>
                        <a:rPr lang="pt-BR" sz="3600" b="1">
                          <a:effectLst/>
                          <a:latin typeface="Times New Roman" panose="02020603050405020304" pitchFamily="18" charset="0"/>
                          <a:ea typeface="Calibri" panose="020F0502020204030204" pitchFamily="34" charset="0"/>
                          <a:cs typeface="Times New Roman" panose="02020603050405020304" pitchFamily="18" charset="0"/>
                        </a:rPr>
                        <a:t>1. Mục đích của bài nói</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pt-BR" sz="3600" b="1">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30000"/>
                        </a:lnSpc>
                        <a:spcAft>
                          <a:spcPts val="0"/>
                        </a:spcAft>
                      </a:pPr>
                      <a:r>
                        <a:rPr lang="pt-BR" sz="3600" b="1">
                          <a:effectLst/>
                          <a:latin typeface="Times New Roman" panose="02020603050405020304" pitchFamily="18" charset="0"/>
                          <a:ea typeface="Calibri" panose="020F0502020204030204" pitchFamily="34" charset="0"/>
                          <a:cs typeface="Times New Roman" panose="02020603050405020304" pitchFamily="18" charset="0"/>
                        </a:rPr>
                        <a:t>2. Đối tượng người nghe</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pt-BR" sz="3600" b="1">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30000"/>
                        </a:lnSpc>
                        <a:spcAft>
                          <a:spcPts val="0"/>
                        </a:spcAft>
                      </a:pPr>
                      <a:r>
                        <a:rPr lang="pt-BR" sz="3600" b="1">
                          <a:effectLst/>
                          <a:latin typeface="Times New Roman" panose="02020603050405020304" pitchFamily="18" charset="0"/>
                          <a:ea typeface="Calibri" panose="020F0502020204030204" pitchFamily="34" charset="0"/>
                          <a:cs typeface="Times New Roman" panose="02020603050405020304" pitchFamily="18" charset="0"/>
                        </a:rPr>
                        <a:t>3. Đề tài của bài nói </a:t>
                      </a:r>
                      <a:r>
                        <a:rPr lang="pt-BR" sz="3600">
                          <a:effectLst/>
                          <a:latin typeface="Times New Roman" panose="02020603050405020304" pitchFamily="18" charset="0"/>
                          <a:ea typeface="Calibri" panose="020F0502020204030204" pitchFamily="34" charset="0"/>
                          <a:cs typeface="Times New Roman" panose="02020603050405020304" pitchFamily="18" charset="0"/>
                        </a:rPr>
                        <a:t>(sự việc có tính thời sự để nêu ý kiến)</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pt-BR" sz="3600" b="1">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30000"/>
                        </a:lnSpc>
                        <a:spcAft>
                          <a:spcPts val="0"/>
                        </a:spcAft>
                      </a:pPr>
                      <a:r>
                        <a:rPr lang="pt-BR" sz="3600" b="1">
                          <a:effectLst/>
                          <a:latin typeface="Times New Roman" panose="02020603050405020304" pitchFamily="18" charset="0"/>
                          <a:ea typeface="Calibri" panose="020F0502020204030204" pitchFamily="34" charset="0"/>
                          <a:cs typeface="Times New Roman" panose="02020603050405020304" pitchFamily="18" charset="0"/>
                        </a:rPr>
                        <a:t>4. Lập dàn ý bài nói:</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Mở đầu:.......</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Triển khai:......</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Kết luận:.........</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pt-BR" sz="3600" b="1">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9433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8EC"/>
        </a:solidFill>
        <a:effectLst/>
      </p:bgPr>
    </p:bg>
    <p:spTree>
      <p:nvGrpSpPr>
        <p:cNvPr id="1" name=""/>
        <p:cNvGrpSpPr/>
        <p:nvPr/>
      </p:nvGrpSpPr>
      <p:grpSpPr>
        <a:xfrm>
          <a:off x="0" y="0"/>
          <a:ext cx="0" cy="0"/>
          <a:chOff x="0" y="0"/>
          <a:chExt cx="0" cy="0"/>
        </a:xfrm>
      </p:grpSpPr>
      <p:grpSp>
        <p:nvGrpSpPr>
          <p:cNvPr id="2" name="Group 2"/>
          <p:cNvGrpSpPr/>
          <p:nvPr/>
        </p:nvGrpSpPr>
        <p:grpSpPr>
          <a:xfrm>
            <a:off x="0" y="1866900"/>
            <a:ext cx="9144000" cy="8420100"/>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FFDEDB"/>
            </a:solidFill>
          </p:spPr>
        </p:sp>
        <p:sp>
          <p:nvSpPr>
            <p:cNvPr id="4" name="TextBox 4"/>
            <p:cNvSpPr txBox="1"/>
            <p:nvPr/>
          </p:nvSpPr>
          <p:spPr>
            <a:xfrm>
              <a:off x="0" y="-38100"/>
              <a:ext cx="2408296" cy="2747433"/>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Freeform 13"/>
          <p:cNvSpPr/>
          <p:nvPr/>
        </p:nvSpPr>
        <p:spPr>
          <a:xfrm>
            <a:off x="16160660" y="-812808"/>
            <a:ext cx="6534385" cy="1841508"/>
          </a:xfrm>
          <a:custGeom>
            <a:avLst/>
            <a:gdLst/>
            <a:ahLst/>
            <a:cxnLst/>
            <a:rect l="l" t="t" r="r" b="b"/>
            <a:pathLst>
              <a:path w="6534385" h="1841508">
                <a:moveTo>
                  <a:pt x="0" y="0"/>
                </a:moveTo>
                <a:lnTo>
                  <a:pt x="6534385" y="0"/>
                </a:lnTo>
                <a:lnTo>
                  <a:pt x="6534385" y="1841508"/>
                </a:lnTo>
                <a:lnTo>
                  <a:pt x="0" y="18415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4" name="Freeform 14"/>
          <p:cNvSpPr/>
          <p:nvPr/>
        </p:nvSpPr>
        <p:spPr>
          <a:xfrm>
            <a:off x="-2592769" y="8313044"/>
            <a:ext cx="7754715" cy="2185420"/>
          </a:xfrm>
          <a:custGeom>
            <a:avLst/>
            <a:gdLst/>
            <a:ahLst/>
            <a:cxnLst/>
            <a:rect l="l" t="t" r="r" b="b"/>
            <a:pathLst>
              <a:path w="7754715" h="2185420">
                <a:moveTo>
                  <a:pt x="0" y="0"/>
                </a:moveTo>
                <a:lnTo>
                  <a:pt x="7754714" y="0"/>
                </a:lnTo>
                <a:lnTo>
                  <a:pt x="7754714" y="2185419"/>
                </a:lnTo>
                <a:lnTo>
                  <a:pt x="0" y="21854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4770955">
            <a:off x="15966360" y="8119005"/>
            <a:ext cx="1720236" cy="1707726"/>
          </a:xfrm>
          <a:custGeom>
            <a:avLst/>
            <a:gdLst/>
            <a:ahLst/>
            <a:cxnLst/>
            <a:rect l="l" t="t" r="r" b="b"/>
            <a:pathLst>
              <a:path w="1720236" h="1707726">
                <a:moveTo>
                  <a:pt x="0" y="0"/>
                </a:moveTo>
                <a:lnTo>
                  <a:pt x="1720237" y="0"/>
                </a:lnTo>
                <a:lnTo>
                  <a:pt x="1720237" y="1707725"/>
                </a:lnTo>
                <a:lnTo>
                  <a:pt x="0" y="170772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16" name="Group 7"/>
          <p:cNvGrpSpPr/>
          <p:nvPr/>
        </p:nvGrpSpPr>
        <p:grpSpPr>
          <a:xfrm>
            <a:off x="9144000" y="1866900"/>
            <a:ext cx="9144000" cy="8420100"/>
            <a:chOff x="0" y="0"/>
            <a:chExt cx="4274726" cy="2167467"/>
          </a:xfrm>
        </p:grpSpPr>
        <p:sp>
          <p:nvSpPr>
            <p:cNvPr id="17" name="Freeform 8"/>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alpha val="80000"/>
              </a:srgbClr>
            </a:solidFill>
          </p:spPr>
        </p:sp>
        <p:sp>
          <p:nvSpPr>
            <p:cNvPr id="18" name="TextBox 9"/>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sp>
        <p:nvSpPr>
          <p:cNvPr id="19" name="Rectangle 18"/>
          <p:cNvSpPr/>
          <p:nvPr/>
        </p:nvSpPr>
        <p:spPr>
          <a:xfrm>
            <a:off x="2859190" y="358106"/>
            <a:ext cx="11889793" cy="1080937"/>
          </a:xfrm>
          <a:prstGeom prst="rect">
            <a:avLst/>
          </a:prstGeom>
        </p:spPr>
        <p:txBody>
          <a:bodyPr wrap="none">
            <a:spAutoFit/>
          </a:bodyPr>
          <a:lstStyle/>
          <a:p>
            <a:pPr algn="just">
              <a:lnSpc>
                <a:spcPct val="130000"/>
              </a:lnSpc>
              <a:spcAft>
                <a:spcPts val="0"/>
              </a:spcAft>
            </a:pPr>
            <a:r>
              <a:rPr lang="en-US" sz="5400" b="1">
                <a:latin typeface="Times New Roman" panose="02020603050405020304" pitchFamily="18" charset="0"/>
                <a:ea typeface="Calibri" panose="020F0502020204030204" pitchFamily="34" charset="0"/>
                <a:cs typeface="Times New Roman" panose="02020603050405020304" pitchFamily="18" charset="0"/>
              </a:rPr>
              <a:t>a. Xác định mục đích nói và người nghe</a:t>
            </a:r>
            <a:endParaRPr lang="en-GB" sz="5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424891" y="2324100"/>
            <a:ext cx="7888418" cy="5909310"/>
          </a:xfrm>
          <a:prstGeom prst="rect">
            <a:avLst/>
          </a:prstGeom>
        </p:spPr>
        <p:txBody>
          <a:bodyPr wrap="square">
            <a:spAutoFit/>
          </a:bodyPr>
          <a:lstStyle/>
          <a:p>
            <a:pPr algn="ctr"/>
            <a:r>
              <a:rPr lang="vi-VN" sz="5400" b="1">
                <a:latin typeface="Times New Roman" panose="02020603050405020304" pitchFamily="18" charset="0"/>
                <a:ea typeface="Calibri" panose="020F0502020204030204" pitchFamily="34" charset="0"/>
              </a:rPr>
              <a:t>Mục đích</a:t>
            </a:r>
            <a:r>
              <a:rPr lang="en-US" sz="5400" b="1">
                <a:latin typeface="Times New Roman" panose="02020603050405020304" pitchFamily="18" charset="0"/>
                <a:ea typeface="Calibri" panose="020F0502020204030204" pitchFamily="34" charset="0"/>
              </a:rPr>
              <a:t> </a:t>
            </a:r>
            <a:r>
              <a:rPr lang="en-US" sz="5400" b="1" smtClean="0">
                <a:latin typeface="Times New Roman" panose="02020603050405020304" pitchFamily="18" charset="0"/>
                <a:ea typeface="Calibri" panose="020F0502020204030204" pitchFamily="34" charset="0"/>
              </a:rPr>
              <a:t>nói</a:t>
            </a:r>
            <a:endParaRPr lang="vi-VN" sz="5400" b="1">
              <a:latin typeface="Times New Roman" panose="02020603050405020304" pitchFamily="18" charset="0"/>
              <a:ea typeface="Calibri" panose="020F0502020204030204" pitchFamily="34" charset="0"/>
            </a:endParaRPr>
          </a:p>
          <a:p>
            <a:pPr algn="just"/>
            <a:r>
              <a:rPr lang="vi-VN" sz="5400" smtClean="0">
                <a:latin typeface="Times New Roman" panose="02020603050405020304" pitchFamily="18" charset="0"/>
                <a:ea typeface="Calibri" panose="020F0502020204030204" pitchFamily="34" charset="0"/>
              </a:rPr>
              <a:t>  </a:t>
            </a:r>
            <a:r>
              <a:rPr lang="en-US" sz="5400">
                <a:latin typeface="Times New Roman" panose="02020603050405020304" pitchFamily="18" charset="0"/>
                <a:ea typeface="Calibri" panose="020F0502020204030204" pitchFamily="34" charset="0"/>
              </a:rPr>
              <a:t>Giúp người nghe hiểu đúng về một sự việc có tính thời sự liên quan đến  mối quan hệ giữa con người với tự nhiên; từ đó có thái độ và hành động phù hợp.</a:t>
            </a:r>
            <a:endParaRPr lang="en-GB" sz="5400"/>
          </a:p>
        </p:txBody>
      </p:sp>
      <p:sp>
        <p:nvSpPr>
          <p:cNvPr id="21" name="Rectangle 20"/>
          <p:cNvSpPr/>
          <p:nvPr/>
        </p:nvSpPr>
        <p:spPr>
          <a:xfrm>
            <a:off x="10419042" y="2893425"/>
            <a:ext cx="6593916" cy="5078313"/>
          </a:xfrm>
          <a:prstGeom prst="rect">
            <a:avLst/>
          </a:prstGeom>
        </p:spPr>
        <p:txBody>
          <a:bodyPr wrap="square">
            <a:spAutoFit/>
          </a:bodyPr>
          <a:lstStyle/>
          <a:p>
            <a:pPr algn="ctr"/>
            <a:r>
              <a:rPr lang="vi-VN" sz="5400" b="1">
                <a:latin typeface="Times New Roman" panose="02020603050405020304" pitchFamily="18" charset="0"/>
                <a:ea typeface="Calibri" panose="020F0502020204030204" pitchFamily="34" charset="0"/>
              </a:rPr>
              <a:t>Người </a:t>
            </a:r>
            <a:r>
              <a:rPr lang="vi-VN" sz="5400" b="1" smtClean="0">
                <a:latin typeface="Times New Roman" panose="02020603050405020304" pitchFamily="18" charset="0"/>
                <a:ea typeface="Calibri" panose="020F0502020204030204" pitchFamily="34" charset="0"/>
              </a:rPr>
              <a:t>nghe</a:t>
            </a:r>
          </a:p>
          <a:p>
            <a:pPr algn="just"/>
            <a:r>
              <a:rPr lang="vi-VN" sz="5400" smtClean="0">
                <a:latin typeface="Times New Roman" panose="02020603050405020304" pitchFamily="18" charset="0"/>
                <a:ea typeface="Calibri" panose="020F0502020204030204" pitchFamily="34" charset="0"/>
              </a:rPr>
              <a:t> </a:t>
            </a:r>
            <a:r>
              <a:rPr lang="en-US" sz="5400">
                <a:latin typeface="Times New Roman" panose="02020603050405020304" pitchFamily="18" charset="0"/>
                <a:ea typeface="Calibri" panose="020F0502020204030204" pitchFamily="34" charset="0"/>
              </a:rPr>
              <a:t>Những người quan tâm đến mối quan hệ giữa con người với tự nhiên và vấn đề bảo vệ môi trường.</a:t>
            </a:r>
            <a:endParaRPr lang="en-GB" sz="5400"/>
          </a:p>
        </p:txBody>
      </p:sp>
    </p:spTree>
    <p:extLst>
      <p:ext uri="{BB962C8B-B14F-4D97-AF65-F5344CB8AC3E}">
        <p14:creationId xmlns:p14="http://schemas.microsoft.com/office/powerpoint/2010/main" val="175328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1000"/>
                                        <p:tgtEl>
                                          <p:spTgt spid="19">
                                            <p:txEl>
                                              <p:pRg st="0" end="0"/>
                                            </p:txEl>
                                          </p:spTgt>
                                        </p:tgtEl>
                                      </p:cBhvr>
                                    </p:animEffect>
                                    <p:anim calcmode="lin" valueType="num">
                                      <p:cBhvr>
                                        <p:cTn id="1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E9BE"/>
        </a:solidFill>
        <a:effectLst/>
      </p:bgPr>
    </p:bg>
    <p:spTree>
      <p:nvGrpSpPr>
        <p:cNvPr id="1" name=""/>
        <p:cNvGrpSpPr/>
        <p:nvPr/>
      </p:nvGrpSpPr>
      <p:grpSpPr>
        <a:xfrm>
          <a:off x="0" y="0"/>
          <a:ext cx="0" cy="0"/>
          <a:chOff x="0" y="0"/>
          <a:chExt cx="0" cy="0"/>
        </a:xfrm>
      </p:grpSpPr>
      <p:sp>
        <p:nvSpPr>
          <p:cNvPr id="2" name="Freeform 2"/>
          <p:cNvSpPr/>
          <p:nvPr/>
        </p:nvSpPr>
        <p:spPr>
          <a:xfrm>
            <a:off x="4285610" y="3378651"/>
            <a:ext cx="15432441" cy="8449262"/>
          </a:xfrm>
          <a:custGeom>
            <a:avLst/>
            <a:gdLst/>
            <a:ahLst/>
            <a:cxnLst/>
            <a:rect l="l" t="t" r="r" b="b"/>
            <a:pathLst>
              <a:path w="15432441" h="8449262">
                <a:moveTo>
                  <a:pt x="0" y="0"/>
                </a:moveTo>
                <a:lnTo>
                  <a:pt x="15432442" y="0"/>
                </a:lnTo>
                <a:lnTo>
                  <a:pt x="15432442" y="8449261"/>
                </a:lnTo>
                <a:lnTo>
                  <a:pt x="0" y="844926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1430052" y="3870884"/>
            <a:ext cx="15432441" cy="8449262"/>
          </a:xfrm>
          <a:custGeom>
            <a:avLst/>
            <a:gdLst/>
            <a:ahLst/>
            <a:cxnLst/>
            <a:rect l="l" t="t" r="r" b="b"/>
            <a:pathLst>
              <a:path w="15432441" h="8449262">
                <a:moveTo>
                  <a:pt x="15432442" y="0"/>
                </a:moveTo>
                <a:lnTo>
                  <a:pt x="0" y="0"/>
                </a:lnTo>
                <a:lnTo>
                  <a:pt x="0" y="8449262"/>
                </a:lnTo>
                <a:lnTo>
                  <a:pt x="15432442" y="8449262"/>
                </a:lnTo>
                <a:lnTo>
                  <a:pt x="15432442"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2514600" y="2306237"/>
            <a:ext cx="13461478" cy="4818463"/>
            <a:chOff x="0" y="0"/>
            <a:chExt cx="3545410" cy="1661811"/>
          </a:xfrm>
        </p:grpSpPr>
        <p:sp>
          <p:nvSpPr>
            <p:cNvPr id="5" name="Freeform 5"/>
            <p:cNvSpPr/>
            <p:nvPr/>
          </p:nvSpPr>
          <p:spPr>
            <a:xfrm>
              <a:off x="0" y="0"/>
              <a:ext cx="3545410" cy="1661811"/>
            </a:xfrm>
            <a:custGeom>
              <a:avLst/>
              <a:gdLst/>
              <a:ahLst/>
              <a:cxnLst/>
              <a:rect l="l" t="t" r="r" b="b"/>
              <a:pathLst>
                <a:path w="3545410" h="1661811">
                  <a:moveTo>
                    <a:pt x="29331" y="0"/>
                  </a:moveTo>
                  <a:lnTo>
                    <a:pt x="3516079" y="0"/>
                  </a:lnTo>
                  <a:cubicBezTo>
                    <a:pt x="3523858" y="0"/>
                    <a:pt x="3531319" y="3090"/>
                    <a:pt x="3536819" y="8591"/>
                  </a:cubicBezTo>
                  <a:cubicBezTo>
                    <a:pt x="3542320" y="14091"/>
                    <a:pt x="3545410" y="21552"/>
                    <a:pt x="3545410" y="29331"/>
                  </a:cubicBezTo>
                  <a:lnTo>
                    <a:pt x="3545410" y="1632480"/>
                  </a:lnTo>
                  <a:cubicBezTo>
                    <a:pt x="3545410" y="1640259"/>
                    <a:pt x="3542320" y="1647720"/>
                    <a:pt x="3536819" y="1653221"/>
                  </a:cubicBezTo>
                  <a:cubicBezTo>
                    <a:pt x="3531319" y="1658721"/>
                    <a:pt x="3523858" y="1661811"/>
                    <a:pt x="3516079" y="1661811"/>
                  </a:cubicBezTo>
                  <a:lnTo>
                    <a:pt x="29331" y="1661811"/>
                  </a:lnTo>
                  <a:cubicBezTo>
                    <a:pt x="21552" y="1661811"/>
                    <a:pt x="14091" y="1658721"/>
                    <a:pt x="8591" y="1653221"/>
                  </a:cubicBezTo>
                  <a:cubicBezTo>
                    <a:pt x="3090" y="1647720"/>
                    <a:pt x="0" y="1640259"/>
                    <a:pt x="0" y="1632480"/>
                  </a:cubicBezTo>
                  <a:lnTo>
                    <a:pt x="0" y="29331"/>
                  </a:lnTo>
                  <a:cubicBezTo>
                    <a:pt x="0" y="21552"/>
                    <a:pt x="3090" y="14091"/>
                    <a:pt x="8591" y="8591"/>
                  </a:cubicBezTo>
                  <a:cubicBezTo>
                    <a:pt x="14091" y="3090"/>
                    <a:pt x="21552" y="0"/>
                    <a:pt x="29331" y="0"/>
                  </a:cubicBezTo>
                  <a:close/>
                </a:path>
              </a:pathLst>
            </a:custGeom>
            <a:solidFill>
              <a:srgbClr val="FFFFFF">
                <a:alpha val="80000"/>
              </a:srgbClr>
            </a:solidFill>
          </p:spPr>
        </p:sp>
        <p:sp>
          <p:nvSpPr>
            <p:cNvPr id="6" name="TextBox 6"/>
            <p:cNvSpPr txBox="1"/>
            <p:nvPr/>
          </p:nvSpPr>
          <p:spPr>
            <a:xfrm>
              <a:off x="0" y="-38100"/>
              <a:ext cx="3545410" cy="169991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TextBox 7"/>
          <p:cNvSpPr txBox="1"/>
          <p:nvPr/>
        </p:nvSpPr>
        <p:spPr>
          <a:xfrm>
            <a:off x="1028700" y="581084"/>
            <a:ext cx="16230600" cy="1231106"/>
          </a:xfrm>
          <a:prstGeom prst="rect">
            <a:avLst/>
          </a:prstGeom>
        </p:spPr>
        <p:txBody>
          <a:bodyPr lIns="0" tIns="0" rIns="0" bIns="0" rtlCol="0" anchor="t">
            <a:spAutoFit/>
          </a:bodyPr>
          <a:lstStyle/>
          <a:p>
            <a:pPr algn="ctr"/>
            <a:r>
              <a:rPr lang="vi-VN" sz="8000" b="1">
                <a:latin typeface="Times New Roman" panose="02020603050405020304" pitchFamily="18" charset="0"/>
                <a:cs typeface="Times New Roman" panose="02020603050405020304" pitchFamily="18" charset="0"/>
              </a:rPr>
              <a:t>b. </a:t>
            </a:r>
            <a:r>
              <a:rPr lang="en-US" sz="8000" b="1">
                <a:latin typeface="Times New Roman" panose="02020603050405020304" pitchFamily="18" charset="0"/>
                <a:cs typeface="Times New Roman" panose="02020603050405020304" pitchFamily="18" charset="0"/>
              </a:rPr>
              <a:t>Lựa chọn đề tài trình bày</a:t>
            </a:r>
            <a:endParaRPr lang="en-GB" sz="8000">
              <a:latin typeface="Times New Roman" panose="02020603050405020304" pitchFamily="18" charset="0"/>
              <a:cs typeface="Times New Roman" panose="02020603050405020304" pitchFamily="18" charset="0"/>
            </a:endParaRPr>
          </a:p>
        </p:txBody>
      </p:sp>
      <p:sp>
        <p:nvSpPr>
          <p:cNvPr id="8" name="TextBox 8"/>
          <p:cNvSpPr txBox="1"/>
          <p:nvPr/>
        </p:nvSpPr>
        <p:spPr>
          <a:xfrm>
            <a:off x="3226397" y="3029265"/>
            <a:ext cx="11835206" cy="3046988"/>
          </a:xfrm>
          <a:prstGeom prst="rect">
            <a:avLst/>
          </a:prstGeom>
        </p:spPr>
        <p:txBody>
          <a:bodyPr lIns="0" tIns="0" rIns="0" bIns="0" rtlCol="0" anchor="t">
            <a:spAutoFit/>
          </a:bodyPr>
          <a:lstStyle/>
          <a:p>
            <a:pPr algn="ctr"/>
            <a:r>
              <a:rPr lang="en-US" sz="6600" b="1">
                <a:latin typeface="Times New Roman" panose="02020603050405020304" pitchFamily="18" charset="0"/>
                <a:cs typeface="Times New Roman" panose="02020603050405020304" pitchFamily="18" charset="0"/>
              </a:rPr>
              <a:t>Đề </a:t>
            </a:r>
            <a:r>
              <a:rPr lang="en-US" sz="6600" b="1" smtClean="0">
                <a:latin typeface="Times New Roman" panose="02020603050405020304" pitchFamily="18" charset="0"/>
                <a:cs typeface="Times New Roman" panose="02020603050405020304" pitchFamily="18" charset="0"/>
              </a:rPr>
              <a:t>tài</a:t>
            </a:r>
            <a:endParaRPr lang="vi-VN" sz="6600" b="1" smtClean="0">
              <a:latin typeface="Times New Roman" panose="02020603050405020304" pitchFamily="18" charset="0"/>
              <a:cs typeface="Times New Roman" panose="02020603050405020304" pitchFamily="18" charset="0"/>
            </a:endParaRPr>
          </a:p>
          <a:p>
            <a:pPr algn="ctr"/>
            <a:r>
              <a:rPr lang="vi-VN" sz="6600">
                <a:latin typeface="Times New Roman" panose="02020603050405020304" pitchFamily="18" charset="0"/>
                <a:cs typeface="Times New Roman" panose="02020603050405020304" pitchFamily="18" charset="0"/>
              </a:rPr>
              <a:t>S</a:t>
            </a:r>
            <a:r>
              <a:rPr lang="en-US" sz="6600" smtClean="0">
                <a:latin typeface="Times New Roman" panose="02020603050405020304" pitchFamily="18" charset="0"/>
                <a:cs typeface="Times New Roman" panose="02020603050405020304" pitchFamily="18" charset="0"/>
              </a:rPr>
              <a:t>ự </a:t>
            </a:r>
            <a:r>
              <a:rPr lang="en-US" sz="6600">
                <a:latin typeface="Times New Roman" panose="02020603050405020304" pitchFamily="18" charset="0"/>
                <a:cs typeface="Times New Roman" panose="02020603050405020304" pitchFamily="18" charset="0"/>
              </a:rPr>
              <a:t>việc có tính thời sự (con người trong mối quan hệ với tự nhiên</a:t>
            </a:r>
            <a:r>
              <a:rPr lang="en-US" sz="6600" smtClean="0">
                <a:latin typeface="Times New Roman" panose="02020603050405020304" pitchFamily="18" charset="0"/>
                <a:cs typeface="Times New Roman" panose="02020603050405020304" pitchFamily="18" charset="0"/>
              </a:rPr>
              <a:t>)</a:t>
            </a:r>
            <a:endParaRPr lang="en-US" sz="6000">
              <a:solidFill>
                <a:srgbClr val="306A8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329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par>
                                <p:cTn id="15" presetID="6"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E9BE"/>
        </a:solidFill>
        <a:effectLst/>
      </p:bgPr>
    </p:bg>
    <p:spTree>
      <p:nvGrpSpPr>
        <p:cNvPr id="1" name=""/>
        <p:cNvGrpSpPr/>
        <p:nvPr/>
      </p:nvGrpSpPr>
      <p:grpSpPr>
        <a:xfrm>
          <a:off x="0" y="0"/>
          <a:ext cx="0" cy="0"/>
          <a:chOff x="0" y="0"/>
          <a:chExt cx="0" cy="0"/>
        </a:xfrm>
      </p:grpSpPr>
      <p:sp>
        <p:nvSpPr>
          <p:cNvPr id="2" name="Freeform 2"/>
          <p:cNvSpPr/>
          <p:nvPr/>
        </p:nvSpPr>
        <p:spPr>
          <a:xfrm>
            <a:off x="-1393552" y="402106"/>
            <a:ext cx="8686371" cy="2447977"/>
          </a:xfrm>
          <a:custGeom>
            <a:avLst/>
            <a:gdLst/>
            <a:ahLst/>
            <a:cxnLst/>
            <a:rect l="l" t="t" r="r" b="b"/>
            <a:pathLst>
              <a:path w="8686371" h="2447977">
                <a:moveTo>
                  <a:pt x="0" y="0"/>
                </a:moveTo>
                <a:lnTo>
                  <a:pt x="8686371" y="0"/>
                </a:lnTo>
                <a:lnTo>
                  <a:pt x="8686371" y="2447977"/>
                </a:lnTo>
                <a:lnTo>
                  <a:pt x="0" y="24479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12118939" y="-316124"/>
            <a:ext cx="6169061" cy="1738554"/>
          </a:xfrm>
          <a:custGeom>
            <a:avLst/>
            <a:gdLst/>
            <a:ahLst/>
            <a:cxnLst/>
            <a:rect l="l" t="t" r="r" b="b"/>
            <a:pathLst>
              <a:path w="6169061" h="1738554">
                <a:moveTo>
                  <a:pt x="6169061" y="0"/>
                </a:moveTo>
                <a:lnTo>
                  <a:pt x="0" y="0"/>
                </a:lnTo>
                <a:lnTo>
                  <a:pt x="0" y="1738554"/>
                </a:lnTo>
                <a:lnTo>
                  <a:pt x="6169061" y="1738554"/>
                </a:lnTo>
                <a:lnTo>
                  <a:pt x="6169061"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H="1">
            <a:off x="12118939" y="5086851"/>
            <a:ext cx="8686371" cy="2447977"/>
          </a:xfrm>
          <a:custGeom>
            <a:avLst/>
            <a:gdLst/>
            <a:ahLst/>
            <a:cxnLst/>
            <a:rect l="l" t="t" r="r" b="b"/>
            <a:pathLst>
              <a:path w="8686371" h="2447977">
                <a:moveTo>
                  <a:pt x="8686371" y="0"/>
                </a:moveTo>
                <a:lnTo>
                  <a:pt x="0" y="0"/>
                </a:lnTo>
                <a:lnTo>
                  <a:pt x="0" y="2447977"/>
                </a:lnTo>
                <a:lnTo>
                  <a:pt x="8686371" y="2447977"/>
                </a:lnTo>
                <a:lnTo>
                  <a:pt x="8686371"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TextBox 5"/>
          <p:cNvSpPr txBox="1"/>
          <p:nvPr/>
        </p:nvSpPr>
        <p:spPr>
          <a:xfrm>
            <a:off x="3657600" y="2749207"/>
            <a:ext cx="9954639" cy="4247317"/>
          </a:xfrm>
          <a:prstGeom prst="rect">
            <a:avLst/>
          </a:prstGeom>
        </p:spPr>
        <p:txBody>
          <a:bodyPr wrap="square" lIns="0" tIns="0" rIns="0" bIns="0" rtlCol="0" anchor="t">
            <a:spAutoFit/>
          </a:bodyPr>
          <a:lstStyle/>
          <a:p>
            <a:pPr algn="ctr"/>
            <a:r>
              <a:rPr lang="en-US" sz="13800" b="1">
                <a:latin typeface="Times New Roman" panose="02020603050405020304" pitchFamily="18" charset="0"/>
                <a:cs typeface="Times New Roman" panose="02020603050405020304" pitchFamily="18" charset="0"/>
              </a:rPr>
              <a:t>c. Lập dàn ý cho bài nói</a:t>
            </a:r>
            <a:endParaRPr lang="en-GB" sz="13800">
              <a:latin typeface="Times New Roman" panose="02020603050405020304" pitchFamily="18" charset="0"/>
              <a:cs typeface="Times New Roman" panose="02020603050405020304" pitchFamily="18" charset="0"/>
            </a:endParaRPr>
          </a:p>
        </p:txBody>
      </p:sp>
      <p:sp>
        <p:nvSpPr>
          <p:cNvPr id="7" name="Freeform 7"/>
          <p:cNvSpPr/>
          <p:nvPr/>
        </p:nvSpPr>
        <p:spPr>
          <a:xfrm>
            <a:off x="0" y="8230331"/>
            <a:ext cx="18288000" cy="2959331"/>
          </a:xfrm>
          <a:custGeom>
            <a:avLst/>
            <a:gdLst/>
            <a:ahLst/>
            <a:cxnLst/>
            <a:rect l="l" t="t" r="r" b="b"/>
            <a:pathLst>
              <a:path w="18288000" h="2959331">
                <a:moveTo>
                  <a:pt x="0" y="0"/>
                </a:moveTo>
                <a:lnTo>
                  <a:pt x="18288000" y="0"/>
                </a:lnTo>
                <a:lnTo>
                  <a:pt x="18288000" y="2959331"/>
                </a:lnTo>
                <a:lnTo>
                  <a:pt x="0" y="29593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flipH="1">
            <a:off x="-1763358" y="2970270"/>
            <a:ext cx="3967175" cy="6288030"/>
          </a:xfrm>
          <a:custGeom>
            <a:avLst/>
            <a:gdLst/>
            <a:ahLst/>
            <a:cxnLst/>
            <a:rect l="l" t="t" r="r" b="b"/>
            <a:pathLst>
              <a:path w="3967175" h="6288030">
                <a:moveTo>
                  <a:pt x="3967175" y="0"/>
                </a:moveTo>
                <a:lnTo>
                  <a:pt x="0" y="0"/>
                </a:lnTo>
                <a:lnTo>
                  <a:pt x="0" y="6288030"/>
                </a:lnTo>
                <a:lnTo>
                  <a:pt x="3967175" y="6288030"/>
                </a:lnTo>
                <a:lnTo>
                  <a:pt x="396717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8729880" y="8030624"/>
            <a:ext cx="1533698" cy="2057400"/>
          </a:xfrm>
          <a:custGeom>
            <a:avLst/>
            <a:gdLst/>
            <a:ahLst/>
            <a:cxnLst/>
            <a:rect l="l" t="t" r="r" b="b"/>
            <a:pathLst>
              <a:path w="1533698" h="2057400">
                <a:moveTo>
                  <a:pt x="0" y="0"/>
                </a:moveTo>
                <a:lnTo>
                  <a:pt x="1533698" y="0"/>
                </a:lnTo>
                <a:lnTo>
                  <a:pt x="1533698" y="2057400"/>
                </a:lnTo>
                <a:lnTo>
                  <a:pt x="0" y="20574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5858472" y="6172931"/>
            <a:ext cx="4191000" cy="4114800"/>
          </a:xfrm>
          <a:custGeom>
            <a:avLst/>
            <a:gdLst/>
            <a:ahLst/>
            <a:cxnLst/>
            <a:rect l="l" t="t" r="r" b="b"/>
            <a:pathLst>
              <a:path w="4191000" h="41148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7043512" y="7560089"/>
            <a:ext cx="1686368" cy="1892862"/>
          </a:xfrm>
          <a:custGeom>
            <a:avLst/>
            <a:gdLst/>
            <a:ahLst/>
            <a:cxnLst/>
            <a:rect l="l" t="t" r="r" b="b"/>
            <a:pathLst>
              <a:path w="1686368" h="1892862">
                <a:moveTo>
                  <a:pt x="0" y="0"/>
                </a:moveTo>
                <a:lnTo>
                  <a:pt x="1686368" y="0"/>
                </a:lnTo>
                <a:lnTo>
                  <a:pt x="1686368" y="1892862"/>
                </a:lnTo>
                <a:lnTo>
                  <a:pt x="0" y="189286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extLst>
      <p:ext uri="{BB962C8B-B14F-4D97-AF65-F5344CB8AC3E}">
        <p14:creationId xmlns:p14="http://schemas.microsoft.com/office/powerpoint/2010/main" val="5083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8EC"/>
        </a:solidFill>
        <a:effectLst/>
      </p:bgPr>
    </p:bg>
    <p:spTree>
      <p:nvGrpSpPr>
        <p:cNvPr id="1" name=""/>
        <p:cNvGrpSpPr/>
        <p:nvPr/>
      </p:nvGrpSpPr>
      <p:grpSpPr>
        <a:xfrm>
          <a:off x="0" y="0"/>
          <a:ext cx="0" cy="0"/>
          <a:chOff x="0" y="0"/>
          <a:chExt cx="0" cy="0"/>
        </a:xfrm>
      </p:grpSpPr>
      <p:sp>
        <p:nvSpPr>
          <p:cNvPr id="2" name="Freeform 2"/>
          <p:cNvSpPr/>
          <p:nvPr/>
        </p:nvSpPr>
        <p:spPr>
          <a:xfrm>
            <a:off x="-2071335" y="-739470"/>
            <a:ext cx="9248775" cy="2606473"/>
          </a:xfrm>
          <a:custGeom>
            <a:avLst/>
            <a:gdLst/>
            <a:ahLst/>
            <a:cxnLst/>
            <a:rect l="l" t="t" r="r" b="b"/>
            <a:pathLst>
              <a:path w="9248775" h="2606473">
                <a:moveTo>
                  <a:pt x="0" y="0"/>
                </a:moveTo>
                <a:lnTo>
                  <a:pt x="9248775" y="0"/>
                </a:lnTo>
                <a:lnTo>
                  <a:pt x="9248775" y="2606472"/>
                </a:lnTo>
                <a:lnTo>
                  <a:pt x="0" y="260647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144000" y="8209436"/>
            <a:ext cx="9248775" cy="2606473"/>
          </a:xfrm>
          <a:custGeom>
            <a:avLst/>
            <a:gdLst/>
            <a:ahLst/>
            <a:cxnLst/>
            <a:rect l="l" t="t" r="r" b="b"/>
            <a:pathLst>
              <a:path w="9248775" h="2606473">
                <a:moveTo>
                  <a:pt x="9248775" y="0"/>
                </a:moveTo>
                <a:lnTo>
                  <a:pt x="0" y="0"/>
                </a:lnTo>
                <a:lnTo>
                  <a:pt x="0" y="2606473"/>
                </a:lnTo>
                <a:lnTo>
                  <a:pt x="9248775" y="2606473"/>
                </a:lnTo>
                <a:lnTo>
                  <a:pt x="924877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H="1">
            <a:off x="14327473" y="1562027"/>
            <a:ext cx="9248775" cy="2606473"/>
          </a:xfrm>
          <a:custGeom>
            <a:avLst/>
            <a:gdLst/>
            <a:ahLst/>
            <a:cxnLst/>
            <a:rect l="l" t="t" r="r" b="b"/>
            <a:pathLst>
              <a:path w="9248775" h="2606473">
                <a:moveTo>
                  <a:pt x="9248775" y="0"/>
                </a:moveTo>
                <a:lnTo>
                  <a:pt x="0" y="0"/>
                </a:lnTo>
                <a:lnTo>
                  <a:pt x="0" y="2606473"/>
                </a:lnTo>
                <a:lnTo>
                  <a:pt x="9248775" y="2606473"/>
                </a:lnTo>
                <a:lnTo>
                  <a:pt x="924877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4770955">
            <a:off x="15914033" y="174837"/>
            <a:ext cx="1720236" cy="1707726"/>
          </a:xfrm>
          <a:custGeom>
            <a:avLst/>
            <a:gdLst/>
            <a:ahLst/>
            <a:cxnLst/>
            <a:rect l="l" t="t" r="r" b="b"/>
            <a:pathLst>
              <a:path w="1720236" h="1707726">
                <a:moveTo>
                  <a:pt x="0" y="0"/>
                </a:moveTo>
                <a:lnTo>
                  <a:pt x="1720237" y="0"/>
                </a:lnTo>
                <a:lnTo>
                  <a:pt x="1720237" y="1707726"/>
                </a:lnTo>
                <a:lnTo>
                  <a:pt x="0" y="17077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flipH="1">
            <a:off x="380823" y="7994650"/>
            <a:ext cx="1626506" cy="2005781"/>
          </a:xfrm>
          <a:custGeom>
            <a:avLst/>
            <a:gdLst/>
            <a:ahLst/>
            <a:cxnLst/>
            <a:rect l="l" t="t" r="r" b="b"/>
            <a:pathLst>
              <a:path w="1626506" h="2005781">
                <a:moveTo>
                  <a:pt x="1626506" y="0"/>
                </a:moveTo>
                <a:lnTo>
                  <a:pt x="0" y="0"/>
                </a:lnTo>
                <a:lnTo>
                  <a:pt x="0" y="2005781"/>
                </a:lnTo>
                <a:lnTo>
                  <a:pt x="1626506" y="2005781"/>
                </a:lnTo>
                <a:lnTo>
                  <a:pt x="1626506"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7" name="Group 7"/>
          <p:cNvGrpSpPr/>
          <p:nvPr/>
        </p:nvGrpSpPr>
        <p:grpSpPr>
          <a:xfrm>
            <a:off x="1028700" y="1028700"/>
            <a:ext cx="16230600" cy="8686800"/>
            <a:chOff x="0" y="0"/>
            <a:chExt cx="4274726" cy="2167467"/>
          </a:xfrm>
        </p:grpSpPr>
        <p:sp>
          <p:nvSpPr>
            <p:cNvPr id="8" name="Freeform 8"/>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alpha val="80000"/>
              </a:srgbClr>
            </a:solidFill>
          </p:spPr>
        </p:sp>
        <p:sp>
          <p:nvSpPr>
            <p:cNvPr id="9" name="TextBox 9"/>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val="766006226"/>
              </p:ext>
            </p:extLst>
          </p:nvPr>
        </p:nvGraphicFramePr>
        <p:xfrm>
          <a:off x="1249338" y="1189454"/>
          <a:ext cx="15544800" cy="8319675"/>
        </p:xfrm>
        <a:graphic>
          <a:graphicData uri="http://schemas.openxmlformats.org/drawingml/2006/table">
            <a:tbl>
              <a:tblPr firstRow="1" firstCol="1" bandRow="1"/>
              <a:tblGrid>
                <a:gridCol w="2362200"/>
                <a:gridCol w="13182600"/>
              </a:tblGrid>
              <a:tr h="0">
                <a:tc>
                  <a:txBody>
                    <a:bodyPr/>
                    <a:lstStyle/>
                    <a:p>
                      <a:pPr algn="ctr">
                        <a:lnSpc>
                          <a:spcPct val="100000"/>
                        </a:lnSpc>
                        <a:spcAft>
                          <a:spcPts val="0"/>
                        </a:spcAft>
                        <a:tabLst>
                          <a:tab pos="492760" algn="l"/>
                        </a:tabLst>
                      </a:pPr>
                      <a:r>
                        <a:rPr lang="en-US" sz="4400" b="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Mở đầu</a:t>
                      </a:r>
                      <a:endParaRPr lang="en-GB" sz="4400" b="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492760" algn="l"/>
                        </a:tabLst>
                      </a:pPr>
                      <a:r>
                        <a:rPr lang="en-US" sz="4400">
                          <a:effectLst/>
                          <a:latin typeface="Times New Roman" panose="02020603050405020304" pitchFamily="18" charset="0"/>
                          <a:ea typeface="Calibri" panose="020F0502020204030204" pitchFamily="34" charset="0"/>
                          <a:cs typeface="Times New Roman" panose="02020603050405020304" pitchFamily="18" charset="0"/>
                        </a:rPr>
                        <a:t>Giới thiệu sự việc được trình bày.</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0000"/>
                        </a:lnSpc>
                        <a:spcAft>
                          <a:spcPts val="0"/>
                        </a:spcAft>
                        <a:tabLst>
                          <a:tab pos="492760" algn="l"/>
                        </a:tabLst>
                      </a:pPr>
                      <a:endParaRPr lang="vi-VN" sz="4400" b="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tabLst>
                          <a:tab pos="492760" algn="l"/>
                        </a:tabLst>
                      </a:pPr>
                      <a:endParaRPr lang="vi-VN" sz="4400" b="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tabLst>
                          <a:tab pos="492760" algn="l"/>
                        </a:tabLst>
                      </a:pPr>
                      <a:endParaRPr lang="vi-VN" sz="4400" b="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tabLst>
                          <a:tab pos="492760" algn="l"/>
                        </a:tabLst>
                      </a:pPr>
                      <a:r>
                        <a:rPr lang="en-US" sz="4400" b="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Triển </a:t>
                      </a:r>
                      <a:r>
                        <a:rPr lang="en-US" sz="4400" b="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khai</a:t>
                      </a:r>
                      <a:endParaRPr lang="en-GB" sz="4400" b="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492760" algn="l"/>
                        </a:tabLst>
                      </a:pPr>
                      <a:r>
                        <a:rPr lang="en-US" sz="4400">
                          <a:effectLst/>
                          <a:latin typeface="Times New Roman" panose="02020603050405020304" pitchFamily="18" charset="0"/>
                          <a:ea typeface="Calibri" panose="020F0502020204030204" pitchFamily="34" charset="0"/>
                          <a:cs typeface="Times New Roman" panose="02020603050405020304" pitchFamily="18" charset="0"/>
                        </a:rPr>
                        <a:t>Bám sát dàn ý để trình bày nội dung theo trật tự hợp lí, giúp người nghe dễ theo dõi, nắm bắt ý kiến.</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92760" algn="l"/>
                        </a:tabLst>
                      </a:pPr>
                      <a:r>
                        <a:rPr lang="en-US" sz="440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i="1">
                          <a:effectLst/>
                          <a:latin typeface="Times New Roman" panose="02020603050405020304" pitchFamily="18" charset="0"/>
                          <a:ea typeface="Calibri" panose="020F0502020204030204" pitchFamily="34" charset="0"/>
                          <a:cs typeface="Times New Roman" panose="02020603050405020304" pitchFamily="18" charset="0"/>
                        </a:rPr>
                        <a:t>Bản chất của sự việc là gì?</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92760" algn="l"/>
                        </a:tabLst>
                      </a:pPr>
                      <a:r>
                        <a:rPr lang="en-US" sz="4400" i="1">
                          <a:effectLst/>
                          <a:latin typeface="Times New Roman" panose="02020603050405020304" pitchFamily="18" charset="0"/>
                          <a:ea typeface="Calibri" panose="020F0502020204030204" pitchFamily="34" charset="0"/>
                          <a:cs typeface="Times New Roman" panose="02020603050405020304" pitchFamily="18" charset="0"/>
                        </a:rPr>
                        <a:t>- Sự việc có ảnh hưởng gì đến cuộc sống con người và sự phát triển của xã hội?</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92760" algn="l"/>
                        </a:tabLst>
                      </a:pPr>
                      <a:r>
                        <a:rPr lang="en-US" sz="4400" i="1">
                          <a:effectLst/>
                          <a:latin typeface="Times New Roman" panose="02020603050405020304" pitchFamily="18" charset="0"/>
                          <a:ea typeface="Calibri" panose="020F0502020204030204" pitchFamily="34" charset="0"/>
                          <a:cs typeface="Times New Roman" panose="02020603050405020304" pitchFamily="18" charset="0"/>
                        </a:rPr>
                        <a:t>- Có ý kiến trái chiều nào về sự việc cần tranh luận, bác bỏ?</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92760" algn="l"/>
                        </a:tabLst>
                      </a:pPr>
                      <a:r>
                        <a:rPr lang="en-US" sz="4400" i="1">
                          <a:effectLst/>
                          <a:latin typeface="Times New Roman" panose="02020603050405020304" pitchFamily="18" charset="0"/>
                          <a:ea typeface="Calibri" panose="020F0502020204030204" pitchFamily="34" charset="0"/>
                          <a:cs typeface="Times New Roman" panose="02020603050405020304" pitchFamily="18" charset="0"/>
                        </a:rPr>
                        <a:t>- Cần có những giải pháp nào cho sự việc?</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492760" algn="l"/>
                        </a:tabLst>
                      </a:pPr>
                      <a:r>
                        <a:rPr lang="en-US" sz="4400" i="1">
                          <a:effectLst/>
                          <a:latin typeface="Times New Roman" panose="02020603050405020304" pitchFamily="18" charset="0"/>
                          <a:ea typeface="Calibri" panose="020F0502020204030204" pitchFamily="34" charset="0"/>
                          <a:cs typeface="Times New Roman" panose="02020603050405020304" pitchFamily="18" charset="0"/>
                        </a:rPr>
                        <a:t>- Cần có hành động gì trước thực trạng đang diễn ra?</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4075">
                <a:tc>
                  <a:txBody>
                    <a:bodyPr/>
                    <a:lstStyle/>
                    <a:p>
                      <a:pPr algn="ctr">
                        <a:lnSpc>
                          <a:spcPct val="100000"/>
                        </a:lnSpc>
                        <a:spcAft>
                          <a:spcPts val="0"/>
                        </a:spcAft>
                        <a:tabLst>
                          <a:tab pos="492760" algn="l"/>
                        </a:tabLst>
                      </a:pPr>
                      <a:r>
                        <a:rPr lang="en-US" sz="4400" b="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Kết thúc</a:t>
                      </a:r>
                      <a:endParaRPr lang="en-GB" sz="4400" b="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492760" algn="l"/>
                        </a:tabLst>
                      </a:pPr>
                      <a:r>
                        <a:rPr lang="en-US" sz="4400">
                          <a:effectLst/>
                          <a:latin typeface="Times New Roman" panose="02020603050405020304" pitchFamily="18" charset="0"/>
                          <a:ea typeface="Calibri" panose="020F0502020204030204" pitchFamily="34" charset="0"/>
                          <a:cs typeface="Times New Roman" panose="02020603050405020304" pitchFamily="18" charset="0"/>
                        </a:rPr>
                        <a:t>Nêu ý nghĩa của sự việc đã trình bày, liên hệ trách nhiệm của mỗi người.</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7695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2637</Words>
  <Application>Microsoft Office PowerPoint</Application>
  <PresentationFormat>Custom</PresentationFormat>
  <Paragraphs>273</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MS Mincho</vt:lpstr>
      <vt:lpstr>Quicksand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Would You Rather Fairy Tale Edition Educational Quiz Presentation in Red, Yellow and Green Illustrative Style </dc:title>
  <cp:lastModifiedBy>asus PC</cp:lastModifiedBy>
  <cp:revision>61</cp:revision>
  <dcterms:created xsi:type="dcterms:W3CDTF">2006-08-16T00:00:00Z</dcterms:created>
  <dcterms:modified xsi:type="dcterms:W3CDTF">2024-05-09T09:46:50Z</dcterms:modified>
  <dc:identifier>DAGEpUaz810</dc:identifier>
</cp:coreProperties>
</file>