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57" r:id="rId4"/>
    <p:sldId id="262" r:id="rId5"/>
    <p:sldId id="273" r:id="rId6"/>
    <p:sldId id="272" r:id="rId7"/>
    <p:sldId id="259" r:id="rId8"/>
    <p:sldId id="274" r:id="rId9"/>
    <p:sldId id="275" r:id="rId10"/>
    <p:sldId id="263" r:id="rId11"/>
    <p:sldId id="276" r:id="rId12"/>
    <p:sldId id="261" r:id="rId13"/>
    <p:sldId id="258" r:id="rId14"/>
    <p:sldId id="264" r:id="rId15"/>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4" d="100"/>
          <a:sy n="44" d="100"/>
        </p:scale>
        <p:origin x="660"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3.pn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5303" r="-12275" b="-2623"/>
            </a:stretch>
          </a:blipFill>
        </p:spPr>
      </p:sp>
      <p:sp>
        <p:nvSpPr>
          <p:cNvPr id="3" name="Freeform 3"/>
          <p:cNvSpPr/>
          <p:nvPr/>
        </p:nvSpPr>
        <p:spPr>
          <a:xfrm flipV="1">
            <a:off x="535443" y="559139"/>
            <a:ext cx="4198776" cy="4114800"/>
          </a:xfrm>
          <a:custGeom>
            <a:avLst/>
            <a:gdLst/>
            <a:ahLst/>
            <a:cxnLst/>
            <a:rect l="l" t="t" r="r" b="b"/>
            <a:pathLst>
              <a:path w="4198776" h="4114800">
                <a:moveTo>
                  <a:pt x="0" y="4114800"/>
                </a:moveTo>
                <a:lnTo>
                  <a:pt x="4198776" y="4114800"/>
                </a:lnTo>
                <a:lnTo>
                  <a:pt x="4198776" y="0"/>
                </a:lnTo>
                <a:lnTo>
                  <a:pt x="0" y="0"/>
                </a:lnTo>
                <a:lnTo>
                  <a:pt x="0" y="4114800"/>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Freeform 4"/>
          <p:cNvSpPr/>
          <p:nvPr/>
        </p:nvSpPr>
        <p:spPr>
          <a:xfrm flipH="1" flipV="1">
            <a:off x="13553781" y="559139"/>
            <a:ext cx="4198776" cy="4114800"/>
          </a:xfrm>
          <a:custGeom>
            <a:avLst/>
            <a:gdLst/>
            <a:ahLst/>
            <a:cxnLst/>
            <a:rect l="l" t="t" r="r" b="b"/>
            <a:pathLst>
              <a:path w="4198776" h="4114800">
                <a:moveTo>
                  <a:pt x="4198776" y="4114800"/>
                </a:moveTo>
                <a:lnTo>
                  <a:pt x="0" y="4114800"/>
                </a:lnTo>
                <a:lnTo>
                  <a:pt x="0" y="0"/>
                </a:lnTo>
                <a:lnTo>
                  <a:pt x="4198776" y="0"/>
                </a:lnTo>
                <a:lnTo>
                  <a:pt x="4198776" y="4114800"/>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5" name="TextBox 5"/>
          <p:cNvSpPr txBox="1"/>
          <p:nvPr/>
        </p:nvSpPr>
        <p:spPr>
          <a:xfrm>
            <a:off x="1443379" y="2019300"/>
            <a:ext cx="15466557" cy="4231928"/>
          </a:xfrm>
          <a:prstGeom prst="rect">
            <a:avLst/>
          </a:prstGeom>
        </p:spPr>
        <p:txBody>
          <a:bodyPr wrap="square" lIns="0" tIns="0" rIns="0" bIns="0" rtlCol="0" anchor="t">
            <a:spAutoFit/>
          </a:bodyPr>
          <a:lstStyle/>
          <a:p>
            <a:pPr algn="ctr"/>
            <a:r>
              <a:rPr lang="en-US" sz="11500" b="1" i="1">
                <a:ln w="6600">
                  <a:solidFill>
                    <a:schemeClr val="accent2"/>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Ngọc nữ về tay chân chủ </a:t>
            </a:r>
            <a:endParaRPr lang="vi-VN" sz="11500" b="1" i="1" smtClean="0">
              <a:ln w="6600">
                <a:solidFill>
                  <a:schemeClr val="accent2"/>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endParaRPr>
          </a:p>
          <a:p>
            <a:pPr algn="ctr"/>
            <a:r>
              <a:rPr lang="en-US" sz="8000" b="1" i="1" smtClean="0">
                <a:ln w="6600">
                  <a:solidFill>
                    <a:schemeClr val="accent2"/>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a:t>
            </a:r>
            <a:r>
              <a:rPr lang="en-US" sz="8000" b="1" i="1">
                <a:ln w="6600">
                  <a:solidFill>
                    <a:schemeClr val="accent2"/>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Ngọc nữ quy chân chủ </a:t>
            </a:r>
            <a:r>
              <a:rPr lang="en-US" sz="8000" b="1" i="1" smtClean="0">
                <a:ln w="6600">
                  <a:solidFill>
                    <a:schemeClr val="accent2"/>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a:t>
            </a:r>
            <a:endParaRPr lang="vi-VN" sz="8000" b="1" i="1" smtClean="0">
              <a:ln w="6600">
                <a:solidFill>
                  <a:schemeClr val="accent2"/>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endParaRPr>
          </a:p>
          <a:p>
            <a:pPr algn="ctr"/>
            <a:r>
              <a:rPr lang="en-US" sz="8000" b="1" i="1" smtClean="0">
                <a:ln w="6600">
                  <a:solidFill>
                    <a:schemeClr val="accent2"/>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 </a:t>
            </a:r>
            <a:r>
              <a:rPr lang="en-US" sz="8000" b="1" i="1">
                <a:ln w="6600">
                  <a:solidFill>
                    <a:schemeClr val="accent2"/>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Khuyết danh)</a:t>
            </a:r>
            <a:endParaRPr lang="en-GB" sz="8000" b="1" i="1">
              <a:ln w="6600">
                <a:solidFill>
                  <a:schemeClr val="accent2"/>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2162" r="-22477" b="-7890"/>
            </a:stretch>
          </a:blipFill>
        </p:spPr>
      </p:sp>
      <p:sp>
        <p:nvSpPr>
          <p:cNvPr id="3" name="Freeform 3"/>
          <p:cNvSpPr/>
          <p:nvPr/>
        </p:nvSpPr>
        <p:spPr>
          <a:xfrm flipV="1">
            <a:off x="319823" y="260315"/>
            <a:ext cx="3388214" cy="3320450"/>
          </a:xfrm>
          <a:custGeom>
            <a:avLst/>
            <a:gdLst/>
            <a:ahLst/>
            <a:cxnLst/>
            <a:rect l="l" t="t" r="r" b="b"/>
            <a:pathLst>
              <a:path w="3388214" h="3320450">
                <a:moveTo>
                  <a:pt x="0" y="3320449"/>
                </a:moveTo>
                <a:lnTo>
                  <a:pt x="3388214" y="3320449"/>
                </a:lnTo>
                <a:lnTo>
                  <a:pt x="3388214" y="0"/>
                </a:lnTo>
                <a:lnTo>
                  <a:pt x="0" y="0"/>
                </a:lnTo>
                <a:lnTo>
                  <a:pt x="0"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Freeform 4"/>
          <p:cNvSpPr/>
          <p:nvPr/>
        </p:nvSpPr>
        <p:spPr>
          <a:xfrm flipH="1" flipV="1">
            <a:off x="14579963" y="260315"/>
            <a:ext cx="3388214" cy="3320450"/>
          </a:xfrm>
          <a:custGeom>
            <a:avLst/>
            <a:gdLst/>
            <a:ahLst/>
            <a:cxnLst/>
            <a:rect l="l" t="t" r="r" b="b"/>
            <a:pathLst>
              <a:path w="3388214" h="3320450">
                <a:moveTo>
                  <a:pt x="3388214" y="3320449"/>
                </a:moveTo>
                <a:lnTo>
                  <a:pt x="0" y="3320449"/>
                </a:lnTo>
                <a:lnTo>
                  <a:pt x="0" y="0"/>
                </a:lnTo>
                <a:lnTo>
                  <a:pt x="3388214" y="0"/>
                </a:lnTo>
                <a:lnTo>
                  <a:pt x="3388214" y="3320449"/>
                </a:lnTo>
                <a:close/>
              </a:path>
            </a:pathLst>
          </a:custGeom>
          <a:blipFill>
            <a:blip r:embed="rId3">
              <a:extLst>
                <a:ext uri="{96DAC541-7B7A-43D3-8B79-37D633B846F1}">
                  <asvg:svgBlip xmlns="" xmlns:asvg="http://schemas.microsoft.com/office/drawing/2016/SVG/main" r:embed="rId4"/>
                </a:ext>
              </a:extLst>
            </a:blip>
            <a:stretch>
              <a:fillRect/>
            </a:stretch>
          </a:blipFill>
        </p:spPr>
      </p:sp>
      <p:grpSp>
        <p:nvGrpSpPr>
          <p:cNvPr id="5" name="Group 5"/>
          <p:cNvGrpSpPr/>
          <p:nvPr/>
        </p:nvGrpSpPr>
        <p:grpSpPr>
          <a:xfrm>
            <a:off x="1160661" y="2121466"/>
            <a:ext cx="15966677" cy="3286887"/>
            <a:chOff x="0" y="-47625"/>
            <a:chExt cx="4205215" cy="865682"/>
          </a:xfrm>
        </p:grpSpPr>
        <p:sp>
          <p:nvSpPr>
            <p:cNvPr id="6" name="Freeform 6"/>
            <p:cNvSpPr/>
            <p:nvPr/>
          </p:nvSpPr>
          <p:spPr>
            <a:xfrm>
              <a:off x="0" y="0"/>
              <a:ext cx="4205215" cy="547610"/>
            </a:xfrm>
            <a:custGeom>
              <a:avLst/>
              <a:gdLst/>
              <a:ahLst/>
              <a:cxnLst/>
              <a:rect l="l" t="t" r="r" b="b"/>
              <a:pathLst>
                <a:path w="4205215" h="818057">
                  <a:moveTo>
                    <a:pt x="24729" y="0"/>
                  </a:moveTo>
                  <a:lnTo>
                    <a:pt x="4180487" y="0"/>
                  </a:lnTo>
                  <a:cubicBezTo>
                    <a:pt x="4187045" y="0"/>
                    <a:pt x="4193335" y="2605"/>
                    <a:pt x="4197972" y="7243"/>
                  </a:cubicBezTo>
                  <a:cubicBezTo>
                    <a:pt x="4202610" y="11880"/>
                    <a:pt x="4205215" y="18170"/>
                    <a:pt x="4205215" y="24729"/>
                  </a:cubicBezTo>
                  <a:lnTo>
                    <a:pt x="4205215" y="793328"/>
                  </a:lnTo>
                  <a:cubicBezTo>
                    <a:pt x="4205215" y="799887"/>
                    <a:pt x="4202610" y="806177"/>
                    <a:pt x="4197972" y="810814"/>
                  </a:cubicBezTo>
                  <a:cubicBezTo>
                    <a:pt x="4193335" y="815452"/>
                    <a:pt x="4187045" y="818057"/>
                    <a:pt x="4180487" y="818057"/>
                  </a:cubicBezTo>
                  <a:lnTo>
                    <a:pt x="24729" y="818057"/>
                  </a:lnTo>
                  <a:cubicBezTo>
                    <a:pt x="18170" y="818057"/>
                    <a:pt x="11880" y="815452"/>
                    <a:pt x="7243" y="810814"/>
                  </a:cubicBezTo>
                  <a:cubicBezTo>
                    <a:pt x="2605" y="806177"/>
                    <a:pt x="0" y="799887"/>
                    <a:pt x="0" y="793328"/>
                  </a:cubicBezTo>
                  <a:lnTo>
                    <a:pt x="0" y="24729"/>
                  </a:lnTo>
                  <a:cubicBezTo>
                    <a:pt x="0" y="18170"/>
                    <a:pt x="2605" y="11880"/>
                    <a:pt x="7243" y="7243"/>
                  </a:cubicBezTo>
                  <a:cubicBezTo>
                    <a:pt x="11880" y="2605"/>
                    <a:pt x="18170" y="0"/>
                    <a:pt x="24729" y="0"/>
                  </a:cubicBezTo>
                  <a:close/>
                </a:path>
              </a:pathLst>
            </a:custGeom>
            <a:solidFill>
              <a:srgbClr val="EFE9D6">
                <a:alpha val="49804"/>
              </a:srgbClr>
            </a:solidFill>
            <a:ln w="38100" cap="rnd">
              <a:solidFill>
                <a:srgbClr val="A39B76">
                  <a:alpha val="49804"/>
                </a:srgbClr>
              </a:solidFill>
              <a:prstDash val="solid"/>
              <a:round/>
            </a:ln>
          </p:spPr>
        </p:sp>
        <p:sp>
          <p:nvSpPr>
            <p:cNvPr id="7" name="TextBox 7"/>
            <p:cNvSpPr txBox="1"/>
            <p:nvPr/>
          </p:nvSpPr>
          <p:spPr>
            <a:xfrm>
              <a:off x="0" y="-47625"/>
              <a:ext cx="4205215" cy="865682"/>
            </a:xfrm>
            <a:prstGeom prst="rect">
              <a:avLst/>
            </a:prstGeom>
          </p:spPr>
          <p:txBody>
            <a:bodyPr lIns="50800" tIns="50800" rIns="50800" bIns="50800" rtlCol="0" anchor="ctr"/>
            <a:lstStyle/>
            <a:p>
              <a:pPr algn="ctr">
                <a:lnSpc>
                  <a:spcPts val="2659"/>
                </a:lnSpc>
                <a:spcBef>
                  <a:spcPct val="0"/>
                </a:spcBef>
              </a:pPr>
              <a:endParaRPr/>
            </a:p>
          </p:txBody>
        </p:sp>
      </p:grpSp>
      <p:sp>
        <p:nvSpPr>
          <p:cNvPr id="8" name="TextBox 8"/>
          <p:cNvSpPr txBox="1"/>
          <p:nvPr/>
        </p:nvSpPr>
        <p:spPr>
          <a:xfrm>
            <a:off x="1943099" y="435119"/>
            <a:ext cx="14401800" cy="1661993"/>
          </a:xfrm>
          <a:prstGeom prst="rect">
            <a:avLst/>
          </a:prstGeom>
        </p:spPr>
        <p:txBody>
          <a:bodyPr wrap="square" lIns="0" tIns="0" rIns="0" bIns="0" rtlCol="0" anchor="t">
            <a:spAutoFit/>
          </a:bodyPr>
          <a:lstStyle/>
          <a:p>
            <a:pPr algn="ctr"/>
            <a:r>
              <a:rPr lang="pt-BR" sz="5400" b="1">
                <a:latin typeface="Times New Roman" panose="02020603050405020304" pitchFamily="18" charset="0"/>
                <a:cs typeface="Times New Roman" panose="02020603050405020304" pitchFamily="18" charset="0"/>
              </a:rPr>
              <a:t>a. Tình huống 1: Sơn thần và Thủy thần cùng đến cầu hoàng và thử tài</a:t>
            </a:r>
            <a:endParaRPr lang="en-GB" sz="5400">
              <a:latin typeface="Times New Roman" panose="02020603050405020304" pitchFamily="18" charset="0"/>
              <a:cs typeface="Times New Roman" panose="02020603050405020304" pitchFamily="18" charset="0"/>
            </a:endParaRPr>
          </a:p>
        </p:txBody>
      </p:sp>
      <p:sp>
        <p:nvSpPr>
          <p:cNvPr id="11" name="TextBox 11"/>
          <p:cNvSpPr txBox="1"/>
          <p:nvPr/>
        </p:nvSpPr>
        <p:spPr>
          <a:xfrm>
            <a:off x="1752600" y="2548560"/>
            <a:ext cx="15042866" cy="1661993"/>
          </a:xfrm>
          <a:prstGeom prst="rect">
            <a:avLst/>
          </a:prstGeom>
        </p:spPr>
        <p:txBody>
          <a:bodyPr lIns="0" tIns="0" rIns="0" bIns="0" rtlCol="0" anchor="t">
            <a:spAutoFit/>
          </a:bodyPr>
          <a:lstStyle/>
          <a:p>
            <a:r>
              <a:rPr lang="pt-BR" sz="3600" b="1">
                <a:latin typeface="Times New Roman" panose="02020603050405020304" pitchFamily="18" charset="0"/>
                <a:cs typeface="Times New Roman" panose="02020603050405020304" pitchFamily="18" charset="0"/>
              </a:rPr>
              <a:t>- Xuất thân của hai thần: </a:t>
            </a:r>
            <a:endParaRPr lang="en-GB" sz="3600">
              <a:latin typeface="Times New Roman" panose="02020603050405020304" pitchFamily="18" charset="0"/>
              <a:cs typeface="Times New Roman" panose="02020603050405020304" pitchFamily="18" charset="0"/>
            </a:endParaRPr>
          </a:p>
          <a:p>
            <a:r>
              <a:rPr lang="pt-BR" sz="3600">
                <a:latin typeface="Times New Roman" panose="02020603050405020304" pitchFamily="18" charset="0"/>
                <a:cs typeface="Times New Roman" panose="02020603050405020304" pitchFamily="18" charset="0"/>
              </a:rPr>
              <a:t>Sơn thần – cai quản muôn thú trên cạn</a:t>
            </a:r>
            <a:endParaRPr lang="en-GB" sz="3600">
              <a:latin typeface="Times New Roman" panose="02020603050405020304" pitchFamily="18" charset="0"/>
              <a:cs typeface="Times New Roman" panose="02020603050405020304" pitchFamily="18" charset="0"/>
            </a:endParaRPr>
          </a:p>
          <a:p>
            <a:r>
              <a:rPr lang="pt-BR" sz="3600">
                <a:latin typeface="Times New Roman" panose="02020603050405020304" pitchFamily="18" charset="0"/>
                <a:cs typeface="Times New Roman" panose="02020603050405020304" pitchFamily="18" charset="0"/>
              </a:rPr>
              <a:t>Thủy thần – cai quản các loài thủy tộc dưới nước</a:t>
            </a:r>
            <a:endParaRPr lang="en-GB" sz="3600">
              <a:latin typeface="Times New Roman" panose="02020603050405020304" pitchFamily="18" charset="0"/>
              <a:cs typeface="Times New Roman" panose="02020603050405020304" pitchFamily="18" charset="0"/>
            </a:endParaRPr>
          </a:p>
        </p:txBody>
      </p:sp>
      <p:grpSp>
        <p:nvGrpSpPr>
          <p:cNvPr id="12" name="Group 12"/>
          <p:cNvGrpSpPr/>
          <p:nvPr/>
        </p:nvGrpSpPr>
        <p:grpSpPr>
          <a:xfrm>
            <a:off x="1160661" y="4562325"/>
            <a:ext cx="15966677" cy="4010175"/>
            <a:chOff x="0" y="0"/>
            <a:chExt cx="4205215" cy="818057"/>
          </a:xfrm>
        </p:grpSpPr>
        <p:sp>
          <p:nvSpPr>
            <p:cNvPr id="13" name="Freeform 13"/>
            <p:cNvSpPr/>
            <p:nvPr/>
          </p:nvSpPr>
          <p:spPr>
            <a:xfrm>
              <a:off x="0" y="0"/>
              <a:ext cx="4205215" cy="818057"/>
            </a:xfrm>
            <a:custGeom>
              <a:avLst/>
              <a:gdLst/>
              <a:ahLst/>
              <a:cxnLst/>
              <a:rect l="l" t="t" r="r" b="b"/>
              <a:pathLst>
                <a:path w="4205215" h="818057">
                  <a:moveTo>
                    <a:pt x="24729" y="0"/>
                  </a:moveTo>
                  <a:lnTo>
                    <a:pt x="4180487" y="0"/>
                  </a:lnTo>
                  <a:cubicBezTo>
                    <a:pt x="4187045" y="0"/>
                    <a:pt x="4193335" y="2605"/>
                    <a:pt x="4197972" y="7243"/>
                  </a:cubicBezTo>
                  <a:cubicBezTo>
                    <a:pt x="4202610" y="11880"/>
                    <a:pt x="4205215" y="18170"/>
                    <a:pt x="4205215" y="24729"/>
                  </a:cubicBezTo>
                  <a:lnTo>
                    <a:pt x="4205215" y="793328"/>
                  </a:lnTo>
                  <a:cubicBezTo>
                    <a:pt x="4205215" y="799887"/>
                    <a:pt x="4202610" y="806177"/>
                    <a:pt x="4197972" y="810814"/>
                  </a:cubicBezTo>
                  <a:cubicBezTo>
                    <a:pt x="4193335" y="815452"/>
                    <a:pt x="4187045" y="818057"/>
                    <a:pt x="4180487" y="818057"/>
                  </a:cubicBezTo>
                  <a:lnTo>
                    <a:pt x="24729" y="818057"/>
                  </a:lnTo>
                  <a:cubicBezTo>
                    <a:pt x="18170" y="818057"/>
                    <a:pt x="11880" y="815452"/>
                    <a:pt x="7243" y="810814"/>
                  </a:cubicBezTo>
                  <a:cubicBezTo>
                    <a:pt x="2605" y="806177"/>
                    <a:pt x="0" y="799887"/>
                    <a:pt x="0" y="793328"/>
                  </a:cubicBezTo>
                  <a:lnTo>
                    <a:pt x="0" y="24729"/>
                  </a:lnTo>
                  <a:cubicBezTo>
                    <a:pt x="0" y="18170"/>
                    <a:pt x="2605" y="11880"/>
                    <a:pt x="7243" y="7243"/>
                  </a:cubicBezTo>
                  <a:cubicBezTo>
                    <a:pt x="11880" y="2605"/>
                    <a:pt x="18170" y="0"/>
                    <a:pt x="24729" y="0"/>
                  </a:cubicBezTo>
                  <a:close/>
                </a:path>
              </a:pathLst>
            </a:custGeom>
            <a:solidFill>
              <a:srgbClr val="EFE9D6">
                <a:alpha val="49804"/>
              </a:srgbClr>
            </a:solidFill>
            <a:ln w="38100" cap="rnd">
              <a:solidFill>
                <a:srgbClr val="A39B76">
                  <a:alpha val="49804"/>
                </a:srgbClr>
              </a:solidFill>
              <a:prstDash val="solid"/>
              <a:round/>
            </a:ln>
          </p:spPr>
        </p:sp>
        <p:sp>
          <p:nvSpPr>
            <p:cNvPr id="14" name="TextBox 14"/>
            <p:cNvSpPr txBox="1"/>
            <p:nvPr/>
          </p:nvSpPr>
          <p:spPr>
            <a:xfrm>
              <a:off x="0" y="-47625"/>
              <a:ext cx="4205215" cy="865682"/>
            </a:xfrm>
            <a:prstGeom prst="rect">
              <a:avLst/>
            </a:prstGeom>
          </p:spPr>
          <p:txBody>
            <a:bodyPr lIns="50800" tIns="50800" rIns="50800" bIns="50800" rtlCol="0" anchor="ctr"/>
            <a:lstStyle/>
            <a:p>
              <a:pPr algn="ctr">
                <a:lnSpc>
                  <a:spcPts val="2659"/>
                </a:lnSpc>
                <a:spcBef>
                  <a:spcPct val="0"/>
                </a:spcBef>
              </a:pPr>
              <a:endParaRPr/>
            </a:p>
          </p:txBody>
        </p:sp>
      </p:grpSp>
      <p:sp>
        <p:nvSpPr>
          <p:cNvPr id="17" name="TextBox 17"/>
          <p:cNvSpPr txBox="1"/>
          <p:nvPr/>
        </p:nvSpPr>
        <p:spPr>
          <a:xfrm>
            <a:off x="1371599" y="4860011"/>
            <a:ext cx="15544800" cy="3323987"/>
          </a:xfrm>
          <a:prstGeom prst="rect">
            <a:avLst/>
          </a:prstGeom>
        </p:spPr>
        <p:txBody>
          <a:bodyPr wrap="square" lIns="0" tIns="0" rIns="0" bIns="0" rtlCol="0" anchor="t">
            <a:spAutoFit/>
          </a:bodyPr>
          <a:lstStyle/>
          <a:p>
            <a:pPr lvl="0" algn="just"/>
            <a:r>
              <a:rPr lang="pt-BR" sz="3600" b="1">
                <a:latin typeface="Times New Roman" panose="02020603050405020304" pitchFamily="18" charset="0"/>
                <a:cs typeface="Times New Roman" panose="02020603050405020304" pitchFamily="18" charset="0"/>
              </a:rPr>
              <a:t>Phép thuật của hai thần</a:t>
            </a:r>
            <a:r>
              <a:rPr lang="pt-BR" sz="3600">
                <a:latin typeface="Times New Roman" panose="02020603050405020304" pitchFamily="18" charset="0"/>
                <a:cs typeface="Times New Roman" panose="02020603050405020304" pitchFamily="18" charset="0"/>
              </a:rPr>
              <a:t> được thể hiện qua các chi tiết đậm chất hoang đường:</a:t>
            </a:r>
            <a:endParaRPr lang="en-GB" sz="3600">
              <a:latin typeface="Times New Roman" panose="02020603050405020304" pitchFamily="18" charset="0"/>
              <a:cs typeface="Times New Roman" panose="02020603050405020304" pitchFamily="18" charset="0"/>
            </a:endParaRPr>
          </a:p>
          <a:p>
            <a:pPr algn="just"/>
            <a:r>
              <a:rPr lang="pt-BR" sz="3600">
                <a:latin typeface="Times New Roman" panose="02020603050405020304" pitchFamily="18" charset="0"/>
                <a:cs typeface="Times New Roman" panose="02020603050405020304" pitchFamily="18" charset="0"/>
              </a:rPr>
              <a:t>+ Sơn thần: </a:t>
            </a:r>
            <a:r>
              <a:rPr lang="pt-BR" sz="3600" i="1">
                <a:latin typeface="Times New Roman" panose="02020603050405020304" pitchFamily="18" charset="0"/>
                <a:cs typeface="Times New Roman" panose="02020603050405020304" pitchFamily="18" charset="0"/>
              </a:rPr>
              <a:t>xua tay lên quãng không, chỉ vào cung tuyết lập tức biến thành gò núi... không dám trông</a:t>
            </a:r>
            <a:r>
              <a:rPr lang="pt-BR" sz="3600">
                <a:latin typeface="Times New Roman" panose="02020603050405020304" pitchFamily="18" charset="0"/>
                <a:cs typeface="Times New Roman" panose="02020603050405020304" pitchFamily="18" charset="0"/>
              </a:rPr>
              <a:t>; </a:t>
            </a:r>
            <a:r>
              <a:rPr lang="pt-BR" sz="3600" i="1">
                <a:latin typeface="Times New Roman" panose="02020603050405020304" pitchFamily="18" charset="0"/>
                <a:cs typeface="Times New Roman" panose="02020603050405020304" pitchFamily="18" charset="0"/>
              </a:rPr>
              <a:t>Sơn Thần lại cất tay xua một cái: cung khuyết lại y nguyên như cũ.</a:t>
            </a:r>
            <a:endParaRPr lang="en-GB" sz="3600">
              <a:latin typeface="Times New Roman" panose="02020603050405020304" pitchFamily="18" charset="0"/>
              <a:cs typeface="Times New Roman" panose="02020603050405020304" pitchFamily="18" charset="0"/>
            </a:endParaRPr>
          </a:p>
          <a:p>
            <a:pPr algn="just"/>
            <a:r>
              <a:rPr lang="pt-BR" sz="3600">
                <a:latin typeface="Times New Roman" panose="02020603050405020304" pitchFamily="18" charset="0"/>
                <a:cs typeface="Times New Roman" panose="02020603050405020304" pitchFamily="18" charset="0"/>
              </a:rPr>
              <a:t>+ Thủy thần: </a:t>
            </a:r>
            <a:r>
              <a:rPr lang="pt-BR" sz="3600" i="1">
                <a:latin typeface="Times New Roman" panose="02020603050405020304" pitchFamily="18" charset="0"/>
                <a:cs typeface="Times New Roman" panose="02020603050405020304" pitchFamily="18" charset="0"/>
              </a:rPr>
              <a:t>thè lưỡi như phù bỗng vạn ngõ vàn cửa biến thành biển...biến huyễn thành muôn hình trạng; Thủy thần lại thè lưỡi thư phù; cửa ngõ lại y nguyên như cũ.</a:t>
            </a:r>
            <a:endParaRPr lang="en-GB" sz="36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down)">
                                      <p:cBhvr>
                                        <p:cTn id="26" dur="500"/>
                                        <p:tgtEl>
                                          <p:spTgt spid="17"/>
                                        </p:tgtEl>
                                      </p:cBhvr>
                                    </p:animEffect>
                                  </p:childTnLst>
                                </p:cTn>
                              </p:par>
                              <p:par>
                                <p:cTn id="27" presetID="22" presetClass="entr" presetSubtype="4"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down)">
                                      <p:cBhvr>
                                        <p:cTn id="2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2162" r="-22477" b="-7890"/>
            </a:stretch>
          </a:blipFill>
        </p:spPr>
      </p:sp>
      <p:sp>
        <p:nvSpPr>
          <p:cNvPr id="3" name="Freeform 3"/>
          <p:cNvSpPr/>
          <p:nvPr/>
        </p:nvSpPr>
        <p:spPr>
          <a:xfrm flipV="1">
            <a:off x="319823" y="260315"/>
            <a:ext cx="3388214" cy="3320450"/>
          </a:xfrm>
          <a:custGeom>
            <a:avLst/>
            <a:gdLst/>
            <a:ahLst/>
            <a:cxnLst/>
            <a:rect l="l" t="t" r="r" b="b"/>
            <a:pathLst>
              <a:path w="3388214" h="3320450">
                <a:moveTo>
                  <a:pt x="0" y="3320449"/>
                </a:moveTo>
                <a:lnTo>
                  <a:pt x="3388214" y="3320449"/>
                </a:lnTo>
                <a:lnTo>
                  <a:pt x="3388214" y="0"/>
                </a:lnTo>
                <a:lnTo>
                  <a:pt x="0" y="0"/>
                </a:lnTo>
                <a:lnTo>
                  <a:pt x="0"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Freeform 4"/>
          <p:cNvSpPr/>
          <p:nvPr/>
        </p:nvSpPr>
        <p:spPr>
          <a:xfrm flipH="1" flipV="1">
            <a:off x="14579963" y="260315"/>
            <a:ext cx="3388214" cy="3320450"/>
          </a:xfrm>
          <a:custGeom>
            <a:avLst/>
            <a:gdLst/>
            <a:ahLst/>
            <a:cxnLst/>
            <a:rect l="l" t="t" r="r" b="b"/>
            <a:pathLst>
              <a:path w="3388214" h="3320450">
                <a:moveTo>
                  <a:pt x="3388214" y="3320449"/>
                </a:moveTo>
                <a:lnTo>
                  <a:pt x="0" y="3320449"/>
                </a:lnTo>
                <a:lnTo>
                  <a:pt x="0" y="0"/>
                </a:lnTo>
                <a:lnTo>
                  <a:pt x="3388214" y="0"/>
                </a:lnTo>
                <a:lnTo>
                  <a:pt x="3388214" y="3320449"/>
                </a:lnTo>
                <a:close/>
              </a:path>
            </a:pathLst>
          </a:custGeom>
          <a:blipFill>
            <a:blip r:embed="rId3">
              <a:extLst>
                <a:ext uri="{96DAC541-7B7A-43D3-8B79-37D633B846F1}">
                  <asvg:svgBlip xmlns="" xmlns:asvg="http://schemas.microsoft.com/office/drawing/2016/SVG/main" r:embed="rId4"/>
                </a:ext>
              </a:extLst>
            </a:blip>
            <a:stretch>
              <a:fillRect/>
            </a:stretch>
          </a:blipFill>
        </p:spPr>
      </p:sp>
      <p:grpSp>
        <p:nvGrpSpPr>
          <p:cNvPr id="5" name="Group 5"/>
          <p:cNvGrpSpPr/>
          <p:nvPr/>
        </p:nvGrpSpPr>
        <p:grpSpPr>
          <a:xfrm>
            <a:off x="2948771" y="2829074"/>
            <a:ext cx="4691855" cy="5867078"/>
            <a:chOff x="0" y="0"/>
            <a:chExt cx="1235715" cy="1545239"/>
          </a:xfrm>
        </p:grpSpPr>
        <p:sp>
          <p:nvSpPr>
            <p:cNvPr id="6" name="Freeform 6"/>
            <p:cNvSpPr/>
            <p:nvPr/>
          </p:nvSpPr>
          <p:spPr>
            <a:xfrm>
              <a:off x="0" y="0"/>
              <a:ext cx="1235715" cy="1545239"/>
            </a:xfrm>
            <a:custGeom>
              <a:avLst/>
              <a:gdLst/>
              <a:ahLst/>
              <a:cxnLst/>
              <a:rect l="l" t="t" r="r" b="b"/>
              <a:pathLst>
                <a:path w="1235715" h="1545239">
                  <a:moveTo>
                    <a:pt x="84154" y="0"/>
                  </a:moveTo>
                  <a:lnTo>
                    <a:pt x="1151561" y="0"/>
                  </a:lnTo>
                  <a:cubicBezTo>
                    <a:pt x="1198038" y="0"/>
                    <a:pt x="1235715" y="37677"/>
                    <a:pt x="1235715" y="84154"/>
                  </a:cubicBezTo>
                  <a:lnTo>
                    <a:pt x="1235715" y="1461085"/>
                  </a:lnTo>
                  <a:cubicBezTo>
                    <a:pt x="1235715" y="1507562"/>
                    <a:pt x="1198038" y="1545239"/>
                    <a:pt x="1151561" y="1545239"/>
                  </a:cubicBezTo>
                  <a:lnTo>
                    <a:pt x="84154" y="1545239"/>
                  </a:lnTo>
                  <a:cubicBezTo>
                    <a:pt x="37677" y="1545239"/>
                    <a:pt x="0" y="1507562"/>
                    <a:pt x="0" y="1461085"/>
                  </a:cubicBezTo>
                  <a:lnTo>
                    <a:pt x="0" y="84154"/>
                  </a:lnTo>
                  <a:cubicBezTo>
                    <a:pt x="0" y="37677"/>
                    <a:pt x="37677" y="0"/>
                    <a:pt x="84154" y="0"/>
                  </a:cubicBezTo>
                  <a:close/>
                </a:path>
              </a:pathLst>
            </a:custGeom>
            <a:solidFill>
              <a:srgbClr val="EFE9D6">
                <a:alpha val="49804"/>
              </a:srgbClr>
            </a:solidFill>
            <a:ln w="38100" cap="rnd">
              <a:solidFill>
                <a:srgbClr val="A39B76">
                  <a:alpha val="49804"/>
                </a:srgbClr>
              </a:solidFill>
              <a:prstDash val="solid"/>
              <a:round/>
            </a:ln>
          </p:spPr>
        </p:sp>
        <p:sp>
          <p:nvSpPr>
            <p:cNvPr id="7" name="TextBox 7"/>
            <p:cNvSpPr txBox="1"/>
            <p:nvPr/>
          </p:nvSpPr>
          <p:spPr>
            <a:xfrm>
              <a:off x="0" y="-47625"/>
              <a:ext cx="1235715" cy="1592864"/>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8" name="TextBox 8"/>
          <p:cNvSpPr txBox="1"/>
          <p:nvPr/>
        </p:nvSpPr>
        <p:spPr>
          <a:xfrm>
            <a:off x="2667000" y="402912"/>
            <a:ext cx="12619580" cy="1661993"/>
          </a:xfrm>
          <a:prstGeom prst="rect">
            <a:avLst/>
          </a:prstGeom>
        </p:spPr>
        <p:txBody>
          <a:bodyPr wrap="square" lIns="0" tIns="0" rIns="0" bIns="0" rtlCol="0" anchor="t">
            <a:spAutoFit/>
          </a:bodyPr>
          <a:lstStyle/>
          <a:p>
            <a:pPr algn="ctr"/>
            <a:r>
              <a:rPr lang="pt-BR" sz="5400" b="1">
                <a:solidFill>
                  <a:prstClr val="black"/>
                </a:solidFill>
                <a:latin typeface="Times New Roman" panose="02020603050405020304" pitchFamily="18" charset="0"/>
                <a:cs typeface="Times New Roman" panose="02020603050405020304" pitchFamily="18" charset="0"/>
              </a:rPr>
              <a:t>b. Tình huống </a:t>
            </a:r>
            <a:r>
              <a:rPr lang="pt-BR" sz="5400" b="1" smtClean="0">
                <a:solidFill>
                  <a:prstClr val="black"/>
                </a:solidFill>
                <a:latin typeface="Times New Roman" panose="02020603050405020304" pitchFamily="18" charset="0"/>
                <a:cs typeface="Times New Roman" panose="02020603050405020304" pitchFamily="18" charset="0"/>
              </a:rPr>
              <a:t>2</a:t>
            </a:r>
            <a:endParaRPr lang="vi-VN" sz="5400" b="1" smtClean="0">
              <a:solidFill>
                <a:prstClr val="black"/>
              </a:solidFill>
              <a:latin typeface="Times New Roman" panose="02020603050405020304" pitchFamily="18" charset="0"/>
              <a:cs typeface="Times New Roman" panose="02020603050405020304" pitchFamily="18" charset="0"/>
            </a:endParaRPr>
          </a:p>
          <a:p>
            <a:pPr algn="ctr"/>
            <a:r>
              <a:rPr lang="pt-BR" sz="5400" b="1" smtClean="0">
                <a:solidFill>
                  <a:prstClr val="black"/>
                </a:solidFill>
                <a:latin typeface="Times New Roman" panose="02020603050405020304" pitchFamily="18" charset="0"/>
                <a:cs typeface="Times New Roman" panose="02020603050405020304" pitchFamily="18" charset="0"/>
              </a:rPr>
              <a:t> </a:t>
            </a:r>
            <a:r>
              <a:rPr lang="pt-BR" sz="5400" b="1">
                <a:solidFill>
                  <a:prstClr val="black"/>
                </a:solidFill>
                <a:latin typeface="Times New Roman" panose="02020603050405020304" pitchFamily="18" charset="0"/>
                <a:cs typeface="Times New Roman" panose="02020603050405020304" pitchFamily="18" charset="0"/>
              </a:rPr>
              <a:t>Người giấu tên đến ứng tuyển phượng lâu</a:t>
            </a:r>
            <a:endParaRPr lang="en-GB" sz="5400">
              <a:solidFill>
                <a:prstClr val="black"/>
              </a:solidFill>
              <a:latin typeface="Times New Roman" panose="02020603050405020304" pitchFamily="18" charset="0"/>
              <a:cs typeface="Times New Roman" panose="02020603050405020304" pitchFamily="18" charset="0"/>
            </a:endParaRPr>
          </a:p>
        </p:txBody>
      </p:sp>
      <p:grpSp>
        <p:nvGrpSpPr>
          <p:cNvPr id="11" name="Group 11"/>
          <p:cNvGrpSpPr/>
          <p:nvPr/>
        </p:nvGrpSpPr>
        <p:grpSpPr>
          <a:xfrm>
            <a:off x="9220200" y="2829074"/>
            <a:ext cx="6387735" cy="5867078"/>
            <a:chOff x="0" y="0"/>
            <a:chExt cx="1235715" cy="1545239"/>
          </a:xfrm>
        </p:grpSpPr>
        <p:sp>
          <p:nvSpPr>
            <p:cNvPr id="12" name="Freeform 12"/>
            <p:cNvSpPr/>
            <p:nvPr/>
          </p:nvSpPr>
          <p:spPr>
            <a:xfrm>
              <a:off x="0" y="0"/>
              <a:ext cx="1235715" cy="1545239"/>
            </a:xfrm>
            <a:custGeom>
              <a:avLst/>
              <a:gdLst/>
              <a:ahLst/>
              <a:cxnLst/>
              <a:rect l="l" t="t" r="r" b="b"/>
              <a:pathLst>
                <a:path w="1235715" h="1545239">
                  <a:moveTo>
                    <a:pt x="84154" y="0"/>
                  </a:moveTo>
                  <a:lnTo>
                    <a:pt x="1151561" y="0"/>
                  </a:lnTo>
                  <a:cubicBezTo>
                    <a:pt x="1198038" y="0"/>
                    <a:pt x="1235715" y="37677"/>
                    <a:pt x="1235715" y="84154"/>
                  </a:cubicBezTo>
                  <a:lnTo>
                    <a:pt x="1235715" y="1461085"/>
                  </a:lnTo>
                  <a:cubicBezTo>
                    <a:pt x="1235715" y="1507562"/>
                    <a:pt x="1198038" y="1545239"/>
                    <a:pt x="1151561" y="1545239"/>
                  </a:cubicBezTo>
                  <a:lnTo>
                    <a:pt x="84154" y="1545239"/>
                  </a:lnTo>
                  <a:cubicBezTo>
                    <a:pt x="37677" y="1545239"/>
                    <a:pt x="0" y="1507562"/>
                    <a:pt x="0" y="1461085"/>
                  </a:cubicBezTo>
                  <a:lnTo>
                    <a:pt x="0" y="84154"/>
                  </a:lnTo>
                  <a:cubicBezTo>
                    <a:pt x="0" y="37677"/>
                    <a:pt x="37677" y="0"/>
                    <a:pt x="84154" y="0"/>
                  </a:cubicBezTo>
                  <a:close/>
                </a:path>
              </a:pathLst>
            </a:custGeom>
            <a:solidFill>
              <a:srgbClr val="EFE9D6">
                <a:alpha val="49804"/>
              </a:srgbClr>
            </a:solidFill>
            <a:ln w="38100" cap="rnd">
              <a:solidFill>
                <a:srgbClr val="A39B76">
                  <a:alpha val="49804"/>
                </a:srgbClr>
              </a:solidFill>
              <a:prstDash val="solid"/>
              <a:round/>
            </a:ln>
          </p:spPr>
        </p:sp>
        <p:sp>
          <p:nvSpPr>
            <p:cNvPr id="13" name="TextBox 13"/>
            <p:cNvSpPr txBox="1"/>
            <p:nvPr/>
          </p:nvSpPr>
          <p:spPr>
            <a:xfrm>
              <a:off x="0" y="-47625"/>
              <a:ext cx="1235715" cy="1592864"/>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24" name="Rectangle 23"/>
          <p:cNvSpPr/>
          <p:nvPr/>
        </p:nvSpPr>
        <p:spPr>
          <a:xfrm>
            <a:off x="3481598" y="3256154"/>
            <a:ext cx="3604429" cy="4832092"/>
          </a:xfrm>
          <a:prstGeom prst="rect">
            <a:avLst/>
          </a:prstGeom>
        </p:spPr>
        <p:txBody>
          <a:bodyPr wrap="square">
            <a:spAutoFit/>
          </a:bodyPr>
          <a:lstStyle/>
          <a:p>
            <a:pPr algn="ctr"/>
            <a:r>
              <a:rPr lang="pt-BR" sz="4400" b="1">
                <a:solidFill>
                  <a:prstClr val="black"/>
                </a:solidFill>
                <a:latin typeface="Times New Roman" panose="02020603050405020304" pitchFamily="18" charset="0"/>
                <a:ea typeface="MS Mincho"/>
              </a:rPr>
              <a:t>Xuất </a:t>
            </a:r>
            <a:r>
              <a:rPr lang="pt-BR" sz="4400" b="1" smtClean="0">
                <a:solidFill>
                  <a:prstClr val="black"/>
                </a:solidFill>
                <a:latin typeface="Times New Roman" panose="02020603050405020304" pitchFamily="18" charset="0"/>
                <a:ea typeface="MS Mincho"/>
              </a:rPr>
              <a:t>thân</a:t>
            </a:r>
            <a:endParaRPr lang="vi-VN" sz="4400">
              <a:solidFill>
                <a:prstClr val="black"/>
              </a:solidFill>
              <a:latin typeface="Times New Roman" panose="02020603050405020304" pitchFamily="18" charset="0"/>
              <a:ea typeface="MS Mincho"/>
            </a:endParaRPr>
          </a:p>
          <a:p>
            <a:pPr algn="just"/>
            <a:r>
              <a:rPr lang="vi-VN" sz="4400">
                <a:solidFill>
                  <a:prstClr val="black"/>
                </a:solidFill>
                <a:latin typeface="Times New Roman" panose="02020603050405020304" pitchFamily="18" charset="0"/>
                <a:ea typeface="MS Mincho"/>
              </a:rPr>
              <a:t>N</a:t>
            </a:r>
            <a:r>
              <a:rPr lang="pt-BR" sz="4400" smtClean="0">
                <a:solidFill>
                  <a:prstClr val="black"/>
                </a:solidFill>
                <a:latin typeface="Times New Roman" panose="02020603050405020304" pitchFamily="18" charset="0"/>
                <a:ea typeface="MS Mincho"/>
              </a:rPr>
              <a:t>gười </a:t>
            </a:r>
            <a:r>
              <a:rPr lang="pt-BR" sz="4400">
                <a:solidFill>
                  <a:prstClr val="black"/>
                </a:solidFill>
                <a:latin typeface="Times New Roman" panose="02020603050405020304" pitchFamily="18" charset="0"/>
                <a:ea typeface="MS Mincho"/>
              </a:rPr>
              <a:t>giấu tên đến ứng tuyển chỉ là người phàm trần, không phải thần tiên.</a:t>
            </a:r>
            <a:endParaRPr lang="en-GB" sz="4400">
              <a:solidFill>
                <a:prstClr val="black"/>
              </a:solidFill>
            </a:endParaRPr>
          </a:p>
        </p:txBody>
      </p:sp>
      <p:sp>
        <p:nvSpPr>
          <p:cNvPr id="25" name="Rectangle 24"/>
          <p:cNvSpPr/>
          <p:nvPr/>
        </p:nvSpPr>
        <p:spPr>
          <a:xfrm>
            <a:off x="9637276" y="3009900"/>
            <a:ext cx="5649304" cy="4832092"/>
          </a:xfrm>
          <a:prstGeom prst="rect">
            <a:avLst/>
          </a:prstGeom>
        </p:spPr>
        <p:txBody>
          <a:bodyPr wrap="square">
            <a:spAutoFit/>
          </a:bodyPr>
          <a:lstStyle/>
          <a:p>
            <a:pPr algn="ctr"/>
            <a:r>
              <a:rPr lang="pt-BR" sz="4400" b="1">
                <a:solidFill>
                  <a:prstClr val="black"/>
                </a:solidFill>
                <a:latin typeface="Times New Roman" panose="02020603050405020304" pitchFamily="18" charset="0"/>
                <a:ea typeface="MS Mincho"/>
              </a:rPr>
              <a:t>Dáng </a:t>
            </a:r>
            <a:r>
              <a:rPr lang="pt-BR" sz="4400" b="1" smtClean="0">
                <a:solidFill>
                  <a:prstClr val="black"/>
                </a:solidFill>
                <a:latin typeface="Times New Roman" panose="02020603050405020304" pitchFamily="18" charset="0"/>
                <a:ea typeface="MS Mincho"/>
              </a:rPr>
              <a:t>vẻ</a:t>
            </a:r>
            <a:endParaRPr lang="vi-VN" sz="4400">
              <a:solidFill>
                <a:prstClr val="black"/>
              </a:solidFill>
              <a:latin typeface="Times New Roman" panose="02020603050405020304" pitchFamily="18" charset="0"/>
              <a:ea typeface="MS Mincho"/>
            </a:endParaRPr>
          </a:p>
          <a:p>
            <a:pPr algn="just"/>
            <a:r>
              <a:rPr lang="pt-BR" sz="4400" smtClean="0">
                <a:solidFill>
                  <a:prstClr val="black"/>
                </a:solidFill>
                <a:latin typeface="Times New Roman" panose="02020603050405020304" pitchFamily="18" charset="0"/>
                <a:ea typeface="MS Mincho"/>
              </a:rPr>
              <a:t> </a:t>
            </a:r>
            <a:r>
              <a:rPr lang="vi-VN" sz="4400">
                <a:solidFill>
                  <a:prstClr val="black"/>
                </a:solidFill>
                <a:latin typeface="Times New Roman" panose="02020603050405020304" pitchFamily="18" charset="0"/>
                <a:ea typeface="MS Mincho"/>
              </a:rPr>
              <a:t>D</a:t>
            </a:r>
            <a:r>
              <a:rPr lang="pt-BR" sz="4400" smtClean="0">
                <a:solidFill>
                  <a:prstClr val="black"/>
                </a:solidFill>
                <a:latin typeface="Times New Roman" panose="02020603050405020304" pitchFamily="18" charset="0"/>
                <a:ea typeface="MS Mincho"/>
              </a:rPr>
              <a:t>áng </a:t>
            </a:r>
            <a:r>
              <a:rPr lang="pt-BR" sz="4400">
                <a:solidFill>
                  <a:prstClr val="black"/>
                </a:solidFill>
                <a:latin typeface="Times New Roman" panose="02020603050405020304" pitchFamily="18" charset="0"/>
                <a:ea typeface="MS Mincho"/>
              </a:rPr>
              <a:t>rồng bước hổ, mắt Thuấn mày Nghiêu, có vẻ tĩnh trọng như núi, có lượng bao hàm như biển, đứng sừng sững ở trước sân.</a:t>
            </a:r>
            <a:endParaRPr lang="en-GB" sz="4400">
              <a:solidFill>
                <a:prstClr val="black"/>
              </a:solidFill>
            </a:endParaRPr>
          </a:p>
        </p:txBody>
      </p:sp>
    </p:spTree>
    <p:extLst>
      <p:ext uri="{BB962C8B-B14F-4D97-AF65-F5344CB8AC3E}">
        <p14:creationId xmlns:p14="http://schemas.microsoft.com/office/powerpoint/2010/main" val="1386001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1000"/>
                                        <p:tgtEl>
                                          <p:spTgt spid="24"/>
                                        </p:tgtEl>
                                      </p:cBhvr>
                                    </p:animEffect>
                                    <p:anim calcmode="lin" valueType="num">
                                      <p:cBhvr>
                                        <p:cTn id="20" dur="1000" fill="hold"/>
                                        <p:tgtEl>
                                          <p:spTgt spid="24"/>
                                        </p:tgtEl>
                                        <p:attrNameLst>
                                          <p:attrName>ppt_x</p:attrName>
                                        </p:attrNameLst>
                                      </p:cBhvr>
                                      <p:tavLst>
                                        <p:tav tm="0">
                                          <p:val>
                                            <p:strVal val="#ppt_x"/>
                                          </p:val>
                                        </p:tav>
                                        <p:tav tm="100000">
                                          <p:val>
                                            <p:strVal val="#ppt_x"/>
                                          </p:val>
                                        </p:tav>
                                      </p:tavLst>
                                    </p:anim>
                                    <p:anim calcmode="lin" valueType="num">
                                      <p:cBhvr>
                                        <p:cTn id="21"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25"/>
                                        </p:tgtEl>
                                        <p:attrNameLst>
                                          <p:attrName>style.visibility</p:attrName>
                                        </p:attrNameLst>
                                      </p:cBhvr>
                                      <p:to>
                                        <p:strVal val="visible"/>
                                      </p:to>
                                    </p:set>
                                    <p:animEffect transition="in" filter="wipe(down)">
                                      <p:cBhvr>
                                        <p:cTn id="26" dur="500"/>
                                        <p:tgtEl>
                                          <p:spTgt spid="25"/>
                                        </p:tgtEl>
                                      </p:cBhvr>
                                    </p:animEffect>
                                  </p:childTnLst>
                                </p:cTn>
                              </p:par>
                              <p:par>
                                <p:cTn id="27" presetID="22" presetClass="entr" presetSubtype="4"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wipe(down)">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4" grpId="0"/>
      <p:bldP spid="2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14514"/>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2162" r="-22477" b="-7890"/>
            </a:stretch>
          </a:blipFill>
        </p:spPr>
      </p:sp>
      <p:sp>
        <p:nvSpPr>
          <p:cNvPr id="3" name="Freeform 3"/>
          <p:cNvSpPr/>
          <p:nvPr/>
        </p:nvSpPr>
        <p:spPr>
          <a:xfrm flipV="1">
            <a:off x="319823" y="260315"/>
            <a:ext cx="3388214" cy="3320450"/>
          </a:xfrm>
          <a:custGeom>
            <a:avLst/>
            <a:gdLst/>
            <a:ahLst/>
            <a:cxnLst/>
            <a:rect l="l" t="t" r="r" b="b"/>
            <a:pathLst>
              <a:path w="3388214" h="3320450">
                <a:moveTo>
                  <a:pt x="0" y="3320449"/>
                </a:moveTo>
                <a:lnTo>
                  <a:pt x="3388214" y="3320449"/>
                </a:lnTo>
                <a:lnTo>
                  <a:pt x="3388214" y="0"/>
                </a:lnTo>
                <a:lnTo>
                  <a:pt x="0" y="0"/>
                </a:lnTo>
                <a:lnTo>
                  <a:pt x="0"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Freeform 4"/>
          <p:cNvSpPr/>
          <p:nvPr/>
        </p:nvSpPr>
        <p:spPr>
          <a:xfrm flipH="1" flipV="1">
            <a:off x="14579963" y="260315"/>
            <a:ext cx="3388214" cy="3320450"/>
          </a:xfrm>
          <a:custGeom>
            <a:avLst/>
            <a:gdLst/>
            <a:ahLst/>
            <a:cxnLst/>
            <a:rect l="l" t="t" r="r" b="b"/>
            <a:pathLst>
              <a:path w="3388214" h="3320450">
                <a:moveTo>
                  <a:pt x="3388214" y="3320449"/>
                </a:moveTo>
                <a:lnTo>
                  <a:pt x="0" y="3320449"/>
                </a:lnTo>
                <a:lnTo>
                  <a:pt x="0" y="0"/>
                </a:lnTo>
                <a:lnTo>
                  <a:pt x="3388214" y="0"/>
                </a:lnTo>
                <a:lnTo>
                  <a:pt x="3388214"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8" name="TextBox 8"/>
          <p:cNvSpPr txBox="1"/>
          <p:nvPr/>
        </p:nvSpPr>
        <p:spPr>
          <a:xfrm>
            <a:off x="1752600" y="895350"/>
            <a:ext cx="13258800" cy="1661993"/>
          </a:xfrm>
          <a:prstGeom prst="rect">
            <a:avLst/>
          </a:prstGeom>
        </p:spPr>
        <p:txBody>
          <a:bodyPr wrap="square" lIns="0" tIns="0" rIns="0" bIns="0" rtlCol="0" anchor="t">
            <a:spAutoFit/>
          </a:bodyPr>
          <a:lstStyle/>
          <a:p>
            <a:pPr algn="ctr"/>
            <a:r>
              <a:rPr lang="pt-BR" sz="5400" b="1">
                <a:latin typeface="Times New Roman" panose="02020603050405020304" pitchFamily="18" charset="0"/>
                <a:cs typeface="Times New Roman" panose="02020603050405020304" pitchFamily="18" charset="0"/>
              </a:rPr>
              <a:t>b. Tình huống </a:t>
            </a:r>
            <a:r>
              <a:rPr lang="pt-BR" sz="5400" b="1" smtClean="0">
                <a:latin typeface="Times New Roman" panose="02020603050405020304" pitchFamily="18" charset="0"/>
                <a:cs typeface="Times New Roman" panose="02020603050405020304" pitchFamily="18" charset="0"/>
              </a:rPr>
              <a:t>2</a:t>
            </a:r>
            <a:endParaRPr lang="vi-VN" sz="5400" b="1" smtClean="0">
              <a:latin typeface="Times New Roman" panose="02020603050405020304" pitchFamily="18" charset="0"/>
              <a:cs typeface="Times New Roman" panose="02020603050405020304" pitchFamily="18" charset="0"/>
            </a:endParaRPr>
          </a:p>
          <a:p>
            <a:pPr algn="ctr"/>
            <a:r>
              <a:rPr lang="pt-BR" sz="5400" b="1" smtClean="0">
                <a:latin typeface="Times New Roman" panose="02020603050405020304" pitchFamily="18" charset="0"/>
                <a:cs typeface="Times New Roman" panose="02020603050405020304" pitchFamily="18" charset="0"/>
              </a:rPr>
              <a:t>Người </a:t>
            </a:r>
            <a:r>
              <a:rPr lang="pt-BR" sz="5400" b="1">
                <a:latin typeface="Times New Roman" panose="02020603050405020304" pitchFamily="18" charset="0"/>
                <a:cs typeface="Times New Roman" panose="02020603050405020304" pitchFamily="18" charset="0"/>
              </a:rPr>
              <a:t>giấu tên đến ứng tuyển phượng lâu</a:t>
            </a:r>
            <a:endParaRPr lang="en-GB" sz="5400">
              <a:latin typeface="Times New Roman" panose="02020603050405020304" pitchFamily="18" charset="0"/>
              <a:cs typeface="Times New Roman" panose="02020603050405020304" pitchFamily="18" charset="0"/>
            </a:endParaRPr>
          </a:p>
        </p:txBody>
      </p:sp>
      <p:grpSp>
        <p:nvGrpSpPr>
          <p:cNvPr id="16" name="Group 16"/>
          <p:cNvGrpSpPr/>
          <p:nvPr/>
        </p:nvGrpSpPr>
        <p:grpSpPr>
          <a:xfrm>
            <a:off x="2590800" y="3314700"/>
            <a:ext cx="5915403" cy="5867078"/>
            <a:chOff x="0" y="0"/>
            <a:chExt cx="1235715" cy="1545239"/>
          </a:xfrm>
        </p:grpSpPr>
        <p:sp>
          <p:nvSpPr>
            <p:cNvPr id="17" name="Freeform 17"/>
            <p:cNvSpPr/>
            <p:nvPr/>
          </p:nvSpPr>
          <p:spPr>
            <a:xfrm>
              <a:off x="0" y="0"/>
              <a:ext cx="1235715" cy="1545239"/>
            </a:xfrm>
            <a:custGeom>
              <a:avLst/>
              <a:gdLst/>
              <a:ahLst/>
              <a:cxnLst/>
              <a:rect l="l" t="t" r="r" b="b"/>
              <a:pathLst>
                <a:path w="1235715" h="1545239">
                  <a:moveTo>
                    <a:pt x="84154" y="0"/>
                  </a:moveTo>
                  <a:lnTo>
                    <a:pt x="1151561" y="0"/>
                  </a:lnTo>
                  <a:cubicBezTo>
                    <a:pt x="1198038" y="0"/>
                    <a:pt x="1235715" y="37677"/>
                    <a:pt x="1235715" y="84154"/>
                  </a:cubicBezTo>
                  <a:lnTo>
                    <a:pt x="1235715" y="1461085"/>
                  </a:lnTo>
                  <a:cubicBezTo>
                    <a:pt x="1235715" y="1507562"/>
                    <a:pt x="1198038" y="1545239"/>
                    <a:pt x="1151561" y="1545239"/>
                  </a:cubicBezTo>
                  <a:lnTo>
                    <a:pt x="84154" y="1545239"/>
                  </a:lnTo>
                  <a:cubicBezTo>
                    <a:pt x="37677" y="1545239"/>
                    <a:pt x="0" y="1507562"/>
                    <a:pt x="0" y="1461085"/>
                  </a:cubicBezTo>
                  <a:lnTo>
                    <a:pt x="0" y="84154"/>
                  </a:lnTo>
                  <a:cubicBezTo>
                    <a:pt x="0" y="37677"/>
                    <a:pt x="37677" y="0"/>
                    <a:pt x="84154" y="0"/>
                  </a:cubicBezTo>
                  <a:close/>
                </a:path>
              </a:pathLst>
            </a:custGeom>
            <a:solidFill>
              <a:srgbClr val="EFE9D6">
                <a:alpha val="49804"/>
              </a:srgbClr>
            </a:solidFill>
            <a:ln w="38100" cap="rnd">
              <a:solidFill>
                <a:srgbClr val="A39B76">
                  <a:alpha val="49804"/>
                </a:srgbClr>
              </a:solidFill>
              <a:prstDash val="solid"/>
              <a:round/>
            </a:ln>
          </p:spPr>
        </p:sp>
        <p:sp>
          <p:nvSpPr>
            <p:cNvPr id="18" name="TextBox 18"/>
            <p:cNvSpPr txBox="1"/>
            <p:nvPr/>
          </p:nvSpPr>
          <p:spPr>
            <a:xfrm>
              <a:off x="0" y="-47625"/>
              <a:ext cx="1235715" cy="1592864"/>
            </a:xfrm>
            <a:prstGeom prst="rect">
              <a:avLst/>
            </a:prstGeom>
          </p:spPr>
          <p:txBody>
            <a:bodyPr lIns="50800" tIns="50800" rIns="50800" bIns="50800" rtlCol="0" anchor="ctr"/>
            <a:lstStyle/>
            <a:p>
              <a:pPr algn="ctr">
                <a:lnSpc>
                  <a:spcPts val="2659"/>
                </a:lnSpc>
                <a:spcBef>
                  <a:spcPct val="0"/>
                </a:spcBef>
              </a:pPr>
              <a:endParaRPr/>
            </a:p>
          </p:txBody>
        </p:sp>
      </p:grpSp>
      <p:grpSp>
        <p:nvGrpSpPr>
          <p:cNvPr id="21" name="Group 16"/>
          <p:cNvGrpSpPr/>
          <p:nvPr/>
        </p:nvGrpSpPr>
        <p:grpSpPr>
          <a:xfrm>
            <a:off x="8498946" y="3314700"/>
            <a:ext cx="6360054" cy="5867078"/>
            <a:chOff x="0" y="0"/>
            <a:chExt cx="1235715" cy="1545239"/>
          </a:xfrm>
        </p:grpSpPr>
        <p:sp>
          <p:nvSpPr>
            <p:cNvPr id="22" name="Freeform 17"/>
            <p:cNvSpPr/>
            <p:nvPr/>
          </p:nvSpPr>
          <p:spPr>
            <a:xfrm>
              <a:off x="0" y="0"/>
              <a:ext cx="1235715" cy="1545239"/>
            </a:xfrm>
            <a:custGeom>
              <a:avLst/>
              <a:gdLst/>
              <a:ahLst/>
              <a:cxnLst/>
              <a:rect l="l" t="t" r="r" b="b"/>
              <a:pathLst>
                <a:path w="1235715" h="1545239">
                  <a:moveTo>
                    <a:pt x="84154" y="0"/>
                  </a:moveTo>
                  <a:lnTo>
                    <a:pt x="1151561" y="0"/>
                  </a:lnTo>
                  <a:cubicBezTo>
                    <a:pt x="1198038" y="0"/>
                    <a:pt x="1235715" y="37677"/>
                    <a:pt x="1235715" y="84154"/>
                  </a:cubicBezTo>
                  <a:lnTo>
                    <a:pt x="1235715" y="1461085"/>
                  </a:lnTo>
                  <a:cubicBezTo>
                    <a:pt x="1235715" y="1507562"/>
                    <a:pt x="1198038" y="1545239"/>
                    <a:pt x="1151561" y="1545239"/>
                  </a:cubicBezTo>
                  <a:lnTo>
                    <a:pt x="84154" y="1545239"/>
                  </a:lnTo>
                  <a:cubicBezTo>
                    <a:pt x="37677" y="1545239"/>
                    <a:pt x="0" y="1507562"/>
                    <a:pt x="0" y="1461085"/>
                  </a:cubicBezTo>
                  <a:lnTo>
                    <a:pt x="0" y="84154"/>
                  </a:lnTo>
                  <a:cubicBezTo>
                    <a:pt x="0" y="37677"/>
                    <a:pt x="37677" y="0"/>
                    <a:pt x="84154" y="0"/>
                  </a:cubicBezTo>
                  <a:close/>
                </a:path>
              </a:pathLst>
            </a:custGeom>
            <a:solidFill>
              <a:srgbClr val="EFE9D6">
                <a:alpha val="49804"/>
              </a:srgbClr>
            </a:solidFill>
            <a:ln w="38100" cap="rnd">
              <a:solidFill>
                <a:srgbClr val="A39B76">
                  <a:alpha val="49804"/>
                </a:srgbClr>
              </a:solidFill>
              <a:prstDash val="solid"/>
              <a:round/>
            </a:ln>
          </p:spPr>
        </p:sp>
        <p:sp>
          <p:nvSpPr>
            <p:cNvPr id="23" name="TextBox 18"/>
            <p:cNvSpPr txBox="1"/>
            <p:nvPr/>
          </p:nvSpPr>
          <p:spPr>
            <a:xfrm>
              <a:off x="0" y="-47625"/>
              <a:ext cx="1235715" cy="1592864"/>
            </a:xfrm>
            <a:prstGeom prst="rect">
              <a:avLst/>
            </a:prstGeom>
          </p:spPr>
          <p:txBody>
            <a:bodyPr lIns="50800" tIns="50800" rIns="50800" bIns="50800" rtlCol="0" anchor="ctr"/>
            <a:lstStyle/>
            <a:p>
              <a:pPr algn="ctr">
                <a:lnSpc>
                  <a:spcPts val="2659"/>
                </a:lnSpc>
                <a:spcBef>
                  <a:spcPct val="0"/>
                </a:spcBef>
              </a:pPr>
              <a:endParaRPr/>
            </a:p>
          </p:txBody>
        </p:sp>
      </p:grpSp>
      <p:sp>
        <p:nvSpPr>
          <p:cNvPr id="26" name="Rectangle 25"/>
          <p:cNvSpPr/>
          <p:nvPr/>
        </p:nvSpPr>
        <p:spPr>
          <a:xfrm>
            <a:off x="2863999" y="3721222"/>
            <a:ext cx="5289401" cy="4524315"/>
          </a:xfrm>
          <a:prstGeom prst="rect">
            <a:avLst/>
          </a:prstGeom>
        </p:spPr>
        <p:txBody>
          <a:bodyPr wrap="square">
            <a:spAutoFit/>
          </a:bodyPr>
          <a:lstStyle/>
          <a:p>
            <a:pPr algn="ctr"/>
            <a:r>
              <a:rPr lang="pt-BR" sz="3600" b="1">
                <a:latin typeface="Times New Roman" panose="02020603050405020304" pitchFamily="18" charset="0"/>
                <a:ea typeface="MS Mincho"/>
              </a:rPr>
              <a:t>Thái </a:t>
            </a:r>
            <a:r>
              <a:rPr lang="pt-BR" sz="3600" b="1" smtClean="0">
                <a:latin typeface="Times New Roman" panose="02020603050405020304" pitchFamily="18" charset="0"/>
                <a:ea typeface="MS Mincho"/>
              </a:rPr>
              <a:t>độ</a:t>
            </a:r>
            <a:endParaRPr lang="vi-VN" sz="3600" b="1" smtClean="0">
              <a:latin typeface="Times New Roman" panose="02020603050405020304" pitchFamily="18" charset="0"/>
              <a:ea typeface="MS Mincho"/>
            </a:endParaRPr>
          </a:p>
          <a:p>
            <a:pPr algn="just"/>
            <a:r>
              <a:rPr lang="vi-VN" sz="3600">
                <a:latin typeface="Times New Roman" panose="02020603050405020304" pitchFamily="18" charset="0"/>
                <a:ea typeface="MS Mincho"/>
              </a:rPr>
              <a:t>V</a:t>
            </a:r>
            <a:r>
              <a:rPr lang="pt-BR" sz="3600" smtClean="0">
                <a:latin typeface="Times New Roman" panose="02020603050405020304" pitchFamily="18" charset="0"/>
                <a:ea typeface="MS Mincho"/>
              </a:rPr>
              <a:t>ô </a:t>
            </a:r>
            <a:r>
              <a:rPr lang="pt-BR" sz="3600">
                <a:latin typeface="Times New Roman" panose="02020603050405020304" pitchFamily="18" charset="0"/>
                <a:ea typeface="MS Mincho"/>
              </a:rPr>
              <a:t>cùng điềm tĩnh trước lời quát của thị vệ và lời chê trách ban đầu của Ngọc Hoàng cho rằng người giấu tên là con người bất trí (thiếu suy nghĩ) khi dám đến tranh ứng tuyển.</a:t>
            </a:r>
            <a:endParaRPr lang="en-GB" sz="3600"/>
          </a:p>
        </p:txBody>
      </p:sp>
      <p:sp>
        <p:nvSpPr>
          <p:cNvPr id="27" name="Rectangle 26"/>
          <p:cNvSpPr/>
          <p:nvPr/>
        </p:nvSpPr>
        <p:spPr>
          <a:xfrm>
            <a:off x="8737920" y="3439993"/>
            <a:ext cx="5849300" cy="5632311"/>
          </a:xfrm>
          <a:prstGeom prst="rect">
            <a:avLst/>
          </a:prstGeom>
        </p:spPr>
        <p:txBody>
          <a:bodyPr wrap="square">
            <a:spAutoFit/>
          </a:bodyPr>
          <a:lstStyle/>
          <a:p>
            <a:pPr algn="ctr">
              <a:spcAft>
                <a:spcPts val="0"/>
              </a:spcAft>
            </a:pPr>
            <a:r>
              <a:rPr lang="pt-BR" sz="3600" b="1">
                <a:latin typeface="Times New Roman" panose="02020603050405020304" pitchFamily="18" charset="0"/>
                <a:ea typeface="MS Mincho"/>
                <a:cs typeface="Times New Roman" panose="02020603050405020304" pitchFamily="18" charset="0"/>
              </a:rPr>
              <a:t>Lời </a:t>
            </a:r>
            <a:r>
              <a:rPr lang="pt-BR" sz="3600" b="1" smtClean="0">
                <a:latin typeface="Times New Roman" panose="02020603050405020304" pitchFamily="18" charset="0"/>
                <a:ea typeface="MS Mincho"/>
                <a:cs typeface="Times New Roman" panose="02020603050405020304" pitchFamily="18" charset="0"/>
              </a:rPr>
              <a:t>nói</a:t>
            </a:r>
            <a:endParaRPr lang="vi-VN" sz="3600" b="1" smtClean="0">
              <a:latin typeface="Times New Roman" panose="02020603050405020304" pitchFamily="18" charset="0"/>
              <a:ea typeface="MS Mincho"/>
              <a:cs typeface="Times New Roman" panose="02020603050405020304" pitchFamily="18" charset="0"/>
            </a:endParaRPr>
          </a:p>
          <a:p>
            <a:pPr algn="just">
              <a:spcAft>
                <a:spcPts val="0"/>
              </a:spcAft>
            </a:pPr>
            <a:r>
              <a:rPr lang="pt-BR" sz="3600" smtClean="0">
                <a:latin typeface="Times New Roman" panose="02020603050405020304" pitchFamily="18" charset="0"/>
                <a:ea typeface="MS Mincho"/>
                <a:cs typeface="Times New Roman" panose="02020603050405020304" pitchFamily="18" charset="0"/>
              </a:rPr>
              <a:t> </a:t>
            </a:r>
            <a:r>
              <a:rPr lang="pt-BR" sz="3600">
                <a:latin typeface="Times New Roman" panose="02020603050405020304" pitchFamily="18" charset="0"/>
                <a:ea typeface="MS Mincho"/>
                <a:cs typeface="Times New Roman" panose="02020603050405020304" pitchFamily="18" charset="0"/>
              </a:rPr>
              <a:t>Lời lẽ cứng cỏi, tỏ sự hiểu biết, thông tuệ mọi đạo lí trong trời đất, trong đó có đạo công hầu (đạo bề tôi). Dùng lời lẽ sắc sảo để khiến những kẻ cậy tài khoe khoang phải xấu hổ, giúp Ngọc Hoàng nhận ra cách đánh giá có phần sai lầm của mình.</a:t>
            </a:r>
            <a:endParaRPr lang="en-GB" sz="360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wipe(down)">
                                      <p:cBhvr>
                                        <p:cTn id="14" dur="500"/>
                                        <p:tgtEl>
                                          <p:spTgt spid="26"/>
                                        </p:tgtEl>
                                      </p:cBhvr>
                                    </p:animEffect>
                                  </p:childTnLst>
                                </p:cTn>
                              </p:par>
                              <p:par>
                                <p:cTn id="15" presetID="22" presetClass="entr" presetSubtype="4"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down)">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wipe(down)">
                                      <p:cBhvr>
                                        <p:cTn id="22" dur="500"/>
                                        <p:tgtEl>
                                          <p:spTgt spid="27"/>
                                        </p:tgtEl>
                                      </p:cBhvr>
                                    </p:animEffect>
                                  </p:childTnLst>
                                </p:cTn>
                              </p:par>
                              <p:par>
                                <p:cTn id="23" presetID="22" presetClass="entr" presetSubtype="4"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wipe(down)">
                                      <p:cBhvr>
                                        <p:cTn id="2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6" grpId="0"/>
      <p:bldP spid="2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2162" r="-22477" b="-7890"/>
            </a:stretch>
          </a:blipFill>
        </p:spPr>
      </p:sp>
      <p:sp>
        <p:nvSpPr>
          <p:cNvPr id="3" name="Freeform 3"/>
          <p:cNvSpPr/>
          <p:nvPr/>
        </p:nvSpPr>
        <p:spPr>
          <a:xfrm flipV="1">
            <a:off x="319823" y="260315"/>
            <a:ext cx="3388214" cy="3320450"/>
          </a:xfrm>
          <a:custGeom>
            <a:avLst/>
            <a:gdLst/>
            <a:ahLst/>
            <a:cxnLst/>
            <a:rect l="l" t="t" r="r" b="b"/>
            <a:pathLst>
              <a:path w="3388214" h="3320450">
                <a:moveTo>
                  <a:pt x="0" y="3320449"/>
                </a:moveTo>
                <a:lnTo>
                  <a:pt x="3388214" y="3320449"/>
                </a:lnTo>
                <a:lnTo>
                  <a:pt x="3388214" y="0"/>
                </a:lnTo>
                <a:lnTo>
                  <a:pt x="0" y="0"/>
                </a:lnTo>
                <a:lnTo>
                  <a:pt x="0" y="3320449"/>
                </a:lnTo>
                <a:close/>
              </a:path>
            </a:pathLst>
          </a:custGeom>
          <a:blipFill>
            <a:blip r:embed="rId3">
              <a:extLst>
                <a:ext uri="{96DAC541-7B7A-43D3-8B79-37D633B846F1}">
                  <asvg:svgBlip xmlns="" xmlns:asvg="http://schemas.microsoft.com/office/drawing/2016/SVG/main" r:embed="rId4"/>
                </a:ext>
              </a:extLst>
            </a:blip>
            <a:stretch>
              <a:fillRect/>
            </a:stretch>
          </a:blipFill>
        </p:spPr>
      </p:sp>
      <p:grpSp>
        <p:nvGrpSpPr>
          <p:cNvPr id="4" name="Group 4"/>
          <p:cNvGrpSpPr/>
          <p:nvPr/>
        </p:nvGrpSpPr>
        <p:grpSpPr>
          <a:xfrm>
            <a:off x="1411329" y="2019300"/>
            <a:ext cx="9317817" cy="6452846"/>
            <a:chOff x="0" y="0"/>
            <a:chExt cx="2454075" cy="1699515"/>
          </a:xfrm>
        </p:grpSpPr>
        <p:sp>
          <p:nvSpPr>
            <p:cNvPr id="5" name="Freeform 5"/>
            <p:cNvSpPr/>
            <p:nvPr/>
          </p:nvSpPr>
          <p:spPr>
            <a:xfrm>
              <a:off x="0" y="0"/>
              <a:ext cx="2454075" cy="1699515"/>
            </a:xfrm>
            <a:custGeom>
              <a:avLst/>
              <a:gdLst/>
              <a:ahLst/>
              <a:cxnLst/>
              <a:rect l="l" t="t" r="r" b="b"/>
              <a:pathLst>
                <a:path w="2454075" h="1699515">
                  <a:moveTo>
                    <a:pt x="42375" y="0"/>
                  </a:moveTo>
                  <a:lnTo>
                    <a:pt x="2411701" y="0"/>
                  </a:lnTo>
                  <a:cubicBezTo>
                    <a:pt x="2422939" y="0"/>
                    <a:pt x="2433717" y="4464"/>
                    <a:pt x="2441664" y="12411"/>
                  </a:cubicBezTo>
                  <a:cubicBezTo>
                    <a:pt x="2449611" y="20358"/>
                    <a:pt x="2454075" y="31136"/>
                    <a:pt x="2454075" y="42375"/>
                  </a:cubicBezTo>
                  <a:lnTo>
                    <a:pt x="2454075" y="1657140"/>
                  </a:lnTo>
                  <a:cubicBezTo>
                    <a:pt x="2454075" y="1680543"/>
                    <a:pt x="2435103" y="1699515"/>
                    <a:pt x="2411701" y="1699515"/>
                  </a:cubicBezTo>
                  <a:lnTo>
                    <a:pt x="42375" y="1699515"/>
                  </a:lnTo>
                  <a:cubicBezTo>
                    <a:pt x="18972" y="1699515"/>
                    <a:pt x="0" y="1680543"/>
                    <a:pt x="0" y="1657140"/>
                  </a:cubicBezTo>
                  <a:lnTo>
                    <a:pt x="0" y="42375"/>
                  </a:lnTo>
                  <a:cubicBezTo>
                    <a:pt x="0" y="18972"/>
                    <a:pt x="18972" y="0"/>
                    <a:pt x="42375" y="0"/>
                  </a:cubicBezTo>
                  <a:close/>
                </a:path>
              </a:pathLst>
            </a:custGeom>
            <a:solidFill>
              <a:srgbClr val="EFE9D6">
                <a:alpha val="49804"/>
              </a:srgbClr>
            </a:solidFill>
            <a:ln cap="rnd">
              <a:noFill/>
              <a:prstDash val="solid"/>
              <a:round/>
            </a:ln>
          </p:spPr>
        </p:sp>
        <p:sp>
          <p:nvSpPr>
            <p:cNvPr id="6" name="TextBox 6"/>
            <p:cNvSpPr txBox="1"/>
            <p:nvPr/>
          </p:nvSpPr>
          <p:spPr>
            <a:xfrm>
              <a:off x="0" y="-47625"/>
              <a:ext cx="2454075" cy="1747140"/>
            </a:xfrm>
            <a:prstGeom prst="rect">
              <a:avLst/>
            </a:prstGeom>
          </p:spPr>
          <p:txBody>
            <a:bodyPr lIns="50800" tIns="50800" rIns="50800" bIns="50800" rtlCol="0" anchor="ctr"/>
            <a:lstStyle/>
            <a:p>
              <a:pPr algn="ctr">
                <a:lnSpc>
                  <a:spcPts val="2659"/>
                </a:lnSpc>
                <a:spcBef>
                  <a:spcPct val="0"/>
                </a:spcBef>
              </a:pPr>
              <a:endParaRPr/>
            </a:p>
          </p:txBody>
        </p:sp>
      </p:grpSp>
      <p:grpSp>
        <p:nvGrpSpPr>
          <p:cNvPr id="7" name="Group 7"/>
          <p:cNvGrpSpPr/>
          <p:nvPr/>
        </p:nvGrpSpPr>
        <p:grpSpPr>
          <a:xfrm>
            <a:off x="11331747" y="2000964"/>
            <a:ext cx="5492875" cy="6452846"/>
            <a:chOff x="0" y="0"/>
            <a:chExt cx="1446683" cy="1699515"/>
          </a:xfrm>
        </p:grpSpPr>
        <p:sp>
          <p:nvSpPr>
            <p:cNvPr id="8" name="Freeform 8"/>
            <p:cNvSpPr/>
            <p:nvPr/>
          </p:nvSpPr>
          <p:spPr>
            <a:xfrm>
              <a:off x="0" y="0"/>
              <a:ext cx="1446683" cy="1699515"/>
            </a:xfrm>
            <a:custGeom>
              <a:avLst/>
              <a:gdLst/>
              <a:ahLst/>
              <a:cxnLst/>
              <a:rect l="l" t="t" r="r" b="b"/>
              <a:pathLst>
                <a:path w="1446683" h="1699515">
                  <a:moveTo>
                    <a:pt x="71882" y="0"/>
                  </a:moveTo>
                  <a:lnTo>
                    <a:pt x="1374801" y="0"/>
                  </a:lnTo>
                  <a:cubicBezTo>
                    <a:pt x="1393866" y="0"/>
                    <a:pt x="1412149" y="7573"/>
                    <a:pt x="1425630" y="21054"/>
                  </a:cubicBezTo>
                  <a:cubicBezTo>
                    <a:pt x="1439110" y="34534"/>
                    <a:pt x="1446683" y="52818"/>
                    <a:pt x="1446683" y="71882"/>
                  </a:cubicBezTo>
                  <a:lnTo>
                    <a:pt x="1446683" y="1627633"/>
                  </a:lnTo>
                  <a:cubicBezTo>
                    <a:pt x="1446683" y="1667332"/>
                    <a:pt x="1414501" y="1699515"/>
                    <a:pt x="1374801" y="1699515"/>
                  </a:cubicBezTo>
                  <a:lnTo>
                    <a:pt x="71882" y="1699515"/>
                  </a:lnTo>
                  <a:cubicBezTo>
                    <a:pt x="32183" y="1699515"/>
                    <a:pt x="0" y="1667332"/>
                    <a:pt x="0" y="1627633"/>
                  </a:cubicBezTo>
                  <a:lnTo>
                    <a:pt x="0" y="71882"/>
                  </a:lnTo>
                  <a:cubicBezTo>
                    <a:pt x="0" y="32183"/>
                    <a:pt x="32183" y="0"/>
                    <a:pt x="71882" y="0"/>
                  </a:cubicBezTo>
                  <a:close/>
                </a:path>
              </a:pathLst>
            </a:custGeom>
            <a:solidFill>
              <a:srgbClr val="EFE9D6">
                <a:alpha val="49804"/>
              </a:srgbClr>
            </a:solidFill>
            <a:ln cap="rnd">
              <a:noFill/>
              <a:prstDash val="solid"/>
              <a:round/>
            </a:ln>
          </p:spPr>
        </p:sp>
        <p:sp>
          <p:nvSpPr>
            <p:cNvPr id="9" name="TextBox 9"/>
            <p:cNvSpPr txBox="1"/>
            <p:nvPr/>
          </p:nvSpPr>
          <p:spPr>
            <a:xfrm>
              <a:off x="0" y="-47625"/>
              <a:ext cx="1446683" cy="1747140"/>
            </a:xfrm>
            <a:prstGeom prst="rect">
              <a:avLst/>
            </a:prstGeom>
          </p:spPr>
          <p:txBody>
            <a:bodyPr lIns="50800" tIns="50800" rIns="50800" bIns="50800" rtlCol="0" anchor="ctr"/>
            <a:lstStyle/>
            <a:p>
              <a:pPr algn="ctr">
                <a:lnSpc>
                  <a:spcPts val="2659"/>
                </a:lnSpc>
                <a:spcBef>
                  <a:spcPct val="0"/>
                </a:spcBef>
              </a:pPr>
              <a:endParaRPr/>
            </a:p>
          </p:txBody>
        </p:sp>
      </p:grpSp>
      <p:sp>
        <p:nvSpPr>
          <p:cNvPr id="10" name="Freeform 10"/>
          <p:cNvSpPr/>
          <p:nvPr/>
        </p:nvSpPr>
        <p:spPr>
          <a:xfrm flipH="1" flipV="1">
            <a:off x="14579963" y="260315"/>
            <a:ext cx="3388214" cy="3320450"/>
          </a:xfrm>
          <a:custGeom>
            <a:avLst/>
            <a:gdLst/>
            <a:ahLst/>
            <a:cxnLst/>
            <a:rect l="l" t="t" r="r" b="b"/>
            <a:pathLst>
              <a:path w="3388214" h="3320450">
                <a:moveTo>
                  <a:pt x="3388214" y="3320449"/>
                </a:moveTo>
                <a:lnTo>
                  <a:pt x="0" y="3320449"/>
                </a:lnTo>
                <a:lnTo>
                  <a:pt x="0" y="0"/>
                </a:lnTo>
                <a:lnTo>
                  <a:pt x="3388214" y="0"/>
                </a:lnTo>
                <a:lnTo>
                  <a:pt x="3388214"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13" name="TextBox 13"/>
          <p:cNvSpPr txBox="1"/>
          <p:nvPr/>
        </p:nvSpPr>
        <p:spPr>
          <a:xfrm>
            <a:off x="2013930" y="2222619"/>
            <a:ext cx="7844041" cy="738664"/>
          </a:xfrm>
          <a:prstGeom prst="rect">
            <a:avLst/>
          </a:prstGeom>
        </p:spPr>
        <p:txBody>
          <a:bodyPr lIns="0" tIns="0" rIns="0" bIns="0" rtlCol="0" anchor="t">
            <a:spAutoFit/>
          </a:bodyPr>
          <a:lstStyle/>
          <a:p>
            <a:pPr algn="ctr"/>
            <a:r>
              <a:rPr lang="en-US" sz="4800" b="1">
                <a:latin typeface="Times New Roman" panose="02020603050405020304" pitchFamily="18" charset="0"/>
                <a:cs typeface="Times New Roman" panose="02020603050405020304" pitchFamily="18" charset="0"/>
              </a:rPr>
              <a:t>1. Nghệ thuật</a:t>
            </a:r>
            <a:endParaRPr lang="en-GB" sz="4800">
              <a:latin typeface="Times New Roman" panose="02020603050405020304" pitchFamily="18" charset="0"/>
              <a:cs typeface="Times New Roman" panose="02020603050405020304" pitchFamily="18" charset="0"/>
            </a:endParaRPr>
          </a:p>
        </p:txBody>
      </p:sp>
      <p:sp>
        <p:nvSpPr>
          <p:cNvPr id="14" name="TextBox 14"/>
          <p:cNvSpPr txBox="1"/>
          <p:nvPr/>
        </p:nvSpPr>
        <p:spPr>
          <a:xfrm>
            <a:off x="5762064" y="411077"/>
            <a:ext cx="6372936" cy="1354217"/>
          </a:xfrm>
          <a:prstGeom prst="rect">
            <a:avLst/>
          </a:prstGeom>
        </p:spPr>
        <p:txBody>
          <a:bodyPr lIns="0" tIns="0" rIns="0" bIns="0" rtlCol="0" anchor="t">
            <a:spAutoFit/>
          </a:bodyPr>
          <a:lstStyle/>
          <a:p>
            <a:r>
              <a:rPr lang="en-US" sz="8800" b="1">
                <a:latin typeface="Times New Roman" panose="02020603050405020304" pitchFamily="18" charset="0"/>
                <a:cs typeface="Times New Roman" panose="02020603050405020304" pitchFamily="18" charset="0"/>
              </a:rPr>
              <a:t>III. Tổng kết</a:t>
            </a:r>
            <a:endParaRPr lang="en-GB" sz="8800">
              <a:latin typeface="Times New Roman" panose="02020603050405020304" pitchFamily="18" charset="0"/>
              <a:cs typeface="Times New Roman" panose="02020603050405020304" pitchFamily="18" charset="0"/>
            </a:endParaRPr>
          </a:p>
        </p:txBody>
      </p:sp>
      <p:sp>
        <p:nvSpPr>
          <p:cNvPr id="15" name="Rectangle 14"/>
          <p:cNvSpPr/>
          <p:nvPr/>
        </p:nvSpPr>
        <p:spPr>
          <a:xfrm>
            <a:off x="1657435" y="3222808"/>
            <a:ext cx="8821751" cy="5016758"/>
          </a:xfrm>
          <a:prstGeom prst="rect">
            <a:avLst/>
          </a:prstGeom>
        </p:spPr>
        <p:txBody>
          <a:bodyPr wrap="square">
            <a:spAutoFit/>
          </a:bodyPr>
          <a:lstStyle/>
          <a:p>
            <a:pPr algn="just">
              <a:spcAft>
                <a:spcPts val="0"/>
              </a:spcAft>
            </a:pPr>
            <a:r>
              <a:rPr lang="en-US" sz="4000">
                <a:latin typeface="Times New Roman" panose="02020603050405020304" pitchFamily="18" charset="0"/>
                <a:ea typeface="Calibri" panose="020F0502020204030204" pitchFamily="34" charset="0"/>
                <a:cs typeface="Times New Roman" panose="02020603050405020304" pitchFamily="18" charset="0"/>
              </a:rPr>
              <a:t>- Nghệ thuật xây dựng cốt truyện hấp dẫn, bất ngờ với những tình huống truyện li kì, các chi tiết đậm chất hoang đường.</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en-US" sz="4000">
                <a:latin typeface="Times New Roman" panose="02020603050405020304" pitchFamily="18" charset="0"/>
                <a:ea typeface="Calibri" panose="020F0502020204030204" pitchFamily="34" charset="0"/>
                <a:cs typeface="Times New Roman" panose="02020603050405020304" pitchFamily="18" charset="0"/>
              </a:rPr>
              <a:t>- Nghệ thuật miêu tả nhân vật: Miêu tả qua lời người kể chuyện và qua lời nói của nhân vật.</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en-US" sz="4000">
                <a:latin typeface="Times New Roman" panose="02020603050405020304" pitchFamily="18" charset="0"/>
                <a:ea typeface="Calibri" panose="020F0502020204030204" pitchFamily="34" charset="0"/>
                <a:cs typeface="Times New Roman" panose="02020603050405020304" pitchFamily="18" charset="0"/>
              </a:rPr>
              <a:t>- Sử dụng sáng tạo các yếu tố kì ảo, hoang đường.</a:t>
            </a:r>
            <a:endParaRPr lang="en-GB" sz="40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6" name="Rectangle 15"/>
          <p:cNvSpPr/>
          <p:nvPr/>
        </p:nvSpPr>
        <p:spPr>
          <a:xfrm>
            <a:off x="12627473" y="2135741"/>
            <a:ext cx="2699778" cy="1052596"/>
          </a:xfrm>
          <a:prstGeom prst="rect">
            <a:avLst/>
          </a:prstGeom>
        </p:spPr>
        <p:txBody>
          <a:bodyPr wrap="none">
            <a:spAutoFit/>
          </a:bodyPr>
          <a:lstStyle/>
          <a:p>
            <a:pPr algn="ctr">
              <a:lnSpc>
                <a:spcPct val="130000"/>
              </a:lnSpc>
              <a:spcAft>
                <a:spcPts val="0"/>
              </a:spcAft>
            </a:pPr>
            <a:r>
              <a:rPr lang="en-US" sz="4800" b="1">
                <a:latin typeface="Times New Roman" panose="02020603050405020304" pitchFamily="18" charset="0"/>
                <a:ea typeface="MS Mincho"/>
                <a:cs typeface="Times New Roman" panose="02020603050405020304" pitchFamily="18" charset="0"/>
              </a:rPr>
              <a:t>2. Chủ đề</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7" name="Rectangle 16"/>
          <p:cNvSpPr/>
          <p:nvPr/>
        </p:nvSpPr>
        <p:spPr>
          <a:xfrm>
            <a:off x="11853309" y="3866227"/>
            <a:ext cx="4572000" cy="2554545"/>
          </a:xfrm>
          <a:prstGeom prst="rect">
            <a:avLst/>
          </a:prstGeom>
        </p:spPr>
        <p:txBody>
          <a:bodyPr wrap="square">
            <a:spAutoFit/>
          </a:bodyPr>
          <a:lstStyle/>
          <a:p>
            <a:pPr algn="just"/>
            <a:r>
              <a:rPr lang="vi-VN" sz="4000" spc="-20">
                <a:latin typeface="Times New Roman" panose="02020603050405020304" pitchFamily="18" charset="0"/>
                <a:ea typeface="Calibri" panose="020F0502020204030204" pitchFamily="34" charset="0"/>
                <a:cs typeface="Times New Roman" panose="02020603050405020304" pitchFamily="18" charset="0"/>
              </a:rPr>
              <a:t>Tôn vinh vẻ đẹp của trí tuệ, ngợi ca đạo bề tôi; phê phán thói huênh hoang, cậy tài.</a:t>
            </a:r>
            <a:endParaRPr lang="en-GB" sz="40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1000"/>
                                        <p:tgtEl>
                                          <p:spTgt spid="14">
                                            <p:txEl>
                                              <p:pRg st="0" end="0"/>
                                            </p:txEl>
                                          </p:spTgt>
                                        </p:tgtEl>
                                      </p:cBhvr>
                                    </p:animEffect>
                                    <p:anim calcmode="lin" valueType="num">
                                      <p:cBhvr>
                                        <p:cTn id="8"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barn(inVertical)">
                                      <p:cBhvr>
                                        <p:cTn id="21" dur="500"/>
                                        <p:tgtEl>
                                          <p:spTgt spid="15"/>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wipe(down)">
                                      <p:cBhvr>
                                        <p:cTn id="26" dur="500"/>
                                        <p:tgtEl>
                                          <p:spTgt spid="16"/>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circle(in)">
                                      <p:cBhvr>
                                        <p:cTn id="31"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6" grpId="0"/>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5303" r="-12275" b="-2623"/>
            </a:stretch>
          </a:blipFill>
        </p:spPr>
      </p:sp>
      <p:sp>
        <p:nvSpPr>
          <p:cNvPr id="3" name="Freeform 3"/>
          <p:cNvSpPr/>
          <p:nvPr/>
        </p:nvSpPr>
        <p:spPr>
          <a:xfrm flipV="1">
            <a:off x="2398107" y="1756945"/>
            <a:ext cx="4198776" cy="4114800"/>
          </a:xfrm>
          <a:custGeom>
            <a:avLst/>
            <a:gdLst/>
            <a:ahLst/>
            <a:cxnLst/>
            <a:rect l="l" t="t" r="r" b="b"/>
            <a:pathLst>
              <a:path w="4198776" h="4114800">
                <a:moveTo>
                  <a:pt x="0" y="4114800"/>
                </a:moveTo>
                <a:lnTo>
                  <a:pt x="4198776" y="4114800"/>
                </a:lnTo>
                <a:lnTo>
                  <a:pt x="4198776" y="0"/>
                </a:lnTo>
                <a:lnTo>
                  <a:pt x="0" y="0"/>
                </a:lnTo>
                <a:lnTo>
                  <a:pt x="0" y="4114800"/>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Freeform 4"/>
          <p:cNvSpPr/>
          <p:nvPr/>
        </p:nvSpPr>
        <p:spPr>
          <a:xfrm flipH="1" flipV="1">
            <a:off x="11691117" y="1756945"/>
            <a:ext cx="4198776" cy="4114800"/>
          </a:xfrm>
          <a:custGeom>
            <a:avLst/>
            <a:gdLst/>
            <a:ahLst/>
            <a:cxnLst/>
            <a:rect l="l" t="t" r="r" b="b"/>
            <a:pathLst>
              <a:path w="4198776" h="4114800">
                <a:moveTo>
                  <a:pt x="4198776" y="4114800"/>
                </a:moveTo>
                <a:lnTo>
                  <a:pt x="0" y="4114800"/>
                </a:lnTo>
                <a:lnTo>
                  <a:pt x="0" y="0"/>
                </a:lnTo>
                <a:lnTo>
                  <a:pt x="4198776" y="0"/>
                </a:lnTo>
                <a:lnTo>
                  <a:pt x="4198776" y="4114800"/>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5" name="TextBox 5"/>
          <p:cNvSpPr txBox="1"/>
          <p:nvPr/>
        </p:nvSpPr>
        <p:spPr>
          <a:xfrm>
            <a:off x="4734219" y="3057327"/>
            <a:ext cx="8819563" cy="4079578"/>
          </a:xfrm>
          <a:prstGeom prst="rect">
            <a:avLst/>
          </a:prstGeom>
        </p:spPr>
        <p:txBody>
          <a:bodyPr lIns="0" tIns="0" rIns="0" bIns="0" rtlCol="0" anchor="t">
            <a:spAutoFit/>
          </a:bodyPr>
          <a:lstStyle/>
          <a:p>
            <a:pPr algn="ctr"/>
            <a:r>
              <a:rPr lang="vi-VN" sz="13255" b="1" smtClean="0">
                <a:solidFill>
                  <a:srgbClr val="473821"/>
                </a:solidFill>
                <a:latin typeface="Times New Roman" panose="02020603050405020304" pitchFamily="18" charset="0"/>
                <a:cs typeface="Times New Roman" panose="02020603050405020304" pitchFamily="18" charset="0"/>
              </a:rPr>
              <a:t>Thanks you!!!</a:t>
            </a:r>
            <a:endParaRPr lang="en-US" sz="13255" b="1">
              <a:solidFill>
                <a:srgbClr val="47382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2162" r="-22477" b="-7890"/>
            </a:stretch>
          </a:blipFill>
        </p:spPr>
      </p:sp>
      <p:sp>
        <p:nvSpPr>
          <p:cNvPr id="3" name="Freeform 3"/>
          <p:cNvSpPr/>
          <p:nvPr/>
        </p:nvSpPr>
        <p:spPr>
          <a:xfrm flipV="1">
            <a:off x="319823" y="260315"/>
            <a:ext cx="3388214" cy="3320450"/>
          </a:xfrm>
          <a:custGeom>
            <a:avLst/>
            <a:gdLst/>
            <a:ahLst/>
            <a:cxnLst/>
            <a:rect l="l" t="t" r="r" b="b"/>
            <a:pathLst>
              <a:path w="3388214" h="3320450">
                <a:moveTo>
                  <a:pt x="0" y="3320449"/>
                </a:moveTo>
                <a:lnTo>
                  <a:pt x="3388214" y="3320449"/>
                </a:lnTo>
                <a:lnTo>
                  <a:pt x="3388214" y="0"/>
                </a:lnTo>
                <a:lnTo>
                  <a:pt x="0" y="0"/>
                </a:lnTo>
                <a:lnTo>
                  <a:pt x="0"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Freeform 4"/>
          <p:cNvSpPr/>
          <p:nvPr/>
        </p:nvSpPr>
        <p:spPr>
          <a:xfrm flipH="1" flipV="1">
            <a:off x="14579963" y="260315"/>
            <a:ext cx="3388214" cy="3320450"/>
          </a:xfrm>
          <a:custGeom>
            <a:avLst/>
            <a:gdLst/>
            <a:ahLst/>
            <a:cxnLst/>
            <a:rect l="l" t="t" r="r" b="b"/>
            <a:pathLst>
              <a:path w="3388214" h="3320450">
                <a:moveTo>
                  <a:pt x="3388214" y="3320449"/>
                </a:moveTo>
                <a:lnTo>
                  <a:pt x="0" y="3320449"/>
                </a:lnTo>
                <a:lnTo>
                  <a:pt x="0" y="0"/>
                </a:lnTo>
                <a:lnTo>
                  <a:pt x="3388214" y="0"/>
                </a:lnTo>
                <a:lnTo>
                  <a:pt x="3388214" y="3320449"/>
                </a:lnTo>
                <a:close/>
              </a:path>
            </a:pathLst>
          </a:custGeom>
          <a:blipFill>
            <a:blip r:embed="rId3">
              <a:extLst>
                <a:ext uri="{96DAC541-7B7A-43D3-8B79-37D633B846F1}">
                  <asvg:svgBlip xmlns="" xmlns:asvg="http://schemas.microsoft.com/office/drawing/2016/SVG/main" r:embed="rId4"/>
                </a:ext>
              </a:extLst>
            </a:blip>
            <a:stretch>
              <a:fillRect/>
            </a:stretch>
          </a:blipFill>
        </p:spPr>
      </p:sp>
      <p:grpSp>
        <p:nvGrpSpPr>
          <p:cNvPr id="5" name="Group 5"/>
          <p:cNvGrpSpPr/>
          <p:nvPr/>
        </p:nvGrpSpPr>
        <p:grpSpPr>
          <a:xfrm>
            <a:off x="16968" y="2402357"/>
            <a:ext cx="4691855" cy="3606316"/>
            <a:chOff x="0" y="0"/>
            <a:chExt cx="1235715" cy="949812"/>
          </a:xfrm>
        </p:grpSpPr>
        <p:sp>
          <p:nvSpPr>
            <p:cNvPr id="6" name="Freeform 6"/>
            <p:cNvSpPr/>
            <p:nvPr/>
          </p:nvSpPr>
          <p:spPr>
            <a:xfrm>
              <a:off x="0" y="0"/>
              <a:ext cx="1235715" cy="949812"/>
            </a:xfrm>
            <a:custGeom>
              <a:avLst/>
              <a:gdLst/>
              <a:ahLst/>
              <a:cxnLst/>
              <a:rect l="l" t="t" r="r" b="b"/>
              <a:pathLst>
                <a:path w="1235715" h="949812">
                  <a:moveTo>
                    <a:pt x="84154" y="0"/>
                  </a:moveTo>
                  <a:lnTo>
                    <a:pt x="1151561" y="0"/>
                  </a:lnTo>
                  <a:cubicBezTo>
                    <a:pt x="1198038" y="0"/>
                    <a:pt x="1235715" y="37677"/>
                    <a:pt x="1235715" y="84154"/>
                  </a:cubicBezTo>
                  <a:lnTo>
                    <a:pt x="1235715" y="865658"/>
                  </a:lnTo>
                  <a:cubicBezTo>
                    <a:pt x="1235715" y="912135"/>
                    <a:pt x="1198038" y="949812"/>
                    <a:pt x="1151561" y="949812"/>
                  </a:cubicBezTo>
                  <a:lnTo>
                    <a:pt x="84154" y="949812"/>
                  </a:lnTo>
                  <a:cubicBezTo>
                    <a:pt x="37677" y="949812"/>
                    <a:pt x="0" y="912135"/>
                    <a:pt x="0" y="865658"/>
                  </a:cubicBezTo>
                  <a:lnTo>
                    <a:pt x="0" y="84154"/>
                  </a:lnTo>
                  <a:cubicBezTo>
                    <a:pt x="0" y="37677"/>
                    <a:pt x="37677" y="0"/>
                    <a:pt x="84154" y="0"/>
                  </a:cubicBezTo>
                  <a:close/>
                </a:path>
              </a:pathLst>
            </a:custGeom>
            <a:solidFill>
              <a:srgbClr val="EFE9D6">
                <a:alpha val="49804"/>
              </a:srgbClr>
            </a:solidFill>
            <a:ln w="38100" cap="rnd">
              <a:solidFill>
                <a:srgbClr val="A39B76">
                  <a:alpha val="49804"/>
                </a:srgbClr>
              </a:solidFill>
              <a:prstDash val="solid"/>
              <a:round/>
            </a:ln>
          </p:spPr>
        </p:sp>
        <p:sp>
          <p:nvSpPr>
            <p:cNvPr id="7" name="TextBox 7"/>
            <p:cNvSpPr txBox="1"/>
            <p:nvPr/>
          </p:nvSpPr>
          <p:spPr>
            <a:xfrm>
              <a:off x="0" y="-47625"/>
              <a:ext cx="1235715" cy="99743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grpSp>
        <p:nvGrpSpPr>
          <p:cNvPr id="8" name="Group 8"/>
          <p:cNvGrpSpPr/>
          <p:nvPr/>
        </p:nvGrpSpPr>
        <p:grpSpPr>
          <a:xfrm>
            <a:off x="4725791" y="5372100"/>
            <a:ext cx="4691855" cy="3606316"/>
            <a:chOff x="0" y="0"/>
            <a:chExt cx="1235715" cy="949812"/>
          </a:xfrm>
        </p:grpSpPr>
        <p:sp>
          <p:nvSpPr>
            <p:cNvPr id="9" name="Freeform 9"/>
            <p:cNvSpPr/>
            <p:nvPr/>
          </p:nvSpPr>
          <p:spPr>
            <a:xfrm>
              <a:off x="0" y="0"/>
              <a:ext cx="1235715" cy="949812"/>
            </a:xfrm>
            <a:custGeom>
              <a:avLst/>
              <a:gdLst/>
              <a:ahLst/>
              <a:cxnLst/>
              <a:rect l="l" t="t" r="r" b="b"/>
              <a:pathLst>
                <a:path w="1235715" h="949812">
                  <a:moveTo>
                    <a:pt x="84154" y="0"/>
                  </a:moveTo>
                  <a:lnTo>
                    <a:pt x="1151561" y="0"/>
                  </a:lnTo>
                  <a:cubicBezTo>
                    <a:pt x="1198038" y="0"/>
                    <a:pt x="1235715" y="37677"/>
                    <a:pt x="1235715" y="84154"/>
                  </a:cubicBezTo>
                  <a:lnTo>
                    <a:pt x="1235715" y="865658"/>
                  </a:lnTo>
                  <a:cubicBezTo>
                    <a:pt x="1235715" y="912135"/>
                    <a:pt x="1198038" y="949812"/>
                    <a:pt x="1151561" y="949812"/>
                  </a:cubicBezTo>
                  <a:lnTo>
                    <a:pt x="84154" y="949812"/>
                  </a:lnTo>
                  <a:cubicBezTo>
                    <a:pt x="37677" y="949812"/>
                    <a:pt x="0" y="912135"/>
                    <a:pt x="0" y="865658"/>
                  </a:cubicBezTo>
                  <a:lnTo>
                    <a:pt x="0" y="84154"/>
                  </a:lnTo>
                  <a:cubicBezTo>
                    <a:pt x="0" y="37677"/>
                    <a:pt x="37677" y="0"/>
                    <a:pt x="84154" y="0"/>
                  </a:cubicBezTo>
                  <a:close/>
                </a:path>
              </a:pathLst>
            </a:custGeom>
            <a:solidFill>
              <a:srgbClr val="EFE9D6">
                <a:alpha val="49804"/>
              </a:srgbClr>
            </a:solidFill>
            <a:ln w="38100" cap="rnd">
              <a:solidFill>
                <a:srgbClr val="A39B76">
                  <a:alpha val="49804"/>
                </a:srgbClr>
              </a:solidFill>
              <a:prstDash val="solid"/>
              <a:round/>
            </a:ln>
          </p:spPr>
        </p:sp>
        <p:sp>
          <p:nvSpPr>
            <p:cNvPr id="10" name="TextBox 10"/>
            <p:cNvSpPr txBox="1"/>
            <p:nvPr/>
          </p:nvSpPr>
          <p:spPr>
            <a:xfrm>
              <a:off x="0" y="-47625"/>
              <a:ext cx="1235715" cy="99743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grpSp>
        <p:nvGrpSpPr>
          <p:cNvPr id="11" name="Group 11"/>
          <p:cNvGrpSpPr/>
          <p:nvPr/>
        </p:nvGrpSpPr>
        <p:grpSpPr>
          <a:xfrm>
            <a:off x="9568285" y="2365635"/>
            <a:ext cx="6205115" cy="3606316"/>
            <a:chOff x="0" y="0"/>
            <a:chExt cx="1235715" cy="949812"/>
          </a:xfrm>
        </p:grpSpPr>
        <p:sp>
          <p:nvSpPr>
            <p:cNvPr id="12" name="Freeform 12"/>
            <p:cNvSpPr/>
            <p:nvPr/>
          </p:nvSpPr>
          <p:spPr>
            <a:xfrm>
              <a:off x="0" y="0"/>
              <a:ext cx="1235715" cy="949812"/>
            </a:xfrm>
            <a:custGeom>
              <a:avLst/>
              <a:gdLst/>
              <a:ahLst/>
              <a:cxnLst/>
              <a:rect l="l" t="t" r="r" b="b"/>
              <a:pathLst>
                <a:path w="1235715" h="949812">
                  <a:moveTo>
                    <a:pt x="84154" y="0"/>
                  </a:moveTo>
                  <a:lnTo>
                    <a:pt x="1151561" y="0"/>
                  </a:lnTo>
                  <a:cubicBezTo>
                    <a:pt x="1198038" y="0"/>
                    <a:pt x="1235715" y="37677"/>
                    <a:pt x="1235715" y="84154"/>
                  </a:cubicBezTo>
                  <a:lnTo>
                    <a:pt x="1235715" y="865658"/>
                  </a:lnTo>
                  <a:cubicBezTo>
                    <a:pt x="1235715" y="912135"/>
                    <a:pt x="1198038" y="949812"/>
                    <a:pt x="1151561" y="949812"/>
                  </a:cubicBezTo>
                  <a:lnTo>
                    <a:pt x="84154" y="949812"/>
                  </a:lnTo>
                  <a:cubicBezTo>
                    <a:pt x="37677" y="949812"/>
                    <a:pt x="0" y="912135"/>
                    <a:pt x="0" y="865658"/>
                  </a:cubicBezTo>
                  <a:lnTo>
                    <a:pt x="0" y="84154"/>
                  </a:lnTo>
                  <a:cubicBezTo>
                    <a:pt x="0" y="37677"/>
                    <a:pt x="37677" y="0"/>
                    <a:pt x="84154" y="0"/>
                  </a:cubicBezTo>
                  <a:close/>
                </a:path>
              </a:pathLst>
            </a:custGeom>
            <a:solidFill>
              <a:srgbClr val="EFE9D6">
                <a:alpha val="49804"/>
              </a:srgbClr>
            </a:solidFill>
            <a:ln w="38100" cap="rnd">
              <a:solidFill>
                <a:srgbClr val="A39B76">
                  <a:alpha val="49804"/>
                </a:srgbClr>
              </a:solidFill>
              <a:prstDash val="solid"/>
              <a:round/>
            </a:ln>
          </p:spPr>
        </p:sp>
        <p:sp>
          <p:nvSpPr>
            <p:cNvPr id="13" name="TextBox 13"/>
            <p:cNvSpPr txBox="1"/>
            <p:nvPr/>
          </p:nvSpPr>
          <p:spPr>
            <a:xfrm>
              <a:off x="0" y="-47625"/>
              <a:ext cx="1235715" cy="99743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14" name="Freeform 14"/>
          <p:cNvSpPr/>
          <p:nvPr/>
        </p:nvSpPr>
        <p:spPr>
          <a:xfrm rot="1521721">
            <a:off x="2690726" y="5951413"/>
            <a:ext cx="1922402" cy="828380"/>
          </a:xfrm>
          <a:custGeom>
            <a:avLst/>
            <a:gdLst/>
            <a:ahLst/>
            <a:cxnLst/>
            <a:rect l="l" t="t" r="r" b="b"/>
            <a:pathLst>
              <a:path w="1922402" h="828380">
                <a:moveTo>
                  <a:pt x="0" y="0"/>
                </a:moveTo>
                <a:lnTo>
                  <a:pt x="1922402" y="0"/>
                </a:lnTo>
                <a:lnTo>
                  <a:pt x="1922402" y="828380"/>
                </a:lnTo>
                <a:lnTo>
                  <a:pt x="0" y="828380"/>
                </a:lnTo>
                <a:lnTo>
                  <a:pt x="0" y="0"/>
                </a:lnTo>
                <a:close/>
              </a:path>
            </a:pathLst>
          </a:custGeom>
          <a:blipFill>
            <a:blip r:embed="rId5">
              <a:extLst>
                <a:ext uri="{96DAC541-7B7A-43D3-8B79-37D633B846F1}">
                  <asvg:svgBlip xmlns="" xmlns:asvg="http://schemas.microsoft.com/office/drawing/2016/SVG/main" r:embed="rId6"/>
                </a:ext>
              </a:extLst>
            </a:blip>
            <a:stretch>
              <a:fillRect/>
            </a:stretch>
          </a:blipFill>
        </p:spPr>
      </p:sp>
      <p:sp>
        <p:nvSpPr>
          <p:cNvPr id="15" name="TextBox 15"/>
          <p:cNvSpPr txBox="1"/>
          <p:nvPr/>
        </p:nvSpPr>
        <p:spPr>
          <a:xfrm>
            <a:off x="2117256" y="938894"/>
            <a:ext cx="14600780" cy="923330"/>
          </a:xfrm>
          <a:prstGeom prst="rect">
            <a:avLst/>
          </a:prstGeom>
        </p:spPr>
        <p:txBody>
          <a:bodyPr wrap="square" lIns="0" tIns="0" rIns="0" bIns="0" rtlCol="0" anchor="t">
            <a:spAutoFit/>
          </a:bodyPr>
          <a:lstStyle/>
          <a:p>
            <a:pPr algn="ctr"/>
            <a:r>
              <a:rPr lang="de-DE" sz="6000" b="1">
                <a:latin typeface="Times New Roman" panose="02020603050405020304" pitchFamily="18" charset="0"/>
                <a:cs typeface="Times New Roman" panose="02020603050405020304" pitchFamily="18" charset="0"/>
              </a:rPr>
              <a:t>I. ĐỌC – KHÁM PHÁ CHUNG VĂN BẢN</a:t>
            </a:r>
            <a:endParaRPr lang="en-GB" sz="6000">
              <a:latin typeface="Times New Roman" panose="02020603050405020304" pitchFamily="18" charset="0"/>
              <a:cs typeface="Times New Roman" panose="02020603050405020304" pitchFamily="18" charset="0"/>
            </a:endParaRPr>
          </a:p>
        </p:txBody>
      </p:sp>
      <p:sp>
        <p:nvSpPr>
          <p:cNvPr id="24" name="Freeform 24"/>
          <p:cNvSpPr/>
          <p:nvPr/>
        </p:nvSpPr>
        <p:spPr>
          <a:xfrm rot="7459902" flipH="1">
            <a:off x="7732224" y="4193918"/>
            <a:ext cx="1922402" cy="828380"/>
          </a:xfrm>
          <a:custGeom>
            <a:avLst/>
            <a:gdLst/>
            <a:ahLst/>
            <a:cxnLst/>
            <a:rect l="l" t="t" r="r" b="b"/>
            <a:pathLst>
              <a:path w="1922402" h="828380">
                <a:moveTo>
                  <a:pt x="1922401" y="0"/>
                </a:moveTo>
                <a:lnTo>
                  <a:pt x="0" y="0"/>
                </a:lnTo>
                <a:lnTo>
                  <a:pt x="0" y="828380"/>
                </a:lnTo>
                <a:lnTo>
                  <a:pt x="1922401" y="828380"/>
                </a:lnTo>
                <a:lnTo>
                  <a:pt x="1922401" y="0"/>
                </a:lnTo>
                <a:close/>
              </a:path>
            </a:pathLst>
          </a:custGeom>
          <a:blipFill>
            <a:blip r:embed="rId5">
              <a:extLst>
                <a:ext uri="{96DAC541-7B7A-43D3-8B79-37D633B846F1}">
                  <asvg:svgBlip xmlns="" xmlns:asvg="http://schemas.microsoft.com/office/drawing/2016/SVG/main" r:embed="rId6"/>
                </a:ext>
              </a:extLst>
            </a:blip>
            <a:stretch>
              <a:fillRect/>
            </a:stretch>
          </a:blipFill>
        </p:spPr>
      </p:sp>
      <p:grpSp>
        <p:nvGrpSpPr>
          <p:cNvPr id="25" name="Group 8"/>
          <p:cNvGrpSpPr/>
          <p:nvPr/>
        </p:nvGrpSpPr>
        <p:grpSpPr>
          <a:xfrm>
            <a:off x="13216837" y="6020405"/>
            <a:ext cx="4691855" cy="2465201"/>
            <a:chOff x="0" y="0"/>
            <a:chExt cx="1235715" cy="949812"/>
          </a:xfrm>
        </p:grpSpPr>
        <p:sp>
          <p:nvSpPr>
            <p:cNvPr id="26" name="Freeform 9"/>
            <p:cNvSpPr/>
            <p:nvPr/>
          </p:nvSpPr>
          <p:spPr>
            <a:xfrm>
              <a:off x="0" y="0"/>
              <a:ext cx="1235715" cy="949812"/>
            </a:xfrm>
            <a:custGeom>
              <a:avLst/>
              <a:gdLst/>
              <a:ahLst/>
              <a:cxnLst/>
              <a:rect l="l" t="t" r="r" b="b"/>
              <a:pathLst>
                <a:path w="1235715" h="949812">
                  <a:moveTo>
                    <a:pt x="84154" y="0"/>
                  </a:moveTo>
                  <a:lnTo>
                    <a:pt x="1151561" y="0"/>
                  </a:lnTo>
                  <a:cubicBezTo>
                    <a:pt x="1198038" y="0"/>
                    <a:pt x="1235715" y="37677"/>
                    <a:pt x="1235715" y="84154"/>
                  </a:cubicBezTo>
                  <a:lnTo>
                    <a:pt x="1235715" y="865658"/>
                  </a:lnTo>
                  <a:cubicBezTo>
                    <a:pt x="1235715" y="912135"/>
                    <a:pt x="1198038" y="949812"/>
                    <a:pt x="1151561" y="949812"/>
                  </a:cubicBezTo>
                  <a:lnTo>
                    <a:pt x="84154" y="949812"/>
                  </a:lnTo>
                  <a:cubicBezTo>
                    <a:pt x="37677" y="949812"/>
                    <a:pt x="0" y="912135"/>
                    <a:pt x="0" y="865658"/>
                  </a:cubicBezTo>
                  <a:lnTo>
                    <a:pt x="0" y="84154"/>
                  </a:lnTo>
                  <a:cubicBezTo>
                    <a:pt x="0" y="37677"/>
                    <a:pt x="37677" y="0"/>
                    <a:pt x="84154" y="0"/>
                  </a:cubicBezTo>
                  <a:close/>
                </a:path>
              </a:pathLst>
            </a:custGeom>
            <a:solidFill>
              <a:srgbClr val="EFE9D6">
                <a:alpha val="49804"/>
              </a:srgbClr>
            </a:solidFill>
            <a:ln w="38100" cap="rnd">
              <a:solidFill>
                <a:srgbClr val="A39B76">
                  <a:alpha val="49804"/>
                </a:srgbClr>
              </a:solidFill>
              <a:prstDash val="solid"/>
              <a:round/>
            </a:ln>
          </p:spPr>
        </p:sp>
        <p:sp>
          <p:nvSpPr>
            <p:cNvPr id="27" name="TextBox 10"/>
            <p:cNvSpPr txBox="1"/>
            <p:nvPr/>
          </p:nvSpPr>
          <p:spPr>
            <a:xfrm>
              <a:off x="0" y="-47625"/>
              <a:ext cx="1235715" cy="997437"/>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28" name="Freeform 14"/>
          <p:cNvSpPr/>
          <p:nvPr/>
        </p:nvSpPr>
        <p:spPr>
          <a:xfrm rot="1521721">
            <a:off x="11243493" y="7285428"/>
            <a:ext cx="1922402" cy="828380"/>
          </a:xfrm>
          <a:custGeom>
            <a:avLst/>
            <a:gdLst/>
            <a:ahLst/>
            <a:cxnLst/>
            <a:rect l="l" t="t" r="r" b="b"/>
            <a:pathLst>
              <a:path w="1922402" h="828380">
                <a:moveTo>
                  <a:pt x="0" y="0"/>
                </a:moveTo>
                <a:lnTo>
                  <a:pt x="1922402" y="0"/>
                </a:lnTo>
                <a:lnTo>
                  <a:pt x="1922402" y="828380"/>
                </a:lnTo>
                <a:lnTo>
                  <a:pt x="0" y="828380"/>
                </a:lnTo>
                <a:lnTo>
                  <a:pt x="0" y="0"/>
                </a:lnTo>
                <a:close/>
              </a:path>
            </a:pathLst>
          </a:custGeom>
          <a:blipFill>
            <a:blip r:embed="rId5">
              <a:extLst>
                <a:ext uri="{96DAC541-7B7A-43D3-8B79-37D633B846F1}">
                  <asvg:svgBlip xmlns="" xmlns:asvg="http://schemas.microsoft.com/office/drawing/2016/SVG/main" r:embed="rId6"/>
                </a:ext>
              </a:extLst>
            </a:blip>
            <a:stretch>
              <a:fillRect/>
            </a:stretch>
          </a:blipFill>
        </p:spPr>
      </p:sp>
      <p:sp>
        <p:nvSpPr>
          <p:cNvPr id="29" name="Rectangle 28"/>
          <p:cNvSpPr/>
          <p:nvPr/>
        </p:nvSpPr>
        <p:spPr>
          <a:xfrm>
            <a:off x="656352" y="3493796"/>
            <a:ext cx="3433953" cy="892552"/>
          </a:xfrm>
          <a:prstGeom prst="rect">
            <a:avLst/>
          </a:prstGeom>
        </p:spPr>
        <p:txBody>
          <a:bodyPr wrap="none">
            <a:spAutoFit/>
          </a:bodyPr>
          <a:lstStyle/>
          <a:p>
            <a:pPr algn="just">
              <a:lnSpc>
                <a:spcPct val="130000"/>
              </a:lnSpc>
              <a:spcAft>
                <a:spcPts val="0"/>
              </a:spcAft>
            </a:pPr>
            <a:r>
              <a:rPr lang="de-DE" sz="4000" b="1">
                <a:latin typeface="Times New Roman" panose="02020603050405020304" pitchFamily="18" charset="0"/>
                <a:ea typeface="Calibri" panose="020F0502020204030204" pitchFamily="34" charset="0"/>
                <a:cs typeface="Times New Roman" panose="02020603050405020304" pitchFamily="18" charset="0"/>
              </a:rPr>
              <a:t>1. Đọc văn bản</a:t>
            </a:r>
            <a:endParaRPr lang="en-GB" sz="40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0" name="Rectangle 29"/>
          <p:cNvSpPr/>
          <p:nvPr/>
        </p:nvSpPr>
        <p:spPr>
          <a:xfrm>
            <a:off x="5284946" y="6374674"/>
            <a:ext cx="3223961" cy="1852815"/>
          </a:xfrm>
          <a:prstGeom prst="rect">
            <a:avLst/>
          </a:prstGeom>
        </p:spPr>
        <p:txBody>
          <a:bodyPr wrap="none">
            <a:spAutoFit/>
          </a:bodyPr>
          <a:lstStyle/>
          <a:p>
            <a:pPr algn="ctr">
              <a:lnSpc>
                <a:spcPct val="130000"/>
              </a:lnSpc>
              <a:spcAft>
                <a:spcPts val="0"/>
              </a:spcAft>
            </a:pPr>
            <a:r>
              <a:rPr lang="de-DE" sz="4400" b="1">
                <a:latin typeface="Times New Roman" panose="02020603050405020304" pitchFamily="18" charset="0"/>
                <a:ea typeface="Calibri" panose="020F0502020204030204" pitchFamily="34" charset="0"/>
                <a:cs typeface="Times New Roman" panose="02020603050405020304" pitchFamily="18" charset="0"/>
              </a:rPr>
              <a:t>2. Tác </a:t>
            </a:r>
            <a:r>
              <a:rPr lang="de-DE" sz="4400" b="1" smtClean="0">
                <a:latin typeface="Times New Roman" panose="02020603050405020304" pitchFamily="18" charset="0"/>
                <a:ea typeface="Calibri" panose="020F0502020204030204" pitchFamily="34" charset="0"/>
                <a:cs typeface="Times New Roman" panose="02020603050405020304" pitchFamily="18" charset="0"/>
              </a:rPr>
              <a:t>giả</a:t>
            </a:r>
            <a:endParaRPr lang="vi-VN" sz="4400" b="1" smtClean="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30000"/>
              </a:lnSpc>
              <a:spcAft>
                <a:spcPts val="0"/>
              </a:spcAft>
            </a:pPr>
            <a:r>
              <a:rPr lang="de-DE" sz="4400" smtClean="0">
                <a:latin typeface="Times New Roman" panose="02020603050405020304" pitchFamily="18" charset="0"/>
                <a:ea typeface="Calibri" panose="020F0502020204030204" pitchFamily="34" charset="0"/>
                <a:cs typeface="Times New Roman" panose="02020603050405020304" pitchFamily="18" charset="0"/>
              </a:rPr>
              <a:t> </a:t>
            </a:r>
            <a:r>
              <a:rPr lang="de-DE" sz="4400">
                <a:latin typeface="Times New Roman" panose="02020603050405020304" pitchFamily="18" charset="0"/>
                <a:ea typeface="Calibri" panose="020F0502020204030204" pitchFamily="34" charset="0"/>
                <a:cs typeface="Times New Roman" panose="02020603050405020304" pitchFamily="18" charset="0"/>
              </a:rPr>
              <a:t>Khuyết danh</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1" name="Rectangle 30"/>
          <p:cNvSpPr/>
          <p:nvPr/>
        </p:nvSpPr>
        <p:spPr>
          <a:xfrm>
            <a:off x="9728197" y="2517558"/>
            <a:ext cx="5709609" cy="3170099"/>
          </a:xfrm>
          <a:prstGeom prst="rect">
            <a:avLst/>
          </a:prstGeom>
        </p:spPr>
        <p:txBody>
          <a:bodyPr wrap="square">
            <a:spAutoFit/>
          </a:bodyPr>
          <a:lstStyle/>
          <a:p>
            <a:pPr algn="ctr"/>
            <a:r>
              <a:rPr lang="de-DE" sz="4000" b="1">
                <a:latin typeface="Times New Roman" panose="02020603050405020304" pitchFamily="18" charset="0"/>
                <a:ea typeface="Calibri" panose="020F0502020204030204" pitchFamily="34" charset="0"/>
                <a:cs typeface="Times New Roman" panose="02020603050405020304" pitchFamily="18" charset="0"/>
              </a:rPr>
              <a:t>3. Xuất </a:t>
            </a:r>
            <a:r>
              <a:rPr lang="de-DE" sz="4000" b="1" smtClean="0">
                <a:latin typeface="Times New Roman" panose="02020603050405020304" pitchFamily="18" charset="0"/>
                <a:ea typeface="Calibri" panose="020F0502020204030204" pitchFamily="34" charset="0"/>
                <a:cs typeface="Times New Roman" panose="02020603050405020304" pitchFamily="18" charset="0"/>
              </a:rPr>
              <a:t>xứ</a:t>
            </a:r>
            <a:endParaRPr lang="vi-VN" sz="4000" b="1" smtClean="0">
              <a:latin typeface="Times New Roman" panose="02020603050405020304" pitchFamily="18" charset="0"/>
              <a:ea typeface="Calibri" panose="020F0502020204030204" pitchFamily="34" charset="0"/>
              <a:cs typeface="Times New Roman" panose="02020603050405020304" pitchFamily="18" charset="0"/>
            </a:endParaRPr>
          </a:p>
          <a:p>
            <a:pPr algn="ctr"/>
            <a:r>
              <a:rPr lang="de-DE" sz="4000" smtClean="0">
                <a:latin typeface="Times New Roman" panose="02020603050405020304" pitchFamily="18" charset="0"/>
                <a:ea typeface="Calibri" panose="020F0502020204030204" pitchFamily="34" charset="0"/>
                <a:cs typeface="Times New Roman" panose="02020603050405020304" pitchFamily="18" charset="0"/>
              </a:rPr>
              <a:t> </a:t>
            </a:r>
            <a:r>
              <a:rPr lang="de-DE" sz="4000">
                <a:latin typeface="Times New Roman" panose="02020603050405020304" pitchFamily="18" charset="0"/>
                <a:ea typeface="Calibri" panose="020F0502020204030204" pitchFamily="34" charset="0"/>
                <a:cs typeface="Times New Roman" panose="02020603050405020304" pitchFamily="18" charset="0"/>
              </a:rPr>
              <a:t>Trích trong tập </a:t>
            </a:r>
            <a:r>
              <a:rPr lang="de-DE" sz="4000" i="1">
                <a:latin typeface="Times New Roman" panose="02020603050405020304" pitchFamily="18" charset="0"/>
                <a:ea typeface="Calibri" panose="020F0502020204030204" pitchFamily="34" charset="0"/>
                <a:cs typeface="Times New Roman" panose="02020603050405020304" pitchFamily="18" charset="0"/>
              </a:rPr>
              <a:t>Thánh Tông di thảo</a:t>
            </a:r>
            <a:r>
              <a:rPr lang="de-DE" sz="4000">
                <a:latin typeface="Times New Roman" panose="02020603050405020304" pitchFamily="18" charset="0"/>
                <a:ea typeface="Calibri" panose="020F0502020204030204" pitchFamily="34" charset="0"/>
                <a:cs typeface="Times New Roman" panose="02020603050405020304" pitchFamily="18" charset="0"/>
              </a:rPr>
              <a:t> – tập sách được viết bằng chữ Hán, gồm 19 tác phẩm</a:t>
            </a:r>
            <a:endParaRPr lang="en-GB" sz="4000">
              <a:latin typeface="Times New Roman" panose="02020603050405020304" pitchFamily="18" charset="0"/>
              <a:cs typeface="Times New Roman" panose="02020603050405020304" pitchFamily="18" charset="0"/>
            </a:endParaRPr>
          </a:p>
        </p:txBody>
      </p:sp>
      <p:sp>
        <p:nvSpPr>
          <p:cNvPr id="32" name="Rectangle 31"/>
          <p:cNvSpPr/>
          <p:nvPr/>
        </p:nvSpPr>
        <p:spPr>
          <a:xfrm>
            <a:off x="13713971" y="6393955"/>
            <a:ext cx="3614707" cy="1612942"/>
          </a:xfrm>
          <a:prstGeom prst="rect">
            <a:avLst/>
          </a:prstGeom>
        </p:spPr>
        <p:txBody>
          <a:bodyPr wrap="none">
            <a:spAutoFit/>
          </a:bodyPr>
          <a:lstStyle/>
          <a:p>
            <a:pPr algn="ctr">
              <a:lnSpc>
                <a:spcPct val="130000"/>
              </a:lnSpc>
              <a:spcAft>
                <a:spcPts val="0"/>
              </a:spcAft>
            </a:pPr>
            <a:r>
              <a:rPr lang="en-US" sz="4000" b="1">
                <a:latin typeface="Times New Roman" panose="02020603050405020304" pitchFamily="18" charset="0"/>
                <a:ea typeface="Calibri" panose="020F0502020204030204" pitchFamily="34" charset="0"/>
                <a:cs typeface="Times New Roman" panose="02020603050405020304" pitchFamily="18" charset="0"/>
              </a:rPr>
              <a:t>4. Thể </a:t>
            </a:r>
            <a:r>
              <a:rPr lang="en-US" sz="4000" b="1" smtClean="0">
                <a:latin typeface="Times New Roman" panose="02020603050405020304" pitchFamily="18" charset="0"/>
                <a:ea typeface="Calibri" panose="020F0502020204030204" pitchFamily="34" charset="0"/>
                <a:cs typeface="Times New Roman" panose="02020603050405020304" pitchFamily="18" charset="0"/>
              </a:rPr>
              <a:t>loại</a:t>
            </a:r>
            <a:endParaRPr lang="vi-VN" sz="4000" b="1" smtClean="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30000"/>
              </a:lnSpc>
              <a:spcAft>
                <a:spcPts val="0"/>
              </a:spcAft>
            </a:pPr>
            <a:r>
              <a:rPr lang="en-US" sz="4000" smtClean="0">
                <a:latin typeface="Times New Roman" panose="02020603050405020304" pitchFamily="18" charset="0"/>
                <a:ea typeface="Calibri" panose="020F0502020204030204" pitchFamily="34" charset="0"/>
                <a:cs typeface="Times New Roman" panose="02020603050405020304" pitchFamily="18" charset="0"/>
              </a:rPr>
              <a:t>Truyện </a:t>
            </a:r>
            <a:r>
              <a:rPr lang="en-US" sz="4000">
                <a:latin typeface="Times New Roman" panose="02020603050405020304" pitchFamily="18" charset="0"/>
                <a:ea typeface="Calibri" panose="020F0502020204030204" pitchFamily="34" charset="0"/>
                <a:cs typeface="Times New Roman" panose="02020603050405020304" pitchFamily="18" charset="0"/>
              </a:rPr>
              <a:t>truyền kì</a:t>
            </a:r>
            <a:endParaRPr lang="en-GB" sz="40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62769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9"/>
                                        </p:tgtEl>
                                        <p:attrNameLst>
                                          <p:attrName>style.visibility</p:attrName>
                                        </p:attrNameLst>
                                      </p:cBhvr>
                                      <p:to>
                                        <p:strVal val="visible"/>
                                      </p:to>
                                    </p:set>
                                    <p:animEffect transition="in" filter="fade">
                                      <p:cBhvr>
                                        <p:cTn id="14" dur="1000"/>
                                        <p:tgtEl>
                                          <p:spTgt spid="29"/>
                                        </p:tgtEl>
                                      </p:cBhvr>
                                    </p:animEffect>
                                    <p:anim calcmode="lin" valueType="num">
                                      <p:cBhvr>
                                        <p:cTn id="15" dur="1000" fill="hold"/>
                                        <p:tgtEl>
                                          <p:spTgt spid="29"/>
                                        </p:tgtEl>
                                        <p:attrNameLst>
                                          <p:attrName>ppt_x</p:attrName>
                                        </p:attrNameLst>
                                      </p:cBhvr>
                                      <p:tavLst>
                                        <p:tav tm="0">
                                          <p:val>
                                            <p:strVal val="#ppt_x"/>
                                          </p:val>
                                        </p:tav>
                                        <p:tav tm="100000">
                                          <p:val>
                                            <p:strVal val="#ppt_x"/>
                                          </p:val>
                                        </p:tav>
                                      </p:tavLst>
                                    </p:anim>
                                    <p:anim calcmode="lin" valueType="num">
                                      <p:cBhvr>
                                        <p:cTn id="16" dur="1000" fill="hold"/>
                                        <p:tgtEl>
                                          <p:spTgt spid="29"/>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30"/>
                                        </p:tgtEl>
                                        <p:attrNameLst>
                                          <p:attrName>style.visibility</p:attrName>
                                        </p:attrNameLst>
                                      </p:cBhvr>
                                      <p:to>
                                        <p:strVal val="visible"/>
                                      </p:to>
                                    </p:set>
                                    <p:animEffect transition="in" filter="barn(inVertical)">
                                      <p:cBhvr>
                                        <p:cTn id="26" dur="500"/>
                                        <p:tgtEl>
                                          <p:spTgt spid="30"/>
                                        </p:tgtEl>
                                      </p:cBhvr>
                                    </p:animEffect>
                                  </p:childTnLst>
                                </p:cTn>
                              </p:par>
                              <p:par>
                                <p:cTn id="27" presetID="16" presetClass="entr" presetSubtype="21" fill="hold"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31"/>
                                        </p:tgtEl>
                                        <p:attrNameLst>
                                          <p:attrName>style.visibility</p:attrName>
                                        </p:attrNameLst>
                                      </p:cBhvr>
                                      <p:to>
                                        <p:strVal val="visible"/>
                                      </p:to>
                                    </p:set>
                                    <p:animEffect transition="in" filter="barn(inVertical)">
                                      <p:cBhvr>
                                        <p:cTn id="34" dur="500"/>
                                        <p:tgtEl>
                                          <p:spTgt spid="31"/>
                                        </p:tgtEl>
                                      </p:cBhvr>
                                    </p:animEffect>
                                  </p:childTnLst>
                                </p:cTn>
                              </p:par>
                              <p:par>
                                <p:cTn id="35" presetID="16" presetClass="entr" presetSubtype="21" fill="hold" nodeType="with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arn(inVertic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2"/>
                                        </p:tgtEl>
                                        <p:attrNameLst>
                                          <p:attrName>style.visibility</p:attrName>
                                        </p:attrNameLst>
                                      </p:cBhvr>
                                      <p:to>
                                        <p:strVal val="visible"/>
                                      </p:to>
                                    </p:set>
                                    <p:animEffect transition="in" filter="barn(inVertical)">
                                      <p:cBhvr>
                                        <p:cTn id="42" dur="500"/>
                                        <p:tgtEl>
                                          <p:spTgt spid="32"/>
                                        </p:tgtEl>
                                      </p:cBhvr>
                                    </p:animEffect>
                                  </p:childTnLst>
                                </p:cTn>
                              </p:par>
                              <p:par>
                                <p:cTn id="43" presetID="16" presetClass="entr" presetSubtype="21" fill="hold" nodeType="with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barn(inVertical)">
                                      <p:cBhvr>
                                        <p:cTn id="4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29" grpId="0"/>
      <p:bldP spid="30" grpId="0"/>
      <p:bldP spid="31" grpId="0"/>
      <p:bldP spid="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2162" r="-22477" b="-7890"/>
            </a:stretch>
          </a:blipFill>
        </p:spPr>
      </p:sp>
      <p:sp>
        <p:nvSpPr>
          <p:cNvPr id="3" name="Freeform 3"/>
          <p:cNvSpPr/>
          <p:nvPr/>
        </p:nvSpPr>
        <p:spPr>
          <a:xfrm flipV="1">
            <a:off x="319823" y="260315"/>
            <a:ext cx="3388214" cy="3320450"/>
          </a:xfrm>
          <a:custGeom>
            <a:avLst/>
            <a:gdLst/>
            <a:ahLst/>
            <a:cxnLst/>
            <a:rect l="l" t="t" r="r" b="b"/>
            <a:pathLst>
              <a:path w="3388214" h="3320450">
                <a:moveTo>
                  <a:pt x="0" y="3320449"/>
                </a:moveTo>
                <a:lnTo>
                  <a:pt x="3388214" y="3320449"/>
                </a:lnTo>
                <a:lnTo>
                  <a:pt x="3388214" y="0"/>
                </a:lnTo>
                <a:lnTo>
                  <a:pt x="0" y="0"/>
                </a:lnTo>
                <a:lnTo>
                  <a:pt x="0"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TextBox 4"/>
          <p:cNvSpPr txBox="1"/>
          <p:nvPr/>
        </p:nvSpPr>
        <p:spPr>
          <a:xfrm>
            <a:off x="2781587" y="2593316"/>
            <a:ext cx="12724827" cy="3124894"/>
          </a:xfrm>
          <a:prstGeom prst="rect">
            <a:avLst/>
          </a:prstGeom>
        </p:spPr>
        <p:txBody>
          <a:bodyPr lIns="0" tIns="0" rIns="0" bIns="0" rtlCol="0" anchor="t">
            <a:spAutoFit/>
          </a:bodyPr>
          <a:lstStyle/>
          <a:p>
            <a:pPr algn="ctr">
              <a:lnSpc>
                <a:spcPct val="150000"/>
              </a:lnSpc>
            </a:pPr>
            <a:r>
              <a:rPr lang="en-US" sz="7200" b="1">
                <a:latin typeface="Times New Roman" panose="02020603050405020304" pitchFamily="18" charset="0"/>
                <a:cs typeface="Times New Roman" panose="02020603050405020304" pitchFamily="18" charset="0"/>
              </a:rPr>
              <a:t>II. TÌM HIỂU ĐẶC ĐIỂM THỂ LOẠI TRUYỆN TRUYỀN </a:t>
            </a:r>
            <a:r>
              <a:rPr lang="en-US" sz="7200" b="1" smtClean="0">
                <a:latin typeface="Times New Roman" panose="02020603050405020304" pitchFamily="18" charset="0"/>
                <a:cs typeface="Times New Roman" panose="02020603050405020304" pitchFamily="18" charset="0"/>
              </a:rPr>
              <a:t>KÌ</a:t>
            </a:r>
            <a:endParaRPr lang="en-GB" sz="7200">
              <a:latin typeface="Times New Roman" panose="02020603050405020304" pitchFamily="18" charset="0"/>
              <a:cs typeface="Times New Roman" panose="02020603050405020304" pitchFamily="18" charset="0"/>
            </a:endParaRPr>
          </a:p>
        </p:txBody>
      </p:sp>
      <p:sp>
        <p:nvSpPr>
          <p:cNvPr id="6" name="Freeform 6"/>
          <p:cNvSpPr/>
          <p:nvPr/>
        </p:nvSpPr>
        <p:spPr>
          <a:xfrm flipH="1" flipV="1">
            <a:off x="14579963" y="260315"/>
            <a:ext cx="3388214" cy="3320450"/>
          </a:xfrm>
          <a:custGeom>
            <a:avLst/>
            <a:gdLst/>
            <a:ahLst/>
            <a:cxnLst/>
            <a:rect l="l" t="t" r="r" b="b"/>
            <a:pathLst>
              <a:path w="3388214" h="3320450">
                <a:moveTo>
                  <a:pt x="3388214" y="3320449"/>
                </a:moveTo>
                <a:lnTo>
                  <a:pt x="0" y="3320449"/>
                </a:lnTo>
                <a:lnTo>
                  <a:pt x="0" y="0"/>
                </a:lnTo>
                <a:lnTo>
                  <a:pt x="3388214" y="0"/>
                </a:lnTo>
                <a:lnTo>
                  <a:pt x="3388214"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2162" r="-22477" b="-7890"/>
            </a:stretch>
          </a:blipFill>
        </p:spPr>
      </p:sp>
      <p:sp>
        <p:nvSpPr>
          <p:cNvPr id="3" name="Freeform 3"/>
          <p:cNvSpPr/>
          <p:nvPr/>
        </p:nvSpPr>
        <p:spPr>
          <a:xfrm flipV="1">
            <a:off x="319823" y="260315"/>
            <a:ext cx="3388214" cy="3320450"/>
          </a:xfrm>
          <a:custGeom>
            <a:avLst/>
            <a:gdLst/>
            <a:ahLst/>
            <a:cxnLst/>
            <a:rect l="l" t="t" r="r" b="b"/>
            <a:pathLst>
              <a:path w="3388214" h="3320450">
                <a:moveTo>
                  <a:pt x="0" y="3320449"/>
                </a:moveTo>
                <a:lnTo>
                  <a:pt x="3388214" y="3320449"/>
                </a:lnTo>
                <a:lnTo>
                  <a:pt x="3388214" y="0"/>
                </a:lnTo>
                <a:lnTo>
                  <a:pt x="0" y="0"/>
                </a:lnTo>
                <a:lnTo>
                  <a:pt x="0"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Freeform 4"/>
          <p:cNvSpPr/>
          <p:nvPr/>
        </p:nvSpPr>
        <p:spPr>
          <a:xfrm flipH="1" flipV="1">
            <a:off x="14579963" y="260315"/>
            <a:ext cx="3388214" cy="3320450"/>
          </a:xfrm>
          <a:custGeom>
            <a:avLst/>
            <a:gdLst/>
            <a:ahLst/>
            <a:cxnLst/>
            <a:rect l="l" t="t" r="r" b="b"/>
            <a:pathLst>
              <a:path w="3388214" h="3320450">
                <a:moveTo>
                  <a:pt x="3388214" y="3320449"/>
                </a:moveTo>
                <a:lnTo>
                  <a:pt x="0" y="3320449"/>
                </a:lnTo>
                <a:lnTo>
                  <a:pt x="0" y="0"/>
                </a:lnTo>
                <a:lnTo>
                  <a:pt x="3388214" y="0"/>
                </a:lnTo>
                <a:lnTo>
                  <a:pt x="3388214" y="3320449"/>
                </a:lnTo>
                <a:close/>
              </a:path>
            </a:pathLst>
          </a:custGeom>
          <a:blipFill>
            <a:blip r:embed="rId3">
              <a:extLst>
                <a:ext uri="{96DAC541-7B7A-43D3-8B79-37D633B846F1}">
                  <asvg:svgBlip xmlns="" xmlns:asvg="http://schemas.microsoft.com/office/drawing/2016/SVG/main" r:embed="rId4"/>
                </a:ext>
              </a:extLst>
            </a:blip>
            <a:stretch>
              <a:fillRect/>
            </a:stretch>
          </a:blipFill>
        </p:spPr>
      </p:sp>
      <p:grpSp>
        <p:nvGrpSpPr>
          <p:cNvPr id="5" name="Group 5"/>
          <p:cNvGrpSpPr/>
          <p:nvPr/>
        </p:nvGrpSpPr>
        <p:grpSpPr>
          <a:xfrm>
            <a:off x="1419524" y="2781300"/>
            <a:ext cx="15448952" cy="6705600"/>
            <a:chOff x="0" y="0"/>
            <a:chExt cx="4068860" cy="1755663"/>
          </a:xfrm>
        </p:grpSpPr>
        <p:sp>
          <p:nvSpPr>
            <p:cNvPr id="6" name="Freeform 6"/>
            <p:cNvSpPr/>
            <p:nvPr/>
          </p:nvSpPr>
          <p:spPr>
            <a:xfrm>
              <a:off x="0" y="0"/>
              <a:ext cx="4068860" cy="1755663"/>
            </a:xfrm>
            <a:custGeom>
              <a:avLst/>
              <a:gdLst/>
              <a:ahLst/>
              <a:cxnLst/>
              <a:rect l="l" t="t" r="r" b="b"/>
              <a:pathLst>
                <a:path w="4068860" h="1755663">
                  <a:moveTo>
                    <a:pt x="25558" y="0"/>
                  </a:moveTo>
                  <a:lnTo>
                    <a:pt x="4043302" y="0"/>
                  </a:lnTo>
                  <a:cubicBezTo>
                    <a:pt x="4057417" y="0"/>
                    <a:pt x="4068860" y="11443"/>
                    <a:pt x="4068860" y="25558"/>
                  </a:cubicBezTo>
                  <a:lnTo>
                    <a:pt x="4068860" y="1730105"/>
                  </a:lnTo>
                  <a:cubicBezTo>
                    <a:pt x="4068860" y="1744220"/>
                    <a:pt x="4057417" y="1755663"/>
                    <a:pt x="4043302" y="1755663"/>
                  </a:cubicBezTo>
                  <a:lnTo>
                    <a:pt x="25558" y="1755663"/>
                  </a:lnTo>
                  <a:cubicBezTo>
                    <a:pt x="11443" y="1755663"/>
                    <a:pt x="0" y="1744220"/>
                    <a:pt x="0" y="1730105"/>
                  </a:cubicBezTo>
                  <a:lnTo>
                    <a:pt x="0" y="25558"/>
                  </a:lnTo>
                  <a:cubicBezTo>
                    <a:pt x="0" y="11443"/>
                    <a:pt x="11443" y="0"/>
                    <a:pt x="25558" y="0"/>
                  </a:cubicBezTo>
                  <a:close/>
                </a:path>
              </a:pathLst>
            </a:custGeom>
            <a:solidFill>
              <a:srgbClr val="EFE9D6">
                <a:alpha val="49804"/>
              </a:srgbClr>
            </a:solidFill>
            <a:ln w="38100" cap="rnd">
              <a:solidFill>
                <a:srgbClr val="A39B76">
                  <a:alpha val="49804"/>
                </a:srgbClr>
              </a:solidFill>
              <a:prstDash val="solid"/>
              <a:round/>
            </a:ln>
          </p:spPr>
        </p:sp>
        <p:sp>
          <p:nvSpPr>
            <p:cNvPr id="7" name="TextBox 7"/>
            <p:cNvSpPr txBox="1"/>
            <p:nvPr/>
          </p:nvSpPr>
          <p:spPr>
            <a:xfrm>
              <a:off x="0" y="-47625"/>
              <a:ext cx="4068860" cy="1803288"/>
            </a:xfrm>
            <a:prstGeom prst="rect">
              <a:avLst/>
            </a:prstGeom>
          </p:spPr>
          <p:txBody>
            <a:bodyPr lIns="50800" tIns="50800" rIns="50800" bIns="50800" rtlCol="0" anchor="ctr"/>
            <a:lstStyle/>
            <a:p>
              <a:pPr algn="ctr">
                <a:lnSpc>
                  <a:spcPts val="2659"/>
                </a:lnSpc>
                <a:spcBef>
                  <a:spcPct val="0"/>
                </a:spcBef>
              </a:pPr>
              <a:endParaRPr/>
            </a:p>
          </p:txBody>
        </p:sp>
      </p:grpSp>
      <p:sp>
        <p:nvSpPr>
          <p:cNvPr id="8" name="TextBox 8"/>
          <p:cNvSpPr txBox="1"/>
          <p:nvPr/>
        </p:nvSpPr>
        <p:spPr>
          <a:xfrm>
            <a:off x="2583970" y="839862"/>
            <a:ext cx="14831741" cy="1661993"/>
          </a:xfrm>
          <a:prstGeom prst="rect">
            <a:avLst/>
          </a:prstGeom>
        </p:spPr>
        <p:txBody>
          <a:bodyPr wrap="square" lIns="0" tIns="0" rIns="0" bIns="0" rtlCol="0" anchor="t">
            <a:spAutoFit/>
          </a:bodyPr>
          <a:lstStyle/>
          <a:p>
            <a:pPr algn="ctr"/>
            <a:r>
              <a:rPr lang="en-US" sz="5400" b="1">
                <a:latin typeface="Times New Roman" panose="02020603050405020304" pitchFamily="18" charset="0"/>
                <a:cs typeface="Times New Roman" panose="02020603050405020304" pitchFamily="18" charset="0"/>
              </a:rPr>
              <a:t>1. Đặc điểm của cốt truyện, nhân vật, không gian, thời gian, lời người kể chuyện, lời nhân vật</a:t>
            </a:r>
            <a:endParaRPr lang="en-GB" sz="5400">
              <a:latin typeface="Times New Roman" panose="02020603050405020304" pitchFamily="18" charset="0"/>
              <a:cs typeface="Times New Roman" panose="02020603050405020304" pitchFamily="18" charset="0"/>
            </a:endParaRPr>
          </a:p>
        </p:txBody>
      </p:sp>
      <p:graphicFrame>
        <p:nvGraphicFramePr>
          <p:cNvPr id="15" name="Table 14"/>
          <p:cNvGraphicFramePr>
            <a:graphicFrameLocks noGrp="1"/>
          </p:cNvGraphicFramePr>
          <p:nvPr>
            <p:extLst>
              <p:ext uri="{D42A27DB-BD31-4B8C-83A1-F6EECF244321}">
                <p14:modId xmlns:p14="http://schemas.microsoft.com/office/powerpoint/2010/main" val="175860906"/>
              </p:ext>
            </p:extLst>
          </p:nvPr>
        </p:nvGraphicFramePr>
        <p:xfrm>
          <a:off x="1905000" y="3081402"/>
          <a:ext cx="14478000" cy="6035040"/>
        </p:xfrm>
        <a:graphic>
          <a:graphicData uri="http://schemas.openxmlformats.org/drawingml/2006/table">
            <a:tbl>
              <a:tblPr firstRow="1" firstCol="1" bandRow="1">
                <a:effectLst>
                  <a:outerShdw blurRad="50800" dist="38100" algn="l" rotWithShape="0">
                    <a:prstClr val="black">
                      <a:alpha val="40000"/>
                    </a:prstClr>
                  </a:outerShdw>
                </a:effectLst>
              </a:tblPr>
              <a:tblGrid>
                <a:gridCol w="5638800"/>
                <a:gridCol w="8839200"/>
              </a:tblGrid>
              <a:tr h="414369">
                <a:tc gridSpan="2">
                  <a:txBody>
                    <a:bodyPr/>
                    <a:lstStyle/>
                    <a:p>
                      <a:pPr algn="ctr">
                        <a:lnSpc>
                          <a:spcPct val="100000"/>
                        </a:lnSpc>
                        <a:spcAft>
                          <a:spcPts val="0"/>
                        </a:spcAft>
                      </a:pPr>
                      <a:r>
                        <a:rPr lang="pt-BR" sz="4400" b="1">
                          <a:effectLst/>
                          <a:latin typeface="Times New Roman" panose="02020603050405020304" pitchFamily="18" charset="0"/>
                          <a:ea typeface="Calibri" panose="020F0502020204030204" pitchFamily="34" charset="0"/>
                          <a:cs typeface="Times New Roman" panose="02020603050405020304" pitchFamily="18" charset="0"/>
                        </a:rPr>
                        <a:t>Phiếu học tập 01:</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0000"/>
                        </a:lnSpc>
                        <a:spcAft>
                          <a:spcPts val="0"/>
                        </a:spcAft>
                      </a:pPr>
                      <a:r>
                        <a:rPr lang="pt-BR" sz="4400" b="1">
                          <a:effectLst/>
                          <a:latin typeface="Times New Roman" panose="02020603050405020304" pitchFamily="18" charset="0"/>
                          <a:ea typeface="Calibri" panose="020F0502020204030204" pitchFamily="34" charset="0"/>
                          <a:cs typeface="Times New Roman" panose="02020603050405020304" pitchFamily="18" charset="0"/>
                        </a:rPr>
                        <a:t>Tìm hiểu những đặc điểm thể loại văn bản </a:t>
                      </a:r>
                      <a:r>
                        <a:rPr lang="pt-BR" sz="4400" b="1" i="1">
                          <a:effectLst/>
                          <a:latin typeface="Times New Roman" panose="02020603050405020304" pitchFamily="18" charset="0"/>
                          <a:ea typeface="Calibri" panose="020F0502020204030204" pitchFamily="34" charset="0"/>
                          <a:cs typeface="Times New Roman" panose="02020603050405020304" pitchFamily="18" charset="0"/>
                        </a:rPr>
                        <a:t>Ngọc nữ về tay chân chủ</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0">
                <a:tc>
                  <a:txBody>
                    <a:bodyPr/>
                    <a:lstStyle/>
                    <a:p>
                      <a:pPr>
                        <a:lnSpc>
                          <a:spcPct val="100000"/>
                        </a:lnSpc>
                        <a:spcAft>
                          <a:spcPts val="0"/>
                        </a:spcAft>
                      </a:pPr>
                      <a:r>
                        <a:rPr lang="pt-BR" sz="4400">
                          <a:effectLst/>
                          <a:latin typeface="Times New Roman" panose="02020603050405020304" pitchFamily="18" charset="0"/>
                          <a:ea typeface="Calibri" panose="020F0502020204030204" pitchFamily="34" charset="0"/>
                          <a:cs typeface="Times New Roman" panose="02020603050405020304" pitchFamily="18" charset="0"/>
                        </a:rPr>
                        <a:t>a. Cốt truyện</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44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00000"/>
                        </a:lnSpc>
                        <a:spcAft>
                          <a:spcPts val="0"/>
                        </a:spcAft>
                      </a:pPr>
                      <a:r>
                        <a:rPr lang="pt-BR" sz="4400">
                          <a:effectLst/>
                          <a:latin typeface="Times New Roman" panose="02020603050405020304" pitchFamily="18" charset="0"/>
                          <a:ea typeface="Calibri" panose="020F0502020204030204" pitchFamily="34" charset="0"/>
                          <a:cs typeface="Times New Roman" panose="02020603050405020304" pitchFamily="18" charset="0"/>
                        </a:rPr>
                        <a:t>b. Nhân vật</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44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38100" algn="just">
                        <a:lnSpc>
                          <a:spcPct val="100000"/>
                        </a:lnSpc>
                        <a:spcAft>
                          <a:spcPts val="0"/>
                        </a:spcAft>
                      </a:pPr>
                      <a:r>
                        <a:rPr lang="pt-BR" sz="4400">
                          <a:effectLst/>
                          <a:latin typeface="Times New Roman" panose="02020603050405020304" pitchFamily="18" charset="0"/>
                          <a:ea typeface="Calibri" panose="020F0502020204030204" pitchFamily="34" charset="0"/>
                          <a:cs typeface="Times New Roman" panose="02020603050405020304" pitchFamily="18" charset="0"/>
                        </a:rPr>
                        <a:t>c. Không gian</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44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38100">
                        <a:lnSpc>
                          <a:spcPct val="100000"/>
                        </a:lnSpc>
                        <a:spcAft>
                          <a:spcPts val="0"/>
                        </a:spcAft>
                      </a:pPr>
                      <a:r>
                        <a:rPr lang="pt-BR" sz="4400">
                          <a:effectLst/>
                          <a:latin typeface="Times New Roman" panose="02020603050405020304" pitchFamily="18" charset="0"/>
                          <a:ea typeface="Calibri" panose="020F0502020204030204" pitchFamily="34" charset="0"/>
                          <a:cs typeface="Times New Roman" panose="02020603050405020304" pitchFamily="18" charset="0"/>
                        </a:rPr>
                        <a:t>d. Thời gian</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44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38100">
                        <a:lnSpc>
                          <a:spcPct val="100000"/>
                        </a:lnSpc>
                        <a:spcAft>
                          <a:spcPts val="0"/>
                        </a:spcAft>
                      </a:pPr>
                      <a:r>
                        <a:rPr lang="pt-BR" sz="4400">
                          <a:effectLst/>
                          <a:latin typeface="Times New Roman" panose="02020603050405020304" pitchFamily="18" charset="0"/>
                          <a:ea typeface="Calibri" panose="020F0502020204030204" pitchFamily="34" charset="0"/>
                          <a:cs typeface="Times New Roman" panose="02020603050405020304" pitchFamily="18" charset="0"/>
                        </a:rPr>
                        <a:t>e. Lời người kể chuyện</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44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38100">
                        <a:lnSpc>
                          <a:spcPct val="100000"/>
                        </a:lnSpc>
                        <a:spcAft>
                          <a:spcPts val="0"/>
                        </a:spcAft>
                      </a:pPr>
                      <a:r>
                        <a:rPr lang="pt-BR" sz="4400">
                          <a:effectLst/>
                          <a:latin typeface="Times New Roman" panose="02020603050405020304" pitchFamily="18" charset="0"/>
                          <a:ea typeface="Calibri" panose="020F0502020204030204" pitchFamily="34" charset="0"/>
                          <a:cs typeface="Times New Roman" panose="02020603050405020304" pitchFamily="18" charset="0"/>
                        </a:rPr>
                        <a:t>f. Lời nhân vật</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44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4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2162" r="-22477" b="-7890"/>
            </a:stretch>
          </a:blipFill>
        </p:spPr>
      </p:sp>
      <p:sp>
        <p:nvSpPr>
          <p:cNvPr id="3" name="Freeform 3"/>
          <p:cNvSpPr/>
          <p:nvPr/>
        </p:nvSpPr>
        <p:spPr>
          <a:xfrm flipV="1">
            <a:off x="319823" y="260315"/>
            <a:ext cx="3388214" cy="3320450"/>
          </a:xfrm>
          <a:custGeom>
            <a:avLst/>
            <a:gdLst/>
            <a:ahLst/>
            <a:cxnLst/>
            <a:rect l="l" t="t" r="r" b="b"/>
            <a:pathLst>
              <a:path w="3388214" h="3320450">
                <a:moveTo>
                  <a:pt x="0" y="3320449"/>
                </a:moveTo>
                <a:lnTo>
                  <a:pt x="3388214" y="3320449"/>
                </a:lnTo>
                <a:lnTo>
                  <a:pt x="3388214" y="0"/>
                </a:lnTo>
                <a:lnTo>
                  <a:pt x="0" y="0"/>
                </a:lnTo>
                <a:lnTo>
                  <a:pt x="0"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Freeform 4"/>
          <p:cNvSpPr/>
          <p:nvPr/>
        </p:nvSpPr>
        <p:spPr>
          <a:xfrm flipH="1" flipV="1">
            <a:off x="14579963" y="260315"/>
            <a:ext cx="3388214" cy="3320450"/>
          </a:xfrm>
          <a:custGeom>
            <a:avLst/>
            <a:gdLst/>
            <a:ahLst/>
            <a:cxnLst/>
            <a:rect l="l" t="t" r="r" b="b"/>
            <a:pathLst>
              <a:path w="3388214" h="3320450">
                <a:moveTo>
                  <a:pt x="3388214" y="3320449"/>
                </a:moveTo>
                <a:lnTo>
                  <a:pt x="0" y="3320449"/>
                </a:lnTo>
                <a:lnTo>
                  <a:pt x="0" y="0"/>
                </a:lnTo>
                <a:lnTo>
                  <a:pt x="3388214" y="0"/>
                </a:lnTo>
                <a:lnTo>
                  <a:pt x="3388214" y="3320449"/>
                </a:lnTo>
                <a:close/>
              </a:path>
            </a:pathLst>
          </a:custGeom>
          <a:blipFill>
            <a:blip r:embed="rId3">
              <a:extLst>
                <a:ext uri="{96DAC541-7B7A-43D3-8B79-37D633B846F1}">
                  <asvg:svgBlip xmlns="" xmlns:asvg="http://schemas.microsoft.com/office/drawing/2016/SVG/main" r:embed="rId4"/>
                </a:ext>
              </a:extLst>
            </a:blip>
            <a:stretch>
              <a:fillRect/>
            </a:stretch>
          </a:blipFill>
        </p:spPr>
      </p:sp>
      <p:grpSp>
        <p:nvGrpSpPr>
          <p:cNvPr id="5" name="Group 5"/>
          <p:cNvGrpSpPr/>
          <p:nvPr/>
        </p:nvGrpSpPr>
        <p:grpSpPr>
          <a:xfrm>
            <a:off x="1524000" y="1714500"/>
            <a:ext cx="15925800" cy="5638800"/>
            <a:chOff x="0" y="0"/>
            <a:chExt cx="4068860" cy="1755663"/>
          </a:xfrm>
        </p:grpSpPr>
        <p:sp>
          <p:nvSpPr>
            <p:cNvPr id="6" name="Freeform 6"/>
            <p:cNvSpPr/>
            <p:nvPr/>
          </p:nvSpPr>
          <p:spPr>
            <a:xfrm>
              <a:off x="0" y="0"/>
              <a:ext cx="4068860" cy="1755663"/>
            </a:xfrm>
            <a:custGeom>
              <a:avLst/>
              <a:gdLst/>
              <a:ahLst/>
              <a:cxnLst/>
              <a:rect l="l" t="t" r="r" b="b"/>
              <a:pathLst>
                <a:path w="4068860" h="1755663">
                  <a:moveTo>
                    <a:pt x="25558" y="0"/>
                  </a:moveTo>
                  <a:lnTo>
                    <a:pt x="4043302" y="0"/>
                  </a:lnTo>
                  <a:cubicBezTo>
                    <a:pt x="4057417" y="0"/>
                    <a:pt x="4068860" y="11443"/>
                    <a:pt x="4068860" y="25558"/>
                  </a:cubicBezTo>
                  <a:lnTo>
                    <a:pt x="4068860" y="1730105"/>
                  </a:lnTo>
                  <a:cubicBezTo>
                    <a:pt x="4068860" y="1744220"/>
                    <a:pt x="4057417" y="1755663"/>
                    <a:pt x="4043302" y="1755663"/>
                  </a:cubicBezTo>
                  <a:lnTo>
                    <a:pt x="25558" y="1755663"/>
                  </a:lnTo>
                  <a:cubicBezTo>
                    <a:pt x="11443" y="1755663"/>
                    <a:pt x="0" y="1744220"/>
                    <a:pt x="0" y="1730105"/>
                  </a:cubicBezTo>
                  <a:lnTo>
                    <a:pt x="0" y="25558"/>
                  </a:lnTo>
                  <a:cubicBezTo>
                    <a:pt x="0" y="11443"/>
                    <a:pt x="11443" y="0"/>
                    <a:pt x="25558" y="0"/>
                  </a:cubicBezTo>
                  <a:close/>
                </a:path>
              </a:pathLst>
            </a:custGeom>
            <a:solidFill>
              <a:srgbClr val="EFE9D6">
                <a:alpha val="49804"/>
              </a:srgbClr>
            </a:solidFill>
            <a:ln w="38100" cap="rnd">
              <a:solidFill>
                <a:srgbClr val="A39B76">
                  <a:alpha val="49804"/>
                </a:srgbClr>
              </a:solidFill>
              <a:prstDash val="solid"/>
              <a:round/>
            </a:ln>
          </p:spPr>
        </p:sp>
        <p:sp>
          <p:nvSpPr>
            <p:cNvPr id="7" name="TextBox 7"/>
            <p:cNvSpPr txBox="1"/>
            <p:nvPr/>
          </p:nvSpPr>
          <p:spPr>
            <a:xfrm>
              <a:off x="0" y="-47625"/>
              <a:ext cx="4068860" cy="1803288"/>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8" name="Rectangle 7"/>
          <p:cNvSpPr/>
          <p:nvPr/>
        </p:nvSpPr>
        <p:spPr>
          <a:xfrm>
            <a:off x="6096000" y="424488"/>
            <a:ext cx="4523995" cy="1015663"/>
          </a:xfrm>
          <a:prstGeom prst="rect">
            <a:avLst/>
          </a:prstGeom>
        </p:spPr>
        <p:txBody>
          <a:bodyPr wrap="none">
            <a:spAutoFit/>
          </a:bodyPr>
          <a:lstStyle/>
          <a:p>
            <a:r>
              <a:rPr lang="pt-BR" sz="6000" b="1">
                <a:latin typeface="Times New Roman" panose="02020603050405020304" pitchFamily="18" charset="0"/>
                <a:ea typeface="Calibri" panose="020F0502020204030204" pitchFamily="34" charset="0"/>
              </a:rPr>
              <a:t>a. Cốt truyện</a:t>
            </a:r>
            <a:endParaRPr lang="en-GB" sz="6000"/>
          </a:p>
        </p:txBody>
      </p:sp>
      <p:sp>
        <p:nvSpPr>
          <p:cNvPr id="9" name="Rectangle 8"/>
          <p:cNvSpPr/>
          <p:nvPr/>
        </p:nvSpPr>
        <p:spPr>
          <a:xfrm>
            <a:off x="1628476" y="2121644"/>
            <a:ext cx="15516524" cy="5016758"/>
          </a:xfrm>
          <a:prstGeom prst="rect">
            <a:avLst/>
          </a:prstGeom>
        </p:spPr>
        <p:txBody>
          <a:bodyPr wrap="square">
            <a:spAutoFit/>
          </a:bodyPr>
          <a:lstStyle/>
          <a:p>
            <a:pPr algn="just">
              <a:spcAft>
                <a:spcPts val="0"/>
              </a:spcAft>
            </a:pPr>
            <a:r>
              <a:rPr lang="pt-BR" sz="4000">
                <a:latin typeface="Times New Roman" panose="02020603050405020304" pitchFamily="18" charset="0"/>
                <a:ea typeface="MS Mincho"/>
                <a:cs typeface="Times New Roman" panose="02020603050405020304" pitchFamily="18" charset="0"/>
              </a:rPr>
              <a:t>Cốt truyện xoay quanh việc Ngọc Hoàng kén rể cho con gái.</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pt-BR" sz="4000">
                <a:latin typeface="Times New Roman" panose="02020603050405020304" pitchFamily="18" charset="0"/>
                <a:ea typeface="MS Mincho"/>
                <a:cs typeface="Times New Roman" panose="02020603050405020304" pitchFamily="18" charset="0"/>
              </a:rPr>
              <a:t>Các sự kiện chính:</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pt-BR" sz="4000">
                <a:latin typeface="Times New Roman" panose="02020603050405020304" pitchFamily="18" charset="0"/>
                <a:ea typeface="MS Mincho"/>
                <a:cs typeface="Times New Roman" panose="02020603050405020304" pitchFamily="18" charset="0"/>
              </a:rPr>
              <a:t>- Ngọc Hoàng tổ chức kén rể cho con gái duy nhất là Ngọc Tỷ.</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pt-BR" sz="4000">
                <a:latin typeface="Times New Roman" panose="02020603050405020304" pitchFamily="18" charset="0"/>
                <a:ea typeface="MS Mincho"/>
                <a:cs typeface="Times New Roman" panose="02020603050405020304" pitchFamily="18" charset="0"/>
              </a:rPr>
              <a:t>- Có hai vị thần đến ứng tuyển là Sơn thần và Thủy thần. Cả hai biểu diễn phép thuật hơn người khiến Ngọc Hoàng vui lòng.</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r>
              <a:rPr lang="pt-BR" sz="4000">
                <a:latin typeface="Times New Roman" panose="02020603050405020304" pitchFamily="18" charset="0"/>
                <a:ea typeface="MS Mincho"/>
                <a:cs typeface="Times New Roman" panose="02020603050405020304" pitchFamily="18" charset="0"/>
              </a:rPr>
              <a:t>- Khi Ngọc Hoàng chưa biết chọn ai trong hai thần thì có một người thường đến. Tuy không có phép thuật nhưng tâu trình với lời lẽ vô cùng cứng cỏi, hợp ý Ngọc Hoàng, khiến cho hai thần kia phải xấu hổ mà bỏ về.</a:t>
            </a:r>
            <a:endParaRPr lang="en-GB" sz="40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9846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circle(in)">
                                      <p:cBhvr>
                                        <p:cTn id="14" dur="2000"/>
                                        <p:tgtEl>
                                          <p:spTgt spid="9"/>
                                        </p:tgtEl>
                                      </p:cBhvr>
                                    </p:animEffect>
                                  </p:childTnLst>
                                </p:cTn>
                              </p:par>
                              <p:par>
                                <p:cTn id="15" presetID="6" presetClass="entr" presetSubtype="16"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2162" r="-22477" b="-7890"/>
            </a:stretch>
          </a:blipFill>
        </p:spPr>
      </p:sp>
      <p:sp>
        <p:nvSpPr>
          <p:cNvPr id="3" name="Freeform 3"/>
          <p:cNvSpPr/>
          <p:nvPr/>
        </p:nvSpPr>
        <p:spPr>
          <a:xfrm flipV="1">
            <a:off x="319823" y="260315"/>
            <a:ext cx="3388214" cy="3320450"/>
          </a:xfrm>
          <a:custGeom>
            <a:avLst/>
            <a:gdLst/>
            <a:ahLst/>
            <a:cxnLst/>
            <a:rect l="l" t="t" r="r" b="b"/>
            <a:pathLst>
              <a:path w="3388214" h="3320450">
                <a:moveTo>
                  <a:pt x="0" y="3320449"/>
                </a:moveTo>
                <a:lnTo>
                  <a:pt x="3388214" y="3320449"/>
                </a:lnTo>
                <a:lnTo>
                  <a:pt x="3388214" y="0"/>
                </a:lnTo>
                <a:lnTo>
                  <a:pt x="0" y="0"/>
                </a:lnTo>
                <a:lnTo>
                  <a:pt x="0"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Freeform 4"/>
          <p:cNvSpPr/>
          <p:nvPr/>
        </p:nvSpPr>
        <p:spPr>
          <a:xfrm flipH="1" flipV="1">
            <a:off x="14579963" y="260315"/>
            <a:ext cx="3388214" cy="3320450"/>
          </a:xfrm>
          <a:custGeom>
            <a:avLst/>
            <a:gdLst/>
            <a:ahLst/>
            <a:cxnLst/>
            <a:rect l="l" t="t" r="r" b="b"/>
            <a:pathLst>
              <a:path w="3388214" h="3320450">
                <a:moveTo>
                  <a:pt x="3388214" y="3320449"/>
                </a:moveTo>
                <a:lnTo>
                  <a:pt x="0" y="3320449"/>
                </a:lnTo>
                <a:lnTo>
                  <a:pt x="0" y="0"/>
                </a:lnTo>
                <a:lnTo>
                  <a:pt x="3388214" y="0"/>
                </a:lnTo>
                <a:lnTo>
                  <a:pt x="3388214" y="3320449"/>
                </a:lnTo>
                <a:close/>
              </a:path>
            </a:pathLst>
          </a:custGeom>
          <a:blipFill>
            <a:blip r:embed="rId3">
              <a:extLst>
                <a:ext uri="{96DAC541-7B7A-43D3-8B79-37D633B846F1}">
                  <asvg:svgBlip xmlns="" xmlns:asvg="http://schemas.microsoft.com/office/drawing/2016/SVG/main" r:embed="rId4"/>
                </a:ext>
              </a:extLst>
            </a:blip>
            <a:stretch>
              <a:fillRect/>
            </a:stretch>
          </a:blipFill>
        </p:spPr>
      </p:sp>
      <p:grpSp>
        <p:nvGrpSpPr>
          <p:cNvPr id="5" name="Group 5"/>
          <p:cNvGrpSpPr/>
          <p:nvPr/>
        </p:nvGrpSpPr>
        <p:grpSpPr>
          <a:xfrm>
            <a:off x="1419524" y="2592268"/>
            <a:ext cx="15448952" cy="4608632"/>
            <a:chOff x="0" y="0"/>
            <a:chExt cx="4068860" cy="1755663"/>
          </a:xfrm>
        </p:grpSpPr>
        <p:sp>
          <p:nvSpPr>
            <p:cNvPr id="6" name="Freeform 6"/>
            <p:cNvSpPr/>
            <p:nvPr/>
          </p:nvSpPr>
          <p:spPr>
            <a:xfrm>
              <a:off x="0" y="0"/>
              <a:ext cx="4068860" cy="1755663"/>
            </a:xfrm>
            <a:custGeom>
              <a:avLst/>
              <a:gdLst/>
              <a:ahLst/>
              <a:cxnLst/>
              <a:rect l="l" t="t" r="r" b="b"/>
              <a:pathLst>
                <a:path w="4068860" h="1755663">
                  <a:moveTo>
                    <a:pt x="25558" y="0"/>
                  </a:moveTo>
                  <a:lnTo>
                    <a:pt x="4043302" y="0"/>
                  </a:lnTo>
                  <a:cubicBezTo>
                    <a:pt x="4057417" y="0"/>
                    <a:pt x="4068860" y="11443"/>
                    <a:pt x="4068860" y="25558"/>
                  </a:cubicBezTo>
                  <a:lnTo>
                    <a:pt x="4068860" y="1730105"/>
                  </a:lnTo>
                  <a:cubicBezTo>
                    <a:pt x="4068860" y="1744220"/>
                    <a:pt x="4057417" y="1755663"/>
                    <a:pt x="4043302" y="1755663"/>
                  </a:cubicBezTo>
                  <a:lnTo>
                    <a:pt x="25558" y="1755663"/>
                  </a:lnTo>
                  <a:cubicBezTo>
                    <a:pt x="11443" y="1755663"/>
                    <a:pt x="0" y="1744220"/>
                    <a:pt x="0" y="1730105"/>
                  </a:cubicBezTo>
                  <a:lnTo>
                    <a:pt x="0" y="25558"/>
                  </a:lnTo>
                  <a:cubicBezTo>
                    <a:pt x="0" y="11443"/>
                    <a:pt x="11443" y="0"/>
                    <a:pt x="25558" y="0"/>
                  </a:cubicBezTo>
                  <a:close/>
                </a:path>
              </a:pathLst>
            </a:custGeom>
            <a:solidFill>
              <a:srgbClr val="EFE9D6">
                <a:alpha val="49804"/>
              </a:srgbClr>
            </a:solidFill>
            <a:ln w="38100" cap="rnd">
              <a:solidFill>
                <a:srgbClr val="A39B76">
                  <a:alpha val="49804"/>
                </a:srgbClr>
              </a:solidFill>
              <a:prstDash val="solid"/>
              <a:round/>
            </a:ln>
          </p:spPr>
        </p:sp>
        <p:sp>
          <p:nvSpPr>
            <p:cNvPr id="7" name="TextBox 7"/>
            <p:cNvSpPr txBox="1"/>
            <p:nvPr/>
          </p:nvSpPr>
          <p:spPr>
            <a:xfrm>
              <a:off x="0" y="-47625"/>
              <a:ext cx="4068860" cy="1803288"/>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9" name="Rectangle 8"/>
          <p:cNvSpPr/>
          <p:nvPr/>
        </p:nvSpPr>
        <p:spPr>
          <a:xfrm>
            <a:off x="6019800" y="858065"/>
            <a:ext cx="5287025" cy="1323439"/>
          </a:xfrm>
          <a:prstGeom prst="rect">
            <a:avLst/>
          </a:prstGeom>
        </p:spPr>
        <p:txBody>
          <a:bodyPr wrap="none">
            <a:spAutoFit/>
          </a:bodyPr>
          <a:lstStyle/>
          <a:p>
            <a:r>
              <a:rPr lang="pt-BR" sz="8000" b="1">
                <a:latin typeface="Times New Roman" panose="02020603050405020304" pitchFamily="18" charset="0"/>
                <a:ea typeface="Calibri" panose="020F0502020204030204" pitchFamily="34" charset="0"/>
              </a:rPr>
              <a:t>b. Nhân vật</a:t>
            </a:r>
            <a:endParaRPr lang="en-GB" sz="8000"/>
          </a:p>
        </p:txBody>
      </p:sp>
      <p:sp>
        <p:nvSpPr>
          <p:cNvPr id="10" name="Rectangle 9"/>
          <p:cNvSpPr/>
          <p:nvPr/>
        </p:nvSpPr>
        <p:spPr>
          <a:xfrm>
            <a:off x="1981200" y="3023240"/>
            <a:ext cx="14285613" cy="3490186"/>
          </a:xfrm>
          <a:prstGeom prst="rect">
            <a:avLst/>
          </a:prstGeom>
        </p:spPr>
        <p:txBody>
          <a:bodyPr wrap="square">
            <a:spAutoFit/>
          </a:bodyPr>
          <a:lstStyle/>
          <a:p>
            <a:pPr algn="just">
              <a:lnSpc>
                <a:spcPct val="130000"/>
              </a:lnSpc>
              <a:spcAft>
                <a:spcPts val="0"/>
              </a:spcAft>
            </a:pPr>
            <a:r>
              <a:rPr lang="pt-BR" sz="4800">
                <a:latin typeface="Times New Roman" panose="02020603050405020304" pitchFamily="18" charset="0"/>
                <a:ea typeface="Times New Roman" panose="02020603050405020304" pitchFamily="18" charset="0"/>
                <a:cs typeface="Times New Roman" panose="02020603050405020304" pitchFamily="18" charset="0"/>
              </a:rPr>
              <a:t>- </a:t>
            </a:r>
            <a:r>
              <a:rPr lang="pt-BR" sz="4800" b="1">
                <a:latin typeface="Times New Roman" panose="02020603050405020304" pitchFamily="18" charset="0"/>
                <a:ea typeface="Times New Roman" panose="02020603050405020304" pitchFamily="18" charset="0"/>
                <a:cs typeface="Times New Roman" panose="02020603050405020304" pitchFamily="18" charset="0"/>
              </a:rPr>
              <a:t>Ngọc Hoàng</a:t>
            </a:r>
            <a:r>
              <a:rPr lang="pt-BR" sz="4800">
                <a:latin typeface="Times New Roman" panose="02020603050405020304" pitchFamily="18" charset="0"/>
                <a:ea typeface="Times New Roman" panose="02020603050405020304" pitchFamily="18" charset="0"/>
                <a:cs typeface="Times New Roman" panose="02020603050405020304" pitchFamily="18" charset="0"/>
              </a:rPr>
              <a:t>: Người kén rể cho con gái Ngọc Tỷ</a:t>
            </a:r>
            <a:endParaRPr lang="en-GB" sz="48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pPr>
            <a:r>
              <a:rPr lang="pt-BR" sz="4800">
                <a:latin typeface="Times New Roman" panose="02020603050405020304" pitchFamily="18" charset="0"/>
                <a:ea typeface="Times New Roman" panose="02020603050405020304" pitchFamily="18" charset="0"/>
                <a:cs typeface="Times New Roman" panose="02020603050405020304" pitchFamily="18" charset="0"/>
              </a:rPr>
              <a:t>- </a:t>
            </a:r>
            <a:r>
              <a:rPr lang="pt-BR" sz="4800" b="1">
                <a:latin typeface="Times New Roman" panose="02020603050405020304" pitchFamily="18" charset="0"/>
                <a:ea typeface="Times New Roman" panose="02020603050405020304" pitchFamily="18" charset="0"/>
                <a:cs typeface="Times New Roman" panose="02020603050405020304" pitchFamily="18" charset="0"/>
              </a:rPr>
              <a:t>Sơn thần – Thủy thần</a:t>
            </a:r>
            <a:r>
              <a:rPr lang="pt-BR" sz="4800">
                <a:latin typeface="Times New Roman" panose="02020603050405020304" pitchFamily="18" charset="0"/>
                <a:ea typeface="Times New Roman" panose="02020603050405020304" pitchFamily="18" charset="0"/>
                <a:cs typeface="Times New Roman" panose="02020603050405020304" pitchFamily="18" charset="0"/>
              </a:rPr>
              <a:t>: Đều có phép thuật cao cường</a:t>
            </a:r>
            <a:endParaRPr lang="en-GB" sz="4800">
              <a:latin typeface="Times New Roman" panose="02020603050405020304" pitchFamily="18" charset="0"/>
              <a:ea typeface="Calibri" panose="020F0502020204030204" pitchFamily="34" charset="0"/>
              <a:cs typeface="Times New Roman" panose="02020603050405020304" pitchFamily="18" charset="0"/>
            </a:endParaRPr>
          </a:p>
          <a:p>
            <a:pPr algn="just"/>
            <a:r>
              <a:rPr lang="pt-BR" sz="4800" b="1">
                <a:latin typeface="Times New Roman" panose="02020603050405020304" pitchFamily="18" charset="0"/>
                <a:ea typeface="Times New Roman" panose="02020603050405020304" pitchFamily="18" charset="0"/>
                <a:cs typeface="Times New Roman" panose="02020603050405020304" pitchFamily="18" charset="0"/>
              </a:rPr>
              <a:t>- Người giấu tên</a:t>
            </a:r>
            <a:r>
              <a:rPr lang="pt-BR" sz="4800">
                <a:latin typeface="Times New Roman" panose="02020603050405020304" pitchFamily="18" charset="0"/>
                <a:ea typeface="Times New Roman" panose="02020603050405020304" pitchFamily="18" charset="0"/>
                <a:cs typeface="Times New Roman" panose="02020603050405020304" pitchFamily="18" charset="0"/>
              </a:rPr>
              <a:t>: là người thường, nhưng trí tuệ hơn người, được Ngọc Hoàng chọn làm con rể</a:t>
            </a:r>
            <a:r>
              <a:rPr lang="pt-BR" sz="1300">
                <a:latin typeface="Times New Roman" panose="02020603050405020304" pitchFamily="18" charset="0"/>
                <a:ea typeface="Times New Roman" panose="02020603050405020304" pitchFamily="18" charset="0"/>
              </a:rPr>
              <a:t>.</a:t>
            </a:r>
            <a:endParaRPr lang="en-GB"/>
          </a:p>
        </p:txBody>
      </p:sp>
    </p:spTree>
    <p:extLst>
      <p:ext uri="{BB962C8B-B14F-4D97-AF65-F5344CB8AC3E}">
        <p14:creationId xmlns:p14="http://schemas.microsoft.com/office/powerpoint/2010/main" val="4178533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ircle(in)">
                                      <p:cBhvr>
                                        <p:cTn id="14" dur="2000"/>
                                        <p:tgtEl>
                                          <p:spTgt spid="5"/>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ircle(in)">
                                      <p:cBhvr>
                                        <p:cTn id="1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2162" r="-22477" b="-7890"/>
            </a:stretch>
          </a:blipFill>
        </p:spPr>
      </p:sp>
      <p:sp>
        <p:nvSpPr>
          <p:cNvPr id="3" name="Freeform 3"/>
          <p:cNvSpPr/>
          <p:nvPr/>
        </p:nvSpPr>
        <p:spPr>
          <a:xfrm flipV="1">
            <a:off x="319823" y="260315"/>
            <a:ext cx="3388214" cy="3320450"/>
          </a:xfrm>
          <a:custGeom>
            <a:avLst/>
            <a:gdLst/>
            <a:ahLst/>
            <a:cxnLst/>
            <a:rect l="l" t="t" r="r" b="b"/>
            <a:pathLst>
              <a:path w="3388214" h="3320450">
                <a:moveTo>
                  <a:pt x="0" y="3320449"/>
                </a:moveTo>
                <a:lnTo>
                  <a:pt x="3388214" y="3320449"/>
                </a:lnTo>
                <a:lnTo>
                  <a:pt x="3388214" y="0"/>
                </a:lnTo>
                <a:lnTo>
                  <a:pt x="0" y="0"/>
                </a:lnTo>
                <a:lnTo>
                  <a:pt x="0"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Freeform 4"/>
          <p:cNvSpPr/>
          <p:nvPr/>
        </p:nvSpPr>
        <p:spPr>
          <a:xfrm flipH="1" flipV="1">
            <a:off x="14579963" y="260315"/>
            <a:ext cx="3388214" cy="3320450"/>
          </a:xfrm>
          <a:custGeom>
            <a:avLst/>
            <a:gdLst/>
            <a:ahLst/>
            <a:cxnLst/>
            <a:rect l="l" t="t" r="r" b="b"/>
            <a:pathLst>
              <a:path w="3388214" h="3320450">
                <a:moveTo>
                  <a:pt x="3388214" y="3320449"/>
                </a:moveTo>
                <a:lnTo>
                  <a:pt x="0" y="3320449"/>
                </a:lnTo>
                <a:lnTo>
                  <a:pt x="0" y="0"/>
                </a:lnTo>
                <a:lnTo>
                  <a:pt x="3388214" y="0"/>
                </a:lnTo>
                <a:lnTo>
                  <a:pt x="3388214" y="3320449"/>
                </a:lnTo>
                <a:close/>
              </a:path>
            </a:pathLst>
          </a:custGeom>
          <a:blipFill>
            <a:blip r:embed="rId3">
              <a:extLst>
                <a:ext uri="{96DAC541-7B7A-43D3-8B79-37D633B846F1}">
                  <asvg:svgBlip xmlns="" xmlns:asvg="http://schemas.microsoft.com/office/drawing/2016/SVG/main" r:embed="rId4"/>
                </a:ext>
              </a:extLst>
            </a:blip>
            <a:stretch>
              <a:fillRect/>
            </a:stretch>
          </a:blipFill>
        </p:spPr>
      </p:sp>
      <p:grpSp>
        <p:nvGrpSpPr>
          <p:cNvPr id="6" name="Group 6"/>
          <p:cNvGrpSpPr/>
          <p:nvPr/>
        </p:nvGrpSpPr>
        <p:grpSpPr>
          <a:xfrm>
            <a:off x="1347348" y="2425077"/>
            <a:ext cx="7601829" cy="6054415"/>
            <a:chOff x="0" y="0"/>
            <a:chExt cx="2002128" cy="1594578"/>
          </a:xfrm>
        </p:grpSpPr>
        <p:sp>
          <p:nvSpPr>
            <p:cNvPr id="7" name="Freeform 7"/>
            <p:cNvSpPr/>
            <p:nvPr/>
          </p:nvSpPr>
          <p:spPr>
            <a:xfrm>
              <a:off x="0" y="0"/>
              <a:ext cx="2002128" cy="1594578"/>
            </a:xfrm>
            <a:custGeom>
              <a:avLst/>
              <a:gdLst/>
              <a:ahLst/>
              <a:cxnLst/>
              <a:rect l="l" t="t" r="r" b="b"/>
              <a:pathLst>
                <a:path w="2002128" h="1594578">
                  <a:moveTo>
                    <a:pt x="51940" y="0"/>
                  </a:moveTo>
                  <a:lnTo>
                    <a:pt x="1950188" y="0"/>
                  </a:lnTo>
                  <a:cubicBezTo>
                    <a:pt x="1978873" y="0"/>
                    <a:pt x="2002128" y="23254"/>
                    <a:pt x="2002128" y="51940"/>
                  </a:cubicBezTo>
                  <a:lnTo>
                    <a:pt x="2002128" y="1542638"/>
                  </a:lnTo>
                  <a:cubicBezTo>
                    <a:pt x="2002128" y="1571324"/>
                    <a:pt x="1978873" y="1594578"/>
                    <a:pt x="1950188" y="1594578"/>
                  </a:cubicBezTo>
                  <a:lnTo>
                    <a:pt x="51940" y="1594578"/>
                  </a:lnTo>
                  <a:cubicBezTo>
                    <a:pt x="23254" y="1594578"/>
                    <a:pt x="0" y="1571324"/>
                    <a:pt x="0" y="1542638"/>
                  </a:cubicBezTo>
                  <a:lnTo>
                    <a:pt x="0" y="51940"/>
                  </a:lnTo>
                  <a:cubicBezTo>
                    <a:pt x="0" y="23254"/>
                    <a:pt x="23254" y="0"/>
                    <a:pt x="51940" y="0"/>
                  </a:cubicBezTo>
                  <a:close/>
                </a:path>
              </a:pathLst>
            </a:custGeom>
            <a:solidFill>
              <a:srgbClr val="EFE9D6">
                <a:alpha val="49804"/>
              </a:srgbClr>
            </a:solidFill>
            <a:ln w="38100" cap="rnd">
              <a:solidFill>
                <a:srgbClr val="A39B76">
                  <a:alpha val="49804"/>
                </a:srgbClr>
              </a:solidFill>
              <a:prstDash val="solid"/>
              <a:round/>
            </a:ln>
          </p:spPr>
        </p:sp>
        <p:sp>
          <p:nvSpPr>
            <p:cNvPr id="8" name="TextBox 8"/>
            <p:cNvSpPr txBox="1"/>
            <p:nvPr/>
          </p:nvSpPr>
          <p:spPr>
            <a:xfrm>
              <a:off x="0" y="-47625"/>
              <a:ext cx="2002128" cy="1642203"/>
            </a:xfrm>
            <a:prstGeom prst="rect">
              <a:avLst/>
            </a:prstGeom>
          </p:spPr>
          <p:txBody>
            <a:bodyPr lIns="50800" tIns="50800" rIns="50800" bIns="50800" rtlCol="0" anchor="ctr"/>
            <a:lstStyle/>
            <a:p>
              <a:pPr algn="ctr">
                <a:lnSpc>
                  <a:spcPts val="2659"/>
                </a:lnSpc>
                <a:spcBef>
                  <a:spcPct val="0"/>
                </a:spcBef>
              </a:pPr>
              <a:endParaRPr/>
            </a:p>
          </p:txBody>
        </p:sp>
      </p:grpSp>
      <p:sp>
        <p:nvSpPr>
          <p:cNvPr id="9" name="TextBox 9"/>
          <p:cNvSpPr txBox="1"/>
          <p:nvPr/>
        </p:nvSpPr>
        <p:spPr>
          <a:xfrm>
            <a:off x="2122712" y="3848256"/>
            <a:ext cx="6051100" cy="3385542"/>
          </a:xfrm>
          <a:prstGeom prst="rect">
            <a:avLst/>
          </a:prstGeom>
        </p:spPr>
        <p:txBody>
          <a:bodyPr lIns="0" tIns="0" rIns="0" bIns="0" rtlCol="0" anchor="t">
            <a:spAutoFit/>
          </a:bodyPr>
          <a:lstStyle/>
          <a:p>
            <a:pPr algn="just"/>
            <a:r>
              <a:rPr lang="pt-BR" sz="4400">
                <a:latin typeface="Times New Roman" panose="02020603050405020304" pitchFamily="18" charset="0"/>
                <a:cs typeface="Times New Roman" panose="02020603050405020304" pitchFamily="18" charset="0"/>
              </a:rPr>
              <a:t>Cả ba cõi: Cõi trời/ cõi tiên (nơi Ngọc Hoàng kén rể) – cõi đất (nơi Sơn thần ở) – cõi nước (nơi Thủy thần ở)</a:t>
            </a:r>
            <a:endParaRPr lang="en-US" sz="4000">
              <a:solidFill>
                <a:srgbClr val="473821"/>
              </a:solidFill>
              <a:latin typeface="Times New Roman" panose="02020603050405020304" pitchFamily="18" charset="0"/>
              <a:cs typeface="Times New Roman" panose="02020603050405020304" pitchFamily="18" charset="0"/>
            </a:endParaRPr>
          </a:p>
        </p:txBody>
      </p:sp>
      <p:sp>
        <p:nvSpPr>
          <p:cNvPr id="10" name="TextBox 10"/>
          <p:cNvSpPr txBox="1"/>
          <p:nvPr/>
        </p:nvSpPr>
        <p:spPr>
          <a:xfrm>
            <a:off x="2122712" y="2990214"/>
            <a:ext cx="6051100" cy="566245"/>
          </a:xfrm>
          <a:prstGeom prst="rect">
            <a:avLst/>
          </a:prstGeom>
        </p:spPr>
        <p:txBody>
          <a:bodyPr lIns="0" tIns="0" rIns="0" bIns="0" rtlCol="0" anchor="t">
            <a:spAutoFit/>
          </a:bodyPr>
          <a:lstStyle/>
          <a:p>
            <a:pPr algn="ctr">
              <a:lnSpc>
                <a:spcPts val="4199"/>
              </a:lnSpc>
            </a:pPr>
            <a:r>
              <a:rPr lang="pt-BR" sz="5400" b="1">
                <a:latin typeface="Times New Roman" panose="02020603050405020304" pitchFamily="18" charset="0"/>
                <a:cs typeface="Times New Roman" panose="02020603050405020304" pitchFamily="18" charset="0"/>
              </a:rPr>
              <a:t>c. Không gian</a:t>
            </a:r>
            <a:endParaRPr lang="en-US" sz="5400">
              <a:solidFill>
                <a:srgbClr val="473821"/>
              </a:solidFill>
              <a:latin typeface="Times New Roman" panose="02020603050405020304" pitchFamily="18" charset="0"/>
              <a:cs typeface="Times New Roman" panose="02020603050405020304" pitchFamily="18" charset="0"/>
            </a:endParaRPr>
          </a:p>
        </p:txBody>
      </p:sp>
      <p:grpSp>
        <p:nvGrpSpPr>
          <p:cNvPr id="11" name="Group 11"/>
          <p:cNvGrpSpPr/>
          <p:nvPr/>
        </p:nvGrpSpPr>
        <p:grpSpPr>
          <a:xfrm>
            <a:off x="9338823" y="2425077"/>
            <a:ext cx="7601829" cy="6054415"/>
            <a:chOff x="0" y="0"/>
            <a:chExt cx="2002128" cy="1594578"/>
          </a:xfrm>
        </p:grpSpPr>
        <p:sp>
          <p:nvSpPr>
            <p:cNvPr id="12" name="Freeform 12"/>
            <p:cNvSpPr/>
            <p:nvPr/>
          </p:nvSpPr>
          <p:spPr>
            <a:xfrm>
              <a:off x="0" y="0"/>
              <a:ext cx="2002128" cy="1594578"/>
            </a:xfrm>
            <a:custGeom>
              <a:avLst/>
              <a:gdLst/>
              <a:ahLst/>
              <a:cxnLst/>
              <a:rect l="l" t="t" r="r" b="b"/>
              <a:pathLst>
                <a:path w="2002128" h="1594578">
                  <a:moveTo>
                    <a:pt x="51940" y="0"/>
                  </a:moveTo>
                  <a:lnTo>
                    <a:pt x="1950188" y="0"/>
                  </a:lnTo>
                  <a:cubicBezTo>
                    <a:pt x="1978873" y="0"/>
                    <a:pt x="2002128" y="23254"/>
                    <a:pt x="2002128" y="51940"/>
                  </a:cubicBezTo>
                  <a:lnTo>
                    <a:pt x="2002128" y="1542638"/>
                  </a:lnTo>
                  <a:cubicBezTo>
                    <a:pt x="2002128" y="1571324"/>
                    <a:pt x="1978873" y="1594578"/>
                    <a:pt x="1950188" y="1594578"/>
                  </a:cubicBezTo>
                  <a:lnTo>
                    <a:pt x="51940" y="1594578"/>
                  </a:lnTo>
                  <a:cubicBezTo>
                    <a:pt x="23254" y="1594578"/>
                    <a:pt x="0" y="1571324"/>
                    <a:pt x="0" y="1542638"/>
                  </a:cubicBezTo>
                  <a:lnTo>
                    <a:pt x="0" y="51940"/>
                  </a:lnTo>
                  <a:cubicBezTo>
                    <a:pt x="0" y="23254"/>
                    <a:pt x="23254" y="0"/>
                    <a:pt x="51940" y="0"/>
                  </a:cubicBezTo>
                  <a:close/>
                </a:path>
              </a:pathLst>
            </a:custGeom>
            <a:solidFill>
              <a:srgbClr val="EFE9D6">
                <a:alpha val="49804"/>
              </a:srgbClr>
            </a:solidFill>
            <a:ln w="38100" cap="rnd">
              <a:solidFill>
                <a:srgbClr val="A39B76">
                  <a:alpha val="49804"/>
                </a:srgbClr>
              </a:solidFill>
              <a:prstDash val="solid"/>
              <a:round/>
            </a:ln>
          </p:spPr>
        </p:sp>
        <p:sp>
          <p:nvSpPr>
            <p:cNvPr id="13" name="TextBox 13"/>
            <p:cNvSpPr txBox="1"/>
            <p:nvPr/>
          </p:nvSpPr>
          <p:spPr>
            <a:xfrm>
              <a:off x="0" y="-47625"/>
              <a:ext cx="2002128" cy="1642203"/>
            </a:xfrm>
            <a:prstGeom prst="rect">
              <a:avLst/>
            </a:prstGeom>
          </p:spPr>
          <p:txBody>
            <a:bodyPr lIns="50800" tIns="50800" rIns="50800" bIns="50800" rtlCol="0" anchor="ctr"/>
            <a:lstStyle/>
            <a:p>
              <a:pPr algn="ctr">
                <a:lnSpc>
                  <a:spcPts val="2659"/>
                </a:lnSpc>
                <a:spcBef>
                  <a:spcPct val="0"/>
                </a:spcBef>
              </a:pPr>
              <a:endParaRPr/>
            </a:p>
          </p:txBody>
        </p:sp>
      </p:grpSp>
      <p:sp>
        <p:nvSpPr>
          <p:cNvPr id="14" name="TextBox 14"/>
          <p:cNvSpPr txBox="1"/>
          <p:nvPr/>
        </p:nvSpPr>
        <p:spPr>
          <a:xfrm>
            <a:off x="10114187" y="3848256"/>
            <a:ext cx="6051100" cy="3385542"/>
          </a:xfrm>
          <a:prstGeom prst="rect">
            <a:avLst/>
          </a:prstGeom>
        </p:spPr>
        <p:txBody>
          <a:bodyPr lIns="0" tIns="0" rIns="0" bIns="0" rtlCol="0" anchor="t">
            <a:spAutoFit/>
          </a:bodyPr>
          <a:lstStyle/>
          <a:p>
            <a:pPr algn="just"/>
            <a:r>
              <a:rPr lang="pt-BR" sz="4400">
                <a:latin typeface="Times New Roman" panose="02020603050405020304" pitchFamily="18" charset="0"/>
                <a:cs typeface="Times New Roman" panose="02020603050405020304" pitchFamily="18" charset="0"/>
              </a:rPr>
              <a:t>- Thời gian thực</a:t>
            </a:r>
            <a:endParaRPr lang="en-GB" sz="4400">
              <a:latin typeface="Times New Roman" panose="02020603050405020304" pitchFamily="18" charset="0"/>
              <a:cs typeface="Times New Roman" panose="02020603050405020304" pitchFamily="18" charset="0"/>
            </a:endParaRPr>
          </a:p>
          <a:p>
            <a:pPr algn="just"/>
            <a:r>
              <a:rPr lang="pt-BR" sz="4400">
                <a:latin typeface="Times New Roman" panose="02020603050405020304" pitchFamily="18" charset="0"/>
                <a:cs typeface="Times New Roman" panose="02020603050405020304" pitchFamily="18" charset="0"/>
              </a:rPr>
              <a:t>- Thời gian kì ảo nơi cõi tiên – mọi thứ ngưng đọng khi Sơn thần, Thủy thần làm phép.</a:t>
            </a:r>
            <a:endParaRPr lang="en-US" sz="4000">
              <a:solidFill>
                <a:srgbClr val="473821"/>
              </a:solidFill>
              <a:latin typeface="Times New Roman" panose="02020603050405020304" pitchFamily="18" charset="0"/>
              <a:cs typeface="Times New Roman" panose="02020603050405020304" pitchFamily="18" charset="0"/>
            </a:endParaRPr>
          </a:p>
        </p:txBody>
      </p:sp>
      <p:sp>
        <p:nvSpPr>
          <p:cNvPr id="15" name="TextBox 15"/>
          <p:cNvSpPr txBox="1"/>
          <p:nvPr/>
        </p:nvSpPr>
        <p:spPr>
          <a:xfrm>
            <a:off x="10114187" y="2990214"/>
            <a:ext cx="6051100" cy="566245"/>
          </a:xfrm>
          <a:prstGeom prst="rect">
            <a:avLst/>
          </a:prstGeom>
        </p:spPr>
        <p:txBody>
          <a:bodyPr lIns="0" tIns="0" rIns="0" bIns="0" rtlCol="0" anchor="t">
            <a:spAutoFit/>
          </a:bodyPr>
          <a:lstStyle/>
          <a:p>
            <a:pPr algn="ctr">
              <a:lnSpc>
                <a:spcPts val="4199"/>
              </a:lnSpc>
            </a:pPr>
            <a:r>
              <a:rPr lang="pt-BR" sz="5400" b="1">
                <a:latin typeface="Times New Roman" panose="02020603050405020304" pitchFamily="18" charset="0"/>
                <a:cs typeface="Times New Roman" panose="02020603050405020304" pitchFamily="18" charset="0"/>
              </a:rPr>
              <a:t>d. Thời gian</a:t>
            </a:r>
            <a:endParaRPr lang="en-US" sz="5400">
              <a:solidFill>
                <a:srgbClr val="47382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wipe(down)">
                                      <p:cBhvr>
                                        <p:cTn id="24" dur="500"/>
                                        <p:tgtEl>
                                          <p:spTgt spid="15"/>
                                        </p:tgtEl>
                                      </p:cBhvr>
                                    </p:animEffect>
                                  </p:childTnLst>
                                </p:cTn>
                              </p:par>
                              <p:par>
                                <p:cTn id="25" presetID="22" presetClass="entr" presetSubtype="4"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ipe(down)">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2162" r="-22477" b="-7890"/>
            </a:stretch>
          </a:blipFill>
        </p:spPr>
      </p:sp>
      <p:sp>
        <p:nvSpPr>
          <p:cNvPr id="3" name="Freeform 3"/>
          <p:cNvSpPr/>
          <p:nvPr/>
        </p:nvSpPr>
        <p:spPr>
          <a:xfrm flipV="1">
            <a:off x="319823" y="260315"/>
            <a:ext cx="3388214" cy="3320450"/>
          </a:xfrm>
          <a:custGeom>
            <a:avLst/>
            <a:gdLst/>
            <a:ahLst/>
            <a:cxnLst/>
            <a:rect l="l" t="t" r="r" b="b"/>
            <a:pathLst>
              <a:path w="3388214" h="3320450">
                <a:moveTo>
                  <a:pt x="0" y="3320449"/>
                </a:moveTo>
                <a:lnTo>
                  <a:pt x="3388214" y="3320449"/>
                </a:lnTo>
                <a:lnTo>
                  <a:pt x="3388214" y="0"/>
                </a:lnTo>
                <a:lnTo>
                  <a:pt x="0" y="0"/>
                </a:lnTo>
                <a:lnTo>
                  <a:pt x="0"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Freeform 4"/>
          <p:cNvSpPr/>
          <p:nvPr/>
        </p:nvSpPr>
        <p:spPr>
          <a:xfrm flipH="1" flipV="1">
            <a:off x="14579963" y="260315"/>
            <a:ext cx="3388214" cy="3320450"/>
          </a:xfrm>
          <a:custGeom>
            <a:avLst/>
            <a:gdLst/>
            <a:ahLst/>
            <a:cxnLst/>
            <a:rect l="l" t="t" r="r" b="b"/>
            <a:pathLst>
              <a:path w="3388214" h="3320450">
                <a:moveTo>
                  <a:pt x="3388214" y="3320449"/>
                </a:moveTo>
                <a:lnTo>
                  <a:pt x="0" y="3320449"/>
                </a:lnTo>
                <a:lnTo>
                  <a:pt x="0" y="0"/>
                </a:lnTo>
                <a:lnTo>
                  <a:pt x="3388214" y="0"/>
                </a:lnTo>
                <a:lnTo>
                  <a:pt x="3388214" y="3320449"/>
                </a:lnTo>
                <a:close/>
              </a:path>
            </a:pathLst>
          </a:custGeom>
          <a:blipFill>
            <a:blip r:embed="rId3">
              <a:extLst>
                <a:ext uri="{96DAC541-7B7A-43D3-8B79-37D633B846F1}">
                  <asvg:svgBlip xmlns="" xmlns:asvg="http://schemas.microsoft.com/office/drawing/2016/SVG/main" r:embed="rId4"/>
                </a:ext>
              </a:extLst>
            </a:blip>
            <a:stretch>
              <a:fillRect/>
            </a:stretch>
          </a:blipFill>
        </p:spPr>
      </p:sp>
      <p:grpSp>
        <p:nvGrpSpPr>
          <p:cNvPr id="6" name="Group 6"/>
          <p:cNvGrpSpPr/>
          <p:nvPr/>
        </p:nvGrpSpPr>
        <p:grpSpPr>
          <a:xfrm>
            <a:off x="298052" y="1416402"/>
            <a:ext cx="7601829" cy="6054415"/>
            <a:chOff x="0" y="0"/>
            <a:chExt cx="2002128" cy="1594578"/>
          </a:xfrm>
        </p:grpSpPr>
        <p:sp>
          <p:nvSpPr>
            <p:cNvPr id="7" name="Freeform 7"/>
            <p:cNvSpPr/>
            <p:nvPr/>
          </p:nvSpPr>
          <p:spPr>
            <a:xfrm>
              <a:off x="0" y="0"/>
              <a:ext cx="2002128" cy="1594578"/>
            </a:xfrm>
            <a:custGeom>
              <a:avLst/>
              <a:gdLst/>
              <a:ahLst/>
              <a:cxnLst/>
              <a:rect l="l" t="t" r="r" b="b"/>
              <a:pathLst>
                <a:path w="2002128" h="1594578">
                  <a:moveTo>
                    <a:pt x="51940" y="0"/>
                  </a:moveTo>
                  <a:lnTo>
                    <a:pt x="1950188" y="0"/>
                  </a:lnTo>
                  <a:cubicBezTo>
                    <a:pt x="1978873" y="0"/>
                    <a:pt x="2002128" y="23254"/>
                    <a:pt x="2002128" y="51940"/>
                  </a:cubicBezTo>
                  <a:lnTo>
                    <a:pt x="2002128" y="1542638"/>
                  </a:lnTo>
                  <a:cubicBezTo>
                    <a:pt x="2002128" y="1571324"/>
                    <a:pt x="1978873" y="1594578"/>
                    <a:pt x="1950188" y="1594578"/>
                  </a:cubicBezTo>
                  <a:lnTo>
                    <a:pt x="51940" y="1594578"/>
                  </a:lnTo>
                  <a:cubicBezTo>
                    <a:pt x="23254" y="1594578"/>
                    <a:pt x="0" y="1571324"/>
                    <a:pt x="0" y="1542638"/>
                  </a:cubicBezTo>
                  <a:lnTo>
                    <a:pt x="0" y="51940"/>
                  </a:lnTo>
                  <a:cubicBezTo>
                    <a:pt x="0" y="23254"/>
                    <a:pt x="23254" y="0"/>
                    <a:pt x="51940" y="0"/>
                  </a:cubicBezTo>
                  <a:close/>
                </a:path>
              </a:pathLst>
            </a:custGeom>
            <a:solidFill>
              <a:srgbClr val="EFE9D6">
                <a:alpha val="49804"/>
              </a:srgbClr>
            </a:solidFill>
            <a:ln w="38100" cap="rnd">
              <a:solidFill>
                <a:srgbClr val="A39B76">
                  <a:alpha val="49804"/>
                </a:srgbClr>
              </a:solidFill>
              <a:prstDash val="solid"/>
              <a:round/>
            </a:ln>
          </p:spPr>
        </p:sp>
        <p:sp>
          <p:nvSpPr>
            <p:cNvPr id="8" name="TextBox 8"/>
            <p:cNvSpPr txBox="1"/>
            <p:nvPr/>
          </p:nvSpPr>
          <p:spPr>
            <a:xfrm>
              <a:off x="0" y="-47625"/>
              <a:ext cx="2002128" cy="1642203"/>
            </a:xfrm>
            <a:prstGeom prst="rect">
              <a:avLst/>
            </a:prstGeom>
          </p:spPr>
          <p:txBody>
            <a:bodyPr lIns="50800" tIns="50800" rIns="50800" bIns="50800" rtlCol="0" anchor="ctr"/>
            <a:lstStyle/>
            <a:p>
              <a:pPr algn="ctr">
                <a:lnSpc>
                  <a:spcPts val="2659"/>
                </a:lnSpc>
                <a:spcBef>
                  <a:spcPct val="0"/>
                </a:spcBef>
              </a:pPr>
              <a:endParaRPr>
                <a:solidFill>
                  <a:prstClr val="black"/>
                </a:solidFill>
                <a:latin typeface="Times New Roman" panose="02020603050405020304" pitchFamily="18" charset="0"/>
                <a:cs typeface="Times New Roman" panose="02020603050405020304" pitchFamily="18" charset="0"/>
              </a:endParaRPr>
            </a:p>
          </p:txBody>
        </p:sp>
      </p:grpSp>
      <p:sp>
        <p:nvSpPr>
          <p:cNvPr id="9" name="TextBox 9"/>
          <p:cNvSpPr txBox="1"/>
          <p:nvPr/>
        </p:nvSpPr>
        <p:spPr>
          <a:xfrm>
            <a:off x="683771" y="2815497"/>
            <a:ext cx="6510144" cy="4062651"/>
          </a:xfrm>
          <a:prstGeom prst="rect">
            <a:avLst/>
          </a:prstGeom>
        </p:spPr>
        <p:txBody>
          <a:bodyPr wrap="square" lIns="0" tIns="0" rIns="0" bIns="0" rtlCol="0" anchor="t">
            <a:spAutoFit/>
          </a:bodyPr>
          <a:lstStyle/>
          <a:p>
            <a:pPr algn="just"/>
            <a:r>
              <a:rPr lang="pt-BR" sz="4400">
                <a:latin typeface="Times New Roman" panose="02020603050405020304" pitchFamily="18" charset="0"/>
                <a:cs typeface="Times New Roman" panose="02020603050405020304" pitchFamily="18" charset="0"/>
              </a:rPr>
              <a:t>- Người kể chuyện ngôi thứ 3 với điểm nhìn toàn tri.</a:t>
            </a:r>
            <a:endParaRPr lang="en-GB" sz="4400">
              <a:latin typeface="Times New Roman" panose="02020603050405020304" pitchFamily="18" charset="0"/>
              <a:cs typeface="Times New Roman" panose="02020603050405020304" pitchFamily="18" charset="0"/>
            </a:endParaRPr>
          </a:p>
          <a:p>
            <a:pPr algn="just"/>
            <a:r>
              <a:rPr lang="pt-BR" sz="4400">
                <a:latin typeface="Times New Roman" panose="02020603050405020304" pitchFamily="18" charset="0"/>
                <a:cs typeface="Times New Roman" panose="02020603050405020304" pitchFamily="18" charset="0"/>
              </a:rPr>
              <a:t>- Lời người kể chuyện miêu tả khung cảnh kén rể của Ngọc Hoàng, trần thuật lại các sự việc.</a:t>
            </a:r>
            <a:endParaRPr lang="en-US" sz="4000">
              <a:solidFill>
                <a:srgbClr val="473821"/>
              </a:solidFill>
              <a:latin typeface="Times New Roman" panose="02020603050405020304" pitchFamily="18" charset="0"/>
              <a:cs typeface="Times New Roman" panose="02020603050405020304" pitchFamily="18" charset="0"/>
            </a:endParaRPr>
          </a:p>
        </p:txBody>
      </p:sp>
      <p:sp>
        <p:nvSpPr>
          <p:cNvPr id="10" name="TextBox 10"/>
          <p:cNvSpPr txBox="1"/>
          <p:nvPr/>
        </p:nvSpPr>
        <p:spPr>
          <a:xfrm>
            <a:off x="1034032" y="1816692"/>
            <a:ext cx="6051100" cy="677108"/>
          </a:xfrm>
          <a:prstGeom prst="rect">
            <a:avLst/>
          </a:prstGeom>
        </p:spPr>
        <p:txBody>
          <a:bodyPr lIns="0" tIns="0" rIns="0" bIns="0" rtlCol="0" anchor="t">
            <a:spAutoFit/>
          </a:bodyPr>
          <a:lstStyle/>
          <a:p>
            <a:pPr algn="ctr"/>
            <a:r>
              <a:rPr lang="pt-BR" sz="4400" b="1">
                <a:latin typeface="Times New Roman" panose="02020603050405020304" pitchFamily="18" charset="0"/>
                <a:cs typeface="Times New Roman" panose="02020603050405020304" pitchFamily="18" charset="0"/>
              </a:rPr>
              <a:t>e. Lời người kể chuyện</a:t>
            </a:r>
            <a:endParaRPr lang="en-US" sz="4000">
              <a:solidFill>
                <a:srgbClr val="473821"/>
              </a:solidFill>
              <a:latin typeface="Times New Roman" panose="02020603050405020304" pitchFamily="18" charset="0"/>
              <a:cs typeface="Times New Roman" panose="02020603050405020304" pitchFamily="18" charset="0"/>
            </a:endParaRPr>
          </a:p>
        </p:txBody>
      </p:sp>
      <p:grpSp>
        <p:nvGrpSpPr>
          <p:cNvPr id="11" name="Group 11"/>
          <p:cNvGrpSpPr/>
          <p:nvPr/>
        </p:nvGrpSpPr>
        <p:grpSpPr>
          <a:xfrm>
            <a:off x="8285601" y="723900"/>
            <a:ext cx="9240400" cy="7755593"/>
            <a:chOff x="0" y="0"/>
            <a:chExt cx="2002128" cy="1594578"/>
          </a:xfrm>
        </p:grpSpPr>
        <p:sp>
          <p:nvSpPr>
            <p:cNvPr id="12" name="Freeform 12"/>
            <p:cNvSpPr/>
            <p:nvPr/>
          </p:nvSpPr>
          <p:spPr>
            <a:xfrm>
              <a:off x="0" y="0"/>
              <a:ext cx="2002128" cy="1594578"/>
            </a:xfrm>
            <a:custGeom>
              <a:avLst/>
              <a:gdLst/>
              <a:ahLst/>
              <a:cxnLst/>
              <a:rect l="l" t="t" r="r" b="b"/>
              <a:pathLst>
                <a:path w="2002128" h="1594578">
                  <a:moveTo>
                    <a:pt x="51940" y="0"/>
                  </a:moveTo>
                  <a:lnTo>
                    <a:pt x="1950188" y="0"/>
                  </a:lnTo>
                  <a:cubicBezTo>
                    <a:pt x="1978873" y="0"/>
                    <a:pt x="2002128" y="23254"/>
                    <a:pt x="2002128" y="51940"/>
                  </a:cubicBezTo>
                  <a:lnTo>
                    <a:pt x="2002128" y="1542638"/>
                  </a:lnTo>
                  <a:cubicBezTo>
                    <a:pt x="2002128" y="1571324"/>
                    <a:pt x="1978873" y="1594578"/>
                    <a:pt x="1950188" y="1594578"/>
                  </a:cubicBezTo>
                  <a:lnTo>
                    <a:pt x="51940" y="1594578"/>
                  </a:lnTo>
                  <a:cubicBezTo>
                    <a:pt x="23254" y="1594578"/>
                    <a:pt x="0" y="1571324"/>
                    <a:pt x="0" y="1542638"/>
                  </a:cubicBezTo>
                  <a:lnTo>
                    <a:pt x="0" y="51940"/>
                  </a:lnTo>
                  <a:cubicBezTo>
                    <a:pt x="0" y="23254"/>
                    <a:pt x="23254" y="0"/>
                    <a:pt x="51940" y="0"/>
                  </a:cubicBezTo>
                  <a:close/>
                </a:path>
              </a:pathLst>
            </a:custGeom>
            <a:solidFill>
              <a:srgbClr val="EFE9D6">
                <a:alpha val="49804"/>
              </a:srgbClr>
            </a:solidFill>
            <a:ln w="38100" cap="rnd">
              <a:solidFill>
                <a:srgbClr val="A39B76">
                  <a:alpha val="49804"/>
                </a:srgbClr>
              </a:solidFill>
              <a:prstDash val="solid"/>
              <a:round/>
            </a:ln>
          </p:spPr>
        </p:sp>
        <p:sp>
          <p:nvSpPr>
            <p:cNvPr id="13" name="TextBox 13"/>
            <p:cNvSpPr txBox="1"/>
            <p:nvPr/>
          </p:nvSpPr>
          <p:spPr>
            <a:xfrm>
              <a:off x="0" y="-47625"/>
              <a:ext cx="2002128" cy="1642203"/>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14" name="TextBox 14"/>
          <p:cNvSpPr txBox="1"/>
          <p:nvPr/>
        </p:nvSpPr>
        <p:spPr>
          <a:xfrm>
            <a:off x="8686800" y="2107634"/>
            <a:ext cx="8534399" cy="6155531"/>
          </a:xfrm>
          <a:prstGeom prst="rect">
            <a:avLst/>
          </a:prstGeom>
        </p:spPr>
        <p:txBody>
          <a:bodyPr wrap="square" lIns="0" tIns="0" rIns="0" bIns="0" rtlCol="0" anchor="t">
            <a:spAutoFit/>
          </a:bodyPr>
          <a:lstStyle/>
          <a:p>
            <a:pPr algn="just"/>
            <a:r>
              <a:rPr lang="pt-BR" sz="4000">
                <a:latin typeface="Times New Roman" panose="02020603050405020304" pitchFamily="18" charset="0"/>
                <a:cs typeface="Times New Roman" panose="02020603050405020304" pitchFamily="18" charset="0"/>
              </a:rPr>
              <a:t>- </a:t>
            </a:r>
            <a:r>
              <a:rPr lang="pt-BR" sz="4000" b="1" i="1">
                <a:latin typeface="Times New Roman" panose="02020603050405020304" pitchFamily="18" charset="0"/>
                <a:cs typeface="Times New Roman" panose="02020603050405020304" pitchFamily="18" charset="0"/>
              </a:rPr>
              <a:t>Lời của Sơn thần</a:t>
            </a:r>
            <a:r>
              <a:rPr lang="pt-BR" sz="4000">
                <a:latin typeface="Times New Roman" panose="02020603050405020304" pitchFamily="18" charset="0"/>
                <a:cs typeface="Times New Roman" panose="02020603050405020304" pitchFamily="18" charset="0"/>
              </a:rPr>
              <a:t>: “</a:t>
            </a:r>
            <a:r>
              <a:rPr lang="pt-BR" sz="4000" i="1">
                <a:latin typeface="Times New Roman" panose="02020603050405020304" pitchFamily="18" charset="0"/>
                <a:cs typeface="Times New Roman" panose="02020603050405020304" pitchFamily="18" charset="0"/>
              </a:rPr>
              <a:t>Núi là cao, hơn hết mọi nơi. Phượng lâu trúng tuyển, không ta thì ai...tôn quý biết nhường nào!”</a:t>
            </a:r>
            <a:endParaRPr lang="en-GB" sz="4000">
              <a:latin typeface="Times New Roman" panose="02020603050405020304" pitchFamily="18" charset="0"/>
              <a:cs typeface="Times New Roman" panose="02020603050405020304" pitchFamily="18" charset="0"/>
            </a:endParaRPr>
          </a:p>
          <a:p>
            <a:pPr algn="just"/>
            <a:r>
              <a:rPr lang="pt-BR" sz="4000" i="1">
                <a:latin typeface="Times New Roman" panose="02020603050405020304" pitchFamily="18" charset="0"/>
                <a:cs typeface="Times New Roman" panose="02020603050405020304" pitchFamily="18" charset="0"/>
              </a:rPr>
              <a:t>- </a:t>
            </a:r>
            <a:r>
              <a:rPr lang="pt-BR" sz="4000" b="1" i="1">
                <a:latin typeface="Times New Roman" panose="02020603050405020304" pitchFamily="18" charset="0"/>
                <a:cs typeface="Times New Roman" panose="02020603050405020304" pitchFamily="18" charset="0"/>
              </a:rPr>
              <a:t>Lời của Thủy thần</a:t>
            </a:r>
            <a:r>
              <a:rPr lang="pt-BR" sz="4000">
                <a:latin typeface="Times New Roman" panose="02020603050405020304" pitchFamily="18" charset="0"/>
                <a:cs typeface="Times New Roman" panose="02020603050405020304" pitchFamily="18" charset="0"/>
              </a:rPr>
              <a:t>:</a:t>
            </a:r>
            <a:r>
              <a:rPr lang="pt-BR" sz="4000" i="1">
                <a:latin typeface="Times New Roman" panose="02020603050405020304" pitchFamily="18" charset="0"/>
                <a:cs typeface="Times New Roman" panose="02020603050405020304" pitchFamily="18" charset="0"/>
              </a:rPr>
              <a:t> “Nước chảy chỗ trũng, việc thường xưa nay. Bình phong bắn sẻ không ta thì còn ai...hiển vinh biết nhường nào!”</a:t>
            </a:r>
            <a:endParaRPr lang="en-GB" sz="4000">
              <a:latin typeface="Times New Roman" panose="02020603050405020304" pitchFamily="18" charset="0"/>
              <a:cs typeface="Times New Roman" panose="02020603050405020304" pitchFamily="18" charset="0"/>
            </a:endParaRPr>
          </a:p>
          <a:p>
            <a:pPr algn="just"/>
            <a:r>
              <a:rPr lang="pt-BR" sz="4000" smtClean="0">
                <a:latin typeface="Times New Roman" panose="02020603050405020304" pitchFamily="18" charset="0"/>
                <a:cs typeface="Times New Roman" panose="02020603050405020304" pitchFamily="18" charset="0"/>
              </a:rPr>
              <a:t>- </a:t>
            </a:r>
            <a:r>
              <a:rPr lang="pt-BR" sz="4000" b="1" i="1">
                <a:latin typeface="Times New Roman" panose="02020603050405020304" pitchFamily="18" charset="0"/>
                <a:cs typeface="Times New Roman" panose="02020603050405020304" pitchFamily="18" charset="0"/>
              </a:rPr>
              <a:t>Lời của người giấu tên</a:t>
            </a:r>
            <a:r>
              <a:rPr lang="pt-BR" sz="4000">
                <a:latin typeface="Times New Roman" panose="02020603050405020304" pitchFamily="18" charset="0"/>
                <a:cs typeface="Times New Roman" panose="02020603050405020304" pitchFamily="18" charset="0"/>
              </a:rPr>
              <a:t>: “</a:t>
            </a:r>
            <a:r>
              <a:rPr lang="pt-BR" sz="4000" i="1">
                <a:latin typeface="Times New Roman" panose="02020603050405020304" pitchFamily="18" charset="0"/>
                <a:cs typeface="Times New Roman" panose="02020603050405020304" pitchFamily="18" charset="0"/>
              </a:rPr>
              <a:t>Bệ hạ nhầm rồi. Quỷ thần ở núi sông [...] khác nhau biết là chừng nào?</a:t>
            </a:r>
            <a:r>
              <a:rPr lang="pt-BR" sz="4000">
                <a:latin typeface="Times New Roman" panose="02020603050405020304" pitchFamily="18" charset="0"/>
                <a:cs typeface="Times New Roman" panose="02020603050405020304" pitchFamily="18" charset="0"/>
              </a:rPr>
              <a:t>”</a:t>
            </a:r>
            <a:endParaRPr lang="en-US" sz="3600">
              <a:solidFill>
                <a:srgbClr val="473821"/>
              </a:solidFill>
              <a:latin typeface="Times New Roman" panose="02020603050405020304" pitchFamily="18" charset="0"/>
              <a:cs typeface="Times New Roman" panose="02020603050405020304" pitchFamily="18" charset="0"/>
            </a:endParaRPr>
          </a:p>
        </p:txBody>
      </p:sp>
      <p:sp>
        <p:nvSpPr>
          <p:cNvPr id="15" name="TextBox 15"/>
          <p:cNvSpPr txBox="1"/>
          <p:nvPr/>
        </p:nvSpPr>
        <p:spPr>
          <a:xfrm>
            <a:off x="9625388" y="1146463"/>
            <a:ext cx="6051100" cy="538609"/>
          </a:xfrm>
          <a:prstGeom prst="rect">
            <a:avLst/>
          </a:prstGeom>
        </p:spPr>
        <p:txBody>
          <a:bodyPr lIns="0" tIns="0" rIns="0" bIns="0" rtlCol="0" anchor="t">
            <a:spAutoFit/>
          </a:bodyPr>
          <a:lstStyle/>
          <a:p>
            <a:pPr algn="ctr">
              <a:lnSpc>
                <a:spcPts val="4199"/>
              </a:lnSpc>
            </a:pPr>
            <a:r>
              <a:rPr lang="pt-BR" sz="4400" b="1">
                <a:latin typeface="Times New Roman" panose="02020603050405020304" pitchFamily="18" charset="0"/>
                <a:cs typeface="Times New Roman" panose="02020603050405020304" pitchFamily="18" charset="0"/>
              </a:rPr>
              <a:t>f. Lời nhân vật</a:t>
            </a:r>
            <a:endParaRPr lang="en-US" sz="4000">
              <a:solidFill>
                <a:srgbClr val="47382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6350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barn(inVertical)">
                                      <p:cBhvr>
                                        <p:cTn id="19" dur="500"/>
                                        <p:tgtEl>
                                          <p:spTgt spid="15"/>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circle(in)">
                                      <p:cBhvr>
                                        <p:cTn id="24"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4"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22162" r="-22477" b="-7890"/>
            </a:stretch>
          </a:blipFill>
        </p:spPr>
      </p:sp>
      <p:sp>
        <p:nvSpPr>
          <p:cNvPr id="3" name="Freeform 3"/>
          <p:cNvSpPr/>
          <p:nvPr/>
        </p:nvSpPr>
        <p:spPr>
          <a:xfrm flipV="1">
            <a:off x="319823" y="260315"/>
            <a:ext cx="3388214" cy="3320450"/>
          </a:xfrm>
          <a:custGeom>
            <a:avLst/>
            <a:gdLst/>
            <a:ahLst/>
            <a:cxnLst/>
            <a:rect l="l" t="t" r="r" b="b"/>
            <a:pathLst>
              <a:path w="3388214" h="3320450">
                <a:moveTo>
                  <a:pt x="0" y="3320449"/>
                </a:moveTo>
                <a:lnTo>
                  <a:pt x="3388214" y="3320449"/>
                </a:lnTo>
                <a:lnTo>
                  <a:pt x="3388214" y="0"/>
                </a:lnTo>
                <a:lnTo>
                  <a:pt x="0" y="0"/>
                </a:lnTo>
                <a:lnTo>
                  <a:pt x="0" y="3320449"/>
                </a:lnTo>
                <a:close/>
              </a:path>
            </a:pathLst>
          </a:custGeom>
          <a:blipFill>
            <a:blip r:embed="rId3">
              <a:extLst>
                <a:ext uri="{96DAC541-7B7A-43D3-8B79-37D633B846F1}">
                  <asvg:svgBlip xmlns="" xmlns:asvg="http://schemas.microsoft.com/office/drawing/2016/SVG/main" r:embed="rId4"/>
                </a:ext>
              </a:extLst>
            </a:blip>
            <a:stretch>
              <a:fillRect/>
            </a:stretch>
          </a:blipFill>
        </p:spPr>
      </p:sp>
      <p:sp>
        <p:nvSpPr>
          <p:cNvPr id="4" name="Freeform 4"/>
          <p:cNvSpPr/>
          <p:nvPr/>
        </p:nvSpPr>
        <p:spPr>
          <a:xfrm flipH="1" flipV="1">
            <a:off x="14579963" y="260315"/>
            <a:ext cx="3388214" cy="3320450"/>
          </a:xfrm>
          <a:custGeom>
            <a:avLst/>
            <a:gdLst/>
            <a:ahLst/>
            <a:cxnLst/>
            <a:rect l="l" t="t" r="r" b="b"/>
            <a:pathLst>
              <a:path w="3388214" h="3320450">
                <a:moveTo>
                  <a:pt x="3388214" y="3320449"/>
                </a:moveTo>
                <a:lnTo>
                  <a:pt x="0" y="3320449"/>
                </a:lnTo>
                <a:lnTo>
                  <a:pt x="0" y="0"/>
                </a:lnTo>
                <a:lnTo>
                  <a:pt x="3388214" y="0"/>
                </a:lnTo>
                <a:lnTo>
                  <a:pt x="3388214" y="3320449"/>
                </a:lnTo>
                <a:close/>
              </a:path>
            </a:pathLst>
          </a:custGeom>
          <a:blipFill>
            <a:blip r:embed="rId3">
              <a:extLst>
                <a:ext uri="{96DAC541-7B7A-43D3-8B79-37D633B846F1}">
                  <asvg:svgBlip xmlns="" xmlns:asvg="http://schemas.microsoft.com/office/drawing/2016/SVG/main" r:embed="rId4"/>
                </a:ext>
              </a:extLst>
            </a:blip>
            <a:stretch>
              <a:fillRect/>
            </a:stretch>
          </a:blipFill>
        </p:spPr>
      </p:sp>
      <p:grpSp>
        <p:nvGrpSpPr>
          <p:cNvPr id="5" name="Group 5"/>
          <p:cNvGrpSpPr/>
          <p:nvPr/>
        </p:nvGrpSpPr>
        <p:grpSpPr>
          <a:xfrm>
            <a:off x="1419524" y="2592268"/>
            <a:ext cx="15448952" cy="6666032"/>
            <a:chOff x="0" y="0"/>
            <a:chExt cx="4068860" cy="1755663"/>
          </a:xfrm>
        </p:grpSpPr>
        <p:sp>
          <p:nvSpPr>
            <p:cNvPr id="6" name="Freeform 6"/>
            <p:cNvSpPr/>
            <p:nvPr/>
          </p:nvSpPr>
          <p:spPr>
            <a:xfrm>
              <a:off x="0" y="0"/>
              <a:ext cx="4068860" cy="1755663"/>
            </a:xfrm>
            <a:custGeom>
              <a:avLst/>
              <a:gdLst/>
              <a:ahLst/>
              <a:cxnLst/>
              <a:rect l="l" t="t" r="r" b="b"/>
              <a:pathLst>
                <a:path w="4068860" h="1755663">
                  <a:moveTo>
                    <a:pt x="25558" y="0"/>
                  </a:moveTo>
                  <a:lnTo>
                    <a:pt x="4043302" y="0"/>
                  </a:lnTo>
                  <a:cubicBezTo>
                    <a:pt x="4057417" y="0"/>
                    <a:pt x="4068860" y="11443"/>
                    <a:pt x="4068860" y="25558"/>
                  </a:cubicBezTo>
                  <a:lnTo>
                    <a:pt x="4068860" y="1730105"/>
                  </a:lnTo>
                  <a:cubicBezTo>
                    <a:pt x="4068860" y="1744220"/>
                    <a:pt x="4057417" y="1755663"/>
                    <a:pt x="4043302" y="1755663"/>
                  </a:cubicBezTo>
                  <a:lnTo>
                    <a:pt x="25558" y="1755663"/>
                  </a:lnTo>
                  <a:cubicBezTo>
                    <a:pt x="11443" y="1755663"/>
                    <a:pt x="0" y="1744220"/>
                    <a:pt x="0" y="1730105"/>
                  </a:cubicBezTo>
                  <a:lnTo>
                    <a:pt x="0" y="25558"/>
                  </a:lnTo>
                  <a:cubicBezTo>
                    <a:pt x="0" y="11443"/>
                    <a:pt x="11443" y="0"/>
                    <a:pt x="25558" y="0"/>
                  </a:cubicBezTo>
                  <a:close/>
                </a:path>
              </a:pathLst>
            </a:custGeom>
            <a:solidFill>
              <a:srgbClr val="EFE9D6">
                <a:alpha val="49804"/>
              </a:srgbClr>
            </a:solidFill>
            <a:ln w="38100" cap="rnd">
              <a:solidFill>
                <a:srgbClr val="A39B76">
                  <a:alpha val="49804"/>
                </a:srgbClr>
              </a:solidFill>
              <a:prstDash val="solid"/>
              <a:round/>
            </a:ln>
          </p:spPr>
        </p:sp>
        <p:sp>
          <p:nvSpPr>
            <p:cNvPr id="7" name="TextBox 7"/>
            <p:cNvSpPr txBox="1"/>
            <p:nvPr/>
          </p:nvSpPr>
          <p:spPr>
            <a:xfrm>
              <a:off x="0" y="-47625"/>
              <a:ext cx="4068860" cy="1803288"/>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8" name="TextBox 8"/>
          <p:cNvSpPr txBox="1"/>
          <p:nvPr/>
        </p:nvSpPr>
        <p:spPr>
          <a:xfrm>
            <a:off x="2583970" y="839862"/>
            <a:ext cx="14831741" cy="830997"/>
          </a:xfrm>
          <a:prstGeom prst="rect">
            <a:avLst/>
          </a:prstGeom>
        </p:spPr>
        <p:txBody>
          <a:bodyPr wrap="square" lIns="0" tIns="0" rIns="0" bIns="0" rtlCol="0" anchor="t">
            <a:spAutoFit/>
          </a:bodyPr>
          <a:lstStyle/>
          <a:p>
            <a:r>
              <a:rPr lang="pt-BR" sz="5400" b="1">
                <a:latin typeface="Times New Roman" panose="02020603050405020304" pitchFamily="18" charset="0"/>
                <a:cs typeface="Times New Roman" panose="02020603050405020304" pitchFamily="18" charset="0"/>
              </a:rPr>
              <a:t>2. Những tình huống truyện và yếu tố kì ảo</a:t>
            </a:r>
            <a:endParaRPr lang="en-GB" sz="5400">
              <a:latin typeface="Times New Roman" panose="02020603050405020304" pitchFamily="18" charset="0"/>
              <a:cs typeface="Times New Roman" panose="02020603050405020304"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386243009"/>
              </p:ext>
            </p:extLst>
          </p:nvPr>
        </p:nvGraphicFramePr>
        <p:xfrm>
          <a:off x="1676400" y="2933700"/>
          <a:ext cx="14803120" cy="5852160"/>
        </p:xfrm>
        <a:graphic>
          <a:graphicData uri="http://schemas.openxmlformats.org/drawingml/2006/table">
            <a:tbl>
              <a:tblPr firstRow="1" firstCol="1" bandRow="1">
                <a:effectLst>
                  <a:outerShdw blurRad="50800" dist="38100" algn="l" rotWithShape="0">
                    <a:prstClr val="black">
                      <a:alpha val="40000"/>
                    </a:prstClr>
                  </a:outerShdw>
                </a:effectLst>
              </a:tblPr>
              <a:tblGrid>
                <a:gridCol w="3906520"/>
                <a:gridCol w="4038600"/>
                <a:gridCol w="6858000"/>
              </a:tblGrid>
              <a:tr h="1380804">
                <a:tc gridSpan="3">
                  <a:txBody>
                    <a:bodyPr/>
                    <a:lstStyle/>
                    <a:p>
                      <a:pPr algn="ctr">
                        <a:lnSpc>
                          <a:spcPct val="100000"/>
                        </a:lnSpc>
                        <a:spcAft>
                          <a:spcPts val="0"/>
                        </a:spcAft>
                      </a:pPr>
                      <a:r>
                        <a:rPr lang="pt-BR" sz="4800" b="1">
                          <a:effectLst/>
                          <a:latin typeface="Times New Roman" panose="02020603050405020304" pitchFamily="18" charset="0"/>
                          <a:ea typeface="Calibri" panose="020F0502020204030204" pitchFamily="34" charset="0"/>
                          <a:cs typeface="Times New Roman" panose="02020603050405020304" pitchFamily="18" charset="0"/>
                        </a:rPr>
                        <a:t>Phiếu học tập 02:</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0000"/>
                        </a:lnSpc>
                        <a:spcAft>
                          <a:spcPts val="0"/>
                        </a:spcAft>
                      </a:pPr>
                      <a:r>
                        <a:rPr lang="pt-BR" sz="4800" b="1">
                          <a:effectLst/>
                          <a:latin typeface="Times New Roman" panose="02020603050405020304" pitchFamily="18" charset="0"/>
                          <a:ea typeface="Calibri" panose="020F0502020204030204" pitchFamily="34" charset="0"/>
                          <a:cs typeface="Times New Roman" panose="02020603050405020304" pitchFamily="18" charset="0"/>
                        </a:rPr>
                        <a:t>Tìm hiểu những tình huống truyện và yếu tố kì ảo trong văn bản </a:t>
                      </a:r>
                      <a:r>
                        <a:rPr lang="pt-BR" sz="4800" b="1" i="1">
                          <a:effectLst/>
                          <a:latin typeface="Times New Roman" panose="02020603050405020304" pitchFamily="18" charset="0"/>
                          <a:ea typeface="Calibri" panose="020F0502020204030204" pitchFamily="34" charset="0"/>
                          <a:cs typeface="Times New Roman" panose="02020603050405020304" pitchFamily="18" charset="0"/>
                        </a:rPr>
                        <a:t>Ngọc nữ về tay chân chủ</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r>
              <a:tr h="460268">
                <a:tc>
                  <a:txBody>
                    <a:bodyPr/>
                    <a:lstStyle/>
                    <a:p>
                      <a:pPr algn="ctr">
                        <a:lnSpc>
                          <a:spcPct val="100000"/>
                        </a:lnSpc>
                        <a:spcAft>
                          <a:spcPts val="0"/>
                        </a:spcAft>
                      </a:pPr>
                      <a:r>
                        <a:rPr lang="pt-BR" sz="4800" b="1">
                          <a:effectLst/>
                          <a:latin typeface="Times New Roman" panose="02020603050405020304" pitchFamily="18" charset="0"/>
                          <a:ea typeface="Calibri" panose="020F0502020204030204" pitchFamily="34" charset="0"/>
                          <a:cs typeface="Times New Roman" panose="02020603050405020304" pitchFamily="18" charset="0"/>
                        </a:rPr>
                        <a:t>Tình huống</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4800" b="1">
                          <a:effectLst/>
                          <a:latin typeface="Times New Roman" panose="02020603050405020304" pitchFamily="18" charset="0"/>
                          <a:ea typeface="Calibri" panose="020F0502020204030204" pitchFamily="34" charset="0"/>
                          <a:cs typeface="Times New Roman" panose="02020603050405020304" pitchFamily="18" charset="0"/>
                        </a:rPr>
                        <a:t>Yếu tố kì ảo</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4800" b="1">
                          <a:effectLst/>
                          <a:latin typeface="Times New Roman" panose="02020603050405020304" pitchFamily="18" charset="0"/>
                          <a:ea typeface="Calibri" panose="020F0502020204030204" pitchFamily="34" charset="0"/>
                          <a:cs typeface="Times New Roman" panose="02020603050405020304" pitchFamily="18" charset="0"/>
                        </a:rPr>
                        <a:t>Ý nghĩa của tình huống</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0536">
                <a:tc>
                  <a:txBody>
                    <a:bodyPr/>
                    <a:lstStyle/>
                    <a:p>
                      <a:pPr algn="ctr">
                        <a:lnSpc>
                          <a:spcPct val="100000"/>
                        </a:lnSpc>
                        <a:spcAft>
                          <a:spcPts val="0"/>
                        </a:spcAft>
                      </a:pPr>
                      <a:r>
                        <a:rPr lang="pt-BR" sz="4800">
                          <a:effectLst/>
                          <a:latin typeface="Times New Roman" panose="02020603050405020304" pitchFamily="18" charset="0"/>
                          <a:ea typeface="Calibri" panose="020F0502020204030204" pitchFamily="34" charset="0"/>
                          <a:cs typeface="Times New Roman" panose="02020603050405020304" pitchFamily="18" charset="0"/>
                        </a:rPr>
                        <a:t>Tình huống 1</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0000"/>
                        </a:lnSpc>
                        <a:spcAft>
                          <a:spcPts val="0"/>
                        </a:spcAft>
                      </a:pPr>
                      <a:r>
                        <a:rPr lang="pt-BR" sz="4800">
                          <a:effectLst/>
                          <a:latin typeface="Times New Roman" panose="02020603050405020304" pitchFamily="18" charset="0"/>
                          <a:ea typeface="Calibri" panose="020F0502020204030204" pitchFamily="34" charset="0"/>
                          <a:cs typeface="Times New Roman" panose="02020603050405020304" pitchFamily="18" charset="0"/>
                        </a:rPr>
                        <a:t>..........</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4800" b="1">
                          <a:effectLst/>
                          <a:latin typeface="Times New Roman" panose="02020603050405020304" pitchFamily="18" charset="0"/>
                          <a:ea typeface="Calibri" panose="020F0502020204030204" pitchFamily="34" charset="0"/>
                          <a:cs typeface="Times New Roman" panose="02020603050405020304" pitchFamily="18" charset="0"/>
                        </a:rPr>
                        <a:t> </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4800" b="1">
                          <a:effectLst/>
                          <a:latin typeface="Times New Roman" panose="02020603050405020304" pitchFamily="18" charset="0"/>
                          <a:ea typeface="Calibri" panose="020F0502020204030204" pitchFamily="34" charset="0"/>
                          <a:cs typeface="Times New Roman" panose="02020603050405020304" pitchFamily="18" charset="0"/>
                        </a:rPr>
                        <a:t> </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0536">
                <a:tc>
                  <a:txBody>
                    <a:bodyPr/>
                    <a:lstStyle/>
                    <a:p>
                      <a:pPr algn="ctr">
                        <a:lnSpc>
                          <a:spcPct val="100000"/>
                        </a:lnSpc>
                        <a:spcAft>
                          <a:spcPts val="0"/>
                        </a:spcAft>
                      </a:pPr>
                      <a:r>
                        <a:rPr lang="pt-BR" sz="4800">
                          <a:effectLst/>
                          <a:latin typeface="Times New Roman" panose="02020603050405020304" pitchFamily="18" charset="0"/>
                          <a:ea typeface="Calibri" panose="020F0502020204030204" pitchFamily="34" charset="0"/>
                          <a:cs typeface="Times New Roman" panose="02020603050405020304" pitchFamily="18" charset="0"/>
                        </a:rPr>
                        <a:t>Tình huống 2</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0000"/>
                        </a:lnSpc>
                        <a:spcAft>
                          <a:spcPts val="0"/>
                        </a:spcAft>
                      </a:pPr>
                      <a:r>
                        <a:rPr lang="pt-BR" sz="4800">
                          <a:effectLst/>
                          <a:latin typeface="Times New Roman" panose="02020603050405020304" pitchFamily="18" charset="0"/>
                          <a:ea typeface="Calibri" panose="020F0502020204030204" pitchFamily="34" charset="0"/>
                          <a:cs typeface="Times New Roman" panose="02020603050405020304" pitchFamily="18" charset="0"/>
                        </a:rPr>
                        <a:t>..........</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pt-BR" sz="4800" b="1">
                          <a:effectLst/>
                          <a:latin typeface="Times New Roman" panose="02020603050405020304" pitchFamily="18" charset="0"/>
                          <a:ea typeface="Calibri" panose="020F0502020204030204" pitchFamily="34" charset="0"/>
                          <a:cs typeface="Times New Roman" panose="02020603050405020304" pitchFamily="18" charset="0"/>
                        </a:rPr>
                        <a:t> </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pt-BR" sz="4800" b="1">
                          <a:effectLst/>
                          <a:latin typeface="Times New Roman" panose="02020603050405020304" pitchFamily="18" charset="0"/>
                          <a:ea typeface="Calibri" panose="020F0502020204030204" pitchFamily="34" charset="0"/>
                          <a:cs typeface="Times New Roman" panose="02020603050405020304" pitchFamily="18" charset="0"/>
                        </a:rPr>
                        <a:t> </a:t>
                      </a:r>
                      <a:endParaRPr lang="en-GB" sz="4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54601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1021</Words>
  <Application>Microsoft Office PowerPoint</Application>
  <PresentationFormat>Custom</PresentationFormat>
  <Paragraphs>90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MS Mincho</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Brown Vintage Watercolor Creative Portfolio Presentation</dc:title>
  <cp:lastModifiedBy>asus PC</cp:lastModifiedBy>
  <cp:revision>34</cp:revision>
  <dcterms:created xsi:type="dcterms:W3CDTF">2006-08-16T00:00:00Z</dcterms:created>
  <dcterms:modified xsi:type="dcterms:W3CDTF">2024-05-09T10:02:19Z</dcterms:modified>
  <dc:identifier>DAGEpQUoYNM</dc:identifier>
</cp:coreProperties>
</file>