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4"/>
  </p:notesMasterIdLst>
  <p:sldIdLst>
    <p:sldId id="268" r:id="rId4"/>
    <p:sldId id="269" r:id="rId5"/>
    <p:sldId id="271" r:id="rId6"/>
    <p:sldId id="270"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9" r:id="rId24"/>
    <p:sldId id="262" r:id="rId25"/>
    <p:sldId id="290" r:id="rId26"/>
    <p:sldId id="291" r:id="rId27"/>
    <p:sldId id="294" r:id="rId28"/>
    <p:sldId id="293" r:id="rId29"/>
    <p:sldId id="292" r:id="rId30"/>
    <p:sldId id="288" r:id="rId31"/>
    <p:sldId id="295" r:id="rId32"/>
    <p:sldId id="261" r:id="rId33"/>
    <p:sldId id="297" r:id="rId34"/>
    <p:sldId id="298" r:id="rId35"/>
    <p:sldId id="256" r:id="rId36"/>
    <p:sldId id="299" r:id="rId37"/>
    <p:sldId id="300" r:id="rId38"/>
    <p:sldId id="301" r:id="rId39"/>
    <p:sldId id="257" r:id="rId40"/>
    <p:sldId id="303" r:id="rId41"/>
    <p:sldId id="304" r:id="rId42"/>
    <p:sldId id="305" r:id="rId43"/>
    <p:sldId id="258" r:id="rId44"/>
    <p:sldId id="259" r:id="rId45"/>
    <p:sldId id="260" r:id="rId46"/>
    <p:sldId id="306" r:id="rId47"/>
    <p:sldId id="307" r:id="rId48"/>
    <p:sldId id="263" r:id="rId49"/>
    <p:sldId id="308" r:id="rId50"/>
    <p:sldId id="264" r:id="rId51"/>
    <p:sldId id="309" r:id="rId52"/>
    <p:sldId id="267" r:id="rId5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876"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2DF9B-1B0F-4FC4-9E8E-533AD45ABBC9}" type="datetimeFigureOut">
              <a:rPr lang="en-GB" smtClean="0"/>
              <a:t>07/05/2024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56282-BF1E-46B8-90DB-5998B7CD6CC2}" type="slidenum">
              <a:rPr lang="en-GB" smtClean="0"/>
              <a:t>‹#›</a:t>
            </a:fld>
            <a:endParaRPr lang="en-GB"/>
          </a:p>
        </p:txBody>
      </p:sp>
    </p:spTree>
    <p:extLst>
      <p:ext uri="{BB962C8B-B14F-4D97-AF65-F5344CB8AC3E}">
        <p14:creationId xmlns:p14="http://schemas.microsoft.com/office/powerpoint/2010/main" val="3413964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SG"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096E0FE-1793-4E7C-8A6A-0D2BD15DB4D7}" type="slidenum">
              <a:rPr lang="zh-CN" altLang="en-US" smtClean="0">
                <a:solidFill>
                  <a:prstClr val="black"/>
                </a:solidFill>
              </a:rPr>
              <a:pPr/>
              <a:t>1</a:t>
            </a:fld>
            <a:endParaRPr lang="zh-CN" altLang="en-US" smtClean="0">
              <a:solidFill>
                <a:prstClr val="black"/>
              </a:solidFill>
            </a:endParaRPr>
          </a:p>
        </p:txBody>
      </p:sp>
    </p:spTree>
    <p:extLst>
      <p:ext uri="{BB962C8B-B14F-4D97-AF65-F5344CB8AC3E}">
        <p14:creationId xmlns:p14="http://schemas.microsoft.com/office/powerpoint/2010/main" val="2121200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BCA5C5-ACE0-46CF-8274-7EBAD72A2911}"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3123544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BCA5C5-ACE0-46CF-8274-7EBAD72A2911}"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2451119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0AE49B3-9EA7-4DAB-BDB8-48AA3135E38E}" type="datetimeFigureOut">
              <a:rPr lang="en-US">
                <a:solidFill>
                  <a:prstClr val="black">
                    <a:tint val="75000"/>
                  </a:prstClr>
                </a:solidFill>
              </a:rPr>
              <a:pPr>
                <a:defRPr/>
              </a:pPr>
              <a:t>5/7/2024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7B9DBE-9E4E-46A6-A5F4-75D99BCCB467}" type="slidenum">
              <a:rPr lang="en-US"/>
              <a:pPr>
                <a:defRPr/>
              </a:pPr>
              <a:t>‹#›</a:t>
            </a:fld>
            <a:endParaRPr lang="en-US"/>
          </a:p>
        </p:txBody>
      </p:sp>
    </p:spTree>
    <p:extLst>
      <p:ext uri="{BB962C8B-B14F-4D97-AF65-F5344CB8AC3E}">
        <p14:creationId xmlns:p14="http://schemas.microsoft.com/office/powerpoint/2010/main" val="1121170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3163A64-69A0-4126-8706-6D71553639D0}" type="datetimeFigureOut">
              <a:rPr lang="en-US">
                <a:solidFill>
                  <a:prstClr val="black">
                    <a:tint val="75000"/>
                  </a:prstClr>
                </a:solidFill>
              </a:rPr>
              <a:pPr>
                <a:defRPr/>
              </a:pPr>
              <a:t>5/7/2024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CD6B9F-5D16-4EF2-BE96-A353255BE0C7}" type="slidenum">
              <a:rPr lang="en-US"/>
              <a:pPr>
                <a:defRPr/>
              </a:pPr>
              <a:t>‹#›</a:t>
            </a:fld>
            <a:endParaRPr lang="en-US"/>
          </a:p>
        </p:txBody>
      </p:sp>
    </p:spTree>
    <p:extLst>
      <p:ext uri="{BB962C8B-B14F-4D97-AF65-F5344CB8AC3E}">
        <p14:creationId xmlns:p14="http://schemas.microsoft.com/office/powerpoint/2010/main" val="3011986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AD0715D-03B6-4E41-8E85-87F2CDE56461}" type="datetimeFigureOut">
              <a:rPr lang="en-US">
                <a:solidFill>
                  <a:prstClr val="black">
                    <a:tint val="75000"/>
                  </a:prstClr>
                </a:solidFill>
              </a:rPr>
              <a:pPr>
                <a:defRPr/>
              </a:pPr>
              <a:t>5/7/2024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7F1A77-A1BF-4597-83B3-D9040D7D5BF7}" type="slidenum">
              <a:rPr lang="en-US"/>
              <a:pPr>
                <a:defRPr/>
              </a:pPr>
              <a:t>‹#›</a:t>
            </a:fld>
            <a:endParaRPr lang="en-US"/>
          </a:p>
        </p:txBody>
      </p:sp>
    </p:spTree>
    <p:extLst>
      <p:ext uri="{BB962C8B-B14F-4D97-AF65-F5344CB8AC3E}">
        <p14:creationId xmlns:p14="http://schemas.microsoft.com/office/powerpoint/2010/main" val="2445694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1EACFD-FB5C-4F23-87FF-1C9F09517782}" type="datetimeFigureOut">
              <a:rPr lang="en-US">
                <a:solidFill>
                  <a:prstClr val="black">
                    <a:tint val="75000"/>
                  </a:prstClr>
                </a:solidFill>
              </a:rPr>
              <a:pPr>
                <a:defRPr/>
              </a:pPr>
              <a:t>5/7/2024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2990EF3-EE45-46CC-A945-D3AAAA38AB60}" type="slidenum">
              <a:rPr lang="en-US"/>
              <a:pPr>
                <a:defRPr/>
              </a:pPr>
              <a:t>‹#›</a:t>
            </a:fld>
            <a:endParaRPr lang="en-US"/>
          </a:p>
        </p:txBody>
      </p:sp>
    </p:spTree>
    <p:extLst>
      <p:ext uri="{BB962C8B-B14F-4D97-AF65-F5344CB8AC3E}">
        <p14:creationId xmlns:p14="http://schemas.microsoft.com/office/powerpoint/2010/main" val="104278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C5C195-06A5-4624-A627-D474A6196822}" type="datetimeFigureOut">
              <a:rPr lang="en-US">
                <a:solidFill>
                  <a:prstClr val="black">
                    <a:tint val="75000"/>
                  </a:prstClr>
                </a:solidFill>
              </a:rPr>
              <a:pPr>
                <a:defRPr/>
              </a:pPr>
              <a:t>5/7/2024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791BD8-130F-4BC9-BA44-D6ED20324BE5}" type="slidenum">
              <a:rPr lang="en-US"/>
              <a:pPr>
                <a:defRPr/>
              </a:pPr>
              <a:t>‹#›</a:t>
            </a:fld>
            <a:endParaRPr lang="en-US"/>
          </a:p>
        </p:txBody>
      </p:sp>
    </p:spTree>
    <p:extLst>
      <p:ext uri="{BB962C8B-B14F-4D97-AF65-F5344CB8AC3E}">
        <p14:creationId xmlns:p14="http://schemas.microsoft.com/office/powerpoint/2010/main" val="3211130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4570850-1A80-434C-8652-7BF23B805708}" type="datetimeFigureOut">
              <a:rPr lang="en-US">
                <a:solidFill>
                  <a:prstClr val="black">
                    <a:tint val="75000"/>
                  </a:prstClr>
                </a:solidFill>
              </a:rPr>
              <a:pPr>
                <a:defRPr/>
              </a:pPr>
              <a:t>5/7/2024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C6774B1-C45A-4EFF-9CB5-64FA7A4FEC3A}" type="slidenum">
              <a:rPr lang="en-US"/>
              <a:pPr>
                <a:defRPr/>
              </a:pPr>
              <a:t>‹#›</a:t>
            </a:fld>
            <a:endParaRPr lang="en-US"/>
          </a:p>
        </p:txBody>
      </p:sp>
    </p:spTree>
    <p:extLst>
      <p:ext uri="{BB962C8B-B14F-4D97-AF65-F5344CB8AC3E}">
        <p14:creationId xmlns:p14="http://schemas.microsoft.com/office/powerpoint/2010/main" val="447006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A887B0F-4933-4CDC-9EC8-EE52D2D3B754}" type="datetimeFigureOut">
              <a:rPr lang="en-US">
                <a:solidFill>
                  <a:prstClr val="black">
                    <a:tint val="75000"/>
                  </a:prstClr>
                </a:solidFill>
              </a:rPr>
              <a:pPr>
                <a:defRPr/>
              </a:pPr>
              <a:t>5/7/2024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B5BFDB3-2899-4FA0-8019-8D11BEBE9F4E}" type="slidenum">
              <a:rPr lang="en-US"/>
              <a:pPr>
                <a:defRPr/>
              </a:pPr>
              <a:t>‹#›</a:t>
            </a:fld>
            <a:endParaRPr lang="en-US"/>
          </a:p>
        </p:txBody>
      </p:sp>
    </p:spTree>
    <p:extLst>
      <p:ext uri="{BB962C8B-B14F-4D97-AF65-F5344CB8AC3E}">
        <p14:creationId xmlns:p14="http://schemas.microsoft.com/office/powerpoint/2010/main" val="623405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064F9A4-0401-4684-AC86-34508B9238F2}" type="datetimeFigureOut">
              <a:rPr lang="en-US">
                <a:solidFill>
                  <a:prstClr val="black">
                    <a:tint val="75000"/>
                  </a:prstClr>
                </a:solidFill>
              </a:rPr>
              <a:pPr>
                <a:defRPr/>
              </a:pPr>
              <a:t>5/7/2024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A10944C-A361-456A-B42F-D16AD7A86250}" type="slidenum">
              <a:rPr lang="en-US"/>
              <a:pPr>
                <a:defRPr/>
              </a:pPr>
              <a:t>‹#›</a:t>
            </a:fld>
            <a:endParaRPr lang="en-US"/>
          </a:p>
        </p:txBody>
      </p:sp>
    </p:spTree>
    <p:extLst>
      <p:ext uri="{BB962C8B-B14F-4D97-AF65-F5344CB8AC3E}">
        <p14:creationId xmlns:p14="http://schemas.microsoft.com/office/powerpoint/2010/main" val="47723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smtClean="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80F7E87-5405-47C1-A65B-A0BB2624091F}" type="datetimeFigureOut">
              <a:rPr lang="en-US">
                <a:solidFill>
                  <a:prstClr val="black">
                    <a:tint val="75000"/>
                  </a:prstClr>
                </a:solidFill>
              </a:rPr>
              <a:pPr>
                <a:defRPr/>
              </a:pPr>
              <a:t>5/7/2024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DF0051-8DAF-4E29-9ADE-D7898D45C821}" type="slidenum">
              <a:rPr lang="en-US"/>
              <a:pPr>
                <a:defRPr/>
              </a:pPr>
              <a:t>‹#›</a:t>
            </a:fld>
            <a:endParaRPr lang="en-US"/>
          </a:p>
        </p:txBody>
      </p:sp>
    </p:spTree>
    <p:extLst>
      <p:ext uri="{BB962C8B-B14F-4D97-AF65-F5344CB8AC3E}">
        <p14:creationId xmlns:p14="http://schemas.microsoft.com/office/powerpoint/2010/main" val="309099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AF3EE21-F7A7-4A15-BDB2-361CA8428549}" type="datetimeFigureOut">
              <a:rPr lang="en-US">
                <a:solidFill>
                  <a:prstClr val="black">
                    <a:tint val="75000"/>
                  </a:prstClr>
                </a:solidFill>
              </a:rPr>
              <a:pPr>
                <a:defRPr/>
              </a:pPr>
              <a:t>5/7/2024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2B2985-83CD-4375-8F2E-2D6406ADAFB1}" type="slidenum">
              <a:rPr lang="en-US"/>
              <a:pPr>
                <a:defRPr/>
              </a:pPr>
              <a:t>‹#›</a:t>
            </a:fld>
            <a:endParaRPr lang="en-US"/>
          </a:p>
        </p:txBody>
      </p:sp>
    </p:spTree>
    <p:extLst>
      <p:ext uri="{BB962C8B-B14F-4D97-AF65-F5344CB8AC3E}">
        <p14:creationId xmlns:p14="http://schemas.microsoft.com/office/powerpoint/2010/main" val="663430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BFE0F62-5231-4962-BAC8-7CD776ACA3C3}" type="datetimeFigureOut">
              <a:rPr lang="en-US">
                <a:solidFill>
                  <a:prstClr val="black">
                    <a:tint val="75000"/>
                  </a:prstClr>
                </a:solidFill>
              </a:rPr>
              <a:pPr>
                <a:defRPr/>
              </a:pPr>
              <a:t>5/7/2024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A96F92-6367-45D9-88ED-834548DE7BCA}" type="slidenum">
              <a:rPr lang="en-US"/>
              <a:pPr>
                <a:defRPr/>
              </a:pPr>
              <a:t>‹#›</a:t>
            </a:fld>
            <a:endParaRPr lang="en-US"/>
          </a:p>
        </p:txBody>
      </p:sp>
    </p:spTree>
    <p:extLst>
      <p:ext uri="{BB962C8B-B14F-4D97-AF65-F5344CB8AC3E}">
        <p14:creationId xmlns:p14="http://schemas.microsoft.com/office/powerpoint/2010/main" val="3695835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1"/>
          <p:cNvSpPr/>
          <p:nvPr userDrawn="1"/>
        </p:nvSpPr>
        <p:spPr>
          <a:xfrm>
            <a:off x="653144" y="8338457"/>
            <a:ext cx="5617028" cy="1284515"/>
          </a:xfrm>
          <a:prstGeom prst="rect">
            <a:avLst/>
          </a:prstGeom>
          <a:solidFill>
            <a:srgbClr val="FDF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5">
              <a:solidFill>
                <a:prstClr val="white"/>
              </a:solidFill>
            </a:endParaRPr>
          </a:p>
        </p:txBody>
      </p:sp>
      <p:pic>
        <p:nvPicPr>
          <p:cNvPr id="7" name="Picture 6"/>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8507446" y="4029394"/>
            <a:ext cx="8860971" cy="6257606"/>
          </a:xfrm>
          <a:prstGeom prst="rect">
            <a:avLst/>
          </a:prstGeom>
        </p:spPr>
      </p:pic>
      <p:pic>
        <p:nvPicPr>
          <p:cNvPr id="8" name="Picture 7"/>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10619277" y="4207328"/>
            <a:ext cx="7668725" cy="5415644"/>
          </a:xfrm>
          <a:prstGeom prst="rect">
            <a:avLst/>
          </a:prstGeom>
        </p:spPr>
      </p:pic>
    </p:spTree>
    <p:extLst>
      <p:ext uri="{BB962C8B-B14F-4D97-AF65-F5344CB8AC3E}">
        <p14:creationId xmlns:p14="http://schemas.microsoft.com/office/powerpoint/2010/main" val="231812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decel="100000" fill="hold" nodeType="withEffect">
                                  <p:stCondLst>
                                    <p:cond delay="0"/>
                                  </p:stCondLst>
                                  <p:childTnLst>
                                    <p:animScale>
                                      <p:cBhvr>
                                        <p:cTn id="6" dur="20000" fill="hold"/>
                                        <p:tgtEl>
                                          <p:spTgt spid="7"/>
                                        </p:tgtEl>
                                      </p:cBhvr>
                                      <p:by x="200000" y="200000"/>
                                    </p:animScale>
                                  </p:childTnLst>
                                </p:cTn>
                              </p:par>
                              <p:par>
                                <p:cTn id="7" presetID="6" presetClass="emph" presetSubtype="0" repeatCount="indefinite" decel="100000" fill="hold" nodeType="withEffect">
                                  <p:stCondLst>
                                    <p:cond delay="0"/>
                                  </p:stCondLst>
                                  <p:childTnLst>
                                    <p:animScale>
                                      <p:cBhvr>
                                        <p:cTn id="8" dur="20000" fill="hold"/>
                                        <p:tgtEl>
                                          <p:spTgt spid="8"/>
                                        </p:tgtEl>
                                      </p:cBhvr>
                                      <p:by x="200000" y="200000"/>
                                    </p:animScale>
                                  </p:childTnLst>
                                </p:cTn>
                              </p:par>
                              <p:par>
                                <p:cTn id="9" presetID="64" presetClass="path" presetSubtype="0" repeatCount="indefinite" accel="50000" decel="50000" fill="hold" nodeType="withEffect">
                                  <p:stCondLst>
                                    <p:cond delay="0"/>
                                  </p:stCondLst>
                                  <p:childTnLst>
                                    <p:animMotion origin="layout" path="M 0.10326 0.02176 L -0.06719 -0.14004 " pathEditMode="relative" rAng="0" ptsTypes="AA">
                                      <p:cBhvr>
                                        <p:cTn id="10" dur="20000" fill="hold"/>
                                        <p:tgtEl>
                                          <p:spTgt spid="7"/>
                                        </p:tgtEl>
                                        <p:attrNameLst>
                                          <p:attrName>ppt_x</p:attrName>
                                          <p:attrName>ppt_y</p:attrName>
                                        </p:attrNameLst>
                                      </p:cBhvr>
                                      <p:rCtr x="-8529" y="-8102"/>
                                    </p:animMotion>
                                  </p:childTnLst>
                                </p:cTn>
                              </p:par>
                              <p:par>
                                <p:cTn id="11" presetID="64" presetClass="path" presetSubtype="0" repeatCount="indefinite" accel="50000" decel="50000" fill="hold" nodeType="withEffect">
                                  <p:stCondLst>
                                    <p:cond delay="0"/>
                                  </p:stCondLst>
                                  <p:childTnLst>
                                    <p:animMotion origin="layout" path="M -4.58333E-6 -2.22222E-6 L -0.13619 0.23727 " pathEditMode="relative" rAng="0" ptsTypes="AA">
                                      <p:cBhvr>
                                        <p:cTn id="12" dur="20000" fill="hold"/>
                                        <p:tgtEl>
                                          <p:spTgt spid="8"/>
                                        </p:tgtEl>
                                        <p:attrNameLst>
                                          <p:attrName>ppt_x</p:attrName>
                                          <p:attrName>ppt_y</p:attrName>
                                        </p:attrNameLst>
                                      </p:cBhvr>
                                      <p:rCtr x="-6810" y="1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431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 name="图片 2"/>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82500" b="54870"/>
          <a:stretch>
            <a:fillRect/>
          </a:stretch>
        </p:blipFill>
        <p:spPr>
          <a:xfrm>
            <a:off x="13502641" y="-37230"/>
            <a:ext cx="4785360" cy="4499218"/>
          </a:xfrm>
          <a:prstGeom prst="rect">
            <a:avLst/>
          </a:prstGeom>
        </p:spPr>
      </p:pic>
      <p:pic>
        <p:nvPicPr>
          <p:cNvPr id="4" name="图片 3"/>
          <p:cNvPicPr>
            <a:picLocks noChangeAspect="1"/>
          </p:cNvPicPr>
          <p:nvPr userDrawn="1"/>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3619500"/>
            <a:ext cx="18288000" cy="6667500"/>
          </a:xfrm>
          <a:prstGeom prst="rect">
            <a:avLst/>
          </a:prstGeom>
        </p:spPr>
      </p:pic>
    </p:spTree>
    <p:extLst>
      <p:ext uri="{BB962C8B-B14F-4D97-AF65-F5344CB8AC3E}">
        <p14:creationId xmlns:p14="http://schemas.microsoft.com/office/powerpoint/2010/main" val="1836154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1"/>
          <p:cNvSpPr/>
          <p:nvPr userDrawn="1"/>
        </p:nvSpPr>
        <p:spPr>
          <a:xfrm>
            <a:off x="653144" y="8338457"/>
            <a:ext cx="5617028" cy="1284515"/>
          </a:xfrm>
          <a:prstGeom prst="rect">
            <a:avLst/>
          </a:prstGeom>
          <a:solidFill>
            <a:srgbClr val="FDF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5">
              <a:solidFill>
                <a:prstClr val="white"/>
              </a:solidFill>
            </a:endParaRPr>
          </a:p>
        </p:txBody>
      </p:sp>
    </p:spTree>
    <p:extLst>
      <p:ext uri="{BB962C8B-B14F-4D97-AF65-F5344CB8AC3E}">
        <p14:creationId xmlns:p14="http://schemas.microsoft.com/office/powerpoint/2010/main" val="4239308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433290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745256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r="67500" b="65778"/>
          <a:stretch>
            <a:fillRect/>
          </a:stretch>
        </p:blipFill>
        <p:spPr>
          <a:xfrm>
            <a:off x="1" y="0"/>
            <a:ext cx="5943600" cy="3520440"/>
          </a:xfrm>
          <a:prstGeom prst="rect">
            <a:avLst/>
          </a:prstGeom>
        </p:spPr>
      </p:pic>
      <p:pic>
        <p:nvPicPr>
          <p:cNvPr id="2" name="图片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图片 3"/>
          <p:cNvPicPr>
            <a:picLocks noChangeAspect="1"/>
          </p:cNvPicPr>
          <p:nvPr userDrawn="1"/>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3619500"/>
            <a:ext cx="18288000" cy="6667500"/>
          </a:xfrm>
          <a:prstGeom prst="rect">
            <a:avLst/>
          </a:prstGeom>
        </p:spPr>
      </p:pic>
    </p:spTree>
    <p:extLst>
      <p:ext uri="{BB962C8B-B14F-4D97-AF65-F5344CB8AC3E}">
        <p14:creationId xmlns:p14="http://schemas.microsoft.com/office/powerpoint/2010/main" val="4185216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068100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2024/5/7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7586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792"/>
            </a:lvl1pPr>
          </a:lstStyle>
          <a:p>
            <a:r>
              <a:rPr lang="zh-CN" altLang="en-US"/>
              <a:t>单击此处编辑母版标题样式</a:t>
            </a:r>
          </a:p>
        </p:txBody>
      </p:sp>
      <p:sp>
        <p:nvSpPr>
          <p:cNvPr id="3" name="内容占位符 2"/>
          <p:cNvSpPr>
            <a:spLocks noGrp="1"/>
          </p:cNvSpPr>
          <p:nvPr>
            <p:ph idx="1" hasCustomPrompt="1"/>
          </p:nvPr>
        </p:nvSpPr>
        <p:spPr>
          <a:xfrm>
            <a:off x="7774783" y="1481139"/>
            <a:ext cx="9258300" cy="7310437"/>
          </a:xfrm>
        </p:spPr>
        <p:txBody>
          <a:bodyPr/>
          <a:lstStyle>
            <a:lvl1pPr>
              <a:defRPr sz="4792"/>
            </a:lvl1pPr>
            <a:lvl2pPr>
              <a:defRPr sz="4194"/>
            </a:lvl2pPr>
            <a:lvl3pPr>
              <a:defRPr sz="3594"/>
            </a:lvl3pPr>
            <a:lvl4pPr>
              <a:defRPr sz="2996"/>
            </a:lvl4pPr>
            <a:lvl5pPr>
              <a:defRPr sz="2996"/>
            </a:lvl5pPr>
            <a:lvl6pPr>
              <a:defRPr sz="2996"/>
            </a:lvl6pPr>
            <a:lvl7pPr>
              <a:defRPr sz="2996"/>
            </a:lvl7pPr>
            <a:lvl8pPr>
              <a:defRPr sz="2996"/>
            </a:lvl8pPr>
            <a:lvl9pPr>
              <a:defRPr sz="2996"/>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3" y="3086100"/>
            <a:ext cx="5898356" cy="5717382"/>
          </a:xfrm>
        </p:spPr>
        <p:txBody>
          <a:bodyPr/>
          <a:lstStyle>
            <a:lvl1pPr marL="0" indent="0">
              <a:buNone/>
              <a:defRPr sz="2396"/>
            </a:lvl1pPr>
            <a:lvl2pPr marL="684695" indent="0">
              <a:buNone/>
              <a:defRPr sz="2097"/>
            </a:lvl2pPr>
            <a:lvl3pPr marL="1369391" indent="0">
              <a:buNone/>
              <a:defRPr sz="1798"/>
            </a:lvl3pPr>
            <a:lvl4pPr marL="2054085" indent="0">
              <a:buNone/>
              <a:defRPr sz="1497"/>
            </a:lvl4pPr>
            <a:lvl5pPr marL="2738780" indent="0">
              <a:buNone/>
              <a:defRPr sz="1497"/>
            </a:lvl5pPr>
            <a:lvl6pPr marL="3423476" indent="0">
              <a:buNone/>
              <a:defRPr sz="1497"/>
            </a:lvl6pPr>
            <a:lvl7pPr marL="4108171" indent="0">
              <a:buNone/>
              <a:defRPr sz="1497"/>
            </a:lvl7pPr>
            <a:lvl8pPr marL="4792867" indent="0">
              <a:buNone/>
              <a:defRPr sz="1497"/>
            </a:lvl8pPr>
            <a:lvl9pPr marL="5477561" indent="0">
              <a:buNone/>
              <a:defRPr sz="1497"/>
            </a:lvl9pPr>
          </a:lstStyle>
          <a:p>
            <a:pPr lvl="0"/>
            <a:r>
              <a:rPr lang="zh-CN" altLang="en-US"/>
              <a:t>编辑母版文本样式</a:t>
            </a:r>
          </a:p>
        </p:txBody>
      </p:sp>
      <p:sp>
        <p:nvSpPr>
          <p:cNvPr id="5" name="日期占位符 4"/>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2024/5/7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8608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792"/>
            </a:lvl1pPr>
          </a:lstStyle>
          <a:p>
            <a:r>
              <a:rPr lang="zh-CN" altLang="en-US"/>
              <a:t>单击此处编辑母版标题样式</a:t>
            </a:r>
          </a:p>
        </p:txBody>
      </p:sp>
      <p:sp>
        <p:nvSpPr>
          <p:cNvPr id="3" name="图片占位符 2"/>
          <p:cNvSpPr>
            <a:spLocks noGrp="1"/>
          </p:cNvSpPr>
          <p:nvPr>
            <p:ph type="pic" idx="1"/>
          </p:nvPr>
        </p:nvSpPr>
        <p:spPr>
          <a:xfrm>
            <a:off x="7774783" y="1481139"/>
            <a:ext cx="9258300" cy="7310437"/>
          </a:xfrm>
        </p:spPr>
        <p:txBody>
          <a:bodyPr/>
          <a:lstStyle>
            <a:lvl1pPr marL="0" indent="0">
              <a:buNone/>
              <a:defRPr sz="4792"/>
            </a:lvl1pPr>
            <a:lvl2pPr marL="684695" indent="0">
              <a:buNone/>
              <a:defRPr sz="4194"/>
            </a:lvl2pPr>
            <a:lvl3pPr marL="1369391" indent="0">
              <a:buNone/>
              <a:defRPr sz="3594"/>
            </a:lvl3pPr>
            <a:lvl4pPr marL="2054085" indent="0">
              <a:buNone/>
              <a:defRPr sz="2996"/>
            </a:lvl4pPr>
            <a:lvl5pPr marL="2738780" indent="0">
              <a:buNone/>
              <a:defRPr sz="2996"/>
            </a:lvl5pPr>
            <a:lvl6pPr marL="3423476" indent="0">
              <a:buNone/>
              <a:defRPr sz="2996"/>
            </a:lvl6pPr>
            <a:lvl7pPr marL="4108171" indent="0">
              <a:buNone/>
              <a:defRPr sz="2996"/>
            </a:lvl7pPr>
            <a:lvl8pPr marL="4792867" indent="0">
              <a:buNone/>
              <a:defRPr sz="2996"/>
            </a:lvl8pPr>
            <a:lvl9pPr marL="5477561" indent="0">
              <a:buNone/>
              <a:defRPr sz="2996"/>
            </a:lvl9pPr>
          </a:lstStyle>
          <a:p>
            <a:endParaRPr lang="zh-CN" altLang="en-US"/>
          </a:p>
        </p:txBody>
      </p:sp>
      <p:sp>
        <p:nvSpPr>
          <p:cNvPr id="4" name="文本占位符 3"/>
          <p:cNvSpPr>
            <a:spLocks noGrp="1"/>
          </p:cNvSpPr>
          <p:nvPr>
            <p:ph type="body" sz="half" idx="2" hasCustomPrompt="1"/>
          </p:nvPr>
        </p:nvSpPr>
        <p:spPr>
          <a:xfrm>
            <a:off x="1259683" y="3086100"/>
            <a:ext cx="5898356" cy="5717382"/>
          </a:xfrm>
        </p:spPr>
        <p:txBody>
          <a:bodyPr/>
          <a:lstStyle>
            <a:lvl1pPr marL="0" indent="0">
              <a:buNone/>
              <a:defRPr sz="2396"/>
            </a:lvl1pPr>
            <a:lvl2pPr marL="684695" indent="0">
              <a:buNone/>
              <a:defRPr sz="2097"/>
            </a:lvl2pPr>
            <a:lvl3pPr marL="1369391" indent="0">
              <a:buNone/>
              <a:defRPr sz="1798"/>
            </a:lvl3pPr>
            <a:lvl4pPr marL="2054085" indent="0">
              <a:buNone/>
              <a:defRPr sz="1497"/>
            </a:lvl4pPr>
            <a:lvl5pPr marL="2738780" indent="0">
              <a:buNone/>
              <a:defRPr sz="1497"/>
            </a:lvl5pPr>
            <a:lvl6pPr marL="3423476" indent="0">
              <a:buNone/>
              <a:defRPr sz="1497"/>
            </a:lvl6pPr>
            <a:lvl7pPr marL="4108171" indent="0">
              <a:buNone/>
              <a:defRPr sz="1497"/>
            </a:lvl7pPr>
            <a:lvl8pPr marL="4792867" indent="0">
              <a:buNone/>
              <a:defRPr sz="1497"/>
            </a:lvl8pPr>
            <a:lvl9pPr marL="5477561" indent="0">
              <a:buNone/>
              <a:defRPr sz="1497"/>
            </a:lvl9pPr>
          </a:lstStyle>
          <a:p>
            <a:pPr lvl="0"/>
            <a:r>
              <a:rPr lang="zh-CN" altLang="en-US"/>
              <a:t>编辑母版文本样式</a:t>
            </a:r>
          </a:p>
        </p:txBody>
      </p:sp>
      <p:sp>
        <p:nvSpPr>
          <p:cNvPr id="5" name="日期占位符 4"/>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2024/5/7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7279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2024/5/7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2908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6"/>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0" y="547688"/>
            <a:ext cx="11601450" cy="8717756"/>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2024/5/7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0921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02" y="9426210"/>
            <a:ext cx="18288283" cy="845455"/>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182553" tIns="182553" rIns="182553" bIns="182553" anchor="ctr" anchorCtr="0">
            <a:noAutofit/>
          </a:bodyPr>
          <a:lstStyle/>
          <a:p>
            <a:endParaRPr sz="3594">
              <a:solidFill>
                <a:prstClr val="black"/>
              </a:solidFill>
            </a:endParaRPr>
          </a:p>
        </p:txBody>
      </p:sp>
      <p:pic>
        <p:nvPicPr>
          <p:cNvPr id="10" name="Google Shape;10;p2"/>
          <p:cNvPicPr preferRelativeResize="0"/>
          <p:nvPr/>
        </p:nvPicPr>
        <p:blipFill>
          <a:blip r:embed="rId2"/>
          <a:stretch>
            <a:fillRect/>
          </a:stretch>
        </p:blipFill>
        <p:spPr>
          <a:xfrm rot="10800000" flipH="1">
            <a:off x="-108647" y="5079951"/>
            <a:ext cx="2369500" cy="3337249"/>
          </a:xfrm>
          <a:prstGeom prst="rect">
            <a:avLst/>
          </a:prstGeom>
          <a:noFill/>
          <a:ln>
            <a:noFill/>
          </a:ln>
        </p:spPr>
      </p:pic>
      <p:pic>
        <p:nvPicPr>
          <p:cNvPr id="11" name="Google Shape;11;p2"/>
          <p:cNvPicPr preferRelativeResize="0"/>
          <p:nvPr/>
        </p:nvPicPr>
        <p:blipFill>
          <a:blip r:embed="rId3"/>
          <a:stretch>
            <a:fillRect/>
          </a:stretch>
        </p:blipFill>
        <p:spPr>
          <a:xfrm rot="2101870">
            <a:off x="935299" y="2426995"/>
            <a:ext cx="2839510" cy="923400"/>
          </a:xfrm>
          <a:prstGeom prst="rect">
            <a:avLst/>
          </a:prstGeom>
          <a:noFill/>
          <a:ln>
            <a:noFill/>
          </a:ln>
        </p:spPr>
      </p:pic>
      <p:sp>
        <p:nvSpPr>
          <p:cNvPr id="12" name="Google Shape;12;p2"/>
          <p:cNvSpPr txBox="1">
            <a:spLocks noGrp="1"/>
          </p:cNvSpPr>
          <p:nvPr>
            <p:ph type="subTitle" idx="1"/>
          </p:nvPr>
        </p:nvSpPr>
        <p:spPr>
          <a:xfrm>
            <a:off x="4061650" y="7124200"/>
            <a:ext cx="12799801" cy="92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3594">
                <a:solidFill>
                  <a:schemeClr val="accent3"/>
                </a:solidFill>
              </a:defRPr>
            </a:lvl1pPr>
            <a:lvl2pPr lvl="1" rtl="0">
              <a:lnSpc>
                <a:spcPct val="100000"/>
              </a:lnSpc>
              <a:spcBef>
                <a:spcPts val="0"/>
              </a:spcBef>
              <a:spcAft>
                <a:spcPts val="0"/>
              </a:spcAft>
              <a:buSzPts val="1600"/>
              <a:buNone/>
              <a:defRPr sz="3198"/>
            </a:lvl2pPr>
            <a:lvl3pPr lvl="2" rtl="0">
              <a:lnSpc>
                <a:spcPct val="100000"/>
              </a:lnSpc>
              <a:spcBef>
                <a:spcPts val="0"/>
              </a:spcBef>
              <a:spcAft>
                <a:spcPts val="0"/>
              </a:spcAft>
              <a:buSzPts val="1600"/>
              <a:buNone/>
              <a:defRPr sz="3198"/>
            </a:lvl3pPr>
            <a:lvl4pPr lvl="3" rtl="0">
              <a:lnSpc>
                <a:spcPct val="100000"/>
              </a:lnSpc>
              <a:spcBef>
                <a:spcPts val="0"/>
              </a:spcBef>
              <a:spcAft>
                <a:spcPts val="0"/>
              </a:spcAft>
              <a:buSzPts val="1600"/>
              <a:buNone/>
              <a:defRPr sz="3198"/>
            </a:lvl4pPr>
            <a:lvl5pPr lvl="4" rtl="0">
              <a:lnSpc>
                <a:spcPct val="100000"/>
              </a:lnSpc>
              <a:spcBef>
                <a:spcPts val="0"/>
              </a:spcBef>
              <a:spcAft>
                <a:spcPts val="0"/>
              </a:spcAft>
              <a:buSzPts val="1600"/>
              <a:buNone/>
              <a:defRPr sz="3198"/>
            </a:lvl5pPr>
            <a:lvl6pPr lvl="5" rtl="0">
              <a:lnSpc>
                <a:spcPct val="100000"/>
              </a:lnSpc>
              <a:spcBef>
                <a:spcPts val="0"/>
              </a:spcBef>
              <a:spcAft>
                <a:spcPts val="0"/>
              </a:spcAft>
              <a:buSzPts val="1600"/>
              <a:buNone/>
              <a:defRPr sz="3198"/>
            </a:lvl6pPr>
            <a:lvl7pPr lvl="6" rtl="0">
              <a:lnSpc>
                <a:spcPct val="100000"/>
              </a:lnSpc>
              <a:spcBef>
                <a:spcPts val="0"/>
              </a:spcBef>
              <a:spcAft>
                <a:spcPts val="0"/>
              </a:spcAft>
              <a:buSzPts val="1600"/>
              <a:buNone/>
              <a:defRPr sz="3198"/>
            </a:lvl7pPr>
            <a:lvl8pPr lvl="7" rtl="0">
              <a:lnSpc>
                <a:spcPct val="100000"/>
              </a:lnSpc>
              <a:spcBef>
                <a:spcPts val="0"/>
              </a:spcBef>
              <a:spcAft>
                <a:spcPts val="0"/>
              </a:spcAft>
              <a:buSzPts val="1600"/>
              <a:buNone/>
              <a:defRPr sz="3198"/>
            </a:lvl8pPr>
            <a:lvl9pPr lvl="8" rtl="0">
              <a:lnSpc>
                <a:spcPct val="100000"/>
              </a:lnSpc>
              <a:spcBef>
                <a:spcPts val="0"/>
              </a:spcBef>
              <a:spcAft>
                <a:spcPts val="0"/>
              </a:spcAft>
              <a:buSzPts val="1600"/>
              <a:buNone/>
              <a:defRPr sz="3198"/>
            </a:lvl9pPr>
          </a:lstStyle>
          <a:p>
            <a:endParaRPr/>
          </a:p>
        </p:txBody>
      </p:sp>
      <p:sp>
        <p:nvSpPr>
          <p:cNvPr id="13" name="Google Shape;13;p2"/>
          <p:cNvSpPr txBox="1">
            <a:spLocks noGrp="1"/>
          </p:cNvSpPr>
          <p:nvPr>
            <p:ph type="ctrTitle"/>
          </p:nvPr>
        </p:nvSpPr>
        <p:spPr>
          <a:xfrm>
            <a:off x="4061650" y="1930950"/>
            <a:ext cx="12799801" cy="480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7200"/>
              <a:buNone/>
              <a:defRPr sz="12976" b="0"/>
            </a:lvl1pPr>
            <a:lvl2pPr lvl="1" algn="ctr" rtl="0">
              <a:spcBef>
                <a:spcPts val="0"/>
              </a:spcBef>
              <a:spcAft>
                <a:spcPts val="0"/>
              </a:spcAft>
              <a:buSzPts val="7200"/>
              <a:buNone/>
              <a:defRPr sz="14376"/>
            </a:lvl2pPr>
            <a:lvl3pPr lvl="2" algn="ctr" rtl="0">
              <a:spcBef>
                <a:spcPts val="0"/>
              </a:spcBef>
              <a:spcAft>
                <a:spcPts val="0"/>
              </a:spcAft>
              <a:buSzPts val="7200"/>
              <a:buNone/>
              <a:defRPr sz="14376"/>
            </a:lvl3pPr>
            <a:lvl4pPr lvl="3" algn="ctr" rtl="0">
              <a:spcBef>
                <a:spcPts val="0"/>
              </a:spcBef>
              <a:spcAft>
                <a:spcPts val="0"/>
              </a:spcAft>
              <a:buSzPts val="7200"/>
              <a:buNone/>
              <a:defRPr sz="14376"/>
            </a:lvl4pPr>
            <a:lvl5pPr lvl="4" algn="ctr" rtl="0">
              <a:spcBef>
                <a:spcPts val="0"/>
              </a:spcBef>
              <a:spcAft>
                <a:spcPts val="0"/>
              </a:spcAft>
              <a:buSzPts val="7200"/>
              <a:buNone/>
              <a:defRPr sz="14376"/>
            </a:lvl5pPr>
            <a:lvl6pPr lvl="5" algn="ctr" rtl="0">
              <a:spcBef>
                <a:spcPts val="0"/>
              </a:spcBef>
              <a:spcAft>
                <a:spcPts val="0"/>
              </a:spcAft>
              <a:buSzPts val="7200"/>
              <a:buNone/>
              <a:defRPr sz="14376"/>
            </a:lvl6pPr>
            <a:lvl7pPr lvl="6" algn="ctr" rtl="0">
              <a:spcBef>
                <a:spcPts val="0"/>
              </a:spcBef>
              <a:spcAft>
                <a:spcPts val="0"/>
              </a:spcAft>
              <a:buSzPts val="7200"/>
              <a:buNone/>
              <a:defRPr sz="14376"/>
            </a:lvl7pPr>
            <a:lvl8pPr lvl="7" algn="ctr" rtl="0">
              <a:spcBef>
                <a:spcPts val="0"/>
              </a:spcBef>
              <a:spcAft>
                <a:spcPts val="0"/>
              </a:spcAft>
              <a:buSzPts val="7200"/>
              <a:buNone/>
              <a:defRPr sz="14376"/>
            </a:lvl8pPr>
            <a:lvl9pPr lvl="8" algn="ctr" rtl="0">
              <a:spcBef>
                <a:spcPts val="0"/>
              </a:spcBef>
              <a:spcAft>
                <a:spcPts val="0"/>
              </a:spcAft>
              <a:buSzPts val="7200"/>
              <a:buNone/>
              <a:defRPr sz="14376"/>
            </a:lvl9pPr>
          </a:lstStyle>
          <a:p>
            <a:endParaRPr/>
          </a:p>
        </p:txBody>
      </p:sp>
      <p:pic>
        <p:nvPicPr>
          <p:cNvPr id="14" name="Google Shape;14;p2"/>
          <p:cNvPicPr preferRelativeResize="0"/>
          <p:nvPr/>
        </p:nvPicPr>
        <p:blipFill>
          <a:blip r:embed="rId4"/>
          <a:stretch>
            <a:fillRect/>
          </a:stretch>
        </p:blipFill>
        <p:spPr>
          <a:xfrm rot="4065820">
            <a:off x="3605156" y="-1187892"/>
            <a:ext cx="2334545" cy="2736836"/>
          </a:xfrm>
          <a:prstGeom prst="rect">
            <a:avLst/>
          </a:prstGeom>
          <a:noFill/>
          <a:ln>
            <a:noFill/>
          </a:ln>
        </p:spPr>
      </p:pic>
      <p:pic>
        <p:nvPicPr>
          <p:cNvPr id="15" name="Google Shape;15;p2"/>
          <p:cNvPicPr preferRelativeResize="0"/>
          <p:nvPr/>
        </p:nvPicPr>
        <p:blipFill>
          <a:blip r:embed="rId5"/>
          <a:stretch>
            <a:fillRect/>
          </a:stretch>
        </p:blipFill>
        <p:spPr>
          <a:xfrm>
            <a:off x="-2151016" y="-2263348"/>
            <a:ext cx="7283179" cy="6120286"/>
          </a:xfrm>
          <a:prstGeom prst="rect">
            <a:avLst/>
          </a:prstGeom>
          <a:noFill/>
          <a:ln>
            <a:noFill/>
          </a:ln>
        </p:spPr>
      </p:pic>
      <p:pic>
        <p:nvPicPr>
          <p:cNvPr id="16" name="Google Shape;16;p2"/>
          <p:cNvPicPr preferRelativeResize="0"/>
          <p:nvPr/>
        </p:nvPicPr>
        <p:blipFill>
          <a:blip r:embed="rId6"/>
          <a:stretch>
            <a:fillRect/>
          </a:stretch>
        </p:blipFill>
        <p:spPr>
          <a:xfrm rot="1392348">
            <a:off x="-1876054" y="1858791"/>
            <a:ext cx="5452698" cy="4842526"/>
          </a:xfrm>
          <a:prstGeom prst="rect">
            <a:avLst/>
          </a:prstGeom>
          <a:noFill/>
          <a:ln>
            <a:noFill/>
          </a:ln>
        </p:spPr>
      </p:pic>
      <p:pic>
        <p:nvPicPr>
          <p:cNvPr id="17" name="Google Shape;17;p2"/>
          <p:cNvPicPr preferRelativeResize="0"/>
          <p:nvPr/>
        </p:nvPicPr>
        <p:blipFill>
          <a:blip r:embed="rId7"/>
          <a:stretch>
            <a:fillRect/>
          </a:stretch>
        </p:blipFill>
        <p:spPr>
          <a:xfrm rot="504750">
            <a:off x="15457995" y="5934330"/>
            <a:ext cx="4772512" cy="5504634"/>
          </a:xfrm>
          <a:prstGeom prst="rect">
            <a:avLst/>
          </a:prstGeom>
          <a:noFill/>
          <a:ln>
            <a:noFill/>
          </a:ln>
        </p:spPr>
      </p:pic>
    </p:spTree>
    <p:extLst>
      <p:ext uri="{BB962C8B-B14F-4D97-AF65-F5344CB8AC3E}">
        <p14:creationId xmlns:p14="http://schemas.microsoft.com/office/powerpoint/2010/main" val="3859446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eaLnBrk="1" fontAlgn="auto" hangingPunct="1">
              <a:spcBef>
                <a:spcPts val="0"/>
              </a:spcBef>
              <a:spcAft>
                <a:spcPts val="0"/>
              </a:spcAft>
              <a:defRPr sz="1800">
                <a:solidFill>
                  <a:schemeClr val="tx1">
                    <a:tint val="75000"/>
                  </a:schemeClr>
                </a:solidFill>
                <a:latin typeface="+mn-lt"/>
                <a:cs typeface="+mn-cs"/>
              </a:defRPr>
            </a:lvl1pPr>
          </a:lstStyle>
          <a:p>
            <a:pPr>
              <a:defRPr/>
            </a:pPr>
            <a:fld id="{40A613C7-CE91-47B3-A889-FE5250AD017B}" type="datetimeFigureOut">
              <a:rPr lang="en-US">
                <a:solidFill>
                  <a:prstClr val="black">
                    <a:tint val="75000"/>
                  </a:prstClr>
                </a:solidFill>
              </a:rPr>
              <a:pPr>
                <a:defRPr/>
              </a:pPr>
              <a:t>5/7/2024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eaLnBrk="1" fontAlgn="auto" hangingPunct="1">
              <a:spcBef>
                <a:spcPts val="0"/>
              </a:spcBef>
              <a:spcAft>
                <a:spcPts val="0"/>
              </a:spcAft>
              <a:defRPr sz="18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800">
                <a:solidFill>
                  <a:srgbClr val="898989"/>
                </a:solidFill>
              </a:defRPr>
            </a:lvl1pPr>
          </a:lstStyle>
          <a:p>
            <a:pPr fontAlgn="base">
              <a:spcBef>
                <a:spcPct val="0"/>
              </a:spcBef>
              <a:spcAft>
                <a:spcPct val="0"/>
              </a:spcAft>
              <a:defRPr/>
            </a:pPr>
            <a:fld id="{176CE180-962D-4941-814A-2E4F18BBADA3}"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400785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6600" kern="1200">
          <a:solidFill>
            <a:schemeClr val="tx1"/>
          </a:solidFill>
          <a:latin typeface="+mj-lt"/>
          <a:ea typeface="+mj-ea"/>
          <a:cs typeface="+mj-cs"/>
        </a:defRPr>
      </a:lvl1pPr>
      <a:lvl2pPr algn="ctr" rtl="0" eaLnBrk="0" fontAlgn="base" hangingPunct="0">
        <a:spcBef>
          <a:spcPct val="0"/>
        </a:spcBef>
        <a:spcAft>
          <a:spcPct val="0"/>
        </a:spcAft>
        <a:defRPr sz="6600">
          <a:solidFill>
            <a:schemeClr val="tx1"/>
          </a:solidFill>
          <a:latin typeface="Calibri" pitchFamily="34" charset="0"/>
        </a:defRPr>
      </a:lvl2pPr>
      <a:lvl3pPr algn="ctr" rtl="0" eaLnBrk="0" fontAlgn="base" hangingPunct="0">
        <a:spcBef>
          <a:spcPct val="0"/>
        </a:spcBef>
        <a:spcAft>
          <a:spcPct val="0"/>
        </a:spcAft>
        <a:defRPr sz="6600">
          <a:solidFill>
            <a:schemeClr val="tx1"/>
          </a:solidFill>
          <a:latin typeface="Calibri" pitchFamily="34" charset="0"/>
        </a:defRPr>
      </a:lvl3pPr>
      <a:lvl4pPr algn="ctr" rtl="0" eaLnBrk="0" fontAlgn="base" hangingPunct="0">
        <a:spcBef>
          <a:spcPct val="0"/>
        </a:spcBef>
        <a:spcAft>
          <a:spcPct val="0"/>
        </a:spcAft>
        <a:defRPr sz="6600">
          <a:solidFill>
            <a:schemeClr val="tx1"/>
          </a:solidFill>
          <a:latin typeface="Calibri" pitchFamily="34" charset="0"/>
        </a:defRPr>
      </a:lvl4pPr>
      <a:lvl5pPr algn="ctr" rtl="0" eaLnBrk="0" fontAlgn="base" hangingPunct="0">
        <a:spcBef>
          <a:spcPct val="0"/>
        </a:spcBef>
        <a:spcAft>
          <a:spcPct val="0"/>
        </a:spcAft>
        <a:defRPr sz="6600">
          <a:solidFill>
            <a:schemeClr val="tx1"/>
          </a:solidFill>
          <a:latin typeface="Calibri" pitchFamily="34" charset="0"/>
        </a:defRPr>
      </a:lvl5pPr>
      <a:lvl6pPr marL="685800" algn="ctr" rtl="0" fontAlgn="base">
        <a:spcBef>
          <a:spcPct val="0"/>
        </a:spcBef>
        <a:spcAft>
          <a:spcPct val="0"/>
        </a:spcAft>
        <a:defRPr sz="6600">
          <a:solidFill>
            <a:schemeClr val="tx1"/>
          </a:solidFill>
          <a:latin typeface="Calibri" pitchFamily="34" charset="0"/>
        </a:defRPr>
      </a:lvl6pPr>
      <a:lvl7pPr marL="1371600" algn="ctr" rtl="0" fontAlgn="base">
        <a:spcBef>
          <a:spcPct val="0"/>
        </a:spcBef>
        <a:spcAft>
          <a:spcPct val="0"/>
        </a:spcAft>
        <a:defRPr sz="6600">
          <a:solidFill>
            <a:schemeClr val="tx1"/>
          </a:solidFill>
          <a:latin typeface="Calibri" pitchFamily="34" charset="0"/>
        </a:defRPr>
      </a:lvl7pPr>
      <a:lvl8pPr marL="2057400" algn="ctr" rtl="0" fontAlgn="base">
        <a:spcBef>
          <a:spcPct val="0"/>
        </a:spcBef>
        <a:spcAft>
          <a:spcPct val="0"/>
        </a:spcAft>
        <a:defRPr sz="6600">
          <a:solidFill>
            <a:schemeClr val="tx1"/>
          </a:solidFill>
          <a:latin typeface="Calibri" pitchFamily="34" charset="0"/>
        </a:defRPr>
      </a:lvl8pPr>
      <a:lvl9pPr marL="2743200" algn="ctr" rtl="0" fontAlgn="base">
        <a:spcBef>
          <a:spcPct val="0"/>
        </a:spcBef>
        <a:spcAft>
          <a:spcPct val="0"/>
        </a:spcAft>
        <a:defRPr sz="6600">
          <a:solidFill>
            <a:schemeClr val="tx1"/>
          </a:solidFill>
          <a:latin typeface="Calibri" pitchFamily="34" charset="0"/>
        </a:defRPr>
      </a:lvl9pPr>
    </p:titleStyle>
    <p:bodyStyle>
      <a:lvl1pPr marL="514350" indent="-51435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1pPr>
      <a:lvl2pPr marL="1114425" indent="-428625" algn="l"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2pPr>
      <a:lvl3pPr marL="1714500" indent="-342900" algn="l"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3pPr>
      <a:lvl4pPr marL="24003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1" y="547689"/>
            <a:ext cx="15773401" cy="1988344"/>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1" y="2738438"/>
            <a:ext cx="15773401" cy="6527007"/>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1" y="9534527"/>
            <a:ext cx="4114800" cy="547687"/>
          </a:xfrm>
          <a:prstGeom prst="rect">
            <a:avLst/>
          </a:prstGeom>
        </p:spPr>
        <p:txBody>
          <a:bodyPr vert="horz" lIns="91440" tIns="45720" rIns="91440" bIns="45720" rtlCol="0" anchor="ctr"/>
          <a:lstStyle>
            <a:lvl1pPr algn="l">
              <a:defRPr sz="1798">
                <a:solidFill>
                  <a:schemeClr val="tx1">
                    <a:tint val="75000"/>
                  </a:schemeClr>
                </a:solidFill>
              </a:defRPr>
            </a:lvl1pPr>
          </a:lstStyle>
          <a:p>
            <a:fld id="{D1D3BADC-D1F4-4DC1-852B-2012506F6467}" type="datetimeFigureOut">
              <a:rPr lang="zh-CN" altLang="en-US" smtClean="0">
                <a:solidFill>
                  <a:prstClr val="black">
                    <a:tint val="75000"/>
                  </a:prstClr>
                </a:solidFill>
              </a:rPr>
              <a:pPr/>
              <a:t>2024/5/7</a:t>
            </a:fld>
            <a:endParaRPr lang="zh-CN" altLang="en-US">
              <a:solidFill>
                <a:prstClr val="black">
                  <a:tint val="75000"/>
                </a:prstClr>
              </a:solidFill>
            </a:endParaRPr>
          </a:p>
        </p:txBody>
      </p:sp>
      <p:sp>
        <p:nvSpPr>
          <p:cNvPr id="5" name="页脚占位符 4"/>
          <p:cNvSpPr>
            <a:spLocks noGrp="1"/>
          </p:cNvSpPr>
          <p:nvPr>
            <p:ph type="ftr" sz="quarter" idx="3"/>
          </p:nvPr>
        </p:nvSpPr>
        <p:spPr>
          <a:xfrm>
            <a:off x="6057900" y="9534527"/>
            <a:ext cx="6172201" cy="547687"/>
          </a:xfrm>
          <a:prstGeom prst="rect">
            <a:avLst/>
          </a:prstGeom>
        </p:spPr>
        <p:txBody>
          <a:bodyPr vert="horz" lIns="91440" tIns="45720" rIns="91440" bIns="45720" rtlCol="0" anchor="ctr"/>
          <a:lstStyle>
            <a:lvl1pPr algn="ctr">
              <a:defRPr sz="1798">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12915900" y="9534527"/>
            <a:ext cx="4114800" cy="547687"/>
          </a:xfrm>
          <a:prstGeom prst="rect">
            <a:avLst/>
          </a:prstGeom>
        </p:spPr>
        <p:txBody>
          <a:bodyPr vert="horz" lIns="91440" tIns="45720" rIns="91440" bIns="45720" rtlCol="0" anchor="ctr"/>
          <a:lstStyle>
            <a:lvl1pPr algn="r">
              <a:defRPr sz="1798">
                <a:solidFill>
                  <a:schemeClr val="tx1">
                    <a:tint val="75000"/>
                  </a:schemeClr>
                </a:solidFill>
              </a:defRPr>
            </a:lvl1p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7533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69391" rtl="0" eaLnBrk="1" latinLnBrk="0" hangingPunct="1">
        <a:lnSpc>
          <a:spcPct val="90000"/>
        </a:lnSpc>
        <a:spcBef>
          <a:spcPct val="0"/>
        </a:spcBef>
        <a:buNone/>
        <a:defRPr sz="6590" kern="1200">
          <a:solidFill>
            <a:schemeClr val="tx1"/>
          </a:solidFill>
          <a:latin typeface="+mj-lt"/>
          <a:ea typeface="+mj-ea"/>
          <a:cs typeface="+mj-cs"/>
        </a:defRPr>
      </a:lvl1pPr>
    </p:titleStyle>
    <p:bodyStyle>
      <a:lvl1pPr marL="342347" indent="-342347" algn="l" defTabSz="1369391" rtl="0" eaLnBrk="1" latinLnBrk="0" hangingPunct="1">
        <a:lnSpc>
          <a:spcPct val="90000"/>
        </a:lnSpc>
        <a:spcBef>
          <a:spcPts val="1497"/>
        </a:spcBef>
        <a:buFont typeface="Arial" panose="020B0604020202020204" pitchFamily="34" charset="0"/>
        <a:buChar char="•"/>
        <a:defRPr sz="4194" kern="1200">
          <a:solidFill>
            <a:schemeClr val="tx1"/>
          </a:solidFill>
          <a:latin typeface="+mn-lt"/>
          <a:ea typeface="+mn-ea"/>
          <a:cs typeface="+mn-cs"/>
        </a:defRPr>
      </a:lvl1pPr>
      <a:lvl2pPr marL="1027043" indent="-342347" algn="l" defTabSz="1369391" rtl="0" eaLnBrk="1" latinLnBrk="0" hangingPunct="1">
        <a:lnSpc>
          <a:spcPct val="90000"/>
        </a:lnSpc>
        <a:spcBef>
          <a:spcPts val="749"/>
        </a:spcBef>
        <a:buFont typeface="Arial" panose="020B0604020202020204" pitchFamily="34" charset="0"/>
        <a:buChar char="•"/>
        <a:defRPr sz="3594" kern="1200">
          <a:solidFill>
            <a:schemeClr val="tx1"/>
          </a:solidFill>
          <a:latin typeface="+mn-lt"/>
          <a:ea typeface="+mn-ea"/>
          <a:cs typeface="+mn-cs"/>
        </a:defRPr>
      </a:lvl2pPr>
      <a:lvl3pPr marL="1711738" indent="-342347" algn="l" defTabSz="1369391" rtl="0" eaLnBrk="1" latinLnBrk="0" hangingPunct="1">
        <a:lnSpc>
          <a:spcPct val="90000"/>
        </a:lnSpc>
        <a:spcBef>
          <a:spcPts val="749"/>
        </a:spcBef>
        <a:buFont typeface="Arial" panose="020B0604020202020204" pitchFamily="34" charset="0"/>
        <a:buChar char="•"/>
        <a:defRPr sz="2996" kern="1200">
          <a:solidFill>
            <a:schemeClr val="tx1"/>
          </a:solidFill>
          <a:latin typeface="+mn-lt"/>
          <a:ea typeface="+mn-ea"/>
          <a:cs typeface="+mn-cs"/>
        </a:defRPr>
      </a:lvl3pPr>
      <a:lvl4pPr marL="2396433"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4pPr>
      <a:lvl5pPr marL="3081129"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5pPr>
      <a:lvl6pPr marL="3765823"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6pPr>
      <a:lvl7pPr marL="4450518"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7pPr>
      <a:lvl8pPr marL="5135214"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8pPr>
      <a:lvl9pPr marL="5819909"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9pPr>
    </p:bodyStyle>
    <p:otherStyle>
      <a:defPPr>
        <a:defRPr lang="zh-CN"/>
      </a:defPPr>
      <a:lvl1pPr marL="0" algn="l" defTabSz="1369391" rtl="0" eaLnBrk="1" latinLnBrk="0" hangingPunct="1">
        <a:defRPr sz="2695" kern="1200">
          <a:solidFill>
            <a:schemeClr val="tx1"/>
          </a:solidFill>
          <a:latin typeface="+mn-lt"/>
          <a:ea typeface="+mn-ea"/>
          <a:cs typeface="+mn-cs"/>
        </a:defRPr>
      </a:lvl1pPr>
      <a:lvl2pPr marL="684695" algn="l" defTabSz="1369391" rtl="0" eaLnBrk="1" latinLnBrk="0" hangingPunct="1">
        <a:defRPr sz="2695" kern="1200">
          <a:solidFill>
            <a:schemeClr val="tx1"/>
          </a:solidFill>
          <a:latin typeface="+mn-lt"/>
          <a:ea typeface="+mn-ea"/>
          <a:cs typeface="+mn-cs"/>
        </a:defRPr>
      </a:lvl2pPr>
      <a:lvl3pPr marL="1369391" algn="l" defTabSz="1369391" rtl="0" eaLnBrk="1" latinLnBrk="0" hangingPunct="1">
        <a:defRPr sz="2695" kern="1200">
          <a:solidFill>
            <a:schemeClr val="tx1"/>
          </a:solidFill>
          <a:latin typeface="+mn-lt"/>
          <a:ea typeface="+mn-ea"/>
          <a:cs typeface="+mn-cs"/>
        </a:defRPr>
      </a:lvl3pPr>
      <a:lvl4pPr marL="2054085" algn="l" defTabSz="1369391" rtl="0" eaLnBrk="1" latinLnBrk="0" hangingPunct="1">
        <a:defRPr sz="2695" kern="1200">
          <a:solidFill>
            <a:schemeClr val="tx1"/>
          </a:solidFill>
          <a:latin typeface="+mn-lt"/>
          <a:ea typeface="+mn-ea"/>
          <a:cs typeface="+mn-cs"/>
        </a:defRPr>
      </a:lvl4pPr>
      <a:lvl5pPr marL="2738780" algn="l" defTabSz="1369391" rtl="0" eaLnBrk="1" latinLnBrk="0" hangingPunct="1">
        <a:defRPr sz="2695" kern="1200">
          <a:solidFill>
            <a:schemeClr val="tx1"/>
          </a:solidFill>
          <a:latin typeface="+mn-lt"/>
          <a:ea typeface="+mn-ea"/>
          <a:cs typeface="+mn-cs"/>
        </a:defRPr>
      </a:lvl5pPr>
      <a:lvl6pPr marL="3423476" algn="l" defTabSz="1369391" rtl="0" eaLnBrk="1" latinLnBrk="0" hangingPunct="1">
        <a:defRPr sz="2695" kern="1200">
          <a:solidFill>
            <a:schemeClr val="tx1"/>
          </a:solidFill>
          <a:latin typeface="+mn-lt"/>
          <a:ea typeface="+mn-ea"/>
          <a:cs typeface="+mn-cs"/>
        </a:defRPr>
      </a:lvl6pPr>
      <a:lvl7pPr marL="4108171" algn="l" defTabSz="1369391" rtl="0" eaLnBrk="1" latinLnBrk="0" hangingPunct="1">
        <a:defRPr sz="2695" kern="1200">
          <a:solidFill>
            <a:schemeClr val="tx1"/>
          </a:solidFill>
          <a:latin typeface="+mn-lt"/>
          <a:ea typeface="+mn-ea"/>
          <a:cs typeface="+mn-cs"/>
        </a:defRPr>
      </a:lvl7pPr>
      <a:lvl8pPr marL="4792867" algn="l" defTabSz="1369391" rtl="0" eaLnBrk="1" latinLnBrk="0" hangingPunct="1">
        <a:defRPr sz="2695" kern="1200">
          <a:solidFill>
            <a:schemeClr val="tx1"/>
          </a:solidFill>
          <a:latin typeface="+mn-lt"/>
          <a:ea typeface="+mn-ea"/>
          <a:cs typeface="+mn-cs"/>
        </a:defRPr>
      </a:lvl8pPr>
      <a:lvl9pPr marL="5477561" algn="l" defTabSz="1369391" rtl="0" eaLnBrk="1" latinLnBrk="0" hangingPunct="1">
        <a:defRPr sz="26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0.sv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4.emf"/><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34.emf"/><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50.jpeg"/><Relationship Id="rId3" Type="http://schemas.openxmlformats.org/officeDocument/2006/relationships/image" Target="../media/image8.svg"/><Relationship Id="rId12" Type="http://schemas.openxmlformats.org/officeDocument/2006/relationships/image" Target="../media/image49.jpeg"/><Relationship Id="rId2" Type="http://schemas.openxmlformats.org/officeDocument/2006/relationships/image" Target="../media/image37.png"/><Relationship Id="rId1" Type="http://schemas.openxmlformats.org/officeDocument/2006/relationships/slideLayout" Target="../slideLayouts/slideLayout7.xml"/><Relationship Id="rId11" Type="http://schemas.openxmlformats.org/officeDocument/2006/relationships/image" Target="../media/image48.png"/><Relationship Id="rId10" Type="http://schemas.openxmlformats.org/officeDocument/2006/relationships/image" Target="../media/image47.jpeg"/><Relationship Id="rId4" Type="http://schemas.openxmlformats.org/officeDocument/2006/relationships/image" Target="../media/image45.png"/><Relationship Id="rId9" Type="http://schemas.openxmlformats.org/officeDocument/2006/relationships/image" Target="../media/image46.jpeg"/><Relationship Id="rId1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0.sv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0.sv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0.svg"/><Relationship Id="rId10" Type="http://schemas.openxmlformats.org/officeDocument/2006/relationships/image" Target="../media/image55.jpeg"/><Relationship Id="rId4" Type="http://schemas.openxmlformats.org/officeDocument/2006/relationships/image" Target="../media/image52.png"/><Relationship Id="rId9" Type="http://schemas.openxmlformats.org/officeDocument/2006/relationships/image" Target="../media/image49.jpe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4.sv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10.svg"/><Relationship Id="rId4" Type="http://schemas.openxmlformats.org/officeDocument/2006/relationships/image" Target="../media/image38.png"/><Relationship Id="rId9" Type="http://schemas.openxmlformats.org/officeDocument/2006/relationships/image" Target="../media/image61.jpg"/></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0.sv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54.jpeg"/><Relationship Id="rId3" Type="http://schemas.openxmlformats.org/officeDocument/2006/relationships/image" Target="../media/image8.svg"/><Relationship Id="rId7" Type="http://schemas.openxmlformats.org/officeDocument/2006/relationships/image" Target="../media/image10.svg"/><Relationship Id="rId12" Type="http://schemas.openxmlformats.org/officeDocument/2006/relationships/image" Target="../media/image22.svg"/><Relationship Id="rId2" Type="http://schemas.openxmlformats.org/officeDocument/2006/relationships/image" Target="../media/image37.png"/><Relationship Id="rId1" Type="http://schemas.openxmlformats.org/officeDocument/2006/relationships/slideLayout" Target="../slideLayouts/slideLayout7.xml"/><Relationship Id="rId11" Type="http://schemas.openxmlformats.org/officeDocument/2006/relationships/image" Target="../media/image64.png"/><Relationship Id="rId5" Type="http://schemas.openxmlformats.org/officeDocument/2006/relationships/image" Target="../media/image18.svg"/><Relationship Id="rId10" Type="http://schemas.openxmlformats.org/officeDocument/2006/relationships/image" Target="../media/image63.png"/><Relationship Id="rId4" Type="http://schemas.openxmlformats.org/officeDocument/2006/relationships/image" Target="../media/image38.png"/><Relationship Id="rId9" Type="http://schemas.openxmlformats.org/officeDocument/2006/relationships/image" Target="../media/image20.sv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svg"/><Relationship Id="rId7" Type="http://schemas.openxmlformats.org/officeDocument/2006/relationships/image" Target="../media/image10.svg"/><Relationship Id="rId12" Type="http://schemas.openxmlformats.org/officeDocument/2006/relationships/image" Target="../media/image6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22.svg"/><Relationship Id="rId5" Type="http://schemas.openxmlformats.org/officeDocument/2006/relationships/image" Target="../media/image18.svg"/><Relationship Id="rId10"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20.svg"/></Relationships>
</file>

<file path=ppt/slides/_rels/slide26.xml.rels><?xml version="1.0" encoding="UTF-8" standalone="yes"?>
<Relationships xmlns="http://schemas.openxmlformats.org/package/2006/relationships"><Relationship Id="rId13" Type="http://schemas.openxmlformats.org/officeDocument/2006/relationships/image" Target="../media/image55.jpeg"/><Relationship Id="rId3" Type="http://schemas.openxmlformats.org/officeDocument/2006/relationships/image" Target="../media/image8.svg"/><Relationship Id="rId12" Type="http://schemas.openxmlformats.org/officeDocument/2006/relationships/image" Target="../media/image38.png"/><Relationship Id="rId7" Type="http://schemas.openxmlformats.org/officeDocument/2006/relationships/image" Target="../media/image1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22.svg"/><Relationship Id="rId5" Type="http://schemas.openxmlformats.org/officeDocument/2006/relationships/image" Target="../media/image18.svg"/><Relationship Id="rId10"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20.sv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0.svg"/><Relationship Id="rId4" Type="http://schemas.openxmlformats.org/officeDocument/2006/relationships/image" Target="../media/image52.png"/><Relationship Id="rId9"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34.emf"/></Relationships>
</file>

<file path=ppt/slides/_rels/slide2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0.svg"/><Relationship Id="rId4" Type="http://schemas.openxmlformats.org/officeDocument/2006/relationships/image" Target="../media/image38.pn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14" Type="http://schemas.openxmlformats.org/officeDocument/2006/relationships/image" Target="../media/image29.pn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svg"/><Relationship Id="rId7" Type="http://schemas.openxmlformats.org/officeDocument/2006/relationships/image" Target="../media/image1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22.svg"/><Relationship Id="rId5" Type="http://schemas.openxmlformats.org/officeDocument/2006/relationships/image" Target="../media/image18.svg"/><Relationship Id="rId10"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20.svg"/></Relationships>
</file>

<file path=ppt/slides/_rels/slide3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0.svg"/><Relationship Id="rId7" Type="http://schemas.openxmlformats.org/officeDocument/2006/relationships/image" Target="../media/image16.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8.svg"/><Relationship Id="rId4" Type="http://schemas.openxmlformats.org/officeDocument/2006/relationships/image" Target="../media/image37.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0.sv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4.sv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0.sv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0.sv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0.svg"/><Relationship Id="rId10" Type="http://schemas.openxmlformats.org/officeDocument/2006/relationships/image" Target="../media/image37.png"/><Relationship Id="rId9" Type="http://schemas.openxmlformats.org/officeDocument/2006/relationships/image" Target="../media/image69.jpeg"/></Relationships>
</file>

<file path=ppt/slides/_rels/slide37.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71.png"/><Relationship Id="rId5" Type="http://schemas.openxmlformats.org/officeDocument/2006/relationships/tags" Target="../tags/tag5.xml"/><Relationship Id="rId10" Type="http://schemas.openxmlformats.org/officeDocument/2006/relationships/image" Target="../media/image70.png"/><Relationship Id="rId4" Type="http://schemas.openxmlformats.org/officeDocument/2006/relationships/tags" Target="../tags/tag4.xml"/><Relationship Id="rId9"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0.sv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31.png"/><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0.sv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0.sv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0.sv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6.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8.sv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14" Type="http://schemas.openxmlformats.org/officeDocument/2006/relationships/image" Target="../media/image29.png"/></Relationships>
</file>

<file path=ppt/slides/_rels/slide4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0.sv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0.sv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emf"/></Relationships>
</file>

<file path=ppt/slides/_rels/slide5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1.svg"/><Relationship Id="rId4" Type="http://schemas.openxmlformats.org/officeDocument/2006/relationships/image" Target="../media/image74.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4.emf"/></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34.emf"/></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emf"/></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Ã i vÄn máº«u lá»p 9: Cáº£m nháº­n ná»i oan khuáº¥t cá»§a VÅ© NÆ°Æ¡ng tro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 y="0"/>
            <a:ext cx="18290382"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180722" y="627581"/>
            <a:ext cx="10033516" cy="2554545"/>
          </a:xfrm>
          <a:prstGeom prst="rect">
            <a:avLst/>
          </a:prstGeom>
        </p:spPr>
        <p:txBody>
          <a:bodyPr wrap="none">
            <a:spAutoFit/>
          </a:bodyPr>
          <a:lstStyle/>
          <a:p>
            <a:pPr algn="ctr" eaLnBrk="0" fontAlgn="base" hangingPunct="0">
              <a:spcBef>
                <a:spcPct val="0"/>
              </a:spcBef>
              <a:spcAft>
                <a:spcPct val="0"/>
              </a:spcAft>
              <a:defRPr/>
            </a:pP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Chuyện</a:t>
            </a: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người</a:t>
            </a: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con </a:t>
            </a: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gái</a:t>
            </a: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defRPr/>
            </a:pP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Nam </a:t>
            </a: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Xương</a:t>
            </a:r>
            <a:endParaRPr lang="en-SG"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16388" name="Text Box 5"/>
          <p:cNvSpPr txBox="1">
            <a:spLocks noChangeArrowheads="1"/>
          </p:cNvSpPr>
          <p:nvPr/>
        </p:nvSpPr>
        <p:spPr bwMode="auto">
          <a:xfrm>
            <a:off x="12039600" y="3602892"/>
            <a:ext cx="68079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sz="4000" b="1" i="1">
                <a:solidFill>
                  <a:srgbClr val="FFFF00"/>
                </a:solidFill>
                <a:latin typeface="Times New Roman" panose="02020603050405020304" pitchFamily="18" charset="0"/>
                <a:cs typeface="Times New Roman" panose="02020603050405020304" pitchFamily="18" charset="0"/>
              </a:rPr>
              <a:t>( </a:t>
            </a:r>
            <a:r>
              <a:rPr lang="en-US" altLang="en-US" sz="4000" b="1">
                <a:solidFill>
                  <a:srgbClr val="FFFF00"/>
                </a:solidFill>
                <a:latin typeface="Times New Roman" panose="02020603050405020304" pitchFamily="18" charset="0"/>
                <a:cs typeface="Times New Roman" panose="02020603050405020304" pitchFamily="18" charset="0"/>
              </a:rPr>
              <a:t>Trích </a:t>
            </a:r>
            <a:r>
              <a:rPr lang="vi-VN" altLang="en-US" sz="4000" b="1" i="1">
                <a:solidFill>
                  <a:srgbClr val="FFFF00"/>
                </a:solidFill>
                <a:latin typeface="Times New Roman" panose="02020603050405020304" pitchFamily="18" charset="0"/>
                <a:cs typeface="Times New Roman" panose="02020603050405020304" pitchFamily="18" charset="0"/>
              </a:rPr>
              <a:t>Truyền kì mạn Lục</a:t>
            </a:r>
            <a:r>
              <a:rPr lang="en-US" altLang="en-US" sz="4000" b="1" i="1">
                <a:solidFill>
                  <a:srgbClr val="FFFF00"/>
                </a:solidFill>
                <a:latin typeface="Times New Roman" panose="02020603050405020304" pitchFamily="18" charset="0"/>
                <a:cs typeface="Times New Roman" panose="02020603050405020304" pitchFamily="18" charset="0"/>
              </a:rPr>
              <a:t>)</a:t>
            </a:r>
          </a:p>
        </p:txBody>
      </p:sp>
      <p:sp>
        <p:nvSpPr>
          <p:cNvPr id="16389" name="TextBox 2"/>
          <p:cNvSpPr txBox="1">
            <a:spLocks noChangeArrowheads="1"/>
          </p:cNvSpPr>
          <p:nvPr/>
        </p:nvSpPr>
        <p:spPr bwMode="auto">
          <a:xfrm>
            <a:off x="14423232" y="4731545"/>
            <a:ext cx="35509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4400">
                <a:solidFill>
                  <a:srgbClr val="FFFF00"/>
                </a:solidFill>
                <a:latin typeface="Times New Roman" panose="02020603050405020304" pitchFamily="18" charset="0"/>
                <a:cs typeface="Times New Roman" panose="02020603050405020304" pitchFamily="18" charset="0"/>
              </a:rPr>
              <a:t>NGUYỄN DỮ</a:t>
            </a:r>
          </a:p>
        </p:txBody>
      </p:sp>
    </p:spTree>
    <p:extLst>
      <p:ext uri="{BB962C8B-B14F-4D97-AF65-F5344CB8AC3E}">
        <p14:creationId xmlns:p14="http://schemas.microsoft.com/office/powerpoint/2010/main" val="2184326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a:t>
            </a:r>
            <a:r>
              <a:rPr lang="vi-VN" sz="4208" b="1"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2</a:t>
            </a:r>
            <a:endPar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endParaRP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a:t>
            </a:r>
            <a:r>
              <a:rPr lang="vi-VN" sz="4208" b="1" spc="-6"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Hình thành kiến thức</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3907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776841" y="1131318"/>
            <a:ext cx="8772206" cy="1015663"/>
          </a:xfrm>
          <a:prstGeom prst="rect">
            <a:avLst/>
          </a:prstGeom>
        </p:spPr>
        <p:txBody>
          <a:bodyPr wrap="square" lIns="0" tIns="0" rIns="0" bIns="0" rtlCol="0" anchor="t">
            <a:spAutoFit/>
          </a:bodyPr>
          <a:lstStyle/>
          <a:p>
            <a:r>
              <a:rPr lang="en-US" sz="66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I. TÌM HIỂU CHUNG </a:t>
            </a:r>
            <a:endParaRPr lang="en-GB" sz="66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4" name="Freeform 4"/>
          <p:cNvSpPr/>
          <p:nvPr/>
        </p:nvSpPr>
        <p:spPr>
          <a:xfrm>
            <a:off x="383767" y="3441814"/>
            <a:ext cx="14256384" cy="673088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749158" y="3842616"/>
            <a:ext cx="13525603" cy="6025284"/>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73103"/>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asvg="http://schemas.microsoft.com/office/drawing/2016/SVG/main" xmlns="" r:embed="rId7"/>
                </a:ext>
              </a:extLst>
            </a:blip>
            <a:stretch>
              <a:fillRect/>
            </a:stretch>
          </a:blipFill>
        </p:spPr>
      </p:sp>
      <p:graphicFrame>
        <p:nvGraphicFramePr>
          <p:cNvPr id="11" name="Table 10"/>
          <p:cNvGraphicFramePr>
            <a:graphicFrameLocks noGrp="1"/>
          </p:cNvGraphicFramePr>
          <p:nvPr>
            <p:extLst>
              <p:ext uri="{D42A27DB-BD31-4B8C-83A1-F6EECF244321}">
                <p14:modId xmlns:p14="http://schemas.microsoft.com/office/powerpoint/2010/main" val="2240557903"/>
              </p:ext>
            </p:extLst>
          </p:nvPr>
        </p:nvGraphicFramePr>
        <p:xfrm>
          <a:off x="920660" y="3954329"/>
          <a:ext cx="13182599" cy="5516118"/>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4953000"/>
                <a:gridCol w="2743200"/>
                <a:gridCol w="2819400"/>
                <a:gridCol w="2666999"/>
              </a:tblGrid>
              <a:tr h="211455">
                <a:tc>
                  <a:txBody>
                    <a:bodyPr/>
                    <a:lstStyle/>
                    <a:p>
                      <a:pPr algn="ctr">
                        <a:lnSpc>
                          <a:spcPct val="130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Tác giả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Nguyễn Dữ</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Quê hương</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Thời đại – Cuộc đời</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Đóng góp văn học</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211455">
                <a:tc>
                  <a:txBody>
                    <a:bodyPr/>
                    <a:lstStyle/>
                    <a:p>
                      <a:pPr algn="ctr">
                        <a:lnSpc>
                          <a:spcPct val="130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Tác phẩm </a:t>
                      </a:r>
                      <a:r>
                        <a:rPr lang="en-US" sz="4800" b="1" i="1">
                          <a:effectLst/>
                          <a:latin typeface="Times New Roman" panose="02020603050405020304" pitchFamily="18" charset="0"/>
                          <a:ea typeface="Calibri" panose="020F0502020204030204" pitchFamily="34" charset="0"/>
                          <a:cs typeface="Times New Roman" panose="02020603050405020304" pitchFamily="18" charset="0"/>
                        </a:rPr>
                        <a:t>Chuyện người con gái Nam Xương</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Thể loại</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Xuất xứ</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Nội dung chính</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bl>
          </a:graphicData>
        </a:graphic>
      </p:graphicFrame>
    </p:spTree>
    <p:extLst>
      <p:ext uri="{BB962C8B-B14F-4D97-AF65-F5344CB8AC3E}">
        <p14:creationId xmlns:p14="http://schemas.microsoft.com/office/powerpoint/2010/main" val="217303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593766" y="512123"/>
            <a:ext cx="17189532"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组合 1"/>
          <p:cNvGrpSpPr>
            <a:grpSpLocks/>
          </p:cNvGrpSpPr>
          <p:nvPr/>
        </p:nvGrpSpPr>
        <p:grpSpPr bwMode="auto">
          <a:xfrm rot="5239797">
            <a:off x="351580" y="-964985"/>
            <a:ext cx="3696195" cy="4542312"/>
            <a:chOff x="3668724" y="1507724"/>
            <a:chExt cx="4868459" cy="5272906"/>
          </a:xfrm>
        </p:grpSpPr>
        <p:pic>
          <p:nvPicPr>
            <p:cNvPr id="33" name="图片 14"/>
            <p:cNvPicPr>
              <a:picLocks noChangeAspect="1"/>
            </p:cNvPicPr>
            <p:nvPr/>
          </p:nvPicPr>
          <p:blipFill>
            <a:blip r:embed="rId4">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5"/>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16"/>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extLst>
              <p:ext uri="{D42A27DB-BD31-4B8C-83A1-F6EECF244321}">
                <p14:modId xmlns:p14="http://schemas.microsoft.com/office/powerpoint/2010/main" val="2415987013"/>
              </p:ext>
            </p:extLst>
          </p:nvPr>
        </p:nvGraphicFramePr>
        <p:xfrm>
          <a:off x="3276600" y="1600200"/>
          <a:ext cx="13792200" cy="7607808"/>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727042"/>
                <a:gridCol w="2225958"/>
                <a:gridCol w="4648200"/>
                <a:gridCol w="4191000"/>
              </a:tblGrid>
              <a:tr h="2179167">
                <a:tc>
                  <a:txBody>
                    <a:bodyPr/>
                    <a:lstStyle/>
                    <a:p>
                      <a:pPr algn="ctr">
                        <a:lnSpc>
                          <a:spcPct val="130000"/>
                        </a:lnSpc>
                        <a:spcAft>
                          <a:spcPts val="0"/>
                        </a:spcAft>
                      </a:pPr>
                      <a:endParaRPr lang="vi-VN" sz="4800" b="1"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4800" b="1"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b="1" smtClean="0">
                          <a:effectLst/>
                          <a:latin typeface="Times New Roman" panose="02020603050405020304" pitchFamily="18" charset="0"/>
                          <a:ea typeface="Calibri" panose="020F0502020204030204" pitchFamily="34" charset="0"/>
                          <a:cs typeface="Times New Roman" panose="02020603050405020304" pitchFamily="18" charset="0"/>
                        </a:rPr>
                        <a:t>Tác </a:t>
                      </a:r>
                      <a:r>
                        <a:rPr lang="en-US" sz="4800" b="1">
                          <a:effectLst/>
                          <a:latin typeface="Times New Roman" panose="02020603050405020304" pitchFamily="18" charset="0"/>
                          <a:ea typeface="Calibri" panose="020F0502020204030204" pitchFamily="34" charset="0"/>
                          <a:cs typeface="Times New Roman" panose="02020603050405020304" pitchFamily="18" charset="0"/>
                        </a:rPr>
                        <a:t>giả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Nguyễn Dữ</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endParaRPr lang="vi-VN" sz="48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48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48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smtClean="0">
                          <a:effectLst/>
                          <a:latin typeface="Times New Roman" panose="02020603050405020304" pitchFamily="18" charset="0"/>
                          <a:ea typeface="Calibri" panose="020F0502020204030204" pitchFamily="34" charset="0"/>
                          <a:cs typeface="Times New Roman" panose="02020603050405020304" pitchFamily="18" charset="0"/>
                        </a:rPr>
                        <a:t>Quê </a:t>
                      </a:r>
                      <a:r>
                        <a:rPr lang="en-US" sz="4800">
                          <a:effectLst/>
                          <a:latin typeface="Times New Roman" panose="02020603050405020304" pitchFamily="18" charset="0"/>
                          <a:ea typeface="Calibri" panose="020F0502020204030204" pitchFamily="34" charset="0"/>
                          <a:cs typeface="Times New Roman" panose="02020603050405020304" pitchFamily="18" charset="0"/>
                        </a:rPr>
                        <a:t>Hải Dương</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 Sống ở thế kỉ XVI</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 </a:t>
                      </a:r>
                      <a:r>
                        <a:rPr lang="pt-BR" sz="4800">
                          <a:effectLst/>
                          <a:latin typeface="Times New Roman" panose="02020603050405020304" pitchFamily="18" charset="0"/>
                          <a:ea typeface="Calibri" panose="020F0502020204030204" pitchFamily="34" charset="0"/>
                          <a:cs typeface="Times New Roman" panose="02020603050405020304" pitchFamily="18" charset="0"/>
                        </a:rPr>
                        <a:t>Là người học rộng tài cao nhưng chỉ làm quan một thời gian ngắn rồi về quê ẩn dật.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endParaRPr lang="vi-VN" sz="48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48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smtClean="0">
                          <a:effectLst/>
                          <a:latin typeface="Times New Roman" panose="02020603050405020304" pitchFamily="18" charset="0"/>
                          <a:ea typeface="Calibri" panose="020F0502020204030204" pitchFamily="34" charset="0"/>
                          <a:cs typeface="Times New Roman" panose="02020603050405020304" pitchFamily="18" charset="0"/>
                        </a:rPr>
                        <a:t>Có </a:t>
                      </a:r>
                      <a:r>
                        <a:rPr lang="en-US" sz="4800">
                          <a:effectLst/>
                          <a:latin typeface="Times New Roman" panose="02020603050405020304" pitchFamily="18" charset="0"/>
                          <a:ea typeface="Calibri" panose="020F0502020204030204" pitchFamily="34" charset="0"/>
                          <a:cs typeface="Times New Roman" panose="02020603050405020304" pitchFamily="18" charset="0"/>
                        </a:rPr>
                        <a:t>đóng góp quan trọng ở thể loại truyện truyền kì.</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722" y="4935032"/>
            <a:ext cx="6629400" cy="4772025"/>
          </a:xfrm>
          <a:prstGeom prst="rect">
            <a:avLst/>
          </a:prstGeom>
        </p:spPr>
      </p:pic>
    </p:spTree>
    <p:extLst>
      <p:ext uri="{BB962C8B-B14F-4D97-AF65-F5344CB8AC3E}">
        <p14:creationId xmlns:p14="http://schemas.microsoft.com/office/powerpoint/2010/main" val="215229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593766" y="512123"/>
            <a:ext cx="17189532"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组合 1"/>
          <p:cNvGrpSpPr>
            <a:grpSpLocks/>
          </p:cNvGrpSpPr>
          <p:nvPr/>
        </p:nvGrpSpPr>
        <p:grpSpPr bwMode="auto">
          <a:xfrm rot="5239797">
            <a:off x="351580" y="-964985"/>
            <a:ext cx="3696195" cy="4542312"/>
            <a:chOff x="3668724" y="1507724"/>
            <a:chExt cx="4868459" cy="5272906"/>
          </a:xfrm>
        </p:grpSpPr>
        <p:pic>
          <p:nvPicPr>
            <p:cNvPr id="33" name="图片 14"/>
            <p:cNvPicPr>
              <a:picLocks noChangeAspect="1"/>
            </p:cNvPicPr>
            <p:nvPr/>
          </p:nvPicPr>
          <p:blipFill>
            <a:blip r:embed="rId4">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5"/>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16"/>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extLst>
              <p:ext uri="{D42A27DB-BD31-4B8C-83A1-F6EECF244321}">
                <p14:modId xmlns:p14="http://schemas.microsoft.com/office/powerpoint/2010/main" val="1960433460"/>
              </p:ext>
            </p:extLst>
          </p:nvPr>
        </p:nvGraphicFramePr>
        <p:xfrm>
          <a:off x="4648976" y="2607564"/>
          <a:ext cx="12572224" cy="5547360"/>
        </p:xfrm>
        <a:graphic>
          <a:graphicData uri="http://schemas.openxmlformats.org/drawingml/2006/table">
            <a:tbl>
              <a:tblPr firstRow="1" firstCol="1" bandRow="1">
                <a:effectLst>
                  <a:outerShdw blurRad="50800" dist="38100" algn="l" rotWithShape="0">
                    <a:prstClr val="black">
                      <a:alpha val="40000"/>
                    </a:prstClr>
                  </a:outerShdw>
                </a:effectLst>
              </a:tblPr>
              <a:tblGrid>
                <a:gridCol w="2361424"/>
                <a:gridCol w="2057400"/>
                <a:gridCol w="3200400"/>
                <a:gridCol w="4953000"/>
              </a:tblGrid>
              <a:tr h="2346796">
                <a:tc>
                  <a:txBody>
                    <a:bodyPr/>
                    <a:lstStyle/>
                    <a:p>
                      <a:pPr algn="ctr">
                        <a:lnSpc>
                          <a:spcPct val="130000"/>
                        </a:lnSpc>
                        <a:spcAft>
                          <a:spcPts val="0"/>
                        </a:spcAft>
                      </a:pPr>
                      <a:endParaRPr lang="vi-VN" sz="4000" b="1"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000" b="1" smtClean="0">
                          <a:effectLst/>
                          <a:latin typeface="Times New Roman" panose="02020603050405020304" pitchFamily="18" charset="0"/>
                          <a:ea typeface="Calibri" panose="020F0502020204030204" pitchFamily="34" charset="0"/>
                          <a:cs typeface="Times New Roman" panose="02020603050405020304" pitchFamily="18" charset="0"/>
                        </a:rPr>
                        <a:t>Tác </a:t>
                      </a:r>
                      <a:r>
                        <a:rPr lang="en-US" sz="4000" b="1">
                          <a:effectLst/>
                          <a:latin typeface="Times New Roman" panose="02020603050405020304" pitchFamily="18" charset="0"/>
                          <a:ea typeface="Calibri" panose="020F0502020204030204" pitchFamily="34" charset="0"/>
                          <a:cs typeface="Times New Roman" panose="02020603050405020304" pitchFamily="18" charset="0"/>
                        </a:rPr>
                        <a:t>phẩm </a:t>
                      </a:r>
                      <a:r>
                        <a:rPr lang="en-US" sz="4000" b="1" i="1">
                          <a:effectLst/>
                          <a:latin typeface="Times New Roman" panose="02020603050405020304" pitchFamily="18" charset="0"/>
                          <a:ea typeface="Calibri" panose="020F0502020204030204" pitchFamily="34" charset="0"/>
                          <a:cs typeface="Times New Roman" panose="02020603050405020304" pitchFamily="18" charset="0"/>
                        </a:rPr>
                        <a:t>Chuyện người con gái Nam Xương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endParaRPr lang="vi-VN" sz="40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40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000" smtClean="0">
                          <a:effectLst/>
                          <a:latin typeface="Times New Roman" panose="02020603050405020304" pitchFamily="18" charset="0"/>
                          <a:ea typeface="Calibri" panose="020F0502020204030204" pitchFamily="34" charset="0"/>
                          <a:cs typeface="Times New Roman" panose="02020603050405020304" pitchFamily="18" charset="0"/>
                        </a:rPr>
                        <a:t>Truyện </a:t>
                      </a:r>
                      <a:r>
                        <a:rPr lang="en-US" sz="4000">
                          <a:effectLst/>
                          <a:latin typeface="Times New Roman" panose="02020603050405020304" pitchFamily="18" charset="0"/>
                          <a:ea typeface="Calibri" panose="020F0502020204030204" pitchFamily="34" charset="0"/>
                          <a:cs typeface="Times New Roman" panose="02020603050405020304" pitchFamily="18" charset="0"/>
                        </a:rPr>
                        <a:t>truyền kì</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pt-BR" sz="4000">
                          <a:effectLst/>
                          <a:latin typeface="Times New Roman" panose="02020603050405020304" pitchFamily="18" charset="0"/>
                          <a:ea typeface="Calibri" panose="020F0502020204030204" pitchFamily="34" charset="0"/>
                          <a:cs typeface="Times New Roman" panose="02020603050405020304" pitchFamily="18" charset="0"/>
                        </a:rPr>
                        <a:t>Là truyện thứ 16 trong 20 truyện của tập “Truyền kì mạn lục” – áng “thiên cổ kì bút”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4000">
                          <a:effectLst/>
                          <a:latin typeface="Times New Roman" panose="02020603050405020304" pitchFamily="18" charset="0"/>
                          <a:ea typeface="Calibri" panose="020F0502020204030204" pitchFamily="34" charset="0"/>
                          <a:cs typeface="Times New Roman" panose="02020603050405020304" pitchFamily="18" charset="0"/>
                        </a:rPr>
                        <a:t>- Niềm xót xa, thương cảm đối với số phận người phụ nữ trong XHPK;</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4000">
                          <a:effectLst/>
                          <a:latin typeface="Times New Roman" panose="02020603050405020304" pitchFamily="18" charset="0"/>
                          <a:ea typeface="Calibri" panose="020F0502020204030204" pitchFamily="34" charset="0"/>
                          <a:cs typeface="Times New Roman" panose="02020603050405020304" pitchFamily="18" charset="0"/>
                        </a:rPr>
                        <a:t>- Tấm lòng trân trọng, nâng niu những phẩm chất đẹp đẽ của họ.</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5" name="Picture 17" descr="truyen-ky-man-lu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413" y="3216397"/>
            <a:ext cx="3452453" cy="4463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83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4" name="TextBox 4"/>
          <p:cNvSpPr txBox="1"/>
          <p:nvPr/>
        </p:nvSpPr>
        <p:spPr>
          <a:xfrm>
            <a:off x="3695701" y="495300"/>
            <a:ext cx="10896600" cy="2462213"/>
          </a:xfrm>
          <a:prstGeom prst="rect">
            <a:avLst/>
          </a:prstGeom>
        </p:spPr>
        <p:txBody>
          <a:bodyPr wrap="square" lIns="0" tIns="0" rIns="0" bIns="0" rtlCol="0" anchor="t">
            <a:spAutoFit/>
          </a:bodyPr>
          <a:lstStyle/>
          <a:p>
            <a:pPr algn="ctr"/>
            <a:r>
              <a:rPr lang="de-DE" sz="8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II. ĐỌC – </a:t>
            </a:r>
            <a:endParaRPr lang="vi-VN" sz="8000" b="1"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a:p>
            <a:pPr algn="ctr"/>
            <a:r>
              <a:rPr lang="de-DE" sz="8000" b="1"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KHÁM </a:t>
            </a:r>
            <a:r>
              <a:rPr lang="de-DE" sz="8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PHÁ VĂN BẢN</a:t>
            </a:r>
            <a:endParaRPr lang="en-GB" sz="8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5" name="TextBox 5"/>
          <p:cNvSpPr txBox="1"/>
          <p:nvPr/>
        </p:nvSpPr>
        <p:spPr>
          <a:xfrm>
            <a:off x="5715000" y="3162300"/>
            <a:ext cx="9755993" cy="1138197"/>
          </a:xfrm>
          <a:prstGeom prst="rect">
            <a:avLst/>
          </a:prstGeom>
        </p:spPr>
        <p:txBody>
          <a:bodyPr lIns="0" tIns="0" rIns="0" bIns="0" rtlCol="0" anchor="t">
            <a:spAutoFit/>
          </a:bodyPr>
          <a:lstStyle/>
          <a:p>
            <a:pPr marL="713491" lvl="1">
              <a:lnSpc>
                <a:spcPts val="9253"/>
              </a:lnSpc>
            </a:pPr>
            <a:r>
              <a:rPr lang="de-DE" sz="72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1. Đọc văn </a:t>
            </a:r>
            <a:r>
              <a:rPr lang="de-DE" sz="7200" b="1"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bản</a:t>
            </a:r>
            <a:endParaRPr lang="en-GB" sz="72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99779">
            <a:off x="10283816" y="4749620"/>
            <a:ext cx="3638443" cy="4848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3018" y="5161719"/>
            <a:ext cx="4145778" cy="49291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2350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3106922" y="-195065"/>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8" name="Freeform 8"/>
          <p:cNvSpPr/>
          <p:nvPr/>
        </p:nvSpPr>
        <p:spPr>
          <a:xfrm rot="-10800000" flipH="1">
            <a:off x="13116333" y="-195064"/>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4">
              <a:extLst>
                <a:ext uri="{96DAC541-7B7A-43D3-8B79-37D633B846F1}">
                  <asvg:svgBlip xmlns:asvg="http://schemas.microsoft.com/office/drawing/2016/SVG/main" xmlns="" r:embed="rId8"/>
                </a:ext>
              </a:extLst>
            </a:blip>
            <a:stretch>
              <a:fillRect/>
            </a:stretch>
          </a:blipFill>
        </p:spPr>
      </p:sp>
      <p:sp>
        <p:nvSpPr>
          <p:cNvPr id="9" name="TextBox 9"/>
          <p:cNvSpPr txBox="1"/>
          <p:nvPr/>
        </p:nvSpPr>
        <p:spPr>
          <a:xfrm>
            <a:off x="1905000" y="546437"/>
            <a:ext cx="8775232" cy="2031325"/>
          </a:xfrm>
          <a:prstGeom prst="rect">
            <a:avLst/>
          </a:prstGeom>
        </p:spPr>
        <p:txBody>
          <a:bodyPr wrap="square" lIns="0" tIns="0" rIns="0" bIns="0" rtlCol="0" anchor="t">
            <a:spAutoFit/>
          </a:bodyPr>
          <a:lstStyle/>
          <a:p>
            <a:pPr algn="ctr"/>
            <a:r>
              <a:rPr lang="de-DE" sz="6600" b="1">
                <a:latin typeface="Times New Roman" panose="02020603050405020304" pitchFamily="18" charset="0"/>
                <a:cs typeface="Times New Roman" panose="02020603050405020304" pitchFamily="18" charset="0"/>
              </a:rPr>
              <a:t>2. Cốt truyện và bố cục của tác phẩm</a:t>
            </a:r>
            <a:endParaRPr lang="en-GB" sz="6600">
              <a:latin typeface="Times New Roman" panose="02020603050405020304" pitchFamily="18" charset="0"/>
              <a:cs typeface="Times New Roman" panose="02020603050405020304" pitchFamily="18" charset="0"/>
            </a:endParaRPr>
          </a:p>
        </p:txBody>
      </p:sp>
      <p:sp>
        <p:nvSpPr>
          <p:cNvPr id="11" name="Rectangle 10"/>
          <p:cNvSpPr/>
          <p:nvPr/>
        </p:nvSpPr>
        <p:spPr>
          <a:xfrm>
            <a:off x="3581400" y="2847975"/>
            <a:ext cx="4089581" cy="1172629"/>
          </a:xfrm>
          <a:prstGeom prst="rect">
            <a:avLst/>
          </a:prstGeom>
        </p:spPr>
        <p:txBody>
          <a:bodyPr wrap="none">
            <a:spAutoFit/>
          </a:bodyPr>
          <a:lstStyle/>
          <a:p>
            <a:pPr algn="just">
              <a:lnSpc>
                <a:spcPct val="130000"/>
              </a:lnSpc>
              <a:spcAft>
                <a:spcPts val="0"/>
              </a:spcAft>
            </a:pPr>
            <a:r>
              <a:rPr lang="en-US" sz="5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 Cốt truyện</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Hình ảnh 12"/>
          <p:cNvPicPr>
            <a:picLocks noChangeAspect="1"/>
          </p:cNvPicPr>
          <p:nvPr/>
        </p:nvPicPr>
        <p:blipFill>
          <a:blip r:embed="rId9">
            <a:extLst>
              <a:ext uri="{28A0092B-C50C-407E-A947-70E740481C1C}">
                <a14:useLocalDpi xmlns:a14="http://schemas.microsoft.com/office/drawing/2010/main" val="0"/>
              </a:ext>
            </a:extLst>
          </a:blip>
          <a:srcRect l="12202" r="-2" b="-2"/>
          <a:stretch>
            <a:fillRect/>
          </a:stretch>
        </p:blipFill>
        <p:spPr bwMode="auto">
          <a:xfrm>
            <a:off x="6123283" y="5855670"/>
            <a:ext cx="4011317" cy="44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Hình ảnh 10"/>
          <p:cNvPicPr>
            <a:picLocks noChangeAspect="1"/>
          </p:cNvPicPr>
          <p:nvPr/>
        </p:nvPicPr>
        <p:blipFill>
          <a:blip r:embed="rId10">
            <a:extLst>
              <a:ext uri="{28A0092B-C50C-407E-A947-70E740481C1C}">
                <a14:useLocalDpi xmlns:a14="http://schemas.microsoft.com/office/drawing/2010/main" val="0"/>
              </a:ext>
            </a:extLst>
          </a:blip>
          <a:srcRect l="7120" r="5080" b="-2"/>
          <a:stretch>
            <a:fillRect/>
          </a:stretch>
        </p:blipFill>
        <p:spPr bwMode="auto">
          <a:xfrm>
            <a:off x="14405429" y="1562100"/>
            <a:ext cx="3882571" cy="408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ỗ dành sẵn cho Nội dung 4"/>
          <p:cNvPicPr>
            <a:picLocks noChangeAspect="1"/>
          </p:cNvPicPr>
          <p:nvPr/>
        </p:nvPicPr>
        <p:blipFill>
          <a:blip r:embed="rId11">
            <a:extLst>
              <a:ext uri="{28A0092B-C50C-407E-A947-70E740481C1C}">
                <a14:useLocalDpi xmlns:a14="http://schemas.microsoft.com/office/drawing/2010/main" val="0"/>
              </a:ext>
            </a:extLst>
          </a:blip>
          <a:srcRect l="8377" r="3783" b="-2"/>
          <a:stretch>
            <a:fillRect/>
          </a:stretch>
        </p:blipFill>
        <p:spPr bwMode="auto">
          <a:xfrm>
            <a:off x="2057400" y="5855669"/>
            <a:ext cx="3861490" cy="44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Hình ảnh 8" descr="Ảnh có chứa người, ngoài trời, cỏ, bầu trời&#10;&#10;Mô tả được tạo tự động"/>
          <p:cNvPicPr>
            <a:picLocks noChangeAspect="1"/>
          </p:cNvPicPr>
          <p:nvPr/>
        </p:nvPicPr>
        <p:blipFill>
          <a:blip r:embed="rId12">
            <a:extLst>
              <a:ext uri="{28A0092B-C50C-407E-A947-70E740481C1C}">
                <a14:useLocalDpi xmlns:a14="http://schemas.microsoft.com/office/drawing/2010/main" val="0"/>
              </a:ext>
            </a:extLst>
          </a:blip>
          <a:srcRect l="4155" r="8005" b="-2"/>
          <a:stretch>
            <a:fillRect/>
          </a:stretch>
        </p:blipFill>
        <p:spPr bwMode="auto">
          <a:xfrm>
            <a:off x="14405429" y="5847299"/>
            <a:ext cx="3882571" cy="441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Hình ảnh 14" descr="Ảnh có chứa ngoài trời, bầu trời, nước, người&#10;&#10;Mô tả được tạo tự động"/>
          <p:cNvPicPr>
            <a:picLocks noChangeAspect="1"/>
          </p:cNvPicPr>
          <p:nvPr/>
        </p:nvPicPr>
        <p:blipFill>
          <a:blip r:embed="rId13">
            <a:extLst>
              <a:ext uri="{28A0092B-C50C-407E-A947-70E740481C1C}">
                <a14:useLocalDpi xmlns:a14="http://schemas.microsoft.com/office/drawing/2010/main" val="0"/>
              </a:ext>
            </a:extLst>
          </a:blip>
          <a:srcRect r="12199" b="-2"/>
          <a:stretch>
            <a:fillRect/>
          </a:stretch>
        </p:blipFill>
        <p:spPr bwMode="auto">
          <a:xfrm>
            <a:off x="10318462" y="5842938"/>
            <a:ext cx="3882574" cy="445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Hình ảnh 6"/>
          <p:cNvPicPr>
            <a:picLocks noChangeAspect="1"/>
          </p:cNvPicPr>
          <p:nvPr/>
        </p:nvPicPr>
        <p:blipFill>
          <a:blip r:embed="rId14">
            <a:extLst>
              <a:ext uri="{28A0092B-C50C-407E-A947-70E740481C1C}">
                <a14:useLocalDpi xmlns:a14="http://schemas.microsoft.com/office/drawing/2010/main" val="0"/>
              </a:ext>
            </a:extLst>
          </a:blip>
          <a:srcRect l="10899" r="1300" b="-2"/>
          <a:stretch>
            <a:fillRect/>
          </a:stretch>
        </p:blipFill>
        <p:spPr bwMode="auto">
          <a:xfrm>
            <a:off x="10434329" y="1457257"/>
            <a:ext cx="3766707" cy="429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90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3" name="Freeform 3"/>
          <p:cNvSpPr/>
          <p:nvPr/>
        </p:nvSpPr>
        <p:spPr>
          <a:xfrm>
            <a:off x="2133601" y="-1"/>
            <a:ext cx="15392399" cy="10287001"/>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2362200" y="342900"/>
            <a:ext cx="14782800" cy="96012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asvg="http://schemas.microsoft.com/office/drawing/2016/SVG/main" xmlns="" r:embed="rId8"/>
                </a:ext>
              </a:extLst>
            </a:blip>
            <a:stretch>
              <a:fillRect/>
            </a:stretch>
          </a:blipFill>
        </p:spPr>
      </p:sp>
      <p:graphicFrame>
        <p:nvGraphicFramePr>
          <p:cNvPr id="7" name="Table 6"/>
          <p:cNvGraphicFramePr>
            <a:graphicFrameLocks noGrp="1"/>
          </p:cNvGraphicFramePr>
          <p:nvPr>
            <p:extLst>
              <p:ext uri="{D42A27DB-BD31-4B8C-83A1-F6EECF244321}">
                <p14:modId xmlns:p14="http://schemas.microsoft.com/office/powerpoint/2010/main" val="4064767349"/>
              </p:ext>
            </p:extLst>
          </p:nvPr>
        </p:nvGraphicFramePr>
        <p:xfrm>
          <a:off x="2504052" y="617220"/>
          <a:ext cx="14478000" cy="9326880"/>
        </p:xfrm>
        <a:graphic>
          <a:graphicData uri="http://schemas.openxmlformats.org/drawingml/2006/table">
            <a:tbl>
              <a:tblPr firstRow="1" firstCol="1" bandRow="1">
                <a:effectLst>
                  <a:outerShdw blurRad="50800" dist="38100" algn="l" rotWithShape="0">
                    <a:prstClr val="black">
                      <a:alpha val="40000"/>
                    </a:prstClr>
                  </a:outerShdw>
                </a:effectLst>
              </a:tblPr>
              <a:tblGrid>
                <a:gridCol w="1001148"/>
                <a:gridCol w="11673421"/>
                <a:gridCol w="1803431"/>
              </a:tblGrid>
              <a:tr h="357313">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STT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Sự việc</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Trình tự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2834">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1</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Giới thiệu nhân vật: </a:t>
                      </a:r>
                      <a:r>
                        <a:rPr lang="en-US" sz="36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Vũ Nương, quê Nam Xương, vừa đẹp người lại vừa đẹp nết. Nàng được gả cho Trương Sinh, một người vốn có tính đa nghi, đối với vợ phòng ngừa quá sức.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6417">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2</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nb-NO" sz="3600">
                          <a:effectLst/>
                          <a:latin typeface="Times New Roman" panose="02020603050405020304" pitchFamily="18" charset="0"/>
                          <a:ea typeface="Calibri" panose="020F0502020204030204" pitchFamily="34" charset="0"/>
                          <a:cs typeface="Times New Roman" panose="02020603050405020304" pitchFamily="18" charset="0"/>
                        </a:rPr>
                        <a:t>Giặc tan Trương Sinh trở về, nghe lời con trẻ nghi ngờ vợ thất tiết và đuổi vợ đi.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6417">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3</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nb-NO" sz="3600">
                          <a:effectLst/>
                          <a:latin typeface="Times New Roman" panose="02020603050405020304" pitchFamily="18" charset="0"/>
                          <a:ea typeface="Calibri" panose="020F0502020204030204" pitchFamily="34" charset="0"/>
                          <a:cs typeface="Times New Roman" panose="02020603050405020304" pitchFamily="18" charset="0"/>
                        </a:rPr>
                        <a:t>Vũ Nương thanh minh không được bèn gieo minh xuống sông Hoàng Giang tự vẫn.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3730">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4</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Đang sum họp đầm ấm, xảy ra nạn binh đao, Trương Sinh phải đi lính, Vũ Nương ở nhà hết lòng chăm lo cho mẹ chồng, con thơ và cáng đáng chuyện gia đình.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6417">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5</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nb-NO" sz="3600">
                          <a:effectLst/>
                          <a:latin typeface="Times New Roman" panose="02020603050405020304" pitchFamily="18" charset="0"/>
                          <a:ea typeface="Calibri" panose="020F0502020204030204" pitchFamily="34" charset="0"/>
                          <a:cs typeface="Times New Roman" panose="02020603050405020304" pitchFamily="18" charset="0"/>
                        </a:rPr>
                        <a:t>Trương Sinh lập đàn giải oan, xong Vũ Nương chỉ hiện về trong chốc lát, rồi biến mất.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6417">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6</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nb-NO" sz="3600">
                          <a:effectLst/>
                          <a:latin typeface="Times New Roman" panose="02020603050405020304" pitchFamily="18" charset="0"/>
                          <a:ea typeface="Calibri" panose="020F0502020204030204" pitchFamily="34" charset="0"/>
                          <a:cs typeface="Times New Roman" panose="02020603050405020304" pitchFamily="18" charset="0"/>
                        </a:rPr>
                        <a:t>Sau khi Vũ Nương chết, Trương Sinh được con chỉ cái bóng trên tường, chàng hiểu ra vợ bị oan.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6417">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7</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nb-NO" sz="3600">
                          <a:effectLst/>
                          <a:latin typeface="Times New Roman" panose="02020603050405020304" pitchFamily="18" charset="0"/>
                          <a:ea typeface="Calibri" panose="020F0502020204030204" pitchFamily="34" charset="0"/>
                          <a:cs typeface="Times New Roman" panose="02020603050405020304" pitchFamily="18" charset="0"/>
                        </a:rPr>
                        <a:t>Phan Lang gặp Vũ Nương ở dưới thuỷ cung, nàng gửi chiếc hoa vàng và lời nhắn Trương Sinh.</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1204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3" name="Freeform 3"/>
          <p:cNvSpPr/>
          <p:nvPr/>
        </p:nvSpPr>
        <p:spPr>
          <a:xfrm>
            <a:off x="2500423" y="266700"/>
            <a:ext cx="15406577" cy="10020300"/>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2667000" y="714050"/>
            <a:ext cx="14630400" cy="923005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asvg="http://schemas.microsoft.com/office/drawing/2016/SVG/main" xmlns="" r:embed="rId8"/>
                </a:ext>
              </a:extLst>
            </a:blip>
            <a:stretch>
              <a:fillRect/>
            </a:stretch>
          </a:blipFill>
        </p:spPr>
      </p:sp>
      <p:graphicFrame>
        <p:nvGraphicFramePr>
          <p:cNvPr id="9" name="Table 8"/>
          <p:cNvGraphicFramePr>
            <a:graphicFrameLocks noGrp="1"/>
          </p:cNvGraphicFramePr>
          <p:nvPr>
            <p:extLst>
              <p:ext uri="{D42A27DB-BD31-4B8C-83A1-F6EECF244321}">
                <p14:modId xmlns:p14="http://schemas.microsoft.com/office/powerpoint/2010/main" val="84312137"/>
              </p:ext>
            </p:extLst>
          </p:nvPr>
        </p:nvGraphicFramePr>
        <p:xfrm>
          <a:off x="2819400" y="876300"/>
          <a:ext cx="14478000" cy="8808720"/>
        </p:xfrm>
        <a:graphic>
          <a:graphicData uri="http://schemas.openxmlformats.org/drawingml/2006/table">
            <a:tbl>
              <a:tblPr firstRow="1" firstCol="1" bandRow="1">
                <a:effectLst>
                  <a:outerShdw blurRad="50800" dist="38100" algn="l" rotWithShape="0">
                    <a:prstClr val="black">
                      <a:alpha val="40000"/>
                    </a:prstClr>
                  </a:outerShdw>
                </a:effectLst>
              </a:tblPr>
              <a:tblGrid>
                <a:gridCol w="1183964"/>
                <a:gridCol w="11541436"/>
                <a:gridCol w="1752600"/>
              </a:tblGrid>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STT</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Sự việc</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Trình tự </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36406">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1</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3400" kern="100">
                          <a:effectLst/>
                          <a:latin typeface="Times New Roman" panose="02020603050405020304" pitchFamily="18" charset="0"/>
                          <a:ea typeface="Calibri" panose="020F0502020204030204" pitchFamily="34" charset="0"/>
                          <a:cs typeface="Times New Roman" panose="02020603050405020304" pitchFamily="18" charset="0"/>
                        </a:rPr>
                        <a:t>Giới thiệu nhân vật:</a:t>
                      </a: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Vũ Nương, quê Nam Xương, vừa đẹp người lại vừa đẹp nết. Nàng được gả cho Trương Sinh, một người vốn có tính đa nghi, đối với vợ phòng ngừa quá sức. </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0338">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4</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3400">
                          <a:effectLst/>
                          <a:latin typeface="Times New Roman" panose="02020603050405020304" pitchFamily="18" charset="0"/>
                          <a:ea typeface="Calibri" panose="020F0502020204030204" pitchFamily="34" charset="0"/>
                          <a:cs typeface="Times New Roman" panose="02020603050405020304" pitchFamily="18" charset="0"/>
                        </a:rPr>
                        <a:t>Đang sum họp đầm ấm, xảy ra nạn binh đao, Trương Sinh phải đi lính, Vũ Nương ở nhà hết lòng chăm lo cho mẹ chồng, con thơ và cáng đáng chuyện gia đình. </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2</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nb-NO" sz="3400">
                          <a:effectLst/>
                          <a:latin typeface="Times New Roman" panose="02020603050405020304" pitchFamily="18" charset="0"/>
                          <a:ea typeface="Calibri" panose="020F0502020204030204" pitchFamily="34" charset="0"/>
                          <a:cs typeface="Times New Roman" panose="02020603050405020304" pitchFamily="18" charset="0"/>
                        </a:rPr>
                        <a:t>   Giặc tan Trương Sinh trở về, nghe lời con trẻ nghi ngờ vợ thất tiết và đuổi vợ đi.</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3</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nb-NO" sz="3400">
                          <a:effectLst/>
                          <a:latin typeface="Times New Roman" panose="02020603050405020304" pitchFamily="18" charset="0"/>
                          <a:ea typeface="Calibri" panose="020F0502020204030204" pitchFamily="34" charset="0"/>
                          <a:cs typeface="Times New Roman" panose="02020603050405020304" pitchFamily="18" charset="0"/>
                        </a:rPr>
                        <a:t>Vũ Nương thanh minh không được bèn gieo minh xuống sông Hoàng Giang tự vẫn.</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6</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nb-NO" sz="3400">
                          <a:effectLst/>
                          <a:latin typeface="Times New Roman" panose="02020603050405020304" pitchFamily="18" charset="0"/>
                          <a:ea typeface="Calibri" panose="020F0502020204030204" pitchFamily="34" charset="0"/>
                          <a:cs typeface="Times New Roman" panose="02020603050405020304" pitchFamily="18" charset="0"/>
                        </a:rPr>
                        <a:t>Sau khi Vũ Nương chết, Trương Sinh được con chỉ cái bóng trên tường, chàng hiểu ra vợ bị oan.</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7</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nb-NO" sz="3400">
                          <a:effectLst/>
                          <a:latin typeface="Times New Roman" panose="02020603050405020304" pitchFamily="18" charset="0"/>
                          <a:ea typeface="Calibri" panose="020F0502020204030204" pitchFamily="34" charset="0"/>
                          <a:cs typeface="Times New Roman" panose="02020603050405020304" pitchFamily="18" charset="0"/>
                        </a:rPr>
                        <a:t>Phan Lang gặp Vũ Nương ở dưới thuỷ cung, nàng gửi chiếc hoa vàng và lời nhắn Trương Sinh.</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5</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400">
                          <a:effectLst/>
                          <a:latin typeface="Times New Roman" panose="02020603050405020304" pitchFamily="18" charset="0"/>
                          <a:ea typeface="Calibri" panose="020F0502020204030204" pitchFamily="34" charset="0"/>
                          <a:cs typeface="Times New Roman" panose="02020603050405020304" pitchFamily="18" charset="0"/>
                        </a:rPr>
                        <a:t> </a:t>
                      </a:r>
                      <a:r>
                        <a:rPr lang="nb-NO" sz="3400">
                          <a:effectLst/>
                          <a:latin typeface="Times New Roman" panose="02020603050405020304" pitchFamily="18" charset="0"/>
                          <a:ea typeface="Calibri" panose="020F0502020204030204" pitchFamily="34" charset="0"/>
                          <a:cs typeface="Times New Roman" panose="02020603050405020304" pitchFamily="18" charset="0"/>
                        </a:rPr>
                        <a:t>Trương Sinh lập đàn giải oan, xong Vũ Nương chỉ hiện về trong chốc lát, rồi biến mất.</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nb-NO"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969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3" name="Freeform 3"/>
          <p:cNvSpPr/>
          <p:nvPr/>
        </p:nvSpPr>
        <p:spPr>
          <a:xfrm>
            <a:off x="3917483" y="3334991"/>
            <a:ext cx="4616350" cy="4114800"/>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8649810" y="5807046"/>
            <a:ext cx="4420207" cy="4479953"/>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3149867" y="2307950"/>
            <a:ext cx="4750746" cy="444242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TextBox 16"/>
          <p:cNvSpPr txBox="1"/>
          <p:nvPr/>
        </p:nvSpPr>
        <p:spPr>
          <a:xfrm>
            <a:off x="4084952" y="942165"/>
            <a:ext cx="8981436" cy="1340110"/>
          </a:xfrm>
          <a:prstGeom prst="rect">
            <a:avLst/>
          </a:prstGeom>
        </p:spPr>
        <p:txBody>
          <a:bodyPr lIns="0" tIns="0" rIns="0" bIns="0" rtlCol="0" anchor="t">
            <a:spAutoFit/>
          </a:bodyPr>
          <a:lstStyle/>
          <a:p>
            <a:pPr>
              <a:lnSpc>
                <a:spcPts val="11200"/>
              </a:lnSpc>
            </a:pPr>
            <a:r>
              <a:rPr lang="nb-NO" sz="8000" b="1">
                <a:latin typeface="Times New Roman" panose="02020603050405020304" pitchFamily="18" charset="0"/>
                <a:cs typeface="Times New Roman" panose="02020603050405020304" pitchFamily="18" charset="0"/>
              </a:rPr>
              <a:t>b. Bố cục</a:t>
            </a:r>
            <a:endParaRPr lang="en-US" sz="8000">
              <a:solidFill>
                <a:srgbClr val="00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917482" y="3590985"/>
            <a:ext cx="4496801" cy="3477875"/>
          </a:xfrm>
          <a:prstGeom prst="rect">
            <a:avLst/>
          </a:prstGeom>
        </p:spPr>
        <p:txBody>
          <a:bodyPr wrap="square">
            <a:spAutoFit/>
          </a:bodyPr>
          <a:lstStyle/>
          <a:p>
            <a:pPr algn="ctr"/>
            <a:r>
              <a:rPr lang="nb-NO" sz="4400" b="1">
                <a:latin typeface="Times New Roman" panose="02020603050405020304" pitchFamily="18" charset="0"/>
                <a:ea typeface="Calibri" panose="020F0502020204030204" pitchFamily="34" charset="0"/>
              </a:rPr>
              <a:t>Phần 1</a:t>
            </a:r>
            <a:r>
              <a:rPr lang="nb-NO" sz="4400">
                <a:latin typeface="Times New Roman" panose="02020603050405020304" pitchFamily="18" charset="0"/>
                <a:ea typeface="Calibri" panose="020F0502020204030204" pitchFamily="34" charset="0"/>
              </a:rPr>
              <a:t> </a:t>
            </a:r>
            <a:endParaRPr lang="vi-VN" sz="4400" smtClean="0">
              <a:latin typeface="Times New Roman" panose="02020603050405020304" pitchFamily="18" charset="0"/>
              <a:ea typeface="Calibri" panose="020F0502020204030204" pitchFamily="34" charset="0"/>
            </a:endParaRPr>
          </a:p>
          <a:p>
            <a:pPr algn="ctr"/>
            <a:r>
              <a:rPr lang="nb-NO" sz="4400" smtClean="0">
                <a:latin typeface="Times New Roman" panose="02020603050405020304" pitchFamily="18" charset="0"/>
                <a:ea typeface="Calibri" panose="020F0502020204030204" pitchFamily="34" charset="0"/>
              </a:rPr>
              <a:t>(</a:t>
            </a:r>
            <a:r>
              <a:rPr lang="nb-NO" sz="4400">
                <a:latin typeface="Times New Roman" panose="02020603050405020304" pitchFamily="18" charset="0"/>
                <a:ea typeface="Calibri" panose="020F0502020204030204" pitchFamily="34" charset="0"/>
              </a:rPr>
              <a:t>Từ đầu</a:t>
            </a:r>
            <a:r>
              <a:rPr lang="nb-NO" sz="4400" i="1">
                <a:latin typeface="Times New Roman" panose="02020603050405020304" pitchFamily="18" charset="0"/>
                <a:ea typeface="Calibri" panose="020F0502020204030204" pitchFamily="34" charset="0"/>
              </a:rPr>
              <a:t>...lo liệu như đối với</a:t>
            </a:r>
            <a:r>
              <a:rPr lang="nb-NO" sz="4400">
                <a:latin typeface="Times New Roman" panose="02020603050405020304" pitchFamily="18" charset="0"/>
                <a:ea typeface="Calibri" panose="020F0502020204030204" pitchFamily="34" charset="0"/>
              </a:rPr>
              <a:t> </a:t>
            </a:r>
            <a:r>
              <a:rPr lang="nb-NO" sz="4400" i="1">
                <a:latin typeface="Times New Roman" panose="02020603050405020304" pitchFamily="18" charset="0"/>
                <a:ea typeface="Calibri" panose="020F0502020204030204" pitchFamily="34" charset="0"/>
              </a:rPr>
              <a:t>cha mẹ đẻ mình</a:t>
            </a:r>
            <a:r>
              <a:rPr lang="nb-NO" sz="4400">
                <a:latin typeface="Times New Roman" panose="02020603050405020304" pitchFamily="18" charset="0"/>
                <a:ea typeface="Calibri" panose="020F0502020204030204" pitchFamily="34" charset="0"/>
              </a:rPr>
              <a:t>): Vẻ đẹp của Vũ Nương. </a:t>
            </a:r>
            <a:endParaRPr lang="en-GB" sz="4400"/>
          </a:p>
        </p:txBody>
      </p:sp>
      <p:sp>
        <p:nvSpPr>
          <p:cNvPr id="24" name="Rectangle 23"/>
          <p:cNvSpPr/>
          <p:nvPr/>
        </p:nvSpPr>
        <p:spPr>
          <a:xfrm>
            <a:off x="8649809" y="6011607"/>
            <a:ext cx="4186827" cy="4154984"/>
          </a:xfrm>
          <a:prstGeom prst="rect">
            <a:avLst/>
          </a:prstGeom>
        </p:spPr>
        <p:txBody>
          <a:bodyPr wrap="square">
            <a:spAutoFit/>
          </a:bodyPr>
          <a:lstStyle/>
          <a:p>
            <a:pPr algn="ctr"/>
            <a:r>
              <a:rPr lang="nb-NO" sz="4400" b="1">
                <a:latin typeface="Times New Roman" panose="02020603050405020304" pitchFamily="18" charset="0"/>
                <a:ea typeface="Calibri" panose="020F0502020204030204" pitchFamily="34" charset="0"/>
              </a:rPr>
              <a:t>Phần 2 </a:t>
            </a:r>
            <a:endParaRPr lang="vi-VN" sz="4400" b="1" smtClean="0">
              <a:latin typeface="Times New Roman" panose="02020603050405020304" pitchFamily="18" charset="0"/>
              <a:ea typeface="Calibri" panose="020F0502020204030204" pitchFamily="34" charset="0"/>
            </a:endParaRPr>
          </a:p>
          <a:p>
            <a:pPr algn="ctr"/>
            <a:r>
              <a:rPr lang="nb-NO" sz="4400" b="1" smtClean="0">
                <a:latin typeface="Times New Roman" panose="02020603050405020304" pitchFamily="18" charset="0"/>
                <a:ea typeface="Calibri" panose="020F0502020204030204" pitchFamily="34" charset="0"/>
              </a:rPr>
              <a:t>(</a:t>
            </a:r>
            <a:r>
              <a:rPr lang="nb-NO" sz="4400">
                <a:latin typeface="Times New Roman" panose="02020603050405020304" pitchFamily="18" charset="0"/>
                <a:ea typeface="Calibri" panose="020F0502020204030204" pitchFamily="34" charset="0"/>
              </a:rPr>
              <a:t>Tiếp theo… </a:t>
            </a:r>
            <a:r>
              <a:rPr lang="nb-NO" sz="4400" i="1">
                <a:latin typeface="Times New Roman" panose="02020603050405020304" pitchFamily="18" charset="0"/>
                <a:ea typeface="Calibri" panose="020F0502020204030204" pitchFamily="34" charset="0"/>
              </a:rPr>
              <a:t>nhưng việc đã trót qua rồi</a:t>
            </a:r>
            <a:r>
              <a:rPr lang="nb-NO" sz="4400">
                <a:latin typeface="Times New Roman" panose="02020603050405020304" pitchFamily="18" charset="0"/>
                <a:ea typeface="Calibri" panose="020F0502020204030204" pitchFamily="34" charset="0"/>
              </a:rPr>
              <a:t>): Số phận và bi kịch của Vũ Nương.</a:t>
            </a:r>
            <a:endParaRPr lang="en-GB" sz="4400"/>
          </a:p>
        </p:txBody>
      </p:sp>
      <p:sp>
        <p:nvSpPr>
          <p:cNvPr id="25" name="Rectangle 24"/>
          <p:cNvSpPr/>
          <p:nvPr/>
        </p:nvSpPr>
        <p:spPr>
          <a:xfrm>
            <a:off x="13127398" y="2337895"/>
            <a:ext cx="4715834" cy="4154984"/>
          </a:xfrm>
          <a:prstGeom prst="rect">
            <a:avLst/>
          </a:prstGeom>
        </p:spPr>
        <p:txBody>
          <a:bodyPr wrap="square">
            <a:spAutoFit/>
          </a:bodyPr>
          <a:lstStyle/>
          <a:p>
            <a:pPr algn="ctr"/>
            <a:r>
              <a:rPr lang="nb-NO" sz="4400" b="1">
                <a:latin typeface="Times New Roman" panose="02020603050405020304" pitchFamily="18" charset="0"/>
                <a:ea typeface="Calibri" panose="020F0502020204030204" pitchFamily="34" charset="0"/>
              </a:rPr>
              <a:t>Phần 3 </a:t>
            </a:r>
            <a:endParaRPr lang="vi-VN" sz="4400" b="1" smtClean="0">
              <a:latin typeface="Times New Roman" panose="02020603050405020304" pitchFamily="18" charset="0"/>
              <a:ea typeface="Calibri" panose="020F0502020204030204" pitchFamily="34" charset="0"/>
            </a:endParaRPr>
          </a:p>
          <a:p>
            <a:pPr algn="ctr"/>
            <a:r>
              <a:rPr lang="nb-NO" sz="4400" smtClean="0">
                <a:latin typeface="Times New Roman" panose="02020603050405020304" pitchFamily="18" charset="0"/>
                <a:ea typeface="Calibri" panose="020F0502020204030204" pitchFamily="34" charset="0"/>
              </a:rPr>
              <a:t>(</a:t>
            </a:r>
            <a:r>
              <a:rPr lang="nb-NO" sz="4400">
                <a:latin typeface="Times New Roman" panose="02020603050405020304" pitchFamily="18" charset="0"/>
                <a:ea typeface="Calibri" panose="020F0502020204030204" pitchFamily="34" charset="0"/>
              </a:rPr>
              <a:t>Còn lại): Vũ Nương được lập đàn giải oan và sự ra đi vĩnh viễn của Vũ Nương.</a:t>
            </a:r>
            <a:endParaRPr lang="en-GB" sz="4400"/>
          </a:p>
        </p:txBody>
      </p:sp>
      <p:pic>
        <p:nvPicPr>
          <p:cNvPr id="26" name="Picture 28" descr="tpnx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7626" y="7610567"/>
            <a:ext cx="3915446" cy="2311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7" name="Hình ảnh 8" descr="Ảnh có chứa người, ngoài trời, cỏ, bầu trời&#10;&#10;Mô tả được tạo tự động"/>
          <p:cNvPicPr>
            <a:picLocks noChangeAspect="1"/>
          </p:cNvPicPr>
          <p:nvPr/>
        </p:nvPicPr>
        <p:blipFill>
          <a:blip r:embed="rId9">
            <a:extLst>
              <a:ext uri="{28A0092B-C50C-407E-A947-70E740481C1C}">
                <a14:useLocalDpi xmlns:a14="http://schemas.microsoft.com/office/drawing/2010/main" val="0"/>
              </a:ext>
            </a:extLst>
          </a:blip>
          <a:srcRect l="4155" r="8005" b="-2"/>
          <a:stretch>
            <a:fillRect/>
          </a:stretch>
        </p:blipFill>
        <p:spPr bwMode="auto">
          <a:xfrm>
            <a:off x="8847384" y="1714500"/>
            <a:ext cx="3791675" cy="29228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8" name="Picture 9" descr="ANd9GcSr14r3g_cvtINHhJyJd0KtKA5b74_J1JyhdHtJLblhxDIlQIP_x2jK5LzNMQ"/>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78844" y="6858966"/>
            <a:ext cx="4419599" cy="27981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5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000"/>
                                        <p:tgtEl>
                                          <p:spTgt spid="16">
                                            <p:txEl>
                                              <p:pRg st="0" end="0"/>
                                            </p:txEl>
                                          </p:spTgt>
                                        </p:tgtEl>
                                      </p:cBhvr>
                                    </p:animEffect>
                                    <p:anim calcmode="lin" valueType="num">
                                      <p:cBhvr>
                                        <p:cTn id="1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circle(in)">
                                      <p:cBhvr>
                                        <p:cTn id="35" dur="2000"/>
                                        <p:tgtEl>
                                          <p:spTgt spid="25"/>
                                        </p:tgtEl>
                                      </p:cBhvr>
                                    </p:animEffect>
                                  </p:childTnLst>
                                </p:cTn>
                              </p:par>
                              <p:par>
                                <p:cTn id="36" presetID="6" presetClass="entr" presetSubtype="16"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ircle(in)">
                                      <p:cBhvr>
                                        <p:cTn id="3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TextBox 3"/>
          <p:cNvSpPr txBox="1"/>
          <p:nvPr/>
        </p:nvSpPr>
        <p:spPr>
          <a:xfrm>
            <a:off x="228600" y="3568173"/>
            <a:ext cx="9840745" cy="1107996"/>
          </a:xfrm>
          <a:prstGeom prst="rect">
            <a:avLst/>
          </a:prstGeom>
        </p:spPr>
        <p:txBody>
          <a:bodyPr lIns="0" tIns="0" rIns="0" bIns="0" rtlCol="0" anchor="t">
            <a:spAutoFit/>
          </a:bodyPr>
          <a:lstStyle/>
          <a:p>
            <a:r>
              <a:rPr lang="pt-BR" sz="72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3. Tìm hiểu các nhân vật</a:t>
            </a:r>
            <a:endParaRPr lang="en-GB" sz="72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4" name="Freeform 4"/>
          <p:cNvSpPr/>
          <p:nvPr/>
        </p:nvSpPr>
        <p:spPr>
          <a:xfrm flipH="1">
            <a:off x="0" y="0"/>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TextBox 6"/>
          <p:cNvSpPr txBox="1"/>
          <p:nvPr/>
        </p:nvSpPr>
        <p:spPr>
          <a:xfrm>
            <a:off x="374770" y="5293545"/>
            <a:ext cx="10515600" cy="923330"/>
          </a:xfrm>
          <a:prstGeom prst="rect">
            <a:avLst/>
          </a:prstGeom>
        </p:spPr>
        <p:txBody>
          <a:bodyPr wrap="square" lIns="0" tIns="0" rIns="0" bIns="0" rtlCol="0" anchor="t">
            <a:spAutoFit/>
          </a:bodyPr>
          <a:lstStyle/>
          <a:p>
            <a:r>
              <a:rPr lang="pt-BR" sz="6000" b="1"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3.1. Nhân vật Vũ </a:t>
            </a:r>
            <a:r>
              <a:rPr lang="pt-BR" sz="6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Nương</a:t>
            </a:r>
            <a:endParaRPr lang="en-GB" sz="6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723508" y="6615120"/>
            <a:ext cx="8186280" cy="1292662"/>
          </a:xfrm>
          <a:prstGeom prst="rect">
            <a:avLst/>
          </a:prstGeom>
        </p:spPr>
        <p:txBody>
          <a:bodyPr wrap="none">
            <a:spAutoFit/>
          </a:bodyPr>
          <a:lstStyle/>
          <a:p>
            <a:pPr algn="just">
              <a:lnSpc>
                <a:spcPct val="130000"/>
              </a:lnSpc>
              <a:spcAft>
                <a:spcPts val="0"/>
              </a:spcAft>
            </a:pPr>
            <a:r>
              <a:rPr lang="pt-BR" sz="6000" b="1" kern="10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rPr>
              <a:t>a. Vẻ đẹp của Vũ Nương</a:t>
            </a:r>
            <a:endParaRPr lang="en-GB" sz="6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6504" y="-876300"/>
            <a:ext cx="7893242" cy="11163300"/>
          </a:xfrm>
          <a:prstGeom prst="rect">
            <a:avLst/>
          </a:prstGeom>
        </p:spPr>
      </p:pic>
      <p:sp>
        <p:nvSpPr>
          <p:cNvPr id="10" name="Freeform 2"/>
          <p:cNvSpPr/>
          <p:nvPr/>
        </p:nvSpPr>
        <p:spPr>
          <a:xfrm>
            <a:off x="8909788" y="-467919"/>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9">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87823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a:t>
            </a:r>
            <a:r>
              <a:rPr lang="vi-VN" sz="4208" b="1"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1</a:t>
            </a:r>
            <a:endPar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endParaRP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a:t>
            </a:r>
            <a:r>
              <a:rPr lang="vi-VN" sz="4208" b="1" spc="-6"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Khởi động</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99218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xmlns="" r:embed="rId3"/>
                </a:ext>
              </a:extLst>
            </a:blip>
            <a:stretch>
              <a:fillRect l="-26711"/>
            </a:stretch>
          </a:blipFill>
        </p:spPr>
      </p:sp>
      <p:graphicFrame>
        <p:nvGraphicFramePr>
          <p:cNvPr id="6" name="Table 5"/>
          <p:cNvGraphicFramePr>
            <a:graphicFrameLocks noGrp="1"/>
          </p:cNvGraphicFramePr>
          <p:nvPr>
            <p:extLst>
              <p:ext uri="{D42A27DB-BD31-4B8C-83A1-F6EECF244321}">
                <p14:modId xmlns:p14="http://schemas.microsoft.com/office/powerpoint/2010/main" val="872528463"/>
              </p:ext>
            </p:extLst>
          </p:nvPr>
        </p:nvGraphicFramePr>
        <p:xfrm>
          <a:off x="3917482" y="467677"/>
          <a:ext cx="10453036" cy="9351646"/>
        </p:xfrm>
        <a:graphic>
          <a:graphicData uri="http://schemas.openxmlformats.org/drawingml/2006/table">
            <a:tbl>
              <a:tblPr firstRow="1" firstCol="1" bandRow="1">
                <a:effectLst>
                  <a:outerShdw blurRad="50800" dist="38100" algn="l" rotWithShape="0">
                    <a:prstClr val="black">
                      <a:alpha val="40000"/>
                    </a:prstClr>
                  </a:outerShdw>
                </a:effectLst>
              </a:tblPr>
              <a:tblGrid>
                <a:gridCol w="10453036"/>
              </a:tblGrid>
              <a:tr h="0">
                <a:tc>
                  <a:txBody>
                    <a:bodyPr/>
                    <a:lstStyle/>
                    <a:p>
                      <a:pPr algn="ctr">
                        <a:lnSpc>
                          <a:spcPct val="130000"/>
                        </a:lnSpc>
                        <a:spcAft>
                          <a:spcPts val="0"/>
                        </a:spcAft>
                        <a:tabLst>
                          <a:tab pos="1386840" algn="l"/>
                        </a:tabLst>
                      </a:pPr>
                      <a:r>
                        <a:rPr lang="de-DE" sz="4000" b="1">
                          <a:solidFill>
                            <a:srgbClr val="0D0D0D"/>
                          </a:solidFill>
                          <a:effectLst/>
                          <a:latin typeface="Times New Roman" panose="02020603050405020304" pitchFamily="18" charset="0"/>
                          <a:ea typeface="MS Mincho"/>
                          <a:cs typeface="Times New Roman" panose="02020603050405020304" pitchFamily="18" charset="0"/>
                        </a:rPr>
                        <a:t>Nhóm 1, 2: Tìm hiểu vẻ đẹp của Vũ Nương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0">
                <a:tc>
                  <a:txBody>
                    <a:bodyPr/>
                    <a:lstStyle/>
                    <a:p>
                      <a:pPr algn="just">
                        <a:lnSpc>
                          <a:spcPct val="130000"/>
                        </a:lnSpc>
                        <a:spcAft>
                          <a:spcPts val="0"/>
                        </a:spcAft>
                        <a:tabLst>
                          <a:tab pos="1386840" algn="l"/>
                        </a:tabLst>
                      </a:pPr>
                      <a:r>
                        <a:rPr lang="de-DE" sz="4000" b="1">
                          <a:solidFill>
                            <a:srgbClr val="0D0D0D"/>
                          </a:solidFill>
                          <a:effectLst/>
                          <a:latin typeface="Times New Roman" panose="02020603050405020304" pitchFamily="18" charset="0"/>
                          <a:ea typeface="MS Mincho"/>
                          <a:cs typeface="Times New Roman" panose="02020603050405020304" pitchFamily="18" charset="0"/>
                        </a:rPr>
                        <a:t>Yêu cầu: Đọc phần 1 của VB và làm rõ những vấn đề sau: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000">
                          <a:solidFill>
                            <a:srgbClr val="0D0D0D"/>
                          </a:solidFill>
                          <a:effectLst/>
                          <a:latin typeface="Times New Roman" panose="02020603050405020304" pitchFamily="18" charset="0"/>
                          <a:ea typeface="MS Mincho"/>
                          <a:cs typeface="Times New Roman" panose="02020603050405020304" pitchFamily="18" charset="0"/>
                        </a:rPr>
                        <a:t>1. Lời giới thiệu  của người kể chuyện ở phần mở đầu đã làm nổi bật những nét gì của Vũ Nương? Cho biết vai trò của lời người kể chuyện trong việc khắc họa nhân vật.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000">
                          <a:solidFill>
                            <a:srgbClr val="0D0D0D"/>
                          </a:solidFill>
                          <a:effectLst/>
                          <a:latin typeface="Times New Roman" panose="02020603050405020304" pitchFamily="18" charset="0"/>
                          <a:ea typeface="MS Mincho"/>
                          <a:cs typeface="Times New Roman" panose="02020603050405020304" pitchFamily="18" charset="0"/>
                        </a:rPr>
                        <a:t>2. Lời nói của Vũ Nương khi chia tay chồng ra trận cho thấy mong muốn, khát vọng gì của nàng?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000">
                          <a:solidFill>
                            <a:srgbClr val="0D0D0D"/>
                          </a:solidFill>
                          <a:effectLst/>
                          <a:latin typeface="Times New Roman" panose="02020603050405020304" pitchFamily="18" charset="0"/>
                          <a:ea typeface="MS Mincho"/>
                          <a:cs typeface="Times New Roman" panose="02020603050405020304" pitchFamily="18" charset="0"/>
                        </a:rPr>
                        <a:t>3. Phân tích những hành động, việc làm của Vũ Nương khi Trương Sinh đi lính.</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000">
                          <a:solidFill>
                            <a:srgbClr val="0D0D0D"/>
                          </a:solidFill>
                          <a:effectLst/>
                          <a:latin typeface="Times New Roman" panose="02020603050405020304" pitchFamily="18" charset="0"/>
                          <a:ea typeface="MS Mincho"/>
                          <a:cs typeface="Times New Roman" panose="02020603050405020304" pitchFamily="18" charset="0"/>
                        </a:rPr>
                        <a:t>4. Rút ra nhận xét chung về vẻ đẹp của Vũ Nương.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bl>
          </a:graphicData>
        </a:graphic>
      </p:graphicFrame>
    </p:spTree>
    <p:extLst>
      <p:ext uri="{BB962C8B-B14F-4D97-AF65-F5344CB8AC3E}">
        <p14:creationId xmlns:p14="http://schemas.microsoft.com/office/powerpoint/2010/main" val="52392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xmlns="" r:embed="rId3"/>
                </a:ext>
              </a:extLst>
            </a:blip>
            <a:stretch>
              <a:fillRect l="-26711"/>
            </a:stretch>
          </a:blipFill>
        </p:spPr>
      </p:sp>
      <p:graphicFrame>
        <p:nvGraphicFramePr>
          <p:cNvPr id="4" name="Table 3"/>
          <p:cNvGraphicFramePr>
            <a:graphicFrameLocks noGrp="1"/>
          </p:cNvGraphicFramePr>
          <p:nvPr>
            <p:extLst>
              <p:ext uri="{D42A27DB-BD31-4B8C-83A1-F6EECF244321}">
                <p14:modId xmlns:p14="http://schemas.microsoft.com/office/powerpoint/2010/main" val="2447089631"/>
              </p:ext>
            </p:extLst>
          </p:nvPr>
        </p:nvGraphicFramePr>
        <p:xfrm>
          <a:off x="3917483" y="348996"/>
          <a:ext cx="10453036" cy="9502077"/>
        </p:xfrm>
        <a:graphic>
          <a:graphicData uri="http://schemas.openxmlformats.org/drawingml/2006/table">
            <a:tbl>
              <a:tblPr firstRow="1" firstCol="1" bandRow="1">
                <a:effectLst>
                  <a:outerShdw blurRad="50800" dist="38100" algn="l" rotWithShape="0">
                    <a:prstClr val="black">
                      <a:alpha val="40000"/>
                    </a:prstClr>
                  </a:outerShdw>
                </a:effectLst>
              </a:tblPr>
              <a:tblGrid>
                <a:gridCol w="10453036"/>
              </a:tblGrid>
              <a:tr h="526770">
                <a:tc>
                  <a:txBody>
                    <a:bodyPr/>
                    <a:lstStyle/>
                    <a:p>
                      <a:pPr algn="ctr">
                        <a:lnSpc>
                          <a:spcPct val="130000"/>
                        </a:lnSpc>
                        <a:spcAft>
                          <a:spcPts val="0"/>
                        </a:spcAft>
                        <a:tabLst>
                          <a:tab pos="1386840" algn="l"/>
                        </a:tabLst>
                      </a:pPr>
                      <a:r>
                        <a:rPr lang="de-DE" sz="4400" b="1">
                          <a:solidFill>
                            <a:srgbClr val="0D0D0D"/>
                          </a:solidFill>
                          <a:effectLst/>
                          <a:latin typeface="Times New Roman" panose="02020603050405020304" pitchFamily="18" charset="0"/>
                          <a:ea typeface="MS Mincho"/>
                          <a:cs typeface="Times New Roman" panose="02020603050405020304" pitchFamily="18" charset="0"/>
                        </a:rPr>
                        <a:t>Nhóm 3,4: Tìm hiểu số phận bi kịch của Vũ Nương</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2633848">
                <a:tc>
                  <a:txBody>
                    <a:bodyPr/>
                    <a:lstStyle/>
                    <a:p>
                      <a:pPr algn="just">
                        <a:lnSpc>
                          <a:spcPct val="130000"/>
                        </a:lnSpc>
                        <a:spcAft>
                          <a:spcPts val="0"/>
                        </a:spcAft>
                        <a:tabLst>
                          <a:tab pos="1386840" algn="l"/>
                        </a:tabLst>
                      </a:pPr>
                      <a:r>
                        <a:rPr lang="de-DE" sz="4400" b="1">
                          <a:solidFill>
                            <a:srgbClr val="0D0D0D"/>
                          </a:solidFill>
                          <a:effectLst/>
                          <a:latin typeface="Times New Roman" panose="02020603050405020304" pitchFamily="18" charset="0"/>
                          <a:ea typeface="MS Mincho"/>
                          <a:cs typeface="Times New Roman" panose="02020603050405020304" pitchFamily="18" charset="0"/>
                        </a:rPr>
                        <a:t>Yêu cầu: Đọc phần 2 của VB và làm rõ những vấn đề sau: </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400">
                          <a:solidFill>
                            <a:srgbClr val="0D0D0D"/>
                          </a:solidFill>
                          <a:effectLst/>
                          <a:latin typeface="Times New Roman" panose="02020603050405020304" pitchFamily="18" charset="0"/>
                          <a:ea typeface="MS Mincho"/>
                          <a:cs typeface="Times New Roman" panose="02020603050405020304" pitchFamily="18" charset="0"/>
                        </a:rPr>
                        <a:t>1. Phân tích lời than của Vũ Nương trước khi gieo mình xuống sông:</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400">
                          <a:solidFill>
                            <a:srgbClr val="0D0D0D"/>
                          </a:solidFill>
                          <a:effectLst/>
                          <a:latin typeface="Times New Roman" panose="02020603050405020304" pitchFamily="18" charset="0"/>
                          <a:ea typeface="MS Mincho"/>
                          <a:cs typeface="Times New Roman" panose="02020603050405020304" pitchFamily="18" charset="0"/>
                        </a:rPr>
                        <a:t>- Nỗi đau của Vũ Nương</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400">
                          <a:solidFill>
                            <a:srgbClr val="0D0D0D"/>
                          </a:solidFill>
                          <a:effectLst/>
                          <a:latin typeface="Times New Roman" panose="02020603050405020304" pitchFamily="18" charset="0"/>
                          <a:ea typeface="MS Mincho"/>
                          <a:cs typeface="Times New Roman" panose="02020603050405020304" pitchFamily="18" charset="0"/>
                        </a:rPr>
                        <a:t>- Đặc điểm ngôn ngữ nhân vật trong truyện truyền kì.</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400">
                          <a:solidFill>
                            <a:srgbClr val="0D0D0D"/>
                          </a:solidFill>
                          <a:effectLst/>
                          <a:latin typeface="Times New Roman" panose="02020603050405020304" pitchFamily="18" charset="0"/>
                          <a:ea typeface="MS Mincho"/>
                          <a:cs typeface="Times New Roman" panose="02020603050405020304" pitchFamily="18" charset="0"/>
                        </a:rPr>
                        <a:t>2. Cho biết những nguyên nhân gây ra bi kịch của Vũ Nương. </a:t>
                      </a:r>
                      <a:r>
                        <a:rPr lang="fr-FR" sz="4400">
                          <a:solidFill>
                            <a:srgbClr val="0D0D0D"/>
                          </a:solidFill>
                          <a:effectLst/>
                          <a:latin typeface="Times New Roman" panose="02020603050405020304" pitchFamily="18" charset="0"/>
                          <a:ea typeface="MS Mincho"/>
                          <a:cs typeface="Times New Roman" panose="02020603050405020304" pitchFamily="18" charset="0"/>
                        </a:rPr>
                        <a:t>Nguyên nhân nào là chủ yếu?</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bl>
          </a:graphicData>
        </a:graphic>
      </p:graphicFrame>
    </p:spTree>
    <p:extLst>
      <p:ext uri="{BB962C8B-B14F-4D97-AF65-F5344CB8AC3E}">
        <p14:creationId xmlns:p14="http://schemas.microsoft.com/office/powerpoint/2010/main" val="20693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5181078" y="-325218"/>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4" name="Freeform 4"/>
          <p:cNvSpPr/>
          <p:nvPr/>
        </p:nvSpPr>
        <p:spPr>
          <a:xfrm>
            <a:off x="197098" y="3910508"/>
            <a:ext cx="14890501" cy="6376492"/>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562489" y="4311311"/>
            <a:ext cx="14220311"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V="1">
            <a:off x="-251467" y="-163516"/>
            <a:ext cx="4898571" cy="4114800"/>
          </a:xfrm>
          <a:custGeom>
            <a:avLst/>
            <a:gdLst/>
            <a:ahLst/>
            <a:cxnLst/>
            <a:rect l="l" t="t" r="r" b="b"/>
            <a:pathLst>
              <a:path w="4898571" h="4114800">
                <a:moveTo>
                  <a:pt x="0" y="4114800"/>
                </a:moveTo>
                <a:lnTo>
                  <a:pt x="4898572" y="4114800"/>
                </a:lnTo>
                <a:lnTo>
                  <a:pt x="4898572" y="0"/>
                </a:lnTo>
                <a:lnTo>
                  <a:pt x="0" y="0"/>
                </a:lnTo>
                <a:lnTo>
                  <a:pt x="0" y="411480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10" name="TextBox 10"/>
          <p:cNvSpPr txBox="1"/>
          <p:nvPr/>
        </p:nvSpPr>
        <p:spPr>
          <a:xfrm>
            <a:off x="6267016" y="4909949"/>
            <a:ext cx="8287183" cy="1354217"/>
          </a:xfrm>
          <a:prstGeom prst="rect">
            <a:avLst/>
          </a:prstGeom>
        </p:spPr>
        <p:txBody>
          <a:bodyPr wrap="square" lIns="0" tIns="0" rIns="0" bIns="0" rtlCol="0" anchor="t">
            <a:spAutoFit/>
          </a:bodyPr>
          <a:lstStyle/>
          <a:p>
            <a:pPr algn="just"/>
            <a:r>
              <a:rPr lang="en-GB" sz="4400" b="1">
                <a:latin typeface="Times New Roman" panose="02020603050405020304" pitchFamily="18" charset="0"/>
                <a:cs typeface="Times New Roman" panose="02020603050405020304" pitchFamily="18" charset="0"/>
              </a:rPr>
              <a:t> </a:t>
            </a:r>
            <a:r>
              <a:rPr lang="vi-VN" sz="4400" b="1" smtClean="0">
                <a:latin typeface="Times New Roman" panose="02020603050405020304" pitchFamily="18" charset="0"/>
                <a:cs typeface="Times New Roman" panose="02020603050405020304" pitchFamily="18" charset="0"/>
              </a:rPr>
              <a:t>- </a:t>
            </a:r>
            <a:r>
              <a:rPr lang="pt-BR" sz="4400" b="1" i="1" smtClean="0">
                <a:latin typeface="Times New Roman" panose="02020603050405020304" pitchFamily="18" charset="0"/>
                <a:cs typeface="Times New Roman" panose="02020603050405020304" pitchFamily="18" charset="0"/>
              </a:rPr>
              <a:t>Vũ </a:t>
            </a:r>
            <a:r>
              <a:rPr lang="pt-BR" sz="4400" b="1" i="1">
                <a:latin typeface="Times New Roman" panose="02020603050405020304" pitchFamily="18" charset="0"/>
                <a:cs typeface="Times New Roman" panose="02020603050405020304" pitchFamily="18" charset="0"/>
              </a:rPr>
              <a:t>Thị Thiết</a:t>
            </a:r>
            <a:r>
              <a:rPr lang="pt-BR" sz="4400">
                <a:latin typeface="Times New Roman" panose="02020603050405020304" pitchFamily="18" charset="0"/>
                <a:cs typeface="Times New Roman" panose="02020603050405020304" pitchFamily="18" charset="0"/>
              </a:rPr>
              <a:t>, quê ở Nam Xương; tính thùy mị, nết na; tư dung tốt đẹp.</a:t>
            </a:r>
            <a:endParaRPr lang="en-GB" sz="4400">
              <a:latin typeface="Times New Roman" panose="02020603050405020304" pitchFamily="18" charset="0"/>
              <a:cs typeface="Times New Roman" panose="02020603050405020304" pitchFamily="18" charset="0"/>
            </a:endParaRPr>
          </a:p>
        </p:txBody>
      </p:sp>
      <p:sp>
        <p:nvSpPr>
          <p:cNvPr id="11" name="Rectangle 10"/>
          <p:cNvSpPr/>
          <p:nvPr/>
        </p:nvSpPr>
        <p:spPr>
          <a:xfrm>
            <a:off x="4833772" y="1215329"/>
            <a:ext cx="8848951" cy="1938992"/>
          </a:xfrm>
          <a:prstGeom prst="rect">
            <a:avLst/>
          </a:prstGeom>
        </p:spPr>
        <p:txBody>
          <a:bodyPr wrap="square">
            <a:spAutoFit/>
          </a:bodyPr>
          <a:lstStyle/>
          <a:p>
            <a:pPr algn="ctr"/>
            <a:r>
              <a:rPr lang="pt-BR" sz="6000" b="1" i="1" kern="100">
                <a:solidFill>
                  <a:srgbClr val="0D0D0D"/>
                </a:solidFill>
                <a:latin typeface="Times New Roman" panose="02020603050405020304" pitchFamily="18" charset="0"/>
                <a:ea typeface="Calibri" panose="020F0502020204030204" pitchFamily="34" charset="0"/>
              </a:rPr>
              <a:t>* Qua lời giới thiệu nhân vật của người kể chuyện</a:t>
            </a:r>
            <a:endParaRPr lang="en-GB" sz="6000"/>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200" y="4503422"/>
            <a:ext cx="5242149" cy="419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12"/>
          <p:cNvSpPr/>
          <p:nvPr/>
        </p:nvSpPr>
        <p:spPr>
          <a:xfrm>
            <a:off x="6267016" y="6862804"/>
            <a:ext cx="8287184" cy="2123658"/>
          </a:xfrm>
          <a:prstGeom prst="rect">
            <a:avLst/>
          </a:prstGeom>
        </p:spPr>
        <p:txBody>
          <a:bodyPr wrap="square">
            <a:spAutoFit/>
          </a:bodyPr>
          <a:lstStyle/>
          <a:p>
            <a:pPr algn="just">
              <a:spcAft>
                <a:spcPts val="0"/>
              </a:spcAft>
            </a:pPr>
            <a:r>
              <a:rPr lang="vi-VN" sz="440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pt-BR" sz="4400" b="1" i="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Khi </a:t>
            </a:r>
            <a:r>
              <a:rPr lang="pt-BR" sz="4400" b="1" i="1">
                <a:solidFill>
                  <a:srgbClr val="222222"/>
                </a:solidFill>
                <a:latin typeface="Times New Roman" panose="02020603050405020304" pitchFamily="18" charset="0"/>
                <a:ea typeface="Calibri" panose="020F0502020204030204" pitchFamily="34" charset="0"/>
                <a:cs typeface="Times New Roman" panose="02020603050405020304" pitchFamily="18" charset="0"/>
              </a:rPr>
              <a:t>lấy chồng</a:t>
            </a:r>
            <a:r>
              <a:rPr lang="pt-BR" sz="44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nb-NO" sz="4400">
                <a:latin typeface="Times New Roman" panose="02020603050405020304" pitchFamily="18" charset="0"/>
                <a:ea typeface="Calibri" panose="020F0502020204030204" pitchFamily="34" charset="0"/>
                <a:cs typeface="Times New Roman" panose="02020603050405020304" pitchFamily="18" charset="0"/>
              </a:rPr>
              <a:t>nàng luôn giữ gìn khuôn phép, không từng để lúc nào vợ chồng phải đến thất hòa.</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632590" y="573763"/>
            <a:ext cx="7534092" cy="2031325"/>
          </a:xfrm>
          <a:prstGeom prst="rect">
            <a:avLst/>
          </a:prstGeom>
        </p:spPr>
        <p:txBody>
          <a:bodyPr lIns="0" tIns="0" rIns="0" bIns="0" rtlCol="0" anchor="t">
            <a:spAutoFit/>
          </a:bodyPr>
          <a:lstStyle/>
          <a:p>
            <a:pPr algn="ctr"/>
            <a:r>
              <a:rPr lang="nb-NO" sz="6600" i="1">
                <a:latin typeface="Times New Roman" panose="02020603050405020304" pitchFamily="18" charset="0"/>
                <a:cs typeface="Times New Roman" panose="02020603050405020304" pitchFamily="18" charset="0"/>
              </a:rPr>
              <a:t>* </a:t>
            </a:r>
            <a:r>
              <a:rPr lang="nb-NO" sz="6600" b="1" i="1">
                <a:latin typeface="Times New Roman" panose="02020603050405020304" pitchFamily="18" charset="0"/>
                <a:cs typeface="Times New Roman" panose="02020603050405020304" pitchFamily="18" charset="0"/>
              </a:rPr>
              <a:t>Qua lời tiễn chồng ra trận</a:t>
            </a:r>
            <a:endParaRPr lang="en-US" sz="6600">
              <a:solidFill>
                <a:srgbClr val="000000"/>
              </a:solidFill>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4" name="Freeform 4"/>
          <p:cNvSpPr/>
          <p:nvPr/>
        </p:nvSpPr>
        <p:spPr>
          <a:xfrm>
            <a:off x="383767" y="2781300"/>
            <a:ext cx="14256384" cy="703700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749158" y="3071141"/>
            <a:ext cx="13525603" cy="6346361"/>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23586"/>
            <a:ext cx="4267200" cy="2601460"/>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9"/>
          <p:cNvSpPr txBox="1"/>
          <p:nvPr/>
        </p:nvSpPr>
        <p:spPr>
          <a:xfrm>
            <a:off x="1223151" y="3371407"/>
            <a:ext cx="7935170" cy="5539978"/>
          </a:xfrm>
          <a:prstGeom prst="rect">
            <a:avLst/>
          </a:prstGeom>
        </p:spPr>
        <p:txBody>
          <a:bodyPr wrap="square" lIns="0" tIns="0" rIns="0" bIns="0" rtlCol="0" anchor="t">
            <a:spAutoFit/>
          </a:bodyPr>
          <a:lstStyle/>
          <a:p>
            <a:pPr algn="just"/>
            <a:r>
              <a:rPr lang="vi-VN" sz="4000" smtClean="0">
                <a:latin typeface="Times New Roman" panose="02020603050405020304" pitchFamily="18" charset="0"/>
                <a:cs typeface="Times New Roman" panose="02020603050405020304" pitchFamily="18" charset="0"/>
              </a:rPr>
              <a:t>- “</a:t>
            </a:r>
            <a:r>
              <a:rPr lang="vi-VN" sz="4000" i="1">
                <a:latin typeface="Times New Roman" panose="02020603050405020304" pitchFamily="18" charset="0"/>
                <a:cs typeface="Times New Roman" panose="02020603050405020304" pitchFamily="18" charset="0"/>
              </a:rPr>
              <a:t>C</a:t>
            </a:r>
            <a:r>
              <a:rPr lang="nb-NO" sz="4000" i="1" smtClean="0">
                <a:latin typeface="Times New Roman" panose="02020603050405020304" pitchFamily="18" charset="0"/>
                <a:cs typeface="Times New Roman" panose="02020603050405020304" pitchFamily="18" charset="0"/>
              </a:rPr>
              <a:t>hẳng </a:t>
            </a:r>
            <a:r>
              <a:rPr lang="nb-NO" sz="4000" i="1">
                <a:latin typeface="Times New Roman" panose="02020603050405020304" pitchFamily="18" charset="0"/>
                <a:cs typeface="Times New Roman" panose="02020603050405020304" pitchFamily="18" charset="0"/>
              </a:rPr>
              <a:t>dám mong đeo được ấn phong hầu, mặc áo gấm trở về quê cũ, chỉ mong ngày về mang theo được hai chữ bình </a:t>
            </a:r>
            <a:r>
              <a:rPr lang="vi-VN" sz="4000" i="1" smtClean="0">
                <a:latin typeface="Times New Roman" panose="02020603050405020304" pitchFamily="18" charset="0"/>
                <a:cs typeface="Times New Roman" panose="02020603050405020304" pitchFamily="18" charset="0"/>
              </a:rPr>
              <a:t>yên”</a:t>
            </a:r>
            <a:r>
              <a:rPr lang="nb-NO" sz="4000" smtClean="0">
                <a:latin typeface="Times New Roman" panose="02020603050405020304" pitchFamily="18" charset="0"/>
                <a:cs typeface="Times New Roman" panose="02020603050405020304" pitchFamily="18" charset="0"/>
              </a:rPr>
              <a:t> </a:t>
            </a:r>
            <a:endParaRPr lang="vi-VN" sz="4000" smtClean="0">
              <a:latin typeface="Times New Roman" panose="02020603050405020304" pitchFamily="18" charset="0"/>
              <a:cs typeface="Times New Roman" panose="02020603050405020304" pitchFamily="18" charset="0"/>
            </a:endParaRPr>
          </a:p>
          <a:p>
            <a:pPr algn="just"/>
            <a:r>
              <a:rPr lang="nb-NO" sz="4000" smtClean="0">
                <a:latin typeface="Times New Roman" panose="02020603050405020304" pitchFamily="18" charset="0"/>
                <a:cs typeface="Times New Roman" panose="02020603050405020304" pitchFamily="18" charset="0"/>
                <a:sym typeface="Wingdings" panose="05000000000000000000" pitchFamily="2" charset="2"/>
              </a:rPr>
              <a:t></a:t>
            </a:r>
            <a:r>
              <a:rPr lang="nb-NO" sz="4000" smtClean="0">
                <a:latin typeface="Times New Roman" panose="02020603050405020304" pitchFamily="18" charset="0"/>
                <a:cs typeface="Times New Roman" panose="02020603050405020304" pitchFamily="18" charset="0"/>
              </a:rPr>
              <a:t> </a:t>
            </a:r>
            <a:r>
              <a:rPr lang="nb-NO" sz="4000">
                <a:latin typeface="Times New Roman" panose="02020603050405020304" pitchFamily="18" charset="0"/>
                <a:cs typeface="Times New Roman" panose="02020603050405020304" pitchFamily="18" charset="0"/>
              </a:rPr>
              <a:t>Nàng không mong cầu vinh hoa phú quý, luôn lo lắng cho an nguy của chồng khi chinh chiến nơi ải xa; chỉ khao khát hạnh phúc gia đình, mong chồng được bình an trở về.</a:t>
            </a:r>
            <a:endParaRPr lang="en-GB" sz="4000">
              <a:latin typeface="Times New Roman" panose="02020603050405020304" pitchFamily="18" charset="0"/>
              <a:cs typeface="Times New Roman" panose="02020603050405020304" pitchFamily="18" charset="0"/>
            </a:endParaRPr>
          </a:p>
        </p:txBody>
      </p:sp>
      <p:pic>
        <p:nvPicPr>
          <p:cNvPr id="10" name="Picture 28" descr="tpnx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32313" y="3771900"/>
            <a:ext cx="4464687" cy="4147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03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81045" y="-270870"/>
            <a:ext cx="55220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4" name="Freeform 4"/>
          <p:cNvSpPr/>
          <p:nvPr/>
        </p:nvSpPr>
        <p:spPr>
          <a:xfrm>
            <a:off x="2895600" y="4227928"/>
            <a:ext cx="8631032" cy="3353972"/>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a:off x="3116813" y="4470580"/>
            <a:ext cx="8188606" cy="2730320"/>
            <a:chOff x="0" y="0"/>
            <a:chExt cx="3562299" cy="1468283"/>
          </a:xfrm>
        </p:grpSpPr>
        <p:sp>
          <p:nvSpPr>
            <p:cNvPr id="6" name="Freeform 6"/>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TextBox 14"/>
          <p:cNvSpPr txBox="1"/>
          <p:nvPr/>
        </p:nvSpPr>
        <p:spPr>
          <a:xfrm>
            <a:off x="3116813" y="975599"/>
            <a:ext cx="9899882" cy="2215991"/>
          </a:xfrm>
          <a:prstGeom prst="rect">
            <a:avLst/>
          </a:prstGeom>
        </p:spPr>
        <p:txBody>
          <a:bodyPr wrap="square" lIns="0" tIns="0" rIns="0" bIns="0" rtlCol="0" anchor="t">
            <a:spAutoFit/>
          </a:bodyPr>
          <a:lstStyle/>
          <a:p>
            <a:pPr algn="ctr"/>
            <a:r>
              <a:rPr lang="vi-VN" sz="7200" b="1" i="1" smtClean="0">
                <a:latin typeface="Times New Roman" panose="02020603050405020304" pitchFamily="18" charset="0"/>
                <a:cs typeface="Times New Roman" panose="02020603050405020304" pitchFamily="18" charset="0"/>
              </a:rPr>
              <a:t>* </a:t>
            </a:r>
            <a:r>
              <a:rPr lang="nb-NO" sz="7200" b="1" i="1" smtClean="0">
                <a:latin typeface="Times New Roman" panose="02020603050405020304" pitchFamily="18" charset="0"/>
                <a:cs typeface="Times New Roman" panose="02020603050405020304" pitchFamily="18" charset="0"/>
              </a:rPr>
              <a:t>Qua </a:t>
            </a:r>
            <a:r>
              <a:rPr lang="nb-NO" sz="7200" b="1" i="1">
                <a:latin typeface="Times New Roman" panose="02020603050405020304" pitchFamily="18" charset="0"/>
                <a:cs typeface="Times New Roman" panose="02020603050405020304" pitchFamily="18" charset="0"/>
              </a:rPr>
              <a:t>hành động, </a:t>
            </a:r>
            <a:endParaRPr lang="vi-VN" sz="7200" b="1" i="1" smtClean="0">
              <a:latin typeface="Times New Roman" panose="02020603050405020304" pitchFamily="18" charset="0"/>
              <a:cs typeface="Times New Roman" panose="02020603050405020304" pitchFamily="18" charset="0"/>
            </a:endParaRPr>
          </a:p>
          <a:p>
            <a:pPr algn="ctr"/>
            <a:r>
              <a:rPr lang="nb-NO" sz="7200" b="1" i="1" smtClean="0">
                <a:latin typeface="Times New Roman" panose="02020603050405020304" pitchFamily="18" charset="0"/>
                <a:cs typeface="Times New Roman" panose="02020603050405020304" pitchFamily="18" charset="0"/>
              </a:rPr>
              <a:t>việc </a:t>
            </a:r>
            <a:r>
              <a:rPr lang="nb-NO" sz="7200" b="1" i="1">
                <a:latin typeface="Times New Roman" panose="02020603050405020304" pitchFamily="18" charset="0"/>
                <a:cs typeface="Times New Roman" panose="02020603050405020304" pitchFamily="18" charset="0"/>
              </a:rPr>
              <a:t>làm khi xa chồng</a:t>
            </a:r>
            <a:endParaRPr lang="en-US" sz="7200">
              <a:solidFill>
                <a:srgbClr val="0000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3305354" y="4529364"/>
            <a:ext cx="7811524" cy="2492990"/>
          </a:xfrm>
          <a:prstGeom prst="rect">
            <a:avLst/>
          </a:prstGeom>
        </p:spPr>
        <p:txBody>
          <a:bodyPr lIns="0" tIns="0" rIns="0" bIns="0" rtlCol="0" anchor="t">
            <a:spAutoFit/>
          </a:bodyPr>
          <a:lstStyle/>
          <a:p>
            <a:pPr algn="ctr">
              <a:spcBef>
                <a:spcPct val="0"/>
              </a:spcBef>
            </a:pPr>
            <a:r>
              <a:rPr lang="nb-NO" sz="5400" b="1" i="1">
                <a:latin typeface="Times New Roman" panose="02020603050405020304" pitchFamily="18" charset="0"/>
                <a:cs typeface="Times New Roman" panose="02020603050405020304" pitchFamily="18" charset="0"/>
              </a:rPr>
              <a:t>Đối với </a:t>
            </a:r>
            <a:r>
              <a:rPr lang="nb-NO" sz="5400" b="1" i="1" smtClean="0">
                <a:latin typeface="Times New Roman" panose="02020603050405020304" pitchFamily="18" charset="0"/>
                <a:cs typeface="Times New Roman" panose="02020603050405020304" pitchFamily="18" charset="0"/>
              </a:rPr>
              <a:t>chồng</a:t>
            </a:r>
            <a:endParaRPr lang="vi-VN" sz="5400">
              <a:latin typeface="Times New Roman" panose="02020603050405020304" pitchFamily="18" charset="0"/>
              <a:cs typeface="Times New Roman" panose="02020603050405020304" pitchFamily="18" charset="0"/>
            </a:endParaRPr>
          </a:p>
          <a:p>
            <a:pPr algn="ctr">
              <a:spcBef>
                <a:spcPct val="0"/>
              </a:spcBef>
            </a:pPr>
            <a:r>
              <a:rPr lang="nb-NO" sz="5400" smtClean="0">
                <a:latin typeface="Times New Roman" panose="02020603050405020304" pitchFamily="18" charset="0"/>
                <a:cs typeface="Times New Roman" panose="02020603050405020304" pitchFamily="18" charset="0"/>
              </a:rPr>
              <a:t> </a:t>
            </a:r>
            <a:r>
              <a:rPr lang="nb-NO" sz="5400">
                <a:latin typeface="Times New Roman" panose="02020603050405020304" pitchFamily="18" charset="0"/>
                <a:cs typeface="Times New Roman" panose="02020603050405020304" pitchFamily="18" charset="0"/>
              </a:rPr>
              <a:t>nhớ chồng không nguôi, hết mực chung thủy.</a:t>
            </a:r>
            <a:endParaRPr lang="en-US" sz="5400">
              <a:solidFill>
                <a:srgbClr val="000000"/>
              </a:solidFill>
              <a:latin typeface="Times New Roman" panose="02020603050405020304" pitchFamily="18" charset="0"/>
              <a:cs typeface="Times New Roman" panose="02020603050405020304" pitchFamily="18" charset="0"/>
            </a:endParaRPr>
          </a:p>
        </p:txBody>
      </p:sp>
      <p:sp>
        <p:nvSpPr>
          <p:cNvPr id="22" name="Freeform 3"/>
          <p:cNvSpPr/>
          <p:nvPr/>
        </p:nvSpPr>
        <p:spPr>
          <a:xfrm rot="19709086">
            <a:off x="10823881" y="2837916"/>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10">
              <a:extLst>
                <a:ext uri="{96DAC541-7B7A-43D3-8B79-37D633B846F1}">
                  <asvg:svgBlip xmlns:asvg="http://schemas.microsoft.com/office/drawing/2016/SVG/main" xmlns="" r:embed="rId5"/>
                </a:ext>
              </a:extLst>
            </a:blip>
            <a:stretch>
              <a:fillRect/>
            </a:stretch>
          </a:blipFill>
        </p:spPr>
      </p:sp>
      <p:sp>
        <p:nvSpPr>
          <p:cNvPr id="23" name="Freeform 13"/>
          <p:cNvSpPr/>
          <p:nvPr/>
        </p:nvSpPr>
        <p:spPr>
          <a:xfrm rot="16378297">
            <a:off x="12804829" y="3274162"/>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24" name="Picture 28" descr="tpnx0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039600" y="4698650"/>
            <a:ext cx="5477695" cy="43192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79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81044" y="-270870"/>
            <a:ext cx="4972861"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3" name="Freeform 3"/>
          <p:cNvSpPr/>
          <p:nvPr/>
        </p:nvSpPr>
        <p:spPr>
          <a:xfrm rot="3330789">
            <a:off x="1451756" y="4172197"/>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492397" y="1108637"/>
            <a:ext cx="8631032" cy="8225863"/>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9" name="Group 9"/>
          <p:cNvGrpSpPr/>
          <p:nvPr/>
        </p:nvGrpSpPr>
        <p:grpSpPr>
          <a:xfrm>
            <a:off x="2731753" y="1509405"/>
            <a:ext cx="8188606" cy="7367895"/>
            <a:chOff x="0" y="0"/>
            <a:chExt cx="3562299" cy="1468283"/>
          </a:xfrm>
        </p:grpSpPr>
        <p:sp>
          <p:nvSpPr>
            <p:cNvPr id="10"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11" name="TextBox 11"/>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1709931" y="3824152"/>
            <a:ext cx="877291" cy="875504"/>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TextBox 16"/>
          <p:cNvSpPr txBox="1"/>
          <p:nvPr/>
        </p:nvSpPr>
        <p:spPr>
          <a:xfrm>
            <a:off x="2954379" y="1708984"/>
            <a:ext cx="7811524" cy="6647974"/>
          </a:xfrm>
          <a:prstGeom prst="rect">
            <a:avLst/>
          </a:prstGeom>
        </p:spPr>
        <p:txBody>
          <a:bodyPr lIns="0" tIns="0" rIns="0" bIns="0" rtlCol="0" anchor="t">
            <a:spAutoFit/>
          </a:bodyPr>
          <a:lstStyle/>
          <a:p>
            <a:pPr algn="ctr"/>
            <a:r>
              <a:rPr lang="nb-NO" sz="4800" b="1" i="1">
                <a:solidFill>
                  <a:prstClr val="black"/>
                </a:solidFill>
                <a:latin typeface="Times New Roman" panose="02020603050405020304" pitchFamily="18" charset="0"/>
                <a:cs typeface="Times New Roman" panose="02020603050405020304" pitchFamily="18" charset="0"/>
              </a:rPr>
              <a:t>Đối với mẹ </a:t>
            </a:r>
            <a:r>
              <a:rPr lang="nb-NO" sz="4800" b="1" i="1" smtClean="0">
                <a:solidFill>
                  <a:prstClr val="black"/>
                </a:solidFill>
                <a:latin typeface="Times New Roman" panose="02020603050405020304" pitchFamily="18" charset="0"/>
                <a:cs typeface="Times New Roman" panose="02020603050405020304" pitchFamily="18" charset="0"/>
              </a:rPr>
              <a:t>chồng</a:t>
            </a:r>
            <a:endParaRPr lang="vi-VN" sz="4800" b="1" i="1" smtClean="0">
              <a:solidFill>
                <a:prstClr val="black"/>
              </a:solidFill>
              <a:latin typeface="Times New Roman" panose="02020603050405020304" pitchFamily="18" charset="0"/>
              <a:cs typeface="Times New Roman" panose="02020603050405020304" pitchFamily="18" charset="0"/>
            </a:endParaRPr>
          </a:p>
          <a:p>
            <a:pPr algn="just"/>
            <a:r>
              <a:rPr lang="nb-NO" sz="4800" smtClean="0">
                <a:solidFill>
                  <a:prstClr val="black"/>
                </a:solidFill>
                <a:latin typeface="Times New Roman" panose="02020603050405020304" pitchFamily="18" charset="0"/>
                <a:cs typeface="Times New Roman" panose="02020603050405020304" pitchFamily="18" charset="0"/>
              </a:rPr>
              <a:t> </a:t>
            </a:r>
            <a:r>
              <a:rPr lang="vi-VN" sz="4800">
                <a:solidFill>
                  <a:prstClr val="black"/>
                </a:solidFill>
                <a:latin typeface="Times New Roman" panose="02020603050405020304" pitchFamily="18" charset="0"/>
                <a:cs typeface="Times New Roman" panose="02020603050405020304" pitchFamily="18" charset="0"/>
              </a:rPr>
              <a:t>L</a:t>
            </a:r>
            <a:r>
              <a:rPr lang="nb-NO" sz="4800" smtClean="0">
                <a:solidFill>
                  <a:prstClr val="black"/>
                </a:solidFill>
                <a:latin typeface="Times New Roman" panose="02020603050405020304" pitchFamily="18" charset="0"/>
                <a:cs typeface="Times New Roman" panose="02020603050405020304" pitchFamily="18" charset="0"/>
              </a:rPr>
              <a:t>à </a:t>
            </a:r>
            <a:r>
              <a:rPr lang="nb-NO" sz="4800">
                <a:solidFill>
                  <a:prstClr val="black"/>
                </a:solidFill>
                <a:latin typeface="Times New Roman" panose="02020603050405020304" pitchFamily="18" charset="0"/>
                <a:cs typeface="Times New Roman" panose="02020603050405020304" pitchFamily="18" charset="0"/>
              </a:rPr>
              <a:t>người con dâu hiếu thảo, ân cần, hết lòng chăm sóc, phụng dưỡng lúc ốm đau, lo ma chay lễ  tế khi mất như mẹ đẻ.</a:t>
            </a:r>
            <a:endParaRPr lang="en-GB" sz="4800">
              <a:solidFill>
                <a:prstClr val="black"/>
              </a:solidFill>
              <a:latin typeface="Times New Roman" panose="02020603050405020304" pitchFamily="18" charset="0"/>
              <a:cs typeface="Times New Roman" panose="02020603050405020304" pitchFamily="18" charset="0"/>
            </a:endParaRPr>
          </a:p>
          <a:p>
            <a:pPr algn="just"/>
            <a:r>
              <a:rPr lang="nb-NO" sz="4800">
                <a:solidFill>
                  <a:prstClr val="black"/>
                </a:solidFill>
                <a:latin typeface="Times New Roman" panose="02020603050405020304" pitchFamily="18" charset="0"/>
                <a:cs typeface="Times New Roman" panose="02020603050405020304" pitchFamily="18" charset="0"/>
              </a:rPr>
              <a:t>Người mẹ chồng cũng </a:t>
            </a:r>
            <a:r>
              <a:rPr lang="vi-VN" sz="4800" smtClean="0">
                <a:solidFill>
                  <a:prstClr val="black"/>
                </a:solidFill>
                <a:latin typeface="Times New Roman" panose="02020603050405020304" pitchFamily="18" charset="0"/>
                <a:cs typeface="Times New Roman" panose="02020603050405020304" pitchFamily="18" charset="0"/>
              </a:rPr>
              <a:t>khẳng đinh</a:t>
            </a:r>
            <a:r>
              <a:rPr lang="nb-NO" sz="4800" smtClean="0">
                <a:solidFill>
                  <a:prstClr val="black"/>
                </a:solidFill>
                <a:latin typeface="Times New Roman" panose="02020603050405020304" pitchFamily="18" charset="0"/>
                <a:cs typeface="Times New Roman" panose="02020603050405020304" pitchFamily="18" charset="0"/>
              </a:rPr>
              <a:t>: </a:t>
            </a:r>
            <a:r>
              <a:rPr lang="vi-VN" sz="4800" smtClean="0">
                <a:solidFill>
                  <a:prstClr val="black"/>
                </a:solidFill>
                <a:latin typeface="Times New Roman" panose="02020603050405020304" pitchFamily="18" charset="0"/>
                <a:cs typeface="Times New Roman" panose="02020603050405020304" pitchFamily="18" charset="0"/>
              </a:rPr>
              <a:t>“</a:t>
            </a:r>
            <a:r>
              <a:rPr lang="nb-NO" sz="4800" smtClean="0">
                <a:solidFill>
                  <a:prstClr val="black"/>
                </a:solidFill>
                <a:latin typeface="Times New Roman" panose="02020603050405020304" pitchFamily="18" charset="0"/>
                <a:cs typeface="Times New Roman" panose="02020603050405020304" pitchFamily="18" charset="0"/>
              </a:rPr>
              <a:t>...</a:t>
            </a:r>
            <a:r>
              <a:rPr lang="nb-NO" sz="4800" i="1">
                <a:solidFill>
                  <a:prstClr val="black"/>
                </a:solidFill>
                <a:latin typeface="Times New Roman" panose="02020603050405020304" pitchFamily="18" charset="0"/>
                <a:cs typeface="Times New Roman" panose="02020603050405020304" pitchFamily="18" charset="0"/>
              </a:rPr>
              <a:t>xanh kia quyết chẳng phụ con, cũng như con đã chẳng phụ </a:t>
            </a:r>
            <a:r>
              <a:rPr lang="vi-VN" sz="4800" i="1" smtClean="0">
                <a:solidFill>
                  <a:prstClr val="black"/>
                </a:solidFill>
                <a:latin typeface="Times New Roman" panose="02020603050405020304" pitchFamily="18" charset="0"/>
                <a:cs typeface="Times New Roman" panose="02020603050405020304" pitchFamily="18" charset="0"/>
              </a:rPr>
              <a:t>mẹ”</a:t>
            </a:r>
            <a:r>
              <a:rPr lang="nb-NO" sz="4800" smtClean="0">
                <a:solidFill>
                  <a:prstClr val="black"/>
                </a:solidFill>
                <a:latin typeface="Times New Roman" panose="02020603050405020304" pitchFamily="18" charset="0"/>
                <a:cs typeface="Times New Roman" panose="02020603050405020304" pitchFamily="18" charset="0"/>
              </a:rPr>
              <a:t>.</a:t>
            </a:r>
            <a:endParaRPr lang="en-GB" sz="4800">
              <a:solidFill>
                <a:prstClr val="black"/>
              </a:solidFill>
              <a:latin typeface="Times New Roman" panose="02020603050405020304" pitchFamily="18" charset="0"/>
              <a:cs typeface="Times New Roman" panose="02020603050405020304" pitchFamily="18" charset="0"/>
            </a:endParaRPr>
          </a:p>
        </p:txBody>
      </p:sp>
      <p:sp>
        <p:nvSpPr>
          <p:cNvPr id="22" name="Freeform 3"/>
          <p:cNvSpPr/>
          <p:nvPr/>
        </p:nvSpPr>
        <p:spPr>
          <a:xfrm rot="19709086">
            <a:off x="11484346" y="6846831"/>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Freeform 13"/>
          <p:cNvSpPr/>
          <p:nvPr/>
        </p:nvSpPr>
        <p:spPr>
          <a:xfrm rot="16378297">
            <a:off x="13465294" y="7283077"/>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2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82400" y="1108637"/>
            <a:ext cx="6511576" cy="5889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22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81044" y="-270870"/>
            <a:ext cx="4972861"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3" name="Freeform 3"/>
          <p:cNvSpPr/>
          <p:nvPr/>
        </p:nvSpPr>
        <p:spPr>
          <a:xfrm rot="3330789">
            <a:off x="712010" y="4715474"/>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769749" y="3570831"/>
            <a:ext cx="877291" cy="875504"/>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8"/>
          <p:cNvSpPr/>
          <p:nvPr/>
        </p:nvSpPr>
        <p:spPr>
          <a:xfrm>
            <a:off x="8915400" y="3437654"/>
            <a:ext cx="8631032" cy="4205089"/>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12">
              <a:extLst>
                <a:ext uri="{96DAC541-7B7A-43D3-8B79-37D633B846F1}">
                  <asvg:svgBlip xmlns:asvg="http://schemas.microsoft.com/office/drawing/2016/SVG/main" xmlns="" r:embed="rId7"/>
                </a:ext>
              </a:extLst>
            </a:blip>
            <a:stretch>
              <a:fillRect/>
            </a:stretch>
          </a:blipFill>
        </p:spPr>
      </p:sp>
      <p:grpSp>
        <p:nvGrpSpPr>
          <p:cNvPr id="18" name="Group 9"/>
          <p:cNvGrpSpPr/>
          <p:nvPr/>
        </p:nvGrpSpPr>
        <p:grpSpPr>
          <a:xfrm>
            <a:off x="9136613" y="3680306"/>
            <a:ext cx="8188606" cy="3629519"/>
            <a:chOff x="0" y="0"/>
            <a:chExt cx="3562299" cy="1468283"/>
          </a:xfrm>
        </p:grpSpPr>
        <p:sp>
          <p:nvSpPr>
            <p:cNvPr id="19"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20" name="TextBox 11"/>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1" name="TextBox 16"/>
          <p:cNvSpPr txBox="1"/>
          <p:nvPr/>
        </p:nvSpPr>
        <p:spPr>
          <a:xfrm>
            <a:off x="9332018" y="3739091"/>
            <a:ext cx="7811524" cy="3385542"/>
          </a:xfrm>
          <a:prstGeom prst="rect">
            <a:avLst/>
          </a:prstGeom>
        </p:spPr>
        <p:txBody>
          <a:bodyPr lIns="0" tIns="0" rIns="0" bIns="0" rtlCol="0" anchor="t">
            <a:spAutoFit/>
          </a:bodyPr>
          <a:lstStyle/>
          <a:p>
            <a:pPr algn="ctr">
              <a:spcBef>
                <a:spcPct val="0"/>
              </a:spcBef>
            </a:pPr>
            <a:r>
              <a:rPr lang="nb-NO" sz="4400" b="1" i="1">
                <a:solidFill>
                  <a:prstClr val="black"/>
                </a:solidFill>
                <a:latin typeface="Times New Roman" panose="02020603050405020304" pitchFamily="18" charset="0"/>
                <a:cs typeface="Times New Roman" panose="02020603050405020304" pitchFamily="18" charset="0"/>
              </a:rPr>
              <a:t>Đối với con </a:t>
            </a:r>
            <a:r>
              <a:rPr lang="nb-NO" sz="4400" b="1" i="1" smtClean="0">
                <a:solidFill>
                  <a:prstClr val="black"/>
                </a:solidFill>
                <a:latin typeface="Times New Roman" panose="02020603050405020304" pitchFamily="18" charset="0"/>
                <a:cs typeface="Times New Roman" panose="02020603050405020304" pitchFamily="18" charset="0"/>
              </a:rPr>
              <a:t>cái</a:t>
            </a:r>
            <a:endParaRPr lang="vi-VN" sz="4400" b="1" i="1" smtClean="0">
              <a:solidFill>
                <a:prstClr val="black"/>
              </a:solidFill>
              <a:latin typeface="Times New Roman" panose="02020603050405020304" pitchFamily="18" charset="0"/>
              <a:cs typeface="Times New Roman" panose="02020603050405020304" pitchFamily="18" charset="0"/>
            </a:endParaRPr>
          </a:p>
          <a:p>
            <a:pPr algn="just">
              <a:spcBef>
                <a:spcPct val="0"/>
              </a:spcBef>
            </a:pPr>
            <a:r>
              <a:rPr lang="vi-VN" sz="4400">
                <a:solidFill>
                  <a:prstClr val="black"/>
                </a:solidFill>
                <a:latin typeface="Times New Roman" panose="02020603050405020304" pitchFamily="18" charset="0"/>
                <a:cs typeface="Times New Roman" panose="02020603050405020304" pitchFamily="18" charset="0"/>
              </a:rPr>
              <a:t>L</a:t>
            </a:r>
            <a:r>
              <a:rPr lang="nb-NO" sz="4400" smtClean="0">
                <a:solidFill>
                  <a:prstClr val="black"/>
                </a:solidFill>
                <a:latin typeface="Times New Roman" panose="02020603050405020304" pitchFamily="18" charset="0"/>
                <a:cs typeface="Times New Roman" panose="02020603050405020304" pitchFamily="18" charset="0"/>
              </a:rPr>
              <a:t>à </a:t>
            </a:r>
            <a:r>
              <a:rPr lang="nb-NO" sz="4400">
                <a:solidFill>
                  <a:prstClr val="black"/>
                </a:solidFill>
                <a:latin typeface="Times New Roman" panose="02020603050405020304" pitchFamily="18" charset="0"/>
                <a:cs typeface="Times New Roman" panose="02020603050405020304" pitchFamily="18" charset="0"/>
              </a:rPr>
              <a:t>người mẹ yêu thương con hết mực, trỏ vào bóng mình bảo là cha Đản vì muốn con không thiếu vắng tình cha.</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22" name="Freeform 3"/>
          <p:cNvSpPr/>
          <p:nvPr/>
        </p:nvSpPr>
        <p:spPr>
          <a:xfrm rot="19709086">
            <a:off x="8233081" y="7694665"/>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Freeform 13"/>
          <p:cNvSpPr/>
          <p:nvPr/>
        </p:nvSpPr>
        <p:spPr>
          <a:xfrm rot="16378297">
            <a:off x="10214029" y="8130911"/>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24" name="Picture 9" descr="ANd9GcSr14r3g_cvtINHhJyJd0KtKA5b74_J1JyhdHtJLblhxDIlQIP_x2jK5LzNMQ"/>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96327" y="2266511"/>
            <a:ext cx="6658609" cy="4354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849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3" name="Freeform 3"/>
          <p:cNvSpPr/>
          <p:nvPr/>
        </p:nvSpPr>
        <p:spPr>
          <a:xfrm>
            <a:off x="4270420" y="3334991"/>
            <a:ext cx="3972652" cy="4114800"/>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8679394" y="5739437"/>
            <a:ext cx="5109735"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2766748" y="595313"/>
            <a:ext cx="3972652"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3" name="Group 13"/>
          <p:cNvGrpSpPr/>
          <p:nvPr/>
        </p:nvGrpSpPr>
        <p:grpSpPr>
          <a:xfrm>
            <a:off x="5759215" y="6984049"/>
            <a:ext cx="995062" cy="99506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6" name="TextBox 16"/>
          <p:cNvSpPr txBox="1"/>
          <p:nvPr/>
        </p:nvSpPr>
        <p:spPr>
          <a:xfrm>
            <a:off x="3587228" y="190500"/>
            <a:ext cx="8981436" cy="2031325"/>
          </a:xfrm>
          <a:prstGeom prst="rect">
            <a:avLst/>
          </a:prstGeom>
        </p:spPr>
        <p:txBody>
          <a:bodyPr lIns="0" tIns="0" rIns="0" bIns="0" rtlCol="0" anchor="t">
            <a:spAutoFit/>
          </a:bodyPr>
          <a:lstStyle/>
          <a:p>
            <a:pPr algn="ctr"/>
            <a:r>
              <a:rPr lang="nb-NO" sz="6600" b="1">
                <a:latin typeface="Times New Roman" panose="02020603050405020304" pitchFamily="18" charset="0"/>
                <a:cs typeface="Times New Roman" panose="02020603050405020304" pitchFamily="18" charset="0"/>
              </a:rPr>
              <a:t>b. Số phận bi kịch của Vũ Nương</a:t>
            </a:r>
            <a:endParaRPr lang="en-GB" sz="6600">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10736729" y="9291938"/>
            <a:ext cx="995062" cy="99506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3" name="Rectangle 22"/>
          <p:cNvSpPr/>
          <p:nvPr/>
        </p:nvSpPr>
        <p:spPr>
          <a:xfrm>
            <a:off x="4270420" y="2394170"/>
            <a:ext cx="7184980" cy="923330"/>
          </a:xfrm>
          <a:prstGeom prst="rect">
            <a:avLst/>
          </a:prstGeom>
        </p:spPr>
        <p:txBody>
          <a:bodyPr wrap="none">
            <a:spAutoFit/>
          </a:bodyPr>
          <a:lstStyle/>
          <a:p>
            <a:r>
              <a:rPr lang="nb-NO" sz="5400" b="1" i="1" kern="100">
                <a:solidFill>
                  <a:srgbClr val="0D0D0D"/>
                </a:solidFill>
                <a:latin typeface="Times New Roman" panose="02020603050405020304" pitchFamily="18" charset="0"/>
                <a:ea typeface="Calibri" panose="020F0502020204030204" pitchFamily="34" charset="0"/>
              </a:rPr>
              <a:t>* Bi kịch của Vũ Nương</a:t>
            </a:r>
            <a:endParaRPr lang="en-GB" sz="5400"/>
          </a:p>
        </p:txBody>
      </p:sp>
      <p:sp>
        <p:nvSpPr>
          <p:cNvPr id="24" name="Rectangle 23"/>
          <p:cNvSpPr/>
          <p:nvPr/>
        </p:nvSpPr>
        <p:spPr>
          <a:xfrm>
            <a:off x="4556328" y="3506174"/>
            <a:ext cx="3351716" cy="3477875"/>
          </a:xfrm>
          <a:prstGeom prst="rect">
            <a:avLst/>
          </a:prstGeom>
        </p:spPr>
        <p:txBody>
          <a:bodyPr wrap="square">
            <a:spAutoFit/>
          </a:bodyPr>
          <a:lstStyle/>
          <a:p>
            <a:pPr algn="just">
              <a:spcAft>
                <a:spcPts val="0"/>
              </a:spcAft>
            </a:pPr>
            <a:r>
              <a:rPr lang="nb-NO" sz="4400">
                <a:latin typeface="Times New Roman" panose="02020603050405020304" pitchFamily="18" charset="0"/>
                <a:ea typeface="Calibri" panose="020F0502020204030204" pitchFamily="34" charset="0"/>
                <a:cs typeface="Times New Roman" panose="02020603050405020304" pitchFamily="18" charset="0"/>
              </a:rPr>
              <a:t>Khi chồng trở về, Vũ Nương phải gánh chịu nỗi oan lạ lùng.</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24"/>
          <p:cNvSpPr/>
          <p:nvPr/>
        </p:nvSpPr>
        <p:spPr>
          <a:xfrm>
            <a:off x="9044903" y="5955102"/>
            <a:ext cx="4378715" cy="3477875"/>
          </a:xfrm>
          <a:prstGeom prst="rect">
            <a:avLst/>
          </a:prstGeom>
        </p:spPr>
        <p:txBody>
          <a:bodyPr wrap="square">
            <a:spAutoFit/>
          </a:bodyPr>
          <a:lstStyle/>
          <a:p>
            <a:pPr algn="just"/>
            <a:r>
              <a:rPr lang="nb-NO" sz="4400">
                <a:latin typeface="Times New Roman" panose="02020603050405020304" pitchFamily="18" charset="0"/>
                <a:ea typeface="Calibri" panose="020F0502020204030204" pitchFamily="34" charset="0"/>
              </a:rPr>
              <a:t>Phải tìm đến cái chết (gieo mình xuống sông) để tỏ tấm lòng chung thủy của mình.</a:t>
            </a:r>
            <a:endParaRPr lang="en-GB" sz="4400"/>
          </a:p>
        </p:txBody>
      </p:sp>
      <p:sp>
        <p:nvSpPr>
          <p:cNvPr id="27" name="Freeform 5"/>
          <p:cNvSpPr/>
          <p:nvPr/>
        </p:nvSpPr>
        <p:spPr>
          <a:xfrm>
            <a:off x="13944600" y="5103985"/>
            <a:ext cx="3972652"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31" name="Chỗ dành sẵn cho Nội dung 4"/>
          <p:cNvPicPr>
            <a:picLocks noChangeAspect="1"/>
          </p:cNvPicPr>
          <p:nvPr/>
        </p:nvPicPr>
        <p:blipFill>
          <a:blip r:embed="rId8">
            <a:extLst>
              <a:ext uri="{28A0092B-C50C-407E-A947-70E740481C1C}">
                <a14:useLocalDpi xmlns:a14="http://schemas.microsoft.com/office/drawing/2010/main" val="0"/>
              </a:ext>
            </a:extLst>
          </a:blip>
          <a:srcRect l="8377" r="3783" b="-2"/>
          <a:stretch>
            <a:fillRect/>
          </a:stretch>
        </p:blipFill>
        <p:spPr bwMode="auto">
          <a:xfrm>
            <a:off x="13129266" y="876301"/>
            <a:ext cx="3253734" cy="3549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Hình ảnh 12"/>
          <p:cNvPicPr>
            <a:picLocks noChangeAspect="1"/>
          </p:cNvPicPr>
          <p:nvPr/>
        </p:nvPicPr>
        <p:blipFill>
          <a:blip r:embed="rId9">
            <a:extLst>
              <a:ext uri="{28A0092B-C50C-407E-A947-70E740481C1C}">
                <a14:useLocalDpi xmlns:a14="http://schemas.microsoft.com/office/drawing/2010/main" val="0"/>
              </a:ext>
            </a:extLst>
          </a:blip>
          <a:srcRect l="12202" r="-2" b="-2"/>
          <a:stretch>
            <a:fillRect/>
          </a:stretch>
        </p:blipFill>
        <p:spPr bwMode="auto">
          <a:xfrm>
            <a:off x="14255542" y="5373274"/>
            <a:ext cx="3422857" cy="3427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698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ircle(in)">
                                      <p:cBhvr>
                                        <p:cTn id="3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5591539" y="-163516"/>
            <a:ext cx="5392921"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3" name="Freeform 3"/>
          <p:cNvSpPr/>
          <p:nvPr/>
        </p:nvSpPr>
        <p:spPr>
          <a:xfrm flipH="1">
            <a:off x="-2667000" y="-163516"/>
            <a:ext cx="5410200"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4" name="TextBox 4"/>
          <p:cNvSpPr txBox="1"/>
          <p:nvPr/>
        </p:nvSpPr>
        <p:spPr>
          <a:xfrm>
            <a:off x="3021413" y="266700"/>
            <a:ext cx="12230661" cy="1293624"/>
          </a:xfrm>
          <a:prstGeom prst="rect">
            <a:avLst/>
          </a:prstGeom>
        </p:spPr>
        <p:txBody>
          <a:bodyPr wrap="square" lIns="0" tIns="0" rIns="0" bIns="0" rtlCol="0" anchor="t">
            <a:spAutoFit/>
          </a:bodyPr>
          <a:lstStyle/>
          <a:p>
            <a:pPr algn="ctr">
              <a:lnSpc>
                <a:spcPts val="11200"/>
              </a:lnSpc>
            </a:pPr>
            <a:r>
              <a:rPr lang="nb-NO" sz="7200" b="1"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Lời than của Vũ Nương </a:t>
            </a:r>
            <a:endParaRPr lang="en-US" sz="720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图片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50706">
            <a:off x="2660323" y="2997512"/>
            <a:ext cx="844683" cy="7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50706">
            <a:off x="2670004" y="5323092"/>
            <a:ext cx="844683" cy="7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50706">
            <a:off x="2820687" y="7740278"/>
            <a:ext cx="844683" cy="7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650692" y="1698774"/>
            <a:ext cx="6972101" cy="923330"/>
          </a:xfrm>
          <a:prstGeom prst="rect">
            <a:avLst/>
          </a:prstGeom>
        </p:spPr>
        <p:txBody>
          <a:bodyPr wrap="none">
            <a:spAutoFit/>
          </a:bodyPr>
          <a:lstStyle/>
          <a:p>
            <a:r>
              <a:rPr lang="nb-NO" sz="5400" b="1" kern="100">
                <a:solidFill>
                  <a:srgbClr val="0D0D0D"/>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Nỗi đau của Vũ Nương</a:t>
            </a:r>
            <a:endParaRPr lang="en-GB" sz="54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3680968" y="2981022"/>
            <a:ext cx="10797032" cy="2123658"/>
          </a:xfrm>
          <a:prstGeom prst="rect">
            <a:avLst/>
          </a:prstGeom>
        </p:spPr>
        <p:txBody>
          <a:bodyPr wrap="square">
            <a:spAutoFit/>
          </a:bodyPr>
          <a:lstStyle/>
          <a:p>
            <a:pPr algn="just"/>
            <a:r>
              <a:rPr lang="nb-NO" sz="4400" kern="100">
                <a:solidFill>
                  <a:srgbClr val="0D0D0D"/>
                </a:solidFill>
                <a:latin typeface="Times New Roman" panose="02020603050405020304" pitchFamily="18" charset="0"/>
                <a:ea typeface="Calibri" panose="020F0502020204030204" pitchFamily="34" charset="0"/>
              </a:rPr>
              <a:t>“</a:t>
            </a:r>
            <a:r>
              <a:rPr lang="nb-NO" sz="4400" i="1" kern="100">
                <a:solidFill>
                  <a:srgbClr val="0D0D0D"/>
                </a:solidFill>
                <a:latin typeface="Times New Roman" panose="02020603050405020304" pitchFamily="18" charset="0"/>
                <a:ea typeface="Calibri" panose="020F0502020204030204" pitchFamily="34" charset="0"/>
              </a:rPr>
              <a:t>Thiếp vốn con kẻ khó... Cách biệt ba năm gìn giữ một tiết. Tô son điểm phấn từng đã nguôi lòng, ngõ liễu tường hoa chưa hề bén ghét...”</a:t>
            </a:r>
            <a:endParaRPr lang="en-GB" sz="4400"/>
          </a:p>
        </p:txBody>
      </p:sp>
      <p:sp>
        <p:nvSpPr>
          <p:cNvPr id="11" name="Rectangle 10"/>
          <p:cNvSpPr/>
          <p:nvPr/>
        </p:nvSpPr>
        <p:spPr>
          <a:xfrm>
            <a:off x="3592741" y="5242005"/>
            <a:ext cx="10885259" cy="2123658"/>
          </a:xfrm>
          <a:prstGeom prst="rect">
            <a:avLst/>
          </a:prstGeom>
        </p:spPr>
        <p:txBody>
          <a:bodyPr wrap="square">
            <a:spAutoFit/>
          </a:bodyPr>
          <a:lstStyle/>
          <a:p>
            <a:pPr algn="just"/>
            <a:r>
              <a:rPr lang="nb-NO" sz="4400" i="1" kern="100">
                <a:solidFill>
                  <a:srgbClr val="0D0D0D"/>
                </a:solidFill>
                <a:latin typeface="Times New Roman" panose="02020603050405020304" pitchFamily="18" charset="0"/>
                <a:ea typeface="Calibri" panose="020F0502020204030204" pitchFamily="34" charset="0"/>
              </a:rPr>
              <a:t>“Thiếp vốn nương tựa vào chàng vì có cái thú vui nghi gia nghi thất. Nay đã bình rơi trâm gãy....kia nữa</a:t>
            </a:r>
            <a:r>
              <a:rPr lang="nb-NO" sz="4400" kern="100">
                <a:solidFill>
                  <a:srgbClr val="0D0D0D"/>
                </a:solidFill>
                <a:latin typeface="Times New Roman" panose="02020603050405020304" pitchFamily="18" charset="0"/>
                <a:ea typeface="Calibri" panose="020F0502020204030204" pitchFamily="34" charset="0"/>
              </a:rPr>
              <a:t>”</a:t>
            </a:r>
            <a:endParaRPr lang="en-GB" sz="4400"/>
          </a:p>
        </p:txBody>
      </p:sp>
      <p:sp>
        <p:nvSpPr>
          <p:cNvPr id="12" name="Rectangle 11"/>
          <p:cNvSpPr/>
          <p:nvPr/>
        </p:nvSpPr>
        <p:spPr>
          <a:xfrm>
            <a:off x="3703685" y="7650782"/>
            <a:ext cx="10663369" cy="1446550"/>
          </a:xfrm>
          <a:prstGeom prst="rect">
            <a:avLst/>
          </a:prstGeom>
        </p:spPr>
        <p:txBody>
          <a:bodyPr wrap="square">
            <a:spAutoFit/>
          </a:bodyPr>
          <a:lstStyle/>
          <a:p>
            <a:pPr algn="just"/>
            <a:r>
              <a:rPr lang="nb-NO" sz="4400" kern="100">
                <a:solidFill>
                  <a:srgbClr val="0D0D0D"/>
                </a:solidFill>
                <a:latin typeface="Times New Roman" panose="02020603050405020304" pitchFamily="18" charset="0"/>
                <a:ea typeface="Calibri" panose="020F0502020204030204" pitchFamily="34" charset="0"/>
              </a:rPr>
              <a:t>Lời thoại ở bến Hoàng Giang: “</a:t>
            </a:r>
            <a:r>
              <a:rPr lang="nb-NO" sz="4400" i="1" kern="100">
                <a:solidFill>
                  <a:srgbClr val="0D0D0D"/>
                </a:solidFill>
                <a:latin typeface="Times New Roman" panose="02020603050405020304" pitchFamily="18" charset="0"/>
                <a:ea typeface="Calibri" panose="020F0502020204030204" pitchFamily="34" charset="0"/>
              </a:rPr>
              <a:t>Kẻ bạc mệnh này ...mọi người phỉ nhổ</a:t>
            </a:r>
            <a:r>
              <a:rPr lang="nb-NO" sz="4400" kern="100">
                <a:solidFill>
                  <a:srgbClr val="0D0D0D"/>
                </a:solidFill>
                <a:latin typeface="Times New Roman" panose="02020603050405020304" pitchFamily="18" charset="0"/>
                <a:ea typeface="Calibri" panose="020F0502020204030204" pitchFamily="34" charset="0"/>
              </a:rPr>
              <a:t>”</a:t>
            </a:r>
            <a:endParaRPr lang="en-GB" sz="440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66953" y="3291993"/>
            <a:ext cx="4283110" cy="7227748"/>
          </a:xfrm>
          <a:prstGeom prst="rect">
            <a:avLst/>
          </a:prstGeom>
        </p:spPr>
      </p:pic>
    </p:spTree>
    <p:extLst>
      <p:ext uri="{BB962C8B-B14F-4D97-AF65-F5344CB8AC3E}">
        <p14:creationId xmlns:p14="http://schemas.microsoft.com/office/powerpoint/2010/main" val="61641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3276600" y="-557488"/>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3" name="Freeform 3"/>
          <p:cNvSpPr/>
          <p:nvPr/>
        </p:nvSpPr>
        <p:spPr>
          <a:xfrm>
            <a:off x="8001000" y="3773483"/>
            <a:ext cx="11260456" cy="5036495"/>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8580708" y="4161472"/>
            <a:ext cx="10683246" cy="4403344"/>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2877800" y="-163903"/>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9" name="TextBox 9"/>
          <p:cNvSpPr txBox="1"/>
          <p:nvPr/>
        </p:nvSpPr>
        <p:spPr>
          <a:xfrm>
            <a:off x="4647105" y="1146914"/>
            <a:ext cx="10313378" cy="1340110"/>
          </a:xfrm>
          <a:prstGeom prst="rect">
            <a:avLst/>
          </a:prstGeom>
        </p:spPr>
        <p:txBody>
          <a:bodyPr lIns="0" tIns="0" rIns="0" bIns="0" rtlCol="0" anchor="t">
            <a:spAutoFit/>
          </a:bodyPr>
          <a:lstStyle/>
          <a:p>
            <a:pPr>
              <a:lnSpc>
                <a:spcPts val="11200"/>
              </a:lnSpc>
            </a:pPr>
            <a:r>
              <a:rPr lang="nb-NO" sz="8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 xét</a:t>
            </a:r>
            <a:endParaRPr lang="en-US" sz="88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10"/>
          <p:cNvSpPr txBox="1"/>
          <p:nvPr/>
        </p:nvSpPr>
        <p:spPr>
          <a:xfrm>
            <a:off x="9037908" y="4478754"/>
            <a:ext cx="8763000" cy="3770263"/>
          </a:xfrm>
          <a:prstGeom prst="rect">
            <a:avLst/>
          </a:prstGeom>
        </p:spPr>
        <p:txBody>
          <a:bodyPr wrap="square" lIns="0" tIns="0" rIns="0" bIns="0" rtlCol="0" anchor="t">
            <a:spAutoFit/>
          </a:bodyPr>
          <a:lstStyle/>
          <a:p>
            <a:pPr algn="just">
              <a:lnSpc>
                <a:spcPts val="4900"/>
              </a:lnSpc>
              <a:spcBef>
                <a:spcPct val="0"/>
              </a:spcBef>
            </a:pPr>
            <a:r>
              <a:rPr lang="nb-NO" sz="4400">
                <a:latin typeface="Times New Roman" panose="02020603050405020304" pitchFamily="18" charset="0"/>
                <a:cs typeface="Times New Roman" panose="02020603050405020304" pitchFamily="18" charset="0"/>
              </a:rPr>
              <a:t>Một người xinh đẹp, nết na, hiền thục lại đảm đang, tháo vát; hiếu thảo với mẹ chồng, một dạ thủy chung với chồng, hết lòng vun đắp hạnh phúc gia đình nhưng lại  phải chết một cách oan uổng, đau đớn.</a:t>
            </a:r>
            <a:endParaRPr lang="en-US" sz="4000">
              <a:solidFill>
                <a:srgbClr val="00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55672" y="3619500"/>
            <a:ext cx="6667500" cy="6457001"/>
          </a:xfrm>
          <a:prstGeom prst="rect">
            <a:avLst/>
          </a:prstGeom>
        </p:spPr>
      </p:pic>
    </p:spTree>
    <p:extLst>
      <p:ext uri="{BB962C8B-B14F-4D97-AF65-F5344CB8AC3E}">
        <p14:creationId xmlns:p14="http://schemas.microsoft.com/office/powerpoint/2010/main" val="286863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701" b="9701"/>
          <a:stretch>
            <a:fillRect/>
          </a:stretch>
        </p:blipFill>
        <p:spPr>
          <a:xfrm>
            <a:off x="14844" y="8351"/>
            <a:ext cx="18258312" cy="10270301"/>
          </a:xfrm>
          <a:prstGeom prst="rect">
            <a:avLst/>
          </a:prstGeom>
        </p:spPr>
      </p:pic>
      <p:sp>
        <p:nvSpPr>
          <p:cNvPr id="5" name="Freeform 5"/>
          <p:cNvSpPr/>
          <p:nvPr/>
        </p:nvSpPr>
        <p:spPr>
          <a:xfrm>
            <a:off x="-937203" y="2260585"/>
            <a:ext cx="7748942" cy="8216240"/>
          </a:xfrm>
          <a:custGeom>
            <a:avLst/>
            <a:gdLst/>
            <a:ahLst/>
            <a:cxnLst/>
            <a:rect l="l" t="t" r="r" b="b"/>
            <a:pathLst>
              <a:path w="7761542" h="8229600">
                <a:moveTo>
                  <a:pt x="0" y="0"/>
                </a:moveTo>
                <a:lnTo>
                  <a:pt x="7761542" y="0"/>
                </a:lnTo>
                <a:lnTo>
                  <a:pt x="7761542" y="8229600"/>
                </a:lnTo>
                <a:lnTo>
                  <a:pt x="0" y="8229600"/>
                </a:lnTo>
                <a:lnTo>
                  <a:pt x="0" y="0"/>
                </a:lnTo>
                <a:close/>
              </a:path>
            </a:pathLst>
          </a:custGeom>
          <a:blipFill>
            <a:blip r:embed="rId3"/>
            <a:stretch>
              <a:fillRect/>
            </a:stretch>
          </a:blipFill>
        </p:spPr>
      </p:sp>
      <p:sp>
        <p:nvSpPr>
          <p:cNvPr id="11" name="Freeform 11"/>
          <p:cNvSpPr/>
          <p:nvPr/>
        </p:nvSpPr>
        <p:spPr>
          <a:xfrm>
            <a:off x="4415063" y="2811564"/>
            <a:ext cx="1988017" cy="1771821"/>
          </a:xfrm>
          <a:custGeom>
            <a:avLst/>
            <a:gdLst/>
            <a:ahLst/>
            <a:cxnLst/>
            <a:rect l="l" t="t" r="r" b="b"/>
            <a:pathLst>
              <a:path w="1991250" h="1774702">
                <a:moveTo>
                  <a:pt x="0" y="0"/>
                </a:moveTo>
                <a:lnTo>
                  <a:pt x="1991250" y="0"/>
                </a:lnTo>
                <a:lnTo>
                  <a:pt x="1991250" y="1774702"/>
                </a:lnTo>
                <a:lnTo>
                  <a:pt x="0" y="1774702"/>
                </a:lnTo>
                <a:lnTo>
                  <a:pt x="0" y="0"/>
                </a:lnTo>
                <a:close/>
              </a:path>
            </a:pathLst>
          </a:custGeom>
          <a:blipFill>
            <a:blip r:embed="rId4"/>
            <a:stretch>
              <a:fillRect/>
            </a:stretch>
          </a:blipFill>
        </p:spPr>
      </p:sp>
      <p:sp>
        <p:nvSpPr>
          <p:cNvPr id="12" name="Freeform 12"/>
          <p:cNvSpPr/>
          <p:nvPr/>
        </p:nvSpPr>
        <p:spPr>
          <a:xfrm>
            <a:off x="5626669" y="552817"/>
            <a:ext cx="2370139" cy="2337549"/>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5"/>
            <a:stretch>
              <a:fillRect/>
            </a:stretch>
          </a:blipFill>
        </p:spPr>
      </p:sp>
      <p:sp>
        <p:nvSpPr>
          <p:cNvPr id="13" name="Freeform 13"/>
          <p:cNvSpPr/>
          <p:nvPr/>
        </p:nvSpPr>
        <p:spPr>
          <a:xfrm>
            <a:off x="-5515619" y="-645721"/>
            <a:ext cx="8633528" cy="8216240"/>
          </a:xfrm>
          <a:custGeom>
            <a:avLst/>
            <a:gdLst/>
            <a:ahLst/>
            <a:cxnLst/>
            <a:rect l="l" t="t" r="r" b="b"/>
            <a:pathLst>
              <a:path w="8647566" h="8229600">
                <a:moveTo>
                  <a:pt x="0" y="0"/>
                </a:moveTo>
                <a:lnTo>
                  <a:pt x="8647566" y="0"/>
                </a:lnTo>
                <a:lnTo>
                  <a:pt x="8647566" y="8229600"/>
                </a:lnTo>
                <a:lnTo>
                  <a:pt x="0" y="8229600"/>
                </a:lnTo>
                <a:lnTo>
                  <a:pt x="0" y="0"/>
                </a:lnTo>
                <a:close/>
              </a:path>
            </a:pathLst>
          </a:custGeom>
          <a:blipFill>
            <a:blip r:embed="rId6"/>
            <a:stretch>
              <a:fillRect/>
            </a:stretch>
          </a:blipFill>
        </p:spPr>
      </p:sp>
      <p:sp>
        <p:nvSpPr>
          <p:cNvPr id="14" name="Freeform 14"/>
          <p:cNvSpPr/>
          <p:nvPr/>
        </p:nvSpPr>
        <p:spPr>
          <a:xfrm>
            <a:off x="1227988" y="1341059"/>
            <a:ext cx="2335024" cy="2349711"/>
          </a:xfrm>
          <a:custGeom>
            <a:avLst/>
            <a:gdLst/>
            <a:ahLst/>
            <a:cxnLst/>
            <a:rect l="l" t="t" r="r" b="b"/>
            <a:pathLst>
              <a:path w="2338821" h="2353531">
                <a:moveTo>
                  <a:pt x="0" y="0"/>
                </a:moveTo>
                <a:lnTo>
                  <a:pt x="2338821" y="0"/>
                </a:lnTo>
                <a:lnTo>
                  <a:pt x="2338821" y="2353531"/>
                </a:lnTo>
                <a:lnTo>
                  <a:pt x="0" y="2353531"/>
                </a:lnTo>
                <a:lnTo>
                  <a:pt x="0" y="0"/>
                </a:lnTo>
                <a:close/>
              </a:path>
            </a:pathLst>
          </a:custGeom>
          <a:blipFill>
            <a:blip r:embed="rId7">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804496" y="2693044"/>
            <a:ext cx="2303136" cy="3527459"/>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13"/>
            <a:stretch>
              <a:fillRect/>
            </a:stretch>
          </a:blipFill>
        </p:spPr>
      </p:sp>
      <p:sp>
        <p:nvSpPr>
          <p:cNvPr id="16" name="Freeform 16"/>
          <p:cNvSpPr/>
          <p:nvPr/>
        </p:nvSpPr>
        <p:spPr>
          <a:xfrm rot="-1464555" flipH="1">
            <a:off x="-1501902" y="-423415"/>
            <a:ext cx="4523077" cy="493202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14"/>
            <a:stretch>
              <a:fillRect/>
            </a:stretch>
          </a:blipFill>
        </p:spPr>
      </p:sp>
      <p:sp>
        <p:nvSpPr>
          <p:cNvPr id="17" name="Rectangle 16"/>
          <p:cNvSpPr/>
          <p:nvPr/>
        </p:nvSpPr>
        <p:spPr>
          <a:xfrm>
            <a:off x="6811738" y="2545270"/>
            <a:ext cx="9929559" cy="5201424"/>
          </a:xfrm>
          <a:prstGeom prst="rect">
            <a:avLst/>
          </a:prstGeom>
        </p:spPr>
        <p:txBody>
          <a:bodyPr wrap="square">
            <a:spAutoFit/>
          </a:bodyPr>
          <a:lstStyle/>
          <a:p>
            <a:pPr algn="ctr"/>
            <a:r>
              <a:rPr lang="en-US" sz="16600" b="1" spc="5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Trò chơi </a:t>
            </a:r>
            <a:endParaRPr lang="vi-VN" sz="16600" b="1" spc="50" smtClean="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a:p>
            <a:pPr algn="ctr"/>
            <a:r>
              <a:rPr lang="en-US" sz="16600" b="1" spc="50" smtClean="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a:t>
            </a:r>
            <a:r>
              <a:rPr lang="en-US" sz="16600" b="1" spc="5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Thả thơ”</a:t>
            </a:r>
            <a:endParaRPr lang="en-GB" sz="13800" b="1" spc="5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34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1000"/>
                                        <p:tgtEl>
                                          <p:spTgt spid="17">
                                            <p:txEl>
                                              <p:pRg st="0" end="0"/>
                                            </p:txEl>
                                          </p:spTgt>
                                        </p:tgtEl>
                                      </p:cBhvr>
                                    </p:animEffect>
                                    <p:anim calcmode="lin" valueType="num">
                                      <p:cBhvr>
                                        <p:cTn id="1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fade">
                                      <p:cBhvr>
                                        <p:cTn id="19" dur="1000"/>
                                        <p:tgtEl>
                                          <p:spTgt spid="17">
                                            <p:txEl>
                                              <p:pRg st="1" end="1"/>
                                            </p:txEl>
                                          </p:spTgt>
                                        </p:tgtEl>
                                      </p:cBhvr>
                                    </p:animEffect>
                                    <p:anim calcmode="lin" valueType="num">
                                      <p:cBhvr>
                                        <p:cTn id="20"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3" name="Freeform 3"/>
          <p:cNvSpPr/>
          <p:nvPr/>
        </p:nvSpPr>
        <p:spPr>
          <a:xfrm rot="3330789">
            <a:off x="5178871" y="6761512"/>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4501918" y="2204177"/>
            <a:ext cx="8631032" cy="4190638"/>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a:off x="4723131" y="2534391"/>
            <a:ext cx="8188606" cy="3617772"/>
            <a:chOff x="0" y="0"/>
            <a:chExt cx="3562299" cy="1468283"/>
          </a:xfrm>
        </p:grpSpPr>
        <p:sp>
          <p:nvSpPr>
            <p:cNvPr id="6" name="Freeform 6"/>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9031158" y="6394814"/>
            <a:ext cx="8631032" cy="3860425"/>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9" name="Group 9"/>
          <p:cNvGrpSpPr/>
          <p:nvPr/>
        </p:nvGrpSpPr>
        <p:grpSpPr>
          <a:xfrm>
            <a:off x="9252371" y="6637466"/>
            <a:ext cx="8188606" cy="3375121"/>
            <a:chOff x="0" y="0"/>
            <a:chExt cx="3562299" cy="1468283"/>
          </a:xfrm>
        </p:grpSpPr>
        <p:sp>
          <p:nvSpPr>
            <p:cNvPr id="10"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11" name="TextBox 11"/>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6024594" y="7483179"/>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TextBox 15"/>
          <p:cNvSpPr txBox="1"/>
          <p:nvPr/>
        </p:nvSpPr>
        <p:spPr>
          <a:xfrm>
            <a:off x="4918206" y="2707742"/>
            <a:ext cx="7811524" cy="3385542"/>
          </a:xfrm>
          <a:prstGeom prst="rect">
            <a:avLst/>
          </a:prstGeom>
        </p:spPr>
        <p:txBody>
          <a:bodyPr lIns="0" tIns="0" rIns="0" bIns="0" rtlCol="0" anchor="t">
            <a:spAutoFit/>
          </a:bodyPr>
          <a:lstStyle/>
          <a:p>
            <a:pPr algn="just"/>
            <a:r>
              <a:rPr lang="nb-NO" sz="4400" smtClean="0">
                <a:latin typeface="Times New Roman" panose="02020603050405020304" pitchFamily="18" charset="0"/>
                <a:cs typeface="Times New Roman" panose="02020603050405020304" pitchFamily="18" charset="0"/>
              </a:rPr>
              <a:t>Thể </a:t>
            </a:r>
            <a:r>
              <a:rPr lang="nb-NO" sz="4400">
                <a:latin typeface="Times New Roman" panose="02020603050405020304" pitchFamily="18" charset="0"/>
                <a:cs typeface="Times New Roman" panose="02020603050405020304" pitchFamily="18" charset="0"/>
              </a:rPr>
              <a:t>hiện diễn biến nội tâm của nhân vật: cố gắng giải thích mong hàn gắn hạnh phúc </a:t>
            </a:r>
            <a:r>
              <a:rPr lang="en-US" sz="4400">
                <a:latin typeface="Times New Roman" panose="02020603050405020304" pitchFamily="18" charset="0"/>
                <a:cs typeface="Times New Roman" panose="02020603050405020304" pitchFamily="18" charset="0"/>
                <a:sym typeface="Wingdings" panose="05000000000000000000" pitchFamily="2" charset="2"/>
              </a:rPr>
              <a:t></a:t>
            </a:r>
            <a:r>
              <a:rPr lang="nb-NO" sz="4400">
                <a:latin typeface="Times New Roman" panose="02020603050405020304" pitchFamily="18" charset="0"/>
                <a:cs typeface="Times New Roman" panose="02020603050405020304" pitchFamily="18" charset="0"/>
              </a:rPr>
              <a:t> mất niềm tin, thất vọng </a:t>
            </a:r>
            <a:r>
              <a:rPr lang="en-US" sz="4400">
                <a:latin typeface="Times New Roman" panose="02020603050405020304" pitchFamily="18" charset="0"/>
                <a:cs typeface="Times New Roman" panose="02020603050405020304" pitchFamily="18" charset="0"/>
                <a:sym typeface="Wingdings" panose="05000000000000000000" pitchFamily="2" charset="2"/>
              </a:rPr>
              <a:t></a:t>
            </a:r>
            <a:r>
              <a:rPr lang="nb-NO" sz="4400">
                <a:latin typeface="Times New Roman" panose="02020603050405020304" pitchFamily="18" charset="0"/>
                <a:cs typeface="Times New Roman" panose="02020603050405020304" pitchFamily="18" charset="0"/>
              </a:rPr>
              <a:t> tuyệt vọng, tìm đến cái chết để minh oan.</a:t>
            </a:r>
            <a:endParaRPr lang="en-GB" sz="4400">
              <a:latin typeface="Times New Roman" panose="02020603050405020304" pitchFamily="18" charset="0"/>
              <a:cs typeface="Times New Roman" panose="02020603050405020304" pitchFamily="18" charset="0"/>
            </a:endParaRPr>
          </a:p>
        </p:txBody>
      </p:sp>
      <p:sp>
        <p:nvSpPr>
          <p:cNvPr id="16" name="TextBox 16"/>
          <p:cNvSpPr txBox="1"/>
          <p:nvPr/>
        </p:nvSpPr>
        <p:spPr>
          <a:xfrm>
            <a:off x="9622723" y="6873882"/>
            <a:ext cx="7468624" cy="2708434"/>
          </a:xfrm>
          <a:prstGeom prst="rect">
            <a:avLst/>
          </a:prstGeom>
        </p:spPr>
        <p:txBody>
          <a:bodyPr wrap="square" lIns="0" tIns="0" rIns="0" bIns="0" rtlCol="0" anchor="t">
            <a:spAutoFit/>
          </a:bodyPr>
          <a:lstStyle/>
          <a:p>
            <a:pPr algn="just">
              <a:spcBef>
                <a:spcPct val="0"/>
              </a:spcBef>
            </a:pPr>
            <a:r>
              <a:rPr lang="nb-NO" sz="4400">
                <a:latin typeface="Times New Roman" panose="02020603050405020304" pitchFamily="18" charset="0"/>
                <a:cs typeface="Times New Roman" panose="02020603050405020304" pitchFamily="18" charset="0"/>
              </a:rPr>
              <a:t>Sử dụng nhiều điển cố, điển tích; các phép đối; mượng các hình ảnh thiên nhiên để nói lên nỗi lòng.</a:t>
            </a:r>
            <a:endParaRPr lang="en-US" sz="4000">
              <a:solidFill>
                <a:srgbClr val="00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4230914" y="461070"/>
            <a:ext cx="8644537" cy="1569660"/>
          </a:xfrm>
          <a:prstGeom prst="rect">
            <a:avLst/>
          </a:prstGeom>
        </p:spPr>
        <p:txBody>
          <a:bodyPr wrap="square">
            <a:spAutoFit/>
          </a:bodyPr>
          <a:lstStyle/>
          <a:p>
            <a:pPr algn="ctr"/>
            <a:r>
              <a:rPr lang="nb-NO" sz="4800" b="1" kern="100">
                <a:solidFill>
                  <a:srgbClr val="0D0D0D"/>
                </a:solidFill>
                <a:latin typeface="Times New Roman" panose="02020603050405020304" pitchFamily="18" charset="0"/>
                <a:ea typeface="Calibri" panose="020F0502020204030204" pitchFamily="34" charset="0"/>
              </a:rPr>
              <a:t>Đặc điểm ngôn ngữ nhân vật trong truyện truyền kì</a:t>
            </a:r>
            <a:endParaRPr lang="en-GB" sz="4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barn(inVertical)">
                                      <p:cBhvr>
                                        <p:cTn id="2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383767" y="3441814"/>
            <a:ext cx="14256384" cy="6376492"/>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4464410" y="207670"/>
            <a:ext cx="9993046" cy="2031325"/>
          </a:xfrm>
          <a:prstGeom prst="rect">
            <a:avLst/>
          </a:prstGeom>
        </p:spPr>
        <p:txBody>
          <a:bodyPr wrap="square" lIns="0" tIns="0" rIns="0" bIns="0" rtlCol="0" anchor="t">
            <a:spAutoFit/>
          </a:bodyPr>
          <a:lstStyle/>
          <a:p>
            <a:pPr algn="ctr"/>
            <a:r>
              <a:rPr lang="nb-NO" sz="6600" b="1">
                <a:latin typeface="Times New Roman" panose="02020603050405020304" pitchFamily="18" charset="0"/>
                <a:cs typeface="Times New Roman" panose="02020603050405020304" pitchFamily="18" charset="0"/>
              </a:rPr>
              <a:t>*Nguyên nhân gây ra bi kịch của Vũ Nương</a:t>
            </a:r>
            <a:endParaRPr lang="en-US" sz="6600" b="1">
              <a:solidFill>
                <a:srgbClr val="000000"/>
              </a:solidFill>
              <a:latin typeface="Times New Roman" panose="02020603050405020304" pitchFamily="18" charset="0"/>
              <a:cs typeface="Times New Roman" panose="02020603050405020304" pitchFamily="18" charset="0"/>
            </a:endParaRPr>
          </a:p>
        </p:txBody>
      </p:sp>
      <p:sp>
        <p:nvSpPr>
          <p:cNvPr id="4" name="Freeform 4"/>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4">
              <a:extLst>
                <a:ext uri="{96DAC541-7B7A-43D3-8B79-37D633B846F1}">
                  <asvg:svgBlip xmlns:asvg="http://schemas.microsoft.com/office/drawing/2016/SVG/main" xmlns="" r:embed="rId5"/>
                </a:ext>
              </a:extLst>
            </a:blip>
            <a:stretch>
              <a:fillRect l="-26711"/>
            </a:stretch>
          </a:blipFill>
        </p:spPr>
      </p:sp>
      <p:grpSp>
        <p:nvGrpSpPr>
          <p:cNvPr id="5" name="Group 5"/>
          <p:cNvGrpSpPr/>
          <p:nvPr/>
        </p:nvGrpSpPr>
        <p:grpSpPr>
          <a:xfrm>
            <a:off x="749158" y="3842616"/>
            <a:ext cx="13525603"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131024"/>
            <a:ext cx="4647105" cy="4114800"/>
          </a:xfrm>
          <a:custGeom>
            <a:avLst/>
            <a:gdLst/>
            <a:ahLst/>
            <a:cxnLst/>
            <a:rect l="l" t="t" r="r" b="b"/>
            <a:pathLst>
              <a:path w="4647105" h="4114800">
                <a:moveTo>
                  <a:pt x="0" y="4114800"/>
                </a:moveTo>
                <a:lnTo>
                  <a:pt x="4647105" y="4114800"/>
                </a:lnTo>
                <a:lnTo>
                  <a:pt x="4647105" y="0"/>
                </a:lnTo>
                <a:lnTo>
                  <a:pt x="0" y="0"/>
                </a:lnTo>
                <a:lnTo>
                  <a:pt x="0" y="411480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9"/>
          <p:cNvSpPr txBox="1"/>
          <p:nvPr/>
        </p:nvSpPr>
        <p:spPr>
          <a:xfrm>
            <a:off x="6138942" y="2644017"/>
            <a:ext cx="12149058" cy="628377"/>
          </a:xfrm>
          <a:prstGeom prst="rect">
            <a:avLst/>
          </a:prstGeom>
        </p:spPr>
        <p:txBody>
          <a:bodyPr lIns="0" tIns="0" rIns="0" bIns="0" rtlCol="0" anchor="t">
            <a:spAutoFit/>
          </a:bodyPr>
          <a:lstStyle/>
          <a:p>
            <a:pPr>
              <a:lnSpc>
                <a:spcPts val="4900"/>
              </a:lnSpc>
              <a:spcBef>
                <a:spcPct val="0"/>
              </a:spcBef>
            </a:pPr>
            <a:r>
              <a:rPr lang="nb-NO" sz="4800" b="1">
                <a:latin typeface="Times New Roman" panose="02020603050405020304" pitchFamily="18" charset="0"/>
                <a:cs typeface="Times New Roman" panose="02020603050405020304" pitchFamily="18" charset="0"/>
              </a:rPr>
              <a:t>Nguyên nhân trực tiếp</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120707" y="4749741"/>
            <a:ext cx="6423094" cy="3785652"/>
          </a:xfrm>
          <a:prstGeom prst="rect">
            <a:avLst/>
          </a:prstGeom>
        </p:spPr>
        <p:txBody>
          <a:bodyPr wrap="square">
            <a:spAutoFit/>
          </a:bodyPr>
          <a:lstStyle/>
          <a:p>
            <a:r>
              <a:rPr lang="nb-NO" sz="6000">
                <a:solidFill>
                  <a:srgbClr val="222222"/>
                </a:solidFill>
                <a:latin typeface="Times New Roman" panose="02020603050405020304" pitchFamily="18" charset="0"/>
                <a:ea typeface="Calibri" panose="020F0502020204030204" pitchFamily="34" charset="0"/>
              </a:rPr>
              <a:t>Do Trương Sinh quá đa nghi, hay ghen, gia trưởng, độc đoán. </a:t>
            </a:r>
            <a:endParaRPr lang="en-GB" sz="6000"/>
          </a:p>
        </p:txBody>
      </p:sp>
      <p:pic>
        <p:nvPicPr>
          <p:cNvPr id="11" name="Hình ảnh 10"/>
          <p:cNvPicPr>
            <a:picLocks noChangeAspect="1"/>
          </p:cNvPicPr>
          <p:nvPr/>
        </p:nvPicPr>
        <p:blipFill>
          <a:blip r:embed="rId8">
            <a:extLst>
              <a:ext uri="{28A0092B-C50C-407E-A947-70E740481C1C}">
                <a14:useLocalDpi xmlns:a14="http://schemas.microsoft.com/office/drawing/2010/main" val="0"/>
              </a:ext>
            </a:extLst>
          </a:blip>
          <a:srcRect l="7120" r="5080" b="-2"/>
          <a:stretch>
            <a:fillRect/>
          </a:stretch>
        </p:blipFill>
        <p:spPr bwMode="auto">
          <a:xfrm>
            <a:off x="7662281" y="4156531"/>
            <a:ext cx="2970213" cy="3382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hỗ dành sẵn cho Nội dung 4"/>
          <p:cNvPicPr>
            <a:picLocks noChangeAspect="1"/>
          </p:cNvPicPr>
          <p:nvPr/>
        </p:nvPicPr>
        <p:blipFill>
          <a:blip r:embed="rId9">
            <a:extLst>
              <a:ext uri="{28A0092B-C50C-407E-A947-70E740481C1C}">
                <a14:useLocalDpi xmlns:a14="http://schemas.microsoft.com/office/drawing/2010/main" val="0"/>
              </a:ext>
            </a:extLst>
          </a:blip>
          <a:srcRect l="8377" r="3783" b="-2"/>
          <a:stretch>
            <a:fillRect/>
          </a:stretch>
        </p:blipFill>
        <p:spPr bwMode="auto">
          <a:xfrm>
            <a:off x="10942327" y="5524500"/>
            <a:ext cx="2971800" cy="3382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61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4" name="Freeform 4"/>
          <p:cNvSpPr/>
          <p:nvPr/>
        </p:nvSpPr>
        <p:spPr>
          <a:xfrm>
            <a:off x="383766" y="3441814"/>
            <a:ext cx="14475233" cy="6376492"/>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749158" y="3842616"/>
            <a:ext cx="13890993"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sz="4000">
                <a:solidFill>
                  <a:prstClr val="black"/>
                </a:solidFill>
                <a:latin typeface="Times New Roman" panose="02020603050405020304" pitchFamily="18" charset="0"/>
                <a:cs typeface="Times New Roman" panose="02020603050405020304" pitchFamily="18" charset="0"/>
              </a:endParaRPr>
            </a:p>
          </p:txBody>
        </p:sp>
      </p:grpSp>
      <p:sp>
        <p:nvSpPr>
          <p:cNvPr id="8" name="Freeform 8"/>
          <p:cNvSpPr/>
          <p:nvPr/>
        </p:nvSpPr>
        <p:spPr>
          <a:xfrm flipV="1">
            <a:off x="0" y="-163516"/>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9"/>
          <p:cNvSpPr txBox="1"/>
          <p:nvPr/>
        </p:nvSpPr>
        <p:spPr>
          <a:xfrm>
            <a:off x="979302" y="4079328"/>
            <a:ext cx="13430703" cy="1354217"/>
          </a:xfrm>
          <a:prstGeom prst="rect">
            <a:avLst/>
          </a:prstGeom>
        </p:spPr>
        <p:txBody>
          <a:bodyPr wrap="square" lIns="0" tIns="0" rIns="0" bIns="0" rtlCol="0" anchor="t">
            <a:spAutoFit/>
          </a:bodyPr>
          <a:lstStyle/>
          <a:p>
            <a:pPr>
              <a:spcBef>
                <a:spcPct val="0"/>
              </a:spcBef>
            </a:pPr>
            <a:r>
              <a:rPr lang="nb-NO" sz="4400">
                <a:latin typeface="Times New Roman" panose="02020603050405020304" pitchFamily="18" charset="0"/>
                <a:cs typeface="Times New Roman" panose="02020603050405020304" pitchFamily="18" charset="0"/>
              </a:rPr>
              <a:t>+ Do xã hội phong kiến với cảnh “binh lửa rối ren” gây bao đau khổ cho nhân dân. </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890817" y="1586166"/>
            <a:ext cx="7500771" cy="1107996"/>
          </a:xfrm>
          <a:prstGeom prst="rect">
            <a:avLst/>
          </a:prstGeom>
        </p:spPr>
        <p:txBody>
          <a:bodyPr wrap="none">
            <a:spAutoFit/>
          </a:bodyPr>
          <a:lstStyle/>
          <a:p>
            <a:r>
              <a:rPr lang="nb-NO" sz="6600" b="1">
                <a:latin typeface="Times New Roman" panose="02020603050405020304" pitchFamily="18" charset="0"/>
                <a:cs typeface="Times New Roman" panose="02020603050405020304" pitchFamily="18" charset="0"/>
              </a:rPr>
              <a:t>Nguyên nhân sâu xa</a:t>
            </a:r>
            <a:endParaRPr lang="en-GB" sz="660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884961" y="5570150"/>
            <a:ext cx="13472842" cy="1446550"/>
          </a:xfrm>
          <a:prstGeom prst="rect">
            <a:avLst/>
          </a:prstGeom>
        </p:spPr>
        <p:txBody>
          <a:bodyPr wrap="square">
            <a:spAutoFit/>
          </a:bodyPr>
          <a:lstStyle/>
          <a:p>
            <a:pPr algn="just">
              <a:spcAft>
                <a:spcPts val="0"/>
              </a:spcAft>
            </a:pPr>
            <a:r>
              <a:rPr lang="nb-NO" sz="44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Do cuộc hôn nhân không bình đẳng, Vũ Nương chỉ là “con nhà kẻ khó”, còn Trương Sinh là “con nhà hào phú”.</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884960" y="7226326"/>
            <a:ext cx="13472843" cy="2123658"/>
          </a:xfrm>
          <a:prstGeom prst="rect">
            <a:avLst/>
          </a:prstGeom>
        </p:spPr>
        <p:txBody>
          <a:bodyPr wrap="square">
            <a:spAutoFit/>
          </a:bodyPr>
          <a:lstStyle/>
          <a:p>
            <a:pPr algn="just">
              <a:spcAft>
                <a:spcPts val="0"/>
              </a:spcAft>
            </a:pPr>
            <a:r>
              <a:rPr lang="nb-NO" sz="44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Do mặt tiêu cực của lễ giáo phong kiến: Chế độ nam </a:t>
            </a:r>
            <a:r>
              <a:rPr lang="nb-NO" sz="440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quyền; </a:t>
            </a:r>
            <a:r>
              <a:rPr lang="nb-NO" sz="44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quan niệm đạo Nho một cách cực đoan về chữ “trinh”, chữ “tiết</a:t>
            </a:r>
            <a:r>
              <a:rPr lang="nb-NO" sz="440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Hình ảnh 6"/>
          <p:cNvPicPr>
            <a:picLocks noChangeAspect="1"/>
          </p:cNvPicPr>
          <p:nvPr/>
        </p:nvPicPr>
        <p:blipFill>
          <a:blip r:embed="rId8">
            <a:extLst>
              <a:ext uri="{28A0092B-C50C-407E-A947-70E740481C1C}">
                <a14:useLocalDpi xmlns:a14="http://schemas.microsoft.com/office/drawing/2010/main" val="0"/>
              </a:ext>
            </a:extLst>
          </a:blip>
          <a:srcRect l="10899" r="1300" b="-2"/>
          <a:stretch>
            <a:fillRect/>
          </a:stretch>
        </p:blipFill>
        <p:spPr bwMode="auto">
          <a:xfrm>
            <a:off x="13605514" y="149048"/>
            <a:ext cx="3194526" cy="36384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47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8270024" y="-253492"/>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838245" y="3444884"/>
            <a:ext cx="9840745" cy="1015663"/>
          </a:xfrm>
          <a:prstGeom prst="rect">
            <a:avLst/>
          </a:prstGeom>
        </p:spPr>
        <p:txBody>
          <a:bodyPr lIns="0" tIns="0" rIns="0" bIns="0" rtlCol="0" anchor="t">
            <a:spAutoFit/>
          </a:bodyPr>
          <a:lstStyle/>
          <a:p>
            <a:r>
              <a:rPr lang="en-US" sz="6600" b="1">
                <a:latin typeface="Times New Roman" panose="02020603050405020304" pitchFamily="18" charset="0"/>
                <a:cs typeface="Times New Roman" panose="02020603050405020304" pitchFamily="18" charset="0"/>
              </a:rPr>
              <a:t>3.2. Nhân vật Trương Sinh</a:t>
            </a:r>
            <a:endParaRPr lang="en-GB" sz="6600">
              <a:latin typeface="Times New Roman" panose="02020603050405020304" pitchFamily="18" charset="0"/>
              <a:cs typeface="Times New Roman" panose="02020603050405020304" pitchFamily="18" charset="0"/>
            </a:endParaRPr>
          </a:p>
        </p:txBody>
      </p:sp>
      <p:sp>
        <p:nvSpPr>
          <p:cNvPr id="4" name="Freeform 4"/>
          <p:cNvSpPr/>
          <p:nvPr/>
        </p:nvSpPr>
        <p:spPr>
          <a:xfrm flipH="1">
            <a:off x="-152400" y="-4913"/>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TextBox 6"/>
          <p:cNvSpPr txBox="1"/>
          <p:nvPr/>
        </p:nvSpPr>
        <p:spPr>
          <a:xfrm>
            <a:off x="838245" y="5448300"/>
            <a:ext cx="8610600" cy="2769989"/>
          </a:xfrm>
          <a:prstGeom prst="rect">
            <a:avLst/>
          </a:prstGeom>
        </p:spPr>
        <p:txBody>
          <a:bodyPr wrap="square" lIns="0" tIns="0" rIns="0" bIns="0" rtlCol="0" anchor="t">
            <a:spAutoFit/>
          </a:bodyPr>
          <a:lstStyle/>
          <a:p>
            <a:pPr algn="just"/>
            <a:r>
              <a:rPr lang="en-US" sz="6000">
                <a:latin typeface="Times New Roman" panose="02020603050405020304" pitchFamily="18" charset="0"/>
                <a:cs typeface="Times New Roman" panose="02020603050405020304" pitchFamily="18" charset="0"/>
              </a:rPr>
              <a:t>- </a:t>
            </a:r>
            <a:r>
              <a:rPr lang="en-US" sz="6000" b="1">
                <a:latin typeface="Times New Roman" panose="02020603050405020304" pitchFamily="18" charset="0"/>
                <a:cs typeface="Times New Roman" panose="02020603050405020304" pitchFamily="18" charset="0"/>
              </a:rPr>
              <a:t>Lời giới </a:t>
            </a:r>
            <a:r>
              <a:rPr lang="en-US" sz="6000" b="1" smtClean="0">
                <a:latin typeface="Times New Roman" panose="02020603050405020304" pitchFamily="18" charset="0"/>
                <a:cs typeface="Times New Roman" panose="02020603050405020304" pitchFamily="18" charset="0"/>
              </a:rPr>
              <a:t>thiệu: </a:t>
            </a:r>
            <a:r>
              <a:rPr lang="en-US" sz="6000">
                <a:latin typeface="Times New Roman" panose="02020603050405020304" pitchFamily="18" charset="0"/>
                <a:cs typeface="Times New Roman" panose="02020603050405020304" pitchFamily="18" charset="0"/>
              </a:rPr>
              <a:t>Con nhà giàu, ít học, đa nghi, đối với vợ phòng ngừa quá mức.</a:t>
            </a:r>
            <a:endParaRPr lang="en-GB" sz="6000">
              <a:latin typeface="Times New Roman" panose="02020603050405020304" pitchFamily="18" charset="0"/>
              <a:cs typeface="Times New Roman" panose="02020603050405020304" pitchFamily="18" charset="0"/>
            </a:endParaRPr>
          </a:p>
        </p:txBody>
      </p:sp>
      <p:pic>
        <p:nvPicPr>
          <p:cNvPr id="7" name="Hình ảnh 6"/>
          <p:cNvPicPr>
            <a:picLocks noChangeAspect="1"/>
          </p:cNvPicPr>
          <p:nvPr/>
        </p:nvPicPr>
        <p:blipFill>
          <a:blip r:embed="rId8">
            <a:extLst>
              <a:ext uri="{28A0092B-C50C-407E-A947-70E740481C1C}">
                <a14:useLocalDpi xmlns:a14="http://schemas.microsoft.com/office/drawing/2010/main" val="0"/>
              </a:ext>
            </a:extLst>
          </a:blip>
          <a:srcRect l="10899" r="1300" b="-2"/>
          <a:stretch>
            <a:fillRect/>
          </a:stretch>
        </p:blipFill>
        <p:spPr bwMode="auto">
          <a:xfrm>
            <a:off x="10125064" y="4533900"/>
            <a:ext cx="4495800" cy="512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3" name="Freeform 3"/>
          <p:cNvSpPr/>
          <p:nvPr/>
        </p:nvSpPr>
        <p:spPr>
          <a:xfrm>
            <a:off x="4270420" y="3334991"/>
            <a:ext cx="4325592" cy="4114800"/>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8596011" y="5295900"/>
            <a:ext cx="4597349" cy="4463349"/>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3286647" y="2628900"/>
            <a:ext cx="4585241" cy="4820891"/>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3" name="Group 13"/>
          <p:cNvGrpSpPr/>
          <p:nvPr/>
        </p:nvGrpSpPr>
        <p:grpSpPr>
          <a:xfrm>
            <a:off x="5759216" y="6706787"/>
            <a:ext cx="995062" cy="99506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6" name="TextBox 16"/>
          <p:cNvSpPr txBox="1"/>
          <p:nvPr/>
        </p:nvSpPr>
        <p:spPr>
          <a:xfrm>
            <a:off x="3587228" y="414577"/>
            <a:ext cx="8981436" cy="2462213"/>
          </a:xfrm>
          <a:prstGeom prst="rect">
            <a:avLst/>
          </a:prstGeom>
        </p:spPr>
        <p:txBody>
          <a:bodyPr lIns="0" tIns="0" rIns="0" bIns="0" rtlCol="0" anchor="t">
            <a:spAutoFit/>
          </a:bodyPr>
          <a:lstStyle/>
          <a:p>
            <a:pPr algn="ctr"/>
            <a:r>
              <a:rPr lang="en-US" sz="8000" b="1">
                <a:latin typeface="Times New Roman" panose="02020603050405020304" pitchFamily="18" charset="0"/>
                <a:cs typeface="Times New Roman" panose="02020603050405020304" pitchFamily="18" charset="0"/>
              </a:rPr>
              <a:t>Trương Sinh trở về sau 3 năm đi lính</a:t>
            </a:r>
            <a:endParaRPr lang="en-US" sz="8000" b="1">
              <a:solidFill>
                <a:srgbClr val="000000"/>
              </a:solidFill>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10084807" y="9007372"/>
            <a:ext cx="995062" cy="99506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20"/>
          <p:cNvGrpSpPr/>
          <p:nvPr/>
        </p:nvGrpSpPr>
        <p:grpSpPr>
          <a:xfrm>
            <a:off x="15128381" y="7111031"/>
            <a:ext cx="995062" cy="99506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3" name="Rectangle 22"/>
          <p:cNvSpPr/>
          <p:nvPr/>
        </p:nvSpPr>
        <p:spPr>
          <a:xfrm>
            <a:off x="4418493" y="3562446"/>
            <a:ext cx="4084232" cy="3170099"/>
          </a:xfrm>
          <a:prstGeom prst="rect">
            <a:avLst/>
          </a:prstGeom>
        </p:spPr>
        <p:txBody>
          <a:bodyPr wrap="square">
            <a:spAutoFit/>
          </a:bodyPr>
          <a:lstStyle/>
          <a:p>
            <a:pPr algn="just"/>
            <a:r>
              <a:rPr lang="en-US" sz="4000" kern="100">
                <a:solidFill>
                  <a:srgbClr val="0D0D0D"/>
                </a:solidFill>
                <a:latin typeface="Times New Roman" panose="02020603050405020304" pitchFamily="18" charset="0"/>
                <a:ea typeface="Calibri" panose="020F0502020204030204" pitchFamily="34" charset="0"/>
              </a:rPr>
              <a:t>Tâm trạng nặng nề, không vui: “</a:t>
            </a:r>
            <a:r>
              <a:rPr lang="en-US" sz="4000" i="1" kern="100">
                <a:solidFill>
                  <a:srgbClr val="0D0D0D"/>
                </a:solidFill>
                <a:latin typeface="Times New Roman" panose="02020603050405020304" pitchFamily="18" charset="0"/>
                <a:ea typeface="Calibri" panose="020F0502020204030204" pitchFamily="34" charset="0"/>
              </a:rPr>
              <a:t>Cha về, bà đã mất, lòng cha buồn khổ lắm rồi”</a:t>
            </a:r>
            <a:r>
              <a:rPr lang="en-US" sz="4000" kern="100">
                <a:solidFill>
                  <a:srgbClr val="0D0D0D"/>
                </a:solidFill>
                <a:latin typeface="Times New Roman" panose="02020603050405020304" pitchFamily="18" charset="0"/>
                <a:ea typeface="Calibri" panose="020F0502020204030204" pitchFamily="34" charset="0"/>
              </a:rPr>
              <a:t>.</a:t>
            </a:r>
            <a:endParaRPr lang="en-GB" sz="4000"/>
          </a:p>
        </p:txBody>
      </p:sp>
      <p:sp>
        <p:nvSpPr>
          <p:cNvPr id="24" name="Rectangle 23"/>
          <p:cNvSpPr/>
          <p:nvPr/>
        </p:nvSpPr>
        <p:spPr>
          <a:xfrm>
            <a:off x="8890350" y="5634748"/>
            <a:ext cx="3931870" cy="3170099"/>
          </a:xfrm>
          <a:prstGeom prst="rect">
            <a:avLst/>
          </a:prstGeom>
        </p:spPr>
        <p:txBody>
          <a:bodyPr wrap="square">
            <a:spAutoFit/>
          </a:bodyPr>
          <a:lstStyle/>
          <a:p>
            <a:pPr algn="just"/>
            <a:r>
              <a:rPr lang="en-US" sz="4000" kern="100">
                <a:solidFill>
                  <a:srgbClr val="0D0D0D"/>
                </a:solidFill>
                <a:latin typeface="Times New Roman" panose="02020603050405020304" pitchFamily="18" charset="0"/>
                <a:ea typeface="Calibri" panose="020F0502020204030204" pitchFamily="34" charset="0"/>
              </a:rPr>
              <a:t>Thái độ khi nghe lời bé Đản nói: ngạc nhiên </a:t>
            </a:r>
            <a:r>
              <a:rPr lang="en-US" sz="40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solidFill>
                  <a:srgbClr val="0D0D0D"/>
                </a:solidFill>
                <a:latin typeface="Times New Roman" panose="02020603050405020304" pitchFamily="18" charset="0"/>
                <a:ea typeface="Calibri" panose="020F0502020204030204" pitchFamily="34" charset="0"/>
              </a:rPr>
              <a:t> gạn hỏi </a:t>
            </a:r>
            <a:r>
              <a:rPr lang="en-US" sz="40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solidFill>
                  <a:srgbClr val="0D0D0D"/>
                </a:solidFill>
                <a:latin typeface="Times New Roman" panose="02020603050405020304" pitchFamily="18" charset="0"/>
                <a:ea typeface="Calibri" panose="020F0502020204030204" pitchFamily="34" charset="0"/>
              </a:rPr>
              <a:t> đinh ninh là vợ hư.</a:t>
            </a:r>
            <a:endParaRPr lang="en-GB" sz="4000"/>
          </a:p>
        </p:txBody>
      </p:sp>
      <p:sp>
        <p:nvSpPr>
          <p:cNvPr id="25" name="Rectangle 24"/>
          <p:cNvSpPr/>
          <p:nvPr/>
        </p:nvSpPr>
        <p:spPr>
          <a:xfrm>
            <a:off x="13487697" y="2944402"/>
            <a:ext cx="4025157" cy="4401205"/>
          </a:xfrm>
          <a:prstGeom prst="rect">
            <a:avLst/>
          </a:prstGeom>
        </p:spPr>
        <p:txBody>
          <a:bodyPr wrap="square">
            <a:spAutoFit/>
          </a:bodyPr>
          <a:lstStyle/>
          <a:p>
            <a:pPr algn="just"/>
            <a:r>
              <a:rPr lang="en-US" sz="4000" kern="100">
                <a:solidFill>
                  <a:srgbClr val="0D0D0D"/>
                </a:solidFill>
                <a:latin typeface="Times New Roman" panose="02020603050405020304" pitchFamily="18" charset="0"/>
                <a:ea typeface="Calibri" panose="020F0502020204030204" pitchFamily="34" charset="0"/>
              </a:rPr>
              <a:t>Hành động vũ phu: la um lên cho hả giận </a:t>
            </a:r>
            <a:r>
              <a:rPr lang="en-US" sz="40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solidFill>
                  <a:srgbClr val="0D0D0D"/>
                </a:solidFill>
                <a:latin typeface="Times New Roman" panose="02020603050405020304" pitchFamily="18" charset="0"/>
                <a:ea typeface="Calibri" panose="020F0502020204030204" pitchFamily="34" charset="0"/>
              </a:rPr>
              <a:t> không tin lời vợ phân trần </a:t>
            </a:r>
            <a:r>
              <a:rPr lang="en-US" sz="40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solidFill>
                  <a:srgbClr val="0D0D0D"/>
                </a:solidFill>
                <a:latin typeface="Times New Roman" panose="02020603050405020304" pitchFamily="18" charset="0"/>
                <a:ea typeface="Calibri" panose="020F0502020204030204" pitchFamily="34" charset="0"/>
              </a:rPr>
              <a:t> mắng nhiếc nàng </a:t>
            </a:r>
            <a:r>
              <a:rPr lang="en-US" sz="40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solidFill>
                  <a:srgbClr val="0D0D0D"/>
                </a:solidFill>
                <a:latin typeface="Times New Roman" panose="02020603050405020304" pitchFamily="18" charset="0"/>
                <a:ea typeface="Calibri" panose="020F0502020204030204" pitchFamily="34" charset="0"/>
              </a:rPr>
              <a:t> đánh đuổi đi.</a:t>
            </a:r>
            <a:endParaRPr lang="en-GB" sz="4000"/>
          </a:p>
        </p:txBody>
      </p:sp>
      <p:pic>
        <p:nvPicPr>
          <p:cNvPr id="26" name="Hình ảnh 14" descr="Ảnh có chứa ngoài trời, bầu trời, nước, người&#10;&#10;Mô tả được tạo tự động"/>
          <p:cNvPicPr>
            <a:picLocks noChangeAspect="1"/>
          </p:cNvPicPr>
          <p:nvPr/>
        </p:nvPicPr>
        <p:blipFill>
          <a:blip r:embed="rId8">
            <a:extLst>
              <a:ext uri="{28A0092B-C50C-407E-A947-70E740481C1C}">
                <a14:useLocalDpi xmlns:a14="http://schemas.microsoft.com/office/drawing/2010/main" val="0"/>
              </a:ext>
            </a:extLst>
          </a:blip>
          <a:srcRect r="12199" b="-2"/>
          <a:stretch>
            <a:fillRect/>
          </a:stretch>
        </p:blipFill>
        <p:spPr bwMode="auto">
          <a:xfrm>
            <a:off x="412661" y="4381500"/>
            <a:ext cx="3538021" cy="40275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8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circle(in)">
                                      <p:cBhvr>
                                        <p:cTn id="2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343400" y="369935"/>
            <a:ext cx="8991600" cy="2031325"/>
          </a:xfrm>
          <a:prstGeom prst="rect">
            <a:avLst/>
          </a:prstGeom>
        </p:spPr>
        <p:txBody>
          <a:bodyPr wrap="square" lIns="0" tIns="0" rIns="0" bIns="0" rtlCol="0" anchor="t">
            <a:spAutoFit/>
          </a:bodyPr>
          <a:lstStyle/>
          <a:p>
            <a:pPr algn="ctr"/>
            <a:r>
              <a:rPr lang="en-US" sz="6600" b="1">
                <a:latin typeface="Times New Roman" panose="02020603050405020304" pitchFamily="18" charset="0"/>
                <a:cs typeface="Times New Roman" panose="02020603050405020304" pitchFamily="18" charset="0"/>
              </a:rPr>
              <a:t>4. Không gian, thời gian; các yếu tố kì ảo</a:t>
            </a:r>
            <a:endParaRPr lang="en-GB" sz="6600">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4" name="Freeform 4"/>
          <p:cNvSpPr/>
          <p:nvPr/>
        </p:nvSpPr>
        <p:spPr>
          <a:xfrm>
            <a:off x="383767" y="2603277"/>
            <a:ext cx="14256384" cy="7215029"/>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749158" y="3009900"/>
            <a:ext cx="13525603" cy="6407602"/>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0"/>
            <a:ext cx="3733800" cy="2603277"/>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asvg="http://schemas.microsoft.com/office/drawing/2016/SVG/main" xmlns="" r:embed="rId7"/>
                </a:ext>
              </a:extLst>
            </a:blip>
            <a:stretch>
              <a:fillRect/>
            </a:stretch>
          </a:blipFill>
        </p:spPr>
      </p:sp>
      <p:graphicFrame>
        <p:nvGraphicFramePr>
          <p:cNvPr id="10" name="Table 9"/>
          <p:cNvGraphicFramePr>
            <a:graphicFrameLocks noGrp="1"/>
          </p:cNvGraphicFramePr>
          <p:nvPr>
            <p:extLst>
              <p:ext uri="{D42A27DB-BD31-4B8C-83A1-F6EECF244321}">
                <p14:modId xmlns:p14="http://schemas.microsoft.com/office/powerpoint/2010/main" val="812073254"/>
              </p:ext>
            </p:extLst>
          </p:nvPr>
        </p:nvGraphicFramePr>
        <p:xfrm>
          <a:off x="914400" y="3103635"/>
          <a:ext cx="13258800" cy="6096000"/>
        </p:xfrm>
        <a:graphic>
          <a:graphicData uri="http://schemas.openxmlformats.org/drawingml/2006/table">
            <a:tbl>
              <a:tblPr firstRow="1" firstCol="1" bandRow="1"/>
              <a:tblGrid>
                <a:gridCol w="13258800"/>
              </a:tblGrid>
              <a:tr h="0">
                <a:tc>
                  <a:txBody>
                    <a:bodyPr/>
                    <a:lstStyle/>
                    <a:p>
                      <a:pPr algn="ctr">
                        <a:lnSpc>
                          <a:spcPct val="100000"/>
                        </a:lnSpc>
                        <a:spcAft>
                          <a:spcPts val="0"/>
                        </a:spcAft>
                        <a:tabLst>
                          <a:tab pos="1386840" algn="l"/>
                        </a:tabLst>
                      </a:pPr>
                      <a:r>
                        <a:rPr lang="en-US" sz="4000" b="1">
                          <a:solidFill>
                            <a:srgbClr val="0D0D0D"/>
                          </a:solidFill>
                          <a:effectLst/>
                          <a:latin typeface="Times New Roman" panose="02020603050405020304" pitchFamily="18" charset="0"/>
                          <a:ea typeface="MS Mincho"/>
                          <a:cs typeface="Times New Roman" panose="02020603050405020304" pitchFamily="18" charset="0"/>
                        </a:rPr>
                        <a:t>PHT:  Tìm hiểu </a:t>
                      </a:r>
                      <a:r>
                        <a:rPr lang="en-US" sz="4000" b="1">
                          <a:effectLst/>
                          <a:latin typeface="Times New Roman" panose="02020603050405020304" pitchFamily="18" charset="0"/>
                          <a:ea typeface="Calibri" panose="020F0502020204030204" pitchFamily="34" charset="0"/>
                          <a:cs typeface="Times New Roman" panose="02020603050405020304" pitchFamily="18" charset="0"/>
                        </a:rPr>
                        <a:t>không gian, thời gian trong truyện, các yếu tố kì ảo</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0">
                <a:tc>
                  <a:txBody>
                    <a:bodyPr/>
                    <a:lstStyle/>
                    <a:p>
                      <a:pPr algn="just">
                        <a:lnSpc>
                          <a:spcPct val="100000"/>
                        </a:lnSpc>
                        <a:spcAft>
                          <a:spcPts val="0"/>
                        </a:spcAft>
                        <a:tabLst>
                          <a:tab pos="1386840" algn="l"/>
                        </a:tabLst>
                      </a:pPr>
                      <a:r>
                        <a:rPr lang="en-US" sz="4000" b="1">
                          <a:solidFill>
                            <a:srgbClr val="0D0D0D"/>
                          </a:solidFill>
                          <a:effectLst/>
                          <a:latin typeface="Times New Roman" panose="02020603050405020304" pitchFamily="18" charset="0"/>
                          <a:ea typeface="MS Mincho"/>
                          <a:cs typeface="Times New Roman" panose="02020603050405020304" pitchFamily="18" charset="0"/>
                        </a:rPr>
                        <a:t>Yêu cầu: Đọc phần 3 của VB và làm rõ những vấn đề sau: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en-US" sz="4000">
                          <a:solidFill>
                            <a:srgbClr val="0D0D0D"/>
                          </a:solidFill>
                          <a:effectLst/>
                          <a:latin typeface="Times New Roman" panose="02020603050405020304" pitchFamily="18" charset="0"/>
                          <a:ea typeface="MS Mincho"/>
                          <a:cs typeface="Times New Roman" panose="02020603050405020304" pitchFamily="18" charset="0"/>
                        </a:rPr>
                        <a:t>1. Trong tác phẩm, nhân vật Phan Lang được khắc họa ở những không gian nào? Nhân vật Phan Lang có vai trò gì trong truyện?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en-US" sz="4000">
                          <a:solidFill>
                            <a:srgbClr val="0D0D0D"/>
                          </a:solidFill>
                          <a:effectLst/>
                          <a:latin typeface="Times New Roman" panose="02020603050405020304" pitchFamily="18" charset="0"/>
                          <a:ea typeface="MS Mincho"/>
                          <a:cs typeface="Times New Roman" panose="02020603050405020304" pitchFamily="18" charset="0"/>
                        </a:rPr>
                        <a:t>2. Chỉ ra các yếu tố kì ảo được tác giả sử dụng trong truyện và nêu tác dụng của các yếu tố ấy.</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en-US" sz="4000">
                          <a:solidFill>
                            <a:srgbClr val="0D0D0D"/>
                          </a:solidFill>
                          <a:effectLst/>
                          <a:latin typeface="Times New Roman" panose="02020603050405020304" pitchFamily="18" charset="0"/>
                          <a:ea typeface="MS Mincho"/>
                          <a:cs typeface="Times New Roman" panose="02020603050405020304" pitchFamily="18" charset="0"/>
                        </a:rPr>
                        <a:t>3. Theo em, đoạn kết truyện  miêu tả cảnh Vũ Nương hiện về khi Trương Sinh lập đàn giải oan mang màu sắc kì ảo có tác dụng gì trong việc thể hiện chủ đề của tác phẩm?</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bl>
          </a:graphicData>
        </a:graphic>
      </p:graphicFrame>
    </p:spTree>
    <p:extLst>
      <p:ext uri="{BB962C8B-B14F-4D97-AF65-F5344CB8AC3E}">
        <p14:creationId xmlns:p14="http://schemas.microsoft.com/office/powerpoint/2010/main" val="429250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1629072" y="4221805"/>
            <a:ext cx="11260456" cy="3512495"/>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11917677" y="4538381"/>
            <a:ext cx="10683246" cy="2814919"/>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3116333" y="-195064"/>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10" name="TextBox 10"/>
          <p:cNvSpPr txBox="1"/>
          <p:nvPr/>
        </p:nvSpPr>
        <p:spPr>
          <a:xfrm>
            <a:off x="11931418" y="4792192"/>
            <a:ext cx="6014546" cy="2215991"/>
          </a:xfrm>
          <a:prstGeom prst="rect">
            <a:avLst/>
          </a:prstGeom>
        </p:spPr>
        <p:txBody>
          <a:bodyPr lIns="0" tIns="0" rIns="0" bIns="0" rtlCol="0" anchor="t">
            <a:spAutoFit/>
          </a:bodyPr>
          <a:lstStyle/>
          <a:p>
            <a:pPr algn="ctr"/>
            <a:r>
              <a:rPr lang="en-US" sz="7200" b="1">
                <a:latin typeface="Times New Roman" panose="02020603050405020304" pitchFamily="18" charset="0"/>
                <a:cs typeface="Times New Roman" panose="02020603050405020304" pitchFamily="18" charset="0"/>
              </a:rPr>
              <a:t>*Không gian, thời </a:t>
            </a:r>
            <a:r>
              <a:rPr lang="en-US" sz="7200" b="1" smtClean="0">
                <a:latin typeface="Times New Roman" panose="02020603050405020304" pitchFamily="18" charset="0"/>
                <a:cs typeface="Times New Roman" panose="02020603050405020304" pitchFamily="18" charset="0"/>
              </a:rPr>
              <a:t>gian</a:t>
            </a:r>
            <a:endParaRPr lang="en-GB" sz="7200">
              <a:latin typeface="Times New Roman" panose="02020603050405020304" pitchFamily="18" charset="0"/>
              <a:cs typeface="Times New Roman" panose="02020603050405020304" pitchFamily="18" charset="0"/>
            </a:endParaRPr>
          </a:p>
        </p:txBody>
      </p:sp>
      <p:pic>
        <p:nvPicPr>
          <p:cNvPr id="11" name="Picture 37" descr="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2412102"/>
            <a:ext cx="8307760" cy="428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0">
              <a:extLst>
                <a:ext uri="{96DAC541-7B7A-43D3-8B79-37D633B846F1}">
                  <asvg:svgBlip xmlns:asvg="http://schemas.microsoft.com/office/drawing/2016/SVG/main" xmlns="" r:embed="rId3"/>
                </a:ext>
              </a:extLst>
            </a:blip>
            <a:stretch>
              <a:fillRect l="-26711"/>
            </a:stretch>
          </a:blipFill>
        </p:spPr>
      </p:sp>
    </p:spTree>
    <p:extLst>
      <p:ext uri="{BB962C8B-B14F-4D97-AF65-F5344CB8AC3E}">
        <p14:creationId xmlns:p14="http://schemas.microsoft.com/office/powerpoint/2010/main" val="369592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4" name="TextBox 4"/>
          <p:cNvSpPr txBox="1"/>
          <p:nvPr/>
        </p:nvSpPr>
        <p:spPr>
          <a:xfrm>
            <a:off x="1700212" y="-79382"/>
            <a:ext cx="13297461" cy="1436291"/>
          </a:xfrm>
          <a:prstGeom prst="rect">
            <a:avLst/>
          </a:prstGeom>
        </p:spPr>
        <p:txBody>
          <a:bodyPr wrap="square" lIns="0" tIns="0" rIns="0" bIns="0" rtlCol="0" anchor="t">
            <a:spAutoFit/>
          </a:bodyPr>
          <a:lstStyle/>
          <a:p>
            <a:pPr algn="ctr">
              <a:lnSpc>
                <a:spcPts val="11200"/>
              </a:lnSpc>
            </a:pPr>
            <a:r>
              <a:rPr lang="en-US" sz="5400" b="1">
                <a:latin typeface="Times New Roman" panose="02020603050405020304" pitchFamily="18" charset="0"/>
                <a:cs typeface="Times New Roman" panose="02020603050405020304" pitchFamily="18" charset="0"/>
              </a:rPr>
              <a:t>*Tìm hiểu về các yếu tố kì ảo</a:t>
            </a:r>
            <a:endParaRPr lang="en-US" sz="5400">
              <a:solidFill>
                <a:srgbClr val="000000"/>
              </a:solidFill>
              <a:latin typeface="Times New Roman" panose="02020603050405020304" pitchFamily="18" charset="0"/>
              <a:cs typeface="Times New Roman" panose="02020603050405020304" pitchFamily="18" charset="0"/>
            </a:endParaRPr>
          </a:p>
        </p:txBody>
      </p:sp>
      <p:pic>
        <p:nvPicPr>
          <p:cNvPr id="18" name="1"/>
          <p:cNvPicPr>
            <a:picLocks noChangeAspect="1"/>
          </p:cNvPicPr>
          <p:nvPr>
            <p:custDataLst>
              <p:tags r:id="rId1"/>
            </p:custDataLst>
          </p:nvPr>
        </p:nvPicPr>
        <p:blipFill>
          <a:blip r:embed="rId10">
            <a:extLst>
              <a:ext uri="{28A0092B-C50C-407E-A947-70E740481C1C}">
                <a14:useLocalDpi xmlns:a14="http://schemas.microsoft.com/office/drawing/2010/main" val="0"/>
              </a:ext>
            </a:extLst>
          </a:blip>
          <a:srcRect l="2617" t="16710" r="20399" b="5278"/>
          <a:stretch>
            <a:fillRect/>
          </a:stretch>
        </p:blipFill>
        <p:spPr bwMode="auto">
          <a:xfrm rot="6794924">
            <a:off x="-32145" y="1427881"/>
            <a:ext cx="2262188" cy="196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9" name="1"/>
          <p:cNvSpPr/>
          <p:nvPr>
            <p:custDataLst>
              <p:tags r:id="rId2"/>
            </p:custDataLst>
          </p:nvPr>
        </p:nvSpPr>
        <p:spPr>
          <a:xfrm>
            <a:off x="759621" y="1793403"/>
            <a:ext cx="1785938" cy="1654970"/>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01</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pic>
        <p:nvPicPr>
          <p:cNvPr id="20" name="图片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931320" y="1390972"/>
            <a:ext cx="10066886" cy="135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a:spLocks noChangeArrowheads="1"/>
          </p:cNvSpPr>
          <p:nvPr/>
        </p:nvSpPr>
        <p:spPr bwMode="auto">
          <a:xfrm>
            <a:off x="3861716" y="1664246"/>
            <a:ext cx="82060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Phan Lang nằm mộng </a:t>
            </a:r>
            <a:r>
              <a:rPr lang="en-US" sz="4800">
                <a:latin typeface="Times New Roman" panose="02020603050405020304" pitchFamily="18" charset="0"/>
                <a:cs typeface="Times New Roman" panose="02020603050405020304" pitchFamily="18" charset="0"/>
                <a:sym typeface="Wingdings" panose="05000000000000000000" pitchFamily="2" charset="2"/>
              </a:rPr>
              <a:t></a:t>
            </a:r>
            <a:r>
              <a:rPr lang="en-US" sz="4800">
                <a:latin typeface="Times New Roman" panose="02020603050405020304" pitchFamily="18" charset="0"/>
                <a:cs typeface="Times New Roman" panose="02020603050405020304" pitchFamily="18" charset="0"/>
              </a:rPr>
              <a:t> thả rùa</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2" name="图片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63858" y="3047593"/>
            <a:ext cx="14031235" cy="278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a:spLocks noChangeArrowheads="1"/>
          </p:cNvSpPr>
          <p:nvPr/>
        </p:nvSpPr>
        <p:spPr bwMode="auto">
          <a:xfrm>
            <a:off x="4933457" y="3295544"/>
            <a:ext cx="1211342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Phan lang lạc vào động rùa của Linh Phi được đãi yến, gặp Vũ Nương - được Linh phi rẽ rước đưa về dương thế.</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4" name="1"/>
          <p:cNvPicPr>
            <a:picLocks noChangeAspect="1"/>
          </p:cNvPicPr>
          <p:nvPr>
            <p:custDataLst>
              <p:tags r:id="rId3"/>
            </p:custDataLst>
          </p:nvPr>
        </p:nvPicPr>
        <p:blipFill>
          <a:blip r:embed="rId10">
            <a:extLst>
              <a:ext uri="{28A0092B-C50C-407E-A947-70E740481C1C}">
                <a14:useLocalDpi xmlns:a14="http://schemas.microsoft.com/office/drawing/2010/main" val="0"/>
              </a:ext>
            </a:extLst>
          </a:blip>
          <a:srcRect l="2617" t="16710" r="20399" b="5278"/>
          <a:stretch>
            <a:fillRect/>
          </a:stretch>
        </p:blipFill>
        <p:spPr bwMode="auto">
          <a:xfrm rot="6794924">
            <a:off x="1166525" y="3468631"/>
            <a:ext cx="225980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5" name="1"/>
          <p:cNvSpPr/>
          <p:nvPr>
            <p:custDataLst>
              <p:tags r:id="rId4"/>
            </p:custDataLst>
          </p:nvPr>
        </p:nvSpPr>
        <p:spPr>
          <a:xfrm>
            <a:off x="2044016" y="3874633"/>
            <a:ext cx="1783556" cy="1654970"/>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02</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pic>
        <p:nvPicPr>
          <p:cNvPr id="26" name="图片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63858" y="5851820"/>
            <a:ext cx="10461742" cy="205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a:spLocks noChangeArrowheads="1"/>
          </p:cNvSpPr>
          <p:nvPr/>
        </p:nvSpPr>
        <p:spPr bwMode="auto">
          <a:xfrm>
            <a:off x="5156839" y="6074696"/>
            <a:ext cx="83677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Vũ Nương đưa trâm cho Phan Lang mang về cho Trương Sinh.</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8" name="1"/>
          <p:cNvPicPr>
            <a:picLocks noChangeAspect="1"/>
          </p:cNvPicPr>
          <p:nvPr>
            <p:custDataLst>
              <p:tags r:id="rId5"/>
            </p:custDataLst>
          </p:nvPr>
        </p:nvPicPr>
        <p:blipFill>
          <a:blip r:embed="rId10">
            <a:extLst>
              <a:ext uri="{28A0092B-C50C-407E-A947-70E740481C1C}">
                <a14:useLocalDpi xmlns:a14="http://schemas.microsoft.com/office/drawing/2010/main" val="0"/>
              </a:ext>
            </a:extLst>
          </a:blip>
          <a:srcRect l="2617" t="16710" r="20399" b="5278"/>
          <a:stretch>
            <a:fillRect/>
          </a:stretch>
        </p:blipFill>
        <p:spPr bwMode="auto">
          <a:xfrm rot="6794924">
            <a:off x="70338" y="5611751"/>
            <a:ext cx="2262188" cy="196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9" name="1"/>
          <p:cNvSpPr/>
          <p:nvPr>
            <p:custDataLst>
              <p:tags r:id="rId6"/>
            </p:custDataLst>
          </p:nvPr>
        </p:nvSpPr>
        <p:spPr>
          <a:xfrm>
            <a:off x="947829" y="6032042"/>
            <a:ext cx="1783557" cy="1654968"/>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03</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pic>
        <p:nvPicPr>
          <p:cNvPr id="30" name="图片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07742" y="8020991"/>
            <a:ext cx="13627858" cy="194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a:spLocks noChangeArrowheads="1"/>
          </p:cNvSpPr>
          <p:nvPr/>
        </p:nvSpPr>
        <p:spPr bwMode="auto">
          <a:xfrm>
            <a:off x="5436650" y="8170593"/>
            <a:ext cx="119369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Hình ảnh Vũ Nương hiện về khi Trương Sinh lập đàn giải oan trên bến Hoàng Giang</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32" name="1"/>
          <p:cNvPicPr>
            <a:picLocks noChangeAspect="1"/>
          </p:cNvPicPr>
          <p:nvPr>
            <p:custDataLst>
              <p:tags r:id="rId7"/>
            </p:custDataLst>
          </p:nvPr>
        </p:nvPicPr>
        <p:blipFill>
          <a:blip r:embed="rId10">
            <a:extLst>
              <a:ext uri="{28A0092B-C50C-407E-A947-70E740481C1C}">
                <a14:useLocalDpi xmlns:a14="http://schemas.microsoft.com/office/drawing/2010/main" val="0"/>
              </a:ext>
            </a:extLst>
          </a:blip>
          <a:srcRect l="2617" t="16710" r="20399" b="5278"/>
          <a:stretch>
            <a:fillRect/>
          </a:stretch>
        </p:blipFill>
        <p:spPr bwMode="auto">
          <a:xfrm rot="6794924">
            <a:off x="1861208" y="7664994"/>
            <a:ext cx="2262188" cy="196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33" name="1"/>
          <p:cNvSpPr/>
          <p:nvPr>
            <p:custDataLst>
              <p:tags r:id="rId8"/>
            </p:custDataLst>
          </p:nvPr>
        </p:nvSpPr>
        <p:spPr>
          <a:xfrm>
            <a:off x="2738699" y="8085285"/>
            <a:ext cx="1783557" cy="1654968"/>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altLang="zh-CN" sz="7200" smtClean="0">
                <a:solidFill>
                  <a:srgbClr val="FF0000"/>
                </a:solidFill>
                <a:latin typeface="Times New Roman" panose="02020603050405020304" pitchFamily="18" charset="0"/>
                <a:cs typeface="Times New Roman" panose="02020603050405020304" pitchFamily="18" charset="0"/>
              </a:rPr>
              <a:t>04</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par>
                                <p:cTn id="53" presetID="16" presetClass="entr" presetSubtype="21"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barn(inVertical)">
                                      <p:cBhvr>
                                        <p:cTn id="60" dur="500"/>
                                        <p:tgtEl>
                                          <p:spTgt spid="3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barn(inVertical)">
                                      <p:cBhvr>
                                        <p:cTn id="63" dur="500"/>
                                        <p:tgtEl>
                                          <p:spTgt spid="33"/>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barn(inVertical)">
                                      <p:cBhvr>
                                        <p:cTn id="66" dur="500"/>
                                        <p:tgtEl>
                                          <p:spTgt spid="31"/>
                                        </p:tgtEl>
                                      </p:cBhvr>
                                    </p:animEffect>
                                  </p:childTnLst>
                                </p:cTn>
                              </p:par>
                              <p:par>
                                <p:cTn id="67" presetID="16" presetClass="entr" presetSubtype="21"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barn(inVertical)">
                                      <p:cBhvr>
                                        <p:cTn id="6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21" grpId="0"/>
      <p:bldP spid="23" grpId="0"/>
      <p:bldP spid="25" grpId="0" animBg="1"/>
      <p:bldP spid="27" grpId="0"/>
      <p:bldP spid="29" grpId="0" animBg="1"/>
      <p:bldP spid="31" grpId="0"/>
      <p:bldP spid="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776841" y="1102412"/>
            <a:ext cx="7534092" cy="1436291"/>
          </a:xfrm>
          <a:prstGeom prst="rect">
            <a:avLst/>
          </a:prstGeom>
        </p:spPr>
        <p:txBody>
          <a:bodyPr lIns="0" tIns="0" rIns="0" bIns="0" rtlCol="0" anchor="t">
            <a:spAutoFit/>
          </a:bodyPr>
          <a:lstStyle/>
          <a:p>
            <a:pPr>
              <a:lnSpc>
                <a:spcPts val="11200"/>
              </a:lnSpc>
            </a:pPr>
            <a:r>
              <a:rPr lang="en-US" sz="9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Tác dụng </a:t>
            </a:r>
            <a:endParaRPr lang="en-US" sz="9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4" name="Freeform 4"/>
          <p:cNvSpPr/>
          <p:nvPr/>
        </p:nvSpPr>
        <p:spPr>
          <a:xfrm>
            <a:off x="383767" y="3441814"/>
            <a:ext cx="14256384" cy="6376492"/>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913710" y="3907398"/>
            <a:ext cx="13525603"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163516"/>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9"/>
          <p:cNvSpPr txBox="1"/>
          <p:nvPr/>
        </p:nvSpPr>
        <p:spPr>
          <a:xfrm>
            <a:off x="1252115" y="4066714"/>
            <a:ext cx="12519688" cy="5170646"/>
          </a:xfrm>
          <a:prstGeom prst="rect">
            <a:avLst/>
          </a:prstGeom>
        </p:spPr>
        <p:txBody>
          <a:bodyPr wrap="square" lIns="0" tIns="0" rIns="0" bIns="0" rtlCol="0" anchor="t">
            <a:spAutoFit/>
          </a:bodyPr>
          <a:lstStyle/>
          <a:p>
            <a:pPr algn="just"/>
            <a:r>
              <a:rPr lang="en-US" sz="4800">
                <a:latin typeface="Times New Roman" panose="02020603050405020304" pitchFamily="18" charset="0"/>
                <a:cs typeface="Times New Roman" panose="02020603050405020304" pitchFamily="18" charset="0"/>
              </a:rPr>
              <a:t>+ Làm cho câu chuyện thêm sinh động, hấp dẫn, tạo màu sắc truyền kì cho câu chuyện, tạo không khí cổ tích dân gian, thiêng liêng hóa sự trở về của Vũ </a:t>
            </a:r>
            <a:r>
              <a:rPr lang="en-US" sz="4800">
                <a:latin typeface="Times New Roman" panose="02020603050405020304" pitchFamily="18" charset="0"/>
                <a:cs typeface="Times New Roman" panose="02020603050405020304" pitchFamily="18" charset="0"/>
              </a:rPr>
              <a:t>Nương</a:t>
            </a:r>
            <a:r>
              <a:rPr lang="en-US" sz="4800" smtClean="0">
                <a:latin typeface="Times New Roman" panose="02020603050405020304" pitchFamily="18" charset="0"/>
                <a:cs typeface="Times New Roman" panose="02020603050405020304" pitchFamily="18" charset="0"/>
              </a:rPr>
              <a:t>.</a:t>
            </a:r>
            <a:endParaRPr lang="vi-VN" sz="4800" smtClean="0">
              <a:latin typeface="Times New Roman" panose="02020603050405020304" pitchFamily="18" charset="0"/>
              <a:cs typeface="Times New Roman" panose="02020603050405020304" pitchFamily="18" charset="0"/>
            </a:endParaRPr>
          </a:p>
          <a:p>
            <a:pPr algn="just"/>
            <a:r>
              <a:rPr lang="en-US" sz="4800" smtClean="0">
                <a:latin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Hai yếu tố hiện thực và kì ảo đan xen làm cho thế giới kì ảo lung linh, mơ hồ trở nên gần với cuộc đời thực, làm tăng độ tin cậy.</a:t>
            </a:r>
            <a:endParaRPr lang="en-GB" sz="4800">
              <a:latin typeface="Times New Roman" panose="02020603050405020304" pitchFamily="18" charset="0"/>
              <a:cs typeface="Times New Roman" panose="02020603050405020304" pitchFamily="18" charset="0"/>
            </a:endParaRPr>
          </a:p>
        </p:txBody>
      </p:sp>
      <p:pic>
        <p:nvPicPr>
          <p:cNvPr id="10" name="Hình ảnh 14" descr="Ảnh có chứa ngoài trời, bầu trời, nước, người&#10;&#10;Mô tả được tạo tự động"/>
          <p:cNvPicPr>
            <a:picLocks noChangeAspect="1"/>
          </p:cNvPicPr>
          <p:nvPr/>
        </p:nvPicPr>
        <p:blipFill>
          <a:blip r:embed="rId8">
            <a:extLst>
              <a:ext uri="{28A0092B-C50C-407E-A947-70E740481C1C}">
                <a14:useLocalDpi xmlns:a14="http://schemas.microsoft.com/office/drawing/2010/main" val="0"/>
              </a:ext>
            </a:extLst>
          </a:blip>
          <a:srcRect r="12199" b="-2"/>
          <a:stretch>
            <a:fillRect/>
          </a:stretch>
        </p:blipFill>
        <p:spPr bwMode="auto">
          <a:xfrm>
            <a:off x="11485655" y="188415"/>
            <a:ext cx="2971801"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0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8" name="Freeform 8"/>
          <p:cNvSpPr/>
          <p:nvPr/>
        </p:nvSpPr>
        <p:spPr>
          <a:xfrm rot="-10800000" flipH="1">
            <a:off x="13116333" y="-195064"/>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4">
              <a:extLst>
                <a:ext uri="{96DAC541-7B7A-43D3-8B79-37D633B846F1}">
                  <asvg:svgBlip xmlns:asvg="http://schemas.microsoft.com/office/drawing/2016/SVG/main" xmlns="" r:embed="rId8"/>
                </a:ext>
              </a:extLst>
            </a:blip>
            <a:stretch>
              <a:fillRect/>
            </a:stretch>
          </a:blipFill>
        </p:spPr>
      </p:sp>
      <p:sp>
        <p:nvSpPr>
          <p:cNvPr id="11" name="Rectangle 10"/>
          <p:cNvSpPr/>
          <p:nvPr/>
        </p:nvSpPr>
        <p:spPr>
          <a:xfrm>
            <a:off x="3657601" y="473214"/>
            <a:ext cx="10134599" cy="2308324"/>
          </a:xfrm>
          <a:prstGeom prst="rect">
            <a:avLst/>
          </a:prstGeom>
        </p:spPr>
        <p:txBody>
          <a:bodyPr wrap="square">
            <a:spAutoFit/>
          </a:bodyPr>
          <a:lstStyle/>
          <a:p>
            <a:pPr algn="ctr">
              <a:spcAft>
                <a:spcPts val="0"/>
              </a:spcAft>
            </a:pPr>
            <a:r>
              <a:rPr lang="en-US" sz="4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Tìm hiểu hình ảnh Vũ Nương hiện về khi Trương Sinh lập đàn giải oan trên bến </a:t>
            </a:r>
            <a:r>
              <a:rPr lang="en-US" sz="4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Hoàng </a:t>
            </a:r>
            <a:r>
              <a:rPr lang="en-US" sz="48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Giang</a:t>
            </a:r>
            <a:endParaRPr lang="en-GB" sz="4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Rounded Corners 2">
            <a:extLst>
              <a:ext uri="{FF2B5EF4-FFF2-40B4-BE49-F238E27FC236}"/>
            </a:extLst>
          </p:cNvPr>
          <p:cNvSpPr/>
          <p:nvPr/>
        </p:nvSpPr>
        <p:spPr>
          <a:xfrm>
            <a:off x="3846733" y="4684548"/>
            <a:ext cx="12801600" cy="2471146"/>
          </a:xfrm>
          <a:prstGeom prst="roundRect">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sz="4400">
                <a:latin typeface="Times New Roman" panose="02020603050405020304" pitchFamily="18" charset="0"/>
                <a:cs typeface="Times New Roman" panose="02020603050405020304" pitchFamily="18" charset="0"/>
              </a:rPr>
              <a:t>+ Sự xuất hiện kì ảo: Vũ Nương ngồi trên chiếc kiệu hoa đứng giữa dòng, theo sau có đến năm mươi chiếc xe cờ tán, võng lọng, rực rỡ đầy sông, lúc ẩn lúc hiện.</a:t>
            </a:r>
            <a:endParaRPr lang="en-GB" sz="4400">
              <a:latin typeface="Times New Roman" panose="02020603050405020304" pitchFamily="18" charset="0"/>
              <a:cs typeface="Times New Roman" panose="02020603050405020304" pitchFamily="18" charset="0"/>
            </a:endParaRPr>
          </a:p>
        </p:txBody>
      </p:sp>
      <p:sp>
        <p:nvSpPr>
          <p:cNvPr id="13" name="Rectangle: Rounded Corners 31">
            <a:extLst>
              <a:ext uri="{FF2B5EF4-FFF2-40B4-BE49-F238E27FC236}"/>
            </a:extLst>
          </p:cNvPr>
          <p:cNvSpPr/>
          <p:nvPr/>
        </p:nvSpPr>
        <p:spPr>
          <a:xfrm>
            <a:off x="4948189" y="7455956"/>
            <a:ext cx="12117878" cy="1991256"/>
          </a:xfrm>
          <a:prstGeom prst="roundRect">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fontAlgn="base">
              <a:spcBef>
                <a:spcPct val="0"/>
              </a:spcBef>
              <a:spcAft>
                <a:spcPct val="0"/>
              </a:spcAft>
              <a:defRPr/>
            </a:pPr>
            <a:r>
              <a:rPr lang="en-US" sz="4400">
                <a:latin typeface="Times New Roman" panose="02020603050405020304" pitchFamily="18" charset="0"/>
                <a:cs typeface="Times New Roman" panose="02020603050405020304" pitchFamily="18" charset="0"/>
              </a:rPr>
              <a:t>Lời nói: “</a:t>
            </a:r>
            <a:r>
              <a:rPr lang="en-US" sz="4400" i="1">
                <a:latin typeface="Times New Roman" panose="02020603050405020304" pitchFamily="18" charset="0"/>
                <a:cs typeface="Times New Roman" panose="02020603050405020304" pitchFamily="18" charset="0"/>
              </a:rPr>
              <a:t>Thiếp cảm ơn đức Linh Phi...., thiếp chẳng thể trở về nhân gian được nữa”.</a:t>
            </a:r>
            <a:endParaRPr kumimoji="0" lang="en-US" altLang="zh-CN" sz="4400" b="0" i="0" u="none" strike="noStrike" kern="0" cap="none" spc="0" normalizeH="0" baseline="0" noProof="0" smtClean="0">
              <a:ln>
                <a:noFill/>
              </a:ln>
              <a:solidFill>
                <a:srgbClr val="40404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Rectangle 13"/>
          <p:cNvSpPr/>
          <p:nvPr/>
        </p:nvSpPr>
        <p:spPr>
          <a:xfrm>
            <a:off x="3429000" y="3214947"/>
            <a:ext cx="13637067" cy="830997"/>
          </a:xfrm>
          <a:prstGeom prst="rect">
            <a:avLst/>
          </a:prstGeom>
        </p:spPr>
        <p:txBody>
          <a:bodyPr wrap="none">
            <a:spAutoFit/>
          </a:bodyPr>
          <a:lstStyle/>
          <a:p>
            <a:r>
              <a:rPr lang="en-US" sz="4800" b="1" i="1">
                <a:solidFill>
                  <a:srgbClr val="141414"/>
                </a:solidFill>
                <a:latin typeface="Times New Roman" panose="02020603050405020304" pitchFamily="18" charset="0"/>
                <a:ea typeface="Calibri" panose="020F0502020204030204" pitchFamily="34" charset="0"/>
              </a:rPr>
              <a:t>- Các chi tiết miêu tả hình ảnh Vũ Nương ở đoạn kết</a:t>
            </a:r>
            <a:endParaRPr lang="en-GB" sz="4800"/>
          </a:p>
        </p:txBody>
      </p:sp>
    </p:spTree>
    <p:extLst>
      <p:ext uri="{BB962C8B-B14F-4D97-AF65-F5344CB8AC3E}">
        <p14:creationId xmlns:p14="http://schemas.microsoft.com/office/powerpoint/2010/main" val="32742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4844" y="3621974"/>
            <a:ext cx="18258312" cy="6656676"/>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r="54566" b="64881"/>
          <a:stretch>
            <a:fillRect/>
          </a:stretch>
        </p:blipFill>
        <p:spPr>
          <a:xfrm>
            <a:off x="619944" y="361029"/>
            <a:ext cx="3240415" cy="2504734"/>
          </a:xfrm>
          <a:prstGeom prst="rect">
            <a:avLst/>
          </a:prstGeom>
        </p:spPr>
      </p:pic>
      <p:pic>
        <p:nvPicPr>
          <p:cNvPr id="18" name="图片 17"/>
          <p:cNvPicPr>
            <a:picLocks noChangeAspect="1"/>
          </p:cNvPicPr>
          <p:nvPr/>
        </p:nvPicPr>
        <p:blipFill rotWithShape="1">
          <a:blip r:embed="rId5">
            <a:extLst>
              <a:ext uri="{28A0092B-C50C-407E-A947-70E740481C1C}">
                <a14:useLocalDpi xmlns:a14="http://schemas.microsoft.com/office/drawing/2010/main" val="0"/>
              </a:ext>
            </a:extLst>
          </a:blip>
          <a:srcRect l="19138" t="28682" r="27015" b="42898"/>
          <a:stretch>
            <a:fillRect/>
          </a:stretch>
        </p:blipFill>
        <p:spPr>
          <a:xfrm flipH="1">
            <a:off x="12738340" y="6935844"/>
            <a:ext cx="6134006" cy="3237392"/>
          </a:xfrm>
          <a:prstGeom prst="rect">
            <a:avLst/>
          </a:prstGeom>
        </p:spPr>
      </p:pic>
      <p:sp>
        <p:nvSpPr>
          <p:cNvPr id="2" name="Rectangle 1"/>
          <p:cNvSpPr/>
          <p:nvPr/>
        </p:nvSpPr>
        <p:spPr>
          <a:xfrm>
            <a:off x="619944" y="5448300"/>
            <a:ext cx="10222137" cy="3416320"/>
          </a:xfrm>
          <a:prstGeom prst="rect">
            <a:avLst/>
          </a:prstGeom>
        </p:spPr>
        <p:txBody>
          <a:bodyPr wrap="square">
            <a:spAutoFit/>
          </a:bodyPr>
          <a:lstStyle/>
          <a:p>
            <a:pPr algn="ctr"/>
            <a:r>
              <a:rPr lang="vi-VN" sz="72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a:t>
            </a:r>
            <a:r>
              <a:rPr lang="en-US" sz="7200" b="1"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iền </a:t>
            </a:r>
            <a:r>
              <a:rPr lang="en-US" sz="72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từ còn thiếu vào những chỗ “...” trong những câu </a:t>
            </a:r>
            <a:r>
              <a:rPr lang="en-US" sz="7200" b="1"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thơ</a:t>
            </a:r>
            <a:endParaRPr lang="en-GB" sz="7200" b="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1842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decel="48000" fill="hold" nodeType="withEffect">
                                  <p:stCondLst>
                                    <p:cond delay="0"/>
                                  </p:stCondLst>
                                  <p:childTnLst>
                                    <p:animMotion origin="layout" path="M -3.75E-6 4.07407E-6 L -0.89765 -0.23195 " pathEditMode="relative" rAng="0" ptsTypes="AA">
                                      <p:cBhvr>
                                        <p:cTn id="6" dur="30000" fill="hold"/>
                                        <p:tgtEl>
                                          <p:spTgt spid="18"/>
                                        </p:tgtEl>
                                        <p:attrNameLst>
                                          <p:attrName>ppt_x</p:attrName>
                                          <p:attrName>ppt_y</p:attrName>
                                        </p:attrNameLst>
                                      </p:cBhvr>
                                      <p:rCtr x="-44883" y="-1159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3" name="Freeform 3"/>
          <p:cNvSpPr/>
          <p:nvPr/>
        </p:nvSpPr>
        <p:spPr>
          <a:xfrm>
            <a:off x="4270420" y="3334991"/>
            <a:ext cx="3972652" cy="4114800"/>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8596012" y="5644449"/>
            <a:ext cx="4395876"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3286648" y="2781300"/>
            <a:ext cx="5001352" cy="4668491"/>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3" name="Group 13"/>
          <p:cNvGrpSpPr/>
          <p:nvPr/>
        </p:nvGrpSpPr>
        <p:grpSpPr>
          <a:xfrm>
            <a:off x="5759216" y="6706787"/>
            <a:ext cx="995062" cy="99506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6" name="TextBox 16"/>
          <p:cNvSpPr txBox="1"/>
          <p:nvPr/>
        </p:nvSpPr>
        <p:spPr>
          <a:xfrm>
            <a:off x="3852677" y="463590"/>
            <a:ext cx="10244323" cy="2031325"/>
          </a:xfrm>
          <a:prstGeom prst="rect">
            <a:avLst/>
          </a:prstGeom>
        </p:spPr>
        <p:txBody>
          <a:bodyPr wrap="square" lIns="0" tIns="0" rIns="0" bIns="0" rtlCol="0" anchor="t">
            <a:spAutoFit/>
          </a:bodyPr>
          <a:lstStyle/>
          <a:p>
            <a:pPr algn="ctr"/>
            <a:r>
              <a:rPr lang="en-US" sz="6600" b="1" i="1">
                <a:latin typeface="Times New Roman" panose="02020603050405020304" pitchFamily="18" charset="0"/>
                <a:cs typeface="Times New Roman" panose="02020603050405020304" pitchFamily="18" charset="0"/>
              </a:rPr>
              <a:t>- Ý nghĩa của đoạn kết đối với việc thể hiện chủ đề</a:t>
            </a:r>
            <a:endParaRPr lang="en-US" sz="6600">
              <a:solidFill>
                <a:srgbClr val="000000"/>
              </a:solidFill>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10084807" y="9007372"/>
            <a:ext cx="995062" cy="99506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20"/>
          <p:cNvGrpSpPr/>
          <p:nvPr/>
        </p:nvGrpSpPr>
        <p:grpSpPr>
          <a:xfrm>
            <a:off x="15787324" y="6861595"/>
            <a:ext cx="995062" cy="99506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3" name="Rectangle 22"/>
          <p:cNvSpPr/>
          <p:nvPr/>
        </p:nvSpPr>
        <p:spPr>
          <a:xfrm>
            <a:off x="4483433" y="3471442"/>
            <a:ext cx="3464879" cy="3170099"/>
          </a:xfrm>
          <a:prstGeom prst="rect">
            <a:avLst/>
          </a:prstGeom>
        </p:spPr>
        <p:txBody>
          <a:bodyPr wrap="square">
            <a:spAutoFit/>
          </a:bodyPr>
          <a:lstStyle/>
          <a:p>
            <a:pPr algn="just"/>
            <a:r>
              <a:rPr lang="en-US" sz="4000">
                <a:latin typeface="Times New Roman" panose="02020603050405020304" pitchFamily="18" charset="0"/>
                <a:cs typeface="Times New Roman" panose="02020603050405020304" pitchFamily="18" charset="0"/>
              </a:rPr>
              <a:t>Hoàn chỉnh thêm những nét đẹp vốn có của nhân vật Vũ Nương</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8849568" y="5834180"/>
            <a:ext cx="3972652" cy="2554545"/>
          </a:xfrm>
          <a:prstGeom prst="rect">
            <a:avLst/>
          </a:prstGeom>
        </p:spPr>
        <p:txBody>
          <a:bodyPr wrap="square">
            <a:spAutoFit/>
          </a:bodyPr>
          <a:lstStyle/>
          <a:p>
            <a:pPr algn="just"/>
            <a:r>
              <a:rPr lang="en-US" sz="4000">
                <a:latin typeface="Times New Roman" panose="02020603050405020304" pitchFamily="18" charset="0"/>
                <a:cs typeface="Times New Roman" panose="02020603050405020304" pitchFamily="18" charset="0"/>
              </a:rPr>
              <a:t>Tạo nên một  hình thức kết thúc có hậu cho tác phẩm: nỗi oan được giải</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3526428" y="2944402"/>
            <a:ext cx="4456772" cy="3785652"/>
          </a:xfrm>
          <a:prstGeom prst="rect">
            <a:avLst/>
          </a:prstGeom>
        </p:spPr>
        <p:txBody>
          <a:bodyPr wrap="square">
            <a:spAutoFit/>
          </a:bodyPr>
          <a:lstStyle/>
          <a:p>
            <a:pPr algn="just"/>
            <a:r>
              <a:rPr lang="en-US" sz="4000">
                <a:latin typeface="Times New Roman" panose="02020603050405020304" pitchFamily="18" charset="0"/>
                <a:cs typeface="Times New Roman" panose="02020603050405020304" pitchFamily="18" charset="0"/>
              </a:rPr>
              <a:t>Đoạn kết là một chút an ủi cho người bạc phận khi hạnh phúc thực sự đã mất đi thì không bao giờ tìm lại được.</a:t>
            </a:r>
            <a:endParaRPr lang="en-GB" sz="4000">
              <a:solidFill>
                <a:prstClr val="black"/>
              </a:solidFill>
              <a:latin typeface="Times New Roman" panose="02020603050405020304" pitchFamily="18" charset="0"/>
              <a:cs typeface="Times New Roman" panose="02020603050405020304" pitchFamily="18" charset="0"/>
            </a:endParaRPr>
          </a:p>
        </p:txBody>
      </p:sp>
      <p:pic>
        <p:nvPicPr>
          <p:cNvPr id="26" name="Hình ảnh 14" descr="Ảnh có chứa ngoài trời, bầu trời, nước, người&#10;&#10;Mô tả được tạo tự động"/>
          <p:cNvPicPr>
            <a:picLocks noChangeAspect="1"/>
          </p:cNvPicPr>
          <p:nvPr/>
        </p:nvPicPr>
        <p:blipFill>
          <a:blip r:embed="rId8">
            <a:extLst>
              <a:ext uri="{28A0092B-C50C-407E-A947-70E740481C1C}">
                <a14:useLocalDpi xmlns:a14="http://schemas.microsoft.com/office/drawing/2010/main" val="0"/>
              </a:ext>
            </a:extLst>
          </a:blip>
          <a:srcRect r="12199" b="-2"/>
          <a:stretch>
            <a:fillRect/>
          </a:stretch>
        </p:blipFill>
        <p:spPr bwMode="auto">
          <a:xfrm>
            <a:off x="-33610" y="5621"/>
            <a:ext cx="3871303" cy="4406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54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circle(in)">
                                      <p:cBhvr>
                                        <p:cTn id="2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5257800" y="303266"/>
            <a:ext cx="7534092" cy="1015663"/>
          </a:xfrm>
          <a:prstGeom prst="rect">
            <a:avLst/>
          </a:prstGeom>
        </p:spPr>
        <p:txBody>
          <a:bodyPr lIns="0" tIns="0" rIns="0" bIns="0" rtlCol="0" anchor="t">
            <a:spAutoFit/>
          </a:bodyPr>
          <a:lstStyle/>
          <a:p>
            <a:r>
              <a:rPr lang="vi-VN" sz="6600" b="1">
                <a:latin typeface="Times New Roman" panose="02020603050405020304" pitchFamily="18" charset="0"/>
                <a:cs typeface="Times New Roman" panose="02020603050405020304" pitchFamily="18" charset="0"/>
              </a:rPr>
              <a:t>I</a:t>
            </a:r>
            <a:r>
              <a:rPr lang="en-US" sz="6600" b="1">
                <a:latin typeface="Times New Roman" panose="02020603050405020304" pitchFamily="18" charset="0"/>
                <a:cs typeface="Times New Roman" panose="02020603050405020304" pitchFamily="18" charset="0"/>
              </a:rPr>
              <a:t>II. TỔNG KẾT</a:t>
            </a:r>
            <a:endParaRPr lang="en-GB" sz="6600">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4" name="Freeform 4"/>
          <p:cNvSpPr/>
          <p:nvPr/>
        </p:nvSpPr>
        <p:spPr>
          <a:xfrm>
            <a:off x="383767" y="2400300"/>
            <a:ext cx="14256384" cy="741800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749158" y="2857500"/>
            <a:ext cx="13525603" cy="6560002"/>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V="1">
            <a:off x="-21771" y="-39179"/>
            <a:ext cx="4343400" cy="2716216"/>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9"/>
          <p:cNvSpPr txBox="1"/>
          <p:nvPr/>
        </p:nvSpPr>
        <p:spPr>
          <a:xfrm>
            <a:off x="951502" y="3090513"/>
            <a:ext cx="13106400" cy="6093976"/>
          </a:xfrm>
          <a:prstGeom prst="rect">
            <a:avLst/>
          </a:prstGeom>
        </p:spPr>
        <p:txBody>
          <a:bodyPr wrap="square" lIns="0" tIns="0" rIns="0" bIns="0" rtlCol="0" anchor="t">
            <a:spAutoFit/>
          </a:bodyPr>
          <a:lstStyle/>
          <a:p>
            <a:pPr algn="just"/>
            <a:r>
              <a:rPr lang="vi-VN" sz="4400" smtClean="0">
                <a:latin typeface="Times New Roman" panose="02020603050405020304" pitchFamily="18" charset="0"/>
                <a:cs typeface="Times New Roman" panose="02020603050405020304" pitchFamily="18" charset="0"/>
              </a:rPr>
              <a:t>- </a:t>
            </a:r>
            <a:r>
              <a:rPr lang="en-US" sz="4400" smtClean="0">
                <a:latin typeface="Times New Roman" panose="02020603050405020304" pitchFamily="18" charset="0"/>
                <a:cs typeface="Times New Roman" panose="02020603050405020304" pitchFamily="18" charset="0"/>
              </a:rPr>
              <a:t>Khẳng </a:t>
            </a:r>
            <a:r>
              <a:rPr lang="en-US" sz="4400">
                <a:latin typeface="Times New Roman" panose="02020603050405020304" pitchFamily="18" charset="0"/>
                <a:cs typeface="Times New Roman" panose="02020603050405020304" pitchFamily="18" charset="0"/>
              </a:rPr>
              <a:t>định vẻ đẹp tâm hồn truyền thống của người phụ nữ </a:t>
            </a:r>
            <a:r>
              <a:rPr lang="en-US" sz="4400">
                <a:latin typeface="Times New Roman" panose="02020603050405020304" pitchFamily="18" charset="0"/>
                <a:cs typeface="Times New Roman" panose="02020603050405020304" pitchFamily="18" charset="0"/>
              </a:rPr>
              <a:t>Việt </a:t>
            </a:r>
            <a:r>
              <a:rPr lang="en-US" sz="4400" smtClean="0">
                <a:latin typeface="Times New Roman" panose="02020603050405020304" pitchFamily="18" charset="0"/>
                <a:cs typeface="Times New Roman" panose="02020603050405020304" pitchFamily="18" charset="0"/>
              </a:rPr>
              <a:t>Nam</a:t>
            </a:r>
            <a:endParaRPr lang="vi-VN" sz="4400" smtClean="0">
              <a:latin typeface="Times New Roman" panose="02020603050405020304" pitchFamily="18" charset="0"/>
              <a:cs typeface="Times New Roman" panose="02020603050405020304" pitchFamily="18" charset="0"/>
            </a:endParaRPr>
          </a:p>
          <a:p>
            <a:pPr algn="just"/>
            <a:r>
              <a:rPr lang="en-US" sz="4400" smtClean="0">
                <a:latin typeface="Times New Roman" panose="02020603050405020304" pitchFamily="18" charset="0"/>
                <a:cs typeface="Times New Roman" panose="02020603050405020304" pitchFamily="18" charset="0"/>
              </a:rPr>
              <a:t>- Cảm </a:t>
            </a:r>
            <a:r>
              <a:rPr lang="en-US" sz="4400">
                <a:latin typeface="Times New Roman" panose="02020603050405020304" pitchFamily="18" charset="0"/>
                <a:cs typeface="Times New Roman" panose="02020603050405020304" pitchFamily="18" charset="0"/>
              </a:rPr>
              <a:t>thông với số phận nhỏ nhoi, bất hạnh, bi kịch của ngươi phụ nữ dưới chế độ phong </a:t>
            </a:r>
            <a:r>
              <a:rPr lang="en-US" sz="4400">
                <a:latin typeface="Times New Roman" panose="02020603050405020304" pitchFamily="18" charset="0"/>
                <a:cs typeface="Times New Roman" panose="02020603050405020304" pitchFamily="18" charset="0"/>
              </a:rPr>
              <a:t>kiến</a:t>
            </a:r>
            <a:r>
              <a:rPr lang="en-US" sz="4400" smtClean="0">
                <a:latin typeface="Times New Roman" panose="02020603050405020304" pitchFamily="18" charset="0"/>
                <a:cs typeface="Times New Roman" panose="02020603050405020304" pitchFamily="18" charset="0"/>
              </a:rPr>
              <a:t>.</a:t>
            </a:r>
            <a:endParaRPr lang="vi-VN" sz="4400" smtClean="0">
              <a:latin typeface="Times New Roman" panose="02020603050405020304" pitchFamily="18" charset="0"/>
              <a:cs typeface="Times New Roman" panose="02020603050405020304" pitchFamily="18" charset="0"/>
            </a:endParaRPr>
          </a:p>
          <a:p>
            <a:pPr algn="just"/>
            <a:r>
              <a:rPr lang="vi-VN" sz="4400" smtClean="0">
                <a:latin typeface="Times New Roman" panose="02020603050405020304" pitchFamily="18" charset="0"/>
                <a:cs typeface="Times New Roman" panose="02020603050405020304" pitchFamily="18" charset="0"/>
              </a:rPr>
              <a:t>- </a:t>
            </a:r>
            <a:r>
              <a:rPr lang="en-US" sz="4400" smtClean="0">
                <a:latin typeface="Times New Roman" panose="02020603050405020304" pitchFamily="18" charset="0"/>
                <a:cs typeface="Times New Roman" panose="02020603050405020304" pitchFamily="18" charset="0"/>
              </a:rPr>
              <a:t>Phê </a:t>
            </a:r>
            <a:r>
              <a:rPr lang="en-US" sz="4400">
                <a:latin typeface="Times New Roman" panose="02020603050405020304" pitchFamily="18" charset="0"/>
                <a:cs typeface="Times New Roman" panose="02020603050405020304" pitchFamily="18" charset="0"/>
              </a:rPr>
              <a:t>phán thói ghen tuông mù quáng, tính độc quyền gia trưởng của đàn ông trong gia đình </a:t>
            </a:r>
            <a:r>
              <a:rPr lang="en-US" sz="4400">
                <a:latin typeface="Times New Roman" panose="02020603050405020304" pitchFamily="18" charset="0"/>
                <a:cs typeface="Times New Roman" panose="02020603050405020304" pitchFamily="18" charset="0"/>
                <a:sym typeface="Wingdings" panose="05000000000000000000" pitchFamily="2" charset="2"/>
              </a:rPr>
              <a:t></a:t>
            </a:r>
            <a:r>
              <a:rPr lang="en-US" sz="4400">
                <a:latin typeface="Times New Roman" panose="02020603050405020304" pitchFamily="18" charset="0"/>
                <a:cs typeface="Times New Roman" panose="02020603050405020304" pitchFamily="18" charset="0"/>
              </a:rPr>
              <a:t> vấn đề muôn thuở của mọi thời </a:t>
            </a:r>
            <a:r>
              <a:rPr lang="en-US" sz="4400">
                <a:latin typeface="Times New Roman" panose="02020603050405020304" pitchFamily="18" charset="0"/>
                <a:cs typeface="Times New Roman" panose="02020603050405020304" pitchFamily="18" charset="0"/>
              </a:rPr>
              <a:t>đại</a:t>
            </a:r>
            <a:r>
              <a:rPr lang="en-US" sz="4400" smtClean="0">
                <a:latin typeface="Times New Roman" panose="02020603050405020304" pitchFamily="18" charset="0"/>
                <a:cs typeface="Times New Roman" panose="02020603050405020304" pitchFamily="18" charset="0"/>
              </a:rPr>
              <a:t>.</a:t>
            </a:r>
            <a:endParaRPr lang="vi-VN" sz="4400" smtClean="0">
              <a:latin typeface="Times New Roman" panose="02020603050405020304" pitchFamily="18" charset="0"/>
              <a:cs typeface="Times New Roman" panose="02020603050405020304" pitchFamily="18" charset="0"/>
            </a:endParaRPr>
          </a:p>
          <a:p>
            <a:pPr algn="just"/>
            <a:r>
              <a:rPr lang="en-US" sz="4400" smtClean="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Tố cáo chiến tranh phi nghĩa đã gây nên cảnh gia đình chia lìa, đổ nát.</a:t>
            </a:r>
            <a:endParaRPr lang="en-GB" sz="4400">
              <a:latin typeface="Times New Roman" panose="02020603050405020304" pitchFamily="18" charset="0"/>
              <a:cs typeface="Times New Roman" panose="02020603050405020304" pitchFamily="18" charset="0"/>
            </a:endParaRPr>
          </a:p>
        </p:txBody>
      </p:sp>
      <p:sp>
        <p:nvSpPr>
          <p:cNvPr id="10" name="Rectangle 9"/>
          <p:cNvSpPr/>
          <p:nvPr/>
        </p:nvSpPr>
        <p:spPr>
          <a:xfrm>
            <a:off x="6019800" y="1350748"/>
            <a:ext cx="3982180" cy="1172950"/>
          </a:xfrm>
          <a:prstGeom prst="rect">
            <a:avLst/>
          </a:prstGeom>
        </p:spPr>
        <p:txBody>
          <a:bodyPr wrap="none">
            <a:spAutoFit/>
          </a:bodyPr>
          <a:lstStyle/>
          <a:p>
            <a:pPr marL="457200" algn="just">
              <a:lnSpc>
                <a:spcPct val="130000"/>
              </a:lnSpc>
              <a:spcAft>
                <a:spcPts val="0"/>
              </a:spcAft>
            </a:pPr>
            <a:r>
              <a:rPr lang="en-US" sz="6000" b="1" kern="100">
                <a:latin typeface="Times New Roman" panose="02020603050405020304" pitchFamily="18" charset="0"/>
                <a:ea typeface="Times New Roman" panose="02020603050405020304" pitchFamily="18" charset="0"/>
                <a:cs typeface="Times New Roman" panose="02020603050405020304" pitchFamily="18" charset="0"/>
              </a:rPr>
              <a:t>1. Chủ đề </a:t>
            </a:r>
            <a:endParaRPr lang="en-GB" sz="6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868027" y="-299818"/>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3" name="Freeform 3"/>
          <p:cNvSpPr/>
          <p:nvPr/>
        </p:nvSpPr>
        <p:spPr>
          <a:xfrm>
            <a:off x="3345816" y="2628900"/>
            <a:ext cx="14828049" cy="706496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3733800" y="3044999"/>
            <a:ext cx="14074675" cy="6248058"/>
            <a:chOff x="0" y="0"/>
            <a:chExt cx="3562299" cy="1468283"/>
          </a:xfrm>
        </p:grpSpPr>
        <p:sp>
          <p:nvSpPr>
            <p:cNvPr id="5" name="Freeform 5"/>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flipV="1">
            <a:off x="14621375" y="-1028700"/>
            <a:ext cx="3187100" cy="4114800"/>
          </a:xfrm>
          <a:custGeom>
            <a:avLst/>
            <a:gdLst/>
            <a:ahLst/>
            <a:cxnLst/>
            <a:rect l="l" t="t" r="r" b="b"/>
            <a:pathLst>
              <a:path w="3187100" h="4114800">
                <a:moveTo>
                  <a:pt x="0" y="4114800"/>
                </a:moveTo>
                <a:lnTo>
                  <a:pt x="3187100" y="4114800"/>
                </a:lnTo>
                <a:lnTo>
                  <a:pt x="3187100" y="0"/>
                </a:lnTo>
                <a:lnTo>
                  <a:pt x="0" y="0"/>
                </a:lnTo>
                <a:lnTo>
                  <a:pt x="0" y="411480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3733800" y="1146914"/>
            <a:ext cx="11226683" cy="1231106"/>
          </a:xfrm>
          <a:prstGeom prst="rect">
            <a:avLst/>
          </a:prstGeom>
        </p:spPr>
        <p:txBody>
          <a:bodyPr wrap="square" lIns="0" tIns="0" rIns="0" bIns="0" rtlCol="0" anchor="t">
            <a:spAutoFit/>
          </a:bodyPr>
          <a:lstStyle/>
          <a:p>
            <a:pPr algn="ctr"/>
            <a:r>
              <a:rPr lang="en-US" sz="8000" b="1">
                <a:latin typeface="Times New Roman" panose="02020603050405020304" pitchFamily="18" charset="0"/>
                <a:cs typeface="Times New Roman" panose="02020603050405020304" pitchFamily="18" charset="0"/>
              </a:rPr>
              <a:t>2. </a:t>
            </a:r>
            <a:r>
              <a:rPr lang="vi-VN" sz="8000" b="1">
                <a:latin typeface="Times New Roman" panose="02020603050405020304" pitchFamily="18" charset="0"/>
                <a:cs typeface="Times New Roman" panose="02020603050405020304" pitchFamily="18" charset="0"/>
              </a:rPr>
              <a:t>Đặc sắc về nghệ thuật</a:t>
            </a:r>
            <a:endParaRPr lang="en-GB" sz="8000">
              <a:latin typeface="Times New Roman" panose="02020603050405020304" pitchFamily="18" charset="0"/>
              <a:cs typeface="Times New Roman" panose="02020603050405020304" pitchFamily="18" charset="0"/>
            </a:endParaRPr>
          </a:p>
        </p:txBody>
      </p:sp>
      <p:sp>
        <p:nvSpPr>
          <p:cNvPr id="9" name="TextBox 9"/>
          <p:cNvSpPr txBox="1"/>
          <p:nvPr/>
        </p:nvSpPr>
        <p:spPr>
          <a:xfrm>
            <a:off x="3962400" y="3159208"/>
            <a:ext cx="13639800" cy="6093976"/>
          </a:xfrm>
          <a:prstGeom prst="rect">
            <a:avLst/>
          </a:prstGeom>
        </p:spPr>
        <p:txBody>
          <a:bodyPr wrap="square" lIns="0" tIns="0" rIns="0" bIns="0" rtlCol="0" anchor="t">
            <a:spAutoFit/>
          </a:bodyPr>
          <a:lstStyle/>
          <a:p>
            <a:pPr algn="just"/>
            <a:r>
              <a:rPr lang="vi-VN" sz="4400" smtClean="0">
                <a:latin typeface="Times New Roman" panose="02020603050405020304" pitchFamily="18" charset="0"/>
                <a:cs typeface="Times New Roman" panose="02020603050405020304" pitchFamily="18" charset="0"/>
              </a:rPr>
              <a:t>- </a:t>
            </a:r>
            <a:r>
              <a:rPr lang="en-US" sz="4400" smtClean="0">
                <a:latin typeface="Times New Roman" panose="02020603050405020304" pitchFamily="18" charset="0"/>
                <a:cs typeface="Times New Roman" panose="02020603050405020304" pitchFamily="18" charset="0"/>
              </a:rPr>
              <a:t>Nghệ </a:t>
            </a:r>
            <a:r>
              <a:rPr lang="en-US" sz="4400">
                <a:latin typeface="Times New Roman" panose="02020603050405020304" pitchFamily="18" charset="0"/>
                <a:cs typeface="Times New Roman" panose="02020603050405020304" pitchFamily="18" charset="0"/>
              </a:rPr>
              <a:t>thuật xây dựng cốt truyện hấp dẫn, giàu kịch tính: Dựa vào cốt truyện có sẵn cộng với sự sáng tạo của tác giả, tăng cường tính bi kịch và làm truyện trở nên hấp dẫn, sinh </a:t>
            </a:r>
            <a:r>
              <a:rPr lang="en-US" sz="4400">
                <a:latin typeface="Times New Roman" panose="02020603050405020304" pitchFamily="18" charset="0"/>
                <a:cs typeface="Times New Roman" panose="02020603050405020304" pitchFamily="18" charset="0"/>
              </a:rPr>
              <a:t>động</a:t>
            </a:r>
            <a:r>
              <a:rPr lang="en-US" sz="4400" smtClean="0">
                <a:latin typeface="Times New Roman" panose="02020603050405020304" pitchFamily="18" charset="0"/>
                <a:cs typeface="Times New Roman" panose="02020603050405020304" pitchFamily="18" charset="0"/>
              </a:rPr>
              <a:t>.</a:t>
            </a:r>
            <a:endParaRPr lang="vi-VN" sz="4400" smtClean="0">
              <a:latin typeface="Times New Roman" panose="02020603050405020304" pitchFamily="18" charset="0"/>
              <a:cs typeface="Times New Roman" panose="02020603050405020304" pitchFamily="18" charset="0"/>
            </a:endParaRPr>
          </a:p>
          <a:p>
            <a:pPr algn="just"/>
            <a:r>
              <a:rPr lang="en-US" sz="4400" smtClean="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Nghệ thuật miêu tả nhân vật: Miêu tả qua lời người kể chuyện và qua lời nói của nhân vật (lời đối thoại, độc thoại của nhân vật).</a:t>
            </a:r>
            <a:endParaRPr lang="en-GB"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Sử dụng sáng tạo các yếu tố kì ảo, hoang đường.</a:t>
            </a:r>
            <a:endParaRPr lang="en-GB"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Kết hợp tự sự và trữ tình.</a:t>
            </a:r>
            <a:endParaRPr lang="en-US" sz="44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383766" y="2181946"/>
            <a:ext cx="15084833" cy="7990754"/>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3769927" y="210102"/>
            <a:ext cx="9677400" cy="184665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I</a:t>
            </a:r>
            <a:r>
              <a:rPr lang="vi-VN" sz="6000" b="1">
                <a:latin typeface="Times New Roman" panose="02020603050405020304" pitchFamily="18" charset="0"/>
                <a:cs typeface="Times New Roman" panose="02020603050405020304" pitchFamily="18" charset="0"/>
              </a:rPr>
              <a:t>V. Cách đọc hiểu </a:t>
            </a:r>
            <a:r>
              <a:rPr lang="en-US" sz="6000" b="1">
                <a:latin typeface="Times New Roman" panose="02020603050405020304" pitchFamily="18" charset="0"/>
                <a:cs typeface="Times New Roman" panose="02020603050405020304" pitchFamily="18" charset="0"/>
              </a:rPr>
              <a:t>tác phẩm truyện truyền kì</a:t>
            </a:r>
            <a:endParaRPr lang="en-US" sz="6000">
              <a:solidFill>
                <a:srgbClr val="000000"/>
              </a:solidFill>
              <a:latin typeface="Times New Roman" panose="02020603050405020304" pitchFamily="18" charset="0"/>
              <a:cs typeface="Times New Roman" panose="02020603050405020304" pitchFamily="18" charset="0"/>
            </a:endParaRPr>
          </a:p>
        </p:txBody>
      </p:sp>
      <p:sp>
        <p:nvSpPr>
          <p:cNvPr id="4" name="Freeform 4"/>
          <p:cNvSpPr/>
          <p:nvPr/>
        </p:nvSpPr>
        <p:spPr>
          <a:xfrm>
            <a:off x="15372962" y="-292561"/>
            <a:ext cx="5830076"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4">
              <a:extLst>
                <a:ext uri="{96DAC541-7B7A-43D3-8B79-37D633B846F1}">
                  <asvg:svgBlip xmlns:asvg="http://schemas.microsoft.com/office/drawing/2016/SVG/main" xmlns="" r:embed="rId5"/>
                </a:ext>
              </a:extLst>
            </a:blip>
            <a:stretch>
              <a:fillRect l="-26711"/>
            </a:stretch>
          </a:blipFill>
        </p:spPr>
      </p:sp>
      <p:grpSp>
        <p:nvGrpSpPr>
          <p:cNvPr id="5" name="Group 5"/>
          <p:cNvGrpSpPr/>
          <p:nvPr/>
        </p:nvGrpSpPr>
        <p:grpSpPr>
          <a:xfrm>
            <a:off x="749158" y="2552700"/>
            <a:ext cx="14414642" cy="7273860"/>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V="1">
            <a:off x="0" y="-131024"/>
            <a:ext cx="3571651" cy="2607524"/>
          </a:xfrm>
          <a:custGeom>
            <a:avLst/>
            <a:gdLst/>
            <a:ahLst/>
            <a:cxnLst/>
            <a:rect l="l" t="t" r="r" b="b"/>
            <a:pathLst>
              <a:path w="4647105" h="4114800">
                <a:moveTo>
                  <a:pt x="0" y="4114800"/>
                </a:moveTo>
                <a:lnTo>
                  <a:pt x="4647105" y="4114800"/>
                </a:lnTo>
                <a:lnTo>
                  <a:pt x="4647105" y="0"/>
                </a:lnTo>
                <a:lnTo>
                  <a:pt x="0" y="0"/>
                </a:lnTo>
                <a:lnTo>
                  <a:pt x="0" y="411480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9"/>
          <p:cNvSpPr txBox="1"/>
          <p:nvPr/>
        </p:nvSpPr>
        <p:spPr>
          <a:xfrm>
            <a:off x="990600" y="2624588"/>
            <a:ext cx="14020800" cy="7201972"/>
          </a:xfrm>
          <a:prstGeom prst="rect">
            <a:avLst/>
          </a:prstGeom>
        </p:spPr>
        <p:txBody>
          <a:bodyPr wrap="square" lIns="0" tIns="0" rIns="0" bIns="0" rtlCol="0" anchor="t">
            <a:spAutoFit/>
          </a:bodyPr>
          <a:lstStyle/>
          <a:p>
            <a:pPr algn="just"/>
            <a:r>
              <a:rPr lang="vi-VN" sz="3600">
                <a:latin typeface="Times New Roman" panose="02020603050405020304" pitchFamily="18" charset="0"/>
                <a:cs typeface="Times New Roman" panose="02020603050405020304" pitchFamily="18" charset="0"/>
              </a:rPr>
              <a:t>1. </a:t>
            </a:r>
            <a:r>
              <a:rPr lang="en-US" sz="3600">
                <a:latin typeface="Times New Roman" panose="02020603050405020304" pitchFamily="18" charset="0"/>
                <a:cs typeface="Times New Roman" panose="02020603050405020304" pitchFamily="18" charset="0"/>
              </a:rPr>
              <a:t>Tóm tắt được cốt truyện.</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2. </a:t>
            </a:r>
            <a:r>
              <a:rPr lang="vi-VN" sz="3600">
                <a:latin typeface="Times New Roman" panose="02020603050405020304" pitchFamily="18" charset="0"/>
                <a:cs typeface="Times New Roman" panose="02020603050405020304" pitchFamily="18" charset="0"/>
              </a:rPr>
              <a:t>Xác định lời người kể chuyện, lời nhân vật trong tác phẩm.</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3. Tìm hiểu nội dung của lời người kể chuyện: Kể về ai? Kể về cái gì? Lời kể có vai trò như thế nào trong khắc họa nhân vật?</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4. Tìm hiểu lời nhân vật: Nói về điều gì? </a:t>
            </a:r>
            <a:r>
              <a:rPr lang="en-US" sz="3600">
                <a:latin typeface="Times New Roman" panose="02020603050405020304" pitchFamily="18" charset="0"/>
                <a:cs typeface="Times New Roman" panose="02020603050405020304" pitchFamily="18" charset="0"/>
              </a:rPr>
              <a:t>Đặc điểm trong ngôn ngữ nhân vật trong truyện truyền kì?</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5. Phân tích được những đặc điểm của nhân vật truyện truyền kì; lí giải vai trò, ý nghĩa của nhân vật với chủ đề, tư tưởng của tác phẩm.</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6</a:t>
            </a:r>
            <a:r>
              <a:rPr lang="vi-VN" sz="360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Xác định được không gian, thời gian trong truyện truyền kì.</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7. </a:t>
            </a:r>
            <a:r>
              <a:rPr lang="en-US" sz="3600">
                <a:latin typeface="Times New Roman" panose="02020603050405020304" pitchFamily="18" charset="0"/>
                <a:cs typeface="Times New Roman" panose="02020603050405020304" pitchFamily="18" charset="0"/>
              </a:rPr>
              <a:t>Tìm hiểu các yếu tố kì ảo: Truyện có các yếu tố kì ảo nào? Các yếu tố kì ảo có tác dụng gì trong việc thể hiện chủ đề tác phẩm</a:t>
            </a:r>
            <a:r>
              <a:rPr lang="vi-VN" sz="3600">
                <a:latin typeface="Times New Roman" panose="02020603050405020304" pitchFamily="18" charset="0"/>
                <a:cs typeface="Times New Roman" panose="02020603050405020304" pitchFamily="18" charset="0"/>
              </a:rPr>
              <a:t>?</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8. Nêu được chủ đề, tư tưởng, thông điệp mà văn bản muốn gửi đến người đọc. </a:t>
            </a:r>
            <a:endParaRPr lang="en-GB" sz="36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a:t>
            </a: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ĐỘNG </a:t>
            </a: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3</a:t>
            </a:r>
            <a:endPar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endParaRP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a:t>
            </a:r>
            <a:r>
              <a:rPr lang="vi-VN" sz="4208" b="1" spc="-6"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Luyện tập</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117417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701" b="9701"/>
          <a:stretch>
            <a:fillRect/>
          </a:stretch>
        </p:blipFill>
        <p:spPr>
          <a:xfrm>
            <a:off x="14844" y="8351"/>
            <a:ext cx="18258312" cy="10270301"/>
          </a:xfrm>
          <a:prstGeom prst="rect">
            <a:avLst/>
          </a:prstGeom>
        </p:spPr>
      </p:pic>
      <p:sp>
        <p:nvSpPr>
          <p:cNvPr id="5" name="Freeform 5"/>
          <p:cNvSpPr/>
          <p:nvPr/>
        </p:nvSpPr>
        <p:spPr>
          <a:xfrm>
            <a:off x="-937203" y="2260585"/>
            <a:ext cx="7748942" cy="8216240"/>
          </a:xfrm>
          <a:custGeom>
            <a:avLst/>
            <a:gdLst/>
            <a:ahLst/>
            <a:cxnLst/>
            <a:rect l="l" t="t" r="r" b="b"/>
            <a:pathLst>
              <a:path w="7761542" h="8229600">
                <a:moveTo>
                  <a:pt x="0" y="0"/>
                </a:moveTo>
                <a:lnTo>
                  <a:pt x="7761542" y="0"/>
                </a:lnTo>
                <a:lnTo>
                  <a:pt x="7761542" y="8229600"/>
                </a:lnTo>
                <a:lnTo>
                  <a:pt x="0" y="8229600"/>
                </a:lnTo>
                <a:lnTo>
                  <a:pt x="0" y="0"/>
                </a:lnTo>
                <a:close/>
              </a:path>
            </a:pathLst>
          </a:custGeom>
          <a:blipFill>
            <a:blip r:embed="rId3"/>
            <a:stretch>
              <a:fillRect/>
            </a:stretch>
          </a:blipFill>
        </p:spPr>
      </p:sp>
      <p:sp>
        <p:nvSpPr>
          <p:cNvPr id="11" name="Freeform 11"/>
          <p:cNvSpPr/>
          <p:nvPr/>
        </p:nvSpPr>
        <p:spPr>
          <a:xfrm>
            <a:off x="4415063" y="2811564"/>
            <a:ext cx="1988017" cy="1771821"/>
          </a:xfrm>
          <a:custGeom>
            <a:avLst/>
            <a:gdLst/>
            <a:ahLst/>
            <a:cxnLst/>
            <a:rect l="l" t="t" r="r" b="b"/>
            <a:pathLst>
              <a:path w="1991250" h="1774702">
                <a:moveTo>
                  <a:pt x="0" y="0"/>
                </a:moveTo>
                <a:lnTo>
                  <a:pt x="1991250" y="0"/>
                </a:lnTo>
                <a:lnTo>
                  <a:pt x="1991250" y="1774702"/>
                </a:lnTo>
                <a:lnTo>
                  <a:pt x="0" y="1774702"/>
                </a:lnTo>
                <a:lnTo>
                  <a:pt x="0" y="0"/>
                </a:lnTo>
                <a:close/>
              </a:path>
            </a:pathLst>
          </a:custGeom>
          <a:blipFill>
            <a:blip r:embed="rId4"/>
            <a:stretch>
              <a:fillRect/>
            </a:stretch>
          </a:blipFill>
        </p:spPr>
      </p:sp>
      <p:sp>
        <p:nvSpPr>
          <p:cNvPr id="12" name="Freeform 12"/>
          <p:cNvSpPr/>
          <p:nvPr/>
        </p:nvSpPr>
        <p:spPr>
          <a:xfrm>
            <a:off x="5626669" y="552817"/>
            <a:ext cx="2370139" cy="2337549"/>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5"/>
            <a:stretch>
              <a:fillRect/>
            </a:stretch>
          </a:blipFill>
        </p:spPr>
      </p:sp>
      <p:sp>
        <p:nvSpPr>
          <p:cNvPr id="13" name="Freeform 13"/>
          <p:cNvSpPr/>
          <p:nvPr/>
        </p:nvSpPr>
        <p:spPr>
          <a:xfrm>
            <a:off x="-5515619" y="-645721"/>
            <a:ext cx="8633528" cy="8216240"/>
          </a:xfrm>
          <a:custGeom>
            <a:avLst/>
            <a:gdLst/>
            <a:ahLst/>
            <a:cxnLst/>
            <a:rect l="l" t="t" r="r" b="b"/>
            <a:pathLst>
              <a:path w="8647566" h="8229600">
                <a:moveTo>
                  <a:pt x="0" y="0"/>
                </a:moveTo>
                <a:lnTo>
                  <a:pt x="8647566" y="0"/>
                </a:lnTo>
                <a:lnTo>
                  <a:pt x="8647566" y="8229600"/>
                </a:lnTo>
                <a:lnTo>
                  <a:pt x="0" y="8229600"/>
                </a:lnTo>
                <a:lnTo>
                  <a:pt x="0" y="0"/>
                </a:lnTo>
                <a:close/>
              </a:path>
            </a:pathLst>
          </a:custGeom>
          <a:blipFill>
            <a:blip r:embed="rId6"/>
            <a:stretch>
              <a:fillRect/>
            </a:stretch>
          </a:blipFill>
        </p:spPr>
      </p:sp>
      <p:sp>
        <p:nvSpPr>
          <p:cNvPr id="14" name="Freeform 14"/>
          <p:cNvSpPr/>
          <p:nvPr/>
        </p:nvSpPr>
        <p:spPr>
          <a:xfrm>
            <a:off x="1227988" y="1341059"/>
            <a:ext cx="2335024" cy="2349711"/>
          </a:xfrm>
          <a:custGeom>
            <a:avLst/>
            <a:gdLst/>
            <a:ahLst/>
            <a:cxnLst/>
            <a:rect l="l" t="t" r="r" b="b"/>
            <a:pathLst>
              <a:path w="2338821" h="2353531">
                <a:moveTo>
                  <a:pt x="0" y="0"/>
                </a:moveTo>
                <a:lnTo>
                  <a:pt x="2338821" y="0"/>
                </a:lnTo>
                <a:lnTo>
                  <a:pt x="2338821" y="2353531"/>
                </a:lnTo>
                <a:lnTo>
                  <a:pt x="0" y="2353531"/>
                </a:lnTo>
                <a:lnTo>
                  <a:pt x="0" y="0"/>
                </a:lnTo>
                <a:close/>
              </a:path>
            </a:pathLst>
          </a:custGeom>
          <a:blipFill>
            <a:blip r:embed="rId7">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804496" y="2693044"/>
            <a:ext cx="2303136" cy="3527459"/>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13"/>
            <a:stretch>
              <a:fillRect/>
            </a:stretch>
          </a:blipFill>
        </p:spPr>
      </p:sp>
      <p:sp>
        <p:nvSpPr>
          <p:cNvPr id="16" name="Freeform 16"/>
          <p:cNvSpPr/>
          <p:nvPr/>
        </p:nvSpPr>
        <p:spPr>
          <a:xfrm rot="-1464555" flipH="1">
            <a:off x="-1501902" y="-423415"/>
            <a:ext cx="4523077" cy="493202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14"/>
            <a:stretch>
              <a:fillRect/>
            </a:stretch>
          </a:blipFill>
        </p:spPr>
      </p:sp>
      <p:sp>
        <p:nvSpPr>
          <p:cNvPr id="17" name="Rectangle 16"/>
          <p:cNvSpPr/>
          <p:nvPr/>
        </p:nvSpPr>
        <p:spPr>
          <a:xfrm>
            <a:off x="6783007" y="2515914"/>
            <a:ext cx="9929559" cy="1446550"/>
          </a:xfrm>
          <a:prstGeom prst="rect">
            <a:avLst/>
          </a:prstGeom>
        </p:spPr>
        <p:txBody>
          <a:bodyPr wrap="square">
            <a:spAutoFit/>
          </a:bodyPr>
          <a:lstStyle/>
          <a:p>
            <a:pPr algn="ctr"/>
            <a:r>
              <a:rPr lang="vi-VN" sz="8800" b="1" spc="50">
                <a:ln w="0"/>
                <a:solidFill>
                  <a:schemeClr val="bg1"/>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V. Luyện tập </a:t>
            </a:r>
            <a:endParaRPr lang="en-GB" sz="8800" b="1" spc="50">
              <a:ln w="0"/>
              <a:solidFill>
                <a:schemeClr val="bg1"/>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7315200" y="4833271"/>
            <a:ext cx="9515966" cy="2308324"/>
          </a:xfrm>
          <a:prstGeom prst="rect">
            <a:avLst/>
          </a:prstGeom>
        </p:spPr>
        <p:txBody>
          <a:bodyPr wrap="square">
            <a:spAutoFit/>
          </a:bodyPr>
          <a:lstStyle/>
          <a:p>
            <a:pPr algn="ctr"/>
            <a:r>
              <a:rPr lang="vi-VN" sz="7200" b="1" spc="50">
                <a:ln w="0"/>
                <a:solidFill>
                  <a:schemeClr val="bg1"/>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Bộ thẻ đố tri thức của các nhóm học sinh. </a:t>
            </a:r>
            <a:endParaRPr lang="en-GB" sz="7200" b="1" spc="50">
              <a:ln w="0"/>
              <a:solidFill>
                <a:schemeClr val="bg1"/>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87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3" name="Freeform 3"/>
          <p:cNvSpPr/>
          <p:nvPr/>
        </p:nvSpPr>
        <p:spPr>
          <a:xfrm>
            <a:off x="4267200" y="4040753"/>
            <a:ext cx="11260456" cy="5036495"/>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4555805" y="4357329"/>
            <a:ext cx="10683246" cy="4403344"/>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10800000" flipH="1">
            <a:off x="13116333" y="-195064"/>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11" name="Rectangle 10"/>
          <p:cNvSpPr/>
          <p:nvPr/>
        </p:nvSpPr>
        <p:spPr>
          <a:xfrm>
            <a:off x="3581400" y="636845"/>
            <a:ext cx="10891367" cy="3046988"/>
          </a:xfrm>
          <a:prstGeom prst="rect">
            <a:avLst/>
          </a:prstGeom>
        </p:spPr>
        <p:txBody>
          <a:bodyPr wrap="square">
            <a:spAutoFit/>
          </a:bodyPr>
          <a:lstStyle/>
          <a:p>
            <a:pPr algn="just">
              <a:spcAft>
                <a:spcPts val="0"/>
              </a:spcAft>
            </a:pPr>
            <a:r>
              <a:rPr lang="vi-VN" sz="4800">
                <a:latin typeface="Times New Roman" panose="02020603050405020304" pitchFamily="18" charset="0"/>
                <a:ea typeface="Calibri" panose="020F0502020204030204" pitchFamily="34" charset="0"/>
                <a:cs typeface="Times New Roman" panose="02020603050405020304" pitchFamily="18" charset="0"/>
              </a:rPr>
              <a:t>- Mỗi nhóm soạn 10 câu đố xoay quanh tác giả Nguyễ</a:t>
            </a:r>
            <a:r>
              <a:rPr lang="en-US" sz="4800">
                <a:latin typeface="Times New Roman" panose="02020603050405020304" pitchFamily="18" charset="0"/>
                <a:ea typeface="Calibri" panose="020F0502020204030204" pitchFamily="34" charset="0"/>
                <a:cs typeface="Times New Roman" panose="02020603050405020304" pitchFamily="18" charset="0"/>
              </a:rPr>
              <a:t>n Dữ</a:t>
            </a:r>
            <a:r>
              <a:rPr lang="vi-VN" sz="4800">
                <a:latin typeface="Times New Roman" panose="02020603050405020304" pitchFamily="18" charset="0"/>
                <a:ea typeface="Calibri" panose="020F0502020204030204" pitchFamily="34" charset="0"/>
                <a:cs typeface="Times New Roman" panose="02020603050405020304" pitchFamily="18" charset="0"/>
              </a:rPr>
              <a:t> và nội dung, nghệ thuật tác phẩm </a:t>
            </a:r>
            <a:r>
              <a:rPr lang="vi-VN" sz="4800" i="1">
                <a:latin typeface="Times New Roman" panose="02020603050405020304" pitchFamily="18" charset="0"/>
                <a:ea typeface="Calibri" panose="020F0502020204030204" pitchFamily="34" charset="0"/>
                <a:cs typeface="Times New Roman" panose="02020603050405020304" pitchFamily="18" charset="0"/>
              </a:rPr>
              <a:t>Chuyện người con gái Nam Xương</a:t>
            </a:r>
            <a:r>
              <a:rPr lang="vi-VN" sz="4800">
                <a:latin typeface="Times New Roman" panose="02020603050405020304" pitchFamily="18" charset="0"/>
                <a:ea typeface="Calibri" panose="020F0502020204030204" pitchFamily="34" charset="0"/>
                <a:cs typeface="Times New Roman" panose="02020603050405020304" pitchFamily="18" charset="0"/>
              </a:rPr>
              <a:t>.</a:t>
            </a:r>
            <a:endParaRPr lang="en-GB" sz="48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4800">
                <a:latin typeface="Times New Roman" panose="02020603050405020304" pitchFamily="18" charset="0"/>
                <a:ea typeface="Calibri" panose="020F0502020204030204" pitchFamily="34" charset="0"/>
                <a:cs typeface="Times New Roman" panose="02020603050405020304" pitchFamily="18" charset="0"/>
              </a:rPr>
              <a:t>- Thiết kế và viết câu đố vào thẻ.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423356801"/>
              </p:ext>
            </p:extLst>
          </p:nvPr>
        </p:nvGraphicFramePr>
        <p:xfrm>
          <a:off x="4876800" y="4515743"/>
          <a:ext cx="10210800" cy="4114800"/>
        </p:xfrm>
        <a:graphic>
          <a:graphicData uri="http://schemas.openxmlformats.org/drawingml/2006/table">
            <a:tbl>
              <a:tblPr firstRow="1" firstCol="1" bandRow="1"/>
              <a:tblGrid>
                <a:gridCol w="5104292"/>
                <a:gridCol w="5106508"/>
              </a:tblGrid>
              <a:tr h="393360">
                <a:tc>
                  <a:txBody>
                    <a:bodyPr/>
                    <a:lstStyle/>
                    <a:p>
                      <a:pPr algn="ctr">
                        <a:lnSpc>
                          <a:spcPct val="100000"/>
                        </a:lnSpc>
                        <a:spcAft>
                          <a:spcPts val="0"/>
                        </a:spcAft>
                      </a:pPr>
                      <a:r>
                        <a:rPr lang="en-US" sz="5400" b="1">
                          <a:effectLst/>
                          <a:latin typeface="Times New Roman" panose="02020603050405020304" pitchFamily="18" charset="0"/>
                          <a:ea typeface="Calibri" panose="020F0502020204030204" pitchFamily="34" charset="0"/>
                          <a:cs typeface="Times New Roman" panose="02020603050405020304" pitchFamily="18" charset="0"/>
                        </a:rPr>
                        <a:t>Lượt thi đố</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5400" b="1">
                          <a:effectLst/>
                          <a:latin typeface="Times New Roman" panose="02020603050405020304" pitchFamily="18" charset="0"/>
                          <a:ea typeface="Calibri" panose="020F0502020204030204" pitchFamily="34" charset="0"/>
                          <a:cs typeface="Times New Roman" panose="02020603050405020304" pitchFamily="18" charset="0"/>
                        </a:rPr>
                        <a:t>Kết quả</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3360">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Nhóm 1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3360">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Nhóm 2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3360">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Nhóm 3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3360">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Nhóm 4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a:t>
            </a: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ĐỘNG </a:t>
            </a:r>
            <a:r>
              <a:rPr lang="vi-VN" sz="4208" b="1"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4</a:t>
            </a:r>
            <a:endPar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endParaRP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a:t>
            </a:r>
            <a:r>
              <a:rPr lang="vi-VN" sz="4208" b="1" spc="-6"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Vận dụng</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198797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4" name="Freeform 4"/>
          <p:cNvSpPr/>
          <p:nvPr/>
        </p:nvSpPr>
        <p:spPr>
          <a:xfrm>
            <a:off x="186668" y="0"/>
            <a:ext cx="14453483" cy="1028700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339069" y="495300"/>
            <a:ext cx="13935692" cy="9390897"/>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565653" y="728543"/>
            <a:ext cx="13607547" cy="1231106"/>
          </a:xfrm>
          <a:prstGeom prst="rect">
            <a:avLst/>
          </a:prstGeom>
        </p:spPr>
        <p:txBody>
          <a:bodyPr wrap="square" lIns="0" tIns="0" rIns="0" bIns="0" rtlCol="0" anchor="t">
            <a:spAutoFit/>
          </a:bodyPr>
          <a:lstStyle/>
          <a:p>
            <a:r>
              <a:rPr lang="en-US" sz="4000" b="1" i="1">
                <a:latin typeface="Times New Roman" panose="02020603050405020304" pitchFamily="18" charset="0"/>
                <a:cs typeface="Times New Roman" panose="02020603050405020304" pitchFamily="18" charset="0"/>
              </a:rPr>
              <a:t>Yêu cầu: </a:t>
            </a:r>
            <a:r>
              <a:rPr lang="en-US" sz="4000">
                <a:latin typeface="Times New Roman" panose="02020603050405020304" pitchFamily="18" charset="0"/>
                <a:cs typeface="Times New Roman" panose="02020603050405020304" pitchFamily="18" charset="0"/>
              </a:rPr>
              <a:t>Câu chuyện đã tác động đến suy nghĩ và tình cảm của em như thế nào?</a:t>
            </a:r>
            <a:endParaRPr lang="en-GB" sz="4000">
              <a:latin typeface="Times New Roman" panose="02020603050405020304" pitchFamily="18" charset="0"/>
              <a:cs typeface="Times New Roman" panose="02020603050405020304" pitchFamily="18" charset="0"/>
            </a:endParaRPr>
          </a:p>
        </p:txBody>
      </p:sp>
      <p:sp>
        <p:nvSpPr>
          <p:cNvPr id="10" name="Rectangle 9"/>
          <p:cNvSpPr/>
          <p:nvPr/>
        </p:nvSpPr>
        <p:spPr>
          <a:xfrm>
            <a:off x="536403" y="1983180"/>
            <a:ext cx="13511772" cy="2554545"/>
          </a:xfrm>
          <a:prstGeom prst="rect">
            <a:avLst/>
          </a:prstGeom>
        </p:spPr>
        <p:txBody>
          <a:bodyPr wrap="square">
            <a:spAutoFit/>
          </a:bodyPr>
          <a:lstStyle/>
          <a:p>
            <a:pPr marR="30480" algn="just">
              <a:spcAft>
                <a:spcPts val="0"/>
              </a:spcAft>
            </a:pPr>
            <a:r>
              <a:rPr lang="en-US" sz="4000" b="1" i="1">
                <a:latin typeface="Times New Roman" panose="02020603050405020304" pitchFamily="18" charset="0"/>
                <a:ea typeface="Times New Roman" panose="02020603050405020304" pitchFamily="18" charset="0"/>
                <a:cs typeface="Times New Roman" panose="02020603050405020304" pitchFamily="18" charset="0"/>
              </a:rPr>
              <a:t>Yêu cầu: </a:t>
            </a:r>
            <a:r>
              <a:rPr lang="nb-NO" sz="4000">
                <a:latin typeface="Times New Roman" panose="02020603050405020304" pitchFamily="18" charset="0"/>
                <a:ea typeface="Times New Roman" panose="02020603050405020304" pitchFamily="18" charset="0"/>
                <a:cs typeface="Times New Roman" panose="02020603050405020304" pitchFamily="18" charset="0"/>
              </a:rPr>
              <a:t>Trong cuộc sống ngày nay, em thấy có người phụ nữ nào rơi vào cảnh ngộ như nàng Vũ Nương hay không? Nếu em rơi vào cảnh ngộ giống nàng Vũ Nương, em sẽ hành động như thế nào?</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536402" y="4457700"/>
            <a:ext cx="13511773" cy="1938992"/>
          </a:xfrm>
          <a:prstGeom prst="rect">
            <a:avLst/>
          </a:prstGeom>
        </p:spPr>
        <p:txBody>
          <a:bodyPr wrap="square">
            <a:spAutoFit/>
          </a:bodyPr>
          <a:lstStyle/>
          <a:p>
            <a:pPr marR="30480" algn="just">
              <a:spcAft>
                <a:spcPts val="0"/>
              </a:spcAft>
            </a:pPr>
            <a:r>
              <a:rPr lang="en-US" sz="4000" b="1" i="1">
                <a:latin typeface="Times New Roman" panose="02020603050405020304" pitchFamily="18" charset="0"/>
                <a:ea typeface="Times New Roman" panose="02020603050405020304" pitchFamily="18" charset="0"/>
                <a:cs typeface="Times New Roman" panose="02020603050405020304" pitchFamily="18" charset="0"/>
              </a:rPr>
              <a:t>Yêu cầu:</a:t>
            </a: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en-US" sz="4000">
                <a:latin typeface="Times New Roman" panose="02020603050405020304" pitchFamily="18" charset="0"/>
                <a:ea typeface="Times New Roman" panose="02020603050405020304" pitchFamily="18" charset="0"/>
                <a:cs typeface="Times New Roman" panose="02020603050405020304" pitchFamily="18" charset="0"/>
              </a:rPr>
              <a:t>Một trong những thông điệp mà văn bản đem đến cho chúng ta là thông điệp về gia đình. Vậy theo em, những điều gì góp phần tạo nên một gia đình hạnh phúc?</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565653" y="6515100"/>
            <a:ext cx="13709108" cy="1323439"/>
          </a:xfrm>
          <a:prstGeom prst="rect">
            <a:avLst/>
          </a:prstGeom>
        </p:spPr>
        <p:txBody>
          <a:bodyPr wrap="square">
            <a:spAutoFit/>
          </a:bodyPr>
          <a:lstStyle/>
          <a:p>
            <a:pPr>
              <a:spcAft>
                <a:spcPts val="0"/>
              </a:spcAft>
            </a:pPr>
            <a:r>
              <a:rPr lang="en-US" sz="4000" b="1">
                <a:latin typeface="Times New Roman" panose="02020603050405020304" pitchFamily="18" charset="0"/>
                <a:ea typeface="Calibri" panose="020F0502020204030204" pitchFamily="34" charset="0"/>
                <a:cs typeface="Times New Roman" panose="02020603050405020304" pitchFamily="18" charset="0"/>
              </a:rPr>
              <a:t>Yêu cầu:</a:t>
            </a:r>
            <a:r>
              <a:rPr lang="en-US" sz="4000">
                <a:latin typeface="Times New Roman" panose="02020603050405020304" pitchFamily="18" charset="0"/>
                <a:ea typeface="Calibri" panose="020F0502020204030204" pitchFamily="34" charset="0"/>
                <a:cs typeface="Times New Roman" panose="02020603050405020304" pitchFamily="18" charset="0"/>
              </a:rPr>
              <a:t> Viết đoạn văn (khoảng 7 – 9 câu) trình bày suy nghĩ của em về chi tiết “cái bóng” trong truyện.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565652" y="7886700"/>
            <a:ext cx="13378947" cy="1938992"/>
          </a:xfrm>
          <a:prstGeom prst="rect">
            <a:avLst/>
          </a:prstGeom>
        </p:spPr>
        <p:txBody>
          <a:bodyPr wrap="square">
            <a:spAutoFit/>
          </a:bodyPr>
          <a:lstStyle/>
          <a:p>
            <a:pPr algn="just">
              <a:spcAft>
                <a:spcPts val="0"/>
              </a:spcAft>
            </a:pPr>
            <a:r>
              <a:rPr lang="vi-VN" sz="4000" b="1" smtClean="0">
                <a:latin typeface="Times New Roman" panose="02020603050405020304" pitchFamily="18" charset="0"/>
                <a:ea typeface="Calibri" panose="020F0502020204030204" pitchFamily="34" charset="0"/>
                <a:cs typeface="Times New Roman" panose="02020603050405020304" pitchFamily="18" charset="0"/>
              </a:rPr>
              <a:t>Yêu cầu: </a:t>
            </a:r>
            <a:r>
              <a:rPr lang="en-US" sz="4000" smtClean="0">
                <a:latin typeface="Times New Roman" panose="02020603050405020304" pitchFamily="18" charset="0"/>
                <a:ea typeface="Calibri" panose="020F0502020204030204" pitchFamily="34" charset="0"/>
                <a:cs typeface="Times New Roman" panose="02020603050405020304" pitchFamily="18" charset="0"/>
              </a:rPr>
              <a:t>HS </a:t>
            </a:r>
            <a:r>
              <a:rPr lang="en-US" sz="4000">
                <a:latin typeface="Times New Roman" panose="02020603050405020304" pitchFamily="18" charset="0"/>
                <a:ea typeface="Calibri" panose="020F0502020204030204" pitchFamily="34" charset="0"/>
                <a:cs typeface="Times New Roman" panose="02020603050405020304" pitchFamily="18" charset="0"/>
              </a:rPr>
              <a:t>về nhà sưu tầm thêm các tác phẩm được gợi cảm hứng từ số phận của nàng Vũ Nương trong tác phẩm “Chuyện người con gái Nam Xương”.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xmlns="" r:embed="rId3"/>
                </a:ext>
              </a:extLst>
            </a:blip>
            <a:stretch>
              <a:fillRect l="-26711"/>
            </a:stretch>
          </a:blipFill>
        </p:spPr>
      </p:sp>
      <p:sp>
        <p:nvSpPr>
          <p:cNvPr id="3" name="Freeform 3"/>
          <p:cNvSpPr/>
          <p:nvPr/>
        </p:nvSpPr>
        <p:spPr>
          <a:xfrm>
            <a:off x="3917481" y="2876970"/>
            <a:ext cx="14256384" cy="681689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4282872" y="3314700"/>
            <a:ext cx="13525603" cy="5978357"/>
            <a:chOff x="0" y="0"/>
            <a:chExt cx="3562299" cy="1468283"/>
          </a:xfrm>
        </p:grpSpPr>
        <p:sp>
          <p:nvSpPr>
            <p:cNvPr id="5" name="Freeform 5"/>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flipV="1">
            <a:off x="14621375" y="-1028700"/>
            <a:ext cx="3187100" cy="4114800"/>
          </a:xfrm>
          <a:custGeom>
            <a:avLst/>
            <a:gdLst/>
            <a:ahLst/>
            <a:cxnLst/>
            <a:rect l="l" t="t" r="r" b="b"/>
            <a:pathLst>
              <a:path w="3187100" h="4114800">
                <a:moveTo>
                  <a:pt x="0" y="4114800"/>
                </a:moveTo>
                <a:lnTo>
                  <a:pt x="3187100" y="4114800"/>
                </a:lnTo>
                <a:lnTo>
                  <a:pt x="3187100" y="0"/>
                </a:lnTo>
                <a:lnTo>
                  <a:pt x="0" y="0"/>
                </a:lnTo>
                <a:lnTo>
                  <a:pt x="0" y="411480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4419600" y="550022"/>
            <a:ext cx="10313378" cy="2215991"/>
          </a:xfrm>
          <a:prstGeom prst="rect">
            <a:avLst/>
          </a:prstGeom>
        </p:spPr>
        <p:txBody>
          <a:bodyPr lIns="0" tIns="0" rIns="0" bIns="0" rtlCol="0" anchor="t">
            <a:spAutoFit/>
          </a:bodyPr>
          <a:lstStyle/>
          <a:p>
            <a:pPr algn="ctr"/>
            <a:r>
              <a:rPr lang="en-US" sz="7200" b="1" i="1">
                <a:latin typeface="Times New Roman" panose="02020603050405020304" pitchFamily="18" charset="0"/>
                <a:cs typeface="Times New Roman" panose="02020603050405020304" pitchFamily="18" charset="0"/>
              </a:rPr>
              <a:t>Bảng kiểm kĩ năng viết đoạn văn</a:t>
            </a:r>
            <a:endParaRPr lang="en-GB" sz="7200">
              <a:solidFill>
                <a:prstClr val="black"/>
              </a:solidFill>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817048788"/>
              </p:ext>
            </p:extLst>
          </p:nvPr>
        </p:nvGraphicFramePr>
        <p:xfrm>
          <a:off x="4427095" y="3466482"/>
          <a:ext cx="12954000" cy="5486400"/>
        </p:xfrm>
        <a:graphic>
          <a:graphicData uri="http://schemas.openxmlformats.org/drawingml/2006/table">
            <a:tbl>
              <a:tblPr firstRow="1" firstCol="1" bandRow="1"/>
              <a:tblGrid>
                <a:gridCol w="1295400"/>
                <a:gridCol w="8298305"/>
                <a:gridCol w="990600"/>
                <a:gridCol w="2369695"/>
              </a:tblGrid>
              <a:tr h="0">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đoạn văn  với dung lượng khoảng 7 – 9 câu.</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40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Đoạn văn đúng chủ đề: suy nghĩ về chi tiết “cái bóng” trong truyện.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3248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7609414" y="467591"/>
            <a:ext cx="10374280"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36" y="423059"/>
            <a:ext cx="7433672" cy="9270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7924800" y="3996148"/>
            <a:ext cx="9529948" cy="2308324"/>
          </a:xfrm>
          <a:prstGeom prst="rect">
            <a:avLst/>
          </a:prstGeom>
        </p:spPr>
        <p:txBody>
          <a:bodyPr wrap="square">
            <a:spAutoFit/>
          </a:bodyPr>
          <a:lstStyle/>
          <a:p>
            <a:pPr lvl="0"/>
            <a:r>
              <a:rPr lang="en-US" sz="4800">
                <a:latin typeface="Times New Roman" panose="02020603050405020304" pitchFamily="18" charset="0"/>
                <a:cs typeface="Times New Roman" panose="02020603050405020304" pitchFamily="18" charset="0"/>
              </a:rPr>
              <a:t>“</a:t>
            </a:r>
            <a:r>
              <a:rPr lang="en-US" sz="4800" i="1">
                <a:latin typeface="Times New Roman" panose="02020603050405020304" pitchFamily="18" charset="0"/>
                <a:cs typeface="Times New Roman" panose="02020603050405020304" pitchFamily="18" charset="0"/>
              </a:rPr>
              <a:t>Đau đớn thay phận.....</a:t>
            </a:r>
            <a:endParaRPr lang="en-GB" sz="4800">
              <a:latin typeface="Times New Roman" panose="02020603050405020304" pitchFamily="18" charset="0"/>
              <a:cs typeface="Times New Roman" panose="02020603050405020304" pitchFamily="18" charset="0"/>
            </a:endParaRPr>
          </a:p>
          <a:p>
            <a:r>
              <a:rPr lang="en-US" sz="4800" i="1">
                <a:latin typeface="Times New Roman" panose="02020603050405020304" pitchFamily="18" charset="0"/>
                <a:cs typeface="Times New Roman" panose="02020603050405020304" pitchFamily="18" charset="0"/>
              </a:rPr>
              <a:t>Lời rằng bạc mệnh cũng là lời chung</a:t>
            </a:r>
            <a:r>
              <a:rPr lang="en-US" sz="4800">
                <a:latin typeface="Times New Roman" panose="02020603050405020304" pitchFamily="18" charset="0"/>
                <a:cs typeface="Times New Roman" panose="02020603050405020304" pitchFamily="18" charset="0"/>
              </a:rPr>
              <a:t>”</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              </a:t>
            </a:r>
            <a:r>
              <a:rPr lang="en-US" sz="4800" smtClean="0">
                <a:latin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a:t>
            </a:r>
            <a:r>
              <a:rPr lang="en-US" sz="4800" i="1">
                <a:latin typeface="Times New Roman" panose="02020603050405020304" pitchFamily="18" charset="0"/>
                <a:cs typeface="Times New Roman" panose="02020603050405020304" pitchFamily="18" charset="0"/>
              </a:rPr>
              <a:t>Truyện Kiều</a:t>
            </a:r>
            <a:r>
              <a:rPr lang="en-US" sz="4800">
                <a:latin typeface="Times New Roman" panose="02020603050405020304" pitchFamily="18" charset="0"/>
                <a:cs typeface="Times New Roman" panose="02020603050405020304" pitchFamily="18" charset="0"/>
              </a:rPr>
              <a:t>, Nguyễn Du)</a:t>
            </a:r>
            <a:endParaRPr lang="en-GB" sz="4800">
              <a:latin typeface="Times New Roman" panose="02020603050405020304" pitchFamily="18" charset="0"/>
              <a:cs typeface="Times New Roman" panose="02020603050405020304" pitchFamily="18" charset="0"/>
            </a:endParaRPr>
          </a:p>
        </p:txBody>
      </p:sp>
      <p:sp>
        <p:nvSpPr>
          <p:cNvPr id="6" name="Rectangle 5"/>
          <p:cNvSpPr/>
          <p:nvPr/>
        </p:nvSpPr>
        <p:spPr>
          <a:xfrm>
            <a:off x="13106400" y="3706391"/>
            <a:ext cx="2343911" cy="1015663"/>
          </a:xfrm>
          <a:prstGeom prst="rect">
            <a:avLst/>
          </a:prstGeom>
        </p:spPr>
        <p:txBody>
          <a:bodyPr wrap="none">
            <a:spAutoFit/>
          </a:bodyPr>
          <a:lstStyle/>
          <a:p>
            <a:r>
              <a:rPr lang="en-US" sz="6000" b="1" i="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đàn bà</a:t>
            </a:r>
            <a:endParaRPr lang="en-GB" sz="6000" b="1">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3452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V="1">
            <a:off x="15240922" y="-800049"/>
            <a:ext cx="3606899" cy="4785602"/>
          </a:xfrm>
          <a:custGeom>
            <a:avLst/>
            <a:gdLst/>
            <a:ahLst/>
            <a:cxnLst/>
            <a:rect l="l" t="t" r="r" b="b"/>
            <a:pathLst>
              <a:path w="3606899" h="4785602">
                <a:moveTo>
                  <a:pt x="0" y="4785602"/>
                </a:moveTo>
                <a:lnTo>
                  <a:pt x="3606898" y="4785602"/>
                </a:lnTo>
                <a:lnTo>
                  <a:pt x="3606898" y="0"/>
                </a:lnTo>
                <a:lnTo>
                  <a:pt x="0" y="0"/>
                </a:lnTo>
                <a:lnTo>
                  <a:pt x="0" y="4785602"/>
                </a:lnTo>
                <a:close/>
              </a:path>
            </a:pathLst>
          </a:custGeom>
          <a:blipFill>
            <a:blip r:embed="rId2">
              <a:extLst>
                <a:ext uri="{96DAC541-7B7A-43D3-8B79-37D633B846F1}">
                  <asvg:svgBlip xmlns:asvg="http://schemas.microsoft.com/office/drawing/2016/SVG/main" xmlns="" r:embed="rId3"/>
                </a:ext>
              </a:extLst>
            </a:blip>
            <a:stretch>
              <a:fillRect l="-113960" t="-60382"/>
            </a:stretch>
          </a:blipFill>
        </p:spPr>
      </p:sp>
      <p:sp>
        <p:nvSpPr>
          <p:cNvPr id="3" name="Freeform 3"/>
          <p:cNvSpPr/>
          <p:nvPr/>
        </p:nvSpPr>
        <p:spPr>
          <a:xfrm>
            <a:off x="11212559" y="6700520"/>
            <a:ext cx="6662519" cy="6913934"/>
          </a:xfrm>
          <a:custGeom>
            <a:avLst/>
            <a:gdLst/>
            <a:ahLst/>
            <a:cxnLst/>
            <a:rect l="l" t="t" r="r" b="b"/>
            <a:pathLst>
              <a:path w="6662519" h="6913934">
                <a:moveTo>
                  <a:pt x="0" y="0"/>
                </a:moveTo>
                <a:lnTo>
                  <a:pt x="6662518" y="0"/>
                </a:lnTo>
                <a:lnTo>
                  <a:pt x="6662518" y="6913935"/>
                </a:lnTo>
                <a:lnTo>
                  <a:pt x="0" y="69139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3744182" y="3748405"/>
            <a:ext cx="10799636" cy="2952116"/>
          </a:xfrm>
          <a:prstGeom prst="rect">
            <a:avLst/>
          </a:prstGeom>
        </p:spPr>
        <p:txBody>
          <a:bodyPr lIns="0" tIns="0" rIns="0" bIns="0" rtlCol="0" anchor="t">
            <a:spAutoFit/>
          </a:bodyPr>
          <a:lstStyle/>
          <a:p>
            <a:pPr algn="ctr">
              <a:lnSpc>
                <a:spcPts val="11330"/>
              </a:lnSpc>
            </a:pPr>
            <a:r>
              <a:rPr lang="en-US" sz="11000">
                <a:solidFill>
                  <a:srgbClr val="1D3B54"/>
                </a:solidFill>
                <a:latin typeface="Trend Sans Four"/>
              </a:rPr>
              <a:t>THANK YOU </a:t>
            </a:r>
          </a:p>
          <a:p>
            <a:pPr algn="ctr">
              <a:lnSpc>
                <a:spcPts val="11330"/>
              </a:lnSpc>
            </a:pPr>
            <a:r>
              <a:rPr lang="en-US" sz="11000">
                <a:solidFill>
                  <a:srgbClr val="1D3B54"/>
                </a:solidFill>
                <a:latin typeface="Trend Sans Four"/>
              </a:rPr>
              <a:t>EVERYONE</a:t>
            </a:r>
          </a:p>
        </p:txBody>
      </p:sp>
      <p:sp>
        <p:nvSpPr>
          <p:cNvPr id="5" name="Freeform 5"/>
          <p:cNvSpPr/>
          <p:nvPr/>
        </p:nvSpPr>
        <p:spPr>
          <a:xfrm>
            <a:off x="0" y="-3244649"/>
            <a:ext cx="7175502" cy="6092654"/>
          </a:xfrm>
          <a:custGeom>
            <a:avLst/>
            <a:gdLst/>
            <a:ahLst/>
            <a:cxnLst/>
            <a:rect l="l" t="t" r="r" b="b"/>
            <a:pathLst>
              <a:path w="7175502" h="6092654">
                <a:moveTo>
                  <a:pt x="0" y="0"/>
                </a:moveTo>
                <a:lnTo>
                  <a:pt x="7175502" y="0"/>
                </a:lnTo>
                <a:lnTo>
                  <a:pt x="7175502" y="6092653"/>
                </a:lnTo>
                <a:lnTo>
                  <a:pt x="0" y="60926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0" y="6172200"/>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7609414" y="467591"/>
            <a:ext cx="10374280"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9617118" y="3645105"/>
            <a:ext cx="9529948" cy="2585323"/>
          </a:xfrm>
          <a:prstGeom prst="rect">
            <a:avLst/>
          </a:prstGeom>
        </p:spPr>
        <p:txBody>
          <a:bodyPr wrap="square">
            <a:spAutoFit/>
          </a:bodyPr>
          <a:lstStyle/>
          <a:p>
            <a:pPr lvl="0"/>
            <a:r>
              <a:rPr lang="en-US" sz="5400" i="1">
                <a:latin typeface="Times New Roman" panose="02020603050405020304" pitchFamily="18" charset="0"/>
                <a:cs typeface="Times New Roman" panose="02020603050405020304" pitchFamily="18" charset="0"/>
              </a:rPr>
              <a:t>Thân em như tấm lụa đào</a:t>
            </a:r>
            <a:endParaRPr lang="en-GB" sz="5400">
              <a:latin typeface="Times New Roman" panose="02020603050405020304" pitchFamily="18" charset="0"/>
              <a:cs typeface="Times New Roman" panose="02020603050405020304" pitchFamily="18" charset="0"/>
            </a:endParaRPr>
          </a:p>
          <a:p>
            <a:r>
              <a:rPr lang="en-US" sz="5400" i="1">
                <a:latin typeface="Times New Roman" panose="02020603050405020304" pitchFamily="18" charset="0"/>
                <a:cs typeface="Times New Roman" panose="02020603050405020304" pitchFamily="18" charset="0"/>
              </a:rPr>
              <a:t>... giữa chợ biết vào tay ai.</a:t>
            </a:r>
            <a:endParaRPr lang="en-GB" sz="5400">
              <a:latin typeface="Times New Roman" panose="02020603050405020304" pitchFamily="18" charset="0"/>
              <a:cs typeface="Times New Roman" panose="02020603050405020304" pitchFamily="18" charset="0"/>
            </a:endParaRPr>
          </a:p>
          <a:p>
            <a:r>
              <a:rPr lang="en-US" sz="5400">
                <a:latin typeface="Times New Roman" panose="02020603050405020304" pitchFamily="18" charset="0"/>
                <a:cs typeface="Times New Roman" panose="02020603050405020304" pitchFamily="18" charset="0"/>
              </a:rPr>
              <a:t>                              </a:t>
            </a:r>
            <a:r>
              <a:rPr lang="en-US" sz="5400" smtClean="0">
                <a:latin typeface="Times New Roman" panose="02020603050405020304" pitchFamily="18" charset="0"/>
                <a:cs typeface="Times New Roman" panose="02020603050405020304" pitchFamily="18" charset="0"/>
              </a:rPr>
              <a:t>  </a:t>
            </a:r>
            <a:r>
              <a:rPr lang="en-US" sz="5400">
                <a:latin typeface="Times New Roman" panose="02020603050405020304" pitchFamily="18" charset="0"/>
                <a:cs typeface="Times New Roman" panose="02020603050405020304" pitchFamily="18" charset="0"/>
              </a:rPr>
              <a:t>(Ca dao)</a:t>
            </a:r>
            <a:endParaRPr lang="en-GB" sz="54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42899"/>
            <a:ext cx="7301696" cy="9436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7631149" y="4305300"/>
            <a:ext cx="2807179" cy="923330"/>
          </a:xfrm>
          <a:prstGeom prst="rect">
            <a:avLst/>
          </a:prstGeom>
        </p:spPr>
        <p:txBody>
          <a:bodyPr wrap="none">
            <a:spAutoFit/>
          </a:bodyPr>
          <a:lstStyle/>
          <a:p>
            <a:r>
              <a:rPr lang="en-US" sz="5400" b="1" i="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Phất phơ</a:t>
            </a:r>
            <a:endParaRPr lang="en-GB" sz="54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453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7755932" y="467591"/>
            <a:ext cx="10227762"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8252802" y="2862971"/>
            <a:ext cx="9529948" cy="3785652"/>
          </a:xfrm>
          <a:prstGeom prst="rect">
            <a:avLst/>
          </a:prstGeom>
        </p:spPr>
        <p:txBody>
          <a:bodyPr wrap="square">
            <a:spAutoFit/>
          </a:bodyPr>
          <a:lstStyle/>
          <a:p>
            <a:pPr lvl="0"/>
            <a:r>
              <a:rPr lang="en-US" sz="4800">
                <a:latin typeface="Times New Roman" panose="02020603050405020304" pitchFamily="18" charset="0"/>
                <a:cs typeface="Times New Roman" panose="02020603050405020304" pitchFamily="18" charset="0"/>
              </a:rPr>
              <a:t>“</a:t>
            </a:r>
            <a:r>
              <a:rPr lang="en-US" sz="4800" i="1">
                <a:latin typeface="Times New Roman" panose="02020603050405020304" pitchFamily="18" charset="0"/>
                <a:cs typeface="Times New Roman" panose="02020603050405020304" pitchFamily="18" charset="0"/>
              </a:rPr>
              <a:t>Thân em vừa trắng lại vừa tròn</a:t>
            </a:r>
            <a:endParaRPr lang="en-GB" sz="4800">
              <a:latin typeface="Times New Roman" panose="02020603050405020304" pitchFamily="18" charset="0"/>
              <a:cs typeface="Times New Roman" panose="02020603050405020304" pitchFamily="18" charset="0"/>
            </a:endParaRPr>
          </a:p>
          <a:p>
            <a:r>
              <a:rPr lang="en-US" sz="4800" i="1">
                <a:latin typeface="Times New Roman" panose="02020603050405020304" pitchFamily="18" charset="0"/>
                <a:cs typeface="Times New Roman" panose="02020603050405020304" pitchFamily="18" charset="0"/>
              </a:rPr>
              <a:t>  Bảy nổi ba chìm với nước non</a:t>
            </a:r>
            <a:endParaRPr lang="en-GB" sz="4800">
              <a:latin typeface="Times New Roman" panose="02020603050405020304" pitchFamily="18" charset="0"/>
              <a:cs typeface="Times New Roman" panose="02020603050405020304" pitchFamily="18" charset="0"/>
            </a:endParaRPr>
          </a:p>
          <a:p>
            <a:r>
              <a:rPr lang="en-US" sz="4800" i="1">
                <a:latin typeface="Times New Roman" panose="02020603050405020304" pitchFamily="18" charset="0"/>
                <a:cs typeface="Times New Roman" panose="02020603050405020304" pitchFamily="18" charset="0"/>
              </a:rPr>
              <a:t> Rắn nát mặc dầu tay kẻ nặn</a:t>
            </a:r>
            <a:endParaRPr lang="en-GB" sz="4800">
              <a:latin typeface="Times New Roman" panose="02020603050405020304" pitchFamily="18" charset="0"/>
              <a:cs typeface="Times New Roman" panose="02020603050405020304" pitchFamily="18" charset="0"/>
            </a:endParaRPr>
          </a:p>
          <a:p>
            <a:r>
              <a:rPr lang="en-US" sz="4800" i="1">
                <a:latin typeface="Times New Roman" panose="02020603050405020304" pitchFamily="18" charset="0"/>
                <a:cs typeface="Times New Roman" panose="02020603050405020304" pitchFamily="18" charset="0"/>
              </a:rPr>
              <a:t> Mà em vẫn giữ </a:t>
            </a:r>
            <a:r>
              <a:rPr lang="en-US" sz="4800" i="1" smtClean="0">
                <a:latin typeface="Times New Roman" panose="02020603050405020304" pitchFamily="18" charset="0"/>
                <a:cs typeface="Times New Roman" panose="02020603050405020304" pitchFamily="18" charset="0"/>
              </a:rPr>
              <a:t>...</a:t>
            </a:r>
            <a:r>
              <a:rPr lang="vi-VN" sz="4800" i="1" smtClean="0">
                <a:latin typeface="Times New Roman" panose="02020603050405020304" pitchFamily="18" charset="0"/>
                <a:cs typeface="Times New Roman" panose="02020603050405020304" pitchFamily="18" charset="0"/>
              </a:rPr>
              <a:t>.                        </a:t>
            </a:r>
            <a:r>
              <a:rPr lang="en-US" sz="4800" smtClean="0">
                <a:latin typeface="Times New Roman" panose="02020603050405020304" pitchFamily="18" charset="0"/>
                <a:cs typeface="Times New Roman" panose="02020603050405020304" pitchFamily="18" charset="0"/>
              </a:rPr>
              <a:t>”</a:t>
            </a:r>
            <a:endParaRPr lang="en-GB" sz="4800">
              <a:latin typeface="Times New Roman" panose="02020603050405020304" pitchFamily="18" charset="0"/>
              <a:cs typeface="Times New Roman" panose="02020603050405020304" pitchFamily="18" charset="0"/>
            </a:endParaRPr>
          </a:p>
          <a:p>
            <a:r>
              <a:rPr lang="en-US" sz="4800" smtClean="0">
                <a:latin typeface="Times New Roman" panose="02020603050405020304" pitchFamily="18" charset="0"/>
                <a:cs typeface="Times New Roman" panose="02020603050405020304" pitchFamily="18" charset="0"/>
              </a:rPr>
              <a:t>(</a:t>
            </a:r>
            <a:r>
              <a:rPr lang="en-US" sz="4800" i="1">
                <a:latin typeface="Times New Roman" panose="02020603050405020304" pitchFamily="18" charset="0"/>
                <a:cs typeface="Times New Roman" panose="02020603050405020304" pitchFamily="18" charset="0"/>
              </a:rPr>
              <a:t>Bánh trôi nước</a:t>
            </a:r>
            <a:r>
              <a:rPr lang="en-US" sz="4800">
                <a:latin typeface="Times New Roman" panose="02020603050405020304" pitchFamily="18" charset="0"/>
                <a:cs typeface="Times New Roman" panose="02020603050405020304" pitchFamily="18" charset="0"/>
              </a:rPr>
              <a:t>, Hồ Xuân Hương</a:t>
            </a:r>
            <a:r>
              <a:rPr lang="en-US" sz="4800" smtClean="0">
                <a:latin typeface="Times New Roman" panose="02020603050405020304" pitchFamily="18" charset="0"/>
                <a:cs typeface="Times New Roman" panose="02020603050405020304" pitchFamily="18" charset="0"/>
              </a:rPr>
              <a:t>)</a:t>
            </a:r>
            <a:endParaRPr lang="en-GB" sz="4800">
              <a:latin typeface="Times New Roman" panose="02020603050405020304" pitchFamily="18" charset="0"/>
              <a:cs typeface="Times New Roman" panose="02020603050405020304" pitchFamily="18" charset="0"/>
            </a:endParaRPr>
          </a:p>
        </p:txBody>
      </p:sp>
      <p:pic>
        <p:nvPicPr>
          <p:cNvPr id="9" name="Picture 2" descr="BÃ i vÄn máº«u lá»p 9: Cáº£m nháº­n ná»i oan khuáº¥t cá»§a VÅ© NÆ°Æ¡ng trong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53" y="517146"/>
            <a:ext cx="7533173" cy="926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2271173" y="4914900"/>
            <a:ext cx="3877985" cy="923330"/>
          </a:xfrm>
          <a:prstGeom prst="rect">
            <a:avLst/>
          </a:prstGeom>
        </p:spPr>
        <p:txBody>
          <a:bodyPr wrap="none">
            <a:spAutoFit/>
          </a:bodyPr>
          <a:lstStyle/>
          <a:p>
            <a:r>
              <a:rPr lang="en-US" sz="5400" b="1" i="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tấm lòng son</a:t>
            </a:r>
            <a:endParaRPr lang="en-GB" sz="5400" b="1">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5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8047" y="56041"/>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7609414" y="467591"/>
            <a:ext cx="10374280"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7824318" y="2937383"/>
            <a:ext cx="10006481" cy="4524315"/>
          </a:xfrm>
          <a:prstGeom prst="rect">
            <a:avLst/>
          </a:prstGeom>
        </p:spPr>
        <p:txBody>
          <a:bodyPr wrap="square">
            <a:spAutoFit/>
          </a:bodyPr>
          <a:lstStyle/>
          <a:p>
            <a:pPr lvl="0"/>
            <a:r>
              <a:rPr lang="en-US" sz="4800">
                <a:latin typeface="Times New Roman" panose="02020603050405020304" pitchFamily="18" charset="0"/>
                <a:cs typeface="Times New Roman" panose="02020603050405020304" pitchFamily="18" charset="0"/>
              </a:rPr>
              <a:t>“</a:t>
            </a:r>
            <a:r>
              <a:rPr lang="en-US" sz="4800" i="1">
                <a:latin typeface="Times New Roman" panose="02020603050405020304" pitchFamily="18" charset="0"/>
                <a:cs typeface="Times New Roman" panose="02020603050405020304" pitchFamily="18" charset="0"/>
              </a:rPr>
              <a:t>Thuở trời đất nổi cơn gió bụi</a:t>
            </a:r>
            <a:endParaRPr lang="en-GB" sz="4800">
              <a:latin typeface="Times New Roman" panose="02020603050405020304" pitchFamily="18" charset="0"/>
              <a:cs typeface="Times New Roman" panose="02020603050405020304" pitchFamily="18" charset="0"/>
            </a:endParaRPr>
          </a:p>
          <a:p>
            <a:r>
              <a:rPr lang="en-US" sz="4800" i="1" smtClean="0">
                <a:latin typeface="Times New Roman" panose="02020603050405020304" pitchFamily="18" charset="0"/>
                <a:cs typeface="Times New Roman" panose="02020603050405020304" pitchFamily="18" charset="0"/>
              </a:rPr>
              <a:t>Khách </a:t>
            </a:r>
            <a:r>
              <a:rPr lang="en-US" sz="4800" i="1" smtClean="0">
                <a:latin typeface="Times New Roman" panose="02020603050405020304" pitchFamily="18" charset="0"/>
                <a:cs typeface="Times New Roman" panose="02020603050405020304" pitchFamily="18" charset="0"/>
              </a:rPr>
              <a:t>...</a:t>
            </a:r>
            <a:r>
              <a:rPr lang="vi-VN" sz="4800" i="1" smtClean="0">
                <a:latin typeface="Times New Roman" panose="02020603050405020304" pitchFamily="18" charset="0"/>
                <a:cs typeface="Times New Roman" panose="02020603050405020304" pitchFamily="18" charset="0"/>
              </a:rPr>
              <a:t>.............</a:t>
            </a:r>
            <a:r>
              <a:rPr lang="en-US" sz="4800" i="1" smtClean="0">
                <a:latin typeface="Times New Roman" panose="02020603050405020304" pitchFamily="18" charset="0"/>
                <a:cs typeface="Times New Roman" panose="02020603050405020304" pitchFamily="18" charset="0"/>
              </a:rPr>
              <a:t>nhiều </a:t>
            </a:r>
            <a:r>
              <a:rPr lang="en-US" sz="4800" i="1">
                <a:latin typeface="Times New Roman" panose="02020603050405020304" pitchFamily="18" charset="0"/>
                <a:cs typeface="Times New Roman" panose="02020603050405020304" pitchFamily="18" charset="0"/>
              </a:rPr>
              <a:t>nỗi truân chuyên</a:t>
            </a:r>
            <a:endParaRPr lang="en-GB" sz="4800">
              <a:latin typeface="Times New Roman" panose="02020603050405020304" pitchFamily="18" charset="0"/>
              <a:cs typeface="Times New Roman" panose="02020603050405020304" pitchFamily="18" charset="0"/>
            </a:endParaRPr>
          </a:p>
          <a:p>
            <a:r>
              <a:rPr lang="en-US" sz="4800" i="1" smtClean="0">
                <a:latin typeface="Times New Roman" panose="02020603050405020304" pitchFamily="18" charset="0"/>
                <a:cs typeface="Times New Roman" panose="02020603050405020304" pitchFamily="18" charset="0"/>
              </a:rPr>
              <a:t>Xanh </a:t>
            </a:r>
            <a:r>
              <a:rPr lang="en-US" sz="4800" i="1">
                <a:latin typeface="Times New Roman" panose="02020603050405020304" pitchFamily="18" charset="0"/>
                <a:cs typeface="Times New Roman" panose="02020603050405020304" pitchFamily="18" charset="0"/>
              </a:rPr>
              <a:t>kia thăm thẳm từng </a:t>
            </a:r>
            <a:r>
              <a:rPr lang="en-US" sz="4800" i="1" smtClean="0">
                <a:latin typeface="Times New Roman" panose="02020603050405020304" pitchFamily="18" charset="0"/>
                <a:cs typeface="Times New Roman" panose="02020603050405020304" pitchFamily="18" charset="0"/>
              </a:rPr>
              <a:t>trên</a:t>
            </a:r>
            <a:endParaRPr lang="en-GB" sz="4800" smtClean="0">
              <a:latin typeface="Times New Roman" panose="02020603050405020304" pitchFamily="18" charset="0"/>
              <a:cs typeface="Times New Roman" panose="02020603050405020304" pitchFamily="18" charset="0"/>
            </a:endParaRPr>
          </a:p>
          <a:p>
            <a:r>
              <a:rPr lang="en-US" sz="4800" i="1" smtClean="0">
                <a:latin typeface="Times New Roman" panose="02020603050405020304" pitchFamily="18" charset="0"/>
                <a:cs typeface="Times New Roman" panose="02020603050405020304" pitchFamily="18" charset="0"/>
              </a:rPr>
              <a:t>  Vì ai gây dựng cho nên nỗi này</a:t>
            </a:r>
            <a:r>
              <a:rPr lang="en-US" sz="4800" smtClean="0">
                <a:latin typeface="Times New Roman" panose="02020603050405020304" pitchFamily="18" charset="0"/>
                <a:cs typeface="Times New Roman" panose="02020603050405020304" pitchFamily="18" charset="0"/>
              </a:rPr>
              <a:t>.” </a:t>
            </a:r>
            <a:endParaRPr lang="en-GB" sz="4800" smtClean="0">
              <a:latin typeface="Times New Roman" panose="02020603050405020304" pitchFamily="18" charset="0"/>
              <a:cs typeface="Times New Roman" panose="02020603050405020304" pitchFamily="18" charset="0"/>
            </a:endParaRPr>
          </a:p>
          <a:p>
            <a:r>
              <a:rPr lang="en-US" sz="4800" i="1" smtClean="0">
                <a:latin typeface="Times New Roman" panose="02020603050405020304" pitchFamily="18" charset="0"/>
                <a:cs typeface="Times New Roman" panose="02020603050405020304" pitchFamily="18" charset="0"/>
              </a:rPr>
              <a:t>      </a:t>
            </a:r>
            <a:r>
              <a:rPr lang="en-US" sz="4800" smtClean="0">
                <a:latin typeface="Times New Roman" panose="02020603050405020304" pitchFamily="18" charset="0"/>
                <a:cs typeface="Times New Roman" panose="02020603050405020304" pitchFamily="18" charset="0"/>
              </a:rPr>
              <a:t>(</a:t>
            </a:r>
            <a:r>
              <a:rPr lang="en-US" sz="4800" i="1">
                <a:latin typeface="Times New Roman" panose="02020603050405020304" pitchFamily="18" charset="0"/>
                <a:cs typeface="Times New Roman" panose="02020603050405020304" pitchFamily="18" charset="0"/>
              </a:rPr>
              <a:t>Chinh phụ ngâm</a:t>
            </a:r>
            <a:r>
              <a:rPr lang="en-US" sz="4800">
                <a:latin typeface="Times New Roman" panose="02020603050405020304" pitchFamily="18" charset="0"/>
                <a:cs typeface="Times New Roman" panose="02020603050405020304" pitchFamily="18" charset="0"/>
              </a:rPr>
              <a:t>, Đặng Trần Côn – Đoàn Thị Điểm)</a:t>
            </a:r>
            <a:endParaRPr lang="en-GB" sz="48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36" y="423059"/>
            <a:ext cx="7433672" cy="9270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9678237" y="3543300"/>
            <a:ext cx="2427268" cy="830997"/>
          </a:xfrm>
          <a:prstGeom prst="rect">
            <a:avLst/>
          </a:prstGeom>
        </p:spPr>
        <p:txBody>
          <a:bodyPr wrap="none">
            <a:spAutoFit/>
          </a:bodyPr>
          <a:lstStyle/>
          <a:p>
            <a:r>
              <a:rPr lang="en-US" sz="4800" b="1" i="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má </a:t>
            </a:r>
            <a:r>
              <a:rPr lang="vi-VN" sz="4800" b="1" i="1"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hồ</a:t>
            </a:r>
            <a:r>
              <a:rPr lang="en-US" sz="4800" b="1" i="1"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ng</a:t>
            </a:r>
            <a:endParaRPr lang="en-GB" sz="4800" b="1">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95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4844" y="3621974"/>
            <a:ext cx="18258312" cy="6656676"/>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r="54566" b="64881"/>
          <a:stretch>
            <a:fillRect/>
          </a:stretch>
        </p:blipFill>
        <p:spPr>
          <a:xfrm>
            <a:off x="619944" y="361029"/>
            <a:ext cx="3240415" cy="2504734"/>
          </a:xfrm>
          <a:prstGeom prst="rect">
            <a:avLst/>
          </a:prstGeom>
        </p:spPr>
      </p:pic>
      <p:pic>
        <p:nvPicPr>
          <p:cNvPr id="18" name="图片 17"/>
          <p:cNvPicPr>
            <a:picLocks noChangeAspect="1"/>
          </p:cNvPicPr>
          <p:nvPr/>
        </p:nvPicPr>
        <p:blipFill rotWithShape="1">
          <a:blip r:embed="rId5">
            <a:extLst>
              <a:ext uri="{28A0092B-C50C-407E-A947-70E740481C1C}">
                <a14:useLocalDpi xmlns:a14="http://schemas.microsoft.com/office/drawing/2010/main" val="0"/>
              </a:ext>
            </a:extLst>
          </a:blip>
          <a:srcRect l="19138" t="28682" r="27015" b="42898"/>
          <a:stretch>
            <a:fillRect/>
          </a:stretch>
        </p:blipFill>
        <p:spPr>
          <a:xfrm flipH="1">
            <a:off x="12738340" y="6935844"/>
            <a:ext cx="6134006" cy="3237392"/>
          </a:xfrm>
          <a:prstGeom prst="rect">
            <a:avLst/>
          </a:prstGeom>
        </p:spPr>
      </p:pic>
      <p:sp>
        <p:nvSpPr>
          <p:cNvPr id="2" name="Rectangle 1"/>
          <p:cNvSpPr/>
          <p:nvPr/>
        </p:nvSpPr>
        <p:spPr>
          <a:xfrm>
            <a:off x="381000" y="5635365"/>
            <a:ext cx="14463156" cy="1569660"/>
          </a:xfrm>
          <a:prstGeom prst="rect">
            <a:avLst/>
          </a:prstGeom>
        </p:spPr>
        <p:txBody>
          <a:bodyPr wrap="square">
            <a:spAutoFit/>
          </a:bodyPr>
          <a:lstStyle/>
          <a:p>
            <a:pPr algn="ctr"/>
            <a:r>
              <a:rPr lang="en-US" sz="4800" b="1" i="1">
                <a:latin typeface="Times New Roman" panose="02020603050405020304" pitchFamily="18" charset="0"/>
                <a:cs typeface="Times New Roman" panose="02020603050405020304" pitchFamily="18" charset="0"/>
              </a:rPr>
              <a:t>2. Qua những câu thơ trên, em có </a:t>
            </a:r>
            <a:r>
              <a:rPr lang="pt-BR" sz="4800" b="1" i="1">
                <a:latin typeface="Times New Roman" panose="02020603050405020304" pitchFamily="18" charset="0"/>
                <a:cs typeface="Times New Roman" panose="02020603050405020304" pitchFamily="18" charset="0"/>
              </a:rPr>
              <a:t>cảm nhận như thế nào về thân phận người phụ nữ trong thời phong kiến</a:t>
            </a:r>
            <a:r>
              <a:rPr lang="pt-BR" sz="4800" b="1" i="1" smtClean="0">
                <a:latin typeface="Times New Roman" panose="02020603050405020304" pitchFamily="18" charset="0"/>
                <a:cs typeface="Times New Roman" panose="02020603050405020304" pitchFamily="18" charset="0"/>
              </a:rPr>
              <a:t>?</a:t>
            </a:r>
            <a:endParaRPr lang="en-GB" sz="4800" b="1" i="1">
              <a:latin typeface="Times New Roman" panose="02020603050405020304" pitchFamily="18" charset="0"/>
              <a:cs typeface="Times New Roman" panose="02020603050405020304" pitchFamily="18" charset="0"/>
            </a:endParaRPr>
          </a:p>
        </p:txBody>
      </p:sp>
      <p:sp>
        <p:nvSpPr>
          <p:cNvPr id="3" name="Rectangle 2"/>
          <p:cNvSpPr/>
          <p:nvPr/>
        </p:nvSpPr>
        <p:spPr>
          <a:xfrm>
            <a:off x="1371600" y="7769710"/>
            <a:ext cx="9736096" cy="1569660"/>
          </a:xfrm>
          <a:prstGeom prst="rect">
            <a:avLst/>
          </a:prstGeom>
        </p:spPr>
        <p:txBody>
          <a:bodyPr wrap="square">
            <a:spAutoFit/>
          </a:bodyPr>
          <a:lstStyle/>
          <a:p>
            <a:r>
              <a:rPr lang="pt-BR" sz="4800">
                <a:latin typeface="Times New Roman" panose="02020603050405020304" pitchFamily="18" charset="0"/>
                <a:ea typeface="Calibri" panose="020F0502020204030204" pitchFamily="34" charset="0"/>
                <a:cs typeface="Times New Roman" panose="02020603050405020304" pitchFamily="18" charset="0"/>
              </a:rPr>
              <a:t>Thân phận người phụ nữ đầy đau khổ, bất hạnh, chịu nhiều áp bức, bất công.</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361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decel="48000" fill="hold" nodeType="withEffect">
                                  <p:stCondLst>
                                    <p:cond delay="0"/>
                                  </p:stCondLst>
                                  <p:childTnLst>
                                    <p:animMotion origin="layout" path="M -3.75E-6 4.07407E-6 L -0.89765 -0.23195 " pathEditMode="relative" rAng="0" ptsTypes="AA">
                                      <p:cBhvr>
                                        <p:cTn id="6" dur="30000" fill="hold"/>
                                        <p:tgtEl>
                                          <p:spTgt spid="18"/>
                                        </p:tgtEl>
                                        <p:attrNameLst>
                                          <p:attrName>ppt_x</p:attrName>
                                          <p:attrName>ppt_y</p:attrName>
                                        </p:attrNameLst>
                                      </p:cBhvr>
                                      <p:rCtr x="-44883" y="-1159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TotalTime>
  <Words>3077</Words>
  <Application>Microsoft Office PowerPoint</Application>
  <PresentationFormat>Custom</PresentationFormat>
  <Paragraphs>283</Paragraphs>
  <Slides>50</Slides>
  <Notes>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50</vt:i4>
      </vt:variant>
    </vt:vector>
  </HeadingPairs>
  <TitlesOfParts>
    <vt:vector size="63" baseType="lpstr">
      <vt:lpstr>SimSun</vt:lpstr>
      <vt:lpstr>Arial</vt:lpstr>
      <vt:lpstr>Calibri</vt:lpstr>
      <vt:lpstr>等线</vt:lpstr>
      <vt:lpstr>等线 Light</vt:lpstr>
      <vt:lpstr>MS Mincho</vt:lpstr>
      <vt:lpstr>Times New Roman</vt:lpstr>
      <vt:lpstr>Trend Sans Four</vt:lpstr>
      <vt:lpstr>Wingdings</vt:lpstr>
      <vt:lpstr>方正清刻本悦宋简体</vt:lpstr>
      <vt:lpstr>Office Theme</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Yellow Creative Geometric Group Project Presentation</dc:title>
  <cp:lastModifiedBy>asus PC</cp:lastModifiedBy>
  <cp:revision>141</cp:revision>
  <dcterms:created xsi:type="dcterms:W3CDTF">2006-08-16T00:00:00Z</dcterms:created>
  <dcterms:modified xsi:type="dcterms:W3CDTF">2024-05-07T06:57:55Z</dcterms:modified>
  <dc:identifier>DAGEXCRtWyE</dc:identifier>
</cp:coreProperties>
</file>