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69" r:id="rId5"/>
    <p:sldId id="260" r:id="rId6"/>
    <p:sldId id="265" r:id="rId7"/>
    <p:sldId id="283" r:id="rId8"/>
    <p:sldId id="259" r:id="rId9"/>
    <p:sldId id="284" r:id="rId10"/>
    <p:sldId id="285" r:id="rId11"/>
    <p:sldId id="273" r:id="rId12"/>
    <p:sldId id="286" r:id="rId13"/>
    <p:sldId id="271" r:id="rId14"/>
    <p:sldId id="287" r:id="rId15"/>
    <p:sldId id="288" r:id="rId16"/>
    <p:sldId id="262" r:id="rId17"/>
    <p:sldId id="274" r:id="rId18"/>
    <p:sldId id="289" r:id="rId19"/>
    <p:sldId id="275" r:id="rId20"/>
    <p:sldId id="290" r:id="rId21"/>
    <p:sldId id="291" r:id="rId22"/>
    <p:sldId id="258" r:id="rId23"/>
    <p:sldId id="292" r:id="rId24"/>
    <p:sldId id="293" r:id="rId25"/>
    <p:sldId id="280" r:id="rId26"/>
    <p:sldId id="270" r:id="rId27"/>
    <p:sldId id="263" r:id="rId28"/>
    <p:sldId id="294" r:id="rId29"/>
    <p:sldId id="278" r:id="rId30"/>
    <p:sldId id="295" r:id="rId31"/>
    <p:sldId id="297" r:id="rId32"/>
    <p:sldId id="296" r:id="rId33"/>
    <p:sldId id="298" r:id="rId34"/>
    <p:sldId id="261" r:id="rId35"/>
    <p:sldId id="279" r:id="rId36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DF"/>
    <a:srgbClr val="2B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48" d="100"/>
          <a:sy n="48" d="100"/>
        </p:scale>
        <p:origin x="6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FAF37-38D6-44FB-86D6-4E180DB9D31C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012D-CD69-42A0-A874-483FBE66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012D-CD69-42A0-A874-483FBE663F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29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1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88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563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02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775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610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38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554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06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NUL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0.png"/><Relationship Id="rId2" Type="http://schemas.openxmlformats.org/officeDocument/2006/relationships/image" Target="../media/image2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24" Type="http://schemas.openxmlformats.org/officeDocument/2006/relationships/image" Target="../media/image33.png"/><Relationship Id="rId5" Type="http://schemas.openxmlformats.org/officeDocument/2006/relationships/image" Target="NULL"/><Relationship Id="rId23" Type="http://schemas.openxmlformats.org/officeDocument/2006/relationships/image" Target="../media/image32.png"/><Relationship Id="rId19" Type="http://schemas.openxmlformats.org/officeDocument/2006/relationships/image" Target="NULL"/><Relationship Id="rId22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0.png"/><Relationship Id="rId2" Type="http://schemas.openxmlformats.org/officeDocument/2006/relationships/image" Target="../media/image2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24" Type="http://schemas.openxmlformats.org/officeDocument/2006/relationships/image" Target="../media/image35.png"/><Relationship Id="rId5" Type="http://schemas.openxmlformats.org/officeDocument/2006/relationships/image" Target="NULL"/><Relationship Id="rId23" Type="http://schemas.openxmlformats.org/officeDocument/2006/relationships/image" Target="../media/image34.png"/><Relationship Id="rId19" Type="http://schemas.openxmlformats.org/officeDocument/2006/relationships/image" Target="NULL"/><Relationship Id="rId22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7.sv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11" Type="http://schemas.openxmlformats.org/officeDocument/2006/relationships/image" Target="../media/image49.png"/><Relationship Id="rId5" Type="http://schemas.openxmlformats.org/officeDocument/2006/relationships/image" Target="NULL"/><Relationship Id="rId10" Type="http://schemas.openxmlformats.org/officeDocument/2006/relationships/image" Target="../media/image48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NULL"/><Relationship Id="rId7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5.png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NUL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1.png"/><Relationship Id="rId7" Type="http://schemas.openxmlformats.org/officeDocument/2006/relationships/image" Target="../media/image36.svg"/><Relationship Id="rId12" Type="http://schemas.openxmlformats.org/officeDocument/2006/relationships/image" Target="../media/image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15" Type="http://schemas.openxmlformats.org/officeDocument/2006/relationships/image" Target="../media/image63.png"/><Relationship Id="rId10" Type="http://schemas.microsoft.com/office/2007/relationships/hdphoto" Target="../media/hdphoto6.wdp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7" Type="http://schemas.openxmlformats.org/officeDocument/2006/relationships/image" Target="../media/image4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4" Type="http://schemas.openxmlformats.org/officeDocument/2006/relationships/image" Target="../media/image13.sv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7" Type="http://schemas.openxmlformats.org/officeDocument/2006/relationships/image" Target="../media/image4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4" Type="http://schemas.openxmlformats.org/officeDocument/2006/relationships/image" Target="../media/image13.sv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10" Type="http://schemas.openxmlformats.org/officeDocument/2006/relationships/image" Target="../media/image66.png"/><Relationship Id="rId4" Type="http://schemas.openxmlformats.org/officeDocument/2006/relationships/image" Target="../media/image13.sv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svg"/><Relationship Id="rId17" Type="http://schemas.openxmlformats.org/officeDocument/2006/relationships/image" Target="../media/image77.png"/><Relationship Id="rId2" Type="http://schemas.openxmlformats.org/officeDocument/2006/relationships/image" Target="../media/image73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5.png"/><Relationship Id="rId1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9" Type="http://schemas.openxmlformats.org/officeDocument/2006/relationships/image" Target="../media/image3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5" Type="http://schemas.openxmlformats.org/officeDocument/2006/relationships/image" Target="../media/image4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microsoft.com/office/2007/relationships/media" Target="../media/media2.mp3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5.png"/><Relationship Id="rId11" Type="http://schemas.openxmlformats.org/officeDocument/2006/relationships/image" Target="../media/image82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94.png"/><Relationship Id="rId10" Type="http://schemas.openxmlformats.org/officeDocument/2006/relationships/image" Target="../media/image81.png"/><Relationship Id="rId4" Type="http://schemas.openxmlformats.org/officeDocument/2006/relationships/audio" Target="../media/media2.mp3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8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1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8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1.png"/><Relationship Id="rId11" Type="http://schemas.openxmlformats.org/officeDocument/2006/relationships/image" Target="../media/image89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96.png"/><Relationship Id="rId3" Type="http://schemas.microsoft.com/office/2007/relationships/media" Target="../media/media2.mp3"/><Relationship Id="rId7" Type="http://schemas.openxmlformats.org/officeDocument/2006/relationships/image" Target="../media/image95.png"/><Relationship Id="rId12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.png"/><Relationship Id="rId11" Type="http://schemas.openxmlformats.org/officeDocument/2006/relationships/image" Target="../media/image8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svg"/><Relationship Id="rId4" Type="http://schemas.openxmlformats.org/officeDocument/2006/relationships/audio" Target="../media/media2.mp3"/><Relationship Id="rId9" Type="http://schemas.openxmlformats.org/officeDocument/2006/relationships/image" Target="../media/image83.png"/><Relationship Id="rId1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23.svg"/><Relationship Id="rId4" Type="http://schemas.openxmlformats.org/officeDocument/2006/relationships/image" Target="../media/image98.png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7" Type="http://schemas.openxmlformats.org/officeDocument/2006/relationships/image" Target="../media/image28.png"/><Relationship Id="rId2" Type="http://schemas.openxmlformats.org/officeDocument/2006/relationships/image" Target="../media/image101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15" Type="http://schemas.openxmlformats.org/officeDocument/2006/relationships/image" Target="NULL"/><Relationship Id="rId1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02246"/>
            <a:ext cx="18288000" cy="258475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" y="114300"/>
            <a:ext cx="18283489" cy="1323556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27265" y="1823096"/>
            <a:ext cx="1463347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TỚI BÀI HỌC HÔM NAY!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564365" y="9216183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-756701" y="3436343"/>
            <a:ext cx="9980166" cy="9255792"/>
            <a:chOff x="0" y="0"/>
            <a:chExt cx="13306888" cy="1234105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601682" y="0"/>
              <a:ext cx="10103523" cy="611722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276209"/>
              <a:ext cx="13306888" cy="1006484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495300"/>
            <a:ext cx="12039600" cy="66845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39428">
            <a:off x="7620396" y="1721294"/>
            <a:ext cx="91191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 cắt 2 đường thẳng a, b và trong các góc tạo thành có một cặp góc so le trong bằng nhau thì các cặp góc so le trong và đồng vị còn lại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697">
            <a:off x="5854804" y="999506"/>
            <a:ext cx="812695" cy="1227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920">
            <a:off x="15773400" y="7252593"/>
            <a:ext cx="812695" cy="12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647700"/>
            <a:ext cx="17460568" cy="87847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70526" y="3038556"/>
            <a:ext cx="96339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đường thẳng c cắt hai đường thẳng phân biệt a, b và trong các góc tạo thành có một cặp góc so le trong bằng nhau thì: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so le trong còn lại bằng nhau.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đồng vị bằng nhau.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66645"/>
            <a:ext cx="3020874" cy="2390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221480" y="136876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09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hình 3.19, biết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Em hãy cho biết số đo các góc còn lại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cặp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gọi là các cặp góc trong cùng phía. Tính tổng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      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  <a:blipFill rotWithShape="0">
                <a:blip r:embed="rId24"/>
                <a:stretch>
                  <a:fillRect l="-2231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5346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hình 3.19, biết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Em hãy cho biết số đo các góc còn lại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cặp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gọi là các cặp góc trong cùng phía. Tính tổng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3800" y="642892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52639" y="6953163"/>
            <a:ext cx="715122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18" name="TextBox 5"/>
          <p:cNvSpPr txBox="1"/>
          <p:nvPr/>
        </p:nvSpPr>
        <p:spPr>
          <a:xfrm>
            <a:off x="1371600" y="853747"/>
            <a:ext cx="1398270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9371"/>
            <a:ext cx="1701597" cy="170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260120"/>
            <a:ext cx="4421933" cy="366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6508" y="2222231"/>
            <a:ext cx="13506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đã biết hai đường thẳng song song là hai đường thẳng không có điểm chung, nhưng liệu việc kiểm tra điểm chung của 2 đường thẳng có dễ thực hiện không?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563600" y="4457700"/>
            <a:ext cx="4165281" cy="5441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747328"/>
            <a:ext cx="7825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Ví dụ hình ảnh này có thể kiểm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có song song với nhau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435">
            <a:off x="5025130" y="7867175"/>
            <a:ext cx="3206774" cy="281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840" y="793759"/>
            <a:ext cx="2118041" cy="11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469868"/>
            <a:ext cx="18288000" cy="1817132"/>
          </a:xfrm>
          <a:prstGeom prst="rect">
            <a:avLst/>
          </a:prstGeom>
          <a:solidFill>
            <a:srgbClr val="99D9D9"/>
          </a:solidFill>
        </p:spPr>
      </p:sp>
      <p:sp>
        <p:nvSpPr>
          <p:cNvPr id="16" name="AutoShape 16"/>
          <p:cNvSpPr/>
          <p:nvPr/>
        </p:nvSpPr>
        <p:spPr>
          <a:xfrm rot="5400000">
            <a:off x="9669809" y="6332067"/>
            <a:ext cx="2681934" cy="0"/>
          </a:xfrm>
          <a:prstGeom prst="line">
            <a:avLst/>
          </a:prstGeom>
          <a:ln w="9525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4307678"/>
            <a:ext cx="3761555" cy="53458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80095" y="962598"/>
            <a:ext cx="125210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Nếu đường thẳng c cắt hai đường thẳng phân </a:t>
            </a:r>
            <a:r>
              <a:rPr lang="vi-VN" sz="4000" dirty="0" smtClean="0"/>
              <a:t>bi</a:t>
            </a:r>
            <a:r>
              <a:rPr lang="en-US" sz="4000" dirty="0" smtClean="0"/>
              <a:t>ệ</a:t>
            </a:r>
            <a:r>
              <a:rPr lang="vi-VN" sz="4000" dirty="0" smtClean="0"/>
              <a:t>t </a:t>
            </a:r>
            <a:r>
              <a:rPr lang="vi-VN" sz="4000" dirty="0"/>
              <a:t>a, b và trong các góc tạo thành có một cặp góc so le trong bằng nhau hoặc một cặp góc đồng vị bằng nhau thì a và </a:t>
            </a:r>
            <a:r>
              <a:rPr lang="en-US" sz="4000" dirty="0" smtClean="0"/>
              <a:t>b </a:t>
            </a:r>
            <a:r>
              <a:rPr lang="vi-VN" sz="4000" dirty="0" smtClean="0"/>
              <a:t>song </a:t>
            </a:r>
            <a:r>
              <a:rPr lang="vi-VN" sz="4000" dirty="0"/>
              <a:t>song với nhau.</a:t>
            </a:r>
            <a:endParaRPr lang="en-US" sz="4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0487"/>
            <a:ext cx="3660089" cy="20749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96295" y="1379597"/>
            <a:ext cx="234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5" y="4760656"/>
            <a:ext cx="4236666" cy="34663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97" y="4677715"/>
            <a:ext cx="4035509" cy="35493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-564365" y="9258300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Round Same Side Corner Rectangle 14"/>
          <p:cNvSpPr/>
          <p:nvPr/>
        </p:nvSpPr>
        <p:spPr>
          <a:xfrm flipV="1">
            <a:off x="1702478" y="968674"/>
            <a:ext cx="2945722" cy="1223584"/>
          </a:xfrm>
          <a:prstGeom prst="round2SameRect">
            <a:avLst>
              <a:gd name="adj1" fmla="val 34445"/>
              <a:gd name="adj2" fmla="val 0"/>
            </a:avLst>
          </a:prstGeom>
          <a:solidFill>
            <a:srgbClr val="2B8D59"/>
          </a:solidFill>
          <a:ln>
            <a:solidFill>
              <a:srgbClr val="2B8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9841" y="1195745"/>
            <a:ext cx="263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29712" y="686198"/>
            <a:ext cx="1490697" cy="5095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257300"/>
            <a:ext cx="1201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3.21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3554834"/>
            <a:ext cx="4986528" cy="4422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80727"/>
            <a:ext cx="2956929" cy="18844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57800" y="327986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song)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blipFill rotWithShape="0">
                <a:blip r:embed="rId8"/>
                <a:stretch>
                  <a:fillRect l="-1904" r="-1904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504">
            <a:off x="668350" y="2579711"/>
            <a:ext cx="1314576" cy="17953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168205"/>
            <a:ext cx="1752600" cy="22105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722" y="4457259"/>
            <a:ext cx="987917" cy="32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05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02478" y="2128778"/>
            <a:ext cx="14823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1. Quan sát Hình 3.22 và giải thích vì sao AB // CD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2. Tìm trên Hình 3.23 hai đường thẳng song song với nhau và giải thích vì sao chúng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60840"/>
            <a:ext cx="10515600" cy="3795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486660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5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647700"/>
            <a:ext cx="16992600" cy="8991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43000" y="1028700"/>
            <a:ext cx="16154400" cy="8001000"/>
          </a:xfrm>
          <a:prstGeom prst="rect">
            <a:avLst/>
          </a:prstGeom>
          <a:solidFill>
            <a:srgbClr val="FAEEDF"/>
          </a:solidFill>
          <a:ln>
            <a:solidFill>
              <a:srgbClr val="FAE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4" y="6974922"/>
            <a:ext cx="2194750" cy="3139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24977"/>
            <a:ext cx="3185529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26164" y="170031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⇒ AB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// DC.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𝑦𝐻𝐾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⇒ xx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  <a:blipFill rotWithShape="0">
                <a:blip r:embed="rId6"/>
                <a:stretch>
                  <a:fillRect l="-1548" b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874998"/>
            <a:ext cx="6953263" cy="25099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321" y="394496"/>
            <a:ext cx="2620222" cy="25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097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00600" y="1333500"/>
            <a:ext cx="12420600" cy="3124200"/>
          </a:xfrm>
          <a:prstGeom prst="wedgeRoundRectCallout">
            <a:avLst>
              <a:gd name="adj1" fmla="val -55070"/>
              <a:gd name="adj2" fmla="val 3583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Từ kết quả câu 2 nhận xét nếu hai đường thẳng phân biệt cùng vuông góc với một đường thẳng thì chúng sẽ có mối quan hệ </a:t>
            </a:r>
            <a:r>
              <a:rPr lang="vi-VN" sz="4000" dirty="0" smtClean="0">
                <a:solidFill>
                  <a:schemeClr val="tx1"/>
                </a:solidFill>
              </a:rPr>
              <a:t>gì?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vi-VN" sz="4000" dirty="0" smtClean="0">
                <a:solidFill>
                  <a:schemeClr val="tx1"/>
                </a:solidFill>
              </a:rPr>
              <a:t>Rút </a:t>
            </a:r>
            <a:r>
              <a:rPr lang="vi-VN" sz="4000" dirty="0">
                <a:solidFill>
                  <a:schemeClr val="tx1"/>
                </a:solidFill>
              </a:rPr>
              <a:t>ra nhận xét.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6371553"/>
            <a:ext cx="12446000" cy="2610298"/>
          </a:xfrm>
          <a:prstGeom prst="wedgeRoundRectCallout">
            <a:avLst>
              <a:gd name="adj1" fmla="val 56097"/>
              <a:gd name="adj2" fmla="val 345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phân biệt cùng vuông góc với một đường thẳng thứ ba thì chúng song song với nhau.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3721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43788"/>
            <a:ext cx="648581" cy="97942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0991" y="2247900"/>
            <a:ext cx="4114800" cy="95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088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115300"/>
            <a:ext cx="18288000" cy="2171700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07363" y="3899089"/>
            <a:ext cx="2641152" cy="5169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64363" y="3920998"/>
            <a:ext cx="4268400" cy="5576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4039" y="949987"/>
            <a:ext cx="1477992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kiểm tra các thanh ngang trên mái nhà đã song song với nhau chưa, người thợ chỉ cần kiểm tra chúng có cùng vuông góc với một thanh dọc.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71" y="3778341"/>
            <a:ext cx="5857829" cy="4167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76700"/>
            <a:ext cx="2242819" cy="16020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9600" y="952500"/>
            <a:ext cx="38862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272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đường thẳng a và điểm A nằm ngoài đường thẳng a. Để vẽ đường thẳng b đi qua A và song song với a, ta có thể sử dụng góc nhọn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êke để vẽ như sau: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  <a:blipFill rotWithShape="0">
                <a:blip r:embed="rId8"/>
                <a:stretch>
                  <a:fillRect l="-1550" r="-1500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7168"/>
            <a:ext cx="9778666" cy="3082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0" y="4247277"/>
            <a:ext cx="72390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khi vẽ như trên ta lại khẳng định được hai đường thẳng a và b song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383" y="3290770"/>
            <a:ext cx="939597" cy="9395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7547168"/>
            <a:ext cx="10906724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</a:rPr>
              <a:t>Hai đường thẳng a và b song song vì có hai góc đồng vị tại đỉnh A và B bằng nhau.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35200" y="6819900"/>
            <a:ext cx="1410650" cy="1604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7559458"/>
            <a:ext cx="985282" cy="2224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8115300"/>
            <a:ext cx="1828800" cy="1887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15" y="8447630"/>
            <a:ext cx="1507283" cy="15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qua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935831" y="500218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4071" y="7456655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20988E-6 L 0.51285 0.0029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/>
      <p:bldP spid="24" grpId="0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0424" y="1193614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 rot="16200000">
            <a:off x="16941406" y="2813381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3019">
            <a:off x="10801749" y="4600489"/>
            <a:ext cx="1626677" cy="288575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82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8.64198E-7 L -0.31684 0.003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2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0121 -0.3467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73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>
            <a:off x="12344400" y="10208694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53606">
            <a:off x="13075140" y="353543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00168" y="6059522"/>
            <a:ext cx="319844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562401" y="5767734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893673" y="3694648"/>
            <a:ext cx="1626677" cy="2885759"/>
          </a:xfrm>
          <a:prstGeom prst="rect">
            <a:avLst/>
          </a:prstGeom>
          <a:noFill/>
        </p:spPr>
      </p:pic>
      <p:pic>
        <p:nvPicPr>
          <p:cNvPr id="30" name="Picture 16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027" y="6121963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1" name="Straight Connector 10"/>
          <p:cNvCxnSpPr/>
          <p:nvPr/>
        </p:nvCxnSpPr>
        <p:spPr>
          <a:xfrm flipV="1">
            <a:off x="6476999" y="6047775"/>
            <a:ext cx="9321615" cy="117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3045" y="596322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758876" y="7962567"/>
            <a:ext cx="9067800" cy="1802948"/>
            <a:chOff x="2078216" y="6324620"/>
            <a:chExt cx="14387523" cy="1817162"/>
          </a:xfrm>
        </p:grpSpPr>
        <p:sp>
          <p:nvSpPr>
            <p:cNvPr id="33" name="Rounded Rectangle 32"/>
            <p:cNvSpPr/>
            <p:nvPr/>
          </p:nvSpPr>
          <p:spPr>
            <a:xfrm>
              <a:off x="2078216" y="6324620"/>
              <a:ext cx="14387523" cy="181716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xmlns="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406034" y="6491318"/>
              <a:ext cx="13862115" cy="15750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Vậy ta được đường thẳng b đi qua A và song song với đường thẳng a.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0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34568E-6 L -0.00043 -0.416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08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0.17718 0.000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1605E-6 L 0.5152 -0.002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181100"/>
            <a:ext cx="18288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 flipV="1">
            <a:off x="1219200" y="2196763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9905" y="2414320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3.6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8314" y="3823543"/>
            <a:ext cx="1005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3.24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ACB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MN // BC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36" y="4381500"/>
            <a:ext cx="4510767" cy="3962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72800" y="4762500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NBC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72800" y="5646948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𝐴𝑁𝑀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𝐴𝑀𝑁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𝑀𝑁𝐵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  <a:blipFill rotWithShape="0">
                <a:blip r:embed="rId3"/>
                <a:stretch>
                  <a:fillRect r="-129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9289249" y="6531396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MBC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BMN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/>
        </p:blipFill>
        <p:spPr>
          <a:xfrm rot="20927324">
            <a:off x="-950300" y="8573023"/>
            <a:ext cx="2592653" cy="24020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13" y="522609"/>
            <a:ext cx="3030676" cy="21205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8930">
            <a:off x="1759127" y="-255577"/>
            <a:ext cx="2181620" cy="28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76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1028700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1752600" y="10287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3305" y="12462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3.7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429" y="3625804"/>
            <a:ext cx="4491312" cy="626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1485900"/>
            <a:ext cx="4706856" cy="3309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3.25.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𝑀𝐸𝐹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𝐸𝑀𝑁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EF // NM.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  <a:blipFill rotWithShape="0">
                <a:blip r:embed="rId15"/>
                <a:stretch>
                  <a:fillRect l="-1898" r="-1952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𝑀𝐸𝐹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𝐸𝑀𝑁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000" dirty="0" err="1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EF // MN (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  <a:blipFill rotWithShape="0">
                <a:blip r:embed="rId16"/>
                <a:stretch>
                  <a:fillRect l="-1960" r="-190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17" y="4120340"/>
            <a:ext cx="1719653" cy="17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2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8465698"/>
            <a:ext cx="18288000" cy="1826745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066800" y="9525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7505" y="11700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3.8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7705" y="1153728"/>
            <a:ext cx="10651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"/>
          <a:stretch/>
        </p:blipFill>
        <p:spPr>
          <a:xfrm>
            <a:off x="1066800" y="2781300"/>
            <a:ext cx="8153400" cy="4191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84635" y="69723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3.26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37416" y="3543300"/>
            <a:ext cx="9642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05625">
            <a:off x="6506012" y="2572880"/>
            <a:ext cx="1527969" cy="1356462"/>
          </a:xfrm>
          <a:prstGeom prst="rect">
            <a:avLst/>
          </a:prstGeom>
        </p:spPr>
      </p:pic>
      <p:pic>
        <p:nvPicPr>
          <p:cNvPr id="38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033329" y="4995868"/>
            <a:ext cx="4351293" cy="503833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52500"/>
            <a:ext cx="18288000" cy="16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469323" y="3343252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0028" y="3560809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3.9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1236702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1905" y="2970174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điểm A và đường thẳng d không đi qua A. Hãy vẽ đường thẳng d’ đi qua A và song song với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3" y="5067300"/>
            <a:ext cx="4305300" cy="1593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723" y="53721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87" y="6661034"/>
            <a:ext cx="6322495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</a:t>
            </a:r>
            <a:r>
              <a:rPr lang="vi-VN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 tự bài </a:t>
            </a:r>
            <a:r>
              <a:rPr lang="vi-VN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  <a:r>
              <a:rPr lang="vi-VN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2" y="5614730"/>
            <a:ext cx="11293248" cy="35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89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14400" y="1032164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flipV="1">
            <a:off x="1752600" y="1032164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1" y="124972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3.11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2600" y="2628900"/>
            <a:ext cx="1471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MN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84874"/>
            <a:ext cx="3295650" cy="1593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4289674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947" y="3790522"/>
            <a:ext cx="5518948" cy="2858026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443748" y="4667216"/>
            <a:ext cx="4147416" cy="54182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3600" y="5704004"/>
            <a:ext cx="12235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đoạn thẳng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thẳng a //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a lấy điểm M và N sao cho MN = AB.</a:t>
            </a:r>
          </a:p>
        </p:txBody>
      </p:sp>
    </p:spTree>
    <p:extLst>
      <p:ext uri="{BB962C8B-B14F-4D97-AF65-F5344CB8AC3E}">
        <p14:creationId xmlns:p14="http://schemas.microsoft.com/office/powerpoint/2010/main" val="1856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A19ECB77-B032-4E88-B15F-FDAE0101D1A8}"/>
              </a:ext>
            </a:extLst>
          </p:cNvPr>
          <p:cNvSpPr txBox="1"/>
          <p:nvPr/>
        </p:nvSpPr>
        <p:spPr>
          <a:xfrm>
            <a:off x="4543538" y="855903"/>
            <a:ext cx="92009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821872" y="209896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vi-VN" sz="40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/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blipFill rotWithShape="0">
                <a:blip r:embed="rId6"/>
                <a:stretch>
                  <a:fillRect l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 r="-1703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/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blipFill rotWithShape="0">
                <a:blip r:embed="rId8"/>
                <a:stretch>
                  <a:fillRect l="-1703" r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/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blipFill rotWithShape="0">
                <a:blip r:embed="rId9"/>
                <a:stretch>
                  <a:fillRect l="-1703" r="-1792" b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1"/>
          <a:srcRect t="7196" r="15106" b="15826"/>
          <a:stretch/>
        </p:blipFill>
        <p:spPr>
          <a:xfrm>
            <a:off x="10243800" y="2102429"/>
            <a:ext cx="4282166" cy="2992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8890" y="2625759"/>
            <a:ext cx="5881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8" y="800100"/>
            <a:ext cx="16466723" cy="119979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564365" y="9229725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371033" y="1964016"/>
            <a:ext cx="10760963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HAI ĐƯỜNG THẲNG SONG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DẤU HIỆU NHẬN BIẾT (2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1278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vi-VN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9372600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b song song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1530928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và b cắt nhau. 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1530928" y="705715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và b vuông góc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9372600" y="704850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và b trùng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0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xmlns="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noProof="1" smtClean="0">
                <a:solidFill>
                  <a:schemeClr val="tx1"/>
                </a:solidFill>
                <a:cs typeface="Arial" panose="020B0604020202020204" pitchFamily="34" charset="0"/>
              </a:rPr>
              <a:t>Câu</a:t>
            </a:r>
            <a:r>
              <a:rPr lang="en-US" sz="4000" b="1" noProof="1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xmlns="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9391476" y="4615297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9391475" y="7067548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đáp án trên đều sai</a:t>
            </a:r>
            <a:endParaRPr lang="vi-VN" sz="36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111907" y="749224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078200" y="500631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078200" y="7481082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116293" y="5006317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10094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0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xmlns="" id="{4ADFFF1A-F500-CC57-185E-00F4826D0836}"/>
                  </a:ext>
                </a:extLst>
              </p:cNvPr>
              <p:cNvSpPr/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blipFill rotWithShape="0">
                <a:blip r:embed="rId6"/>
                <a:stretch>
                  <a:fillRect l="-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Đáp án đúng">
            <a:extLst>
              <a:ext uri="{FF2B5EF4-FFF2-40B4-BE49-F238E27FC236}">
                <a16:creationId xmlns:a16="http://schemas.microsoft.com/office/drawing/2014/main" xmlns="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 đều đúng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𝐴𝐸𝐹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2">
            <a:extLst>
              <a:ext uri="{FF2B5EF4-FFF2-40B4-BE49-F238E27FC236}">
                <a16:creationId xmlns:a16="http://schemas.microsoft.com/office/drawing/2014/main" xmlns="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 đều sai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xmlns="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// CD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xmlns="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630"/>
          <a:stretch/>
        </p:blipFill>
        <p:spPr>
          <a:xfrm>
            <a:off x="10372818" y="1136169"/>
            <a:ext cx="5228535" cy="29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0" y="1474377"/>
            <a:ext cx="10037213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56704" y="3643428"/>
            <a:ext cx="744165" cy="53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74584" y="3571245"/>
            <a:ext cx="699317" cy="681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06600" y="3524311"/>
            <a:ext cx="508935" cy="775386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482248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1052393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9"/>
          <p:cNvSpPr txBox="1"/>
          <p:nvPr/>
        </p:nvSpPr>
        <p:spPr>
          <a:xfrm>
            <a:off x="1222360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3809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76769" y="4840241"/>
            <a:ext cx="476925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19" y="6153881"/>
            <a:ext cx="1577712" cy="37149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53" y="6153881"/>
            <a:ext cx="1577712" cy="37149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3" y="748232"/>
            <a:ext cx="2323482" cy="165962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7"/>
          <p:cNvSpPr/>
          <p:nvPr/>
        </p:nvSpPr>
        <p:spPr>
          <a:xfrm>
            <a:off x="0" y="8648700"/>
            <a:ext cx="18288000" cy="163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192000" y="1181100"/>
            <a:ext cx="5676817" cy="8530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2500"/>
            <a:ext cx="13101916" cy="601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334412">
            <a:off x="1784061" y="2166036"/>
            <a:ext cx="10896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28600" y="7541527"/>
            <a:ext cx="5029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804"/>
            <a:ext cx="11829878" cy="1231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3675809"/>
            <a:ext cx="5068616" cy="3496622"/>
            <a:chOff x="0" y="-1595051"/>
            <a:chExt cx="6758155" cy="466216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4115"/>
              <a:ext cx="6690627" cy="3541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bởi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773" y="-1595051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79199" y="3675809"/>
            <a:ext cx="5063536" cy="3618311"/>
            <a:chOff x="-280319" y="-1595052"/>
            <a:chExt cx="6751382" cy="4824419"/>
          </a:xfrm>
        </p:grpSpPr>
        <p:sp>
          <p:nvSpPr>
            <p:cNvPr id="8" name="TextBox 8"/>
            <p:cNvSpPr txBox="1"/>
            <p:nvPr/>
          </p:nvSpPr>
          <p:spPr>
            <a:xfrm>
              <a:off x="-82479" y="-463955"/>
              <a:ext cx="6244562" cy="3693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song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80319" y="-1595052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 rot="5400000">
            <a:off x="5677196" y="5932174"/>
            <a:ext cx="212967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66563" y="4430650"/>
            <a:ext cx="3059216" cy="47800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09200" y="6241421"/>
            <a:ext cx="3059216" cy="478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8970" y="7001776"/>
            <a:ext cx="3059216" cy="4780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66563" y="1028700"/>
            <a:ext cx="2160527" cy="2267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33794" y="4454669"/>
            <a:ext cx="4165281" cy="544157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371599" y="853747"/>
            <a:ext cx="1565531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174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743200" y="228854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12883"/>
          <a:stretch/>
        </p:blipFill>
        <p:spPr>
          <a:xfrm>
            <a:off x="228600" y="3924300"/>
            <a:ext cx="6553199" cy="68458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61440" y="3345000"/>
            <a:ext cx="1566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4632186"/>
            <a:ext cx="9144000" cy="4888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le trong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vị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5361" y="1316564"/>
            <a:ext cx="571501" cy="5715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73930" y="4259684"/>
            <a:ext cx="571501" cy="571501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0" y="8470998"/>
            <a:ext cx="18288000" cy="1816002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65783" y="1089447"/>
            <a:ext cx="4083254" cy="30290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13787" y="4545435"/>
            <a:ext cx="4351293" cy="50383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66333" y="2085577"/>
            <a:ext cx="3082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7736" y="865438"/>
            <a:ext cx="10930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so le trong nằm ở miền trong được tạo bởi 2 đường thẳng a và b và nằm về hai phía so với đường thẳng 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7736" y="3901459"/>
            <a:ext cx="68708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đồng vị, nằm cùng phía so với đường thẳng c và 1 góc nằm ngoài miền và 1 góc nằm trong miền tạo bởi 2 đường thẳng a và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12883"/>
          <a:stretch/>
        </p:blipFill>
        <p:spPr>
          <a:xfrm>
            <a:off x="8818585" y="2432975"/>
            <a:ext cx="5476240" cy="57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2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997" y="5171703"/>
            <a:ext cx="2941960" cy="4445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87872"/>
            <a:ext cx="1833490" cy="183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5890" y="594360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đường thẳng mn cắt đường thẳng xy và uv lần lượt tại hai điểm P và Q (H.3.17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kể tên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cặp góc so le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Bốn cặp góc đồng vị.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" b="1"/>
          <a:stretch/>
        </p:blipFill>
        <p:spPr>
          <a:xfrm>
            <a:off x="11125200" y="2476500"/>
            <a:ext cx="5001957" cy="294257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255890" y="4463575"/>
            <a:ext cx="1976510" cy="1295400"/>
          </a:xfrm>
          <a:prstGeom prst="wedgeEllipseCallout">
            <a:avLst>
              <a:gd name="adj1" fmla="val -57844"/>
              <a:gd name="adj2" fmla="val 2892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5052" y="5821959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30667" y="5821959"/>
            <a:ext cx="9001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mPx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PQv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60120" y="4358933"/>
            <a:ext cx="1600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3018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104900" y="5775136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kề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=15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  <a:blipFill rotWithShape="0">
                <a:blip r:embed="rId6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89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 animBg="1"/>
      <p:bldP spid="2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04900" y="4335449"/>
            <a:ext cx="16002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199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384300" y="5706791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 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đồng vị: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đối đỉnh nên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  <a:blipFill rotWithShape="0">
                <a:blip r:embed="rId5"/>
                <a:stretch>
                  <a:fillRect l="-2545" b="-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4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1646</Words>
  <Application>Microsoft Office PowerPoint</Application>
  <PresentationFormat>Custom</PresentationFormat>
  <Paragraphs>177</Paragraphs>
  <Slides>34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Times New Roman</vt:lpstr>
      <vt:lpstr>Wingdings</vt:lpstr>
      <vt:lpstr>Arial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cương</dc:title>
  <dc:creator>User</dc:creator>
  <cp:lastModifiedBy>Microsoft account</cp:lastModifiedBy>
  <cp:revision>45</cp:revision>
  <dcterms:created xsi:type="dcterms:W3CDTF">2006-08-16T00:00:00Z</dcterms:created>
  <dcterms:modified xsi:type="dcterms:W3CDTF">2022-06-28T07:41:05Z</dcterms:modified>
  <dc:identifier>DAFD8QqN0sk</dc:identifier>
</cp:coreProperties>
</file>