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8"/>
  </p:notesMasterIdLst>
  <p:sldIdLst>
    <p:sldId id="256" r:id="rId3"/>
    <p:sldId id="259" r:id="rId4"/>
    <p:sldId id="257" r:id="rId5"/>
    <p:sldId id="318" r:id="rId6"/>
    <p:sldId id="262" r:id="rId7"/>
    <p:sldId id="263" r:id="rId8"/>
    <p:sldId id="405" r:id="rId9"/>
    <p:sldId id="266" r:id="rId10"/>
    <p:sldId id="316" r:id="rId11"/>
    <p:sldId id="306" r:id="rId12"/>
    <p:sldId id="307" r:id="rId13"/>
    <p:sldId id="406" r:id="rId14"/>
    <p:sldId id="408" r:id="rId15"/>
    <p:sldId id="312" r:id="rId16"/>
    <p:sldId id="346" r:id="rId17"/>
    <p:sldId id="409" r:id="rId18"/>
    <p:sldId id="410" r:id="rId19"/>
    <p:sldId id="411" r:id="rId20"/>
    <p:sldId id="412" r:id="rId21"/>
    <p:sldId id="413" r:id="rId22"/>
    <p:sldId id="414" r:id="rId23"/>
    <p:sldId id="342" r:id="rId24"/>
    <p:sldId id="415" r:id="rId25"/>
    <p:sldId id="322" r:id="rId26"/>
    <p:sldId id="417" r:id="rId27"/>
    <p:sldId id="418" r:id="rId28"/>
    <p:sldId id="419" r:id="rId29"/>
    <p:sldId id="292" r:id="rId30"/>
    <p:sldId id="392" r:id="rId31"/>
    <p:sldId id="420" r:id="rId32"/>
    <p:sldId id="421" r:id="rId33"/>
    <p:sldId id="422" r:id="rId34"/>
    <p:sldId id="423" r:id="rId35"/>
    <p:sldId id="276" r:id="rId36"/>
    <p:sldId id="349" r:id="rId37"/>
    <p:sldId id="425" r:id="rId38"/>
    <p:sldId id="424" r:id="rId39"/>
    <p:sldId id="337" r:id="rId40"/>
    <p:sldId id="398" r:id="rId41"/>
    <p:sldId id="426" r:id="rId42"/>
    <p:sldId id="278" r:id="rId43"/>
    <p:sldId id="299" r:id="rId44"/>
    <p:sldId id="403" r:id="rId45"/>
    <p:sldId id="303" r:id="rId46"/>
    <p:sldId id="338" r:id="rId47"/>
  </p:sldIdLst>
  <p:sldSz cx="18288000" cy="10287000"/>
  <p:notesSz cx="6858000" cy="9144000"/>
  <p:embeddedFontLst>
    <p:embeddedFont>
      <p:font typeface="Cambria Math" panose="02040503050406030204" pitchFamily="18" charset="0"/>
      <p:regular r:id="rId49"/>
    </p:embeddedFont>
    <p:embeddedFont>
      <p:font typeface="Merriweather" panose="00000500000000000000" pitchFamily="2" charset="0"/>
      <p:regular r:id="rId50"/>
      <p:bold r:id="rId51"/>
      <p:italic r:id="rId52"/>
      <p:boldItalic r:id="rId53"/>
    </p:embeddedFont>
    <p:embeddedFont>
      <p:font typeface="Merriweather Black" panose="00000A00000000000000" pitchFamily="2" charset="0"/>
      <p:bold r:id="rId54"/>
      <p:boldItalic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22" autoAdjust="0"/>
  </p:normalViewPr>
  <p:slideViewPr>
    <p:cSldViewPr>
      <p:cViewPr varScale="1">
        <p:scale>
          <a:sx n="52" d="100"/>
          <a:sy n="52" d="100"/>
        </p:scale>
        <p:origin x="8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9/20/2025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BCA1D0-31EE-4614-BDCE-338CB48A6983}" type="slidenum">
              <a:rPr lang="en-US" smtClean="0"/>
              <a:t>1</a:t>
            </a:fld>
            <a:endParaRPr lang="en-US"/>
          </a:p>
        </p:txBody>
      </p:sp>
    </p:spTree>
    <p:extLst>
      <p:ext uri="{BB962C8B-B14F-4D97-AF65-F5344CB8AC3E}">
        <p14:creationId xmlns:p14="http://schemas.microsoft.com/office/powerpoint/2010/main" val="241072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05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4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5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90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75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391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787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2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465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83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13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3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9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44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46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56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357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2180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231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38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75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458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78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0.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0.png"/><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260.png"/><Relationship Id="rId5" Type="http://schemas.microsoft.com/office/2007/relationships/hdphoto" Target="../media/hdphoto4.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8.png"/><Relationship Id="rId12"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32.png"/><Relationship Id="rId5" Type="http://schemas.microsoft.com/office/2007/relationships/hdphoto" Target="../media/hdphoto5.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20.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2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1.xml"/><Relationship Id="rId7" Type="http://schemas.microsoft.com/office/2007/relationships/hdphoto" Target="../media/hdphoto6.wdp"/><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2.xml"/><Relationship Id="rId7" Type="http://schemas.openxmlformats.org/officeDocument/2006/relationships/image" Target="../media/image40.png"/><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38.png"/><Relationship Id="rId5" Type="http://schemas.microsoft.com/office/2007/relationships/hdphoto" Target="../media/hdphoto7.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notesSlide" Target="../notesSlides/notesSlide23.xml"/><Relationship Id="rId7"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42.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notesSlide" Target="../notesSlides/notesSlide24.xml"/><Relationship Id="rId7"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image" Target="../media/image46.png"/><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17" Type="http://schemas.openxmlformats.org/officeDocument/2006/relationships/image" Target="../media/image48.png"/><Relationship Id="rId2" Type="http://schemas.openxmlformats.org/officeDocument/2006/relationships/slideLayout" Target="../slideLayouts/slideLayout14.xml"/><Relationship Id="rId16" Type="http://schemas.microsoft.com/office/2007/relationships/hdphoto" Target="../media/hdphoto1.wdp"/><Relationship Id="rId1" Type="http://schemas.openxmlformats.org/officeDocument/2006/relationships/tags" Target="../tags/tag28.xml"/><Relationship Id="rId5" Type="http://schemas.openxmlformats.org/officeDocument/2006/relationships/image" Target="../media/image12.svg"/><Relationship Id="rId15" Type="http://schemas.openxmlformats.org/officeDocument/2006/relationships/image" Target="../media/image46.png"/><Relationship Id="rId4" Type="http://schemas.openxmlformats.org/officeDocument/2006/relationships/image" Target="../media/image11.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51.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51.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54.jp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56.png"/><Relationship Id="rId5" Type="http://schemas.microsoft.com/office/2007/relationships/hdphoto" Target="../media/hdphoto10.wdp"/><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9" Type="http://schemas.microsoft.com/office/2007/relationships/hdphoto" Target="../media/hdphoto10.wdp"/><Relationship Id="rId3" Type="http://schemas.openxmlformats.org/officeDocument/2006/relationships/notesSlide" Target="../notesSlides/notesSlide35.xml"/><Relationship Id="rId38" Type="http://schemas.openxmlformats.org/officeDocument/2006/relationships/image" Target="../media/image55.png"/><Relationship Id="rId2" Type="http://schemas.openxmlformats.org/officeDocument/2006/relationships/slideLayout" Target="../slideLayouts/slideLayout13.xml"/><Relationship Id="rId1" Type="http://schemas.openxmlformats.org/officeDocument/2006/relationships/tags" Target="../tags/tag37.xml"/><Relationship Id="rId37"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8.svg"/><Relationship Id="rId2" Type="http://schemas.openxmlformats.org/officeDocument/2006/relationships/slideLayout" Target="../slideLayouts/slideLayout13.xml"/><Relationship Id="rId1" Type="http://schemas.openxmlformats.org/officeDocument/2006/relationships/tags" Target="../tags/tag38.xml"/><Relationship Id="rId6" Type="http://schemas.openxmlformats.org/officeDocument/2006/relationships/image" Target="../media/image57.png"/><Relationship Id="rId37" Type="http://schemas.openxmlformats.org/officeDocument/2006/relationships/image" Target="../media/image60.png"/><Relationship Id="rId5" Type="http://schemas.microsoft.com/office/2007/relationships/hdphoto" Target="../media/hdphoto10.wdp"/><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62.png"/><Relationship Id="rId2" Type="http://schemas.openxmlformats.org/officeDocument/2006/relationships/slideLayout" Target="../slideLayouts/slideLayout13.xml"/><Relationship Id="rId1" Type="http://schemas.openxmlformats.org/officeDocument/2006/relationships/tags" Target="../tags/tag41.xml"/><Relationship Id="rId6" Type="http://schemas.microsoft.com/office/2007/relationships/hdphoto" Target="../media/hdphoto11.wdp"/><Relationship Id="rId5" Type="http://schemas.openxmlformats.org/officeDocument/2006/relationships/image" Target="../media/image61.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40.xml"/><Relationship Id="rId7" Type="http://schemas.microsoft.com/office/2007/relationships/hdphoto" Target="../media/hdphoto12.wdp"/><Relationship Id="rId2" Type="http://schemas.openxmlformats.org/officeDocument/2006/relationships/slideLayout" Target="../slideLayouts/slideLayout13.xml"/><Relationship Id="rId1" Type="http://schemas.openxmlformats.org/officeDocument/2006/relationships/tags" Target="../tags/tag4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8.svg"/><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7.png"/><Relationship Id="rId5" Type="http://schemas.microsoft.com/office/2007/relationships/hdphoto" Target="../media/hdphoto13.wdp"/><Relationship Id="rId10"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microsoft.com/office/2007/relationships/hdphoto" Target="../media/hdphoto13.wdp"/><Relationship Id="rId12" Type="http://schemas.openxmlformats.org/officeDocument/2006/relationships/image" Target="../media/image69.png"/><Relationship Id="rId2" Type="http://schemas.openxmlformats.org/officeDocument/2006/relationships/slideLayout" Target="../slideLayouts/slideLayout13.xml"/><Relationship Id="rId1" Type="http://schemas.openxmlformats.org/officeDocument/2006/relationships/tags" Target="../tags/tag44.xml"/><Relationship Id="rId6" Type="http://schemas.openxmlformats.org/officeDocument/2006/relationships/image" Target="../media/image67.png"/><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4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180.png"/><Relationship Id="rId4"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4">
            <a:alphaModFix amt="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10">
            <a:alphaModFix amt="6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2">
            <a:alphaModFix amt="15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2">
            <a:alphaModFix amt="15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dirty="0">
                <a:ln w="9525" cap="flat" cmpd="sng">
                  <a:solidFill>
                    <a:srgbClr val="F3F3F3"/>
                  </a:solidFill>
                  <a:prstDash val="solid"/>
                  <a:round/>
                  <a:headEnd type="none" w="sm" len="sm"/>
                  <a:tailEnd type="none" w="sm" len="sm"/>
                </a:ln>
                <a:solidFill>
                  <a:srgbClr val="434343"/>
                </a:solidFill>
                <a:sym typeface="Arial"/>
              </a:rPr>
              <a:t>0</a:t>
            </a:r>
            <a:r>
              <a:rPr lang="en-US" sz="2800" kern="0" dirty="0">
                <a:ln w="9525" cap="flat" cmpd="sng">
                  <a:solidFill>
                    <a:srgbClr val="F3F3F3"/>
                  </a:solidFill>
                  <a:prstDash val="solid"/>
                  <a:round/>
                  <a:headEnd type="none" w="sm" len="sm"/>
                  <a:tailEnd type="none" w="sm" len="sm"/>
                </a:ln>
                <a:solidFill>
                  <a:srgbClr val="434343"/>
                </a:solidFill>
                <a:sym typeface="Arial"/>
              </a:rPr>
              <a:t>2</a:t>
            </a:r>
            <a:endParaRPr sz="2800" kern="0" dirty="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3" name="Group 2"/>
          <p:cNvGrpSpPr/>
          <p:nvPr/>
        </p:nvGrpSpPr>
        <p:grpSpPr>
          <a:xfrm>
            <a:off x="1905000" y="3238500"/>
            <a:ext cx="14649121" cy="3913892"/>
            <a:chOff x="1505279" y="3844469"/>
            <a:chExt cx="14649121" cy="391389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1581479" y="3844469"/>
              <a:ext cx="14401177" cy="3913892"/>
            </a:xfrm>
            <a:prstGeom prst="rect">
              <a:avLst/>
            </a:prstGeom>
          </p:spPr>
          <p:txBody>
            <a:bodyPr wrap="square">
              <a:spAutoFit/>
            </a:bodyPr>
            <a:lstStyle/>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TÍNH CHẤT</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 CỦA</a:t>
              </a:r>
            </a:p>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 HÌNH THANG CÂN</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custDataLst>
      <p:tags r:id="rId1"/>
    </p:custDataLst>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685800" y="1574907"/>
            <a:ext cx="16886329" cy="1015663"/>
          </a:xfrm>
          <a:prstGeom prst="rect">
            <a:avLst/>
          </a:prstGeom>
          <a:noFill/>
        </p:spPr>
        <p:txBody>
          <a:bodyPr wrap="square" rtlCol="0">
            <a:spAutoFit/>
          </a:bodyPr>
          <a:lstStyle/>
          <a:p>
            <a:pPr algn="just">
              <a:lnSpc>
                <a:spcPct val="150000"/>
              </a:lnSpc>
            </a:pPr>
            <a:r>
              <a:rPr lang="nl-NL" sz="4000" b="1" kern="0">
                <a:solidFill>
                  <a:srgbClr val="000000"/>
                </a:solidFill>
                <a:cs typeface="Arial" panose="020B0604020202020204" pitchFamily="34" charset="0"/>
                <a:sym typeface="Arial"/>
              </a:rPr>
              <a:t>HĐ1: </a:t>
            </a:r>
            <a:r>
              <a:rPr lang="en-US" sz="4000">
                <a:latin typeface="Arial" panose="020B0604020202020204" pitchFamily="34" charset="0"/>
                <a:ea typeface="Calibri" panose="020F0502020204030204" pitchFamily="34" charset="0"/>
                <a:cs typeface="Times New Roman" panose="02020603050405020304" pitchFamily="18" charset="0"/>
              </a:rPr>
              <a:t>Cho hình thang cân ABCD, AB // CD và AB &lt; CD (H.3.16).</a:t>
            </a: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36887">
            <a:off x="-217036" y="3544901"/>
            <a:ext cx="1871060" cy="1854688"/>
          </a:xfrm>
          <a:prstGeom prst="rect">
            <a:avLst/>
          </a:prstGeom>
        </p:spPr>
      </p:pic>
      <p:pic>
        <p:nvPicPr>
          <p:cNvPr id="22" name="Picture 5"/>
          <p:cNvPicPr>
            <a:picLocks noChangeAspect="1"/>
          </p:cNvPicPr>
          <p:nvPr/>
        </p:nvPicPr>
        <p:blipFill rotWithShape="1">
          <a:blip r:embed="rId6"/>
          <a:srcRect l="71258" t="36429"/>
          <a:stretch/>
        </p:blipFill>
        <p:spPr>
          <a:xfrm>
            <a:off x="16306800" y="8180734"/>
            <a:ext cx="1447800" cy="1839566"/>
          </a:xfrm>
          <a:prstGeom prst="rect">
            <a:avLst/>
          </a:prstGeom>
        </p:spPr>
      </p:pic>
      <p:sp>
        <p:nvSpPr>
          <p:cNvPr id="11" name="Rectangle 1"/>
          <p:cNvSpPr>
            <a:spLocks noChangeArrowheads="1"/>
          </p:cNvSpPr>
          <p:nvPr/>
        </p:nvSpPr>
        <p:spPr bwMode="auto">
          <a:xfrm>
            <a:off x="3321925" y="461809"/>
            <a:ext cx="1161407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4300" b="1" u="none" strike="noStrike" cap="none" normalizeH="0" baseline="0">
                <a:ln>
                  <a:noFill/>
                </a:ln>
                <a:solidFill>
                  <a:srgbClr val="0070C0"/>
                </a:solidFill>
                <a:effectLst/>
                <a:latin typeface="Arial" panose="020B0604020202020204" pitchFamily="34" charset="0"/>
              </a:rPr>
              <a:t>  </a:t>
            </a:r>
            <a:r>
              <a:rPr lang="en-US" altLang="en-US" sz="4300" b="1">
                <a:solidFill>
                  <a:srgbClr val="0070C0"/>
                </a:solidFill>
                <a:latin typeface="Arial" panose="020B0604020202020204" pitchFamily="34" charset="0"/>
                <a:cs typeface="Arial" panose="020B0604020202020204" pitchFamily="34" charset="0"/>
              </a:rPr>
              <a:t>Tính chất về cạnh bên của hình thang cân</a:t>
            </a:r>
            <a:endParaRPr kumimoji="0" lang="en-US" altLang="en-US" sz="4300" b="1" u="none" strike="noStrike" cap="none" normalizeH="0" baseline="0" dirty="0">
              <a:ln>
                <a:noFill/>
              </a:ln>
              <a:solidFill>
                <a:srgbClr val="0070C0"/>
              </a:solidFill>
              <a:effectLst/>
              <a:latin typeface="Arial" panose="020B0604020202020204" pitchFamily="34" charset="0"/>
            </a:endParaRPr>
          </a:p>
        </p:txBody>
      </p:sp>
      <p:sp>
        <p:nvSpPr>
          <p:cNvPr id="6" name="Rectangle 5"/>
          <p:cNvSpPr/>
          <p:nvPr/>
        </p:nvSpPr>
        <p:spPr>
          <a:xfrm>
            <a:off x="830179" y="6432359"/>
            <a:ext cx="15468600" cy="2902141"/>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latin typeface="OpenSans"/>
              </a:rPr>
              <a:t>a) Từ A và B kẻ AH ⊥ DC, BI ⊥ DC, H ∈ CD, I ∈ CD. Chứng minh rằng AH = BI bằng cách chứng minh ∆AHI = ∆IBA.</a:t>
            </a:r>
          </a:p>
          <a:p>
            <a:pPr algn="just">
              <a:lnSpc>
                <a:spcPct val="150000"/>
              </a:lnSpc>
              <a:spcBef>
                <a:spcPts val="600"/>
              </a:spcBef>
              <a:spcAft>
                <a:spcPts val="600"/>
              </a:spcAft>
            </a:pPr>
            <a:r>
              <a:rPr lang="en-US" sz="4000">
                <a:solidFill>
                  <a:srgbClr val="000000"/>
                </a:solidFill>
                <a:latin typeface="OpenSans"/>
              </a:rPr>
              <a:t>b) Chứng minh ∆AHD = ∆BIC, từ đó suy ra AD = BC.</a:t>
            </a: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867400" y="2857500"/>
            <a:ext cx="6565961" cy="3258990"/>
          </a:xfrm>
          <a:prstGeom prst="rect">
            <a:avLst/>
          </a:prstGeom>
        </p:spPr>
      </p:pic>
    </p:spTree>
    <p:custDataLst>
      <p:tags r:id="rId1"/>
    </p:custDataLst>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6"/>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15300" y="2324100"/>
                <a:ext cx="9144000" cy="6825651"/>
              </a:xfrm>
              <a:prstGeom prst="rect">
                <a:avLst/>
              </a:prstGeom>
            </p:spPr>
            <p:txBody>
              <a:bodyPr>
                <a:spAutoFit/>
              </a:bodyPr>
              <a:lstStyle/>
              <a:p>
                <a:pPr algn="just">
                  <a:lnSpc>
                    <a:spcPct val="150000"/>
                  </a:lnSpc>
                  <a:spcAft>
                    <a:spcPts val="800"/>
                  </a:spcAft>
                </a:pPr>
                <a:r>
                  <a:rPr lang="en-US" sz="3800">
                    <a:ea typeface="Arial" panose="020B0604020202020204" pitchFamily="34" charset="0"/>
                    <a:cs typeface="Times New Roman" panose="02020603050405020304" pitchFamily="18" charset="0"/>
                  </a:rPr>
                  <a:t>a) Ta có AB // CD (gt) mà </a:t>
                </a:r>
                <a14:m>
                  <m:oMath xmlns:m="http://schemas.openxmlformats.org/officeDocument/2006/math">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CD</m:t>
                    </m:r>
                  </m:oMath>
                </a14:m>
                <a:r>
                  <a:rPr lang="en-US" sz="3800">
                    <a:effectLst/>
                    <a:ea typeface="Dotum" panose="020B0600000101010101" pitchFamily="34" charset="-127"/>
                    <a:cs typeface="Times New Roman" panose="02020603050405020304" pitchFamily="18" charset="0"/>
                  </a:rPr>
                  <a:t> (gt)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m:t>
                    </m:r>
                  </m:oMath>
                </a14:m>
                <a:r>
                  <a:rPr lang="en-US" sz="3800">
                    <a:effectLst/>
                    <a:ea typeface="Dotum" panose="020B0600000101010101" pitchFamily="34" charset="-127"/>
                    <a:cs typeface="Times New Roman" panose="02020603050405020304" pitchFamily="18" charset="0"/>
                  </a:rPr>
                  <a:t>. Suy ra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ABI</m:t>
                        </m:r>
                      </m:e>
                    </m:acc>
                    <m:r>
                      <a:rPr lang="en-US" sz="38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Xét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và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ABI</m:t>
                    </m:r>
                  </m:oMath>
                </a14:m>
                <a:r>
                  <a:rPr lang="en-US" sz="3800">
                    <a:effectLst/>
                    <a:ea typeface="Dotum" panose="020B0600000101010101" pitchFamily="34" charset="-127"/>
                    <a:cs typeface="Times New Roman" panose="02020603050405020304" pitchFamily="18" charset="0"/>
                  </a:rPr>
                  <a:t> có:</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800">
                            <a:effectLst/>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 </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BAI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HIB</m:t>
                        </m:r>
                      </m:e>
                    </m:acc>
                  </m:oMath>
                </a14:m>
                <a:r>
                  <a:rPr lang="en-US" sz="3800">
                    <a:effectLst/>
                    <a:ea typeface="Dotum" panose="020B0600000101010101" pitchFamily="34" charset="-127"/>
                    <a:cs typeface="Times New Roman" panose="02020603050405020304" pitchFamily="18" charset="0"/>
                  </a:rPr>
                  <a:t> (so le trong)</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AI chung</a:t>
                </a: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(g.c.g)</a:t>
                </a:r>
                <a:r>
                  <a:rPr lang="en-US" sz="3800">
                    <a:ea typeface="Dotum" panose="020B0600000101010101" pitchFamily="34" charset="-127"/>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AH</m:t>
                    </m:r>
                    <m: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3800" i="0">
                        <a:effectLst/>
                        <a:latin typeface="Cambria Math" panose="02040503050406030204" pitchFamily="18" charset="0"/>
                        <a:ea typeface="Dotum" panose="020B0600000101010101" pitchFamily="34" charset="-127"/>
                        <a:cs typeface="Times New Roman" panose="02020603050405020304" pitchFamily="18" charset="0"/>
                      </a:rPr>
                      <m:t>BI</m:t>
                    </m:r>
                  </m:oMath>
                </a14:m>
                <a:endParaRPr lang="en-US" sz="38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15300" y="2324100"/>
                <a:ext cx="9144000" cy="6825651"/>
              </a:xfrm>
              <a:prstGeom prst="rect">
                <a:avLst/>
              </a:prstGeom>
              <a:blipFill>
                <a:blip r:embed="rId13"/>
                <a:stretch>
                  <a:fillRect l="-2200" b="-267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57643885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6"/>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15300" y="2324100"/>
                <a:ext cx="9144000" cy="7233134"/>
              </a:xfrm>
              <a:prstGeom prst="rect">
                <a:avLst/>
              </a:prstGeom>
            </p:spPr>
            <p:txBody>
              <a:bodyPr>
                <a:spAutoFit/>
              </a:bodyPr>
              <a:lstStyle/>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b) Xét </a:t>
                </a: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oMath>
                </a14:m>
                <a:r>
                  <a:rPr lang="en-US" sz="4000">
                    <a:solidFill>
                      <a:srgbClr val="434343"/>
                    </a:solidFill>
                    <a:ea typeface="Dotum" panose="020B0600000101010101" pitchFamily="34" charset="-127"/>
                    <a:cs typeface="Times New Roman" panose="02020603050405020304" pitchFamily="18" charset="0"/>
                  </a:rPr>
                  <a:t> và </a:t>
                </a:r>
                <a14:m>
                  <m:oMath xmlns:m="http://schemas.openxmlformats.org/officeDocument/2006/math">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có:</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ea typeface="Dotum" panose="020B0600000101010101" pitchFamily="34" charset="-127"/>
                    <a:cs typeface="Times New Roman" panose="02020603050405020304" pitchFamily="18" charset="0"/>
                  </a:rPr>
                  <a:t> </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oMath>
                </a14:m>
                <a:r>
                  <a:rPr lang="en-US" sz="4000">
                    <a:solidFill>
                      <a:srgbClr val="434343"/>
                    </a:solidFill>
                    <a:ea typeface="Dotum" panose="020B0600000101010101" pitchFamily="34" charset="-127"/>
                    <a:cs typeface="Times New Roman" panose="02020603050405020304" pitchFamily="18" charset="0"/>
                  </a:rPr>
                  <a:t> (ABCD là hình thang cân)</a:t>
                </a:r>
              </a:p>
              <a:p>
                <a:pPr lvl="0" algn="just">
                  <a:lnSpc>
                    <a:spcPct val="150000"/>
                  </a:lnSpc>
                  <a:spcAft>
                    <a:spcPts val="800"/>
                  </a:spcAft>
                  <a:defRPr/>
                </a:pP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srgbClr val="434343"/>
                    </a:solidFill>
                    <a:ea typeface="Arial" panose="020B0604020202020204" pitchFamily="34" charset="0"/>
                    <a:cs typeface="Times New Roman" panose="02020603050405020304" pitchFamily="18" charset="0"/>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A</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e>
                    </m:acc>
                  </m:oMath>
                </a14:m>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AH = BI (theo a)</a:t>
                </a: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(g.c.g)</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AD</m:t>
                    </m:r>
                    <m: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BC</m:t>
                    </m:r>
                  </m:oMath>
                </a14:m>
                <a:r>
                  <a:rPr lang="en-US" sz="4000">
                    <a:solidFill>
                      <a:srgbClr val="434343"/>
                    </a:solidFill>
                    <a:ea typeface="Dotum" panose="020B0600000101010101" pitchFamily="34" charset="-127"/>
                    <a:cs typeface="Times New Roman" panose="02020603050405020304" pitchFamily="18" charset="0"/>
                  </a:rPr>
                  <a:t>.</a:t>
                </a:r>
                <a:endParaRPr lang="en-US" sz="4000">
                  <a:solidFill>
                    <a:srgbClr val="434343"/>
                  </a:solidFill>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15300" y="2324100"/>
                <a:ext cx="9144000" cy="7233134"/>
              </a:xfrm>
              <a:prstGeom prst="rect">
                <a:avLst/>
              </a:prstGeom>
              <a:blipFill>
                <a:blip r:embed="rId13"/>
                <a:stretch>
                  <a:fillRect l="-2400" b="-151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783728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Rectangle 1"/>
          <p:cNvSpPr/>
          <p:nvPr/>
        </p:nvSpPr>
        <p:spPr>
          <a:xfrm>
            <a:off x="1914361" y="3659475"/>
            <a:ext cx="8763000" cy="2169825"/>
          </a:xfrm>
          <a:prstGeom prst="rect">
            <a:avLst/>
          </a:prstGeom>
        </p:spPr>
        <p:txBody>
          <a:bodyPr wrap="square">
            <a:spAutoFit/>
          </a:bodyPr>
          <a:lstStyle/>
          <a:p>
            <a:pPr algn="just">
              <a:lnSpc>
                <a:spcPct val="150000"/>
              </a:lnSpc>
              <a:spcAft>
                <a:spcPts val="800"/>
              </a:spcAft>
            </a:pPr>
            <a:r>
              <a:rPr lang="nl-NL" sz="4500" b="1" u="sng">
                <a:latin typeface="Arial" panose="020B0604020202020204" pitchFamily="34" charset="0"/>
                <a:ea typeface="Calibri" panose="020F0502020204030204" pitchFamily="34" charset="0"/>
                <a:cs typeface="Times New Roman" panose="02020603050405020304" pitchFamily="18" charset="0"/>
              </a:rPr>
              <a:t>Định lí 1:</a:t>
            </a:r>
            <a:r>
              <a:rPr lang="nl-NL" sz="4500" b="1">
                <a:latin typeface="Arial" panose="020B0604020202020204" pitchFamily="34" charset="0"/>
                <a:ea typeface="Calibri" panose="020F0502020204030204" pitchFamily="34" charset="0"/>
                <a:cs typeface="Times New Roman" panose="02020603050405020304" pitchFamily="18" charset="0"/>
              </a:rPr>
              <a:t> Trong hình thang cân, hai cạnh bên bằng nhau.</a:t>
            </a:r>
            <a:endParaRPr lang="en-US" sz="4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95861" y="7734300"/>
            <a:ext cx="5863628" cy="2220849"/>
          </a:xfrm>
          <a:prstGeom prst="rect">
            <a:avLst/>
          </a:prstGeom>
        </p:spPr>
      </p:pic>
      <p:grpSp>
        <p:nvGrpSpPr>
          <p:cNvPr id="9" name="Group 8"/>
          <p:cNvGrpSpPr/>
          <p:nvPr/>
        </p:nvGrpSpPr>
        <p:grpSpPr>
          <a:xfrm>
            <a:off x="12127405" y="3801979"/>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916849" y="4724400"/>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229"/>
        <p:cNvGrpSpPr/>
        <p:nvPr/>
      </p:nvGrpSpPr>
      <p:grpSpPr>
        <a:xfrm>
          <a:off x="0" y="0"/>
          <a:ext cx="0" cy="0"/>
          <a:chOff x="0" y="0"/>
          <a:chExt cx="0" cy="0"/>
        </a:xfrm>
      </p:grpSpPr>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1194868" y="1391640"/>
            <a:ext cx="6728174" cy="2837460"/>
          </a:xfrm>
          <a:prstGeom prst="rect">
            <a:avLst/>
          </a:prstGeom>
        </p:spPr>
      </p:pic>
      <p:sp>
        <p:nvSpPr>
          <p:cNvPr id="2255" name="Google Shape;2255;p39"/>
          <p:cNvSpPr/>
          <p:nvPr/>
        </p:nvSpPr>
        <p:spPr>
          <a:xfrm>
            <a:off x="323151" y="28869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05600" y="324468"/>
            <a:ext cx="4648200"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2</a:t>
            </a:r>
          </a:p>
        </p:txBody>
      </p:sp>
      <p:sp>
        <p:nvSpPr>
          <p:cNvPr id="44" name="Google Shape;2254;p39"/>
          <p:cNvSpPr/>
          <p:nvPr/>
        </p:nvSpPr>
        <p:spPr>
          <a:xfrm>
            <a:off x="6500984" y="28468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227809" y="269192"/>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7301441" y="288696"/>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150391" y="4632027"/>
            <a:ext cx="1758617" cy="9309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23151" y="2080345"/>
                <a:ext cx="11030649" cy="2072555"/>
              </a:xfrm>
              <a:prstGeom prst="rect">
                <a:avLst/>
              </a:prstGeom>
            </p:spPr>
            <p:txBody>
              <a:bodyPr wrap="square">
                <a:spAutoFit/>
              </a:bodyPr>
              <a:lstStyle/>
              <a:p>
                <a:pPr lvl="0" algn="just">
                  <a:lnSpc>
                    <a:spcPct val="150000"/>
                  </a:lnSpc>
                  <a:spcAft>
                    <a:spcPts val="800"/>
                  </a:spcAft>
                </a:pPr>
                <a:r>
                  <a:rPr lang="vi-VN" sz="4000">
                    <a:solidFill>
                      <a:srgbClr val="000000"/>
                    </a:solidFill>
                    <a:latin typeface="OpenSans"/>
                  </a:rPr>
                  <a:t>Cho tứ giác ABCD như Hình 3.18. Biết rằng</a:t>
                </a:r>
                <a:endParaRPr lang="en-US" sz="4000">
                  <a:solidFill>
                    <a:srgbClr val="000000"/>
                  </a:solidFill>
                  <a:latin typeface="OpenSans"/>
                </a:endParaRPr>
              </a:p>
              <a:p>
                <a:pPr lvl="0" algn="just">
                  <a:lnSpc>
                    <a:spcPct val="150000"/>
                  </a:lnSpc>
                  <a:spcAft>
                    <a:spcPts val="800"/>
                  </a:spcAft>
                </a:pPr>
                <a:r>
                  <a:rPr lang="vi-VN" sz="4000">
                    <a:solidFill>
                      <a:srgbClr val="000000"/>
                    </a:solidFill>
                    <a:latin typeface="OpenSans"/>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sub>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a:solidFill>
                      <a:srgbClr val="000000"/>
                    </a:solidFill>
                    <a:latin typeface="OpenSans"/>
                  </a:rPr>
                  <a:t>. </a:t>
                </a:r>
                <a:r>
                  <a:rPr lang="vi-VN" sz="4000">
                    <a:solidFill>
                      <a:srgbClr val="000000"/>
                    </a:solidFill>
                    <a:latin typeface="OpenSans"/>
                  </a:rPr>
                  <a:t>Chứng minh rằng </a:t>
                </a:r>
                <a14:m>
                  <m:oMath xmlns:m="http://schemas.openxmlformats.org/officeDocument/2006/math">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AD</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4000">
                  <a:solidFill>
                    <a:srgbClr val="000000"/>
                  </a:solidFill>
                  <a:latin typeface="OpenSans"/>
                </a:endParaRPr>
              </a:p>
            </p:txBody>
          </p:sp>
        </mc:Choice>
        <mc:Fallback xmlns="">
          <p:sp>
            <p:nvSpPr>
              <p:cNvPr id="5" name="Rectangle 4"/>
              <p:cNvSpPr>
                <a:spLocks noRot="1" noChangeAspect="1" noMove="1" noResize="1" noEditPoints="1" noAdjustHandles="1" noChangeArrowheads="1" noChangeShapeType="1" noTextEdit="1"/>
              </p:cNvSpPr>
              <p:nvPr/>
            </p:nvSpPr>
            <p:spPr>
              <a:xfrm>
                <a:off x="323151" y="2080345"/>
                <a:ext cx="11030649" cy="2072555"/>
              </a:xfrm>
              <a:prstGeom prst="rect">
                <a:avLst/>
              </a:prstGeom>
              <a:blipFill>
                <a:blip r:embed="rId6"/>
                <a:stretch>
                  <a:fillRect l="-193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00591" y="5838539"/>
                <a:ext cx="17526000" cy="4257961"/>
              </a:xfrm>
              <a:prstGeom prst="rect">
                <a:avLst/>
              </a:prstGeom>
            </p:spPr>
            <p:txBody>
              <a:bodyPr wrap="square">
                <a:spAutoFit/>
              </a:bodyPr>
              <a:lstStyle/>
              <a:p>
                <a:pPr algn="just">
                  <a:lnSpc>
                    <a:spcPct val="150000"/>
                  </a:lnSpc>
                  <a:spcAft>
                    <a:spcPts val="800"/>
                  </a:spcAft>
                </a:pPr>
                <a:r>
                  <a:rPr lang="en-US" sz="4000">
                    <a:ea typeface="Arial" panose="020B0604020202020204" pitchFamily="34" charset="0"/>
                    <a:cs typeface="Times New Roman" panose="02020603050405020304" pitchFamily="18" charset="0"/>
                  </a:rPr>
                  <a:t>Ta có: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acc>
                  </m:oMath>
                </a14:m>
                <a:r>
                  <a:rPr lang="en-US" sz="4000">
                    <a:effectLst/>
                    <a:ea typeface="Dotum" panose="020B0600000101010101" pitchFamily="34" charset="-127"/>
                    <a:cs typeface="Times New Roman" panose="02020603050405020304" pitchFamily="18" charset="0"/>
                  </a:rPr>
                  <a:t> (gt) mà hai góc này ở vị trí đồng vị, nên suy ra: DC // AB.</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a:effectLst/>
                    <a:ea typeface="Arial" panose="020B0604020202020204" pitchFamily="34" charset="0"/>
                    <a:cs typeface="Times New Roman" panose="02020603050405020304" pitchFamily="18" charset="0"/>
                  </a:rPr>
                  <a:t>Vậy tứ giác ABCD là hình thang.</a:t>
                </a:r>
              </a:p>
              <a:p>
                <a:pPr algn="just">
                  <a:lnSpc>
                    <a:spcPct val="150000"/>
                  </a:lnSpc>
                  <a:spcAft>
                    <a:spcPts val="800"/>
                  </a:spcAft>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e>
                    </m:acc>
                    <m:r>
                      <a:rPr lang="en-US" sz="4000" b="0" i="0" smtClean="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latin typeface="Cambria Math" panose="02040503050406030204" pitchFamily="18" charset="0"/>
                                <a:ea typeface="Arial" panose="020B0604020202020204" pitchFamily="34" charset="0"/>
                                <a:cs typeface="Times New Roman" panose="02020603050405020304" pitchFamily="18" charset="0"/>
                              </a:rPr>
                              <m:t>D</m:t>
                            </m:r>
                          </m:e>
                          <m:sub>
                            <m:r>
                              <a:rPr lang="en-US" sz="4000">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b="0" i="0" smtClean="0">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ea typeface="Dotum" panose="020B0600000101010101" pitchFamily="34" charset="-127"/>
                    <a:cs typeface="Times New Roman" panose="02020603050405020304" pitchFamily="18" charset="0"/>
                  </a:rPr>
                  <a:t> Hình thang ABCD cân.</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i="0" smtClean="0">
                          <a:effectLst/>
                          <a:latin typeface="Cambria Math" panose="02040503050406030204" pitchFamily="18" charset="0"/>
                          <a:ea typeface="Arial" panose="020B0604020202020204" pitchFamily="34" charset="0"/>
                          <a:cs typeface="Times New Roman" panose="02020603050405020304" pitchFamily="18" charset="0"/>
                        </a:rPr>
                        <m:t>AD</m:t>
                      </m:r>
                      <m:r>
                        <a:rPr lang="en-US" sz="4000" i="0" smtClean="0">
                          <a:effectLst/>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4000" i="0">
                          <a:effectLst/>
                          <a:latin typeface="Cambria Math" panose="02040503050406030204" pitchFamily="18" charset="0"/>
                          <a:ea typeface="Arial" panose="020B0604020202020204" pitchFamily="34" charset="0"/>
                          <a:cs typeface="Times New Roman" panose="02020603050405020304" pitchFamily="18" charset="0"/>
                        </a:rPr>
                        <m:t>BC</m:t>
                      </m:r>
                    </m:oMath>
                  </m:oMathPara>
                </a14:m>
                <a:endParaRPr lang="en-US" sz="40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00591" y="5838539"/>
                <a:ext cx="17526000" cy="4257961"/>
              </a:xfrm>
              <a:prstGeom prst="rect">
                <a:avLst/>
              </a:prstGeom>
              <a:blipFill>
                <a:blip r:embed="rId7"/>
                <a:stretch>
                  <a:fillRect l="-121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3454716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2" dur="500"/>
                                        <p:tgtEl>
                                          <p:spTgt spid="2">
                                            <p:txEl>
                                              <p:pRg st="2" end="2"/>
                                            </p:txEl>
                                          </p:spTgt>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1448402" y="1810077"/>
            <a:ext cx="9811340" cy="2723823"/>
          </a:xfrm>
          <a:prstGeom prst="rect">
            <a:avLst/>
          </a:prstGeom>
          <a:noFill/>
        </p:spPr>
        <p:txBody>
          <a:bodyPr wrap="square" rtlCol="0">
            <a:spAutoFit/>
          </a:bodyPr>
          <a:lstStyle/>
          <a:p>
            <a:pPr lvl="0" algn="just">
              <a:lnSpc>
                <a:spcPct val="150000"/>
              </a:lnSpc>
            </a:pPr>
            <a:r>
              <a:rPr kumimoji="0" lang="nl-NL" sz="3800" b="1" i="0" u="none" strike="noStrike" kern="0" cap="none" spc="0" normalizeH="0" baseline="0" noProof="0">
                <a:ln>
                  <a:noFill/>
                </a:ln>
                <a:solidFill>
                  <a:srgbClr val="000000"/>
                </a:solidFill>
                <a:effectLst/>
                <a:uLnTx/>
                <a:uFillTx/>
                <a:latin typeface="Arial"/>
                <a:cs typeface="Arial" panose="020B0604020202020204" pitchFamily="34" charset="0"/>
                <a:sym typeface="Arial"/>
              </a:rPr>
              <a:t>HĐ2: </a:t>
            </a:r>
            <a:r>
              <a:rPr lang="vi-VN" sz="3800">
                <a:solidFill>
                  <a:srgbClr val="434343"/>
                </a:solidFill>
                <a:ea typeface="Calibri" panose="020F0502020204030204" pitchFamily="34" charset="0"/>
                <a:cs typeface="Times New Roman" panose="02020603050405020304" pitchFamily="18" charset="0"/>
              </a:rPr>
              <a:t>Cho hình thang cân ABCD, kẻ hai đường chéo AC, BD (H.3.19). Hãy chứng minh ∆ACD = ∆BDC. Từ đó suy ra AC = BD</a:t>
            </a:r>
            <a:r>
              <a:rPr lang="en-US" sz="3800">
                <a:solidFill>
                  <a:srgbClr val="434343"/>
                </a:solidFill>
                <a:ea typeface="Calibri" panose="020F0502020204030204" pitchFamily="34" charset="0"/>
                <a:cs typeface="Times New Roman" panose="02020603050405020304" pitchFamily="18" charset="0"/>
              </a:rPr>
              <a:t>.</a:t>
            </a:r>
            <a:endParaRPr lang="vi-VN" sz="3800">
              <a:solidFill>
                <a:srgbClr val="434343"/>
              </a:solidFill>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62186">
            <a:off x="-632832" y="3923658"/>
            <a:ext cx="1871060" cy="1854688"/>
          </a:xfrm>
          <a:prstGeom prst="rect">
            <a:avLst/>
          </a:prstGeom>
        </p:spPr>
      </p:pic>
      <p:pic>
        <p:nvPicPr>
          <p:cNvPr id="22" name="Picture 5"/>
          <p:cNvPicPr>
            <a:picLocks noChangeAspect="1"/>
          </p:cNvPicPr>
          <p:nvPr/>
        </p:nvPicPr>
        <p:blipFill rotWithShape="1">
          <a:blip r:embed="rId6"/>
          <a:srcRect l="71258" t="36429"/>
          <a:stretch/>
        </p:blipFill>
        <p:spPr>
          <a:xfrm>
            <a:off x="15651307" y="7419576"/>
            <a:ext cx="1768678" cy="2247272"/>
          </a:xfrm>
          <a:prstGeom prst="rect">
            <a:avLst/>
          </a:prstGeom>
        </p:spPr>
      </p:pic>
      <p:sp>
        <p:nvSpPr>
          <p:cNvPr id="11" name="Rectangle 1"/>
          <p:cNvSpPr>
            <a:spLocks noChangeArrowheads="1"/>
          </p:cNvSpPr>
          <p:nvPr/>
        </p:nvSpPr>
        <p:spPr bwMode="auto">
          <a:xfrm>
            <a:off x="3064643" y="571500"/>
            <a:ext cx="1212864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300" b="1">
                <a:solidFill>
                  <a:srgbClr val="0070C0"/>
                </a:solidFill>
              </a:rPr>
              <a:t>Tính chất về đường chéo của hình thang cân</a:t>
            </a:r>
            <a:endParaRPr kumimoji="0" lang="en-US" altLang="en-US" sz="43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92000" y="1485900"/>
            <a:ext cx="5616694" cy="297157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404286" y="5793309"/>
                <a:ext cx="9144000" cy="4226991"/>
              </a:xfrm>
              <a:prstGeom prst="rect">
                <a:avLst/>
              </a:prstGeom>
            </p:spPr>
            <p:txBody>
              <a:bodyPr>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Xét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ACD</m:t>
                    </m:r>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BDC</m:t>
                    </m:r>
                  </m:oMath>
                </a14:m>
                <a:r>
                  <a:rPr lang="en-US" sz="4000">
                    <a:effectLst/>
                    <a:ea typeface="Dotum" panose="020B0600000101010101" pitchFamily="34" charset="-127"/>
                    <a:cs typeface="Times New Roman" panose="02020603050405020304" pitchFamily="18" charset="0"/>
                  </a:rPr>
                  <a:t> có:</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CD chung</a:t>
                </a:r>
              </a:p>
              <a:p>
                <a:pPr>
                  <a:lnSpc>
                    <a:spcPct val="150000"/>
                  </a:lnSpc>
                  <a:spcAft>
                    <a:spcPts val="800"/>
                  </a:spcAft>
                </a:pPr>
                <a:r>
                  <a:rPr lang="en-US" sz="4000">
                    <a:effectLst/>
                    <a:ea typeface="Arial" panose="020B0604020202020204" pitchFamily="34" charset="0"/>
                    <a:cs typeface="Times New Roman" panose="02020603050405020304" pitchFamily="18" charset="0"/>
                  </a:rPr>
                  <a:t>AD = BC</a:t>
                </a:r>
              </a:p>
              <a:p>
                <a:pPr>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ADC</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BCD</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04286" y="5793309"/>
                <a:ext cx="9144000" cy="4226991"/>
              </a:xfrm>
              <a:prstGeom prst="rect">
                <a:avLst/>
              </a:prstGeom>
              <a:blipFill>
                <a:blip r:embed="rId12"/>
                <a:stretch>
                  <a:fillRect l="-2333"/>
                </a:stretch>
              </a:blipFill>
            </p:spPr>
            <p:txBody>
              <a:bodyPr/>
              <a:lstStyle/>
              <a:p>
                <a:r>
                  <a:rPr lang="en-US">
                    <a:noFill/>
                  </a:rPr>
                  <a:t> </a:t>
                </a:r>
              </a:p>
            </p:txBody>
          </p:sp>
        </mc:Fallback>
      </mc:AlternateContent>
      <p:sp>
        <p:nvSpPr>
          <p:cNvPr id="7" name="Left Brace 6"/>
          <p:cNvSpPr/>
          <p:nvPr/>
        </p:nvSpPr>
        <p:spPr>
          <a:xfrm flipH="1">
            <a:off x="4876800" y="7132097"/>
            <a:ext cx="685800" cy="2667000"/>
          </a:xfrm>
          <a:prstGeom prst="leftBrac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5996339" y="7393508"/>
                <a:ext cx="5653535" cy="2144177"/>
              </a:xfrm>
              <a:prstGeom prst="rect">
                <a:avLst/>
              </a:prstGeom>
            </p:spPr>
            <p:txBody>
              <a:bodyPr wrap="none">
                <a:spAutoFit/>
              </a:bodyPr>
              <a:lstStyle/>
              <a:p>
                <a:pPr lvl="0">
                  <a:lnSpc>
                    <a:spcPct val="150000"/>
                  </a:lnSpc>
                  <a:spcAft>
                    <a:spcPts val="800"/>
                  </a:spcAft>
                </a:pP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BDC</m:t>
                    </m:r>
                  </m:oMath>
                </a14:m>
                <a:r>
                  <a:rPr lang="en-US" sz="4000">
                    <a:solidFill>
                      <a:srgbClr val="434343"/>
                    </a:solidFill>
                    <a:ea typeface="Dotum" panose="020B0600000101010101" pitchFamily="34" charset="-127"/>
                    <a:cs typeface="Times New Roman" panose="02020603050405020304" pitchFamily="18" charset="0"/>
                  </a:rPr>
                  <a:t> (c.g.c) </a:t>
                </a:r>
              </a:p>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m:t>
                      </m:r>
                    </m:oMath>
                  </m:oMathPara>
                </a14:m>
                <a:endParaRPr lang="en-US" sz="4000">
                  <a:solidFill>
                    <a:srgbClr val="434343"/>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96339" y="7393508"/>
                <a:ext cx="5653535" cy="2144177"/>
              </a:xfrm>
              <a:prstGeom prst="rect">
                <a:avLst/>
              </a:prstGeom>
              <a:blipFill>
                <a:blip r:embed="rId13"/>
                <a:stretch>
                  <a:fillRect r="-2805"/>
                </a:stretch>
              </a:blipFill>
            </p:spPr>
            <p:txBody>
              <a:bodyPr/>
              <a:lstStyle/>
              <a:p>
                <a:r>
                  <a:rPr lang="en-US">
                    <a:noFill/>
                  </a:rPr>
                  <a:t> </a:t>
                </a:r>
              </a:p>
            </p:txBody>
          </p:sp>
        </mc:Fallback>
      </mc:AlternateContent>
      <p:sp>
        <p:nvSpPr>
          <p:cNvPr id="15" name="Oval Callout 14"/>
          <p:cNvSpPr/>
          <p:nvPr/>
        </p:nvSpPr>
        <p:spPr>
          <a:xfrm>
            <a:off x="8249655" y="4822147"/>
            <a:ext cx="1732546" cy="7785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6500729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par>
                          <p:cTn id="47" fill="hold">
                            <p:stCondLst>
                              <p:cond delay="1500"/>
                            </p:stCondLst>
                            <p:childTnLst>
                              <p:par>
                                <p:cTn id="48" presetID="14" presetClass="entr" presetSubtype="10" fill="hold"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658356" y="3735675"/>
            <a:ext cx="9924044" cy="2169825"/>
          </a:xfrm>
          <a:prstGeom prst="rect">
            <a:avLst/>
          </a:prstGeom>
        </p:spPr>
        <p:txBody>
          <a:bodyPr wrap="square">
            <a:spAutoFit/>
          </a:bodyPr>
          <a:lstStyle/>
          <a:p>
            <a:pPr lvl="0" algn="just">
              <a:lnSpc>
                <a:spcPct val="150000"/>
              </a:lnSpc>
              <a:spcAft>
                <a:spcPts val="800"/>
              </a:spcAft>
            </a:pPr>
            <a:r>
              <a:rPr lang="vi-VN" sz="4500" b="1" u="sng">
                <a:solidFill>
                  <a:srgbClr val="434343"/>
                </a:solidFill>
                <a:ea typeface="Calibri" panose="020F0502020204030204" pitchFamily="34" charset="0"/>
                <a:cs typeface="Times New Roman" panose="02020603050405020304" pitchFamily="18" charset="0"/>
              </a:rPr>
              <a:t>Định lí 2</a:t>
            </a:r>
            <a:r>
              <a:rPr lang="en-US" sz="4500" b="1" u="sng">
                <a:solidFill>
                  <a:srgbClr val="434343"/>
                </a:solidFill>
                <a:ea typeface="Calibri" panose="020F0502020204030204" pitchFamily="34" charset="0"/>
                <a:cs typeface="Times New Roman" panose="02020603050405020304" pitchFamily="18" charset="0"/>
              </a:rPr>
              <a:t>:</a:t>
            </a:r>
            <a:r>
              <a:rPr lang="en-US" sz="4500" b="1">
                <a:solidFill>
                  <a:srgbClr val="434343"/>
                </a:solidFill>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Trong hình thang cân, hai đường chéo bằng nhau.</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95861" y="7734300"/>
            <a:ext cx="5863628" cy="2220849"/>
          </a:xfrm>
          <a:prstGeom prst="rect">
            <a:avLst/>
          </a:prstGeom>
        </p:spPr>
      </p:pic>
      <p:grpSp>
        <p:nvGrpSpPr>
          <p:cNvPr id="11" name="Group 10"/>
          <p:cNvGrpSpPr/>
          <p:nvPr/>
        </p:nvGrpSpPr>
        <p:grpSpPr>
          <a:xfrm>
            <a:off x="12420600" y="3848100"/>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3F3"/>
                </a:solidFill>
                <a:effectLst/>
                <a:uLnTx/>
                <a:uFillTx/>
                <a:latin typeface="Arial"/>
                <a:ea typeface="+mn-ea"/>
                <a:cs typeface="+mn-cs"/>
              </a:endParaRPr>
            </a:p>
          </p:txBody>
        </p:sp>
        <p:grpSp>
          <p:nvGrpSpPr>
            <p:cNvPr id="10" name="Group 9"/>
            <p:cNvGrpSpPr/>
            <p:nvPr/>
          </p:nvGrpSpPr>
          <p:grpSpPr>
            <a:xfrm rot="1563038">
              <a:off x="13639800" y="4953000"/>
              <a:ext cx="437524" cy="228600"/>
              <a:chOff x="12649200" y="4724400"/>
              <a:chExt cx="437524" cy="228600"/>
            </a:xfrm>
          </p:grpSpPr>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7843717">
              <a:off x="14841312" y="4928815"/>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13182600" y="3848100"/>
              <a:ext cx="3318751" cy="2057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12420600" y="3924300"/>
              <a:ext cx="3371108" cy="1981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43435624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5" name="TextBox 24"/>
          <p:cNvSpPr txBox="1"/>
          <p:nvPr/>
        </p:nvSpPr>
        <p:spPr>
          <a:xfrm>
            <a:off x="6635067" y="421346"/>
            <a:ext cx="532930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LUYỆN </a:t>
            </a:r>
            <a:r>
              <a:rPr kumimoji="0" lang="en-US" sz="5500" b="1" i="0" u="none" strike="noStrike" kern="1200" cap="none" spc="0" normalizeH="0" baseline="0" noProof="0">
                <a:ln>
                  <a:noFill/>
                </a:ln>
                <a:solidFill>
                  <a:srgbClr val="FF0000"/>
                </a:solidFill>
                <a:effectLst/>
                <a:uLnTx/>
                <a:uFillTx/>
                <a:latin typeface="Arial"/>
                <a:ea typeface="+mn-ea"/>
                <a:cs typeface="Arial" panose="020B0604020202020204" pitchFamily="34" charset="0"/>
              </a:rPr>
              <a:t>TẬP 3</a:t>
            </a:r>
            <a:endPar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8" name="Oval Callout 27"/>
          <p:cNvSpPr/>
          <p:nvPr/>
        </p:nvSpPr>
        <p:spPr>
          <a:xfrm>
            <a:off x="8458200" y="5717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152400" y="1562100"/>
            <a:ext cx="17736816" cy="3785652"/>
          </a:xfrm>
          <a:prstGeom prst="rect">
            <a:avLst/>
          </a:prstGeom>
        </p:spPr>
        <p:txBody>
          <a:bodyPr wrap="square">
            <a:spAutoFit/>
          </a:bodyPr>
          <a:lstStyle/>
          <a:p>
            <a:pPr lvl="0" algn="just">
              <a:lnSpc>
                <a:spcPct val="150000"/>
              </a:lnSpc>
            </a:pPr>
            <a:r>
              <a:rPr lang="vi-VN" sz="4000">
                <a:solidFill>
                  <a:srgbClr val="000000"/>
                </a:solidFill>
                <a:latin typeface="OpenSans"/>
              </a:rPr>
              <a:t>Cho tam giác ABC cân tại A. Kẻ một đường thẳng d song song với BC, d cắt cạnh AB tại D và cắt cạnh AC tại E (H.3.20)</a:t>
            </a:r>
            <a:r>
              <a:rPr lang="en-US" sz="4000">
                <a:solidFill>
                  <a:srgbClr val="000000"/>
                </a:solidFill>
                <a:latin typeface="OpenSans"/>
              </a:rPr>
              <a:t>.</a:t>
            </a:r>
          </a:p>
          <a:p>
            <a:pPr lvl="0" algn="just">
              <a:lnSpc>
                <a:spcPct val="150000"/>
              </a:lnSpc>
            </a:pPr>
            <a:r>
              <a:rPr lang="vi-VN" sz="4000">
                <a:solidFill>
                  <a:srgbClr val="000000"/>
                </a:solidFill>
                <a:latin typeface="OpenSans"/>
              </a:rPr>
              <a:t>a) Tứ giác DECB là hình gì?</a:t>
            </a:r>
          </a:p>
          <a:p>
            <a:pPr lvl="0" algn="just">
              <a:lnSpc>
                <a:spcPct val="150000"/>
              </a:lnSpc>
            </a:pPr>
            <a:r>
              <a:rPr lang="vi-VN" sz="4000">
                <a:solidFill>
                  <a:srgbClr val="000000"/>
                </a:solidFill>
                <a:latin typeface="OpenSans"/>
              </a:rPr>
              <a:t>b) Chứng minh BE = CD.</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1095576" y="2781300"/>
            <a:ext cx="6659024" cy="323784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2400" y="7124700"/>
                <a:ext cx="18420588" cy="2893293"/>
              </a:xfrm>
              <a:prstGeom prst="rect">
                <a:avLst/>
              </a:prstGeom>
            </p:spPr>
            <p:txBody>
              <a:bodyPr wrap="square">
                <a:spAutoFit/>
              </a:bodyPr>
              <a:lstStyle/>
              <a:p>
                <a:pPr>
                  <a:lnSpc>
                    <a:spcPct val="150000"/>
                  </a:lnSpc>
                </a:pPr>
                <a:r>
                  <a:rPr lang="en-US" sz="4000">
                    <a:ea typeface="Arial" panose="020B0604020202020204" pitchFamily="34" charset="0"/>
                    <a:cs typeface="Times New Roman" panose="02020603050405020304" pitchFamily="18" charset="0"/>
                  </a:rPr>
                  <a:t>a) Vì DE // BC nên tứ giác DECB là hình thang.</a:t>
                </a:r>
              </a:p>
              <a:p>
                <a:pPr>
                  <a:lnSpc>
                    <a:spcPct val="150000"/>
                  </a:lnSpc>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ABC</m:t>
                    </m:r>
                  </m:oMath>
                </a14:m>
                <a:r>
                  <a:rPr lang="en-US" sz="4000">
                    <a:effectLst/>
                    <a:ea typeface="Dotum" panose="020B0600000101010101" pitchFamily="34" charset="-127"/>
                    <a:cs typeface="Times New Roman" panose="02020603050405020304" pitchFamily="18" charset="0"/>
                  </a:rPr>
                  <a:t> cân tại A </a:t>
                </a:r>
                <a14:m>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m:t>
                        </m:r>
                      </m:e>
                    </m:acc>
                  </m:oMath>
                </a14:m>
                <a:endParaRPr lang="en-US" sz="4000">
                  <a:effectLst/>
                  <a:ea typeface="Arial" panose="020B0604020202020204" pitchFamily="34" charset="0"/>
                  <a:cs typeface="Times New Roman" panose="02020603050405020304" pitchFamily="18" charset="0"/>
                </a:endParaRPr>
              </a:p>
              <a:p>
                <a:pPr>
                  <a:lnSpc>
                    <a:spcPct val="150000"/>
                  </a:lnSpc>
                </a:pPr>
                <a:r>
                  <a:rPr lang="en-US" sz="4000">
                    <a:effectLst/>
                    <a:ea typeface="Arial" panose="020B0604020202020204" pitchFamily="34" charset="0"/>
                    <a:cs typeface="Times New Roman" panose="02020603050405020304" pitchFamily="18" charset="0"/>
                  </a:rPr>
                  <a:t>Suy ra hình thang DECB có hai góc kề 1 đáy bằng nhau nên là hình thang cân.</a:t>
                </a:r>
              </a:p>
            </p:txBody>
          </p:sp>
        </mc:Choice>
        <mc:Fallback xmlns="">
          <p:sp>
            <p:nvSpPr>
              <p:cNvPr id="5" name="Rectangle 4"/>
              <p:cNvSpPr>
                <a:spLocks noRot="1" noChangeAspect="1" noMove="1" noResize="1" noEditPoints="1" noAdjustHandles="1" noChangeArrowheads="1" noChangeShapeType="1" noTextEdit="1"/>
              </p:cNvSpPr>
              <p:nvPr/>
            </p:nvSpPr>
            <p:spPr>
              <a:xfrm>
                <a:off x="152400" y="7124700"/>
                <a:ext cx="18420588" cy="2893293"/>
              </a:xfrm>
              <a:prstGeom prst="rect">
                <a:avLst/>
              </a:prstGeom>
              <a:blipFill>
                <a:blip r:embed="rId6"/>
                <a:stretch>
                  <a:fillRect l="-1158" b="-4430"/>
                </a:stretch>
              </a:blipFill>
            </p:spPr>
            <p:txBody>
              <a:bodyPr/>
              <a:lstStyle/>
              <a:p>
                <a:r>
                  <a:rPr lang="en-US">
                    <a:noFill/>
                  </a:rPr>
                  <a:t> </a:t>
                </a:r>
              </a:p>
            </p:txBody>
          </p:sp>
        </mc:Fallback>
      </mc:AlternateContent>
      <p:pic>
        <p:nvPicPr>
          <p:cNvPr id="6" name="Picture 5"/>
          <p:cNvPicPr>
            <a:picLocks noChangeAspect="1"/>
          </p:cNvPicPr>
          <p:nvPr/>
        </p:nvPicPr>
        <p:blipFill>
          <a:blip r:embed="rId7"/>
          <a:stretch>
            <a:fillRect/>
          </a:stretch>
        </p:blipFill>
        <p:spPr>
          <a:xfrm rot="13368882">
            <a:off x="16939135" y="7360230"/>
            <a:ext cx="1630928" cy="1248159"/>
          </a:xfrm>
          <a:prstGeom prst="rect">
            <a:avLst/>
          </a:prstGeom>
        </p:spPr>
      </p:pic>
    </p:spTree>
    <p:custDataLst>
      <p:tags r:id="rId1"/>
    </p:custDataLst>
    <p:extLst>
      <p:ext uri="{BB962C8B-B14F-4D97-AF65-F5344CB8AC3E}">
        <p14:creationId xmlns:p14="http://schemas.microsoft.com/office/powerpoint/2010/main" val="8224492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165596" y="9258300"/>
            <a:ext cx="893804" cy="84152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1517357" y="9929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3504591" y="7581900"/>
            <a:ext cx="1712119" cy="2248405"/>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066800" y="2664341"/>
            <a:ext cx="6587703" cy="32004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677472" y="2476500"/>
                <a:ext cx="9144000" cy="586846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b) Xét </a:t>
                </a:r>
                <a14:m>
                  <m:oMath xmlns:m="http://schemas.openxmlformats.org/officeDocument/2006/math">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BEC</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và </a:t>
                </a:r>
                <a14:m>
                  <m:oMath xmlns:m="http://schemas.openxmlformats.org/officeDocument/2006/math">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có:</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BD = CE (vì DECB là hình thang cân)</a:t>
                </a: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acc>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40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acc>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BC chung</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BEC</m:t>
                    </m:r>
                    <m: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(c.g.c)</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BE</m:t>
                      </m:r>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CD</m:t>
                      </m:r>
                    </m:oMath>
                  </m:oMathPara>
                </a14:m>
                <a:endParaRPr kumimoji="0" lang="en-US" sz="4000" b="0" u="none" strike="noStrike" kern="1200" cap="none" spc="0" normalizeH="0" baseline="0" noProof="0">
                  <a:ln>
                    <a:noFill/>
                  </a:ln>
                  <a:solidFill>
                    <a:srgbClr val="434343"/>
                  </a:solidFill>
                  <a:effectLst/>
                  <a:uLnTx/>
                  <a:uFillTx/>
                  <a:latin typeface="Arial"/>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8677472" y="2476500"/>
                <a:ext cx="9144000" cy="5868466"/>
              </a:xfrm>
              <a:prstGeom prst="rect">
                <a:avLst/>
              </a:prstGeom>
              <a:blipFill>
                <a:blip r:embed="rId7"/>
                <a:stretch>
                  <a:fillRect l="-233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37309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dirty="0">
              <a:solidFill>
                <a:srgbClr val="434343"/>
              </a:solidFill>
              <a:sym typeface="Arial"/>
            </a:endParaRPr>
          </a:p>
        </p:txBody>
      </p:sp>
      <p:sp>
        <p:nvSpPr>
          <p:cNvPr id="24" name="Google Shape;596;p37"/>
          <p:cNvSpPr txBox="1">
            <a:spLocks/>
          </p:cNvSpPr>
          <p:nvPr/>
        </p:nvSpPr>
        <p:spPr>
          <a:xfrm>
            <a:off x="6370320" y="5715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dirty="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pic>
        <p:nvPicPr>
          <p:cNvPr id="19" name="Picture 9"/>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75647" flipH="1">
            <a:off x="-73942" y="7680449"/>
            <a:ext cx="2281482" cy="2261519"/>
          </a:xfrm>
          <a:prstGeom prst="rect">
            <a:avLst/>
          </a:prstGeom>
        </p:spPr>
      </p:pic>
      <p:sp>
        <p:nvSpPr>
          <p:cNvPr id="6" name="Rectangle 5"/>
          <p:cNvSpPr/>
          <p:nvPr/>
        </p:nvSpPr>
        <p:spPr>
          <a:xfrm>
            <a:off x="990608" y="1866900"/>
            <a:ext cx="16276048" cy="4708981"/>
          </a:xfrm>
          <a:prstGeom prst="rect">
            <a:avLst/>
          </a:prstGeom>
        </p:spPr>
        <p:txBody>
          <a:bodyPr wrap="square">
            <a:spAutoFit/>
          </a:bodyPr>
          <a:lstStyle/>
          <a:p>
            <a:pPr algn="just">
              <a:lnSpc>
                <a:spcPct val="150000"/>
              </a:lnSpc>
            </a:pPr>
            <a:r>
              <a:rPr lang="vi-VN" sz="4000">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47232" y="6166658"/>
            <a:ext cx="7162800" cy="3548842"/>
          </a:xfrm>
          <a:prstGeom prst="rect">
            <a:avLst/>
          </a:prstGeom>
        </p:spPr>
      </p:pic>
    </p:spTree>
    <p:custDataLst>
      <p:tags r:id="rId1"/>
    </p:custDataLst>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800" b="0" i="0" u="none" strike="noStrike" kern="0" cap="none" spc="0" normalizeH="0" baseline="0" noProof="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0</a:t>
            </a:r>
            <a:r>
              <a:rPr kumimoji="0" lang="en-US" sz="2800" b="0" i="0" u="none" strike="noStrike" kern="0" cap="none" spc="0" normalizeH="0" baseline="0" noProof="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3</a:t>
            </a:r>
            <a:endParaRPr kumimoji="0" sz="2800" b="0" i="0" u="none" strike="noStrike" kern="0" cap="none" spc="0" normalizeH="0" baseline="0" noProof="0" dirty="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905000" y="3402859"/>
            <a:ext cx="14649121" cy="3420672"/>
            <a:chOff x="1505279" y="4008828"/>
            <a:chExt cx="14649121" cy="342067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F3F3F3"/>
                </a:solidFill>
                <a:effectLst/>
                <a:uLnTx/>
                <a:uFillTx/>
                <a:latin typeface="Arial"/>
                <a:ea typeface="+mn-ea"/>
                <a:cs typeface="+mn-cs"/>
                <a:sym typeface="Arial"/>
              </a:endParaRPr>
            </a:p>
          </p:txBody>
        </p:sp>
        <p:sp>
          <p:nvSpPr>
            <p:cNvPr id="23" name="Rectangle 22"/>
            <p:cNvSpPr/>
            <p:nvPr/>
          </p:nvSpPr>
          <p:spPr>
            <a:xfrm>
              <a:off x="1629250" y="4825533"/>
              <a:ext cx="14401177" cy="1609736"/>
            </a:xfrm>
            <a:prstGeom prst="rect">
              <a:avLst/>
            </a:prstGeom>
          </p:spPr>
          <p:txBody>
            <a:bodyPr wrap="square">
              <a:spAutoFit/>
            </a:bodyPr>
            <a:lstStyle/>
            <a:p>
              <a:pPr lvl="0"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DẤU HIỆU NHẬN BIẾT</a:t>
              </a:r>
              <a:endParaRPr kumimoji="0" lang="vi-VN" sz="7500" b="1" i="0" u="none" strike="noStrike" kern="0" cap="none" spc="0" normalizeH="0" baseline="0" noProof="0" dirty="0">
                <a:ln>
                  <a:noFill/>
                </a:ln>
                <a:solidFill>
                  <a:srgbClr val="F2C2AB">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ustDataLst>
      <p:tags r:id="rId1"/>
    </p:custDataLst>
    <p:extLst>
      <p:ext uri="{BB962C8B-B14F-4D97-AF65-F5344CB8AC3E}">
        <p14:creationId xmlns:p14="http://schemas.microsoft.com/office/powerpoint/2010/main" val="27651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905000" y="3659475"/>
            <a:ext cx="14240039" cy="2169825"/>
          </a:xfrm>
          <a:prstGeom prst="rect">
            <a:avLst/>
          </a:prstGeom>
        </p:spPr>
        <p:txBody>
          <a:bodyPr wrap="square">
            <a:spAutoFit/>
          </a:bodyPr>
          <a:lstStyle/>
          <a:p>
            <a:pPr lvl="0" algn="just">
              <a:lnSpc>
                <a:spcPct val="150000"/>
              </a:lnSpc>
              <a:spcAft>
                <a:spcPts val="800"/>
              </a:spcAft>
            </a:pPr>
            <a:r>
              <a:rPr kumimoji="0" lang="nl-NL" sz="4500" b="1" i="0" u="sng"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Định lí 3:</a:t>
            </a:r>
            <a:r>
              <a:rPr kumimoji="0" lang="nl-NL" sz="4500" b="1" i="0" u="none"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Nếu một hình thang có hai đường chéo bằng nhau thì hình thang đó là hình thang cân.</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95861" y="7734300"/>
            <a:ext cx="5863628" cy="2220849"/>
          </a:xfrm>
          <a:prstGeom prst="rect">
            <a:avLst/>
          </a:prstGeom>
        </p:spPr>
      </p:pic>
    </p:spTree>
    <p:custDataLst>
      <p:tags r:id="rId1"/>
    </p:custDataLst>
    <p:extLst>
      <p:ext uri="{BB962C8B-B14F-4D97-AF65-F5344CB8AC3E}">
        <p14:creationId xmlns:p14="http://schemas.microsoft.com/office/powerpoint/2010/main" val="1503944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704717"/>
            <a:ext cx="17953876" cy="839178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117540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34700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tr</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54</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32948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420206"/>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106153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6" name="Rectangle 5"/>
              <p:cNvSpPr/>
              <p:nvPr/>
            </p:nvSpPr>
            <p:spPr>
              <a:xfrm>
                <a:off x="1017247" y="2182937"/>
                <a:ext cx="15587124" cy="1969963"/>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Cho hình thang ABCD (AB//CD) có </a:t>
                </a:r>
                <a14:m>
                  <m:oMath xmlns:m="http://schemas.openxmlformats.org/officeDocument/2006/math">
                    <m:acc>
                      <m:accPr>
                        <m:chr m:val="̂"/>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𝐵𝐷</m:t>
                        </m:r>
                        <m:r>
                          <a:rPr lang="en-US" sz="40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a:effectLst/>
                    <a:latin typeface="Calibri" panose="020F0502020204030204" pitchFamily="34" charset="0"/>
                    <a:ea typeface="Calibri" panose="020F0502020204030204" pitchFamily="34" charset="0"/>
                    <a:cs typeface="Times New Roman" panose="02020603050405020304" pitchFamily="18" charset="0"/>
                  </a:rPr>
                  <a:t>. </a:t>
                </a:r>
                <a:r>
                  <a:rPr lang="en-US" sz="4000">
                    <a:effectLst/>
                    <a:latin typeface="+mj-lt"/>
                    <a:ea typeface="Calibri" panose="020F0502020204030204" pitchFamily="34" charset="0"/>
                    <a:cs typeface="Times New Roman" panose="02020603050405020304" pitchFamily="18" charset="0"/>
                  </a:rPr>
                  <a:t>Chứng minh rằng hình thang ABCD là hình thang cân.</a:t>
                </a:r>
                <a:endParaRPr lang="en-US" sz="4000" dirty="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17247" y="2182937"/>
                <a:ext cx="15587124" cy="1969963"/>
              </a:xfrm>
              <a:prstGeom prst="rect">
                <a:avLst/>
              </a:prstGeom>
              <a:blipFill>
                <a:blip r:embed="rId4"/>
                <a:stretch>
                  <a:fillRect l="-1408" r="-1369" b="-6811"/>
                </a:stretch>
              </a:blipFill>
            </p:spPr>
            <p:txBody>
              <a:bodyPr/>
              <a:lstStyle/>
              <a:p>
                <a:r>
                  <a:rPr lang="en-US">
                    <a:noFill/>
                  </a:rPr>
                  <a:t> </a:t>
                </a:r>
              </a:p>
            </p:txBody>
          </p:sp>
        </mc:Fallback>
      </mc:AlternateContent>
      <p:sp>
        <p:nvSpPr>
          <p:cNvPr id="17" name="Oval Callout 16"/>
          <p:cNvSpPr/>
          <p:nvPr/>
        </p:nvSpPr>
        <p:spPr>
          <a:xfrm>
            <a:off x="11825575" y="4381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accent3"/>
                </a:solidFill>
              </a:rPr>
              <a:t>Giải</a:t>
            </a:r>
            <a:endParaRPr lang="en-US" sz="4000" b="1" dirty="0">
              <a:solidFill>
                <a:schemeClr val="accent3"/>
              </a:solidFill>
            </a:endParaRPr>
          </a:p>
        </p:txBody>
      </p:sp>
      <p:grpSp>
        <p:nvGrpSpPr>
          <p:cNvPr id="21" name="Group 20"/>
          <p:cNvGrpSpPr/>
          <p:nvPr/>
        </p:nvGrpSpPr>
        <p:grpSpPr>
          <a:xfrm>
            <a:off x="8635670" y="5905500"/>
            <a:ext cx="7937813" cy="2865830"/>
            <a:chOff x="1998060" y="6057900"/>
            <a:chExt cx="7937813" cy="2865830"/>
          </a:xfrm>
        </p:grpSpPr>
        <p:sp>
          <p:nvSpPr>
            <p:cNvPr id="2" name="Rectangle 1"/>
            <p:cNvSpPr/>
            <p:nvPr/>
          </p:nvSpPr>
          <p:spPr>
            <a:xfrm>
              <a:off x="2087833" y="6578431"/>
              <a:ext cx="1147444" cy="916276"/>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GT</a:t>
              </a:r>
              <a:r>
                <a:rPr lang="en-US" sz="400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3048000" y="6057900"/>
              <a:ext cx="27859" cy="2865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998060" y="7783903"/>
              <a:ext cx="7937813" cy="26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87833" y="7773652"/>
              <a:ext cx="1147444" cy="1015663"/>
            </a:xfrm>
            <a:prstGeom prst="rect">
              <a:avLst/>
            </a:prstGeom>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KL</a:t>
              </a:r>
              <a:r>
                <a:rPr lang="en-US" sz="400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35277" y="6072408"/>
              <a:ext cx="6570004" cy="707886"/>
            </a:xfrm>
            <a:prstGeom prst="rect">
              <a:avLst/>
            </a:prstGeom>
          </p:spPr>
          <p:txBody>
            <a:bodyPr wrap="none">
              <a:spAutoFit/>
            </a:bodyPr>
            <a:lstStyle/>
            <a:p>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Hình thang ABCD (AB//CD) </a:t>
              </a:r>
              <a:endParaRPr lang="en-US" sz="4000"/>
            </a:p>
          </p:txBody>
        </p:sp>
        <mc:AlternateContent xmlns:mc="http://schemas.openxmlformats.org/markup-compatibility/2006" xmlns:a14="http://schemas.microsoft.com/office/drawing/2010/main">
          <mc:Choice Requires="a14">
            <p:sp>
              <p:nvSpPr>
                <p:cNvPr id="11" name="Rectangle 10"/>
                <p:cNvSpPr/>
                <p:nvPr/>
              </p:nvSpPr>
              <p:spPr>
                <a:xfrm>
                  <a:off x="3159741" y="6896100"/>
                  <a:ext cx="3019095" cy="72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40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𝐶</m:t>
                            </m:r>
                          </m:e>
                        </m:acc>
                      </m:oMath>
                    </m:oMathPara>
                  </a14:m>
                  <a:endParaRPr lang="en-US" sz="4000"/>
                </a:p>
              </p:txBody>
            </p:sp>
          </mc:Choice>
          <mc:Fallback xmlns="">
            <p:sp>
              <p:nvSpPr>
                <p:cNvPr id="11" name="Rectangle 10"/>
                <p:cNvSpPr>
                  <a:spLocks noRot="1" noChangeAspect="1" noMove="1" noResize="1" noEditPoints="1" noAdjustHandles="1" noChangeArrowheads="1" noChangeShapeType="1" noTextEdit="1"/>
                </p:cNvSpPr>
                <p:nvPr/>
              </p:nvSpPr>
              <p:spPr>
                <a:xfrm>
                  <a:off x="3159741" y="6896100"/>
                  <a:ext cx="3019095" cy="728533"/>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261738" y="8014038"/>
              <a:ext cx="5687776" cy="707886"/>
            </a:xfrm>
            <a:prstGeom prst="rect">
              <a:avLst/>
            </a:prstGeom>
          </p:spPr>
          <p:txBody>
            <a:bodyPr wrap="none">
              <a:spAutoFit/>
            </a:bodyPr>
            <a:lstStyle/>
            <a:p>
              <a:r>
                <a:rPr lang="en-US" sz="4000">
                  <a:solidFill>
                    <a:srgbClr val="434343"/>
                  </a:solidFill>
                  <a:ea typeface="Calibri" panose="020F0502020204030204" pitchFamily="34" charset="0"/>
                  <a:cs typeface="Times New Roman" panose="02020603050405020304" pitchFamily="18" charset="0"/>
                </a:rPr>
                <a:t>ABCD là hình thang cân</a:t>
              </a:r>
              <a:endParaRPr lang="en-US" sz="4000"/>
            </a:p>
          </p:txBody>
        </p:sp>
      </p:grpSp>
      <p:pic>
        <p:nvPicPr>
          <p:cNvPr id="23" name="Picture 22"/>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65290" y="5048390"/>
            <a:ext cx="6082462" cy="3676510"/>
          </a:xfrm>
          <a:prstGeom prst="rect">
            <a:avLst/>
          </a:prstGeom>
        </p:spPr>
      </p:pic>
      <p:pic>
        <p:nvPicPr>
          <p:cNvPr id="24" name="Picture 23"/>
          <p:cNvPicPr>
            <a:picLocks noChangeAspect="1"/>
          </p:cNvPicPr>
          <p:nvPr/>
        </p:nvPicPr>
        <p:blipFill>
          <a:blip r:embed="rId8"/>
          <a:stretch>
            <a:fillRect/>
          </a:stretch>
        </p:blipFill>
        <p:spPr>
          <a:xfrm rot="10950561">
            <a:off x="45143" y="8917812"/>
            <a:ext cx="2158171" cy="2109399"/>
          </a:xfrm>
          <a:prstGeom prst="rect">
            <a:avLst/>
          </a:prstGeom>
        </p:spPr>
      </p:pic>
    </p:spTree>
    <p:custDataLst>
      <p:tags r:id="rId1"/>
    </p:custDataLst>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78716" y="798818"/>
            <a:ext cx="17953876" cy="9082738"/>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960461"/>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20526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846585"/>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308699" y="507194"/>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1755402"/>
            <a:ext cx="6082462" cy="3676510"/>
          </a:xfrm>
          <a:prstGeom prst="rect">
            <a:avLst/>
          </a:prstGeom>
        </p:spPr>
      </p:pic>
      <p:pic>
        <p:nvPicPr>
          <p:cNvPr id="24" name="Picture 23"/>
          <p:cNvPicPr>
            <a:picLocks noChangeAspect="1"/>
          </p:cNvPicPr>
          <p:nvPr/>
        </p:nvPicPr>
        <p:blipFill>
          <a:blip r:embed="rId6"/>
          <a:stretch>
            <a:fillRect/>
          </a:stretch>
        </p:blipFill>
        <p:spPr>
          <a:xfrm rot="10950561">
            <a:off x="45143" y="8702867"/>
            <a:ext cx="2158171" cy="210939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854669" y="1845420"/>
                <a:ext cx="10505435" cy="3630353"/>
              </a:xfrm>
              <a:prstGeom prst="rect">
                <a:avLst/>
              </a:prstGeom>
              <a:noFill/>
            </p:spPr>
            <p:txBody>
              <a:bodyPr wrap="square" rtlCol="0">
                <a:spAutoFit/>
              </a:bodyPr>
              <a:lstStyle/>
              <a:p>
                <a:pPr algn="just">
                  <a:lnSpc>
                    <a:spcPct val="150000"/>
                  </a:lnSpc>
                </a:pPr>
                <a:r>
                  <a:rPr lang="en-US" sz="3800"/>
                  <a:t>Hình thang ABCD có hai đường chéo AC và BD cắt nhau tại I. </a:t>
                </a:r>
              </a:p>
              <a:p>
                <a:pPr algn="just">
                  <a:lnSpc>
                    <a:spcPct val="150000"/>
                  </a:lnSpc>
                </a:pPr>
                <a:r>
                  <a:rPr lang="en-US" sz="3800"/>
                  <a:t>Vì AB // CD nên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m:t>
                        </m:r>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t> </a:t>
                </a:r>
              </a:p>
              <a:p>
                <a:pPr algn="just">
                  <a:lnSpc>
                    <a:spcPct val="150000"/>
                  </a:lnSpc>
                </a:pPr>
                <a:r>
                  <a:rPr lang="en-US" sz="3800"/>
                  <a:t>(các cặp góc so le trong)</a:t>
                </a:r>
              </a:p>
            </p:txBody>
          </p:sp>
        </mc:Choice>
        <mc:Fallback xmlns="">
          <p:sp>
            <p:nvSpPr>
              <p:cNvPr id="5" name="TextBox 4"/>
              <p:cNvSpPr txBox="1">
                <a:spLocks noRot="1" noChangeAspect="1" noMove="1" noResize="1" noEditPoints="1" noAdjustHandles="1" noChangeArrowheads="1" noChangeShapeType="1" noTextEdit="1"/>
              </p:cNvSpPr>
              <p:nvPr/>
            </p:nvSpPr>
            <p:spPr>
              <a:xfrm>
                <a:off x="6854669" y="1845420"/>
                <a:ext cx="10505435" cy="3630353"/>
              </a:xfrm>
              <a:prstGeom prst="rect">
                <a:avLst/>
              </a:prstGeom>
              <a:blipFill>
                <a:blip r:embed="rId7"/>
                <a:stretch>
                  <a:fillRect l="-1914" r="-1856"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48028" y="5641602"/>
                <a:ext cx="16858972" cy="3630353"/>
              </a:xfrm>
              <a:prstGeom prst="rect">
                <a:avLst/>
              </a:prstGeom>
            </p:spPr>
            <p:txBody>
              <a:bodyPr wrap="square">
                <a:spAutoFit/>
              </a:bodyPr>
              <a:lstStyle/>
              <a:p>
                <a:pPr lvl="0">
                  <a:lnSpc>
                    <a:spcPct val="150000"/>
                  </a:lnSpc>
                </a:pPr>
                <a:r>
                  <a:rPr lang="en-US" sz="3800">
                    <a:solidFill>
                      <a:srgbClr val="434343"/>
                    </a:solidFill>
                  </a:rPr>
                  <a:t>Mặt khác, theo giả thiết ta có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solidFill>
                      <a:srgbClr val="434343"/>
                    </a:solidFill>
                  </a:rPr>
                  <a:t>, suy ra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𝐴𝐵𝐷</m:t>
                        </m:r>
                      </m:e>
                    </m:acc>
                  </m:oMath>
                </a14:m>
                <a:r>
                  <a:rPr lang="en-US" sz="3800">
                    <a:solidFill>
                      <a:srgbClr val="434343"/>
                    </a:solidFill>
                  </a:rPr>
                  <a:t>.</a:t>
                </a:r>
              </a:p>
              <a:p>
                <a:pPr lvl="0">
                  <a:lnSpc>
                    <a:spcPct val="150000"/>
                  </a:lnSpc>
                </a:pPr>
                <a:r>
                  <a:rPr lang="en-US" sz="3800">
                    <a:solidFill>
                      <a:srgbClr val="434343"/>
                    </a:solidFill>
                  </a:rPr>
                  <a:t>Từ đó tam giác ICD và tam giác IAB cùng cân tại I.</a:t>
                </a:r>
              </a:p>
              <a:p>
                <a:pPr lvl="0">
                  <a:lnSpc>
                    <a:spcPct val="150000"/>
                  </a:lnSpc>
                </a:pPr>
                <a:r>
                  <a:rPr lang="en-US" sz="3800">
                    <a:solidFill>
                      <a:srgbClr val="434343"/>
                    </a:solidFill>
                  </a:rPr>
                  <a:t>Vậy IC = ID, IA = IB, suy ra AC = IA + IC = IB + ID = BD.</a:t>
                </a:r>
              </a:p>
              <a:p>
                <a:pPr lvl="0">
                  <a:lnSpc>
                    <a:spcPct val="150000"/>
                  </a:lnSpc>
                </a:pPr>
                <a:r>
                  <a:rPr lang="en-US" sz="3800">
                    <a:solidFill>
                      <a:srgbClr val="434343"/>
                    </a:solidFill>
                  </a:rPr>
                  <a:t>Theo Định lí 3, hình thang ABCD là hình thang cân.</a:t>
                </a:r>
              </a:p>
            </p:txBody>
          </p:sp>
        </mc:Choice>
        <mc:Fallback xmlns="">
          <p:sp>
            <p:nvSpPr>
              <p:cNvPr id="8" name="Rectangle 7"/>
              <p:cNvSpPr>
                <a:spLocks noRot="1" noChangeAspect="1" noMove="1" noResize="1" noEditPoints="1" noAdjustHandles="1" noChangeArrowheads="1" noChangeShapeType="1" noTextEdit="1"/>
              </p:cNvSpPr>
              <p:nvPr/>
            </p:nvSpPr>
            <p:spPr>
              <a:xfrm>
                <a:off x="1048028" y="5641602"/>
                <a:ext cx="16858972" cy="3630353"/>
              </a:xfrm>
              <a:prstGeom prst="rect">
                <a:avLst/>
              </a:prstGeom>
              <a:blipFill>
                <a:blip r:embed="rId8"/>
                <a:stretch>
                  <a:fillRect l="-1193" b="-285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8829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98395" y="76200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a:solidFill>
                  <a:srgbClr val="F3F3F3"/>
                </a:solidFill>
                <a:cs typeface="Arial" panose="020B0604020202020204" pitchFamily="34" charset="0"/>
                <a:sym typeface="Merriweather"/>
              </a:rPr>
              <a:t>THỰC HÀNH</a:t>
            </a:r>
            <a:endParaRPr lang="en-US" dirty="0">
              <a:solidFill>
                <a:srgbClr val="F3F3F3"/>
              </a:solidFill>
            </a:endParaRPr>
          </a:p>
        </p:txBody>
      </p:sp>
      <p:pic>
        <p:nvPicPr>
          <p:cNvPr id="25" name="Picture 9"/>
          <p:cNvPicPr>
            <a:picLocks noChangeAspect="1"/>
          </p:cNvPicPr>
          <p:nvPr/>
        </p:nvPicPr>
        <p:blipFill>
          <a:blip r:embed="rId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15070" flipH="1">
            <a:off x="16217247" y="-280483"/>
            <a:ext cx="1862326" cy="2059849"/>
          </a:xfrm>
          <a:prstGeom prst="rect">
            <a:avLst/>
          </a:prstGeom>
        </p:spPr>
      </p:pic>
      <p:sp>
        <p:nvSpPr>
          <p:cNvPr id="3" name="Rectangle 2"/>
          <p:cNvSpPr/>
          <p:nvPr/>
        </p:nvSpPr>
        <p:spPr>
          <a:xfrm>
            <a:off x="679210" y="2473047"/>
            <a:ext cx="10040925" cy="3508653"/>
          </a:xfrm>
          <a:prstGeom prst="rect">
            <a:avLst/>
          </a:prstGeom>
        </p:spPr>
        <p:txBody>
          <a:bodyPr wrap="square">
            <a:spAutoFit/>
          </a:bodyPr>
          <a:lstStyle/>
          <a:p>
            <a:pPr algn="just">
              <a:lnSpc>
                <a:spcPct val="150000"/>
              </a:lnSpc>
            </a:pPr>
            <a:r>
              <a:rPr lang="vi-VN" sz="3800">
                <a:solidFill>
                  <a:srgbClr val="000000"/>
                </a:solidFill>
              </a:rPr>
              <a:t>a) Vẽ hình thang có hai đường chéo bằng nhau theo các bước sau:</a:t>
            </a:r>
          </a:p>
          <a:p>
            <a:pPr algn="just">
              <a:lnSpc>
                <a:spcPct val="150000"/>
              </a:lnSpc>
            </a:pPr>
            <a:r>
              <a:rPr lang="vi-VN" sz="3800">
                <a:solidFill>
                  <a:srgbClr val="000000"/>
                </a:solidFill>
              </a:rPr>
              <a:t>- Vẽ hai đường thẳng song song a, b. Trên a lấy hai điểm A, B.</a:t>
            </a:r>
          </a:p>
        </p:txBody>
      </p:sp>
      <p:pic>
        <p:nvPicPr>
          <p:cNvPr id="11"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01400" y="2270236"/>
            <a:ext cx="6400800" cy="3573137"/>
          </a:xfrm>
          <a:prstGeom prst="rect">
            <a:avLst/>
          </a:prstGeom>
        </p:spPr>
      </p:pic>
      <p:sp>
        <p:nvSpPr>
          <p:cNvPr id="8" name="Rectangle 7"/>
          <p:cNvSpPr/>
          <p:nvPr/>
        </p:nvSpPr>
        <p:spPr>
          <a:xfrm>
            <a:off x="643115" y="6261840"/>
            <a:ext cx="16586105" cy="2615460"/>
          </a:xfrm>
          <a:prstGeom prst="rect">
            <a:avLst/>
          </a:prstGeom>
        </p:spPr>
        <p:txBody>
          <a:bodyPr wrap="square">
            <a:spAutoFit/>
          </a:bodyPr>
          <a:lstStyle/>
          <a:p>
            <a:pPr lvl="0" algn="just">
              <a:lnSpc>
                <a:spcPct val="150000"/>
              </a:lnSpc>
            </a:pPr>
            <a:r>
              <a:rPr lang="vi-VN" sz="3800">
                <a:solidFill>
                  <a:srgbClr val="000000"/>
                </a:solidFill>
              </a:rPr>
              <a:t>- Vẽ hai cung tròn tâm A và B có cùng bán kính sao cho cung tròn tâm A cắt b tại C; cung tròn tâm B cắt b tại D và hai đoạn thẳng AC, BD cắt nhau. </a:t>
            </a:r>
            <a:r>
              <a:rPr lang="en-US" sz="3800">
                <a:solidFill>
                  <a:srgbClr val="000000"/>
                </a:solidFill>
              </a:rPr>
              <a:t>         </a:t>
            </a:r>
            <a:r>
              <a:rPr lang="vi-VN" sz="3800">
                <a:solidFill>
                  <a:srgbClr val="000000"/>
                </a:solidFill>
              </a:rPr>
              <a:t>Hình thang ABCD có hai đường chéo AC và BD bằng nhau.</a:t>
            </a:r>
          </a:p>
        </p:txBody>
      </p:sp>
    </p:spTree>
    <p:custDataLst>
      <p:tags r:id="rId1"/>
    </p:custDataLst>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78120" y="9075093"/>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a:ln>
                  <a:noFill/>
                </a:ln>
                <a:solidFill>
                  <a:srgbClr val="F3F3F3"/>
                </a:solidFill>
                <a:effectLst/>
                <a:uLnTx/>
                <a:uFillTx/>
                <a:latin typeface="Arial"/>
                <a:ea typeface="+mn-ea"/>
                <a:cs typeface="Arial" panose="020B0604020202020204" pitchFamily="34" charset="0"/>
                <a:sym typeface="Merriweather"/>
              </a:rPr>
              <a:t>THỰC HÀNH</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pic>
        <p:nvPicPr>
          <p:cNvPr id="25" name="Picture 9"/>
          <p:cNvPicPr>
            <a:picLocks noChangeAspect="1"/>
          </p:cNvPicPr>
          <p:nvPr/>
        </p:nvPicPr>
        <p:blipFill>
          <a:blip r:embed="rId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15070" flipH="1">
            <a:off x="16217247" y="-280483"/>
            <a:ext cx="1862326" cy="2059849"/>
          </a:xfrm>
          <a:prstGeom prst="rect">
            <a:avLst/>
          </a:prstGeom>
        </p:spPr>
      </p:pic>
      <p:pic>
        <p:nvPicPr>
          <p:cNvPr id="11"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87974" y="3433397"/>
            <a:ext cx="6400800" cy="3573137"/>
          </a:xfrm>
          <a:prstGeom prst="rect">
            <a:avLst/>
          </a:prstGeom>
        </p:spPr>
      </p:pic>
      <p:sp>
        <p:nvSpPr>
          <p:cNvPr id="4" name="Rectangle 3"/>
          <p:cNvSpPr/>
          <p:nvPr/>
        </p:nvSpPr>
        <p:spPr>
          <a:xfrm>
            <a:off x="2808451" y="2237398"/>
            <a:ext cx="12583949" cy="969496"/>
          </a:xfrm>
          <a:prstGeom prst="rect">
            <a:avLst/>
          </a:prstGeom>
        </p:spPr>
        <p:txBody>
          <a:bodyPr wrap="square">
            <a:spAutoFit/>
          </a:bodyPr>
          <a:lstStyle/>
          <a:p>
            <a:pPr lvl="0" algn="just">
              <a:lnSpc>
                <a:spcPct val="150000"/>
              </a:lnSpc>
              <a:defRPr/>
            </a:pPr>
            <a:r>
              <a:rPr lang="en-US" sz="3800">
                <a:solidFill>
                  <a:srgbClr val="434343"/>
                </a:solidFill>
              </a:rPr>
              <a:t>b) Hình thang ABCD có là hình thang cân không? Vì sao?</a:t>
            </a:r>
            <a:endParaRPr lang="en-US" sz="3800" dirty="0">
              <a:solidFill>
                <a:srgbClr val="434343"/>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9"/>
          <a:stretch>
            <a:fillRect/>
          </a:stretch>
        </p:blipFill>
        <p:spPr>
          <a:xfrm rot="1271803">
            <a:off x="457759" y="472328"/>
            <a:ext cx="1656229" cy="2484342"/>
          </a:xfrm>
          <a:prstGeom prst="rect">
            <a:avLst/>
          </a:prstGeom>
        </p:spPr>
      </p:pic>
      <p:sp>
        <p:nvSpPr>
          <p:cNvPr id="7" name="Rectangle 6"/>
          <p:cNvSpPr/>
          <p:nvPr/>
        </p:nvSpPr>
        <p:spPr>
          <a:xfrm>
            <a:off x="2648248" y="7330662"/>
            <a:ext cx="13879349" cy="1846659"/>
          </a:xfrm>
          <a:prstGeom prst="rect">
            <a:avLst/>
          </a:prstGeom>
        </p:spPr>
        <p:txBody>
          <a:bodyPr wrap="square">
            <a:spAutoFit/>
          </a:bodyPr>
          <a:lstStyle/>
          <a:p>
            <a:pPr lvl="0" algn="just">
              <a:lnSpc>
                <a:spcPct val="150000"/>
              </a:lnSpc>
              <a:spcAft>
                <a:spcPts val="800"/>
              </a:spcAft>
              <a:defRPr/>
            </a:pPr>
            <a:r>
              <a:rPr lang="en-US" sz="3800">
                <a:solidFill>
                  <a:srgbClr val="434343"/>
                </a:solidFill>
                <a:ea typeface="Arial" panose="020B0604020202020204" pitchFamily="34" charset="0"/>
                <a:cs typeface="Times New Roman" panose="02020603050405020304" pitchFamily="18" charset="0"/>
              </a:rPr>
              <a:t>Hình thag ABCD là hình thang cân, vì theo định lí 3: Hình thang có 2 đường chéo bằng nhau là hình thang cân.</a:t>
            </a:r>
          </a:p>
        </p:txBody>
      </p:sp>
      <p:sp>
        <p:nvSpPr>
          <p:cNvPr id="9" name="Right Arrow 8"/>
          <p:cNvSpPr/>
          <p:nvPr/>
        </p:nvSpPr>
        <p:spPr>
          <a:xfrm>
            <a:off x="1981200" y="7686174"/>
            <a:ext cx="457200" cy="3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202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24" name="Google Shape;596;p37"/>
          <p:cNvSpPr txBox="1">
            <a:spLocks/>
          </p:cNvSpPr>
          <p:nvPr/>
        </p:nvSpPr>
        <p:spPr>
          <a:xfrm>
            <a:off x="6370320" y="3693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5000" b="1" i="0" u="none" strike="noStrike" kern="0" cap="none" spc="0" normalizeH="0" baseline="0" noProof="0">
                <a:ln>
                  <a:noFill/>
                </a:ln>
                <a:solidFill>
                  <a:srgbClr val="C00000"/>
                </a:solidFill>
                <a:effectLst/>
                <a:uLnTx/>
                <a:uFillTx/>
                <a:latin typeface="Arial"/>
                <a:sym typeface="Autour One"/>
              </a:rPr>
              <a:t>VẬN</a:t>
            </a:r>
            <a:r>
              <a:rPr kumimoji="0" lang="en-US" sz="5000" b="1" i="0" u="none" strike="noStrike" kern="0" cap="none" spc="0" normalizeH="0" noProof="0">
                <a:ln>
                  <a:noFill/>
                </a:ln>
                <a:solidFill>
                  <a:srgbClr val="C00000"/>
                </a:solidFill>
                <a:effectLst/>
                <a:uLnTx/>
                <a:uFillTx/>
                <a:latin typeface="Arial"/>
                <a:sym typeface="Autour One"/>
              </a:rPr>
              <a:t> DỤNG</a:t>
            </a:r>
            <a:endParaRPr kumimoji="0" lang="en-US" sz="5000" b="1" i="0" u="none" strike="noStrike" kern="0" cap="none" spc="0" normalizeH="0" baseline="0" noProof="0" dirty="0">
              <a:ln>
                <a:noFill/>
              </a:ln>
              <a:solidFill>
                <a:srgbClr val="C00000"/>
              </a:solidFill>
              <a:effectLst/>
              <a:uLnTx/>
              <a:uFillTx/>
              <a:latin typeface="Arial"/>
              <a:sym typeface="Autour One"/>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75647" flipH="1">
            <a:off x="-73942" y="7680449"/>
            <a:ext cx="2281482" cy="2261519"/>
          </a:xfrm>
          <a:prstGeom prst="rect">
            <a:avLst/>
          </a:prstGeom>
        </p:spPr>
      </p:pic>
      <p:sp>
        <p:nvSpPr>
          <p:cNvPr id="6" name="Rectangle 5"/>
          <p:cNvSpPr/>
          <p:nvPr/>
        </p:nvSpPr>
        <p:spPr>
          <a:xfrm>
            <a:off x="6572575" y="1383860"/>
            <a:ext cx="5714992" cy="91627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sng"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Giải</a:t>
            </a:r>
            <a:r>
              <a:rPr kumimoji="0" lang="en-US" sz="4000" b="1" i="1" u="sng" strike="noStrike" kern="1200" cap="none" spc="0" normalizeH="0" noProof="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bài toán mở đầu.</a:t>
            </a:r>
            <a:endParaRPr kumimoji="0" lang="en-US" sz="3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5460" y="6319058"/>
            <a:ext cx="7162800" cy="3548842"/>
          </a:xfrm>
          <a:prstGeom prst="rect">
            <a:avLst/>
          </a:prstGeom>
        </p:spPr>
      </p:pic>
      <p:sp>
        <p:nvSpPr>
          <p:cNvPr id="5" name="Rectangle 4"/>
          <p:cNvSpPr/>
          <p:nvPr/>
        </p:nvSpPr>
        <p:spPr>
          <a:xfrm>
            <a:off x="685800" y="2400300"/>
            <a:ext cx="16916400" cy="3693319"/>
          </a:xfrm>
          <a:prstGeom prst="rect">
            <a:avLst/>
          </a:prstGeom>
        </p:spPr>
        <p:txBody>
          <a:bodyPr wrap="square">
            <a:spAutoFit/>
          </a:bodyPr>
          <a:lstStyle/>
          <a:p>
            <a:pPr lvl="0" algn="just">
              <a:lnSpc>
                <a:spcPct val="150000"/>
              </a:lnSpc>
            </a:pPr>
            <a:r>
              <a:rPr lang="vi-VN" sz="3900">
                <a:solidFill>
                  <a:srgbClr val="434343"/>
                </a:solidFill>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9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050123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07069" flipH="1">
            <a:off x="16815277" y="8805704"/>
            <a:ext cx="1433585" cy="142104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3588" y="6270458"/>
                <a:ext cx="16786212" cy="384271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14:m>
                  <m:oMath xmlns:m="http://schemas.openxmlformats.org/officeDocument/2006/math">
                    <m:r>
                      <a:rPr kumimoji="0" lang="en-US" sz="3700" b="0" i="0" u="none" strike="noStrike" kern="1200" cap="none" spc="0" normalizeH="0" baseline="0" noProof="0" smtClean="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(so le trong)</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lvl="0" algn="just">
                  <a:lnSpc>
                    <a:spcPct val="150000"/>
                  </a:lnSpc>
                </a:pP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a:t> Lật hình thang AM’N’D để ghép vào hình thang MBCN thì cạnh DA trùng với BC. Thì hình mới là MN’M’N có </a:t>
                </a:r>
                <a14:m>
                  <m:oMath xmlns:m="http://schemas.openxmlformats.org/officeDocument/2006/math">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700" b="0" i="0" u="none" strike="noStrike" kern="1200" cap="none" spc="0" normalizeH="0" baseline="0" noProof="0">
                    <a:ln>
                      <a:noFill/>
                    </a:ln>
                    <a:solidFill>
                      <a:srgbClr val="434343"/>
                    </a:solidFill>
                    <a:effectLst/>
                    <a:uLnTx/>
                    <a:uFillTx/>
                    <a:ea typeface="Dotum" panose="020B0600000101010101" pitchFamily="34" charset="-127"/>
                  </a:rPr>
                  <a:t>Vậy nó là hình thang cân.</a:t>
                </a:r>
                <a:endParaRPr kumimoji="0" lang="en-US" sz="3700" b="0" i="0" u="none" strike="noStrike" kern="1200" cap="none" spc="0" normalizeH="0" baseline="0" noProof="0">
                  <a:ln>
                    <a:noFill/>
                  </a:ln>
                  <a:solidFill>
                    <a:srgbClr val="434343"/>
                  </a:solidFill>
                  <a:effectLst/>
                  <a:uLnTx/>
                  <a:uFillTx/>
                </a:endParaRPr>
              </a:p>
            </p:txBody>
          </p:sp>
        </mc:Choice>
        <mc:Fallback xmlns="">
          <p:sp>
            <p:nvSpPr>
              <p:cNvPr id="4" name="Rectangle 3"/>
              <p:cNvSpPr>
                <a:spLocks noRot="1" noChangeAspect="1" noMove="1" noResize="1" noEditPoints="1" noAdjustHandles="1" noChangeArrowheads="1" noChangeShapeType="1" noTextEdit="1"/>
              </p:cNvSpPr>
              <p:nvPr/>
            </p:nvSpPr>
            <p:spPr>
              <a:xfrm>
                <a:off x="663588" y="6270458"/>
                <a:ext cx="16786212" cy="3842719"/>
              </a:xfrm>
              <a:prstGeom prst="rect">
                <a:avLst/>
              </a:prstGeom>
              <a:blipFill>
                <a:blip r:embed="rId14"/>
                <a:stretch>
                  <a:fillRect l="-1162" r="-1089" b="-2063"/>
                </a:stretch>
              </a:blipFill>
            </p:spPr>
            <p:txBody>
              <a:bodyPr/>
              <a:lstStyle/>
              <a:p>
                <a:r>
                  <a:rPr lang="en-US">
                    <a:noFill/>
                  </a:rPr>
                  <a:t> </a:t>
                </a:r>
              </a:p>
            </p:txBody>
          </p:sp>
        </mc:Fallback>
      </mc:AlternateContent>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3588" y="1579325"/>
            <a:ext cx="6599546" cy="3269775"/>
          </a:xfrm>
          <a:prstGeom prst="rect">
            <a:avLst/>
          </a:prstGeom>
        </p:spPr>
      </p:pic>
      <p:sp>
        <p:nvSpPr>
          <p:cNvPr id="11" name="Oval Callout 10"/>
          <p:cNvSpPr/>
          <p:nvPr/>
        </p:nvSpPr>
        <p:spPr>
          <a:xfrm>
            <a:off x="8308699" y="190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7696200" y="1333500"/>
                <a:ext cx="9753600" cy="5216813"/>
              </a:xfrm>
              <a:prstGeom prst="rect">
                <a:avLst/>
              </a:prstGeom>
            </p:spPr>
            <p:txBody>
              <a:bodyPr wrap="square">
                <a:spAutoFit/>
              </a:bodyPr>
              <a:lstStyle/>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Theo hình 3.11 ta có hình thang mới là: MN’M’N. Ta có:</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AMND có: M’N’ là cạnh mới cắt </a:t>
                </a: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3700">
                    <a:solidFill>
                      <a:srgbClr val="434343"/>
                    </a:solidFill>
                    <a:ea typeface="Arial" panose="020B0604020202020204" pitchFamily="34" charset="0"/>
                    <a:cs typeface="Times New Roman" panose="02020603050405020304" pitchFamily="18" charset="0"/>
                  </a:rPr>
                  <a:t>; AD là cạnh bên.</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MBCN có: MN là cạnh mới cắt; BC là cạnh bên.</a:t>
                </a:r>
              </a:p>
            </p:txBody>
          </p:sp>
        </mc:Choice>
        <mc:Fallback xmlns="">
          <p:sp>
            <p:nvSpPr>
              <p:cNvPr id="5" name="Rectangle 4"/>
              <p:cNvSpPr>
                <a:spLocks noRot="1" noChangeAspect="1" noMove="1" noResize="1" noEditPoints="1" noAdjustHandles="1" noChangeArrowheads="1" noChangeShapeType="1" noTextEdit="1"/>
              </p:cNvSpPr>
              <p:nvPr/>
            </p:nvSpPr>
            <p:spPr>
              <a:xfrm>
                <a:off x="7696200" y="1333500"/>
                <a:ext cx="9753600" cy="5216813"/>
              </a:xfrm>
              <a:prstGeom prst="rect">
                <a:avLst/>
              </a:prstGeom>
              <a:blipFill>
                <a:blip r:embed="rId17"/>
                <a:stretch>
                  <a:fillRect l="-2000" r="-1938" b="-151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293978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custDataLst>
      <p:tags r:id="rId1"/>
    </p:custDataLst>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259376" y="2550443"/>
            <a:ext cx="13182600" cy="6236387"/>
          </a:xfrm>
          <a:prstGeom prst="rect">
            <a:avLst/>
          </a:prstGeom>
        </p:spPr>
        <p:txBody>
          <a:bodyPr wrap="square">
            <a:spAutoFit/>
          </a:bodyPr>
          <a:lstStyle/>
          <a:p>
            <a:pPr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1. Chọn câu đúng nhất.</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Hình thang cân là hình thang có hai góc kề một đáy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Trong hình thang cân, hai cạnh bên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Trong hình thang cân, hai đường chéo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Cả A, B, C đều đúng.</a:t>
            </a:r>
            <a:endParaRPr lang="vi-VN" sz="4000" dirty="0" err="1">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75549" y="1485900"/>
            <a:ext cx="1060309" cy="1362546"/>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5799072" y="880238"/>
            <a:ext cx="1125883" cy="2150123"/>
          </a:xfrm>
          <a:prstGeom prst="rect">
            <a:avLst/>
          </a:prstGeom>
        </p:spPr>
      </p:pic>
      <p:sp>
        <p:nvSpPr>
          <p:cNvPr id="18" name="Oval 17"/>
          <p:cNvSpPr/>
          <p:nvPr/>
        </p:nvSpPr>
        <p:spPr>
          <a:xfrm>
            <a:off x="1981200" y="7975977"/>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116498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438">
            <a:off x="-1575180" y="-1328450"/>
            <a:ext cx="10162055" cy="9615845"/>
          </a:xfrm>
          <a:prstGeom prst="rect">
            <a:avLst/>
          </a:prstGeom>
        </p:spPr>
      </p:pic>
      <p:pic>
        <p:nvPicPr>
          <p:cNvPr id="3" name="Picture 3"/>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0183">
            <a:off x="-1000409" y="8096493"/>
            <a:ext cx="2980327" cy="2730725"/>
          </a:xfrm>
          <a:prstGeom prst="rect">
            <a:avLst/>
          </a:prstGeom>
        </p:spPr>
      </p:pic>
      <p:pic>
        <p:nvPicPr>
          <p:cNvPr id="9" name="Picture 9"/>
          <p:cNvPicPr>
            <a:picLocks noChangeAspect="1"/>
          </p:cNvPicPr>
          <p:nvPr/>
        </p:nvPicPr>
        <p:blipFill>
          <a:blip r:embed="rId9">
            <a:alphaModFix amt="5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66002" y="1562100"/>
            <a:ext cx="4046516" cy="4011109"/>
          </a:xfrm>
          <a:prstGeom prst="rect">
            <a:avLst/>
          </a:prstGeom>
        </p:spPr>
      </p:pic>
      <p:sp>
        <p:nvSpPr>
          <p:cNvPr id="12" name="Rectangle 11"/>
          <p:cNvSpPr/>
          <p:nvPr/>
        </p:nvSpPr>
        <p:spPr>
          <a:xfrm>
            <a:off x="489754" y="1790700"/>
            <a:ext cx="16845402" cy="1710853"/>
          </a:xfrm>
          <a:prstGeom prst="rect">
            <a:avLst/>
          </a:prstGeom>
        </p:spPr>
        <p:txBody>
          <a:bodyPr wrap="square">
            <a:spAutoFit/>
          </a:bodyPr>
          <a:lstStyle/>
          <a:p>
            <a:pPr algn="ctr">
              <a:lnSpc>
                <a:spcPct val="150000"/>
              </a:lnSpc>
              <a:defRPr/>
            </a:pPr>
            <a:r>
              <a:rPr lang="vi-VN" sz="8000" b="1" kern="0">
                <a:solidFill>
                  <a:srgbClr val="F2C2AB">
                    <a:lumMod val="50000"/>
                  </a:srgbClr>
                </a:solidFill>
                <a:cs typeface="Arial"/>
                <a:sym typeface="Arial"/>
              </a:rPr>
              <a:t>CHƯƠNG III. TỨ GIÁC</a:t>
            </a:r>
            <a:endParaRPr lang="vi-VN" sz="8000" b="1" kern="0" dirty="0">
              <a:solidFill>
                <a:srgbClr val="F2C2AB">
                  <a:lumMod val="50000"/>
                </a:srgbClr>
              </a:solidFill>
              <a:cs typeface="Arial"/>
              <a:sym typeface="Arial"/>
            </a:endParaRPr>
          </a:p>
        </p:txBody>
      </p:sp>
      <p:sp>
        <p:nvSpPr>
          <p:cNvPr id="13" name="Rectangle 12"/>
          <p:cNvSpPr/>
          <p:nvPr/>
        </p:nvSpPr>
        <p:spPr>
          <a:xfrm>
            <a:off x="1545418" y="4281481"/>
            <a:ext cx="15167565" cy="1508555"/>
          </a:xfrm>
          <a:prstGeom prst="rect">
            <a:avLst/>
          </a:prstGeom>
        </p:spPr>
        <p:txBody>
          <a:bodyPr wrap="square">
            <a:spAutoFit/>
          </a:bodyPr>
          <a:lstStyle/>
          <a:p>
            <a:pPr algn="ctr">
              <a:lnSpc>
                <a:spcPct val="150000"/>
              </a:lnSpc>
              <a:defRPr/>
            </a:pPr>
            <a:r>
              <a:rPr lang="en-US"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11. HÌNH THANG CÂN </a:t>
            </a:r>
            <a:endParaRPr lang="en-US" sz="7000" b="1" kern="0" dirty="0">
              <a:solidFill>
                <a:srgbClr val="00B0F0"/>
              </a:solidFill>
              <a:latin typeface="Arial" panose="020B0604020202020204" pitchFamily="34" charset="0"/>
              <a:cs typeface="Arial" panose="020B0604020202020204" pitchFamily="34" charset="0"/>
              <a:sym typeface="Arial"/>
            </a:endParaRPr>
          </a:p>
        </p:txBody>
      </p:sp>
      <p:sp>
        <p:nvSpPr>
          <p:cNvPr id="7" name="Trapezoid 6"/>
          <p:cNvSpPr/>
          <p:nvPr/>
        </p:nvSpPr>
        <p:spPr>
          <a:xfrm>
            <a:off x="12039600" y="7163201"/>
            <a:ext cx="4520983" cy="2362200"/>
          </a:xfrm>
          <a:prstGeom prst="trapezoi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044086" y="2228601"/>
                <a:ext cx="14123624" cy="7201395"/>
              </a:xfrm>
              <a:prstGeom prst="rect">
                <a:avLst/>
              </a:prstGeom>
            </p:spPr>
            <p:txBody>
              <a:bodyPr wrap="square">
                <a:spAutoFit/>
              </a:bodyPr>
              <a:lstStyle/>
              <a:p>
                <a:pPr marR="3048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2</a:t>
                </a:r>
                <a:r>
                  <a:rPr lang="en-US" sz="4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Cho tam giác ΔAMN cân tại A. Các điểm B, C lần lượt trên các cạnh AM, AN sao cho AB = AC. Hãy chọn câu đúng:</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A. MB = NC</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B. BCNM là hình thang cân</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C.</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ABC</m:t>
                        </m:r>
                      </m:e>
                    </m:acc>
                    <m:r>
                      <a:rPr lang="en-US" sz="4000">
                        <a:effectLst/>
                        <a:latin typeface="Cambria Math" panose="02040503050406030204" pitchFamily="18" charset="0"/>
                        <a:ea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ACB</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D. Cả A, B, C đều đúng</a:t>
                </a:r>
              </a:p>
            </p:txBody>
          </p:sp>
        </mc:Choice>
        <mc:Fallback xmlns="">
          <p:sp>
            <p:nvSpPr>
              <p:cNvPr id="3" name="Rectangle 2"/>
              <p:cNvSpPr>
                <a:spLocks noRot="1" noChangeAspect="1" noMove="1" noResize="1" noEditPoints="1" noAdjustHandles="1" noChangeArrowheads="1" noChangeShapeType="1" noTextEdit="1"/>
              </p:cNvSpPr>
              <p:nvPr/>
            </p:nvSpPr>
            <p:spPr>
              <a:xfrm>
                <a:off x="2044086" y="2228601"/>
                <a:ext cx="14123624" cy="7201395"/>
              </a:xfrm>
              <a:prstGeom prst="rect">
                <a:avLst/>
              </a:prstGeom>
              <a:blipFill>
                <a:blip r:embed="rId4"/>
                <a:stretch>
                  <a:fillRect l="-1511" r="-1338" b="-1101"/>
                </a:stretch>
              </a:blipFill>
            </p:spPr>
            <p:txBody>
              <a:bodyPr/>
              <a:lstStyle/>
              <a:p>
                <a:r>
                  <a:rPr lang="en-US">
                    <a:noFill/>
                  </a:rPr>
                  <a:t> </a:t>
                </a:r>
              </a:p>
            </p:txBody>
          </p:sp>
        </mc:Fallback>
      </mc:AlternateContent>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283633">
            <a:off x="861780" y="563237"/>
            <a:ext cx="1125883" cy="2150123"/>
          </a:xfrm>
          <a:prstGeom prst="rect">
            <a:avLst/>
          </a:prstGeom>
        </p:spPr>
      </p:pic>
      <p:sp>
        <p:nvSpPr>
          <p:cNvPr id="17" name="Oval 16"/>
          <p:cNvSpPr/>
          <p:nvPr/>
        </p:nvSpPr>
        <p:spPr>
          <a:xfrm>
            <a:off x="1752600" y="84935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1489965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3. Cho tam giác ABC cân tại A. Gọi D, E theo thứ tự thuộc các cạnh bên AB, AC sao cho DE // BC.</a:t>
            </a:r>
          </a:p>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Chọn đáp án đúng nhất. Tứ giác BDEC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16200000">
            <a:off x="1274120" y="511324"/>
            <a:ext cx="1125883" cy="2150123"/>
          </a:xfrm>
          <a:prstGeom prst="rect">
            <a:avLst/>
          </a:prstGeom>
        </p:spPr>
      </p:pic>
      <p:sp>
        <p:nvSpPr>
          <p:cNvPr id="15" name="Oval 14"/>
          <p:cNvSpPr/>
          <p:nvPr/>
        </p:nvSpPr>
        <p:spPr>
          <a:xfrm>
            <a:off x="1837061" y="748545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6343734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4. Cho tam giác ABC cân tại A. Trên các cạnh bên AB, AC lấy các điểm M, N sao cho BM = CN. Tứ giác BMNC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16200000">
            <a:off x="1274120" y="511324"/>
            <a:ext cx="1125883" cy="2150123"/>
          </a:xfrm>
          <a:prstGeom prst="rect">
            <a:avLst/>
          </a:prstGeom>
        </p:spPr>
      </p:pic>
      <p:sp>
        <p:nvSpPr>
          <p:cNvPr id="15" name="Oval 14"/>
          <p:cNvSpPr/>
          <p:nvPr/>
        </p:nvSpPr>
        <p:spPr>
          <a:xfrm>
            <a:off x="1837061" y="6286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6371537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992440" y="2370209"/>
            <a:ext cx="14306512" cy="7273786"/>
          </a:xfrm>
          <a:prstGeom prst="rect">
            <a:avLst/>
          </a:prstGeom>
        </p:spPr>
        <p:txBody>
          <a:bodyPr wrap="square">
            <a:spAutoFit/>
          </a:bodyPr>
          <a:lstStyle/>
          <a:p>
            <a:pPr lvl="0"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5.  Cho hình thang cân ABCD (AB // CD) có hai đường chéo cắt nhau tại I, hai đường thẳng AD và BC cắt nhau ở K. Chọn câu sai.</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KAB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KCD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ICD đều</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KI là đường phân giác</a:t>
            </a:r>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62000" y="1367043"/>
            <a:ext cx="1060309" cy="1362546"/>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4354273">
            <a:off x="16307127" y="403811"/>
            <a:ext cx="1125883" cy="2150123"/>
          </a:xfrm>
          <a:prstGeom prst="rect">
            <a:avLst/>
          </a:prstGeom>
        </p:spPr>
      </p:pic>
      <p:sp>
        <p:nvSpPr>
          <p:cNvPr id="17" name="Oval 16"/>
          <p:cNvSpPr/>
          <p:nvPr/>
        </p:nvSpPr>
        <p:spPr>
          <a:xfrm>
            <a:off x="1822309" y="7581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37067837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839800"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 name="Group 27"/>
          <p:cNvGrpSpPr/>
          <p:nvPr/>
        </p:nvGrpSpPr>
        <p:grpSpPr>
          <a:xfrm>
            <a:off x="1371600" y="800100"/>
            <a:ext cx="5029200" cy="1020149"/>
            <a:chOff x="172572" y="136435"/>
            <a:chExt cx="13756226" cy="1118071"/>
          </a:xfrm>
        </p:grpSpPr>
        <p:sp>
          <p:nvSpPr>
            <p:cNvPr id="30" name="Rectangle 29"/>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Rectangle 30"/>
            <p:cNvSpPr/>
            <p:nvPr/>
          </p:nvSpPr>
          <p:spPr>
            <a:xfrm>
              <a:off x="795579" y="141352"/>
              <a:ext cx="12597970" cy="11131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3.4 </a:t>
              </a: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tr55</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1371600" y="2095500"/>
            <a:ext cx="9805737" cy="193899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Hình thang trong Hình 3.23 có là hình thang cân không? Vì sao</a:t>
            </a:r>
            <a:r>
              <a:rPr lang="en-US" sz="400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21" name="Picture 9"/>
          <p:cNvPicPr>
            <a:picLocks noChangeAspect="1"/>
          </p:cNvPicPr>
          <p:nvPr/>
        </p:nvPicPr>
        <p:blipFill>
          <a:blip r:embed="rId4"/>
          <a:srcRect/>
          <a:stretch>
            <a:fillRect/>
          </a:stretch>
        </p:blipFill>
        <p:spPr>
          <a:xfrm flipH="1">
            <a:off x="15547628" y="7200900"/>
            <a:ext cx="2292172" cy="272472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71600" y="5981700"/>
                <a:ext cx="14258400" cy="3117969"/>
              </a:xfrm>
              <a:prstGeom prst="rect">
                <a:avLst/>
              </a:prstGeom>
            </p:spPr>
            <p:txBody>
              <a:bodyPr wrap="square">
                <a:spAutoFit/>
              </a:bodyPr>
              <a:lstStyle/>
              <a:p>
                <a:pPr>
                  <a:lnSpc>
                    <a:spcPct val="150000"/>
                  </a:lnSpc>
                  <a:spcBef>
                    <a:spcPts val="600"/>
                  </a:spcBef>
                  <a:spcAft>
                    <a:spcPts val="600"/>
                  </a:spcAft>
                </a:pPr>
                <a:r>
                  <a:rPr lang="fr-FR" sz="4000">
                    <a:ea typeface="Calibri" panose="020F0502020204030204" pitchFamily="34" charset="0"/>
                    <a:cs typeface="Times New Roman" panose="02020603050405020304" pitchFamily="18" charset="0"/>
                  </a:rPr>
                  <a:t>Ta có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120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ea typeface="Calibri" panose="020F0502020204030204" pitchFamily="34" charset="0"/>
                    <a:cs typeface="Times New Roman" panose="02020603050405020304" pitchFamily="18" charset="0"/>
                  </a:rPr>
                  <a:t>; Mà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r>
                  <a:rPr lang="fr-FR" sz="4000">
                    <a:effectLst/>
                    <a:ea typeface="Calibri" panose="020F0502020204030204" pitchFamily="34" charset="0"/>
                    <a:cs typeface="Times New Roman" panose="02020603050405020304" pitchFamily="18" charset="0"/>
                  </a:rPr>
                  <a:t>Nên suy ra hình thang ABCD không phải hình thang cân.</a:t>
                </a:r>
                <a:endParaRPr lang="en-US" sz="400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5981700"/>
                <a:ext cx="14258400" cy="3117969"/>
              </a:xfrm>
              <a:prstGeom prst="rect">
                <a:avLst/>
              </a:prstGeom>
              <a:blipFill>
                <a:blip r:embed="rId5"/>
                <a:stretch>
                  <a:fillRect l="-1496" b="-7422"/>
                </a:stretch>
              </a:blipFill>
            </p:spPr>
            <p:txBody>
              <a:bodyPr/>
              <a:lstStyle/>
              <a:p>
                <a:r>
                  <a:rPr lang="en-US">
                    <a:noFill/>
                  </a:rPr>
                  <a:t> </a:t>
                </a:r>
              </a:p>
            </p:txBody>
          </p:sp>
        </mc:Fallback>
      </mc:AlternateContent>
      <p:sp>
        <p:nvSpPr>
          <p:cNvPr id="18" name="Oval Callout 17"/>
          <p:cNvSpPr/>
          <p:nvPr/>
        </p:nvSpPr>
        <p:spPr>
          <a:xfrm>
            <a:off x="8493121" y="4532139"/>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8200" y="800100"/>
            <a:ext cx="4876800" cy="3708400"/>
          </a:xfrm>
          <a:prstGeom prst="rect">
            <a:avLst/>
          </a:prstGeom>
        </p:spPr>
      </p:pic>
    </p:spTree>
    <p:custDataLst>
      <p:tags r:id="rId1"/>
    </p:custDataLst>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62462" y="9182100"/>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28600" y="15210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 name="Group 9"/>
          <p:cNvGrpSpPr/>
          <p:nvPr/>
        </p:nvGrpSpPr>
        <p:grpSpPr>
          <a:xfrm>
            <a:off x="457200" y="495300"/>
            <a:ext cx="5029200" cy="1020150"/>
            <a:chOff x="172572" y="136435"/>
            <a:chExt cx="13756226" cy="1118072"/>
          </a:xfrm>
        </p:grpSpPr>
        <p:sp>
          <p:nvSpPr>
            <p:cNvPr id="11" name="Rectangle 10"/>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556582" y="141352"/>
              <a:ext cx="12988206" cy="111315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Bài 3.5 SGK – tr55</a:t>
              </a:r>
              <a:endParaRPr lang="en-US" sz="4000" dirty="0">
                <a:solidFill>
                  <a:srgbClr val="434343"/>
                </a:solidFill>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374732" y="1802914"/>
            <a:ext cx="17456068" cy="286232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Cho hình thang ABCD (AB // CD). Kẻ đường thẳng vuông góc với AC tại C và đường thẳng vuông góc với BD tại D, hai đường thẳng này cắt nhau tại E. Chứng minh rằng nếu EC = ED thì hình thang ABCD là hình thang cân.</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6477000" y="4705794"/>
            <a:ext cx="5867400" cy="5579268"/>
          </a:xfrm>
          <a:prstGeom prst="rect">
            <a:avLst/>
          </a:prstGeom>
        </p:spPr>
      </p:pic>
      <p:pic>
        <p:nvPicPr>
          <p:cNvPr id="9" name="Picture 8"/>
          <p:cNvPicPr>
            <a:picLocks noChangeAspect="1"/>
          </p:cNvPicPr>
          <p:nvPr/>
        </p:nvPicPr>
        <p:blipFill>
          <a:blip r:embed="rId6"/>
          <a:stretch>
            <a:fillRect/>
          </a:stretch>
        </p:blipFill>
        <p:spPr>
          <a:xfrm>
            <a:off x="15773400" y="7422111"/>
            <a:ext cx="1908213" cy="2664183"/>
          </a:xfrm>
          <a:prstGeom prst="rect">
            <a:avLst/>
          </a:prstGeom>
        </p:spPr>
      </p:pic>
    </p:spTree>
    <p:custDataLst>
      <p:tags r:id="rId1"/>
    </p:custDataLst>
    <p:extLst>
      <p:ext uri="{BB962C8B-B14F-4D97-AF65-F5344CB8AC3E}">
        <p14:creationId xmlns:p14="http://schemas.microsoft.com/office/powerpoint/2010/main" val="6694478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84183" y="9258300"/>
            <a:ext cx="1205033" cy="8058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638300"/>
                <a:ext cx="10028572" cy="8324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Xét hai tam giá vuông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có: </a:t>
                </a: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chung</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(ch – cgv)</a:t>
                </a:r>
                <a:r>
                  <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CH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 </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DH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CEH</m:t>
                        </m:r>
                      </m:e>
                    </m:acc>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DEH</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EH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CED</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AB // CD).</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638300"/>
                <a:ext cx="10028572" cy="8324074"/>
              </a:xfrm>
              <a:prstGeom prst="rect">
                <a:avLst/>
              </a:prstGeom>
              <a:blipFill>
                <a:blip r:embed="rId37"/>
                <a:stretch>
                  <a:fillRect l="-2006"/>
                </a:stretch>
              </a:blipFill>
            </p:spPr>
            <p:txBody>
              <a:bodyPr/>
              <a:lstStyle/>
              <a:p>
                <a:r>
                  <a:rPr lang="en-US">
                    <a:noFill/>
                  </a:rPr>
                  <a:t> </a:t>
                </a:r>
              </a:p>
            </p:txBody>
          </p:sp>
        </mc:Fallback>
      </mc:AlternateContent>
      <p:pic>
        <p:nvPicPr>
          <p:cNvPr id="9" name="Picture 8"/>
          <p:cNvPicPr>
            <a:picLocks noChangeAspect="1"/>
          </p:cNvPicPr>
          <p:nvPr/>
        </p:nvPicPr>
        <p:blipFill>
          <a:blip r:embed="rId38">
            <a:extLst>
              <a:ext uri="{BEBA8EAE-BF5A-486C-A8C5-ECC9F3942E4B}">
                <a14:imgProps xmlns:a14="http://schemas.microsoft.com/office/drawing/2010/main">
                  <a14:imgLayer r:embed="rId39">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Tree>
    <p:custDataLst>
      <p:tags r:id="rId1"/>
    </p:custDataLst>
    <p:extLst>
      <p:ext uri="{BB962C8B-B14F-4D97-AF65-F5344CB8AC3E}">
        <p14:creationId xmlns:p14="http://schemas.microsoft.com/office/powerpoint/2010/main" val="10579629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84183" y="9258300"/>
            <a:ext cx="1205033" cy="8058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638300"/>
                <a:ext cx="10028572" cy="8218468"/>
              </a:xfrm>
              <a:prstGeom prst="rect">
                <a:avLst/>
              </a:prstGeom>
            </p:spPr>
            <p:txBody>
              <a:bodyPr wrap="square">
                <a:spAutoFit/>
              </a:bodyPr>
              <a:lstStyle/>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AB</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K</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ECH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EDH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EHC</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EHD</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Xét tam giác vuông BHK và AHK có : </a:t>
                </a:r>
                <a14:m>
                  <m:oMath xmlns:m="http://schemas.openxmlformats.org/officeDocument/2006/math">
                    <m:d>
                      <m:dPr>
                        <m:begChr m:val="{"/>
                        <m:end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chung</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e>
                          <m:e>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e>
                        </m:eqArr>
                      </m:e>
                    </m:d>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(cạnh góc vuông-góc nhọn)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(2)</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Từ (1)(2) </a:t>
                </a: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AC</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BD</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Hình thang ABCD là hình thang cân.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638300"/>
                <a:ext cx="10028572" cy="8218468"/>
              </a:xfrm>
              <a:prstGeom prst="rect">
                <a:avLst/>
              </a:prstGeom>
              <a:blipFill>
                <a:blip r:embed="rId37"/>
                <a:stretch>
                  <a:fillRect l="-2006" b="-74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103494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custDataLst>
      <p:tags r:id="rId1"/>
    </p:custDataLst>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066800" y="771397"/>
            <a:ext cx="16525638" cy="1857503"/>
            <a:chOff x="1013502" y="436330"/>
            <a:chExt cx="16525638" cy="1857503"/>
          </a:xfrm>
        </p:grpSpPr>
        <p:grpSp>
          <p:nvGrpSpPr>
            <p:cNvPr id="9" name="Group 8"/>
            <p:cNvGrpSpPr/>
            <p:nvPr/>
          </p:nvGrpSpPr>
          <p:grpSpPr>
            <a:xfrm>
              <a:off x="1143000" y="436330"/>
              <a:ext cx="5029200" cy="973370"/>
              <a:chOff x="172572" y="136435"/>
              <a:chExt cx="13756226" cy="1066801"/>
            </a:xfrm>
          </p:grpSpPr>
          <p:sp>
            <p:nvSpPr>
              <p:cNvPr id="11" name="Rectangle 10"/>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3.6 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a:solidFill>
                    <a:srgbClr val="000000"/>
                  </a:solidFill>
                  <a:ea typeface="Times New Roman" panose="02020603050405020304" pitchFamily="18" charset="0"/>
                </a:rPr>
                <a:t>                                       </a:t>
              </a:r>
              <a:r>
                <a:rPr lang="vi-VN" sz="3800">
                  <a:solidFill>
                    <a:srgbClr val="000000"/>
                  </a:solidFill>
                  <a:ea typeface="Times New Roman" panose="02020603050405020304" pitchFamily="18" charset="0"/>
                </a:rPr>
                <a:t>Vẽ hình thang cân ABCD (AB // CD) biết đáy lớn CD dài 4 cm, cạnh bên dài 2 cm và đường chéo dài 3 cm.</a:t>
              </a:r>
            </a:p>
          </p:txBody>
        </p:sp>
      </p:gr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3617104">
            <a:off x="17029497" y="2295482"/>
            <a:ext cx="1125883" cy="2150123"/>
          </a:xfrm>
          <a:prstGeom prst="rect">
            <a:avLst/>
          </a:prstGeom>
        </p:spPr>
      </p:pic>
      <p:sp>
        <p:nvSpPr>
          <p:cNvPr id="2" name="Rectangle 1"/>
          <p:cNvSpPr/>
          <p:nvPr/>
        </p:nvSpPr>
        <p:spPr>
          <a:xfrm>
            <a:off x="1185954" y="4392351"/>
            <a:ext cx="16568646" cy="5246949"/>
          </a:xfrm>
          <a:prstGeom prst="rect">
            <a:avLst/>
          </a:prstGeom>
        </p:spPr>
        <p:txBody>
          <a:bodyPr wrap="square">
            <a:spAutoFit/>
          </a:bodyPr>
          <a:lstStyle/>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đáy lớn CD = 4 cm</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cung tròn tâm C bán kính 2 cm, cung tròn tâm D bán kính 3 cm, giao điểm của 2 cung tròn là B</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Tương tự, vẽ cung tròn tâm D bán kính 2cm, cung tròn tâm C bán kính 3 cm, giao điểm của 2 cung tròn là A</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(Tất cả cung tròn đều nằm trên cùng 1 nửa mặt phẳng bờ CD).</a:t>
            </a:r>
            <a:endParaRPr lang="en-US" sz="3800">
              <a:effectLst/>
              <a:latin typeface="+mj-lt"/>
              <a:ea typeface="Arial" panose="020B0604020202020204" pitchFamily="34" charset="0"/>
              <a:cs typeface="Times New Roman" panose="02020603050405020304" pitchFamily="18" charset="0"/>
            </a:endParaRPr>
          </a:p>
        </p:txBody>
      </p:sp>
      <p:sp>
        <p:nvSpPr>
          <p:cNvPr id="29"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Tree>
    <p:custDataLst>
      <p:tags r:id="rId1"/>
    </p:custDataLst>
    <p:extLst>
      <p:ext uri="{BB962C8B-B14F-4D97-AF65-F5344CB8AC3E}">
        <p14:creationId xmlns:p14="http://schemas.microsoft.com/office/powerpoint/2010/main" val="549615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4995048" y="666800"/>
            <a:ext cx="8562740" cy="1311332"/>
          </a:xfrm>
          <a:prstGeom prst="rect">
            <a:avLst/>
          </a:prstGeom>
        </p:spPr>
        <p:txBody>
          <a:bodyPr spcFirstLastPara="1" wrap="square" lIns="182850" tIns="182850" rIns="182850" bIns="182850" anchor="ctr" anchorCtr="0">
            <a:noAutofit/>
          </a:bodyPr>
          <a:lstStyle/>
          <a:p>
            <a:r>
              <a:rPr lang="en" sz="6000" b="1" dirty="0">
                <a:solidFill>
                  <a:srgbClr val="FF0000"/>
                </a:solidFill>
                <a:latin typeface="+mj-lt"/>
              </a:rPr>
              <a:t>NỘI DUNG BÀI HỌC</a:t>
            </a:r>
            <a:endParaRPr sz="6000" b="1" dirty="0">
              <a:solidFill>
                <a:srgbClr val="FF0000"/>
              </a:solidFill>
              <a:latin typeface="+mj-lt"/>
            </a:endParaRPr>
          </a:p>
        </p:txBody>
      </p:sp>
      <p:grpSp>
        <p:nvGrpSpPr>
          <p:cNvPr id="6" name="Group 5"/>
          <p:cNvGrpSpPr/>
          <p:nvPr/>
        </p:nvGrpSpPr>
        <p:grpSpPr>
          <a:xfrm>
            <a:off x="2534986" y="2735578"/>
            <a:ext cx="13060681" cy="1645922"/>
            <a:chOff x="1483455" y="2628900"/>
            <a:chExt cx="13060681"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a:latin typeface="+mn-lt"/>
                </a:rPr>
                <a:t>01</a:t>
              </a:r>
            </a:p>
          </p:txBody>
        </p:sp>
        <p:sp>
          <p:nvSpPr>
            <p:cNvPr id="81" name="Rectangle 80"/>
            <p:cNvSpPr/>
            <p:nvPr/>
          </p:nvSpPr>
          <p:spPr>
            <a:xfrm>
              <a:off x="2999174" y="3045414"/>
              <a:ext cx="11544962" cy="1131079"/>
            </a:xfrm>
            <a:prstGeom prst="rect">
              <a:avLst/>
            </a:prstGeom>
          </p:spPr>
          <p:txBody>
            <a:bodyPr wrap="square">
              <a:spAutoFit/>
            </a:bodyPr>
            <a:lstStyle/>
            <a:p>
              <a:pPr>
                <a:lnSpc>
                  <a:spcPct val="150000"/>
                </a:lnSpc>
                <a:spcBef>
                  <a:spcPts val="1200"/>
                </a:spcBef>
                <a:spcAft>
                  <a:spcPts val="1600"/>
                </a:spcAft>
                <a:buClr>
                  <a:srgbClr val="000000"/>
                </a:buClr>
              </a:pPr>
              <a:r>
                <a:rPr lang="nl-NL" sz="4500" b="1" kern="0">
                  <a:solidFill>
                    <a:srgbClr val="000000"/>
                  </a:solidFill>
                  <a:ea typeface="Calibri" panose="020F0502020204030204" pitchFamily="34" charset="0"/>
                  <a:cs typeface="Times New Roman" panose="02020603050405020304" pitchFamily="18" charset="0"/>
                  <a:sym typeface="Arial"/>
                </a:rPr>
                <a:t> </a:t>
              </a:r>
              <a:r>
                <a:rPr lang="en-US" sz="4500" b="1" kern="0">
                  <a:solidFill>
                    <a:srgbClr val="000000"/>
                  </a:solidFill>
                  <a:ea typeface="Calibri" panose="020F0502020204030204" pitchFamily="34" charset="0"/>
                  <a:cs typeface="Times New Roman" panose="02020603050405020304" pitchFamily="18" charset="0"/>
                  <a:sym typeface="Arial"/>
                </a:rPr>
                <a:t>HÌNH THANG. HÌNH THANG CÂN</a:t>
              </a:r>
              <a:endParaRPr lang="en-US" sz="4500" kern="0" dirty="0">
                <a:solidFill>
                  <a:srgbClr val="000000"/>
                </a:solidFill>
                <a:ea typeface="Calibri" panose="020F0502020204030204" pitchFamily="34" charset="0"/>
                <a:cs typeface="Times New Roman" panose="02020603050405020304" pitchFamily="18" charset="0"/>
                <a:sym typeface="Arial"/>
              </a:endParaRPr>
            </a:p>
          </p:txBody>
        </p:sp>
      </p:grpSp>
      <p:pic>
        <p:nvPicPr>
          <p:cNvPr id="84"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13182">
            <a:off x="14665926" y="5735699"/>
            <a:ext cx="4036332" cy="4001014"/>
          </a:xfrm>
          <a:prstGeom prst="rect">
            <a:avLst/>
          </a:prstGeom>
        </p:spPr>
      </p:pic>
      <p:grpSp>
        <p:nvGrpSpPr>
          <p:cNvPr id="25" name="Group 24"/>
          <p:cNvGrpSpPr/>
          <p:nvPr/>
        </p:nvGrpSpPr>
        <p:grpSpPr>
          <a:xfrm>
            <a:off x="2534986" y="5081011"/>
            <a:ext cx="12792251" cy="1645922"/>
            <a:chOff x="1468215" y="4949643"/>
            <a:chExt cx="12301394" cy="1645922"/>
          </a:xfrm>
        </p:grpSpPr>
        <p:grpSp>
          <p:nvGrpSpPr>
            <p:cNvPr id="26" name="Google Shape;2162;p36"/>
            <p:cNvGrpSpPr/>
            <p:nvPr/>
          </p:nvGrpSpPr>
          <p:grpSpPr>
            <a:xfrm>
              <a:off x="1468215" y="4949643"/>
              <a:ext cx="1463038" cy="1645922"/>
              <a:chOff x="4314469" y="1612892"/>
              <a:chExt cx="486900" cy="607800"/>
            </a:xfrm>
          </p:grpSpPr>
          <p:sp>
            <p:nvSpPr>
              <p:cNvPr id="29"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0" name="Google Shape;2164;p36"/>
              <p:cNvSpPr/>
              <p:nvPr/>
            </p:nvSpPr>
            <p:spPr>
              <a:xfrm rot="5400000" flipH="1">
                <a:off x="4277419" y="1696742"/>
                <a:ext cx="561000" cy="486900"/>
              </a:xfrm>
              <a:prstGeom prst="flowChartDelay">
                <a:avLst/>
              </a:prstGeom>
              <a:solidFill>
                <a:srgbClr val="92D05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7"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a:latin typeface="+mn-lt"/>
                </a:rPr>
                <a:t>02</a:t>
              </a:r>
            </a:p>
          </p:txBody>
        </p:sp>
        <p:sp>
          <p:nvSpPr>
            <p:cNvPr id="28" name="Rectangle 27"/>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TÍNH CHẤT HÌNH THANG CÂN</a:t>
              </a:r>
              <a:endParaRPr lang="en-US" sz="4500" kern="0" dirty="0">
                <a:solidFill>
                  <a:srgbClr val="000000"/>
                </a:solidFill>
                <a:cs typeface="Arial"/>
                <a:sym typeface="Arial"/>
              </a:endParaRPr>
            </a:p>
          </p:txBody>
        </p:sp>
      </p:grpSp>
      <p:grpSp>
        <p:nvGrpSpPr>
          <p:cNvPr id="31" name="Group 30"/>
          <p:cNvGrpSpPr/>
          <p:nvPr/>
        </p:nvGrpSpPr>
        <p:grpSpPr>
          <a:xfrm>
            <a:off x="2534986" y="7429500"/>
            <a:ext cx="12792251" cy="1645922"/>
            <a:chOff x="1468215" y="4949643"/>
            <a:chExt cx="12301394" cy="1645922"/>
          </a:xfrm>
        </p:grpSpPr>
        <p:grpSp>
          <p:nvGrpSpPr>
            <p:cNvPr id="32" name="Google Shape;2162;p36"/>
            <p:cNvGrpSpPr/>
            <p:nvPr/>
          </p:nvGrpSpPr>
          <p:grpSpPr>
            <a:xfrm>
              <a:off x="1468215" y="4949643"/>
              <a:ext cx="1463038" cy="1645922"/>
              <a:chOff x="4314469" y="1612892"/>
              <a:chExt cx="486900" cy="607800"/>
            </a:xfrm>
          </p:grpSpPr>
          <p:sp>
            <p:nvSpPr>
              <p:cNvPr id="3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6" name="Google Shape;2164;p36"/>
              <p:cNvSpPr/>
              <p:nvPr/>
            </p:nvSpPr>
            <p:spPr>
              <a:xfrm rot="5400000" flipH="1">
                <a:off x="4277419" y="1696742"/>
                <a:ext cx="561000" cy="486900"/>
              </a:xfrm>
              <a:prstGeom prst="flowChartDelay">
                <a:avLst/>
              </a:prstGeom>
              <a:solidFill>
                <a:srgbClr val="00B0F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3"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a:latin typeface="+mn-lt"/>
                </a:rPr>
                <a:t>03</a:t>
              </a:r>
              <a:endParaRPr lang="en" sz="6600" kern="0" dirty="0">
                <a:latin typeface="+mn-lt"/>
              </a:endParaRPr>
            </a:p>
          </p:txBody>
        </p:sp>
        <p:sp>
          <p:nvSpPr>
            <p:cNvPr id="34" name="Rectangle 33"/>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DẤU HIỆU NHẬN BIẾT</a:t>
              </a:r>
            </a:p>
          </p:txBody>
        </p:sp>
      </p:grpSp>
    </p:spTree>
    <p:custDataLst>
      <p:tags r:id="rId1"/>
    </p:custDataLst>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3617104">
            <a:off x="17029497" y="2295482"/>
            <a:ext cx="1125883" cy="2150123"/>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257800" y="4556665"/>
            <a:ext cx="7651204" cy="5730334"/>
          </a:xfrm>
          <a:prstGeom prst="rect">
            <a:avLst/>
          </a:prstGeom>
        </p:spPr>
      </p:pic>
      <p:sp>
        <p:nvSpPr>
          <p:cNvPr id="13"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p:cNvPicPr>
            <a:picLocks noChangeAspect="1"/>
          </p:cNvPicPr>
          <p:nvPr/>
        </p:nvPicPr>
        <p:blipFill>
          <a:blip r:embed="rId7"/>
          <a:stretch>
            <a:fillRect/>
          </a:stretch>
        </p:blipFill>
        <p:spPr>
          <a:xfrm>
            <a:off x="496052" y="7505700"/>
            <a:ext cx="1400491" cy="2405423"/>
          </a:xfrm>
          <a:prstGeom prst="rect">
            <a:avLst/>
          </a:prstGeom>
        </p:spPr>
      </p:pic>
      <p:grpSp>
        <p:nvGrpSpPr>
          <p:cNvPr id="15" name="Group 14"/>
          <p:cNvGrpSpPr/>
          <p:nvPr/>
        </p:nvGrpSpPr>
        <p:grpSpPr>
          <a:xfrm>
            <a:off x="1066800" y="771397"/>
            <a:ext cx="16525638" cy="1857503"/>
            <a:chOff x="1013502" y="436330"/>
            <a:chExt cx="16525638" cy="1857503"/>
          </a:xfrm>
        </p:grpSpPr>
        <p:grpSp>
          <p:nvGrpSpPr>
            <p:cNvPr id="16" name="Group 15"/>
            <p:cNvGrpSpPr/>
            <p:nvPr/>
          </p:nvGrpSpPr>
          <p:grpSpPr>
            <a:xfrm>
              <a:off x="1143000" y="436330"/>
              <a:ext cx="5029200" cy="973370"/>
              <a:chOff x="172572" y="136435"/>
              <a:chExt cx="13756226" cy="1066801"/>
            </a:xfrm>
          </p:grpSpPr>
          <p:sp>
            <p:nvSpPr>
              <p:cNvPr id="18" name="Rectangle 17"/>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9" name="Rectangle 18"/>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3.6 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a:solidFill>
                    <a:srgbClr val="000000"/>
                  </a:solidFill>
                  <a:ea typeface="Times New Roman" panose="02020603050405020304" pitchFamily="18" charset="0"/>
                </a:rPr>
                <a:t>                                       </a:t>
              </a:r>
              <a:r>
                <a:rPr lang="vi-VN" sz="3800">
                  <a:solidFill>
                    <a:srgbClr val="000000"/>
                  </a:solidFill>
                  <a:ea typeface="Times New Roman" panose="02020603050405020304" pitchFamily="18" charset="0"/>
                </a:rPr>
                <a:t>Vẽ hình thang cân ABCD (AB // CD) biết đáy lớn CD dài 4 cm, cạnh bên dài 2 cm và đường chéo dài 3 cm.</a:t>
              </a:r>
            </a:p>
          </p:txBody>
        </p:sp>
      </p:grpSp>
      <p:sp>
        <p:nvSpPr>
          <p:cNvPr id="7" name="Rectangle 6"/>
          <p:cNvSpPr/>
          <p:nvPr/>
        </p:nvSpPr>
        <p:spPr>
          <a:xfrm>
            <a:off x="1250598" y="4077706"/>
            <a:ext cx="1645002" cy="677108"/>
          </a:xfrm>
          <a:prstGeom prst="rect">
            <a:avLst/>
          </a:prstGeom>
        </p:spPr>
        <p:txBody>
          <a:bodyPr wrap="none">
            <a:spAutoFit/>
          </a:bodyPr>
          <a:lstStyle/>
          <a:p>
            <a:r>
              <a:rPr lang="nl-NL" sz="3800">
                <a:solidFill>
                  <a:srgbClr val="434343"/>
                </a:solidFill>
                <a:ea typeface="Calibri" panose="020F0502020204030204" pitchFamily="34" charset="0"/>
                <a:cs typeface="Times New Roman" panose="02020603050405020304" pitchFamily="18" charset="0"/>
              </a:rPr>
              <a:t>- Hình:</a:t>
            </a:r>
            <a:endParaRPr lang="en-US"/>
          </a:p>
        </p:txBody>
      </p:sp>
    </p:spTree>
    <p:custDataLst>
      <p:tags r:id="rId1"/>
    </p:custDataLst>
    <p:extLst>
      <p:ext uri="{BB962C8B-B14F-4D97-AF65-F5344CB8AC3E}">
        <p14:creationId xmlns:p14="http://schemas.microsoft.com/office/powerpoint/2010/main" val="186147885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6;p39"/>
          <p:cNvSpPr/>
          <p:nvPr/>
        </p:nvSpPr>
        <p:spPr>
          <a:xfrm>
            <a:off x="16992600" y="943156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743329" y="1409700"/>
            <a:ext cx="16782671" cy="1738296"/>
          </a:xfrm>
          <a:prstGeom prst="rect">
            <a:avLst/>
          </a:prstGeom>
        </p:spPr>
        <p:txBody>
          <a:bodyPr wrap="square">
            <a:spAutoFit/>
          </a:bodyPr>
          <a:lstStyle/>
          <a:p>
            <a:pPr algn="just">
              <a:lnSpc>
                <a:spcPct val="150000"/>
              </a:lnSpc>
              <a:spcAft>
                <a:spcPts val="800"/>
              </a:spcAft>
            </a:pP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Hai tia phân giác của hai góc A, B của hình thang cân ABCD (AB // CD) cắt nhau tại điểm E trên cạnh đáy CD. Chứng minh rằng EC = ED.</a:t>
            </a:r>
          </a:p>
        </p:txBody>
      </p:sp>
      <p:pic>
        <p:nvPicPr>
          <p:cNvPr id="31" name="Picture 31"/>
          <p:cNvPicPr>
            <a:picLocks noChangeAspect="1"/>
          </p:cNvPicPr>
          <p:nvPr/>
        </p:nvPicPr>
        <p:blipFill>
          <a:blip r:embed="rId4"/>
          <a:srcRect/>
          <a:stretch>
            <a:fillRect/>
          </a:stretch>
        </p:blipFill>
        <p:spPr>
          <a:xfrm>
            <a:off x="16916400" y="384336"/>
            <a:ext cx="990600" cy="728503"/>
          </a:xfrm>
          <a:prstGeom prst="rect">
            <a:avLst/>
          </a:prstGeom>
        </p:spPr>
      </p:pic>
      <p:grpSp>
        <p:nvGrpSpPr>
          <p:cNvPr id="3" name="Group 2"/>
          <p:cNvGrpSpPr/>
          <p:nvPr/>
        </p:nvGrpSpPr>
        <p:grpSpPr>
          <a:xfrm>
            <a:off x="6591584" y="266700"/>
            <a:ext cx="5029200" cy="1015663"/>
            <a:chOff x="1196298" y="771397"/>
            <a:chExt cx="5029200" cy="1015663"/>
          </a:xfrm>
        </p:grpSpPr>
        <p:sp>
          <p:nvSpPr>
            <p:cNvPr id="13" name="Rectangle 12"/>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6" name="Rectangle 15"/>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3.7 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7620000" y="4578865"/>
                <a:ext cx="10287000" cy="2781852"/>
              </a:xfrm>
              <a:prstGeom prst="rect">
                <a:avLst/>
              </a:prstGeom>
            </p:spPr>
            <p:txBody>
              <a:bodyPr wrap="square">
                <a:spAutoFit/>
              </a:bodyPr>
              <a:lstStyle/>
              <a:p>
                <a:pPr>
                  <a:lnSpc>
                    <a:spcPct val="150000"/>
                  </a:lnSpc>
                  <a:spcAft>
                    <a:spcPts val="0"/>
                  </a:spcAft>
                </a:pPr>
                <a:r>
                  <a:rPr lang="en-US" sz="3800">
                    <a:ea typeface="Calibri" panose="020F0502020204030204" pitchFamily="34" charset="0"/>
                    <a:cs typeface="Times New Roman" panose="02020603050405020304" pitchFamily="18" charset="0"/>
                  </a:rPr>
                  <a:t>Ta có: Hình thang ABCD cân và </a:t>
                </a:r>
              </a:p>
              <a:p>
                <a:pPr>
                  <a:lnSpc>
                    <a:spcPct val="150000"/>
                  </a:lnSpc>
                  <a:spcAft>
                    <a:spcPts val="0"/>
                  </a:spcAft>
                </a:pPr>
                <a:r>
                  <a:rPr lang="en-US" sz="3800">
                    <a:ea typeface="Calibri" panose="020F0502020204030204" pitchFamily="34" charset="0"/>
                    <a:cs typeface="Times New Roman" panose="02020603050405020304" pitchFamily="18" charset="0"/>
                  </a:rPr>
                  <a:t>AE, BE là phân giác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acc>
                  </m:oMath>
                </a14:m>
                <a:r>
                  <a:rPr lang="en-US" sz="3800">
                    <a:effectLst/>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acc>
                  </m:oMath>
                </a14:m>
                <a:endParaRPr lang="en-US" sz="3800">
                  <a:effectLst/>
                  <a:ea typeface="Arial" panose="020B0604020202020204" pitchFamily="34" charset="0"/>
                  <a:cs typeface="Times New Roman" panose="02020603050405020304" pitchFamily="18" charset="0"/>
                </a:endParaRPr>
              </a:p>
              <a:p>
                <a:pPr>
                  <a:lnSpc>
                    <a:spcPct val="150000"/>
                  </a:lnSpc>
                  <a:spcAft>
                    <a:spcPts val="0"/>
                  </a:spcAft>
                </a:pPr>
                <a:r>
                  <a:rPr lang="en-US" sz="3800">
                    <a:effectLst/>
                    <a:ea typeface="Calibri" panose="020F0502020204030204" pitchFamily="34" charset="0"/>
                    <a:cs typeface="Times New Roman" panose="02020603050405020304" pitchFamily="18" charset="0"/>
                  </a:rPr>
                  <a:t>Lại 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E</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E</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3</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3800">
                    <a:effectLst/>
                    <a:ea typeface="Calibri" panose="020F0502020204030204" pitchFamily="34" charset="0"/>
                    <a:cs typeface="Times New Roman" panose="02020603050405020304" pitchFamily="18" charset="0"/>
                  </a:rPr>
                  <a:t> (so le trong)</a:t>
                </a:r>
                <a:endParaRPr lang="en-US" sz="3800">
                  <a:effectLs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0" y="4578865"/>
                <a:ext cx="10287000" cy="2781852"/>
              </a:xfrm>
              <a:prstGeom prst="rect">
                <a:avLst/>
              </a:prstGeom>
              <a:blipFill>
                <a:blip r:embed="rId5"/>
                <a:stretch>
                  <a:fillRect l="-1955" b="-3947"/>
                </a:stretch>
              </a:blipFill>
            </p:spPr>
            <p:txBody>
              <a:bodyPr/>
              <a:lstStyle/>
              <a:p>
                <a:r>
                  <a:rPr lang="en-US">
                    <a:noFill/>
                  </a:rPr>
                  <a:t> </a:t>
                </a:r>
              </a:p>
            </p:txBody>
          </p:sp>
        </mc:Fallback>
      </mc:AlternateContent>
      <p:sp>
        <p:nvSpPr>
          <p:cNvPr id="17" name="Oval Callout 16"/>
          <p:cNvSpPr/>
          <p:nvPr/>
        </p:nvSpPr>
        <p:spPr>
          <a:xfrm>
            <a:off x="8294023" y="3369156"/>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Lst>
          </a:blip>
          <a:stretch>
            <a:fillRect/>
          </a:stretch>
        </p:blipFill>
        <p:spPr>
          <a:xfrm>
            <a:off x="667127" y="4229100"/>
            <a:ext cx="6495672" cy="347758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66800" y="7505700"/>
                <a:ext cx="17563816" cy="2615460"/>
              </a:xfrm>
              <a:prstGeom prst="rect">
                <a:avLst/>
              </a:prstGeom>
            </p:spPr>
            <p:txBody>
              <a:bodyPr wrap="square">
                <a:spAutoFit/>
              </a:bodyPr>
              <a:lstStyle/>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BCE</m:t>
                    </m:r>
                  </m:oMath>
                </a14:m>
                <a:r>
                  <a:rPr lang="en-US" sz="3800">
                    <a:solidFill>
                      <a:srgbClr val="434343"/>
                    </a:solidFill>
                    <a:ea typeface="Calibri" panose="020F0502020204030204" pitchFamily="34" charset="0"/>
                    <a:cs typeface="Times New Roman" panose="02020603050405020304" pitchFamily="18" charset="0"/>
                  </a:rPr>
                  <a:t> cân tại C, nên BC = EC (1).</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ADE</m:t>
                    </m:r>
                  </m:oMath>
                </a14:m>
                <a:r>
                  <a:rPr lang="en-US" sz="3800">
                    <a:solidFill>
                      <a:srgbClr val="434343"/>
                    </a:solidFill>
                    <a:ea typeface="Calibri" panose="020F0502020204030204" pitchFamily="34" charset="0"/>
                    <a:cs typeface="Times New Roman" panose="02020603050405020304" pitchFamily="18" charset="0"/>
                  </a:rPr>
                  <a:t> cân tại C, nên AD = ED (2).</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r>
                  <a:rPr lang="en-US" sz="3800">
                    <a:solidFill>
                      <a:srgbClr val="434343"/>
                    </a:solidFill>
                    <a:ea typeface="Calibri" panose="020F0502020204030204" pitchFamily="34" charset="0"/>
                    <a:cs typeface="Times New Roman" panose="02020603050405020304" pitchFamily="18" charset="0"/>
                  </a:rPr>
                  <a:t>Vì ABCD là hình thang cân nên AD = BC, từ (1)(2) suy ra: EC = ED.</a:t>
                </a:r>
                <a:endParaRPr lang="en-US" sz="3800">
                  <a:solidFill>
                    <a:srgbClr val="434343"/>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6800" y="7505700"/>
                <a:ext cx="17563816" cy="2615460"/>
              </a:xfrm>
              <a:prstGeom prst="rect">
                <a:avLst/>
              </a:prstGeom>
              <a:blipFill>
                <a:blip r:embed="rId8"/>
                <a:stretch>
                  <a:fillRect l="-1145" b="-862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654906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par>
                          <p:cTn id="41" fill="hold">
                            <p:stCondLst>
                              <p:cond delay="2000"/>
                            </p:stCondLst>
                            <p:childTnLst>
                              <p:par>
                                <p:cTn id="42" presetID="16" presetClass="entr" presetSubtype="21" fill="hold"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arn(inVertical)">
                                      <p:cBhvr>
                                        <p:cTn id="44" dur="500"/>
                                        <p:tgtEl>
                                          <p:spTgt spid="8">
                                            <p:txEl>
                                              <p:pRg st="1" end="1"/>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descr="A diagram of a triangle with lines and dots&#10;&#10;Description automatically generated with low confidence"/>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990600" y="4810047"/>
            <a:ext cx="5261899" cy="5035038"/>
          </a:xfrm>
          <a:prstGeom prst="rect">
            <a:avLst/>
          </a:prstGeom>
        </p:spPr>
      </p:pic>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0315" y="95936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6" name="Picture 6"/>
          <p:cNvPicPr>
            <a:picLocks noChangeAspect="1"/>
          </p:cNvPicPr>
          <p:nvPr/>
        </p:nvPicPr>
        <p:blipFill>
          <a:blip r:embed="rId6">
            <a:alphaModFix amt="6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627212">
            <a:off x="17519267" y="4347848"/>
            <a:ext cx="768492" cy="956132"/>
          </a:xfrm>
          <a:prstGeom prst="rect">
            <a:avLst/>
          </a:prstGeom>
        </p:spPr>
      </p:pic>
      <p:sp>
        <p:nvSpPr>
          <p:cNvPr id="5" name="Rectangle 4"/>
          <p:cNvSpPr/>
          <p:nvPr/>
        </p:nvSpPr>
        <p:spPr>
          <a:xfrm>
            <a:off x="457200" y="1429077"/>
            <a:ext cx="17416655"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Times New Roman" panose="02020603050405020304" pitchFamily="18" charset="0"/>
              </a:rPr>
              <a:t>Hình thang cân ABCD (AB // CD, AB &lt; CD) có các đường thẳng AD, BC cắt nhau tại I, các đường thẳng AC, BD cắt nhau tại J. Chứng minh rằng đường thẳng IJ là đường trung trực của đoạn thẳng AB.</a:t>
            </a:r>
          </a:p>
        </p:txBody>
      </p:sp>
      <p:grpSp>
        <p:nvGrpSpPr>
          <p:cNvPr id="11" name="Group 10"/>
          <p:cNvGrpSpPr/>
          <p:nvPr/>
        </p:nvGrpSpPr>
        <p:grpSpPr>
          <a:xfrm>
            <a:off x="6591584" y="266700"/>
            <a:ext cx="5029200" cy="1015663"/>
            <a:chOff x="1196298" y="771397"/>
            <a:chExt cx="5029200" cy="1015663"/>
          </a:xfrm>
        </p:grpSpPr>
        <p:sp>
          <p:nvSpPr>
            <p:cNvPr id="12" name="Rectangle 11"/>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4" name="Rectangle 13"/>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3.8 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Oval Callout 16"/>
          <p:cNvSpPr/>
          <p:nvPr/>
        </p:nvSpPr>
        <p:spPr>
          <a:xfrm>
            <a:off x="834100" y="4208449"/>
            <a:ext cx="1683043" cy="801906"/>
          </a:xfrm>
          <a:prstGeom prst="wedgeEllipseCallout">
            <a:avLst>
              <a:gd name="adj1" fmla="val 47795"/>
              <a:gd name="adj2" fmla="val 32492"/>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467600" y="4559421"/>
                <a:ext cx="10285940" cy="5384679"/>
              </a:xfrm>
              <a:prstGeom prst="rect">
                <a:avLst/>
              </a:prstGeom>
            </p:spPr>
            <p:txBody>
              <a:bodyPr wrap="square">
                <a:spAutoFit/>
              </a:bodyPr>
              <a:lstStyle/>
              <a:p>
                <a:pPr algn="just">
                  <a:lnSpc>
                    <a:spcPct val="150000"/>
                  </a:lnSpc>
                  <a:spcAft>
                    <a:spcPts val="0"/>
                  </a:spcAft>
                </a:pPr>
                <a:r>
                  <a:rPr lang="en-US" sz="3800">
                    <a:latin typeface="+mj-lt"/>
                    <a:ea typeface="Calibri" panose="020F0502020204030204" pitchFamily="34" charset="0"/>
                    <a:cs typeface="Times New Roman" panose="02020603050405020304" pitchFamily="18" charset="0"/>
                  </a:rPr>
                  <a:t>Xét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oMath>
                </a14:m>
                <a:r>
                  <a:rPr lang="en-US" sz="38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có:</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AD = BC (tính chất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CD chung</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AC = BD (đường chéo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(c.c.c)</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e>
                    </m:acc>
                  </m:oMath>
                </a14:m>
                <a:r>
                  <a:rPr lang="en-US" sz="3800">
                    <a:effectLst/>
                    <a:latin typeface="+mj-lt"/>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JCD</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JDC</m:t>
                        </m:r>
                      </m:e>
                    </m:acc>
                  </m:oMath>
                </a14:m>
                <a:r>
                  <a:rPr lang="en-US" sz="380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JCD</m:t>
                    </m:r>
                  </m:oMath>
                </a14:m>
                <a:r>
                  <a:rPr lang="en-US" sz="3800">
                    <a:effectLst/>
                    <a:latin typeface="+mj-lt"/>
                    <a:ea typeface="Calibri" panose="020F0502020204030204" pitchFamily="34" charset="0"/>
                    <a:cs typeface="Times New Roman" panose="02020603050405020304" pitchFamily="18" charset="0"/>
                  </a:rPr>
                  <a:t> cân tại I</a:t>
                </a:r>
              </a:p>
            </p:txBody>
          </p:sp>
        </mc:Choice>
        <mc:Fallback xmlns="">
          <p:sp>
            <p:nvSpPr>
              <p:cNvPr id="2" name="Rectangle 1"/>
              <p:cNvSpPr>
                <a:spLocks noRot="1" noChangeAspect="1" noMove="1" noResize="1" noEditPoints="1" noAdjustHandles="1" noChangeArrowheads="1" noChangeShapeType="1" noTextEdit="1"/>
              </p:cNvSpPr>
              <p:nvPr/>
            </p:nvSpPr>
            <p:spPr>
              <a:xfrm>
                <a:off x="7467600" y="4559421"/>
                <a:ext cx="10285940" cy="5384679"/>
              </a:xfrm>
              <a:prstGeom prst="rect">
                <a:avLst/>
              </a:prstGeom>
              <a:blipFill>
                <a:blip r:embed="rId10"/>
                <a:stretch>
                  <a:fillRect l="-1956" b="-147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1" dur="500"/>
                                        <p:tgtEl>
                                          <p:spTgt spid="2">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4" dur="500"/>
                                        <p:tgtEl>
                                          <p:spTgt spid="2">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par>
                          <p:cTn id="42" fill="hold">
                            <p:stCondLst>
                              <p:cond delay="1500"/>
                            </p:stCondLst>
                            <p:childTnLst>
                              <p:par>
                                <p:cTn id="43" presetID="14" presetClass="entr" presetSubtype="10" fill="hold" nodeType="after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686178" y="9603203"/>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Picture 6"/>
          <p:cNvPicPr>
            <a:picLocks noChangeAspect="1"/>
          </p:cNvPicPr>
          <p:nvPr/>
        </p:nvPicPr>
        <p:blipFill>
          <a:blip r:embed="rId4">
            <a:alphaModFix amt="6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013">
            <a:off x="3033841" y="8865666"/>
            <a:ext cx="1023015" cy="1272802"/>
          </a:xfrm>
          <a:prstGeom prst="rect">
            <a:avLst/>
          </a:prstGeom>
        </p:spPr>
      </p:pic>
      <p:sp>
        <p:nvSpPr>
          <p:cNvPr id="11" name="Oval Callout 10"/>
          <p:cNvSpPr/>
          <p:nvPr/>
        </p:nvSpPr>
        <p:spPr>
          <a:xfrm>
            <a:off x="8305800" y="388770"/>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diagram of a triangle with lines and dots&#10;&#10;Description automatically generated with low confidence"/>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Lst>
          </a:blip>
          <a:stretch>
            <a:fillRect/>
          </a:stretch>
        </p:blipFill>
        <p:spPr>
          <a:xfrm>
            <a:off x="910301" y="1943102"/>
            <a:ext cx="5261899" cy="5035038"/>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086600" y="1562100"/>
                <a:ext cx="10058400" cy="8016169"/>
              </a:xfrm>
              <a:prstGeom prst="rect">
                <a:avLst/>
              </a:prstGeom>
            </p:spPr>
            <p:txBody>
              <a:bodyPr wrap="square">
                <a:spAutoFit/>
              </a:bodyPr>
              <a:lstStyle/>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JD = JC (1)</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có hai góc ở đáy bằng nhau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D</m:t>
                        </m:r>
                      </m:e>
                    </m:acc>
                  </m:oMath>
                </a14:m>
                <a:r>
                  <a:rPr lang="en-US" sz="38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cân tại I.</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ID</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IC</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effectLst/>
                    <a:latin typeface="+mj-lt"/>
                    <a:ea typeface="Calibri" panose="020F0502020204030204" pitchFamily="34" charset="0"/>
                    <a:cs typeface="Times New Roman" panose="02020603050405020304" pitchFamily="18" charset="0"/>
                  </a:rPr>
                  <a:t>(2)</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Từ (1)(2) suy ra IJ là trung trực của CD.</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Chứng minh tương tự ta có: JA = JB; IA = IB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Suy ra J và I cùng thuộc đường trung trực của đoạn thẳng AB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IJ là đường trung trực của AB.</a:t>
                </a:r>
                <a:endParaRPr lang="en-US" sz="3800">
                  <a:effectLst/>
                  <a:latin typeface="+mj-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086600" y="1562100"/>
                <a:ext cx="10058400" cy="8016169"/>
              </a:xfrm>
              <a:prstGeom prst="rect">
                <a:avLst/>
              </a:prstGeom>
              <a:blipFill>
                <a:blip r:embed="rId12"/>
                <a:stretch>
                  <a:fillRect l="-2000" r="-1939" b="-83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371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500"/>
                                        <p:tgtEl>
                                          <p:spTgt spid="10">
                                            <p:txEl>
                                              <p:pRg st="1" end="1"/>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anim calcmode="lin" valueType="num">
                                      <p:cBhvr>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tập trong SBT.</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dirty="0" err="1">
                <a:solidFill>
                  <a:srgbClr val="434343"/>
                </a:solidFill>
                <a:ea typeface="Calibri" panose="020F0502020204030204" pitchFamily="34" charset="0"/>
                <a:cs typeface="Times New Roman" panose="02020603050405020304" pitchFamily="18" charset="0"/>
                <a:sym typeface="Arial"/>
              </a:rPr>
              <a:t>Chuẩn</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bị</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bài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err="1">
                <a:solidFill>
                  <a:srgbClr val="434343"/>
                </a:solidFill>
                <a:ea typeface="Calibri" panose="020F0502020204030204" pitchFamily="34" charset="0"/>
                <a:cs typeface="Times New Roman" panose="02020603050405020304" pitchFamily="18" charset="0"/>
                <a:sym typeface="Arial"/>
              </a:rPr>
              <a:t>mới</a:t>
            </a:r>
            <a:r>
              <a:rPr lang="en-US" sz="4000" kern="0">
                <a:solidFill>
                  <a:srgbClr val="434343"/>
                </a:solidFill>
                <a:ea typeface="Calibri" panose="020F0502020204030204" pitchFamily="34" charset="0"/>
                <a:cs typeface="Times New Roman" panose="02020603050405020304" pitchFamily="18" charset="0"/>
                <a:sym typeface="Arial"/>
              </a:rPr>
              <a:t> </a:t>
            </a:r>
            <a:r>
              <a:rPr lang="vi-VN" sz="4000" b="1" kern="0">
                <a:solidFill>
                  <a:srgbClr val="434343"/>
                </a:solidFill>
                <a:ea typeface="Calibri" panose="020F0502020204030204" pitchFamily="34" charset="0"/>
                <a:cs typeface="Times New Roman" panose="02020603050405020304" pitchFamily="18" charset="0"/>
                <a:sym typeface="Arial"/>
              </a:rPr>
              <a:t>"Luyện tập chung".</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3">
            <a:alphaModFix amt="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9">
            <a:alphaModFix amt="6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1">
            <a:alphaModFix amt="15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1">
            <a:alphaModFix amt="15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custDataLst>
      <p:tags r:id="rId1"/>
    </p:custDataLst>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891652" y="3440625"/>
            <a:ext cx="10510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967852" y="3230480"/>
            <a:ext cx="10430405" cy="3700052"/>
          </a:xfrm>
          <a:prstGeom prst="rect">
            <a:avLst/>
          </a:prstGeom>
        </p:spPr>
        <p:txBody>
          <a:bodyPr wrap="square">
            <a:spAutoFit/>
          </a:bodyPr>
          <a:lstStyle/>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 </a:t>
            </a:r>
          </a:p>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 CÂN</a:t>
            </a:r>
            <a:endParaRPr lang="en-US"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custDataLst>
      <p:tags r:id="rId1"/>
    </p:custDataLst>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290839" y="60509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678400" y="8420100"/>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733800" y="370753"/>
            <a:ext cx="11117146" cy="1131079"/>
          </a:xfrm>
          <a:prstGeom prst="rect">
            <a:avLst/>
          </a:prstGeom>
        </p:spPr>
        <p:txBody>
          <a:bodyPr wrap="none">
            <a:spAutoFit/>
          </a:bodyPr>
          <a:lstStyle/>
          <a:p>
            <a:pPr algn="just">
              <a:lnSpc>
                <a:spcPct val="150000"/>
              </a:lnSpc>
              <a:spcAft>
                <a:spcPts val="800"/>
              </a:spcAft>
            </a:pPr>
            <a:r>
              <a:rPr lang="en-US" sz="4500" b="1">
                <a:solidFill>
                  <a:srgbClr val="C00000"/>
                </a:solidFill>
                <a:latin typeface="+mj-lt"/>
                <a:ea typeface="Arial" panose="020B0604020202020204" pitchFamily="34" charset="0"/>
                <a:cs typeface="Times New Roman" panose="02020603050405020304" pitchFamily="18" charset="0"/>
              </a:rPr>
              <a:t>Khái niệm hình thang và hình thang cân</a:t>
            </a:r>
            <a:endParaRPr lang="en-US" sz="4500">
              <a:solidFill>
                <a:srgbClr val="C00000"/>
              </a:solidFill>
              <a:effectLst/>
              <a:latin typeface="+mj-lt"/>
              <a:ea typeface="Arial" panose="020B0604020202020204" pitchFamily="34" charset="0"/>
              <a:cs typeface="Times New Roman" panose="02020603050405020304" pitchFamily="18" charset="0"/>
            </a:endParaRPr>
          </a:p>
        </p:txBody>
      </p:sp>
      <p:pic>
        <p:nvPicPr>
          <p:cNvPr id="9" name="Picture 8" descr="A picture containing text, line, font, diagram&#10;&#10;Description automatically generated"/>
          <p:cNvPicPr/>
          <p:nvPr/>
        </p:nvPicPr>
        <p:blipFill>
          <a:blip r:embed="rId4">
            <a:extLst>
              <a:ext uri="{28A0092B-C50C-407E-A947-70E740481C1C}">
                <a14:useLocalDpi xmlns:a14="http://schemas.microsoft.com/office/drawing/2010/main" val="0"/>
              </a:ext>
            </a:extLst>
          </a:blip>
          <a:srcRect/>
          <a:stretch>
            <a:fillRect/>
          </a:stretch>
        </p:blipFill>
        <p:spPr bwMode="auto">
          <a:xfrm>
            <a:off x="12189030" y="3284511"/>
            <a:ext cx="5489370" cy="2895600"/>
          </a:xfrm>
          <a:prstGeom prst="rect">
            <a:avLst/>
          </a:prstGeom>
          <a:noFill/>
        </p:spPr>
      </p:pic>
      <p:sp>
        <p:nvSpPr>
          <p:cNvPr id="4" name="Rectangle 3"/>
          <p:cNvSpPr/>
          <p:nvPr/>
        </p:nvSpPr>
        <p:spPr>
          <a:xfrm>
            <a:off x="318913" y="1803507"/>
            <a:ext cx="17517937" cy="901593"/>
          </a:xfrm>
          <a:prstGeom prst="rect">
            <a:avLst/>
          </a:prstGeom>
        </p:spPr>
        <p:txBody>
          <a:bodyPr wrap="non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a:t>
            </a:r>
            <a:r>
              <a:rPr lang="en-US" sz="4000">
                <a:solidFill>
                  <a:schemeClr val="bg1">
                    <a:lumMod val="10000"/>
                  </a:schemeClr>
                </a:solidFill>
                <a:latin typeface="+mj-lt"/>
                <a:ea typeface="Arial" panose="020B0604020202020204" pitchFamily="34" charset="0"/>
                <a:cs typeface="Times New Roman" panose="02020603050405020304" pitchFamily="18" charset="0"/>
              </a:rPr>
              <a:t>Hai đường thẳng song song với nhau khi chúng không có điểm chung nào.</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18913" y="2943416"/>
            <a:ext cx="15621000" cy="6145272"/>
          </a:xfrm>
          <a:prstGeom prst="rect">
            <a:avLst/>
          </a:prstGeom>
        </p:spPr>
        <p:txBody>
          <a:bodyPr wrap="squar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Khái niệm:</a:t>
            </a:r>
            <a:endParaRPr lang="en-US" sz="4000">
              <a:solidFill>
                <a:schemeClr val="bg1">
                  <a:lumMod val="10000"/>
                </a:schemeClr>
              </a:solidFill>
              <a:latin typeface="+mj-lt"/>
              <a:ea typeface="Arial" panose="020B0604020202020204" pitchFamily="34" charset="0"/>
              <a:cs typeface="Times New Roman" panose="02020603050405020304" pitchFamily="18" charset="0"/>
            </a:endParaRPr>
          </a:p>
          <a:p>
            <a:pPr algn="just">
              <a:lnSpc>
                <a:spcPct val="150000"/>
              </a:lnSpc>
              <a:spcAft>
                <a:spcPts val="800"/>
              </a:spcAft>
            </a:pPr>
            <a:r>
              <a:rPr lang="en-US" sz="4000" b="1">
                <a:solidFill>
                  <a:schemeClr val="bg1">
                    <a:lumMod val="10000"/>
                  </a:schemeClr>
                </a:solidFill>
                <a:latin typeface="+mj-lt"/>
                <a:ea typeface="Arial" panose="020B0604020202020204" pitchFamily="34" charset="0"/>
                <a:cs typeface="Times New Roman" panose="02020603050405020304" pitchFamily="18" charset="0"/>
              </a:rPr>
              <a:t>Hình thang </a:t>
            </a:r>
            <a:r>
              <a:rPr lang="en-US" sz="4000">
                <a:solidFill>
                  <a:schemeClr val="bg1">
                    <a:lumMod val="10000"/>
                  </a:schemeClr>
                </a:solidFill>
                <a:latin typeface="+mj-lt"/>
                <a:ea typeface="Arial" panose="020B0604020202020204" pitchFamily="34" charset="0"/>
                <a:cs typeface="Times New Roman" panose="02020603050405020304" pitchFamily="18" charset="0"/>
              </a:rPr>
              <a:t>là tứ giác có hai cạnh đối song song.</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Hình thang ABCD có:</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Đáy nhỏ AB song song với đáy lớn CD.</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Cạnh bên AD và BC.</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Đường cao AH.</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10591800" y="8202846"/>
            <a:ext cx="2215260" cy="1771683"/>
          </a:xfrm>
          <a:prstGeom prst="rect">
            <a:avLst/>
          </a:prstGeom>
        </p:spPr>
      </p:pic>
    </p:spTree>
    <p:custDataLst>
      <p:tags r:id="rId1"/>
    </p:custDataLst>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anim calcmode="lin" valueType="num">
                                      <p:cBhvr>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anim calcmode="lin" valueType="num">
                                      <p:cBhvr>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anim calcmode="lin" valueType="num">
                                      <p:cBhvr>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anim calcmode="lin" valueType="num">
                                      <p:cBhvr>
                                        <p:cTn id="4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anim calcmode="lin" valueType="num">
                                      <p:cBhvr>
                                        <p:cTn id="5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1143001" y="369394"/>
                <a:ext cx="15620999" cy="5612306"/>
              </a:xfrm>
              <a:prstGeom prst="rect">
                <a:avLst/>
              </a:prstGeom>
              <a:noFill/>
            </p:spPr>
            <p:txBody>
              <a:bodyPr wrap="square" rtlCol="0">
                <a:spAutoFit/>
              </a:bodyPr>
              <a:lstStyle/>
              <a:p>
                <a:pPr algn="just">
                  <a:lnSpc>
                    <a:spcPct val="150000"/>
                  </a:lnSpc>
                </a:pPr>
                <a:r>
                  <a:rPr kumimoji="0" lang="nl-NL" sz="4000" b="1" i="0" u="sng" strike="noStrike" kern="0" cap="none" spc="0" normalizeH="0" baseline="0" noProof="0">
                    <a:ln>
                      <a:noFill/>
                    </a:ln>
                    <a:solidFill>
                      <a:srgbClr val="C00000"/>
                    </a:solidFill>
                    <a:effectLst/>
                    <a:uLnTx/>
                    <a:uFillTx/>
                    <a:latin typeface="Arial"/>
                    <a:ea typeface="+mn-ea"/>
                    <a:cs typeface="Arial" panose="020B0604020202020204" pitchFamily="34" charset="0"/>
                    <a:sym typeface="Arial"/>
                  </a:rPr>
                  <a:t>Nhận xét:</a:t>
                </a:r>
                <a:r>
                  <a:rPr kumimoji="0" lang="nl-NL" sz="4000" b="1" i="0" strike="noStrike" kern="0" cap="none" spc="0" normalizeH="0" baseline="0" noProof="0">
                    <a:ln>
                      <a:noFill/>
                    </a:ln>
                    <a:solidFill>
                      <a:srgbClr val="C00000"/>
                    </a:solidFill>
                    <a:effectLst/>
                    <a:uLnTx/>
                    <a:uFillTx/>
                    <a:latin typeface="Arial"/>
                    <a:ea typeface="+mn-ea"/>
                    <a:cs typeface="Arial" panose="020B0604020202020204" pitchFamily="34" charset="0"/>
                    <a:sym typeface="Arial"/>
                  </a:rPr>
                  <a:t> </a:t>
                </a:r>
              </a:p>
              <a:p>
                <a:pPr algn="just">
                  <a:lnSpc>
                    <a:spcPct val="150000"/>
                  </a:lnSpc>
                </a:pPr>
                <a:r>
                  <a:rPr lang="en-US" sz="4000">
                    <a:ea typeface="Arial" panose="020B0604020202020204" pitchFamily="34" charset="0"/>
                    <a:cs typeface="Times New Roman" panose="02020603050405020304" pitchFamily="18" charset="0"/>
                  </a:rPr>
                  <a:t>Hình thang ABCD có: AB // CD.</a:t>
                </a: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40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e>
                    </m:acc>
                  </m:oMath>
                </a14:m>
                <a:endParaRPr lang="en-US" sz="4000">
                  <a:effectLst/>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e>
                    </m:acc>
                  </m:oMath>
                </a14:m>
                <a:endParaRPr lang="en-US" sz="4000">
                  <a:effectLst/>
                  <a:ea typeface="Arial" panose="020B0604020202020204" pitchFamily="34" charset="0"/>
                  <a:cs typeface="Times New Roman" panose="02020603050405020304" pitchFamily="18" charset="0"/>
                </a:endParaRPr>
              </a:p>
              <a:p>
                <a:pPr algn="just">
                  <a:lnSpc>
                    <a:spcPct val="150000"/>
                  </a:lnSpc>
                </a:pPr>
                <a:r>
                  <a:rPr lang="en-US" sz="4000">
                    <a:effectLst/>
                    <a:ea typeface="Arial" panose="020B0604020202020204" pitchFamily="34" charset="0"/>
                    <a:cs typeface="Times New Roman" panose="02020603050405020304" pitchFamily="18" charset="0"/>
                  </a:rPr>
                  <a:t>Vì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4000">
                    <a:effectLst/>
                    <a:ea typeface="Dotum" panose="020B0600000101010101" pitchFamily="34" charset="-127"/>
                    <a:cs typeface="Times New Roman" panose="02020603050405020304" pitchFamily="18" charset="0"/>
                  </a:rPr>
                  <a:t> là hai góc kề cùng một đáy nhỏ AB nên hình thang ABCD là hình thang cân.</a:t>
                </a:r>
                <a:endParaRPr lang="en-US" sz="4000">
                  <a:effectLst/>
                  <a:ea typeface="Arial" panose="020B0604020202020204" pitchFamily="34"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143001" y="369394"/>
                <a:ext cx="15620999" cy="5612306"/>
              </a:xfrm>
              <a:prstGeom prst="rect">
                <a:avLst/>
              </a:prstGeom>
              <a:blipFill>
                <a:blip r:embed="rId4"/>
                <a:stretch>
                  <a:fillRect l="-1405" r="-1366" b="-3804"/>
                </a:stretch>
              </a:blipFill>
            </p:spPr>
            <p:txBody>
              <a:bodyPr/>
              <a:lstStyle/>
              <a:p>
                <a:r>
                  <a:rPr lang="en-US">
                    <a:noFill/>
                  </a:rPr>
                  <a:t> </a:t>
                </a:r>
              </a:p>
            </p:txBody>
          </p:sp>
        </mc:Fallback>
      </mc:AlternateContent>
      <p:sp>
        <p:nvSpPr>
          <p:cNvPr id="23" name="Google Shape;2255;p39"/>
          <p:cNvSpPr/>
          <p:nvPr/>
        </p:nvSpPr>
        <p:spPr>
          <a:xfrm>
            <a:off x="17056689" y="44566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373065" y="-42111"/>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227989" flipH="1">
            <a:off x="-122679" y="8588191"/>
            <a:ext cx="1642494" cy="1628122"/>
          </a:xfrm>
          <a:prstGeom prst="rect">
            <a:avLst/>
          </a:prstGeom>
        </p:spPr>
      </p:pic>
      <p:pic>
        <p:nvPicPr>
          <p:cNvPr id="22" name="Picture 5"/>
          <p:cNvPicPr>
            <a:picLocks noChangeAspect="1"/>
          </p:cNvPicPr>
          <p:nvPr/>
        </p:nvPicPr>
        <p:blipFill rotWithShape="1">
          <a:blip r:embed="rId7"/>
          <a:srcRect l="71258" t="36429"/>
          <a:stretch/>
        </p:blipFill>
        <p:spPr>
          <a:xfrm>
            <a:off x="16230600" y="7886700"/>
            <a:ext cx="1476804" cy="1907769"/>
          </a:xfrm>
          <a:prstGeom prst="rect">
            <a:avLst/>
          </a:prstGeom>
        </p:spPr>
      </p:pic>
      <p:pic>
        <p:nvPicPr>
          <p:cNvPr id="2" name="Picture 1"/>
          <p:cNvPicPr>
            <a:picLocks noChangeAspect="1"/>
          </p:cNvPicPr>
          <p:nvPr/>
        </p:nvPicPr>
        <p:blipFill>
          <a:blip r:embed="rId8"/>
          <a:stretch>
            <a:fillRect/>
          </a:stretch>
        </p:blipFill>
        <p:spPr>
          <a:xfrm>
            <a:off x="10199224" y="704840"/>
            <a:ext cx="6564776" cy="2993190"/>
          </a:xfrm>
          <a:prstGeom prst="rect">
            <a:avLst/>
          </a:prstGeom>
        </p:spPr>
      </p:pic>
      <p:grpSp>
        <p:nvGrpSpPr>
          <p:cNvPr id="15" name="Group 14"/>
          <p:cNvGrpSpPr/>
          <p:nvPr/>
        </p:nvGrpSpPr>
        <p:grpSpPr>
          <a:xfrm>
            <a:off x="2244868" y="6591300"/>
            <a:ext cx="13417263" cy="3124200"/>
            <a:chOff x="1134380" y="835172"/>
            <a:chExt cx="13417263" cy="3124200"/>
          </a:xfrm>
        </p:grpSpPr>
        <p:sp>
          <p:nvSpPr>
            <p:cNvPr id="16" name="Google Shape;136;p4"/>
            <p:cNvSpPr/>
            <p:nvPr/>
          </p:nvSpPr>
          <p:spPr>
            <a:xfrm>
              <a:off x="1134380" y="835172"/>
              <a:ext cx="13417263" cy="3124200"/>
            </a:xfrm>
            <a:prstGeom prst="wedgeRoundRectCallout">
              <a:avLst>
                <a:gd name="adj1" fmla="val 53135"/>
                <a:gd name="adj2" fmla="val -6140"/>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lnSpc>
                  <a:spcPct val="150000"/>
                </a:lnSpc>
              </a:pPr>
              <a:endParaRPr sz="4200" dirty="0">
                <a:solidFill>
                  <a:prstClr val="black"/>
                </a:solidFill>
                <a:latin typeface="Calibri"/>
                <a:ea typeface="Calibri"/>
                <a:cs typeface="Calibri"/>
                <a:sym typeface="Calibri"/>
              </a:endParaRPr>
            </a:p>
          </p:txBody>
        </p:sp>
        <p:sp>
          <p:nvSpPr>
            <p:cNvPr id="18" name="TextBox 17"/>
            <p:cNvSpPr txBox="1"/>
            <p:nvPr/>
          </p:nvSpPr>
          <p:spPr>
            <a:xfrm>
              <a:off x="1597644" y="873272"/>
              <a:ext cx="12684268" cy="3000821"/>
            </a:xfrm>
            <a:prstGeom prst="rect">
              <a:avLst/>
            </a:prstGeom>
            <a:noFill/>
          </p:spPr>
          <p:txBody>
            <a:bodyPr wrap="square" rtlCol="0">
              <a:spAutoFit/>
            </a:bodyPr>
            <a:lstStyle/>
            <a:p>
              <a:pPr>
                <a:lnSpc>
                  <a:spcPct val="150000"/>
                </a:lnSpc>
              </a:pPr>
              <a:r>
                <a:rPr lang="en-US" sz="4200" b="1" i="1" u="sng">
                  <a:solidFill>
                    <a:srgbClr val="0070C0"/>
                  </a:solidFill>
                  <a:cs typeface="Arial" panose="020B0604020202020204" pitchFamily="34" charset="0"/>
                </a:rPr>
                <a:t>Định nghĩa:</a:t>
              </a:r>
            </a:p>
            <a:p>
              <a:pPr>
                <a:lnSpc>
                  <a:spcPct val="150000"/>
                </a:lnSpc>
              </a:pPr>
              <a:r>
                <a:rPr lang="en-US" sz="4200" b="1">
                  <a:solidFill>
                    <a:prstClr val="black"/>
                  </a:solidFill>
                  <a:cs typeface="Arial" panose="020B0604020202020204" pitchFamily="34" charset="0"/>
                </a:rPr>
                <a:t>Hình thang cân </a:t>
              </a:r>
              <a:r>
                <a:rPr lang="en-US" sz="4200">
                  <a:solidFill>
                    <a:prstClr val="black"/>
                  </a:solidFill>
                  <a:cs typeface="Arial" panose="020B0604020202020204" pitchFamily="34" charset="0"/>
                </a:rPr>
                <a:t>là hình thang có hai góc kề một đáy bằng nhau.</a:t>
              </a:r>
              <a:endParaRPr lang="en-US" sz="4200" dirty="0" err="1">
                <a:solidFill>
                  <a:prstClr val="black"/>
                </a:solidFill>
                <a:cs typeface="Arial" panose="020B0604020202020204" pitchFamily="34" charset="0"/>
              </a:endParaRPr>
            </a:p>
          </p:txBody>
        </p:sp>
      </p:grpSp>
    </p:spTree>
    <p:custDataLst>
      <p:tags r:id="rId1"/>
    </p:custDataLst>
    <p:extLst>
      <p:ext uri="{BB962C8B-B14F-4D97-AF65-F5344CB8AC3E}">
        <p14:creationId xmlns:p14="http://schemas.microsoft.com/office/powerpoint/2010/main" val="351331887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355637" y="1840854"/>
            <a:ext cx="17611521" cy="827455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32446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tr</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53</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4796" y="9626554"/>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000"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5311654" y="4229100"/>
            <a:ext cx="1752600" cy="86342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chemeClr val="accent3"/>
                </a:solidFill>
              </a:rPr>
              <a:t>Giải</a:t>
            </a:r>
            <a:endParaRPr lang="en-US" sz="4000" b="1" dirty="0">
              <a:solidFill>
                <a:schemeClr val="accent3"/>
              </a:solidFill>
            </a:endParaRPr>
          </a:p>
        </p:txBody>
      </p:sp>
      <p:sp>
        <p:nvSpPr>
          <p:cNvPr id="2" name="Rectangle 1"/>
          <p:cNvSpPr/>
          <p:nvPr/>
        </p:nvSpPr>
        <p:spPr>
          <a:xfrm>
            <a:off x="533400" y="2020786"/>
            <a:ext cx="12120858" cy="1839606"/>
          </a:xfrm>
          <a:prstGeom prst="rect">
            <a:avLst/>
          </a:prstGeom>
        </p:spPr>
        <p:txBody>
          <a:bodyPr wrap="square">
            <a:spAutoFit/>
          </a:bodyPr>
          <a:lstStyle/>
          <a:p>
            <a:pPr algn="just">
              <a:lnSpc>
                <a:spcPct val="150000"/>
              </a:lnSpc>
            </a:pPr>
            <a:r>
              <a:rPr lang="en-US" sz="4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Chứng minh rằng hai góc kể một cạnh bên của hình thang bù nhau.</a:t>
            </a:r>
            <a:endParaRPr lang="en-US"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42236" y="5529931"/>
                <a:ext cx="14365997" cy="4185569"/>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(AB // CD) nên:</a:t>
                </a:r>
              </a:p>
              <a:p>
                <a:pPr algn="ctr">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a:effectLst/>
                    <a:ea typeface="Dotum" panose="020B0600000101010101" pitchFamily="34" charset="-127"/>
                    <a:cs typeface="Times New Roman" panose="02020603050405020304" pitchFamily="18" charset="0"/>
                  </a:rPr>
                  <a:t> (đồng vị).</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Do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DAB</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180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(hai góc kề bù)</a:t>
                </a:r>
                <a:endParaRPr lang="en-US" sz="4000">
                  <a:effectLst/>
                  <a:ea typeface="Arial" panose="020B0604020202020204" pitchFamily="34" charset="0"/>
                  <a:cs typeface="Times New Roman" panose="02020603050405020304" pitchFamily="18" charset="0"/>
                </a:endParaRPr>
              </a:p>
              <a:p>
                <a:pPr algn="ctr">
                  <a:lnSpc>
                    <a:spcPct val="150000"/>
                  </a:lnSpc>
                  <a:spcAft>
                    <a:spcPts val="800"/>
                  </a:spcAft>
                </a:pPr>
                <a:r>
                  <a:rPr lang="en-US" sz="4000">
                    <a:effectLst/>
                    <a:ea typeface="Arial" panose="020B0604020202020204" pitchFamily="34" charset="0"/>
                    <a:cs typeface="Times New Roman" panose="02020603050405020304" pitchFamily="18" charset="0"/>
                  </a:rPr>
                  <a:t>Suy ra: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DAB</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180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42236" y="5529931"/>
                <a:ext cx="14365997" cy="4185569"/>
              </a:xfrm>
              <a:prstGeom prst="rect">
                <a:avLst/>
              </a:prstGeom>
              <a:blipFill>
                <a:blip r:embed="rId4"/>
                <a:stretch>
                  <a:fillRect l="-1485" b="-2329"/>
                </a:stretch>
              </a:blipFill>
            </p:spPr>
            <p:txBody>
              <a:bodyPr/>
              <a:lstStyle/>
              <a:p>
                <a:r>
                  <a:rPr lang="en-US">
                    <a:noFill/>
                  </a:rPr>
                  <a:t> </a:t>
                </a:r>
              </a:p>
            </p:txBody>
          </p:sp>
        </mc:Fallback>
      </mc:AlternateContent>
      <p:pic>
        <p:nvPicPr>
          <p:cNvPr id="15" name="Picture 14" descr="A picture containing line, diagram, plot, design&#10;&#10;Description automatically generated"/>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12649200" y="1983105"/>
            <a:ext cx="5202555" cy="3160395"/>
          </a:xfrm>
          <a:prstGeom prst="rect">
            <a:avLst/>
          </a:prstGeom>
        </p:spPr>
      </p:pic>
      <p:pic>
        <p:nvPicPr>
          <p:cNvPr id="6" name="Picture 5"/>
          <p:cNvPicPr>
            <a:picLocks noChangeAspect="1"/>
          </p:cNvPicPr>
          <p:nvPr/>
        </p:nvPicPr>
        <p:blipFill>
          <a:blip r:embed="rId7"/>
          <a:stretch>
            <a:fillRect/>
          </a:stretch>
        </p:blipFill>
        <p:spPr>
          <a:xfrm>
            <a:off x="13438713" y="6539232"/>
            <a:ext cx="3645724" cy="3639627"/>
          </a:xfrm>
          <a:prstGeom prst="rect">
            <a:avLst/>
          </a:prstGeom>
        </p:spPr>
      </p:pic>
    </p:spTree>
    <p:custDataLst>
      <p:tags r:id="rId1"/>
    </p:custDataLst>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04800" y="9517615"/>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6781800" y="414254"/>
            <a:ext cx="5329308" cy="938719"/>
          </a:xfrm>
          <a:prstGeom prst="rect">
            <a:avLst/>
          </a:prstGeom>
          <a:noFill/>
        </p:spPr>
        <p:txBody>
          <a:bodyPr wrap="square" rtlCol="0">
            <a:spAutoFit/>
          </a:bodyPr>
          <a:lstStyle/>
          <a:p>
            <a:pPr algn="ctr"/>
            <a:r>
              <a:rPr lang="en-US" sz="5500" b="1" dirty="0">
                <a:solidFill>
                  <a:srgbClr val="FF0000"/>
                </a:solidFill>
                <a:cs typeface="Arial" panose="020B0604020202020204" pitchFamily="34" charset="0"/>
              </a:rPr>
              <a:t>LUYỆN TẬP 1</a:t>
            </a:r>
          </a:p>
        </p:txBody>
      </p:sp>
      <p:sp>
        <p:nvSpPr>
          <p:cNvPr id="28" name="Oval Callout 27"/>
          <p:cNvSpPr/>
          <p:nvPr/>
        </p:nvSpPr>
        <p:spPr>
          <a:xfrm>
            <a:off x="11983794" y="287661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srgbClr val="FFFFFF"/>
                </a:solidFill>
              </a:rPr>
              <a:t>Giải</a:t>
            </a:r>
            <a:endParaRPr lang="en-US" sz="4000" b="1" dirty="0">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492953" y="1562100"/>
                <a:ext cx="17907000" cy="1046633"/>
              </a:xfrm>
              <a:prstGeom prst="rect">
                <a:avLst/>
              </a:prstGeom>
            </p:spPr>
            <p:txBody>
              <a:bodyPr wrap="square">
                <a:spAutoFit/>
              </a:bodyPr>
              <a:lstStyle/>
              <a:p>
                <a:pPr lvl="0">
                  <a:lnSpc>
                    <a:spcPct val="150000"/>
                  </a:lnSpc>
                  <a:spcAft>
                    <a:spcPts val="800"/>
                  </a:spcAft>
                </a:pPr>
                <a:r>
                  <a:rPr lang="en-US" sz="4000">
                    <a:solidFill>
                      <a:srgbClr val="000000"/>
                    </a:solidFill>
                    <a:latin typeface="OpenSans"/>
                  </a:rPr>
                  <a:t>Tính các góc của hình thang cân ABCD (AB // CD), biết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latin typeface="Times New Roman" panose="02020603050405020304" pitchFamily="18" charset="0"/>
                    <a:ea typeface="Dotum" panose="020B0600000101010101" pitchFamily="34" charset="-127"/>
                    <a:cs typeface="Times New Roman" panose="02020603050405020304" pitchFamily="18" charset="0"/>
                  </a:rPr>
                  <a:t> </a:t>
                </a:r>
                <a:r>
                  <a:rPr lang="en-US" sz="4000">
                    <a:solidFill>
                      <a:srgbClr val="000000"/>
                    </a:solidFill>
                    <a:latin typeface="OpenSans"/>
                  </a:rPr>
                  <a:t>(H.3.15)</a:t>
                </a:r>
              </a:p>
            </p:txBody>
          </p:sp>
        </mc:Choice>
        <mc:Fallback xmlns="">
          <p:sp>
            <p:nvSpPr>
              <p:cNvPr id="3" name="Rectangle 2"/>
              <p:cNvSpPr>
                <a:spLocks noRot="1" noChangeAspect="1" noMove="1" noResize="1" noEditPoints="1" noAdjustHandles="1" noChangeArrowheads="1" noChangeShapeType="1" noTextEdit="1"/>
              </p:cNvSpPr>
              <p:nvPr/>
            </p:nvSpPr>
            <p:spPr>
              <a:xfrm>
                <a:off x="492953" y="1562100"/>
                <a:ext cx="17907000" cy="1046633"/>
              </a:xfrm>
              <a:prstGeom prst="rect">
                <a:avLst/>
              </a:prstGeom>
              <a:blipFill>
                <a:blip r:embed="rId4"/>
                <a:stretch>
                  <a:fillRect l="-1226" b="-12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19484" y="3984465"/>
                <a:ext cx="11125716" cy="6150082"/>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cân (AB // CD) nên:</a:t>
                </a:r>
              </a:p>
              <a:p>
                <a:pPr>
                  <a:lnSpc>
                    <a:spcPct val="150000"/>
                  </a:lnSpc>
                  <a:spcAft>
                    <a:spcPts val="800"/>
                  </a:spcAft>
                </a:pPr>
                <a14:m>
                  <m:oMath xmlns:m="http://schemas.openxmlformats.org/officeDocument/2006/math">
                    <m:acc>
                      <m:accPr>
                        <m:chr m:val="̂"/>
                        <m:ctrlPr>
                          <a:rPr lang="en-US" sz="4000" i="1" smtClean="0">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C</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a:t>
                </a:r>
                <a:r>
                  <a:rPr lang="en-US" sz="4000">
                    <a:ea typeface="Dotum" panose="020B0600000101010101" pitchFamily="34" charset="-127"/>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Dotum" panose="020B0600000101010101" pitchFamily="34" charset="-127"/>
                    <a:cs typeface="Times New Roman" panose="02020603050405020304" pitchFamily="18" charset="0"/>
                  </a:rPr>
                  <a:t>Ta có: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D</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360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360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D</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360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num>
                        <m:den>
                          <m:r>
                            <a:rPr lang="en-US" sz="4000">
                              <a:effectLst/>
                              <a:latin typeface="Cambria Math" panose="02040503050406030204" pitchFamily="18" charset="0"/>
                              <a:ea typeface="Dotum" panose="020B0600000101010101" pitchFamily="34" charset="-127"/>
                              <a:cs typeface="Times New Roman" panose="02020603050405020304" pitchFamily="18" charset="0"/>
                            </a:rPr>
                            <m:t>2</m:t>
                          </m:r>
                        </m:den>
                      </m:f>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140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19484" y="3984465"/>
                <a:ext cx="11125716" cy="6150082"/>
              </a:xfrm>
              <a:prstGeom prst="rect">
                <a:avLst/>
              </a:prstGeom>
              <a:blipFill>
                <a:blip r:embed="rId5"/>
                <a:stretch>
                  <a:fillRect l="-1973"/>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309152" y="3152832"/>
            <a:ext cx="6706181" cy="3743268"/>
          </a:xfrm>
          <a:prstGeom prst="rect">
            <a:avLst/>
          </a:prstGeom>
        </p:spPr>
      </p:pic>
      <p:pic>
        <p:nvPicPr>
          <p:cNvPr id="8" name="Picture 7"/>
          <p:cNvPicPr>
            <a:picLocks noChangeAspect="1"/>
          </p:cNvPicPr>
          <p:nvPr/>
        </p:nvPicPr>
        <p:blipFill>
          <a:blip r:embed="rId7"/>
          <a:stretch>
            <a:fillRect/>
          </a:stretch>
        </p:blipFill>
        <p:spPr>
          <a:xfrm>
            <a:off x="2806182" y="7886142"/>
            <a:ext cx="1712119" cy="2248405"/>
          </a:xfrm>
          <a:prstGeom prst="rect">
            <a:avLst/>
          </a:prstGeom>
        </p:spPr>
      </p:pic>
    </p:spTree>
    <p:custDataLst>
      <p:tags r:id="rId1"/>
    </p:custDataLst>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C9667ED-7E30-4658-AE64-52DA33997FC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W6{1154F0A0-BA3D-46FD-9884-A07D15A9326C}&quot;,&quot;D:\\thư viện điện tử\\Toán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11 Hình thang cân"/>
</p:tagLst>
</file>

<file path=ppt/tags/tag10.xml><?xml version="1.0" encoding="utf-8"?>
<p:tagLst xmlns:a="http://schemas.openxmlformats.org/drawingml/2006/main" xmlns:r="http://schemas.openxmlformats.org/officeDocument/2006/relationships" xmlns:p="http://schemas.openxmlformats.org/presentationml/2006/main">
  <p:tag name="GENSWF_SLIDE_UID" val="{DDAFF00B-9E26-4915-9F74-75D9D44559FA}:316"/>
</p:tagLst>
</file>

<file path=ppt/tags/tag11.xml><?xml version="1.0" encoding="utf-8"?>
<p:tagLst xmlns:a="http://schemas.openxmlformats.org/drawingml/2006/main" xmlns:r="http://schemas.openxmlformats.org/officeDocument/2006/relationships" xmlns:p="http://schemas.openxmlformats.org/presentationml/2006/main">
  <p:tag name="GENSWF_SLIDE_UID" val="{83D0B184-1770-40AC-A785-B306315E6BC6}:306"/>
</p:tagLst>
</file>

<file path=ppt/tags/tag12.xml><?xml version="1.0" encoding="utf-8"?>
<p:tagLst xmlns:a="http://schemas.openxmlformats.org/drawingml/2006/main" xmlns:r="http://schemas.openxmlformats.org/officeDocument/2006/relationships" xmlns:p="http://schemas.openxmlformats.org/presentationml/2006/main">
  <p:tag name="GENSWF_SLIDE_UID" val="{1679DDC2-75EB-41E4-B14D-23FB84543B24}:307"/>
</p:tagLst>
</file>

<file path=ppt/tags/tag13.xml><?xml version="1.0" encoding="utf-8"?>
<p:tagLst xmlns:a="http://schemas.openxmlformats.org/drawingml/2006/main" xmlns:r="http://schemas.openxmlformats.org/officeDocument/2006/relationships" xmlns:p="http://schemas.openxmlformats.org/presentationml/2006/main">
  <p:tag name="GENSWF_SLIDE_UID" val="{28958604-3A30-48FD-BEF0-363D454EA470}:406"/>
</p:tagLst>
</file>

<file path=ppt/tags/tag14.xml><?xml version="1.0" encoding="utf-8"?>
<p:tagLst xmlns:a="http://schemas.openxmlformats.org/drawingml/2006/main" xmlns:r="http://schemas.openxmlformats.org/officeDocument/2006/relationships" xmlns:p="http://schemas.openxmlformats.org/presentationml/2006/main">
  <p:tag name="GENSWF_SLIDE_UID" val="{476DC364-E6BB-4150-8612-0E844EF94684}:408"/>
</p:tagLst>
</file>

<file path=ppt/tags/tag15.xml><?xml version="1.0" encoding="utf-8"?>
<p:tagLst xmlns:a="http://schemas.openxmlformats.org/drawingml/2006/main" xmlns:r="http://schemas.openxmlformats.org/officeDocument/2006/relationships" xmlns:p="http://schemas.openxmlformats.org/presentationml/2006/main">
  <p:tag name="GENSWF_SLIDE_UID" val="{797890A4-BA6B-43CA-B48A-D736C13F707A}:312"/>
</p:tagLst>
</file>

<file path=ppt/tags/tag16.xml><?xml version="1.0" encoding="utf-8"?>
<p:tagLst xmlns:a="http://schemas.openxmlformats.org/drawingml/2006/main" xmlns:r="http://schemas.openxmlformats.org/officeDocument/2006/relationships" xmlns:p="http://schemas.openxmlformats.org/presentationml/2006/main">
  <p:tag name="GENSWF_SLIDE_UID" val="{5A807573-AF3E-4D3F-B22D-6B9C828FB870}:346"/>
</p:tagLst>
</file>

<file path=ppt/tags/tag17.xml><?xml version="1.0" encoding="utf-8"?>
<p:tagLst xmlns:a="http://schemas.openxmlformats.org/drawingml/2006/main" xmlns:r="http://schemas.openxmlformats.org/officeDocument/2006/relationships" xmlns:p="http://schemas.openxmlformats.org/presentationml/2006/main">
  <p:tag name="GENSWF_SLIDE_UID" val="{8B649A13-9E53-4155-8F2C-4E9C633D1C0A}:409"/>
</p:tagLst>
</file>

<file path=ppt/tags/tag18.xml><?xml version="1.0" encoding="utf-8"?>
<p:tagLst xmlns:a="http://schemas.openxmlformats.org/drawingml/2006/main" xmlns:r="http://schemas.openxmlformats.org/officeDocument/2006/relationships" xmlns:p="http://schemas.openxmlformats.org/presentationml/2006/main">
  <p:tag name="GENSWF_SLIDE_UID" val="{CA479B2B-97CB-4559-93AA-94DD4B9712BF}:410"/>
</p:tagLst>
</file>

<file path=ppt/tags/tag19.xml><?xml version="1.0" encoding="utf-8"?>
<p:tagLst xmlns:a="http://schemas.openxmlformats.org/drawingml/2006/main" xmlns:r="http://schemas.openxmlformats.org/officeDocument/2006/relationships" xmlns:p="http://schemas.openxmlformats.org/presentationml/2006/main">
  <p:tag name="GENSWF_SLIDE_UID" val="{E74028DD-A321-4D92-91F9-8D50BB5A5B51}:411"/>
</p:tagLst>
</file>

<file path=ppt/tags/tag2.xml><?xml version="1.0" encoding="utf-8"?>
<p:tagLst xmlns:a="http://schemas.openxmlformats.org/drawingml/2006/main" xmlns:r="http://schemas.openxmlformats.org/officeDocument/2006/relationships" xmlns:p="http://schemas.openxmlformats.org/presentationml/2006/main">
  <p:tag name="GENSWF_SLIDE_UID" val="{393E749F-AE10-4B9D-9788-B237ED41283F}: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638ADEA6-F2D9-4B48-8B7B-ABBF5B83BFA3}:412"/>
</p:tagLst>
</file>

<file path=ppt/tags/tag21.xml><?xml version="1.0" encoding="utf-8"?>
<p:tagLst xmlns:a="http://schemas.openxmlformats.org/drawingml/2006/main" xmlns:r="http://schemas.openxmlformats.org/officeDocument/2006/relationships" xmlns:p="http://schemas.openxmlformats.org/presentationml/2006/main">
  <p:tag name="GENSWF_SLIDE_UID" val="{80DEA345-1E66-43D3-A61E-48EDD51FADBA}:413"/>
</p:tagLst>
</file>

<file path=ppt/tags/tag22.xml><?xml version="1.0" encoding="utf-8"?>
<p:tagLst xmlns:a="http://schemas.openxmlformats.org/drawingml/2006/main" xmlns:r="http://schemas.openxmlformats.org/officeDocument/2006/relationships" xmlns:p="http://schemas.openxmlformats.org/presentationml/2006/main">
  <p:tag name="GENSWF_SLIDE_UID" val="{42BF4B73-0FF5-4FA9-A7D0-D183B6612F45}:414"/>
</p:tagLst>
</file>

<file path=ppt/tags/tag23.xml><?xml version="1.0" encoding="utf-8"?>
<p:tagLst xmlns:a="http://schemas.openxmlformats.org/drawingml/2006/main" xmlns:r="http://schemas.openxmlformats.org/officeDocument/2006/relationships" xmlns:p="http://schemas.openxmlformats.org/presentationml/2006/main">
  <p:tag name="GENSWF_SLIDE_UID" val="{CCED414E-DF30-42AB-A062-C4249AB29B61}:342"/>
</p:tagLst>
</file>

<file path=ppt/tags/tag24.xml><?xml version="1.0" encoding="utf-8"?>
<p:tagLst xmlns:a="http://schemas.openxmlformats.org/drawingml/2006/main" xmlns:r="http://schemas.openxmlformats.org/officeDocument/2006/relationships" xmlns:p="http://schemas.openxmlformats.org/presentationml/2006/main">
  <p:tag name="GENSWF_SLIDE_UID" val="{F4BA0E5F-2242-4007-A9D0-5DD2F172810B}:415"/>
</p:tagLst>
</file>

<file path=ppt/tags/tag25.xml><?xml version="1.0" encoding="utf-8"?>
<p:tagLst xmlns:a="http://schemas.openxmlformats.org/drawingml/2006/main" xmlns:r="http://schemas.openxmlformats.org/officeDocument/2006/relationships" xmlns:p="http://schemas.openxmlformats.org/presentationml/2006/main">
  <p:tag name="GENSWF_SLIDE_UID" val="{FB9884E6-E84F-48E4-B2AD-6AC2DF2572C8}:322"/>
</p:tagLst>
</file>

<file path=ppt/tags/tag26.xml><?xml version="1.0" encoding="utf-8"?>
<p:tagLst xmlns:a="http://schemas.openxmlformats.org/drawingml/2006/main" xmlns:r="http://schemas.openxmlformats.org/officeDocument/2006/relationships" xmlns:p="http://schemas.openxmlformats.org/presentationml/2006/main">
  <p:tag name="GENSWF_SLIDE_UID" val="{5756D43D-5DAC-42EA-AE1E-6BE64E4CC09B}:417"/>
</p:tagLst>
</file>

<file path=ppt/tags/tag27.xml><?xml version="1.0" encoding="utf-8"?>
<p:tagLst xmlns:a="http://schemas.openxmlformats.org/drawingml/2006/main" xmlns:r="http://schemas.openxmlformats.org/officeDocument/2006/relationships" xmlns:p="http://schemas.openxmlformats.org/presentationml/2006/main">
  <p:tag name="GENSWF_SLIDE_UID" val="{D83816C4-8799-478E-A857-431F0BA80F32}:418"/>
</p:tagLst>
</file>

<file path=ppt/tags/tag28.xml><?xml version="1.0" encoding="utf-8"?>
<p:tagLst xmlns:a="http://schemas.openxmlformats.org/drawingml/2006/main" xmlns:r="http://schemas.openxmlformats.org/officeDocument/2006/relationships" xmlns:p="http://schemas.openxmlformats.org/presentationml/2006/main">
  <p:tag name="GENSWF_SLIDE_UID" val="{AEDC2B1D-134C-4DD0-8503-57426BBA3096}:419"/>
</p:tagLst>
</file>

<file path=ppt/tags/tag29.xml><?xml version="1.0" encoding="utf-8"?>
<p:tagLst xmlns:a="http://schemas.openxmlformats.org/drawingml/2006/main" xmlns:r="http://schemas.openxmlformats.org/officeDocument/2006/relationships" xmlns:p="http://schemas.openxmlformats.org/presentationml/2006/main">
  <p:tag name="GENSWF_SLIDE_UID" val="{40BD1C29-8A20-46FA-B226-8EF317373FEC}:292"/>
</p:tagLst>
</file>

<file path=ppt/tags/tag3.xml><?xml version="1.0" encoding="utf-8"?>
<p:tagLst xmlns:a="http://schemas.openxmlformats.org/drawingml/2006/main" xmlns:r="http://schemas.openxmlformats.org/officeDocument/2006/relationships" xmlns:p="http://schemas.openxmlformats.org/presentationml/2006/main">
  <p:tag name="GENSWF_SLIDE_UID" val="{C518CD55-2345-4E60-9B03-C94A6B019C5C}:259"/>
</p:tagLst>
</file>

<file path=ppt/tags/tag30.xml><?xml version="1.0" encoding="utf-8"?>
<p:tagLst xmlns:a="http://schemas.openxmlformats.org/drawingml/2006/main" xmlns:r="http://schemas.openxmlformats.org/officeDocument/2006/relationships" xmlns:p="http://schemas.openxmlformats.org/presentationml/2006/main">
  <p:tag name="GENSWF_SLIDE_UID" val="{9AC7939D-D405-4780-AB0E-0A08C5FA9003}:392"/>
</p:tagLst>
</file>

<file path=ppt/tags/tag31.xml><?xml version="1.0" encoding="utf-8"?>
<p:tagLst xmlns:a="http://schemas.openxmlformats.org/drawingml/2006/main" xmlns:r="http://schemas.openxmlformats.org/officeDocument/2006/relationships" xmlns:p="http://schemas.openxmlformats.org/presentationml/2006/main">
  <p:tag name="GENSWF_SLIDE_UID" val="{26EB3FF0-CA15-401A-968C-2EC74C804266}:420"/>
</p:tagLst>
</file>

<file path=ppt/tags/tag32.xml><?xml version="1.0" encoding="utf-8"?>
<p:tagLst xmlns:a="http://schemas.openxmlformats.org/drawingml/2006/main" xmlns:r="http://schemas.openxmlformats.org/officeDocument/2006/relationships" xmlns:p="http://schemas.openxmlformats.org/presentationml/2006/main">
  <p:tag name="GENSWF_SLIDE_UID" val="{42EA7905-3A31-4E04-8860-77CAAB44F410}:421"/>
</p:tagLst>
</file>

<file path=ppt/tags/tag33.xml><?xml version="1.0" encoding="utf-8"?>
<p:tagLst xmlns:a="http://schemas.openxmlformats.org/drawingml/2006/main" xmlns:r="http://schemas.openxmlformats.org/officeDocument/2006/relationships" xmlns:p="http://schemas.openxmlformats.org/presentationml/2006/main">
  <p:tag name="GENSWF_SLIDE_UID" val="{E7433B97-D075-4833-98C1-254BA73FFA54}:422"/>
</p:tagLst>
</file>

<file path=ppt/tags/tag34.xml><?xml version="1.0" encoding="utf-8"?>
<p:tagLst xmlns:a="http://schemas.openxmlformats.org/drawingml/2006/main" xmlns:r="http://schemas.openxmlformats.org/officeDocument/2006/relationships" xmlns:p="http://schemas.openxmlformats.org/presentationml/2006/main">
  <p:tag name="GENSWF_SLIDE_UID" val="{764BDA4A-A46C-4B21-AC54-CB9D09DA3370}:423"/>
</p:tagLst>
</file>

<file path=ppt/tags/tag35.xml><?xml version="1.0" encoding="utf-8"?>
<p:tagLst xmlns:a="http://schemas.openxmlformats.org/drawingml/2006/main" xmlns:r="http://schemas.openxmlformats.org/officeDocument/2006/relationships" xmlns:p="http://schemas.openxmlformats.org/presentationml/2006/main">
  <p:tag name="GENSWF_SLIDE_UID" val="{2F7867BE-BB54-463D-B32A-34085487D2F1}:276"/>
</p:tagLst>
</file>

<file path=ppt/tags/tag36.xml><?xml version="1.0" encoding="utf-8"?>
<p:tagLst xmlns:a="http://schemas.openxmlformats.org/drawingml/2006/main" xmlns:r="http://schemas.openxmlformats.org/officeDocument/2006/relationships" xmlns:p="http://schemas.openxmlformats.org/presentationml/2006/main">
  <p:tag name="GENSWF_SLIDE_UID" val="{435AEC28-7DC2-437B-B3F5-FAB5356F369A}:349"/>
</p:tagLst>
</file>

<file path=ppt/tags/tag37.xml><?xml version="1.0" encoding="utf-8"?>
<p:tagLst xmlns:a="http://schemas.openxmlformats.org/drawingml/2006/main" xmlns:r="http://schemas.openxmlformats.org/officeDocument/2006/relationships" xmlns:p="http://schemas.openxmlformats.org/presentationml/2006/main">
  <p:tag name="GENSWF_SLIDE_UID" val="{AF9BC60E-F9E2-4118-B64D-006D84007B84}:425"/>
</p:tagLst>
</file>

<file path=ppt/tags/tag38.xml><?xml version="1.0" encoding="utf-8"?>
<p:tagLst xmlns:a="http://schemas.openxmlformats.org/drawingml/2006/main" xmlns:r="http://schemas.openxmlformats.org/officeDocument/2006/relationships" xmlns:p="http://schemas.openxmlformats.org/presentationml/2006/main">
  <p:tag name="GENSWF_SLIDE_UID" val="{3C2FB9E5-6EFA-4AB7-95D4-8D4D2D1A985D}:424"/>
</p:tagLst>
</file>

<file path=ppt/tags/tag39.xml><?xml version="1.0" encoding="utf-8"?>
<p:tagLst xmlns:a="http://schemas.openxmlformats.org/drawingml/2006/main" xmlns:r="http://schemas.openxmlformats.org/officeDocument/2006/relationships" xmlns:p="http://schemas.openxmlformats.org/presentationml/2006/main">
  <p:tag name="GENSWF_SLIDE_UID" val="{A62FBFF8-E5CE-4C24-B8D1-BCA030F4FCF1}:337"/>
</p:tagLst>
</file>

<file path=ppt/tags/tag4.xml><?xml version="1.0" encoding="utf-8"?>
<p:tagLst xmlns:a="http://schemas.openxmlformats.org/drawingml/2006/main" xmlns:r="http://schemas.openxmlformats.org/officeDocument/2006/relationships" xmlns:p="http://schemas.openxmlformats.org/presentationml/2006/main">
  <p:tag name="GENSWF_SLIDE_UID" val="{2001B3A5-BAA8-4B4C-9090-7ED6FB1CECC3}:257"/>
</p:tagLst>
</file>

<file path=ppt/tags/tag40.xml><?xml version="1.0" encoding="utf-8"?>
<p:tagLst xmlns:a="http://schemas.openxmlformats.org/drawingml/2006/main" xmlns:r="http://schemas.openxmlformats.org/officeDocument/2006/relationships" xmlns:p="http://schemas.openxmlformats.org/presentationml/2006/main">
  <p:tag name="GENSWF_SLIDE_UID" val="{118CCA83-463D-4A08-9366-641D9EA2AB18}:398"/>
</p:tagLst>
</file>

<file path=ppt/tags/tag41.xml><?xml version="1.0" encoding="utf-8"?>
<p:tagLst xmlns:a="http://schemas.openxmlformats.org/drawingml/2006/main" xmlns:r="http://schemas.openxmlformats.org/officeDocument/2006/relationships" xmlns:p="http://schemas.openxmlformats.org/presentationml/2006/main">
  <p:tag name="GENSWF_SLIDE_UID" val="{A5D1ED00-0BAF-412C-88B9-4545D723EBB9}:426"/>
</p:tagLst>
</file>

<file path=ppt/tags/tag42.xml><?xml version="1.0" encoding="utf-8"?>
<p:tagLst xmlns:a="http://schemas.openxmlformats.org/drawingml/2006/main" xmlns:r="http://schemas.openxmlformats.org/officeDocument/2006/relationships" xmlns:p="http://schemas.openxmlformats.org/presentationml/2006/main">
  <p:tag name="GENSWF_SLIDE_UID" val="{1543B657-2490-47A9-9E7C-6BDDCB7DCA33}:278"/>
</p:tagLst>
</file>

<file path=ppt/tags/tag43.xml><?xml version="1.0" encoding="utf-8"?>
<p:tagLst xmlns:a="http://schemas.openxmlformats.org/drawingml/2006/main" xmlns:r="http://schemas.openxmlformats.org/officeDocument/2006/relationships" xmlns:p="http://schemas.openxmlformats.org/presentationml/2006/main">
  <p:tag name="GENSWF_SLIDE_UID" val="{D61328A1-018A-4BEE-8F8E-25AC732312C4}:299"/>
</p:tagLst>
</file>

<file path=ppt/tags/tag44.xml><?xml version="1.0" encoding="utf-8"?>
<p:tagLst xmlns:a="http://schemas.openxmlformats.org/drawingml/2006/main" xmlns:r="http://schemas.openxmlformats.org/officeDocument/2006/relationships" xmlns:p="http://schemas.openxmlformats.org/presentationml/2006/main">
  <p:tag name="GENSWF_SLIDE_UID" val="{7B83A368-112B-43A6-8463-C4890A82EC51}:403"/>
</p:tagLst>
</file>

<file path=ppt/tags/tag45.xml><?xml version="1.0" encoding="utf-8"?>
<p:tagLst xmlns:a="http://schemas.openxmlformats.org/drawingml/2006/main" xmlns:r="http://schemas.openxmlformats.org/officeDocument/2006/relationships" xmlns:p="http://schemas.openxmlformats.org/presentationml/2006/main">
  <p:tag name="GENSWF_SLIDE_UID" val="{901E183D-8C73-4C03-AC3C-E3E30D4DFB4D}:303"/>
</p:tagLst>
</file>

<file path=ppt/tags/tag46.xml><?xml version="1.0" encoding="utf-8"?>
<p:tagLst xmlns:a="http://schemas.openxmlformats.org/drawingml/2006/main" xmlns:r="http://schemas.openxmlformats.org/officeDocument/2006/relationships" xmlns:p="http://schemas.openxmlformats.org/presentationml/2006/main">
  <p:tag name="GENSWF_SLIDE_UID" val="{07F224D9-0542-4D7A-9C3F-7246643430B5}:338"/>
</p:tagLst>
</file>

<file path=ppt/tags/tag5.xml><?xml version="1.0" encoding="utf-8"?>
<p:tagLst xmlns:a="http://schemas.openxmlformats.org/drawingml/2006/main" xmlns:r="http://schemas.openxmlformats.org/officeDocument/2006/relationships" xmlns:p="http://schemas.openxmlformats.org/presentationml/2006/main">
  <p:tag name="GENSWF_SLIDE_UID" val="{30B06863-4067-4627-8F61-368A3FA8ECA2}:318"/>
</p:tagLst>
</file>

<file path=ppt/tags/tag6.xml><?xml version="1.0" encoding="utf-8"?>
<p:tagLst xmlns:a="http://schemas.openxmlformats.org/drawingml/2006/main" xmlns:r="http://schemas.openxmlformats.org/officeDocument/2006/relationships" xmlns:p="http://schemas.openxmlformats.org/presentationml/2006/main">
  <p:tag name="GENSWF_SLIDE_UID" val="{B91AC382-E481-41C4-A4DA-C06B58FF1D36}:262"/>
</p:tagLst>
</file>

<file path=ppt/tags/tag7.xml><?xml version="1.0" encoding="utf-8"?>
<p:tagLst xmlns:a="http://schemas.openxmlformats.org/drawingml/2006/main" xmlns:r="http://schemas.openxmlformats.org/officeDocument/2006/relationships" xmlns:p="http://schemas.openxmlformats.org/presentationml/2006/main">
  <p:tag name="GENSWF_SLIDE_UID" val="{0D33915B-3C90-4E2F-BC93-0D46DCDBDA4F}:263"/>
</p:tagLst>
</file>

<file path=ppt/tags/tag8.xml><?xml version="1.0" encoding="utf-8"?>
<p:tagLst xmlns:a="http://schemas.openxmlformats.org/drawingml/2006/main" xmlns:r="http://schemas.openxmlformats.org/officeDocument/2006/relationships" xmlns:p="http://schemas.openxmlformats.org/presentationml/2006/main">
  <p:tag name="GENSWF_SLIDE_UID" val="{1F7C11BD-1674-485C-8C6C-76C336E6104C}:405"/>
</p:tagLst>
</file>

<file path=ppt/tags/tag9.xml><?xml version="1.0" encoding="utf-8"?>
<p:tagLst xmlns:a="http://schemas.openxmlformats.org/drawingml/2006/main" xmlns:r="http://schemas.openxmlformats.org/officeDocument/2006/relationships" xmlns:p="http://schemas.openxmlformats.org/presentationml/2006/main">
  <p:tag name="GENSWF_SLIDE_UID" val="{73076455-FDF8-4FAC-9F2F-5B28E9D91BA7}: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2574</Words>
  <Application>Microsoft Office PowerPoint</Application>
  <PresentationFormat>Custom</PresentationFormat>
  <Paragraphs>249</Paragraphs>
  <Slides>45</Slides>
  <Notes>43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45</vt:i4>
      </vt:variant>
    </vt:vector>
  </HeadingPairs>
  <TitlesOfParts>
    <vt:vector size="59" baseType="lpstr">
      <vt:lpstr>Times New Roman</vt:lpstr>
      <vt:lpstr>OpenSans</vt:lpstr>
      <vt:lpstr>Symbol</vt:lpstr>
      <vt:lpstr>Autour One</vt:lpstr>
      <vt:lpstr>Calibri</vt:lpstr>
      <vt:lpstr>Merriweather Black</vt:lpstr>
      <vt:lpstr>Spectral Light</vt:lpstr>
      <vt:lpstr>Merriweather</vt:lpstr>
      <vt:lpstr>Cambria Math</vt:lpstr>
      <vt:lpstr>Dotum</vt:lpstr>
      <vt:lpstr>Spectral</vt:lpstr>
      <vt:lpstr>Arial</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Ví dụ 1 (SGK – tr53)</vt:lpstr>
      <vt:lpstr>PowerPoint Presentation</vt:lpstr>
      <vt:lpstr>PowerPoint Presentation</vt:lpstr>
      <vt:lpstr>PowerPoint Presentation</vt:lpstr>
      <vt:lpstr>PowerPoint Presentation</vt:lpstr>
      <vt:lpstr>PowerPoint Presentation</vt:lpstr>
      <vt:lpstr>KẾT LUẬN</vt:lpstr>
      <vt:lpstr>LUYỆN TẬP 2</vt:lpstr>
      <vt:lpstr>PowerPoint Presentation</vt:lpstr>
      <vt:lpstr>KẾT LUẬN</vt:lpstr>
      <vt:lpstr>PowerPoint Presentation</vt:lpstr>
      <vt:lpstr>PowerPoint Presentation</vt:lpstr>
      <vt:lpstr>PowerPoint Presentation</vt:lpstr>
      <vt:lpstr>KẾT LUẬN</vt:lpstr>
      <vt:lpstr>Ví dụ 2 (SGK – tr54)</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Hình thang cân</dc:title>
  <dc:creator>Mr CHU HONG VINH</dc:creator>
  <cp:lastModifiedBy>Hoàng Hà</cp:lastModifiedBy>
  <cp:revision>143</cp:revision>
  <dcterms:created xsi:type="dcterms:W3CDTF">2006-08-16T00:00:00Z</dcterms:created>
  <dcterms:modified xsi:type="dcterms:W3CDTF">2025-09-19T22:20:04Z</dcterms:modified>
  <dc:identifier>DAFOn_7ZoxE</dc:identifier>
</cp:coreProperties>
</file>