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304" r:id="rId3"/>
    <p:sldId id="274" r:id="rId4"/>
    <p:sldId id="257" r:id="rId5"/>
    <p:sldId id="394" r:id="rId6"/>
    <p:sldId id="321" r:id="rId7"/>
    <p:sldId id="322" r:id="rId8"/>
    <p:sldId id="303" r:id="rId9"/>
    <p:sldId id="395" r:id="rId10"/>
    <p:sldId id="396" r:id="rId11"/>
    <p:sldId id="397" r:id="rId12"/>
    <p:sldId id="340" r:id="rId13"/>
    <p:sldId id="361" r:id="rId14"/>
    <p:sldId id="398" r:id="rId15"/>
    <p:sldId id="399" r:id="rId16"/>
    <p:sldId id="341" r:id="rId17"/>
    <p:sldId id="312" r:id="rId18"/>
    <p:sldId id="345" r:id="rId19"/>
    <p:sldId id="400" r:id="rId20"/>
    <p:sldId id="401" r:id="rId21"/>
    <p:sldId id="402" r:id="rId22"/>
    <p:sldId id="403" r:id="rId23"/>
    <p:sldId id="404" r:id="rId24"/>
    <p:sldId id="260" r:id="rId25"/>
    <p:sldId id="342" r:id="rId26"/>
    <p:sldId id="405" r:id="rId27"/>
    <p:sldId id="406" r:id="rId28"/>
    <p:sldId id="407" r:id="rId29"/>
    <p:sldId id="408" r:id="rId30"/>
    <p:sldId id="409" r:id="rId31"/>
    <p:sldId id="410" r:id="rId32"/>
    <p:sldId id="411" r:id="rId33"/>
    <p:sldId id="382" r:id="rId34"/>
    <p:sldId id="412" r:id="rId35"/>
    <p:sldId id="413" r:id="rId36"/>
    <p:sldId id="414" r:id="rId37"/>
    <p:sldId id="415" r:id="rId38"/>
    <p:sldId id="416" r:id="rId39"/>
    <p:sldId id="308" r:id="rId40"/>
    <p:sldId id="383" r:id="rId41"/>
    <p:sldId id="384" r:id="rId42"/>
    <p:sldId id="385" r:id="rId43"/>
    <p:sldId id="386" r:id="rId44"/>
    <p:sldId id="314" r:id="rId45"/>
    <p:sldId id="353" r:id="rId46"/>
    <p:sldId id="370" r:id="rId47"/>
    <p:sldId id="356" r:id="rId48"/>
    <p:sldId id="368" r:id="rId49"/>
    <p:sldId id="417" r:id="rId50"/>
    <p:sldId id="357" r:id="rId51"/>
    <p:sldId id="418" r:id="rId52"/>
    <p:sldId id="419" r:id="rId53"/>
    <p:sldId id="392" r:id="rId54"/>
    <p:sldId id="393" r:id="rId55"/>
    <p:sldId id="261" r:id="rId56"/>
    <p:sldId id="265" r:id="rId57"/>
  </p:sldIdLst>
  <p:sldSz cx="18288000" cy="10287000"/>
  <p:notesSz cx="6858000" cy="9144000"/>
  <p:embeddedFontLst>
    <p:embeddedFont>
      <p:font typeface="Londrina Solid" panose="020B0604020202020204" charset="0"/>
      <p:regular r:id="rId59"/>
    </p:embeddedFont>
    <p:embeddedFont>
      <p:font typeface="Calibri" panose="020F0502020204030204" pitchFamily="34" charset="0"/>
      <p:regular r:id="rId60"/>
      <p:bold r:id="rId61"/>
      <p:italic r:id="rId62"/>
      <p:boldItalic r:id="rId63"/>
    </p:embeddedFont>
    <p:embeddedFont>
      <p:font typeface="Dotum" panose="020B0604020202020204" charset="-127"/>
      <p:regular r:id="rId64"/>
    </p:embeddedFont>
    <p:embeddedFont>
      <p:font typeface="Cambria Math" panose="02040503050406030204" pitchFamily="18"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3A3568-5D6B-4628-8E5E-F4CA02B7B6C4}">
          <p14:sldIdLst>
            <p14:sldId id="256"/>
            <p14:sldId id="304"/>
            <p14:sldId id="274"/>
            <p14:sldId id="257"/>
            <p14:sldId id="394"/>
            <p14:sldId id="321"/>
            <p14:sldId id="322"/>
            <p14:sldId id="303"/>
            <p14:sldId id="395"/>
            <p14:sldId id="396"/>
            <p14:sldId id="397"/>
            <p14:sldId id="340"/>
            <p14:sldId id="361"/>
            <p14:sldId id="398"/>
            <p14:sldId id="399"/>
            <p14:sldId id="341"/>
            <p14:sldId id="312"/>
            <p14:sldId id="345"/>
            <p14:sldId id="400"/>
            <p14:sldId id="401"/>
            <p14:sldId id="402"/>
            <p14:sldId id="403"/>
            <p14:sldId id="404"/>
            <p14:sldId id="260"/>
            <p14:sldId id="342"/>
            <p14:sldId id="405"/>
            <p14:sldId id="406"/>
            <p14:sldId id="407"/>
            <p14:sldId id="408"/>
            <p14:sldId id="409"/>
            <p14:sldId id="410"/>
            <p14:sldId id="411"/>
            <p14:sldId id="382"/>
            <p14:sldId id="412"/>
            <p14:sldId id="413"/>
            <p14:sldId id="414"/>
            <p14:sldId id="415"/>
            <p14:sldId id="416"/>
            <p14:sldId id="308"/>
            <p14:sldId id="383"/>
            <p14:sldId id="384"/>
            <p14:sldId id="385"/>
            <p14:sldId id="386"/>
            <p14:sldId id="314"/>
            <p14:sldId id="353"/>
            <p14:sldId id="370"/>
            <p14:sldId id="356"/>
            <p14:sldId id="368"/>
            <p14:sldId id="417"/>
            <p14:sldId id="357"/>
            <p14:sldId id="418"/>
            <p14:sldId id="419"/>
            <p14:sldId id="392"/>
            <p14:sldId id="393"/>
            <p14:sldId id="261"/>
            <p14:sldId id="265"/>
          </p14:sldIdLst>
        </p14:section>
        <p14:section name="Untitled Section" id="{F60D2743-741A-44DC-97EB-1AC069DD433E}">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B54A24"/>
    <a:srgbClr val="FFCC66"/>
    <a:srgbClr val="FFFF99"/>
    <a:srgbClr val="E8734A"/>
    <a:srgbClr val="A05B3D"/>
    <a:srgbClr val="B0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4" d="100"/>
          <a:sy n="44" d="100"/>
        </p:scale>
        <p:origin x="58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BC7F5-0044-4A1A-A605-28FD9D802D6B}" type="datetimeFigureOut">
              <a:rPr lang="en-US" smtClean="0"/>
              <a:t>2/10/2024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42A09-C99B-4EC5-BBF0-5B4765541B98}" type="slidenum">
              <a:rPr lang="en-US" smtClean="0"/>
              <a:t>‹#›</a:t>
            </a:fld>
            <a:endParaRPr lang="en-US" dirty="0"/>
          </a:p>
        </p:txBody>
      </p:sp>
    </p:spTree>
    <p:extLst>
      <p:ext uri="{BB962C8B-B14F-4D97-AF65-F5344CB8AC3E}">
        <p14:creationId xmlns:p14="http://schemas.microsoft.com/office/powerpoint/2010/main" val="2960042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19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498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24</a:t>
            </a:fld>
            <a:endParaRPr lang="en-US"/>
          </a:p>
        </p:txBody>
      </p:sp>
    </p:spTree>
    <p:extLst>
      <p:ext uri="{BB962C8B-B14F-4D97-AF65-F5344CB8AC3E}">
        <p14:creationId xmlns:p14="http://schemas.microsoft.com/office/powerpoint/2010/main" val="3247006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21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972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52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325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19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071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0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39</a:t>
            </a:fld>
            <a:endParaRPr lang="en-US"/>
          </a:p>
        </p:txBody>
      </p:sp>
    </p:spTree>
    <p:extLst>
      <p:ext uri="{BB962C8B-B14F-4D97-AF65-F5344CB8AC3E}">
        <p14:creationId xmlns:p14="http://schemas.microsoft.com/office/powerpoint/2010/main" val="273563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7</a:t>
            </a:fld>
            <a:endParaRPr lang="en-US"/>
          </a:p>
        </p:txBody>
      </p:sp>
    </p:spTree>
    <p:extLst>
      <p:ext uri="{BB962C8B-B14F-4D97-AF65-F5344CB8AC3E}">
        <p14:creationId xmlns:p14="http://schemas.microsoft.com/office/powerpoint/2010/main" val="4090445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360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349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060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71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44</a:t>
            </a:fld>
            <a:endParaRPr lang="en-US"/>
          </a:p>
        </p:txBody>
      </p:sp>
    </p:spTree>
    <p:extLst>
      <p:ext uri="{BB962C8B-B14F-4D97-AF65-F5344CB8AC3E}">
        <p14:creationId xmlns:p14="http://schemas.microsoft.com/office/powerpoint/2010/main" val="306879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796986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08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203151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0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751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559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233828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72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332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126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73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83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508622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A42A09-C99B-4EC5-BBF0-5B4765541B98}" type="slidenum">
              <a:rPr lang="en-US" smtClean="0"/>
              <a:t>17</a:t>
            </a:fld>
            <a:endParaRPr lang="en-US"/>
          </a:p>
        </p:txBody>
      </p:sp>
    </p:spTree>
    <p:extLst>
      <p:ext uri="{BB962C8B-B14F-4D97-AF65-F5344CB8AC3E}">
        <p14:creationId xmlns:p14="http://schemas.microsoft.com/office/powerpoint/2010/main" val="63196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302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248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A42A09-C99B-4EC5-BBF0-5B4765541B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86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27" Type="http://schemas.openxmlformats.org/officeDocument/2006/relationships/image" Target="../media/image71.svg"/></Relationships>
</file>

<file path=ppt/slides/_rels/slide10.xml.rels><?xml version="1.0" encoding="UTF-8" standalone="yes"?>
<Relationships xmlns="http://schemas.openxmlformats.org/package/2006/relationships"><Relationship Id="rId13" Type="http://schemas.openxmlformats.org/officeDocument/2006/relationships/image" Target="../media/image27.png"/><Relationship Id="rId3"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11" Type="http://schemas.microsoft.com/office/2007/relationships/hdphoto" Target="../media/hdphoto5.wdp"/><Relationship Id="rId10" Type="http://schemas.openxmlformats.org/officeDocument/2006/relationships/image" Target="../media/image25.png"/><Relationship Id="rId9" Type="http://schemas.openxmlformats.org/officeDocument/2006/relationships/image" Target="NULL"/></Relationships>
</file>

<file path=ppt/slides/_rels/slide11.xml.rels><?xml version="1.0" encoding="UTF-8" standalone="yes"?>
<Relationships xmlns="http://schemas.openxmlformats.org/package/2006/relationships"><Relationship Id="rId47" Type="http://schemas.openxmlformats.org/officeDocument/2006/relationships/image" Target="../media/image28.png"/><Relationship Id="rId46"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 Id="rId49" Type="http://schemas.openxmlformats.org/officeDocument/2006/relationships/image" Target="../media/image29.png"/><Relationship Id="rId48" Type="http://schemas.microsoft.com/office/2007/relationships/hdphoto" Target="../media/hdphoto6.wdp"/></Relationships>
</file>

<file path=ppt/slides/_rels/slide12.xml.rels><?xml version="1.0" encoding="UTF-8" standalone="yes"?>
<Relationships xmlns="http://schemas.openxmlformats.org/package/2006/relationships"><Relationship Id="rId47" Type="http://schemas.openxmlformats.org/officeDocument/2006/relationships/image" Target="../media/image33.png"/><Relationship Id="rId46"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media/image31.png"/><Relationship Id="rId44" Type="http://schemas.openxmlformats.org/officeDocument/2006/relationships/image" Target="../media/image30.png"/><Relationship Id="rId31" Type="http://schemas.openxmlformats.org/officeDocument/2006/relationships/image" Target="../media/image29.svg"/><Relationship Id="rId43" Type="http://schemas.openxmlformats.org/officeDocument/2006/relationships/image" Target="NULL"/></Relationships>
</file>

<file path=ppt/slides/_rels/slide13.xml.rels><?xml version="1.0" encoding="UTF-8" standalone="yes"?>
<Relationships xmlns="http://schemas.openxmlformats.org/package/2006/relationships"><Relationship Id="rId47" Type="http://schemas.openxmlformats.org/officeDocument/2006/relationships/image" Target="../media/image36.png"/><Relationship Id="rId46"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2.png"/><Relationship Id="rId10" Type="http://schemas.openxmlformats.org/officeDocument/2006/relationships/image" Target="../media/image11.png"/><Relationship Id="rId44" Type="http://schemas.openxmlformats.org/officeDocument/2006/relationships/image" Target="../media/image34.png"/><Relationship Id="rId31" Type="http://schemas.openxmlformats.org/officeDocument/2006/relationships/image" Target="../media/image29.sv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37.png"/></Relationships>
</file>

<file path=ppt/slides/_rels/slide14.xml.rels><?xml version="1.0" encoding="UTF-8" standalone="yes"?>
<Relationships xmlns="http://schemas.openxmlformats.org/package/2006/relationships"><Relationship Id="rId47" Type="http://schemas.openxmlformats.org/officeDocument/2006/relationships/image" Target="../media/image39.png"/><Relationship Id="rId46"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2.png"/><Relationship Id="rId10" Type="http://schemas.openxmlformats.org/officeDocument/2006/relationships/image" Target="../media/image11.png"/><Relationship Id="rId44" Type="http://schemas.openxmlformats.org/officeDocument/2006/relationships/image" Target="../media/image38.png"/><Relationship Id="rId31" Type="http://schemas.openxmlformats.org/officeDocument/2006/relationships/image" Target="../media/image29.sv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40.png"/></Relationships>
</file>

<file path=ppt/slides/_rels/slide15.xml.rels><?xml version="1.0" encoding="UTF-8" standalone="yes"?>
<Relationships xmlns="http://schemas.openxmlformats.org/package/2006/relationships"><Relationship Id="rId47" Type="http://schemas.openxmlformats.org/officeDocument/2006/relationships/image" Target="../media/image42.png"/><Relationship Id="rId46"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32.png"/><Relationship Id="rId10" Type="http://schemas.openxmlformats.org/officeDocument/2006/relationships/image" Target="../media/image11.png"/><Relationship Id="rId44" Type="http://schemas.openxmlformats.org/officeDocument/2006/relationships/image" Target="../media/image41.png"/><Relationship Id="rId31" Type="http://schemas.openxmlformats.org/officeDocument/2006/relationships/image" Target="../media/image29.svg"/><Relationship Id="rId9" Type="http://schemas.openxmlformats.org/officeDocument/2006/relationships/image" Target="NULL"/><Relationship Id="rId43" Type="http://schemas.openxmlformats.org/officeDocument/2006/relationships/image" Target="NULL"/><Relationship Id="rId48"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34" Type="http://schemas.openxmlformats.org/officeDocument/2006/relationships/image" Target="../media/image45.png"/><Relationship Id="rId33" Type="http://schemas.openxmlformats.org/officeDocument/2006/relationships/image" Target="NULL"/><Relationship Id="rId17" Type="http://schemas.openxmlformats.org/officeDocument/2006/relationships/image" Target="../media/image595.svg"/><Relationship Id="rId2" Type="http://schemas.openxmlformats.org/officeDocument/2006/relationships/notesSlide" Target="../notesSlides/notesSlide5.xml"/><Relationship Id="rId1" Type="http://schemas.openxmlformats.org/officeDocument/2006/relationships/slideLayout" Target="../slideLayouts/slideLayout7.xml"/><Relationship Id="rId37" Type="http://schemas.microsoft.com/office/2007/relationships/hdphoto" Target="../media/hdphoto7.wdp"/><Relationship Id="rId36" Type="http://schemas.openxmlformats.org/officeDocument/2006/relationships/image" Target="../media/image47.png"/><Relationship Id="rId35"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1" Type="http://schemas.openxmlformats.org/officeDocument/2006/relationships/image" Target="../media/image47.png"/><Relationship Id="rId2" Type="http://schemas.openxmlformats.org/officeDocument/2006/relationships/notesSlide" Target="../notesSlides/notesSlide6.xml"/><Relationship Id="rId20" Type="http://schemas.openxmlformats.org/officeDocument/2006/relationships/image" Target="../media/image50.png"/><Relationship Id="rId1" Type="http://schemas.openxmlformats.org/officeDocument/2006/relationships/slideLayout" Target="../slideLayouts/slideLayout7.xml"/><Relationship Id="rId23" Type="http://schemas.openxmlformats.org/officeDocument/2006/relationships/image" Target="../media/image51.png"/><Relationship Id="rId10" Type="http://schemas.openxmlformats.org/officeDocument/2006/relationships/image" Target="../media/image49.png"/><Relationship Id="rId19" Type="http://schemas.openxmlformats.org/officeDocument/2006/relationships/image" Target="../media/image392.svg"/><Relationship Id="rId9" Type="http://schemas.openxmlformats.org/officeDocument/2006/relationships/image" Target="NULL"/><Relationship Id="rId22" Type="http://schemas.microsoft.com/office/2007/relationships/hdphoto" Target="../media/hdphoto7.wdp"/></Relationships>
</file>

<file path=ppt/slides/_rels/slide18.xml.rels><?xml version="1.0" encoding="UTF-8" standalone="yes"?>
<Relationships xmlns="http://schemas.openxmlformats.org/package/2006/relationships"><Relationship Id="rId13" Type="http://schemas.openxmlformats.org/officeDocument/2006/relationships/image" Target="../media/image12.svg"/><Relationship Id="rId34" Type="http://schemas.openxmlformats.org/officeDocument/2006/relationships/image" Target="../media/image56.png"/><Relationship Id="rId33" Type="http://schemas.openxmlformats.org/officeDocument/2006/relationships/image" Target="../media/image55.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microsoft.com/office/2007/relationships/hdphoto" Target="../media/hdphoto8.wdp"/><Relationship Id="rId31" Type="http://schemas.openxmlformats.org/officeDocument/2006/relationships/image" Target="../media/image54.png"/><Relationship Id="rId30"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9" Type="http://schemas.openxmlformats.org/officeDocument/2006/relationships/image" Target="../media/image132.svg"/><Relationship Id="rId4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3.png"/><Relationship Id="rId41" Type="http://schemas.openxmlformats.org/officeDocument/2006/relationships/image" Target="../media/image5.png"/><Relationship Id="rId1" Type="http://schemas.openxmlformats.org/officeDocument/2006/relationships/slideLayout" Target="../slideLayouts/slideLayout7.xml"/><Relationship Id="rId40" Type="http://schemas.openxmlformats.org/officeDocument/2006/relationships/image" Target="../media/image4.png"/><Relationship Id="rId5" Type="http://schemas.openxmlformats.org/officeDocument/2006/relationships/image" Target="NULL"/><Relationship Id="rId43"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58" Type="http://schemas.openxmlformats.org/officeDocument/2006/relationships/image" Target="NULL"/></Relationships>
</file>

<file path=ppt/slides/_rels/slide22.xml.rels><?xml version="1.0" encoding="UTF-8" standalone="yes"?>
<Relationships xmlns="http://schemas.openxmlformats.org/package/2006/relationships"><Relationship Id="rId46"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7.png"/><Relationship Id="rId3"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notesSlide" Target="../notesSlides/notesSlide11.xml"/><Relationship Id="rId16" Type="http://schemas.openxmlformats.org/officeDocument/2006/relationships/image" Target="../media/image68.png"/><Relationship Id="rId1" Type="http://schemas.openxmlformats.org/officeDocument/2006/relationships/slideLayout" Target="../slideLayouts/slideLayout7.xml"/><Relationship Id="rId37" Type="http://schemas.openxmlformats.org/officeDocument/2006/relationships/image" Target="NULL"/><Relationship Id="rId15" Type="http://schemas.openxmlformats.org/officeDocument/2006/relationships/image" Target="../media/image66.jp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13" Type="http://schemas.openxmlformats.org/officeDocument/2006/relationships/image" Target="../media/image12.svg"/><Relationship Id="rId39" Type="http://schemas.openxmlformats.org/officeDocument/2006/relationships/image" Target="../media/image72.png"/><Relationship Id="rId38" Type="http://schemas.openxmlformats.org/officeDocument/2006/relationships/image" Target="../media/image71.png"/><Relationship Id="rId2" Type="http://schemas.openxmlformats.org/officeDocument/2006/relationships/image" Target="../media/image65.png"/><Relationship Id="rId1" Type="http://schemas.openxmlformats.org/officeDocument/2006/relationships/slideLayout" Target="../slideLayouts/slideLayout7.xml"/><Relationship Id="rId37" Type="http://schemas.openxmlformats.org/officeDocument/2006/relationships/image" Target="NULL"/><Relationship Id="rId15" Type="http://schemas.openxmlformats.org/officeDocument/2006/relationships/image" Target="../media/image67.png"/><Relationship Id="rId14" Type="http://schemas.openxmlformats.org/officeDocument/2006/relationships/image" Target="../media/image66.jp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73.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70.png"/><Relationship Id="rId31" Type="http://schemas.openxmlformats.org/officeDocument/2006/relationships/image" Target="../media/image55.png"/><Relationship Id="rId30" Type="http://schemas.openxmlformats.org/officeDocument/2006/relationships/image" Target="../media/image53.png"/></Relationships>
</file>

<file path=ppt/slides/_rels/slide27.xml.rels><?xml version="1.0" encoding="UTF-8" standalone="yes"?>
<Relationships xmlns="http://schemas.openxmlformats.org/package/2006/relationships"><Relationship Id="rId13" Type="http://schemas.openxmlformats.org/officeDocument/2006/relationships/image" Target="../media/image12.svg"/><Relationship Id="rId34" Type="http://schemas.openxmlformats.org/officeDocument/2006/relationships/image" Target="../media/image74.png"/><Relationship Id="rId33" Type="http://schemas.openxmlformats.org/officeDocument/2006/relationships/image" Target="../media/image76.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55.png"/><Relationship Id="rId31" Type="http://schemas.openxmlformats.org/officeDocument/2006/relationships/image" Target="../media/image75.png"/><Relationship Id="rId30" Type="http://schemas.openxmlformats.org/officeDocument/2006/relationships/image" Target="../media/image53.png"/><Relationship Id="rId35" Type="http://schemas.openxmlformats.org/officeDocument/2006/relationships/image" Target="../media/image78.png"/></Relationships>
</file>

<file path=ppt/slides/_rels/slide28.xml.rels><?xml version="1.0" encoding="UTF-8" standalone="yes"?>
<Relationships xmlns="http://schemas.openxmlformats.org/package/2006/relationships"><Relationship Id="rId13" Type="http://schemas.openxmlformats.org/officeDocument/2006/relationships/image" Target="../media/image12.svg"/><Relationship Id="rId34" Type="http://schemas.openxmlformats.org/officeDocument/2006/relationships/image" Target="../media/image77.png"/><Relationship Id="rId33" Type="http://schemas.openxmlformats.org/officeDocument/2006/relationships/image" Target="../media/image79.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74.png"/><Relationship Id="rId31" Type="http://schemas.openxmlformats.org/officeDocument/2006/relationships/image" Target="../media/image55.png"/><Relationship Id="rId30" Type="http://schemas.openxmlformats.org/officeDocument/2006/relationships/image" Target="../media/image53.png"/></Relationships>
</file>

<file path=ppt/slides/_rels/slide29.xml.rels><?xml version="1.0" encoding="UTF-8" standalone="yes"?>
<Relationships xmlns="http://schemas.openxmlformats.org/package/2006/relationships"><Relationship Id="rId13" Type="http://schemas.microsoft.com/office/2007/relationships/hdphoto" Target="../media/hdphoto9.wdp"/><Relationship Id="rId3" Type="http://schemas.openxmlformats.org/officeDocument/2006/relationships/image" Target="../media/image22.png"/><Relationship Id="rId12"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3" Type="http://schemas.microsoft.com/office/2007/relationships/hdphoto" Target="../media/hdphoto9.wdp"/><Relationship Id="rId3" Type="http://schemas.openxmlformats.org/officeDocument/2006/relationships/image" Target="../media/image22.png"/><Relationship Id="rId12"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58" Type="http://schemas.openxmlformats.org/officeDocument/2006/relationships/image" Target="NULL"/></Relationships>
</file>

<file path=ppt/slides/_rels/slide32.xml.rels><?xml version="1.0" encoding="UTF-8" standalone="yes"?>
<Relationships xmlns="http://schemas.openxmlformats.org/package/2006/relationships"><Relationship Id="rId18" Type="http://schemas.openxmlformats.org/officeDocument/2006/relationships/image" Target="../media/image84.png"/><Relationship Id="rId3" Type="http://schemas.openxmlformats.org/officeDocument/2006/relationships/image" Target="../media/image45.png"/><Relationship Id="rId21" Type="http://schemas.openxmlformats.org/officeDocument/2006/relationships/image" Target="../media/image86.png"/><Relationship Id="rId17" Type="http://schemas.openxmlformats.org/officeDocument/2006/relationships/image" Target="../media/image595.svg"/><Relationship Id="rId2" Type="http://schemas.openxmlformats.org/officeDocument/2006/relationships/notesSlide" Target="../notesSlides/notesSlide15.xml"/><Relationship Id="rId20" Type="http://schemas.openxmlformats.org/officeDocument/2006/relationships/image" Target="../media/image83.png"/><Relationship Id="rId1" Type="http://schemas.openxmlformats.org/officeDocument/2006/relationships/slideLayout" Target="../slideLayouts/slideLayout7.xml"/><Relationship Id="rId19" Type="http://schemas.openxmlformats.org/officeDocument/2006/relationships/image" Target="../media/image85.png"/><Relationship Id="rId22" Type="http://schemas.openxmlformats.org/officeDocument/2006/relationships/image" Target="../media/image87.png"/></Relationships>
</file>

<file path=ppt/slides/_rels/slide33.xml.rels><?xml version="1.0" encoding="UTF-8" standalone="yes"?>
<Relationships xmlns="http://schemas.openxmlformats.org/package/2006/relationships"><Relationship Id="rId13" Type="http://schemas.openxmlformats.org/officeDocument/2006/relationships/image" Target="../media/image89.png"/><Relationship Id="rId12"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 Id="rId11" Type="http://schemas.microsoft.com/office/2007/relationships/hdphoto" Target="../media/hdphoto10.wdp"/><Relationship Id="rId10" Type="http://schemas.openxmlformats.org/officeDocument/2006/relationships/image" Target="../media/image88.png"/><Relationship Id="rId9" Type="http://schemas.openxmlformats.org/officeDocument/2006/relationships/image" Target="NULL"/></Relationships>
</file>

<file path=ppt/slides/_rels/slide34.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73.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90.png"/><Relationship Id="rId31" Type="http://schemas.openxmlformats.org/officeDocument/2006/relationships/image" Target="../media/image55.png"/><Relationship Id="rId30" Type="http://schemas.openxmlformats.org/officeDocument/2006/relationships/image" Target="../media/image53.png"/></Relationships>
</file>

<file path=ppt/slides/_rels/slide35.xml.rels><?xml version="1.0" encoding="UTF-8" standalone="yes"?>
<Relationships xmlns="http://schemas.openxmlformats.org/package/2006/relationships"><Relationship Id="rId13" Type="http://schemas.openxmlformats.org/officeDocument/2006/relationships/image" Target="../media/image12.svg"/><Relationship Id="rId33" Type="http://schemas.openxmlformats.org/officeDocument/2006/relationships/image" Target="../media/image91.png"/><Relationship Id="rId2" Type="http://schemas.openxmlformats.org/officeDocument/2006/relationships/image" Target="../media/image52.png"/><Relationship Id="rId29" Type="http://schemas.openxmlformats.org/officeDocument/2006/relationships/image" Target="../media/image14.svg"/><Relationship Id="rId1" Type="http://schemas.openxmlformats.org/officeDocument/2006/relationships/slideLayout" Target="../slideLayouts/slideLayout7.xml"/><Relationship Id="rId32" Type="http://schemas.openxmlformats.org/officeDocument/2006/relationships/image" Target="../media/image90.png"/><Relationship Id="rId31" Type="http://schemas.openxmlformats.org/officeDocument/2006/relationships/image" Target="../media/image55.png"/><Relationship Id="rId30" Type="http://schemas.openxmlformats.org/officeDocument/2006/relationships/image" Target="../media/image53.png"/></Relationships>
</file>

<file path=ppt/slides/_rels/slide36.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22.png"/><Relationship Id="rId12"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 Id="rId14" Type="http://schemas.openxmlformats.org/officeDocument/2006/relationships/image" Target="../media/image92.png"/></Relationships>
</file>

<file path=ppt/slides/_rels/slide37.xml.rels><?xml version="1.0" encoding="UTF-8" standalone="yes"?>
<Relationships xmlns="http://schemas.openxmlformats.org/package/2006/relationships"><Relationship Id="rId13" Type="http://schemas.microsoft.com/office/2007/relationships/hdphoto" Target="../media/hdphoto11.wdp"/><Relationship Id="rId3" Type="http://schemas.openxmlformats.org/officeDocument/2006/relationships/image" Target="../media/image22.png"/><Relationship Id="rId12"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7.xml"/><Relationship Id="rId11" Type="http://schemas.openxmlformats.org/officeDocument/2006/relationships/image" Target="../media/image27.png"/><Relationship Id="rId10" Type="http://schemas.openxmlformats.org/officeDocument/2006/relationships/image" Target="../media/image26.png"/><Relationship Id="rId9"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58" Type="http://schemas.openxmlformats.org/officeDocument/2006/relationships/image" Target="NULL"/></Relationships>
</file>

<file path=ppt/slides/_rels/slide39.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36" Type="http://schemas.openxmlformats.org/officeDocument/2006/relationships/image" Target="../media/image129.svg"/><Relationship Id="rId1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7" Type="http://schemas.openxmlformats.org/officeDocument/2006/relationships/image" Target="../media/image100.svg"/><Relationship Id="rId2" Type="http://schemas.openxmlformats.org/officeDocument/2006/relationships/notesSlide" Target="../notesSlides/notesSlide20.xml"/><Relationship Id="rId1" Type="http://schemas.openxmlformats.org/officeDocument/2006/relationships/slideLayout" Target="../slideLayouts/slideLayout7.xml"/><Relationship Id="rId37" Type="http://schemas.openxmlformats.org/officeDocument/2006/relationships/image" Target="../media/image95.png"/><Relationship Id="rId36" Type="http://schemas.openxmlformats.org/officeDocument/2006/relationships/image" Target="../media/image129.svg"/><Relationship Id="rId14" Type="http://schemas.openxmlformats.org/officeDocument/2006/relationships/image" Target="../media/image94.png"/></Relationships>
</file>

<file path=ppt/slides/_rels/slide41.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7" Type="http://schemas.openxmlformats.org/officeDocument/2006/relationships/image" Target="../media/image100.svg"/><Relationship Id="rId2" Type="http://schemas.openxmlformats.org/officeDocument/2006/relationships/notesSlide" Target="../notesSlides/notesSlide21.xml"/><Relationship Id="rId1" Type="http://schemas.openxmlformats.org/officeDocument/2006/relationships/slideLayout" Target="../slideLayouts/slideLayout7.xml"/><Relationship Id="rId37" Type="http://schemas.openxmlformats.org/officeDocument/2006/relationships/image" Target="../media/image96.png"/><Relationship Id="rId36" Type="http://schemas.openxmlformats.org/officeDocument/2006/relationships/image" Target="../media/image129.svg"/><Relationship Id="rId14" Type="http://schemas.openxmlformats.org/officeDocument/2006/relationships/image" Target="../media/image94.png"/></Relationships>
</file>

<file path=ppt/slides/_rels/slide4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7" Type="http://schemas.openxmlformats.org/officeDocument/2006/relationships/image" Target="../media/image100.svg"/><Relationship Id="rId2" Type="http://schemas.openxmlformats.org/officeDocument/2006/relationships/notesSlide" Target="../notesSlides/notesSlide22.xml"/><Relationship Id="rId1" Type="http://schemas.openxmlformats.org/officeDocument/2006/relationships/slideLayout" Target="../slideLayouts/slideLayout7.xml"/><Relationship Id="rId37" Type="http://schemas.openxmlformats.org/officeDocument/2006/relationships/image" Target="../media/image96.png"/><Relationship Id="rId36" Type="http://schemas.openxmlformats.org/officeDocument/2006/relationships/image" Target="../media/image129.svg"/><Relationship Id="rId14" Type="http://schemas.openxmlformats.org/officeDocument/2006/relationships/image" Target="../media/image94.png"/></Relationships>
</file>

<file path=ppt/slides/_rels/slide43.xml.rels><?xml version="1.0" encoding="UTF-8" standalone="yes"?>
<Relationships xmlns="http://schemas.openxmlformats.org/package/2006/relationships"><Relationship Id="rId13" Type="http://schemas.openxmlformats.org/officeDocument/2006/relationships/image" Target="../media/image12.svg"/><Relationship Id="rId39" Type="http://schemas.microsoft.com/office/2007/relationships/hdphoto" Target="../media/hdphoto12.wdp"/><Relationship Id="rId3" Type="http://schemas.openxmlformats.org/officeDocument/2006/relationships/image" Target="../media/image53.png"/><Relationship Id="rId7" Type="http://schemas.openxmlformats.org/officeDocument/2006/relationships/image" Target="../media/image100.svg"/><Relationship Id="rId38"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7.xml"/><Relationship Id="rId37" Type="http://schemas.openxmlformats.org/officeDocument/2006/relationships/image" Target="../media/image96.png"/><Relationship Id="rId36" Type="http://schemas.openxmlformats.org/officeDocument/2006/relationships/image" Target="../media/image129.svg"/><Relationship Id="rId1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12"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7.xml"/><Relationship Id="rId11" Type="http://schemas.openxmlformats.org/officeDocument/2006/relationships/image" Target="../media/image100.png"/><Relationship Id="rId10" Type="http://schemas.openxmlformats.org/officeDocument/2006/relationships/image" Target="../media/image99.png"/><Relationship Id="rId9" Type="http://schemas.openxmlformats.org/officeDocument/2006/relationships/image" Target="../media/image53.sv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7.xml"/><Relationship Id="rId11" Type="http://schemas.microsoft.com/office/2007/relationships/hdphoto" Target="../media/hdphoto13.wdp"/><Relationship Id="rId10" Type="http://schemas.openxmlformats.org/officeDocument/2006/relationships/image" Target="../media/image102.png"/><Relationship Id="rId9" Type="http://schemas.openxmlformats.org/officeDocument/2006/relationships/image" Target="../media/image53.svg"/></Relationships>
</file>

<file path=ppt/slides/_rels/slide46.xml.rels><?xml version="1.0" encoding="UTF-8" standalone="yes"?>
<Relationships xmlns="http://schemas.openxmlformats.org/package/2006/relationships"><Relationship Id="rId13" Type="http://schemas.microsoft.com/office/2007/relationships/hdphoto" Target="../media/hdphoto14.wdp"/><Relationship Id="rId3" Type="http://schemas.openxmlformats.org/officeDocument/2006/relationships/image" Target="../media/image101.png"/><Relationship Id="rId12"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7.xml"/><Relationship Id="rId11" Type="http://schemas.openxmlformats.org/officeDocument/2006/relationships/image" Target="../media/image106.png"/><Relationship Id="rId10" Type="http://schemas.openxmlformats.org/officeDocument/2006/relationships/image" Target="../media/image103.png"/><Relationship Id="rId9" Type="http://schemas.openxmlformats.org/officeDocument/2006/relationships/image" Target="../media/image53.svg"/><Relationship Id="rId1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7.xml"/><Relationship Id="rId11" Type="http://schemas.openxmlformats.org/officeDocument/2006/relationships/image" Target="../media/image109.png"/><Relationship Id="rId10" Type="http://schemas.openxmlformats.org/officeDocument/2006/relationships/image" Target="../media/image107.png"/><Relationship Id="rId9" Type="http://schemas.openxmlformats.org/officeDocument/2006/relationships/image" Target="../media/image53.svg"/></Relationships>
</file>

<file path=ppt/slides/_rels/slide48.xml.rels><?xml version="1.0" encoding="UTF-8" standalone="yes"?>
<Relationships xmlns="http://schemas.openxmlformats.org/package/2006/relationships"><Relationship Id="rId39" Type="http://schemas.openxmlformats.org/officeDocument/2006/relationships/image" Target="../media/image11.png"/><Relationship Id="rId3" Type="http://schemas.openxmlformats.org/officeDocument/2006/relationships/image" Target="../media/image110.png"/><Relationship Id="rId38" Type="http://schemas.openxmlformats.org/officeDocument/2006/relationships/image" Target="NULL"/><Relationship Id="rId2" Type="http://schemas.openxmlformats.org/officeDocument/2006/relationships/notesSlide" Target="../notesSlides/notesSlide28.xml"/><Relationship Id="rId1" Type="http://schemas.openxmlformats.org/officeDocument/2006/relationships/slideLayout" Target="../slideLayouts/slideLayout7.xml"/><Relationship Id="rId44" Type="http://schemas.openxmlformats.org/officeDocument/2006/relationships/image" Target="../media/image112.png"/><Relationship Id="rId43"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 Id="rId58" Type="http://schemas.openxmlformats.org/officeDocument/2006/relationships/image" Target="NUL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59"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8"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29"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13.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12" Type="http://schemas.openxmlformats.org/officeDocument/2006/relationships/image" Target="../media/image52.png"/><Relationship Id="rId2" Type="http://schemas.openxmlformats.org/officeDocument/2006/relationships/notesSlide" Target="../notesSlides/notesSlide31.xml"/><Relationship Id="rId29"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111.png"/><Relationship Id="rId10" Type="http://schemas.openxmlformats.org/officeDocument/2006/relationships/image" Target="../media/image115.png"/><Relationship Id="rId9" Type="http://schemas.openxmlformats.org/officeDocument/2006/relationships/image" Target="../media/image53.svg"/><Relationship Id="rId30" Type="http://schemas.openxmlformats.org/officeDocument/2006/relationships/image" Target="../media/image113.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29" Type="http://schemas.openxmlformats.org/officeDocument/2006/relationships/image" Target="../media/image14.svg"/><Relationship Id="rId1" Type="http://schemas.openxmlformats.org/officeDocument/2006/relationships/slideLayout" Target="../slideLayouts/slideLayout7.xml"/><Relationship Id="rId11" Type="http://schemas.openxmlformats.org/officeDocument/2006/relationships/image" Target="../media/image52.png"/><Relationship Id="rId10" Type="http://schemas.openxmlformats.org/officeDocument/2006/relationships/image" Target="../media/image111.png"/><Relationship Id="rId9" Type="http://schemas.openxmlformats.org/officeDocument/2006/relationships/image" Target="../media/image53.svg"/><Relationship Id="rId30" Type="http://schemas.openxmlformats.org/officeDocument/2006/relationships/image" Target="../media/image113.png"/></Relationships>
</file>

<file path=ppt/slides/_rels/slide53.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53.png"/><Relationship Id="rId2" Type="http://schemas.openxmlformats.org/officeDocument/2006/relationships/notesSlide" Target="../notesSlides/notesSlide33.xml"/><Relationship Id="rId16" Type="http://schemas.microsoft.com/office/2007/relationships/hdphoto" Target="../media/hdphoto15.wdp"/><Relationship Id="rId1" Type="http://schemas.openxmlformats.org/officeDocument/2006/relationships/slideLayout" Target="../slideLayouts/slideLayout7.xml"/><Relationship Id="rId15" Type="http://schemas.openxmlformats.org/officeDocument/2006/relationships/image" Target="../media/image116.png"/><Relationship Id="rId14" Type="http://schemas.openxmlformats.org/officeDocument/2006/relationships/image" Target="../media/image114.png"/></Relationships>
</file>

<file path=ppt/slides/_rels/slide5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20.png"/><Relationship Id="rId3" Type="http://schemas.openxmlformats.org/officeDocument/2006/relationships/image" Target="../media/image53.png"/><Relationship Id="rId21" Type="http://schemas.openxmlformats.org/officeDocument/2006/relationships/image" Target="../media/image117.png"/><Relationship Id="rId17" Type="http://schemas.openxmlformats.org/officeDocument/2006/relationships/image" Target="../media/image119.png"/><Relationship Id="rId2" Type="http://schemas.openxmlformats.org/officeDocument/2006/relationships/notesSlide" Target="../notesSlides/notesSlide34.xml"/><Relationship Id="rId16" Type="http://schemas.microsoft.com/office/2007/relationships/hdphoto" Target="../media/hdphoto15.wdp"/><Relationship Id="rId20" Type="http://schemas.openxmlformats.org/officeDocument/2006/relationships/image" Target="../media/image122.png"/><Relationship Id="rId1" Type="http://schemas.openxmlformats.org/officeDocument/2006/relationships/slideLayout" Target="../slideLayouts/slideLayout7.xml"/><Relationship Id="rId15" Type="http://schemas.openxmlformats.org/officeDocument/2006/relationships/image" Target="../media/image116.png"/><Relationship Id="rId19" Type="http://schemas.openxmlformats.org/officeDocument/2006/relationships/image" Target="../media/image121.png"/><Relationship Id="rId14" Type="http://schemas.openxmlformats.org/officeDocument/2006/relationships/image" Target="../media/image118.png"/></Relationships>
</file>

<file path=ppt/slides/_rels/slide5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 Id="rId10" Type="http://schemas.openxmlformats.org/officeDocument/2006/relationships/image" Target="../media/image123.png"/><Relationship Id="rId9" Type="http://schemas.openxmlformats.org/officeDocument/2006/relationships/image" Target="../media/image53.svg"/></Relationships>
</file>

<file path=ppt/slides/_rels/slide5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24.png"/><Relationship Id="rId1" Type="http://schemas.openxmlformats.org/officeDocument/2006/relationships/slideLayout" Target="../slideLayouts/slideLayout7.xml"/><Relationship Id="rId15" Type="http://schemas.openxmlformats.org/officeDocument/2006/relationships/image" Target="../media/image59.sv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47" Type="http://schemas.microsoft.com/office/2007/relationships/hdphoto" Target="../media/hdphoto2.wdp"/><Relationship Id="rId50" Type="http://schemas.openxmlformats.org/officeDocument/2006/relationships/image" Target="../media/image14.png"/><Relationship Id="rId46"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5" Type="http://schemas.openxmlformats.org/officeDocument/2006/relationships/image" Target="NULL"/><Relationship Id="rId49" Type="http://schemas.microsoft.com/office/2007/relationships/hdphoto" Target="../media/hdphoto3.wdp"/><Relationship Id="rId48"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46"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45" Type="http://schemas.openxmlformats.org/officeDocument/2006/relationships/image" Target="../media/image20.png"/><Relationship Id="rId10" Type="http://schemas.openxmlformats.org/officeDocument/2006/relationships/image" Target="../media/image11.png"/><Relationship Id="rId44" Type="http://schemas.openxmlformats.org/officeDocument/2006/relationships/image" Target="../media/image19.png"/><Relationship Id="rId9" Type="http://schemas.openxmlformats.org/officeDocument/2006/relationships/image" Target="NULL"/><Relationship Id="rId43" Type="http://schemas.openxmlformats.org/officeDocument/2006/relationships/image" Target="NULL"/></Relationships>
</file>

<file path=ppt/slides/_rels/slide9.xml.rels><?xml version="1.0" encoding="UTF-8" standalone="yes"?>
<Relationships xmlns="http://schemas.openxmlformats.org/package/2006/relationships"><Relationship Id="rId13" Type="http://schemas.microsoft.com/office/2007/relationships/hdphoto" Target="../media/hdphoto5.wdp"/><Relationship Id="rId3"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24.png"/><Relationship Id="rId15" Type="http://schemas.openxmlformats.org/officeDocument/2006/relationships/image" Target="../media/image27.png"/><Relationship Id="rId10" Type="http://schemas.openxmlformats.org/officeDocument/2006/relationships/image" Target="../media/image23.png"/><Relationship Id="rId9" Type="http://schemas.openxmlformats.org/officeDocument/2006/relationships/image" Target="NULL"/><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333500"/>
            <a:ext cx="16230600" cy="57912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sp>
        <p:nvSpPr>
          <p:cNvPr id="6" name="TextBox 6"/>
          <p:cNvSpPr txBox="1"/>
          <p:nvPr/>
        </p:nvSpPr>
        <p:spPr>
          <a:xfrm>
            <a:off x="2133600" y="2177226"/>
            <a:ext cx="13889580"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CHÀO MỪNG CÁC EM ĐẾN VỚI BUỔI HỌC NGÀY HÔM NAY!</a:t>
            </a:r>
            <a:endParaRPr lang="en-US" sz="7000" b="1" dirty="0">
              <a:latin typeface="Arial" panose="020B0604020202020204" pitchFamily="34" charset="0"/>
              <a:cs typeface="Arial" panose="020B0604020202020204" pitchFamily="34" charset="0"/>
            </a:endParaRPr>
          </a:p>
        </p:txBody>
      </p:sp>
      <p:pic>
        <p:nvPicPr>
          <p:cNvPr id="9" name="Picture 11"/>
          <p:cNvPicPr>
            <a:picLocks noChangeAspect="1"/>
          </p:cNvPicPr>
          <p:nvPr/>
        </p:nvPicPr>
        <p:blipFill>
          <a:blip r:embed="rId2"/>
          <a:srcRect/>
          <a:stretch>
            <a:fillRect/>
          </a:stretch>
        </p:blipFill>
        <p:spPr>
          <a:xfrm>
            <a:off x="11334901" y="6550122"/>
            <a:ext cx="6267300" cy="3736877"/>
          </a:xfrm>
          <a:prstGeom prst="rect">
            <a:avLst/>
          </a:prstGeom>
        </p:spPr>
      </p:pic>
      <p:pic>
        <p:nvPicPr>
          <p:cNvPr id="10"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304800" y="5981700"/>
            <a:ext cx="7315200" cy="408279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7301670" y="9168136"/>
            <a:ext cx="683278" cy="1004820"/>
          </a:xfrm>
          <a:prstGeom prst="rect">
            <a:avLst/>
          </a:prstGeom>
        </p:spPr>
      </p:pic>
      <p:sp>
        <p:nvSpPr>
          <p:cNvPr id="13" name="Oval Callout 12"/>
          <p:cNvSpPr/>
          <p:nvPr/>
        </p:nvSpPr>
        <p:spPr>
          <a:xfrm>
            <a:off x="2057400" y="854492"/>
            <a:ext cx="1756794" cy="86000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066800" y="6814501"/>
            <a:ext cx="16196283" cy="286232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smtClean="0">
                <a:solidFill>
                  <a:srgbClr val="000000"/>
                </a:solidFill>
                <a:ea typeface="Calibri" panose="020F0502020204030204" pitchFamily="34" charset="0"/>
                <a:cs typeface="Arial" panose="020B0604020202020204" pitchFamily="34" charset="0"/>
              </a:rPr>
              <a:t>Từ </a:t>
            </a:r>
            <a:r>
              <a:rPr lang="vi-VN" sz="4000">
                <a:solidFill>
                  <a:srgbClr val="000000"/>
                </a:solidFill>
                <a:ea typeface="Calibri" panose="020F0502020204030204" pitchFamily="34" charset="0"/>
                <a:cs typeface="Arial" panose="020B0604020202020204" pitchFamily="34" charset="0"/>
              </a:rPr>
              <a:t>điểm D, kẻ đường thẳng x qua D và song song với AB. </a:t>
            </a:r>
            <a:endParaRPr lang="en-US" sz="4000" smtClean="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 typeface="Arial" panose="020B0604020202020204" pitchFamily="34" charset="0"/>
              <a:buChar char="•"/>
            </a:pPr>
            <a:r>
              <a:rPr lang="vi-VN" sz="4000" smtClean="0">
                <a:solidFill>
                  <a:srgbClr val="000000"/>
                </a:solidFill>
                <a:ea typeface="Calibri" panose="020F0502020204030204" pitchFamily="34" charset="0"/>
                <a:cs typeface="Arial" panose="020B0604020202020204" pitchFamily="34" charset="0"/>
              </a:rPr>
              <a:t>Kẻ </a:t>
            </a:r>
            <a:r>
              <a:rPr lang="vi-VN" sz="4000">
                <a:solidFill>
                  <a:srgbClr val="000000"/>
                </a:solidFill>
                <a:ea typeface="Calibri" panose="020F0502020204030204" pitchFamily="34" charset="0"/>
                <a:cs typeface="Arial" panose="020B0604020202020204" pitchFamily="34" charset="0"/>
              </a:rPr>
              <a:t>đường thẳng y qua B và song song với AD, hai đường x và y cắt nhau tại C. Ta có hình bình hành ABCD.</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200000"/>
                    </a14:imgEffect>
                    <a14:imgEffect>
                      <a14:brightnessContrast contrast="-20000"/>
                    </a14:imgEffect>
                  </a14:imgLayer>
                </a14:imgProps>
              </a:ext>
            </a:extLst>
          </a:blip>
          <a:stretch>
            <a:fillRect/>
          </a:stretch>
        </p:blipFill>
        <p:spPr>
          <a:xfrm>
            <a:off x="5638800" y="1852779"/>
            <a:ext cx="4343400" cy="4662321"/>
          </a:xfrm>
          <a:prstGeom prst="rect">
            <a:avLst/>
          </a:prstGeom>
        </p:spPr>
      </p:pic>
      <p:pic>
        <p:nvPicPr>
          <p:cNvPr id="7" name="Picture 6"/>
          <p:cNvPicPr>
            <a:picLocks noChangeAspect="1"/>
          </p:cNvPicPr>
          <p:nvPr/>
        </p:nvPicPr>
        <p:blipFill>
          <a:blip r:embed="rId12"/>
          <a:stretch>
            <a:fillRect/>
          </a:stretch>
        </p:blipFill>
        <p:spPr>
          <a:xfrm rot="20270624">
            <a:off x="-372985" y="4124823"/>
            <a:ext cx="1493752" cy="1143178"/>
          </a:xfrm>
          <a:prstGeom prst="rect">
            <a:avLst/>
          </a:prstGeom>
        </p:spPr>
      </p:pic>
      <p:pic>
        <p:nvPicPr>
          <p:cNvPr id="8" name="Picture 7"/>
          <p:cNvPicPr>
            <a:picLocks noChangeAspect="1"/>
          </p:cNvPicPr>
          <p:nvPr/>
        </p:nvPicPr>
        <p:blipFill>
          <a:blip r:embed="rId13"/>
          <a:stretch>
            <a:fillRect/>
          </a:stretch>
        </p:blipFill>
        <p:spPr>
          <a:xfrm>
            <a:off x="16230600" y="266700"/>
            <a:ext cx="1722312" cy="1361313"/>
          </a:xfrm>
          <a:prstGeom prst="rect">
            <a:avLst/>
          </a:prstGeom>
        </p:spPr>
      </p:pic>
      <p:grpSp>
        <p:nvGrpSpPr>
          <p:cNvPr id="23" name="Group 22"/>
          <p:cNvGrpSpPr/>
          <p:nvPr/>
        </p:nvGrpSpPr>
        <p:grpSpPr>
          <a:xfrm>
            <a:off x="7848600" y="1852779"/>
            <a:ext cx="5867400" cy="609600"/>
            <a:chOff x="8686800" y="1866900"/>
            <a:chExt cx="5867400" cy="609600"/>
          </a:xfrm>
        </p:grpSpPr>
        <p:cxnSp>
          <p:nvCxnSpPr>
            <p:cNvPr id="14" name="Straight Connector 13"/>
            <p:cNvCxnSpPr/>
            <p:nvPr/>
          </p:nvCxnSpPr>
          <p:spPr>
            <a:xfrm>
              <a:off x="8686800" y="2476500"/>
              <a:ext cx="518538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639800" y="1866900"/>
              <a:ext cx="914400"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x</a:t>
              </a:r>
              <a:endParaRPr lang="en-US" sz="3200">
                <a:latin typeface="Arial" panose="020B0604020202020204" pitchFamily="34" charset="0"/>
                <a:cs typeface="Arial" panose="020B0604020202020204" pitchFamily="34" charset="0"/>
              </a:endParaRPr>
            </a:p>
          </p:txBody>
        </p:sp>
      </p:grpSp>
      <p:grpSp>
        <p:nvGrpSpPr>
          <p:cNvPr id="24" name="Group 23"/>
          <p:cNvGrpSpPr/>
          <p:nvPr/>
        </p:nvGrpSpPr>
        <p:grpSpPr>
          <a:xfrm>
            <a:off x="8975360" y="1148410"/>
            <a:ext cx="3086100" cy="5033539"/>
            <a:chOff x="9813560" y="1162531"/>
            <a:chExt cx="3086100" cy="5033539"/>
          </a:xfrm>
        </p:grpSpPr>
        <p:cxnSp>
          <p:nvCxnSpPr>
            <p:cNvPr id="16" name="Straight Connector 15"/>
            <p:cNvCxnSpPr/>
            <p:nvPr/>
          </p:nvCxnSpPr>
          <p:spPr>
            <a:xfrm flipV="1">
              <a:off x="9813560" y="1602887"/>
              <a:ext cx="2628900" cy="459318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1985260" y="1162531"/>
              <a:ext cx="914400" cy="584775"/>
            </a:xfrm>
            <a:prstGeom prst="rect">
              <a:avLst/>
            </a:prstGeom>
            <a:noFill/>
          </p:spPr>
          <p:txBody>
            <a:bodyPr wrap="square" rtlCol="0">
              <a:spAutoFit/>
            </a:bodyPr>
            <a:lstStyle/>
            <a:p>
              <a:r>
                <a:rPr lang="en-US" sz="3200" smtClean="0">
                  <a:latin typeface="Arial" panose="020B0604020202020204" pitchFamily="34" charset="0"/>
                  <a:cs typeface="Arial" panose="020B0604020202020204" pitchFamily="34" charset="0"/>
                </a:rPr>
                <a:t>y</a:t>
              </a:r>
              <a:endParaRPr lang="en-US" sz="3200">
                <a:latin typeface="Arial" panose="020B0604020202020204" pitchFamily="34" charset="0"/>
                <a:cs typeface="Arial" panose="020B0604020202020204" pitchFamily="34" charset="0"/>
              </a:endParaRPr>
            </a:p>
          </p:txBody>
        </p:sp>
      </p:grpSp>
      <p:grpSp>
        <p:nvGrpSpPr>
          <p:cNvPr id="25" name="Group 24"/>
          <p:cNvGrpSpPr/>
          <p:nvPr/>
        </p:nvGrpSpPr>
        <p:grpSpPr>
          <a:xfrm>
            <a:off x="11002780" y="2386179"/>
            <a:ext cx="990390" cy="800966"/>
            <a:chOff x="11840980" y="2400300"/>
            <a:chExt cx="990390" cy="800966"/>
          </a:xfrm>
        </p:grpSpPr>
        <p:sp>
          <p:nvSpPr>
            <p:cNvPr id="21" name="TextBox 20"/>
            <p:cNvSpPr txBox="1"/>
            <p:nvPr/>
          </p:nvSpPr>
          <p:spPr>
            <a:xfrm>
              <a:off x="11916970" y="2616491"/>
              <a:ext cx="914400" cy="584775"/>
            </a:xfrm>
            <a:prstGeom prst="rect">
              <a:avLst/>
            </a:prstGeom>
            <a:noFill/>
          </p:spPr>
          <p:txBody>
            <a:bodyPr wrap="square" rtlCol="0">
              <a:spAutoFit/>
            </a:bodyPr>
            <a:lstStyle/>
            <a:p>
              <a:r>
                <a:rPr lang="en-US" sz="3200" b="1" smtClean="0">
                  <a:solidFill>
                    <a:srgbClr val="FF0000"/>
                  </a:solidFill>
                  <a:latin typeface="Arial" panose="020B0604020202020204" pitchFamily="34" charset="0"/>
                  <a:cs typeface="Arial" panose="020B0604020202020204" pitchFamily="34" charset="0"/>
                </a:rPr>
                <a:t>C</a:t>
              </a:r>
              <a:endParaRPr lang="en-US" sz="3200" b="1">
                <a:solidFill>
                  <a:srgbClr val="FF0000"/>
                </a:solidFill>
                <a:latin typeface="Arial" panose="020B0604020202020204" pitchFamily="34" charset="0"/>
                <a:cs typeface="Arial" panose="020B0604020202020204" pitchFamily="34" charset="0"/>
              </a:endParaRPr>
            </a:p>
          </p:txBody>
        </p:sp>
        <p:sp>
          <p:nvSpPr>
            <p:cNvPr id="22" name="Oval 21"/>
            <p:cNvSpPr/>
            <p:nvPr/>
          </p:nvSpPr>
          <p:spPr>
            <a:xfrm>
              <a:off x="11840980" y="2400300"/>
              <a:ext cx="198830" cy="1648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677515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27549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3352800" y="366140"/>
            <a:ext cx="11506200" cy="1002710"/>
          </a:xfrm>
          <a:prstGeom prst="rect">
            <a:avLst/>
          </a:prstGeom>
        </p:spPr>
        <p:txBody>
          <a:bodyPr wrap="square">
            <a:spAutoFit/>
          </a:bodyPr>
          <a:lstStyle/>
          <a:p>
            <a:pPr lvl="0"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Tính chất của hình bình hành</a:t>
            </a:r>
            <a:endParaRPr kumimoji="0" lang="vi-VN" sz="45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6687800" y="321007"/>
            <a:ext cx="1405113" cy="1317293"/>
          </a:xfrm>
          <a:prstGeom prst="rect">
            <a:avLst/>
          </a:prstGeom>
        </p:spPr>
      </p:pic>
      <p:sp>
        <p:nvSpPr>
          <p:cNvPr id="15" name="TextBox 14"/>
          <p:cNvSpPr txBox="1"/>
          <p:nvPr/>
        </p:nvSpPr>
        <p:spPr>
          <a:xfrm>
            <a:off x="1752600" y="1866900"/>
            <a:ext cx="17526000" cy="1015663"/>
          </a:xfrm>
          <a:prstGeom prst="rect">
            <a:avLst/>
          </a:prstGeom>
          <a:noFill/>
        </p:spPr>
        <p:txBody>
          <a:bodyPr wrap="square" rtlCol="0">
            <a:spAutoFit/>
          </a:bodyPr>
          <a:lstStyle/>
          <a:p>
            <a:pPr lvl="0" algn="just">
              <a:lnSpc>
                <a:spcPct val="150000"/>
              </a:lnSpc>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2: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Hãy nêu các tính chất của hình bình hành mà em đã biết</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2438400" y="7048500"/>
            <a:ext cx="16584401" cy="2953437"/>
          </a:xfrm>
          <a:prstGeom prst="rect">
            <a:avLst/>
          </a:prstGeom>
        </p:spPr>
        <p:txBody>
          <a:bodyPr wrap="square">
            <a:spAutoFit/>
          </a:bodyPr>
          <a:lstStyle/>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Các góc đối bằng nhau.</a:t>
            </a:r>
          </a:p>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Các cạnh đối song song và bằng nhau.</a:t>
            </a:r>
          </a:p>
          <a:p>
            <a:pPr lvl="0" algn="just">
              <a:lnSpc>
                <a:spcPct val="150000"/>
              </a:lnSpc>
              <a:spcAft>
                <a:spcPts val="800"/>
              </a:spcAft>
            </a:pPr>
            <a:r>
              <a:rPr lang="vi-VN" sz="4000">
                <a:solidFill>
                  <a:prstClr val="black"/>
                </a:solidFill>
                <a:ea typeface="Arial" panose="020B0604020202020204" pitchFamily="34" charset="0"/>
                <a:cs typeface="Arial" panose="020B0604020202020204" pitchFamily="34" charset="0"/>
              </a:rPr>
              <a:t>- Hai đường chéo cắt nhau tại trung điểm của mỗi đường.</a:t>
            </a:r>
          </a:p>
        </p:txBody>
      </p:sp>
      <p:sp>
        <p:nvSpPr>
          <p:cNvPr id="6" name="Right Arrow 5"/>
          <p:cNvSpPr/>
          <p:nvPr/>
        </p:nvSpPr>
        <p:spPr>
          <a:xfrm>
            <a:off x="1447800" y="7481529"/>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6"/>
          <a:stretch>
            <a:fillRect/>
          </a:stretch>
        </p:blipFill>
        <p:spPr>
          <a:xfrm rot="20977493">
            <a:off x="672017" y="3060730"/>
            <a:ext cx="959768" cy="1428840"/>
          </a:xfrm>
          <a:prstGeom prst="rect">
            <a:avLst/>
          </a:prstGeom>
        </p:spPr>
      </p:pic>
      <p:pic>
        <p:nvPicPr>
          <p:cNvPr id="9" name="Picture 8"/>
          <p:cNvPicPr>
            <a:picLocks noChangeAspect="1"/>
          </p:cNvPicPr>
          <p:nvPr/>
        </p:nvPicPr>
        <p:blipFill>
          <a:blip r:embed="rId47">
            <a:extLst>
              <a:ext uri="{BEBA8EAE-BF5A-486C-A8C5-ECC9F3942E4B}">
                <a14:imgProps xmlns:a14="http://schemas.microsoft.com/office/drawing/2010/main">
                  <a14:imgLayer r:embed="rId48">
                    <a14:imgEffect>
                      <a14:sharpenSoften amount="25000"/>
                    </a14:imgEffect>
                    <a14:imgEffect>
                      <a14:saturation sat="200000"/>
                    </a14:imgEffect>
                  </a14:imgLayer>
                </a14:imgProps>
              </a:ext>
            </a:extLst>
          </a:blip>
          <a:stretch>
            <a:fillRect/>
          </a:stretch>
        </p:blipFill>
        <p:spPr>
          <a:xfrm>
            <a:off x="6152330" y="3009900"/>
            <a:ext cx="5907140" cy="3857174"/>
          </a:xfrm>
          <a:prstGeom prst="rect">
            <a:avLst/>
          </a:prstGeom>
        </p:spPr>
      </p:pic>
      <p:pic>
        <p:nvPicPr>
          <p:cNvPr id="10" name="Picture 9"/>
          <p:cNvPicPr>
            <a:picLocks noChangeAspect="1"/>
          </p:cNvPicPr>
          <p:nvPr/>
        </p:nvPicPr>
        <p:blipFill>
          <a:blip r:embed="rId49"/>
          <a:stretch>
            <a:fillRect/>
          </a:stretch>
        </p:blipFill>
        <p:spPr>
          <a:xfrm>
            <a:off x="16154400" y="5587491"/>
            <a:ext cx="1436310" cy="2141564"/>
          </a:xfrm>
          <a:prstGeom prst="rect">
            <a:avLst/>
          </a:prstGeom>
        </p:spPr>
      </p:pic>
    </p:spTree>
    <p:extLst>
      <p:ext uri="{BB962C8B-B14F-4D97-AF65-F5344CB8AC3E}">
        <p14:creationId xmlns:p14="http://schemas.microsoft.com/office/powerpoint/2010/main" val="205118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
          <p:cNvGrpSpPr/>
          <p:nvPr/>
        </p:nvGrpSpPr>
        <p:grpSpPr>
          <a:xfrm>
            <a:off x="-1600200" y="9791700"/>
            <a:ext cx="20834242" cy="1818911"/>
            <a:chOff x="0" y="0"/>
            <a:chExt cx="3762534" cy="328484"/>
          </a:xfrm>
        </p:grpSpPr>
        <p:sp>
          <p:nvSpPr>
            <p:cNvPr id="2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1049000" y="8947025"/>
            <a:ext cx="1295400" cy="1214436"/>
          </a:xfrm>
          <a:prstGeom prst="rect">
            <a:avLst/>
          </a:prstGeom>
        </p:spPr>
      </p:pic>
      <p:pic>
        <p:nvPicPr>
          <p:cNvPr id="16" name="Picture 6"/>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5576546" y="8043891"/>
            <a:ext cx="2416628" cy="2117570"/>
          </a:xfrm>
          <a:prstGeom prst="rect">
            <a:avLst/>
          </a:prstGeom>
        </p:spPr>
      </p:pic>
      <p:grpSp>
        <p:nvGrpSpPr>
          <p:cNvPr id="12" name="Group 11"/>
          <p:cNvGrpSpPr/>
          <p:nvPr/>
        </p:nvGrpSpPr>
        <p:grpSpPr>
          <a:xfrm>
            <a:off x="736031" y="723900"/>
            <a:ext cx="16378989" cy="7832499"/>
            <a:chOff x="344145" y="723900"/>
            <a:chExt cx="16378989" cy="7832499"/>
          </a:xfrm>
        </p:grpSpPr>
        <p:sp>
          <p:nvSpPr>
            <p:cNvPr id="3" name="Rectangle 2"/>
            <p:cNvSpPr/>
            <p:nvPr/>
          </p:nvSpPr>
          <p:spPr>
            <a:xfrm>
              <a:off x="344145" y="723900"/>
              <a:ext cx="16378989" cy="901593"/>
            </a:xfrm>
            <a:prstGeom prst="rect">
              <a:avLst/>
            </a:prstGeom>
          </p:spPr>
          <p:txBody>
            <a:bodyPr wrap="square">
              <a:spAutoFit/>
            </a:bodyPr>
            <a:lstStyle/>
            <a:p>
              <a:pPr algn="just">
                <a:lnSpc>
                  <a:spcPct val="150000"/>
                </a:lnSpc>
              </a:pPr>
              <a:r>
                <a:rPr lang="nl-NL" sz="4000" b="1" smtClean="0">
                  <a:solidFill>
                    <a:srgbClr val="C00000"/>
                  </a:solidFill>
                  <a:latin typeface="Arial" panose="020B0604020202020204" pitchFamily="34" charset="0"/>
                  <a:ea typeface="Calibri" panose="020F0502020204030204" pitchFamily="34" charset="0"/>
                  <a:cs typeface="Arial" panose="020B0604020202020204" pitchFamily="34" charset="0"/>
                </a:rPr>
                <a:t>HĐ 3:</a:t>
              </a:r>
              <a:r>
                <a:rPr lang="en-US" sz="4000" smtClean="0">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Cho hình bình hành ABCD (H.3.30).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370588" y="1745111"/>
                  <a:ext cx="12583411" cy="6811288"/>
                </a:xfrm>
                <a:prstGeom prst="rect">
                  <a:avLst/>
                </a:prstGeom>
              </p:spPr>
              <p:txBody>
                <a:bodyPr wrap="square">
                  <a:spAutoFit/>
                </a:bodyPr>
                <a:lstStyle/>
                <a:p>
                  <a:pPr>
                    <a:lnSpc>
                      <a:spcPct val="150000"/>
                    </a:lnSpc>
                  </a:pPr>
                  <a:r>
                    <a:rPr lang="vi-VN" sz="4000">
                      <a:solidFill>
                        <a:srgbClr val="000000"/>
                      </a:solidFill>
                    </a:rPr>
                    <a:t>a) Chứng minh ∆ABC = ∆CDA.</a:t>
                  </a:r>
                </a:p>
                <a:p>
                  <a:pPr>
                    <a:lnSpc>
                      <a:spcPct val="150000"/>
                    </a:lnSpc>
                    <a:spcAft>
                      <a:spcPts val="800"/>
                    </a:spcAft>
                  </a:pPr>
                  <a:r>
                    <a:rPr lang="vi-VN" sz="4000">
                      <a:solidFill>
                        <a:srgbClr val="000000"/>
                      </a:solidFill>
                    </a:rPr>
                    <a:t>Từ đó suy ra </a:t>
                  </a:r>
                  <a14:m>
                    <m:oMath xmlns:m="http://schemas.openxmlformats.org/officeDocument/2006/math">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AB</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CD</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AD</m:t>
                      </m:r>
                      <m: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BC</m:t>
                      </m:r>
                      <m:r>
                        <a:rPr lang="vi-VN" sz="4000" i="0" smtClean="0">
                          <a:solidFill>
                            <a:srgbClr val="000000"/>
                          </a:solidFill>
                          <a:latin typeface="Cambria Math" panose="02040503050406030204" pitchFamily="18" charset="0"/>
                        </a:rPr>
                        <m:t> </m:t>
                      </m:r>
                    </m:oMath>
                  </a14:m>
                  <a:r>
                    <a:rPr lang="vi-VN" sz="4000">
                      <a:solidFill>
                        <a:srgbClr val="000000"/>
                      </a:solidFill>
                    </a:rPr>
                    <a:t>và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ABC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4000">
                      <a:effectLst/>
                      <a:latin typeface="Times New Roman" panose="02020603050405020304" pitchFamily="18" charset="0"/>
                      <a:ea typeface="Dotum" panose="020B0600000101010101" pitchFamily="34" charset="-127"/>
                      <a:cs typeface="Times New Roman" panose="02020603050405020304" pitchFamily="18" charset="0"/>
                    </a:rPr>
                    <a:t>.</a:t>
                  </a:r>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spcAft>
                      <a:spcPts val="800"/>
                    </a:spcAft>
                  </a:pPr>
                  <a:r>
                    <a:rPr lang="vi-VN" sz="4000">
                      <a:solidFill>
                        <a:srgbClr val="000000"/>
                      </a:solidFill>
                    </a:rPr>
                    <a:t>b) Chứng minh ∆ABD = ∆CDB. </a:t>
                  </a:r>
                  <a:endParaRPr lang="en-US" sz="4000" smtClean="0">
                    <a:solidFill>
                      <a:srgbClr val="000000"/>
                    </a:solidFill>
                  </a:endParaRPr>
                </a:p>
                <a:p>
                  <a:pPr>
                    <a:lnSpc>
                      <a:spcPct val="150000"/>
                    </a:lnSpc>
                    <a:spcAft>
                      <a:spcPts val="800"/>
                    </a:spcAft>
                  </a:pPr>
                  <a:r>
                    <a:rPr lang="vi-VN" sz="4000" smtClean="0">
                      <a:solidFill>
                        <a:srgbClr val="000000"/>
                      </a:solidFill>
                    </a:rPr>
                    <a:t>Từ </a:t>
                  </a:r>
                  <a:r>
                    <a:rPr lang="vi-VN" sz="4000">
                      <a:solidFill>
                        <a:srgbClr val="000000"/>
                      </a:solidFill>
                    </a:rPr>
                    <a:t>đó suy ra </a:t>
                  </a:r>
                  <a:r>
                    <a:rPr lang="en-US" sz="4000">
                      <a:ea typeface="Arial" panose="020B060402020202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DAB</m:t>
                          </m:r>
                        </m:e>
                      </m:acc>
                      <m:r>
                        <a:rPr lang="en-US" sz="4000" i="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i="0">
                              <a:effectLst/>
                              <a:latin typeface="Cambria Math" panose="02040503050406030204" pitchFamily="18" charset="0"/>
                              <a:ea typeface="Arial" panose="020B0604020202020204" pitchFamily="34" charset="0"/>
                              <a:cs typeface="Times New Roman" panose="02020603050405020304" pitchFamily="18" charset="0"/>
                            </a:rPr>
                            <m:t>BCD</m:t>
                          </m:r>
                        </m:e>
                      </m:acc>
                    </m:oMath>
                  </a14:m>
                  <a:endParaRPr lang="en-US" sz="4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50000"/>
                    </a:lnSpc>
                  </a:pPr>
                  <a:r>
                    <a:rPr lang="vi-VN" sz="4000">
                      <a:solidFill>
                        <a:srgbClr val="000000"/>
                      </a:solidFill>
                    </a:rPr>
                    <a:t>c) Gọi giao điểm của hai đường chéo AC, BD là O. Chứng minh ∆AOB = ∆COD. </a:t>
                  </a:r>
                  <a:endParaRPr lang="en-US" sz="4000" smtClean="0">
                    <a:solidFill>
                      <a:srgbClr val="000000"/>
                    </a:solidFill>
                  </a:endParaRPr>
                </a:p>
                <a:p>
                  <a:pPr>
                    <a:lnSpc>
                      <a:spcPct val="150000"/>
                    </a:lnSpc>
                  </a:pPr>
                  <a:r>
                    <a:rPr lang="vi-VN" sz="4000" smtClean="0">
                      <a:solidFill>
                        <a:srgbClr val="000000"/>
                      </a:solidFill>
                    </a:rPr>
                    <a:t>Từ </a:t>
                  </a:r>
                  <a:r>
                    <a:rPr lang="vi-VN" sz="4000">
                      <a:solidFill>
                        <a:srgbClr val="000000"/>
                      </a:solidFill>
                    </a:rPr>
                    <a:t>đó suy ra </a:t>
                  </a:r>
                  <a14:m>
                    <m:oMath xmlns:m="http://schemas.openxmlformats.org/officeDocument/2006/math">
                      <m:r>
                        <m:rPr>
                          <m:sty m:val="p"/>
                        </m:rPr>
                        <a:rPr lang="vi-VN" sz="4000" i="0" smtClean="0">
                          <a:solidFill>
                            <a:srgbClr val="000000"/>
                          </a:solidFill>
                          <a:latin typeface="Cambria Math" panose="02040503050406030204" pitchFamily="18" charset="0"/>
                        </a:rPr>
                        <m:t>OA</m:t>
                      </m:r>
                      <m:r>
                        <a:rPr lang="vi-VN" sz="4000" i="0" smtClean="0">
                          <a:solidFill>
                            <a:srgbClr val="000000"/>
                          </a:solidFill>
                          <a:latin typeface="Cambria Math" panose="02040503050406030204" pitchFamily="18" charset="0"/>
                        </a:rPr>
                        <m:t> = </m:t>
                      </m:r>
                      <m:r>
                        <m:rPr>
                          <m:sty m:val="p"/>
                        </m:rPr>
                        <a:rPr lang="vi-VN" sz="4000" i="0" smtClean="0">
                          <a:solidFill>
                            <a:srgbClr val="000000"/>
                          </a:solidFill>
                          <a:latin typeface="Cambria Math" panose="02040503050406030204" pitchFamily="18" charset="0"/>
                        </a:rPr>
                        <m:t>OC</m:t>
                      </m:r>
                      <m:r>
                        <a:rPr lang="vi-VN" sz="4000" i="0" smtClean="0">
                          <a:solidFill>
                            <a:srgbClr val="000000"/>
                          </a:solidFill>
                          <a:latin typeface="Cambria Math" panose="02040503050406030204" pitchFamily="18" charset="0"/>
                        </a:rPr>
                        <m:t>, </m:t>
                      </m:r>
                      <m:r>
                        <m:rPr>
                          <m:sty m:val="p"/>
                        </m:rPr>
                        <a:rPr lang="vi-VN" sz="4000" i="0" smtClean="0">
                          <a:solidFill>
                            <a:srgbClr val="000000"/>
                          </a:solidFill>
                          <a:latin typeface="Cambria Math" panose="02040503050406030204" pitchFamily="18" charset="0"/>
                        </a:rPr>
                        <m:t>OB</m:t>
                      </m:r>
                      <m:r>
                        <a:rPr lang="vi-VN" sz="4000" i="0" smtClean="0">
                          <a:solidFill>
                            <a:srgbClr val="000000"/>
                          </a:solidFill>
                          <a:latin typeface="Cambria Math" panose="02040503050406030204" pitchFamily="18" charset="0"/>
                        </a:rPr>
                        <m:t> = </m:t>
                      </m:r>
                      <m:r>
                        <m:rPr>
                          <m:sty m:val="p"/>
                        </m:rPr>
                        <a:rPr lang="vi-VN" sz="4000" i="0">
                          <a:solidFill>
                            <a:srgbClr val="000000"/>
                          </a:solidFill>
                          <a:latin typeface="Cambria Math" panose="02040503050406030204" pitchFamily="18" charset="0"/>
                        </a:rPr>
                        <m:t>OD</m:t>
                      </m:r>
                    </m:oMath>
                  </a14:m>
                  <a:r>
                    <a:rPr lang="vi-VN" sz="4000" smtClean="0">
                      <a:solidFill>
                        <a:srgbClr val="000000"/>
                      </a:solidFill>
                    </a:rPr>
                    <a:t>.</a:t>
                  </a:r>
                  <a:endParaRPr lang="vi-VN" sz="4000">
                    <a:solidFill>
                      <a:srgbClr val="000000"/>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370588" y="1745111"/>
                  <a:ext cx="12583411" cy="6811288"/>
                </a:xfrm>
                <a:prstGeom prst="rect">
                  <a:avLst/>
                </a:prstGeom>
                <a:blipFill>
                  <a:blip r:embed="rId45"/>
                  <a:stretch>
                    <a:fillRect l="-1696" b="-2862"/>
                  </a:stretch>
                </a:blipFill>
              </p:spPr>
              <p:txBody>
                <a:bodyPr/>
                <a:lstStyle/>
                <a:p>
                  <a:r>
                    <a:rPr lang="en-US">
                      <a:noFill/>
                    </a:rPr>
                    <a:t> </a:t>
                  </a:r>
                </a:p>
              </p:txBody>
            </p:sp>
          </mc:Fallback>
        </mc:AlternateContent>
      </p:grpSp>
      <p:pic>
        <p:nvPicPr>
          <p:cNvPr id="9" name="Picture 8"/>
          <p:cNvPicPr>
            <a:picLocks noChangeAspect="1"/>
          </p:cNvPicPr>
          <p:nvPr/>
        </p:nvPicPr>
        <p:blipFill>
          <a:blip r:embed="rId46"/>
          <a:stretch>
            <a:fillRect/>
          </a:stretch>
        </p:blipFill>
        <p:spPr>
          <a:xfrm>
            <a:off x="13106400" y="1381797"/>
            <a:ext cx="3932261" cy="5438103"/>
          </a:xfrm>
          <a:prstGeom prst="rect">
            <a:avLst/>
          </a:prstGeom>
        </p:spPr>
      </p:pic>
      <p:pic>
        <p:nvPicPr>
          <p:cNvPr id="13" name="Picture 12"/>
          <p:cNvPicPr>
            <a:picLocks noChangeAspect="1"/>
          </p:cNvPicPr>
          <p:nvPr/>
        </p:nvPicPr>
        <p:blipFill>
          <a:blip r:embed="rId47"/>
          <a:stretch>
            <a:fillRect/>
          </a:stretch>
        </p:blipFill>
        <p:spPr>
          <a:xfrm rot="19085362">
            <a:off x="17159740" y="66329"/>
            <a:ext cx="823183" cy="1315144"/>
          </a:xfrm>
          <a:prstGeom prst="rect">
            <a:avLst/>
          </a:prstGeom>
        </p:spPr>
      </p:pic>
    </p:spTree>
    <p:extLst>
      <p:ext uri="{BB962C8B-B14F-4D97-AF65-F5344CB8AC3E}">
        <p14:creationId xmlns:p14="http://schemas.microsoft.com/office/powerpoint/2010/main" val="320636673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4" name="Rectangle 3"/>
              <p:cNvSpPr/>
              <p:nvPr/>
            </p:nvSpPr>
            <p:spPr>
              <a:xfrm>
                <a:off x="1672467" y="2347365"/>
                <a:ext cx="9144000" cy="4155368"/>
              </a:xfrm>
              <a:prstGeom prst="rect">
                <a:avLst/>
              </a:prstGeom>
            </p:spPr>
            <p:txBody>
              <a:bodyPr>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a) Xét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ABC</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CDA</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𝐴𝐶</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r>
                  <a:rPr lang="en-US" sz="4000">
                    <a:effectLst/>
                    <a:latin typeface="Arial" panose="020B0604020202020204" pitchFamily="34" charset="0"/>
                    <a:ea typeface="Arial" panose="020B0604020202020204" pitchFamily="34" charset="0"/>
                    <a:cs typeface="Arial" panose="020B0604020202020204" pitchFamily="34" charset="0"/>
                  </a:rPr>
                  <a:t>chung</a:t>
                </a:r>
              </a:p>
              <a:p>
                <a:pPr>
                  <a:lnSpc>
                    <a:spcPct val="150000"/>
                  </a:lnSpc>
                  <a:spcAft>
                    <a:spcPts val="800"/>
                  </a:spcAft>
                </a:pPr>
                <a14:m>
                  <m:oMath xmlns:m="http://schemas.openxmlformats.org/officeDocument/2006/math">
                    <m:acc>
                      <m:accPr>
                        <m:chr m:val="̂"/>
                        <m:ctrlPr>
                          <a:rPr lang="en-US" sz="4000" i="1" smtClean="0">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ACB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CAD</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smtClean="0">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BAC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CDA</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72467" y="2347365"/>
                <a:ext cx="9144000" cy="4155368"/>
              </a:xfrm>
              <a:prstGeom prst="rect">
                <a:avLst/>
              </a:prstGeom>
              <a:blipFill>
                <a:blip r:embed="rId44"/>
                <a:stretch>
                  <a:fillRect l="-2333" b="-2346"/>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7620000" y="3668585"/>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1752600" y="6743700"/>
                <a:ext cx="5435912" cy="901593"/>
              </a:xfrm>
              <a:prstGeom prst="rect">
                <a:avLst/>
              </a:prstGeom>
            </p:spPr>
            <p:txBody>
              <a:bodyPr wrap="none">
                <a:spAutoFit/>
              </a:bodyPr>
              <a:lstStyle/>
              <a:p>
                <a:pPr lvl="0">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CDA</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(g.c.g)</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752600" y="6743700"/>
                <a:ext cx="5435912" cy="901593"/>
              </a:xfrm>
              <a:prstGeom prst="rect">
                <a:avLst/>
              </a:prstGeom>
              <a:blipFill>
                <a:blip r:embed="rId46"/>
                <a:stretch>
                  <a:fillRect r="-3030"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752600" y="7935785"/>
                <a:ext cx="8040150" cy="924356"/>
              </a:xfrm>
              <a:prstGeom prst="rect">
                <a:avLst/>
              </a:prstGeom>
            </p:spPr>
            <p:txBody>
              <a:bodyPr wrap="none">
                <a:spAutoFit/>
              </a:bodyPr>
              <a:lstStyle/>
              <a:p>
                <a:pPr lvl="0">
                  <a:lnSpc>
                    <a:spcPct val="150000"/>
                  </a:lnSpc>
                  <a:spcAft>
                    <a:spcPts val="800"/>
                  </a:spcAft>
                </a:pP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CD</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AD</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BC</m:t>
                    </m:r>
                    <m:r>
                      <a:rPr lang="vi-VN" sz="4000">
                        <a:solidFill>
                          <a:srgbClr val="000000"/>
                        </a:solidFill>
                        <a:latin typeface="Cambria Math" panose="02040503050406030204" pitchFamily="18" charset="0"/>
                      </a:rPr>
                      <m:t> </m:t>
                    </m:r>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ABC</m:t>
                        </m:r>
                      </m:e>
                    </m:acc>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CDA</m:t>
                        </m:r>
                      </m:e>
                    </m:acc>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752600" y="7935785"/>
                <a:ext cx="8040150" cy="924356"/>
              </a:xfrm>
              <a:prstGeom prst="rect">
                <a:avLst/>
              </a:prstGeom>
              <a:blipFill>
                <a:blip r:embed="rId47"/>
                <a:stretch>
                  <a:fillRect r="-1669" b="-27815"/>
                </a:stretch>
              </a:blipFill>
            </p:spPr>
            <p:txBody>
              <a:bodyPr/>
              <a:lstStyle/>
              <a:p>
                <a:r>
                  <a:rPr lang="en-US">
                    <a:noFill/>
                  </a:rPr>
                  <a:t> </a:t>
                </a:r>
              </a:p>
            </p:txBody>
          </p:sp>
        </mc:Fallback>
      </mc:AlternateContent>
      <p:pic>
        <p:nvPicPr>
          <p:cNvPr id="15" name="Picture 6"/>
          <p:cNvPicPr>
            <a:picLocks noChangeAspect="1"/>
          </p:cNvPicPr>
          <p:nvPr/>
        </p:nvPicPr>
        <p:blipFill>
          <a:blip r:embed="rId48"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6434216" y="8860141"/>
            <a:ext cx="1492254" cy="1307587"/>
          </a:xfrm>
          <a:prstGeom prst="rect">
            <a:avLst/>
          </a:prstGeom>
        </p:spPr>
      </p:pic>
    </p:spTree>
    <p:extLst>
      <p:ext uri="{BB962C8B-B14F-4D97-AF65-F5344CB8AC3E}">
        <p14:creationId xmlns:p14="http://schemas.microsoft.com/office/powerpoint/2010/main" val="13107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3" dur="500"/>
                                        <p:tgtEl>
                                          <p:spTgt spid="4">
                                            <p:txEl>
                                              <p:pRg st="2" end="2"/>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6" dur="500"/>
                                        <p:tgtEl>
                                          <p:spTgt spid="4">
                                            <p:txEl>
                                              <p:pRg st="3" end="3"/>
                                            </p:txEl>
                                          </p:spTgt>
                                        </p:tgtEl>
                                      </p:cBhvr>
                                    </p:animEffect>
                                  </p:childTnLst>
                                </p:cTn>
                              </p:par>
                            </p:childTnLst>
                          </p:cTn>
                        </p:par>
                        <p:par>
                          <p:cTn id="27" fill="hold">
                            <p:stCondLst>
                              <p:cond delay="1000"/>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8" fill="hold"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left)">
                                      <p:cBhvr>
                                        <p:cTn id="33" dur="500"/>
                                        <p:tgtEl>
                                          <p:spTgt spid="6">
                                            <p:txEl>
                                              <p:pRg st="0" end="0"/>
                                            </p:txEl>
                                          </p:spTgt>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905000" y="2600997"/>
                <a:ext cx="9144000" cy="4124399"/>
              </a:xfrm>
              <a:prstGeom prst="rect">
                <a:avLst/>
              </a:prstGeom>
            </p:spPr>
            <p:txBody>
              <a:bodyPr>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b) Xét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𝐴𝐵𝐷</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𝐶𝐷𝐵</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𝐵𝐷</m:t>
                    </m:r>
                  </m:oMath>
                </a14:m>
                <a:r>
                  <a:rPr lang="en-US" sz="4000" smtClean="0">
                    <a:effectLst/>
                    <a:latin typeface="Arial" panose="020B0604020202020204" pitchFamily="34" charset="0"/>
                    <a:ea typeface="Arial" panose="020B0604020202020204" pitchFamily="34" charset="0"/>
                    <a:cs typeface="Arial" panose="020B0604020202020204" pitchFamily="34" charset="0"/>
                  </a:rPr>
                  <a:t> </a:t>
                </a:r>
                <a:r>
                  <a:rPr lang="en-US" sz="4000">
                    <a:effectLst/>
                    <a:latin typeface="Arial" panose="020B0604020202020204" pitchFamily="34" charset="0"/>
                    <a:ea typeface="Arial" panose="020B0604020202020204" pitchFamily="34" charset="0"/>
                    <a:cs typeface="Arial" panose="020B0604020202020204" pitchFamily="34" charset="0"/>
                  </a:rPr>
                  <a:t>chung</a:t>
                </a: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𝐴𝐵</m:t>
                    </m:r>
                    <m:r>
                      <a:rPr lang="en-US" sz="4000" i="1">
                        <a:effectLst/>
                        <a:latin typeface="Cambria Math" panose="02040503050406030204" pitchFamily="18" charset="0"/>
                        <a:ea typeface="Arial" panose="020B0604020202020204" pitchFamily="34" charset="0"/>
                        <a:cs typeface="Arial" panose="020B0604020202020204" pitchFamily="34" charset="0"/>
                      </a:rPr>
                      <m:t>=</m:t>
                    </m:r>
                    <m:r>
                      <a:rPr lang="en-US" sz="4000" i="1">
                        <a:effectLst/>
                        <a:latin typeface="Cambria Math" panose="02040503050406030204" pitchFamily="18" charset="0"/>
                        <a:ea typeface="Arial" panose="020B0604020202020204" pitchFamily="34" charset="0"/>
                        <a:cs typeface="Arial" panose="020B0604020202020204" pitchFamily="34" charset="0"/>
                      </a:rPr>
                      <m:t>𝐶𝐷</m:t>
                    </m:r>
                    <m:r>
                      <a:rPr lang="en-US" sz="4000" i="1">
                        <a:effectLst/>
                        <a:latin typeface="Cambria Math" panose="02040503050406030204" pitchFamily="18" charset="0"/>
                        <a:ea typeface="Arial" panose="020B0604020202020204" pitchFamily="34" charset="0"/>
                        <a:cs typeface="Arial" panose="020B0604020202020204" pitchFamily="34" charset="0"/>
                      </a:rPr>
                      <m:t> </m:t>
                    </m:r>
                  </m:oMath>
                </a14:m>
                <a:r>
                  <a:rPr lang="en-US" sz="4000">
                    <a:effectLst/>
                    <a:latin typeface="Arial" panose="020B0604020202020204" pitchFamily="34" charset="0"/>
                    <a:ea typeface="Arial" panose="020B0604020202020204" pitchFamily="34" charset="0"/>
                    <a:cs typeface="Arial" panose="020B0604020202020204" pitchFamily="34" charset="0"/>
                  </a:rPr>
                  <a:t>(theo câu a)</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𝐴𝐵𝐷</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𝐶𝐷𝐵</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05000" y="2600997"/>
                <a:ext cx="9144000" cy="4124399"/>
              </a:xfrm>
              <a:prstGeom prst="rect">
                <a:avLst/>
              </a:prstGeom>
              <a:blipFill>
                <a:blip r:embed="rId44"/>
                <a:stretch>
                  <a:fillRect l="-2400" b="-2515"/>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7852533" y="3749713"/>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6"/>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6434216" y="8860141"/>
            <a:ext cx="1492254" cy="1307587"/>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905000" y="6850241"/>
                <a:ext cx="9144000" cy="901593"/>
              </a:xfrm>
              <a:prstGeom prst="rect">
                <a:avLst/>
              </a:prstGeom>
            </p:spPr>
            <p:txBody>
              <a:bodyPr>
                <a:spAutoFit/>
              </a:bodyPr>
              <a:lstStyle/>
              <a:p>
                <a:pPr lvl="0">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𝐴𝐵𝐷</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𝐶𝐷𝐵</m:t>
                    </m:r>
                  </m:oMath>
                </a14:m>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(c.g.c</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905000" y="6850241"/>
                <a:ext cx="9144000" cy="901593"/>
              </a:xfrm>
              <a:prstGeom prst="rect">
                <a:avLst/>
              </a:prstGeom>
              <a:blipFill>
                <a:blip r:embed="rId47"/>
                <a:stretch>
                  <a:fillRect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844135" y="8039100"/>
                <a:ext cx="3627275" cy="1149225"/>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𝐷𝐴𝐵</m:t>
                          </m:r>
                        </m:e>
                      </m:acc>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acc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𝐵𝐶𝐷</m:t>
                          </m:r>
                        </m:e>
                      </m:acc>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844135" y="8039100"/>
                <a:ext cx="3627275" cy="1149225"/>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7295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4" dur="500"/>
                                        <p:tgtEl>
                                          <p:spTgt spid="4">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7421"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420894">
            <a:off x="-132390" y="438725"/>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459200" y="385626"/>
            <a:ext cx="1507867" cy="1413625"/>
          </a:xfrm>
          <a:prstGeom prst="rect">
            <a:avLst/>
          </a:prstGeom>
        </p:spPr>
      </p:pic>
      <p:sp>
        <p:nvSpPr>
          <p:cNvPr id="16" name="Oval Callout 15"/>
          <p:cNvSpPr/>
          <p:nvPr/>
        </p:nvSpPr>
        <p:spPr>
          <a:xfrm>
            <a:off x="8153400" y="952500"/>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905000" y="2600997"/>
                <a:ext cx="9144000" cy="4155368"/>
              </a:xfrm>
              <a:prstGeom prst="rect">
                <a:avLst/>
              </a:prstGeom>
            </p:spPr>
            <p:txBody>
              <a:bodyPr>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c) Xét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𝐴𝑂𝐵</m:t>
                    </m:r>
                  </m:oMath>
                </a14:m>
                <a:r>
                  <a:rPr lang="en-US" sz="40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𝐶𝑂𝐷</m:t>
                    </m:r>
                  </m:oMath>
                </a14:m>
                <a:r>
                  <a:rPr lang="en-US" sz="4000">
                    <a:effectLst/>
                    <a:latin typeface="Arial" panose="020B0604020202020204" pitchFamily="34" charset="0"/>
                    <a:ea typeface="Dotum" panose="020B0600000101010101" pitchFamily="34" charset="-127"/>
                    <a:cs typeface="Arial" panose="020B0604020202020204" pitchFamily="34" charset="0"/>
                  </a:rPr>
                  <a:t>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smtClean="0">
                        <a:effectLst/>
                        <a:latin typeface="Cambria Math" panose="02040503050406030204" pitchFamily="18" charset="0"/>
                        <a:ea typeface="Arial" panose="020B0604020202020204" pitchFamily="34" charset="0"/>
                        <a:cs typeface="Arial" panose="020B0604020202020204" pitchFamily="34" charset="0"/>
                      </a:rPr>
                      <m:t>𝐴𝐵</m:t>
                    </m:r>
                    <m:r>
                      <a:rPr lang="en-US" sz="4000" i="1">
                        <a:effectLst/>
                        <a:latin typeface="Cambria Math" panose="02040503050406030204" pitchFamily="18" charset="0"/>
                        <a:ea typeface="Arial" panose="020B0604020202020204" pitchFamily="34" charset="0"/>
                        <a:cs typeface="Arial" panose="020B0604020202020204" pitchFamily="34" charset="0"/>
                      </a:rPr>
                      <m:t>=</m:t>
                    </m:r>
                    <m:r>
                      <a:rPr lang="en-US" sz="4000" i="1">
                        <a:effectLst/>
                        <a:latin typeface="Cambria Math" panose="02040503050406030204" pitchFamily="18" charset="0"/>
                        <a:ea typeface="Arial" panose="020B0604020202020204" pitchFamily="34" charset="0"/>
                        <a:cs typeface="Arial" panose="020B0604020202020204" pitchFamily="34" charset="0"/>
                      </a:rPr>
                      <m:t>𝐶𝐷</m:t>
                    </m:r>
                  </m:oMath>
                </a14:m>
                <a:r>
                  <a:rPr lang="en-US" sz="4000">
                    <a:effectLst/>
                    <a:latin typeface="Arial" panose="020B0604020202020204" pitchFamily="34" charset="0"/>
                    <a:ea typeface="Arial" panose="020B0604020202020204" pitchFamily="34" charset="0"/>
                    <a:cs typeface="Arial" panose="020B0604020202020204" pitchFamily="34" charset="0"/>
                  </a:rPr>
                  <a:t> (theo câu a)</a:t>
                </a: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𝐴𝑂𝐵</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𝐶𝑂𝐷</m:t>
                        </m:r>
                      </m:e>
                    </m:acc>
                  </m:oMath>
                </a14:m>
                <a:r>
                  <a:rPr lang="en-US" sz="4000">
                    <a:effectLst/>
                    <a:latin typeface="Arial" panose="020B0604020202020204" pitchFamily="34" charset="0"/>
                    <a:ea typeface="Dotum" panose="020B0600000101010101" pitchFamily="34" charset="-127"/>
                    <a:cs typeface="Arial" panose="020B0604020202020204" pitchFamily="34" charset="0"/>
                  </a:rPr>
                  <a:t> (hai góc đối đỉnh)</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𝐴𝐵𝑂</m:t>
                        </m:r>
                      </m:e>
                    </m:acc>
                    <m:r>
                      <a:rPr lang="en-US" sz="4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4000" i="1">
                            <a:effectLst/>
                            <a:latin typeface="Cambria Math" panose="02040503050406030204" pitchFamily="18" charset="0"/>
                            <a:ea typeface="Arial" panose="020B0604020202020204" pitchFamily="34" charset="0"/>
                            <a:cs typeface="Times New Roman" panose="02020603050405020304" pitchFamily="18" charset="0"/>
                          </a:rPr>
                          <m:t>𝐶𝐷𝑂</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r>
                  <a:rPr lang="en-US" sz="4000" smtClean="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05000" y="2600997"/>
                <a:ext cx="9144000" cy="4155368"/>
              </a:xfrm>
              <a:prstGeom prst="rect">
                <a:avLst/>
              </a:prstGeom>
              <a:blipFill>
                <a:blip r:embed="rId44"/>
                <a:stretch>
                  <a:fillRect l="-2400" b="-2496"/>
                </a:stretch>
              </a:blipFill>
            </p:spPr>
            <p:txBody>
              <a:bodyPr/>
              <a:lstStyle/>
              <a:p>
                <a:r>
                  <a:rPr lang="en-US">
                    <a:noFill/>
                  </a:rPr>
                  <a:t> </a:t>
                </a:r>
              </a:p>
            </p:txBody>
          </p:sp>
        </mc:Fallback>
      </mc:AlternateContent>
      <p:pic>
        <p:nvPicPr>
          <p:cNvPr id="11" name="Picture 10"/>
          <p:cNvPicPr>
            <a:picLocks noChangeAspect="1"/>
          </p:cNvPicPr>
          <p:nvPr/>
        </p:nvPicPr>
        <p:blipFill>
          <a:blip r:embed="rId45"/>
          <a:stretch>
            <a:fillRect/>
          </a:stretch>
        </p:blipFill>
        <p:spPr>
          <a:xfrm>
            <a:off x="12526939" y="2600997"/>
            <a:ext cx="3932261" cy="5438103"/>
          </a:xfrm>
          <a:prstGeom prst="rect">
            <a:avLst/>
          </a:prstGeom>
        </p:spPr>
      </p:pic>
      <p:sp>
        <p:nvSpPr>
          <p:cNvPr id="5" name="Right Brace 4"/>
          <p:cNvSpPr/>
          <p:nvPr/>
        </p:nvSpPr>
        <p:spPr>
          <a:xfrm>
            <a:off x="9029700" y="3960363"/>
            <a:ext cx="685800" cy="271421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6"/>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6434216" y="8860141"/>
            <a:ext cx="1492254" cy="130758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05000" y="6896100"/>
                <a:ext cx="9144000" cy="905056"/>
              </a:xfrm>
              <a:prstGeom prst="rect">
                <a:avLst/>
              </a:prstGeom>
            </p:spPr>
            <p:txBody>
              <a:bodyPr>
                <a:spAutoFit/>
              </a:bodyPr>
              <a:lstStyle/>
              <a:p>
                <a:pPr lvl="0">
                  <a:lnSpc>
                    <a:spcPct val="150000"/>
                  </a:lnSpc>
                  <a:spcAft>
                    <a:spcPts val="800"/>
                  </a:spcAft>
                </a:pPr>
                <a14:m>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𝐴𝑂𝐵</m:t>
                    </m:r>
                  </m:oMath>
                </a14:m>
                <a:r>
                  <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rPr>
                  <a:t> = </a:t>
                </a:r>
                <a14:m>
                  <m:oMath xmlns:m="http://schemas.openxmlformats.org/officeDocument/2006/math">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𝐶𝑂𝐷</m:t>
                    </m:r>
                  </m:oMath>
                </a14:m>
                <a:r>
                  <a:rPr lang="en-US" sz="4000">
                    <a:solidFill>
                      <a:prstClr val="black"/>
                    </a:solidFill>
                    <a:latin typeface="Times New Roman" panose="02020603050405020304" pitchFamily="18" charset="0"/>
                    <a:ea typeface="Dotum" panose="020B0600000101010101" pitchFamily="34" charset="-127"/>
                    <a:cs typeface="Times New Roman" panose="02020603050405020304" pitchFamily="18" charset="0"/>
                  </a:rPr>
                  <a:t> (g.c.g</a:t>
                </a:r>
                <a:r>
                  <a:rPr lang="en-US" sz="4000" smtClean="0">
                    <a:solidFill>
                      <a:prstClr val="black"/>
                    </a:solidFill>
                    <a:latin typeface="Times New Roman" panose="02020603050405020304" pitchFamily="18" charset="0"/>
                    <a:ea typeface="Dotum" panose="020B0600000101010101" pitchFamily="34" charset="-127"/>
                    <a:cs typeface="Times New Roman" panose="02020603050405020304" pitchFamily="18" charset="0"/>
                  </a:rPr>
                  <a:t>)</a:t>
                </a:r>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05000" y="6896100"/>
                <a:ext cx="9144000" cy="905056"/>
              </a:xfrm>
              <a:prstGeom prst="rect">
                <a:avLst/>
              </a:prstGeom>
              <a:blipFill>
                <a:blip r:embed="rId47"/>
                <a:stretch>
                  <a:fillRect b="-281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905000" y="7948115"/>
                <a:ext cx="5333319" cy="1118255"/>
              </a:xfrm>
              <a:prstGeom prst="rect">
                <a:avLst/>
              </a:prstGeom>
            </p:spPr>
            <p:txBody>
              <a:bodyPr wrap="none">
                <a:spAutoFit/>
              </a:bodyPr>
              <a:lstStyle/>
              <a:p>
                <a:pPr lvl="0">
                  <a:lnSpc>
                    <a:spcPct val="150000"/>
                  </a:lnSpc>
                  <a:spcAft>
                    <a:spcPts val="800"/>
                  </a:spcAft>
                </a:pPr>
                <a14:m>
                  <m:oMathPara xmlns:m="http://schemas.openxmlformats.org/officeDocument/2006/math">
                    <m:oMathParaPr>
                      <m:jc m:val="left"/>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𝑂𝐴</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𝑂𝐶</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𝑂𝐵</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𝑂𝐷</m:t>
                      </m:r>
                    </m:oMath>
                  </m:oMathPara>
                </a14:m>
                <a:endParaRPr lang="en-US" sz="40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905000" y="7948115"/>
                <a:ext cx="5333319" cy="1118255"/>
              </a:xfrm>
              <a:prstGeom prst="rect">
                <a:avLst/>
              </a:prstGeom>
              <a:blipFill>
                <a:blip r:embed="rId4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658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4" dur="500"/>
                                        <p:tgtEl>
                                          <p:spTgt spid="4">
                                            <p:txEl>
                                              <p:pRg st="2" end="2"/>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7" dur="500"/>
                                        <p:tgtEl>
                                          <p:spTgt spid="4">
                                            <p:txEl>
                                              <p:pRg st="3" end="3"/>
                                            </p:txEl>
                                          </p:spTgt>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438180"/>
            <a:ext cx="17562142" cy="8658319"/>
          </a:xfrm>
          <a:prstGeom prst="rect">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304800" y="419099"/>
            <a:ext cx="1260069" cy="1019081"/>
          </a:xfrm>
          <a:prstGeom prst="rect">
            <a:avLst/>
          </a:prstGeom>
        </p:spPr>
      </p:pic>
      <p:sp>
        <p:nvSpPr>
          <p:cNvPr id="11" name="Rectangle 10"/>
          <p:cNvSpPr/>
          <p:nvPr/>
        </p:nvSpPr>
        <p:spPr>
          <a:xfrm>
            <a:off x="6934200" y="0"/>
            <a:ext cx="4648200" cy="130625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6000" b="1" i="0" u="none" strike="noStrike" kern="1200" cap="none" spc="0" normalizeH="0" baseline="0" noProof="0" dirty="0" smtClean="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KẾT LUẬN</a:t>
            </a:r>
            <a:endPar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Rectangle 12"/>
          <p:cNvSpPr/>
          <p:nvPr/>
        </p:nvSpPr>
        <p:spPr>
          <a:xfrm>
            <a:off x="800124" y="1727077"/>
            <a:ext cx="15354276" cy="3600986"/>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Định </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1</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en-US" sz="3800" b="1" smtClean="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vi-VN" sz="3800" smtClean="0">
                <a:ea typeface="Times New Roman" panose="02020603050405020304" pitchFamily="18" charset="0"/>
                <a:cs typeface="Arial" panose="020B0604020202020204" pitchFamily="34" charset="0"/>
              </a:rPr>
              <a:t>Trong </a:t>
            </a:r>
            <a:r>
              <a:rPr lang="vi-VN" sz="3800">
                <a:ea typeface="Times New Roman" panose="02020603050405020304" pitchFamily="18" charset="0"/>
                <a:cs typeface="Arial" panose="020B0604020202020204" pitchFamily="34" charset="0"/>
              </a:rPr>
              <a:t>hình bình hành có:</a:t>
            </a:r>
          </a:p>
          <a:p>
            <a:pPr lvl="0" algn="just">
              <a:lnSpc>
                <a:spcPct val="150000"/>
              </a:lnSpc>
            </a:pPr>
            <a:r>
              <a:rPr lang="vi-VN" sz="3800">
                <a:ea typeface="Times New Roman" panose="02020603050405020304" pitchFamily="18" charset="0"/>
                <a:cs typeface="Arial" panose="020B0604020202020204" pitchFamily="34" charset="0"/>
              </a:rPr>
              <a:t>a) Các cạnh đối bằng nhau;</a:t>
            </a:r>
          </a:p>
          <a:p>
            <a:pPr lvl="0" algn="just">
              <a:lnSpc>
                <a:spcPct val="150000"/>
              </a:lnSpc>
            </a:pPr>
            <a:r>
              <a:rPr lang="vi-VN" sz="3800">
                <a:ea typeface="Times New Roman" panose="02020603050405020304" pitchFamily="18" charset="0"/>
                <a:cs typeface="Arial" panose="020B0604020202020204" pitchFamily="34" charset="0"/>
              </a:rPr>
              <a:t>b) Các góc đối bằng nhau;</a:t>
            </a:r>
          </a:p>
          <a:p>
            <a:pPr lvl="0" algn="just">
              <a:lnSpc>
                <a:spcPct val="150000"/>
              </a:lnSpc>
            </a:pPr>
            <a:r>
              <a:rPr lang="vi-VN" sz="3800">
                <a:ea typeface="Times New Roman" panose="02020603050405020304" pitchFamily="18" charset="0"/>
                <a:cs typeface="Arial" panose="020B0604020202020204" pitchFamily="34" charset="0"/>
              </a:rPr>
              <a:t>c) Hai đường chéo cắt nhau tại trung điểm của mỗi đường.</a:t>
            </a:r>
            <a:endParaRPr lang="vi-VN" sz="3800" dirty="0">
              <a:ea typeface="Times New Roman" panose="02020603050405020304" pitchFamily="18" charset="0"/>
              <a:cs typeface="Arial" panose="020B0604020202020204" pitchFamily="34" charset="0"/>
            </a:endParaRPr>
          </a:p>
        </p:txBody>
      </p:sp>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066035" y="1736205"/>
            <a:ext cx="1578495" cy="1578495"/>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3047137399"/>
                  </p:ext>
                </p:extLst>
              </p:nvPr>
            </p:nvGraphicFramePr>
            <p:xfrm>
              <a:off x="800124" y="5753100"/>
              <a:ext cx="9706279" cy="4142550"/>
            </p:xfrm>
            <a:graphic>
              <a:graphicData uri="http://schemas.openxmlformats.org/drawingml/2006/table">
                <a:tbl>
                  <a:tblPr firstRow="1" firstCol="1" bandRow="1"/>
                  <a:tblGrid>
                    <a:gridCol w="1702444">
                      <a:extLst>
                        <a:ext uri="{9D8B030D-6E8A-4147-A177-3AD203B41FA5}">
                          <a16:colId xmlns:a16="http://schemas.microsoft.com/office/drawing/2014/main" val="3298588395"/>
                        </a:ext>
                      </a:extLst>
                    </a:gridCol>
                    <a:gridCol w="8003835">
                      <a:extLst>
                        <a:ext uri="{9D8B030D-6E8A-4147-A177-3AD203B41FA5}">
                          <a16:colId xmlns:a16="http://schemas.microsoft.com/office/drawing/2014/main" val="742821322"/>
                        </a:ext>
                      </a:extLst>
                    </a:gridCol>
                  </a:tblGrid>
                  <a:tr h="0">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ABCD là hình bình hành;</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O là giao điểm của AC và BD.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39769"/>
                      </a:ext>
                    </a:extLst>
                  </a:tr>
                  <a:tr h="0">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 AB = CD; AD = BC;</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C</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D</m:t>
                                  </m:r>
                                </m:e>
                              </m:acc>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en-US" sz="3600">
                              <a:effectLst/>
                              <a:latin typeface="Arial" panose="020B0604020202020204" pitchFamily="34" charset="0"/>
                              <a:ea typeface="Dotum" panose="020B0600000101010101" pitchFamily="34" charset="-127"/>
                              <a:cs typeface="Arial" panose="020B0604020202020204" pitchFamily="34" charset="0"/>
                            </a:rPr>
                            <a:t>c) </a:t>
                          </a:r>
                          <a14:m>
                            <m:oMath xmlns:m="http://schemas.openxmlformats.org/officeDocument/2006/math">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OA</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OC</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OB</m:t>
                              </m:r>
                              <m:r>
                                <a:rPr lang="en-US" sz="36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600">
                                  <a:effectLst/>
                                  <a:latin typeface="Cambria Math" panose="02040503050406030204" pitchFamily="18" charset="0"/>
                                  <a:ea typeface="Dotum" panose="020B0600000101010101" pitchFamily="34" charset="-127"/>
                                  <a:cs typeface="Times New Roman" panose="02020603050405020304" pitchFamily="18" charset="0"/>
                                </a:rPr>
                                <m:t>OD</m:t>
                              </m:r>
                            </m:oMath>
                          </a14:m>
                          <a:r>
                            <a:rPr lang="en-US"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1597390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3047137399"/>
                  </p:ext>
                </p:extLst>
              </p:nvPr>
            </p:nvGraphicFramePr>
            <p:xfrm>
              <a:off x="800124" y="5753100"/>
              <a:ext cx="9706279" cy="3939223"/>
            </p:xfrm>
            <a:graphic>
              <a:graphicData uri="http://schemas.openxmlformats.org/drawingml/2006/table">
                <a:tbl>
                  <a:tblPr firstRow="1" firstCol="1" bandRow="1"/>
                  <a:tblGrid>
                    <a:gridCol w="1702444">
                      <a:extLst>
                        <a:ext uri="{9D8B030D-6E8A-4147-A177-3AD203B41FA5}">
                          <a16:colId xmlns:a16="http://schemas.microsoft.com/office/drawing/2014/main" val="3298588395"/>
                        </a:ext>
                      </a:extLst>
                    </a:gridCol>
                    <a:gridCol w="8003835">
                      <a:extLst>
                        <a:ext uri="{9D8B030D-6E8A-4147-A177-3AD203B41FA5}">
                          <a16:colId xmlns:a16="http://schemas.microsoft.com/office/drawing/2014/main" val="742821322"/>
                        </a:ext>
                      </a:extLst>
                    </a:gridCol>
                  </a:tblGrid>
                  <a:tr h="1544257">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ABCD là hình bình hành;</a:t>
                          </a:r>
                        </a:p>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O là giao điểm của AC và BD.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8639769"/>
                      </a:ext>
                    </a:extLst>
                  </a:tr>
                  <a:tr h="2394966">
                    <a:tc>
                      <a:txBody>
                        <a:bodyPr/>
                        <a:lstStyle/>
                        <a:p>
                          <a:pPr>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35"/>
                          <a:stretch>
                            <a:fillRect l="-21233" t="-64631" r="-76" b="-11705"/>
                          </a:stretch>
                        </a:blipFill>
                      </a:tcPr>
                    </a:tc>
                    <a:extLst>
                      <a:ext uri="{0D108BD9-81ED-4DB2-BD59-A6C34878D82A}">
                        <a16:rowId xmlns:a16="http://schemas.microsoft.com/office/drawing/2014/main" val="4115973905"/>
                      </a:ext>
                    </a:extLst>
                  </a:tr>
                </a:tbl>
              </a:graphicData>
            </a:graphic>
          </p:graphicFrame>
        </mc:Fallback>
      </mc:AlternateContent>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6">
            <a:extLst>
              <a:ext uri="{BEBA8EAE-BF5A-486C-A8C5-ECC9F3942E4B}">
                <a14:imgProps xmlns:a14="http://schemas.microsoft.com/office/drawing/2010/main">
                  <a14:imgLayer r:embed="rId37">
                    <a14:imgEffect>
                      <a14:sharpenSoften amount="25000"/>
                    </a14:imgEffect>
                    <a14:imgEffect>
                      <a14:saturation sat="200000"/>
                    </a14:imgEffect>
                  </a14:imgLayer>
                </a14:imgProps>
              </a:ext>
            </a:extLst>
          </a:blip>
          <a:stretch>
            <a:fillRect/>
          </a:stretch>
        </p:blipFill>
        <p:spPr>
          <a:xfrm>
            <a:off x="11659942" y="6515100"/>
            <a:ext cx="5713658" cy="3262800"/>
          </a:xfrm>
          <a:prstGeom prst="rect">
            <a:avLst/>
          </a:prstGeom>
        </p:spPr>
      </p:pic>
    </p:spTree>
    <p:extLst>
      <p:ext uri="{BB962C8B-B14F-4D97-AF65-F5344CB8AC3E}">
        <p14:creationId xmlns:p14="http://schemas.microsoft.com/office/powerpoint/2010/main" val="1097855996"/>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47800" y="8877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Oval Callout 8"/>
          <p:cNvSpPr/>
          <p:nvPr/>
        </p:nvSpPr>
        <p:spPr>
          <a:xfrm>
            <a:off x="6988121" y="653514"/>
            <a:ext cx="3962400" cy="121338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smtClean="0">
                <a:solidFill>
                  <a:prstClr val="black"/>
                </a:solidFill>
                <a:latin typeface="Arial" panose="020B0604020202020204" pitchFamily="34" charset="0"/>
                <a:cs typeface="Arial" panose="020B0604020202020204" pitchFamily="34" charset="0"/>
              </a:rPr>
              <a:t>NHẬN XÉT</a:t>
            </a:r>
            <a:endParaRPr lang="en-US" sz="4000" b="1" dirty="0">
              <a:solidFill>
                <a:prstClr val="black"/>
              </a:solidFill>
              <a:latin typeface="Arial" panose="020B0604020202020204" pitchFamily="34" charset="0"/>
              <a:cs typeface="Arial" panose="020B0604020202020204" pitchFamily="34" charset="0"/>
            </a:endParaRPr>
          </a:p>
        </p:txBody>
      </p:sp>
      <p:pic>
        <p:nvPicPr>
          <p:cNvPr id="18"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30185">
            <a:off x="479431" y="-58050"/>
            <a:ext cx="798522" cy="1174296"/>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flipH="1">
            <a:off x="-437414" y="7464796"/>
            <a:ext cx="2632211" cy="1620652"/>
          </a:xfrm>
          <a:prstGeom prst="rect">
            <a:avLst/>
          </a:prstGeom>
        </p:spPr>
      </p:pic>
      <p:pic>
        <p:nvPicPr>
          <p:cNvPr id="20" name="Picture 8"/>
          <p:cNvPicPr>
            <a:picLocks noChangeAspect="1"/>
          </p:cNvPicPr>
          <p:nvPr/>
        </p:nvPicPr>
        <p:blipFill>
          <a:blip r:embed="rId20"/>
          <a:srcRect/>
          <a:stretch>
            <a:fillRect/>
          </a:stretch>
        </p:blipFill>
        <p:spPr>
          <a:xfrm>
            <a:off x="16421101" y="491666"/>
            <a:ext cx="1382611" cy="2061034"/>
          </a:xfrm>
          <a:prstGeom prst="rect">
            <a:avLst/>
          </a:prstGeom>
        </p:spPr>
      </p:pic>
      <p:pic>
        <p:nvPicPr>
          <p:cNvPr id="11" name="Picture 10"/>
          <p:cNvPicPr>
            <a:picLocks noChangeAspect="1"/>
          </p:cNvPicPr>
          <p:nvPr/>
        </p:nvPicPr>
        <p:blipFill>
          <a:blip r:embed="rId21">
            <a:extLst>
              <a:ext uri="{BEBA8EAE-BF5A-486C-A8C5-ECC9F3942E4B}">
                <a14:imgProps xmlns:a14="http://schemas.microsoft.com/office/drawing/2010/main">
                  <a14:imgLayer r:embed="rId22">
                    <a14:imgEffect>
                      <a14:sharpenSoften amount="25000"/>
                    </a14:imgEffect>
                    <a14:imgEffect>
                      <a14:saturation sat="200000"/>
                    </a14:imgEffect>
                  </a14:imgLayer>
                </a14:imgProps>
              </a:ext>
            </a:extLst>
          </a:blip>
          <a:stretch>
            <a:fillRect/>
          </a:stretch>
        </p:blipFill>
        <p:spPr>
          <a:xfrm>
            <a:off x="331033" y="2789850"/>
            <a:ext cx="5713658" cy="32628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477000" y="2705100"/>
                <a:ext cx="12344400" cy="3038139"/>
              </a:xfrm>
              <a:prstGeom prst="rect">
                <a:avLst/>
              </a:prstGeom>
            </p:spPr>
            <p:txBody>
              <a:bodyPr wrap="square">
                <a:spAutoFit/>
              </a:bodyPr>
              <a:lstStyle/>
              <a:p>
                <a:pPr>
                  <a:lnSpc>
                    <a:spcPct val="150000"/>
                  </a:lnSpc>
                  <a:spcAft>
                    <a:spcPts val="800"/>
                  </a:spcAft>
                </a:pPr>
                <a:r>
                  <a:rPr lang="en-US" sz="4000" smtClean="0">
                    <a:latin typeface="Arial" panose="020B0604020202020204" pitchFamily="34" charset="0"/>
                    <a:ea typeface="Arial" panose="020B0604020202020204" pitchFamily="34" charset="0"/>
                    <a:cs typeface="Arial" panose="020B0604020202020204" pitchFamily="34" charset="0"/>
                  </a:rPr>
                  <a:t>Ta có: </a:t>
                </a:r>
                <a14:m>
                  <m:oMath xmlns:m="http://schemas.openxmlformats.org/officeDocument/2006/math">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4000">
                    <a:effectLst/>
                    <a:latin typeface="Arial" panose="020B0604020202020204" pitchFamily="34" charset="0"/>
                    <a:ea typeface="Dotum" panose="020B0600000101010101" pitchFamily="34" charset="-127"/>
                    <a:cs typeface="Arial" panose="020B0604020202020204" pitchFamily="34" charset="0"/>
                  </a:rPr>
                  <a:t> (định lí 1)</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14:m>
                  <m:oMath xmlns:m="http://schemas.openxmlformats.org/officeDocument/2006/math">
                    <m:r>
                      <a:rPr lang="en-US" sz="4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C</m:t>
                        </m:r>
                      </m:e>
                    </m:acc>
                    <m:r>
                      <a:rPr lang="en-US" sz="40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Mà </a:t>
                </a:r>
                <a14:m>
                  <m:oMath xmlns:m="http://schemas.openxmlformats.org/officeDocument/2006/math">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D</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360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B</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C</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D</m:t>
                        </m:r>
                      </m:e>
                    </m:acc>
                    <m:r>
                      <a:rPr lang="en-US" sz="40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a:effectLst/>
                            <a:latin typeface="Cambria Math" panose="02040503050406030204" pitchFamily="18" charset="0"/>
                            <a:ea typeface="Dotum" panose="020B0600000101010101" pitchFamily="34" charset="-127"/>
                            <a:cs typeface="Times New Roman" panose="02020603050405020304" pitchFamily="18" charset="0"/>
                          </a:rPr>
                          <m:t>180</m:t>
                        </m:r>
                      </m:e>
                      <m: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o</m:t>
                        </m:r>
                      </m:sup>
                    </m:sSup>
                  </m:oMath>
                </a14:m>
                <a:r>
                  <a:rPr lang="en-US"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477000" y="2705100"/>
                <a:ext cx="12344400" cy="3038139"/>
              </a:xfrm>
              <a:prstGeom prst="rect">
                <a:avLst/>
              </a:prstGeom>
              <a:blipFill>
                <a:blip r:embed="rId23"/>
                <a:stretch>
                  <a:fillRect l="-1778" b="-7831"/>
                </a:stretch>
              </a:blipFill>
            </p:spPr>
            <p:txBody>
              <a:bodyPr/>
              <a:lstStyle/>
              <a:p>
                <a:r>
                  <a:rPr lang="en-US">
                    <a:noFill/>
                  </a:rPr>
                  <a:t> </a:t>
                </a:r>
              </a:p>
            </p:txBody>
          </p:sp>
        </mc:Fallback>
      </mc:AlternateContent>
      <p:sp>
        <p:nvSpPr>
          <p:cNvPr id="8" name="TextBox 7"/>
          <p:cNvSpPr txBox="1"/>
          <p:nvPr/>
        </p:nvSpPr>
        <p:spPr>
          <a:xfrm>
            <a:off x="1528784" y="6743700"/>
            <a:ext cx="15240000" cy="101566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nSpc>
                <a:spcPct val="150000"/>
              </a:lnSpc>
            </a:pPr>
            <a:r>
              <a:rPr lang="en-US" sz="4000" b="1" smtClean="0">
                <a:latin typeface="Arial" panose="020B0604020202020204" pitchFamily="34" charset="0"/>
                <a:cs typeface="Arial" panose="020B0604020202020204" pitchFamily="34" charset="0"/>
              </a:rPr>
              <a:t>Trong hình bình hành, hai góc kề một cạnh bất kì thì bù nhau. </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87137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6000" y="153408"/>
            <a:ext cx="5988909"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a:t>
            </a:r>
            <a:r>
              <a:rPr lang="nl-NL" sz="5000" b="1" smtClean="0">
                <a:ln w="0"/>
                <a:solidFill>
                  <a:srgbClr val="FF0000"/>
                </a:solidFill>
                <a:latin typeface="Arial" panose="020B0604020202020204" pitchFamily="34" charset="0"/>
                <a:ea typeface="Times New Roman" panose="02020603050405020304" pitchFamily="18" charset="0"/>
                <a:cs typeface="Arial" panose="020B0604020202020204" pitchFamily="34" charset="0"/>
              </a:rPr>
              <a:t>TẬP 1</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8600" y="190500"/>
            <a:ext cx="1140469" cy="1160782"/>
          </a:xfrm>
          <a:prstGeom prst="rect">
            <a:avLst/>
          </a:prstGeom>
        </p:spPr>
      </p:pic>
      <p:sp>
        <p:nvSpPr>
          <p:cNvPr id="3" name="Rectangle 2"/>
          <p:cNvSpPr/>
          <p:nvPr/>
        </p:nvSpPr>
        <p:spPr>
          <a:xfrm>
            <a:off x="460340" y="1441633"/>
            <a:ext cx="17297400" cy="2482667"/>
          </a:xfrm>
          <a:prstGeom prst="rect">
            <a:avLst/>
          </a:prstGeom>
        </p:spPr>
        <p:txBody>
          <a:bodyPr wrap="square">
            <a:spAutoFit/>
          </a:bodyPr>
          <a:lstStyle/>
          <a:p>
            <a:pPr algn="just">
              <a:lnSpc>
                <a:spcPct val="150000"/>
              </a:lnSpc>
              <a:spcAft>
                <a:spcPts val="1200"/>
              </a:spcAft>
            </a:pPr>
            <a:r>
              <a:rPr lang="vi-VN" sz="3600">
                <a:ea typeface="Calibri" panose="020F0502020204030204" pitchFamily="34" charset="0"/>
                <a:cs typeface="Times New Roman" panose="02020603050405020304" pitchFamily="18" charset="0"/>
              </a:rPr>
              <a:t>Cho tam giác ABC. Từ một điểm M tùy ý trên cạnh BC, kẻ đường thẳng song song với AB, cắt cạnh AC tại N và kẻ đường thẳng song song với AC, cắt AB tại P. Gọi I là trung điểm của đoạn NP. Chứng minh rằng I cũng là trung điểm của đoạn thẳng AM</a:t>
            </a:r>
            <a:r>
              <a:rPr lang="vi-VN" sz="3600" smtClean="0">
                <a:ea typeface="Calibri" panose="020F0502020204030204" pitchFamily="34" charset="0"/>
                <a:cs typeface="Times New Roman" panose="02020603050405020304" pitchFamily="18" charset="0"/>
              </a:rPr>
              <a:t>.</a:t>
            </a:r>
            <a:endParaRPr lang="vi-VN" sz="3600">
              <a:ea typeface="Calibri" panose="020F0502020204030204" pitchFamily="34" charset="0"/>
              <a:cs typeface="Times New Roman" panose="02020603050405020304" pitchFamily="18" charset="0"/>
            </a:endParaRPr>
          </a:p>
        </p:txBody>
      </p:sp>
      <p:sp>
        <p:nvSpPr>
          <p:cNvPr id="17" name="Oval Callout 16"/>
          <p:cNvSpPr/>
          <p:nvPr/>
        </p:nvSpPr>
        <p:spPr>
          <a:xfrm>
            <a:off x="8290354" y="4334484"/>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pic>
        <p:nvPicPr>
          <p:cNvPr id="12" name="Picture 11" descr="A picture containing line, diagram, triangle&#10;&#10;Description automatically generated"/>
          <p:cNvPicPr/>
          <p:nvPr/>
        </p:nvPicPr>
        <p:blipFill>
          <a:blip r:embed="rId31">
            <a:extLst>
              <a:ext uri="{BEBA8EAE-BF5A-486C-A8C5-ECC9F3942E4B}">
                <a14:imgProps xmlns:a14="http://schemas.microsoft.com/office/drawing/2010/main">
                  <a14:imgLayer r:embed="rId32">
                    <a14:imgEffect>
                      <a14:sharpenSoften amount="50000"/>
                    </a14:imgEffect>
                    <a14:imgEffect>
                      <a14:saturation sat="200000"/>
                    </a14:imgEffect>
                  </a14:imgLayer>
                </a14:imgProps>
              </a:ext>
            </a:extLst>
          </a:blip>
          <a:stretch>
            <a:fillRect/>
          </a:stretch>
        </p:blipFill>
        <p:spPr>
          <a:xfrm>
            <a:off x="762000" y="5462562"/>
            <a:ext cx="6019800" cy="3484973"/>
          </a:xfrm>
          <a:prstGeom prst="rect">
            <a:avLst/>
          </a:prstGeom>
        </p:spPr>
      </p:pic>
      <p:sp>
        <p:nvSpPr>
          <p:cNvPr id="4" name="Rectangle 3"/>
          <p:cNvSpPr/>
          <p:nvPr/>
        </p:nvSpPr>
        <p:spPr>
          <a:xfrm>
            <a:off x="7122858" y="5468183"/>
            <a:ext cx="10634882" cy="4247317"/>
          </a:xfrm>
          <a:prstGeom prst="rect">
            <a:avLst/>
          </a:prstGeom>
        </p:spPr>
        <p:txBody>
          <a:bodyPr wrap="square">
            <a:spAutoFit/>
          </a:bodyPr>
          <a:lstStyle/>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Xét tứ giác ANMP ta có: </a:t>
            </a:r>
            <a:r>
              <a:rPr lang="en-US" sz="3600" smtClean="0">
                <a:latin typeface="Arial" panose="020B0604020202020204" pitchFamily="34" charset="0"/>
                <a:ea typeface="Arial" panose="020B0604020202020204" pitchFamily="34" charset="0"/>
                <a:cs typeface="Arial" panose="020B0604020202020204" pitchFamily="34" charset="0"/>
              </a:rPr>
              <a:t>AN </a:t>
            </a:r>
            <a:r>
              <a:rPr lang="en-US" sz="3600">
                <a:latin typeface="Arial" panose="020B0604020202020204" pitchFamily="34" charset="0"/>
                <a:ea typeface="Arial" panose="020B0604020202020204" pitchFamily="34" charset="0"/>
                <a:cs typeface="Arial" panose="020B0604020202020204" pitchFamily="34" charset="0"/>
              </a:rPr>
              <a:t>// MP (</a:t>
            </a:r>
            <a:r>
              <a:rPr lang="en-US" sz="3600" smtClean="0">
                <a:latin typeface="Arial" panose="020B0604020202020204" pitchFamily="34" charset="0"/>
                <a:ea typeface="Arial" panose="020B0604020202020204" pitchFamily="34" charset="0"/>
                <a:cs typeface="Arial" panose="020B0604020202020204" pitchFamily="34" charset="0"/>
              </a:rPr>
              <a:t>gt); AP </a:t>
            </a:r>
            <a:r>
              <a:rPr lang="en-US" sz="3600">
                <a:latin typeface="Arial" panose="020B0604020202020204" pitchFamily="34" charset="0"/>
                <a:ea typeface="Arial" panose="020B0604020202020204" pitchFamily="34" charset="0"/>
                <a:cs typeface="Arial" panose="020B0604020202020204" pitchFamily="34" charset="0"/>
              </a:rPr>
              <a:t>// PM (gt)</a:t>
            </a:r>
          </a:p>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Suy ra ANMP là hình bình hành.</a:t>
            </a:r>
          </a:p>
          <a:p>
            <a:pPr algn="just">
              <a:lnSpc>
                <a:spcPct val="150000"/>
              </a:lnSpc>
            </a:pPr>
            <a:r>
              <a:rPr lang="en-US" sz="3600">
                <a:latin typeface="Arial" panose="020B0604020202020204" pitchFamily="34" charset="0"/>
                <a:ea typeface="Arial" panose="020B0604020202020204" pitchFamily="34" charset="0"/>
                <a:cs typeface="Arial" panose="020B0604020202020204" pitchFamily="34" charset="0"/>
              </a:rPr>
              <a:t>Có: AM và PN là hai đường chéo của hình bình hành ANMP, I là trung điểm của PN, suy ra I cũng là trung điểm của AM.</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3"/>
          <a:stretch>
            <a:fillRect/>
          </a:stretch>
        </p:blipFill>
        <p:spPr>
          <a:xfrm>
            <a:off x="16633141" y="176518"/>
            <a:ext cx="1363624" cy="1101641"/>
          </a:xfrm>
          <a:prstGeom prst="rect">
            <a:avLst/>
          </a:prstGeom>
        </p:spPr>
      </p:pic>
      <p:pic>
        <p:nvPicPr>
          <p:cNvPr id="18" name="Picture 1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3893" y="8753440"/>
            <a:ext cx="1867307" cy="1867307"/>
          </a:xfrm>
          <a:prstGeom prst="rect">
            <a:avLst/>
          </a:prstGeom>
        </p:spPr>
      </p:pic>
    </p:spTree>
    <p:extLst>
      <p:ext uri="{BB962C8B-B14F-4D97-AF65-F5344CB8AC3E}">
        <p14:creationId xmlns:p14="http://schemas.microsoft.com/office/powerpoint/2010/main" val="40744744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 calcmode="lin" valueType="num">
                                      <p:cBhvr additive="base">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additive="base">
                                        <p:cTn id="3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additive="base">
                                        <p:cTn id="3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14400" y="10013999"/>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2" name="Group 11"/>
          <p:cNvGrpSpPr/>
          <p:nvPr/>
        </p:nvGrpSpPr>
        <p:grpSpPr>
          <a:xfrm>
            <a:off x="5943600" y="6183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5"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8" name="Group 7"/>
          <p:cNvGrpSpPr/>
          <p:nvPr/>
        </p:nvGrpSpPr>
        <p:grpSpPr>
          <a:xfrm>
            <a:off x="2176534" y="6096854"/>
            <a:ext cx="15240000" cy="3466246"/>
            <a:chOff x="2362200" y="6236751"/>
            <a:chExt cx="15240000" cy="3466246"/>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96979" y="6889342"/>
              <a:ext cx="2405221" cy="2813655"/>
            </a:xfrm>
            <a:prstGeom prst="rect">
              <a:avLst/>
            </a:prstGeom>
          </p:spPr>
        </p:pic>
        <p:sp>
          <p:nvSpPr>
            <p:cNvPr id="23" name="Google Shape;136;p4"/>
            <p:cNvSpPr/>
            <p:nvPr/>
          </p:nvSpPr>
          <p:spPr>
            <a:xfrm>
              <a:off x="2362200" y="6236751"/>
              <a:ext cx="12654224" cy="2059420"/>
            </a:xfrm>
            <a:prstGeom prst="wedgeRoundRectCallout">
              <a:avLst>
                <a:gd name="adj1" fmla="val 54194"/>
                <a:gd name="adj2" fmla="val 7537"/>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Tròn sai rồi! Có trường hợp hình thang có hai cạnh bên bằng nhau nhưng nó không phải là hình thang cân.</a:t>
              </a:r>
              <a:endParaRPr lang="en-US" sz="3800" dirty="0">
                <a:solidFill>
                  <a:prstClr val="black"/>
                </a:solidFill>
                <a:latin typeface="Arial" panose="020B0604020202020204" pitchFamily="34" charset="0"/>
                <a:cs typeface="Arial" panose="020B0604020202020204" pitchFamily="34" charset="0"/>
              </a:endParaRPr>
            </a:p>
          </p:txBody>
        </p:sp>
      </p:grpSp>
      <p:grpSp>
        <p:nvGrpSpPr>
          <p:cNvPr id="6" name="Group 5"/>
          <p:cNvGrpSpPr/>
          <p:nvPr/>
        </p:nvGrpSpPr>
        <p:grpSpPr>
          <a:xfrm>
            <a:off x="609600" y="2628900"/>
            <a:ext cx="16560055" cy="3427649"/>
            <a:chOff x="572491" y="2577372"/>
            <a:chExt cx="16560055" cy="3427649"/>
          </a:xfrm>
        </p:grpSpPr>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91" y="3543300"/>
              <a:ext cx="2205291" cy="2461721"/>
            </a:xfrm>
            <a:prstGeom prst="rect">
              <a:avLst/>
            </a:prstGeom>
          </p:spPr>
        </p:pic>
        <p:sp>
          <p:nvSpPr>
            <p:cNvPr id="27" name="Google Shape;136;p4"/>
            <p:cNvSpPr/>
            <p:nvPr/>
          </p:nvSpPr>
          <p:spPr>
            <a:xfrm>
              <a:off x="3124200" y="2577372"/>
              <a:ext cx="14008346" cy="2079752"/>
            </a:xfrm>
            <a:prstGeom prst="wedgeRoundRectCallout">
              <a:avLst>
                <a:gd name="adj1" fmla="val -53207"/>
                <a:gd name="adj2" fmla="val -2626"/>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Hình </a:t>
              </a:r>
              <a:r>
                <a:rPr lang="en-US" sz="3800" smtClean="0">
                  <a:solidFill>
                    <a:prstClr val="black"/>
                  </a:solidFill>
                  <a:latin typeface="Arial" panose="020B0604020202020204" pitchFamily="34" charset="0"/>
                  <a:cs typeface="Arial" panose="020B0604020202020204" pitchFamily="34" charset="0"/>
                </a:rPr>
                <a:t>thang </a:t>
              </a:r>
              <a:r>
                <a:rPr lang="en-US" sz="3800">
                  <a:solidFill>
                    <a:prstClr val="black"/>
                  </a:solidFill>
                  <a:latin typeface="Arial" panose="020B0604020202020204" pitchFamily="34" charset="0"/>
                  <a:cs typeface="Arial" panose="020B0604020202020204" pitchFamily="34" charset="0"/>
                </a:rPr>
                <a:t>cân thì có hai cạnh bên bằng nhau. Ngược lại, hình </a:t>
              </a:r>
              <a:r>
                <a:rPr lang="en-US" sz="3800" smtClean="0">
                  <a:solidFill>
                    <a:prstClr val="black"/>
                  </a:solidFill>
                  <a:latin typeface="Arial" panose="020B0604020202020204" pitchFamily="34" charset="0"/>
                  <a:cs typeface="Arial" panose="020B0604020202020204" pitchFamily="34" charset="0"/>
                </a:rPr>
                <a:t>thang </a:t>
              </a:r>
              <a:r>
                <a:rPr lang="en-US" sz="3800">
                  <a:solidFill>
                    <a:prstClr val="black"/>
                  </a:solidFill>
                  <a:latin typeface="Arial" panose="020B0604020202020204" pitchFamily="34" charset="0"/>
                  <a:cs typeface="Arial" panose="020B0604020202020204" pitchFamily="34" charset="0"/>
                </a:rPr>
                <a:t>có hai cạnh bên bằng nhau thì nó là hình thang cân.</a:t>
              </a:r>
              <a:endParaRPr lang="en-US" sz="3800" dirty="0">
                <a:solidFill>
                  <a:prstClr val="black"/>
                </a:solidFill>
                <a:latin typeface="Arial" panose="020B0604020202020204" pitchFamily="34" charset="0"/>
                <a:cs typeface="Arial" panose="020B0604020202020204" pitchFamily="34" charset="0"/>
              </a:endParaRPr>
            </a:p>
          </p:txBody>
        </p:sp>
      </p:grpSp>
      <p:grpSp>
        <p:nvGrpSpPr>
          <p:cNvPr id="33" name="Group 32"/>
          <p:cNvGrpSpPr/>
          <p:nvPr/>
        </p:nvGrpSpPr>
        <p:grpSpPr>
          <a:xfrm>
            <a:off x="4821812" y="8801100"/>
            <a:ext cx="8837591" cy="852299"/>
            <a:chOff x="4821812" y="8724900"/>
            <a:chExt cx="8837591" cy="852299"/>
          </a:xfrm>
        </p:grpSpPr>
        <p:sp>
          <p:nvSpPr>
            <p:cNvPr id="30" name="Rectangle 29"/>
            <p:cNvSpPr/>
            <p:nvPr/>
          </p:nvSpPr>
          <p:spPr>
            <a:xfrm>
              <a:off x="6248400" y="8900091"/>
              <a:ext cx="7411003" cy="677108"/>
            </a:xfrm>
            <a:prstGeom prst="rect">
              <a:avLst/>
            </a:prstGeom>
          </p:spPr>
          <p:txBody>
            <a:bodyPr wrap="none">
              <a:spAutoFit/>
            </a:bodyPr>
            <a:lstStyle/>
            <a:p>
              <a:r>
                <a:rPr lang="nl-NL" sz="3800" dirty="0">
                  <a:latin typeface="Arial" panose="020B0604020202020204" pitchFamily="34" charset="0"/>
                  <a:ea typeface="Times New Roman" panose="02020603050405020304" pitchFamily="18" charset="0"/>
                  <a:cs typeface="Arial" panose="020B0604020202020204" pitchFamily="34" charset="0"/>
                </a:rPr>
                <a:t>Theo em, bạn </a:t>
              </a:r>
              <a:r>
                <a:rPr lang="en-US" sz="3800" dirty="0" err="1">
                  <a:latin typeface="Arial" panose="020B0604020202020204" pitchFamily="34" charset="0"/>
                  <a:ea typeface="Times New Roman" panose="02020603050405020304" pitchFamily="18" charset="0"/>
                  <a:cs typeface="Arial" panose="020B0604020202020204" pitchFamily="34" charset="0"/>
                </a:rPr>
                <a:t>nào</a:t>
              </a:r>
              <a:r>
                <a:rPr lang="en-US" sz="3800" dirty="0">
                  <a:latin typeface="Arial" panose="020B0604020202020204" pitchFamily="34" charset="0"/>
                  <a:ea typeface="Times New Roman" panose="02020603050405020304" pitchFamily="18" charset="0"/>
                  <a:cs typeface="Arial" panose="020B0604020202020204" pitchFamily="34" charset="0"/>
                </a:rPr>
                <a:t> </a:t>
              </a:r>
              <a:r>
                <a:rPr lang="en-US" sz="3800" err="1">
                  <a:latin typeface="Arial" panose="020B0604020202020204" pitchFamily="34" charset="0"/>
                  <a:ea typeface="Times New Roman" panose="02020603050405020304" pitchFamily="18" charset="0"/>
                  <a:cs typeface="Arial" panose="020B0604020202020204" pitchFamily="34" charset="0"/>
                </a:rPr>
                <a:t>đúng</a:t>
              </a:r>
              <a:r>
                <a:rPr lang="en-US" sz="3800" smtClean="0">
                  <a:latin typeface="Arial" panose="020B0604020202020204" pitchFamily="34" charset="0"/>
                  <a:ea typeface="Times New Roman" panose="02020603050405020304" pitchFamily="18" charset="0"/>
                  <a:cs typeface="Arial" panose="020B0604020202020204" pitchFamily="34" charset="0"/>
                </a:rPr>
                <a:t>? Vì sao?</a:t>
              </a:r>
              <a:endParaRPr lang="en-US" sz="3800" dirty="0">
                <a:latin typeface="Arial" panose="020B0604020202020204" pitchFamily="34" charset="0"/>
                <a:cs typeface="Arial" panose="020B0604020202020204" pitchFamily="34" charset="0"/>
              </a:endParaRPr>
            </a:p>
          </p:txBody>
        </p:sp>
        <p:pic>
          <p:nvPicPr>
            <p:cNvPr id="31" name="Picture 30"/>
            <p:cNvPicPr>
              <a:picLocks noChangeAspect="1"/>
            </p:cNvPicPr>
            <p:nvPr/>
          </p:nvPicPr>
          <p:blipFill>
            <a:blip r:embed="rId5"/>
            <a:stretch>
              <a:fillRect/>
            </a:stretch>
          </p:blipFill>
          <p:spPr>
            <a:xfrm>
              <a:off x="4821812" y="8724900"/>
              <a:ext cx="1426588" cy="810838"/>
            </a:xfrm>
            <a:prstGeom prst="rect">
              <a:avLst/>
            </a:prstGeom>
          </p:spPr>
        </p:pic>
      </p:grpSp>
      <p:pic>
        <p:nvPicPr>
          <p:cNvPr id="10" name="Picture 9"/>
          <p:cNvPicPr>
            <a:picLocks noChangeAspect="1"/>
          </p:cNvPicPr>
          <p:nvPr/>
        </p:nvPicPr>
        <p:blipFill>
          <a:blip r:embed="rId6"/>
          <a:stretch>
            <a:fillRect/>
          </a:stretch>
        </p:blipFill>
        <p:spPr>
          <a:xfrm rot="20242324">
            <a:off x="12819" y="258448"/>
            <a:ext cx="1558380" cy="1202609"/>
          </a:xfrm>
          <a:prstGeom prst="rect">
            <a:avLst/>
          </a:prstGeom>
        </p:spPr>
      </p:pic>
      <p:pic>
        <p:nvPicPr>
          <p:cNvPr id="32" name="Picture 31"/>
          <p:cNvPicPr>
            <a:picLocks noChangeAspect="1"/>
          </p:cNvPicPr>
          <p:nvPr/>
        </p:nvPicPr>
        <p:blipFill>
          <a:blip r:embed="rId7"/>
          <a:stretch>
            <a:fillRect/>
          </a:stretch>
        </p:blipFill>
        <p:spPr>
          <a:xfrm>
            <a:off x="16633771" y="451241"/>
            <a:ext cx="1194920" cy="1121761"/>
          </a:xfrm>
          <a:prstGeom prst="rect">
            <a:avLst/>
          </a:prstGeom>
        </p:spPr>
      </p:pic>
    </p:spTree>
    <p:extLst>
      <p:ext uri="{BB962C8B-B14F-4D97-AF65-F5344CB8AC3E}">
        <p14:creationId xmlns:p14="http://schemas.microsoft.com/office/powerpoint/2010/main" val="32881033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anim calcmode="lin" valueType="num">
                                      <p:cBhvr>
                                        <p:cTn id="22" dur="500" fill="hold"/>
                                        <p:tgtEl>
                                          <p:spTgt spid="33"/>
                                        </p:tgtEl>
                                        <p:attrNameLst>
                                          <p:attrName>ppt_x</p:attrName>
                                        </p:attrNameLst>
                                      </p:cBhvr>
                                      <p:tavLst>
                                        <p:tav tm="0">
                                          <p:val>
                                            <p:strVal val="#ppt_x"/>
                                          </p:val>
                                        </p:tav>
                                        <p:tav tm="100000">
                                          <p:val>
                                            <p:strVal val="#ppt_x"/>
                                          </p:val>
                                        </p:tav>
                                      </p:tavLst>
                                    </p:anim>
                                    <p:anim calcmode="lin" valueType="num">
                                      <p:cBhvr>
                                        <p:cTn id="23"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6400" y="-2095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5" name="Google Shape;558;p31"/>
          <p:cNvSpPr txBox="1">
            <a:spLocks/>
          </p:cNvSpPr>
          <p:nvPr/>
        </p:nvSpPr>
        <p:spPr>
          <a:xfrm>
            <a:off x="5410200" y="495300"/>
            <a:ext cx="7266345" cy="8413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accent5"/>
              </a:buClr>
              <a:buSzPts val="3500"/>
              <a:buFont typeface="Londrina Solid"/>
              <a:buNone/>
              <a:defRPr sz="3500" b="0" i="0" u="none" strike="noStrike" cap="none">
                <a:solidFill>
                  <a:schemeClr val="accent5"/>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F2E8DD"/>
              </a:buClr>
              <a:buSzPts val="3500"/>
              <a:buFont typeface="Londrina Solid"/>
              <a:buNone/>
              <a:tabLst/>
              <a:defRPr/>
            </a:pPr>
            <a:r>
              <a:rPr kumimoji="0" lang="en-US" sz="6000" b="1" i="0" u="none" strike="noStrike" kern="0" cap="none" spc="0" normalizeH="0" baseline="0" noProof="0" dirty="0" smtClean="0">
                <a:ln>
                  <a:noFill/>
                </a:ln>
                <a:solidFill>
                  <a:schemeClr val="tx1"/>
                </a:solidFill>
                <a:effectLst/>
                <a:uLnTx/>
                <a:uFillTx/>
                <a:latin typeface="Arial"/>
                <a:cs typeface="Londrina Solid"/>
                <a:sym typeface="Londrina Solid"/>
              </a:rPr>
              <a:t>KHỞI</a:t>
            </a:r>
            <a:r>
              <a:rPr kumimoji="0" lang="en-US" sz="6000" b="1" i="0" u="none" strike="noStrike" kern="0" cap="none" spc="0" normalizeH="0" noProof="0" dirty="0" smtClean="0">
                <a:ln>
                  <a:noFill/>
                </a:ln>
                <a:solidFill>
                  <a:schemeClr val="tx1"/>
                </a:solidFill>
                <a:effectLst/>
                <a:uLnTx/>
                <a:uFillTx/>
                <a:latin typeface="Arial"/>
                <a:cs typeface="Londrina Solid"/>
                <a:sym typeface="Londrina Solid"/>
              </a:rPr>
              <a:t> ĐỘNG</a:t>
            </a:r>
            <a:endParaRPr kumimoji="0" lang="en-US" sz="6000" b="1" i="0" u="none" strike="noStrike" kern="0" cap="none" spc="0" normalizeH="0" baseline="0" noProof="0" dirty="0">
              <a:ln>
                <a:noFill/>
              </a:ln>
              <a:solidFill>
                <a:schemeClr val="tx1"/>
              </a:solidFill>
              <a:effectLst/>
              <a:uLnTx/>
              <a:uFillTx/>
              <a:latin typeface="Arial"/>
              <a:cs typeface="Londrina Solid"/>
              <a:sym typeface="Londrina Solid"/>
            </a:endParaRPr>
          </a:p>
        </p:txBody>
      </p:sp>
      <p:sp>
        <p:nvSpPr>
          <p:cNvPr id="6" name="5-Point Star 5"/>
          <p:cNvSpPr/>
          <p:nvPr/>
        </p:nvSpPr>
        <p:spPr>
          <a:xfrm rot="20935591">
            <a:off x="457131" y="9005570"/>
            <a:ext cx="853910" cy="842272"/>
          </a:xfrm>
          <a:prstGeom prst="star5">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ectangle 6"/>
          <p:cNvSpPr/>
          <p:nvPr/>
        </p:nvSpPr>
        <p:spPr>
          <a:xfrm>
            <a:off x="609600" y="2171700"/>
            <a:ext cx="16992600" cy="3785652"/>
          </a:xfrm>
          <a:prstGeom prst="rect">
            <a:avLst/>
          </a:prstGeom>
        </p:spPr>
        <p:txBody>
          <a:bodyPr wrap="square">
            <a:spAutoFit/>
          </a:bodyPr>
          <a:lstStyle/>
          <a:p>
            <a:pPr algn="just">
              <a:lnSpc>
                <a:spcPct val="150000"/>
              </a:lnSpc>
              <a:spcBef>
                <a:spcPts val="600"/>
              </a:spcBef>
              <a:spcAft>
                <a:spcPts val="800"/>
              </a:spcAft>
            </a:pPr>
            <a:r>
              <a:rPr lang="vi-VN" sz="4000" smtClean="0">
                <a:ea typeface="Calibri" panose="020F0502020204030204" pitchFamily="34" charset="0"/>
                <a:cs typeface="Times New Roman" panose="02020603050405020304" pitchFamily="18" charset="0"/>
              </a:rPr>
              <a:t>Hai </a:t>
            </a:r>
            <a:r>
              <a:rPr lang="vi-VN" sz="4000">
                <a:ea typeface="Calibri" panose="020F0502020204030204" pitchFamily="34" charset="0"/>
                <a:cs typeface="Times New Roman" panose="02020603050405020304" pitchFamily="18" charset="0"/>
              </a:rPr>
              <a:t>con đường lớn a và b cắt nhau tạo thành một góc. Bên trong góc đó có một điểm dân cư O. Phải mở một con đường thẳng đi qua O như thế nào để theo con đường đó, hai đoạn đường từ điểm O đến hai con đường a và b bằng nhau (các con đường đều là đường thẳng) (H.3.27</a:t>
            </a:r>
            <a:r>
              <a:rPr lang="vi-VN" sz="4000" smtClean="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384193" y="623760"/>
            <a:ext cx="1624352" cy="1425681"/>
          </a:xfrm>
          <a:prstGeom prst="rect">
            <a:avLst/>
          </a:prstGeom>
        </p:spPr>
      </p:pic>
      <p:pic>
        <p:nvPicPr>
          <p:cNvPr id="13" name="Picture 9"/>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459200" y="8977311"/>
            <a:ext cx="1600200" cy="1142827"/>
          </a:xfrm>
          <a:prstGeom prst="rect">
            <a:avLst/>
          </a:prstGeom>
        </p:spPr>
      </p:pic>
      <p:pic>
        <p:nvPicPr>
          <p:cNvPr id="14" name="Picture 2">
            <a:extLst>
              <a:ext uri="{FF2B5EF4-FFF2-40B4-BE49-F238E27FC236}">
                <a16:creationId xmlns:a16="http://schemas.microsoft.com/office/drawing/2014/main" id="{DDC3A8FF-83CB-4F64-8638-2434EDC2CB42}"/>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78200" y="376011"/>
            <a:ext cx="1142945" cy="1262289"/>
          </a:xfrm>
          <a:prstGeom prst="rect">
            <a:avLst/>
          </a:prstGeom>
        </p:spPr>
      </p:pic>
      <p:pic>
        <p:nvPicPr>
          <p:cNvPr id="8" name="Picture 7"/>
          <p:cNvPicPr>
            <a:picLocks noChangeAspect="1"/>
          </p:cNvPicPr>
          <p:nvPr/>
        </p:nvPicPr>
        <p:blipFill>
          <a:blip r:embed="rId42">
            <a:extLst>
              <a:ext uri="{BEBA8EAE-BF5A-486C-A8C5-ECC9F3942E4B}">
                <a14:imgProps xmlns:a14="http://schemas.microsoft.com/office/drawing/2010/main">
                  <a14:imgLayer r:embed="rId4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19850" y="6134100"/>
            <a:ext cx="5372100" cy="3881775"/>
          </a:xfrm>
          <a:prstGeom prst="rect">
            <a:avLst/>
          </a:prstGeom>
        </p:spPr>
      </p:pic>
    </p:spTree>
    <p:extLst>
      <p:ext uri="{BB962C8B-B14F-4D97-AF65-F5344CB8AC3E}">
        <p14:creationId xmlns:p14="http://schemas.microsoft.com/office/powerpoint/2010/main" val="326753680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914400" y="9791700"/>
            <a:ext cx="20040600" cy="183510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0" y="6825645"/>
            <a:ext cx="2405221" cy="281365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6808142"/>
            <a:ext cx="2205291" cy="2461721"/>
          </a:xfrm>
          <a:prstGeom prst="rect">
            <a:avLst/>
          </a:prstGeom>
        </p:spPr>
      </p:pic>
      <p:sp>
        <p:nvSpPr>
          <p:cNvPr id="30" name="Rectangle 29"/>
          <p:cNvSpPr/>
          <p:nvPr/>
        </p:nvSpPr>
        <p:spPr>
          <a:xfrm>
            <a:off x="483149" y="2577048"/>
            <a:ext cx="17295291" cy="3785652"/>
          </a:xfrm>
          <a:prstGeom prst="rect">
            <a:avLst/>
          </a:prstGeom>
        </p:spPr>
        <p:txBody>
          <a:bodyPr wrap="square">
            <a:spAutoFit/>
          </a:bodyPr>
          <a:lstStyle/>
          <a:p>
            <a:pPr lvl="0" algn="just">
              <a:lnSpc>
                <a:spcPct val="150000"/>
              </a:lnSpc>
            </a:pPr>
            <a:r>
              <a:rPr lang="vi-VN" sz="4000">
                <a:solidFill>
                  <a:prstClr val="black"/>
                </a:solidFill>
                <a:ea typeface="Times New Roman" panose="02020603050405020304" pitchFamily="18" charset="0"/>
                <a:cs typeface="Arial" panose="020B0604020202020204" pitchFamily="34" charset="0"/>
              </a:rPr>
              <a:t>- Theo em, Vuông đúng. Vì:</a:t>
            </a:r>
          </a:p>
          <a:p>
            <a:pPr lvl="0" algn="just">
              <a:lnSpc>
                <a:spcPct val="150000"/>
              </a:lnSpc>
            </a:pPr>
            <a:r>
              <a:rPr lang="vi-VN" sz="4000" smtClean="0">
                <a:solidFill>
                  <a:prstClr val="black"/>
                </a:solidFill>
                <a:ea typeface="Times New Roman" panose="02020603050405020304" pitchFamily="18" charset="0"/>
                <a:cs typeface="Arial" panose="020B0604020202020204" pitchFamily="34" charset="0"/>
              </a:rPr>
              <a:t>Hình </a:t>
            </a:r>
            <a:r>
              <a:rPr lang="vi-VN" sz="4000">
                <a:solidFill>
                  <a:prstClr val="black"/>
                </a:solidFill>
                <a:ea typeface="Times New Roman" panose="02020603050405020304" pitchFamily="18" charset="0"/>
                <a:cs typeface="Arial" panose="020B0604020202020204" pitchFamily="34" charset="0"/>
              </a:rPr>
              <a:t>bình hành trong hình học Euclid là một hình tứ giác được tạo thành khi hai cặp đường thẳng song song cắt nhau. Nó là một dạng đặc biệt của hình thang.</a:t>
            </a:r>
            <a:endParaRPr lang="vi-VN" sz="4000" dirty="0">
              <a:solidFill>
                <a:prstClr val="black"/>
              </a:solidFill>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rot="20242324">
            <a:off x="18969" y="253503"/>
            <a:ext cx="1558380" cy="1202609"/>
          </a:xfrm>
          <a:prstGeom prst="rect">
            <a:avLst/>
          </a:prstGeom>
        </p:spPr>
      </p:pic>
      <p:pic>
        <p:nvPicPr>
          <p:cNvPr id="32" name="Picture 31"/>
          <p:cNvPicPr>
            <a:picLocks noChangeAspect="1"/>
          </p:cNvPicPr>
          <p:nvPr/>
        </p:nvPicPr>
        <p:blipFill>
          <a:blip r:embed="rId6"/>
          <a:stretch>
            <a:fillRect/>
          </a:stretch>
        </p:blipFill>
        <p:spPr>
          <a:xfrm>
            <a:off x="15849600" y="451241"/>
            <a:ext cx="1979091" cy="1857921"/>
          </a:xfrm>
          <a:prstGeom prst="rect">
            <a:avLst/>
          </a:prstGeom>
        </p:spPr>
      </p:pic>
      <p:sp>
        <p:nvSpPr>
          <p:cNvPr id="19" name="Oval Callout 18"/>
          <p:cNvSpPr/>
          <p:nvPr/>
        </p:nvSpPr>
        <p:spPr>
          <a:xfrm>
            <a:off x="8159470" y="935921"/>
            <a:ext cx="1822730" cy="930979"/>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4213477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2" dur="500"/>
                                        <p:tgtEl>
                                          <p:spTgt spid="30">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5"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565142"/>
            <a:ext cx="13487400" cy="2578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2. DẤU </a:t>
            </a: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HIỆU NHẬN BIẾT CỦA </a:t>
            </a:r>
            <a:endPar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HÌNH </a:t>
            </a: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BÌNH HÀNH</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3927211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571500"/>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590800" y="650824"/>
            <a:ext cx="12877800" cy="1131079"/>
          </a:xfrm>
          <a:prstGeom prst="rect">
            <a:avLst/>
          </a:prstGeom>
        </p:spPr>
        <p:txBody>
          <a:bodyPr wrap="square">
            <a:spAutoFit/>
          </a:bodyPr>
          <a:lstStyle/>
          <a:p>
            <a:pPr lvl="0"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Dấu hiệu nhận biết hình bình hành theo </a:t>
            </a:r>
            <a:r>
              <a:rPr lang="en-US" sz="4500" b="1" smtClean="0">
                <a:solidFill>
                  <a:srgbClr val="FF0000"/>
                </a:solidFill>
                <a:latin typeface="Arial" panose="020B0604020202020204" pitchFamily="34" charset="0"/>
                <a:ea typeface="Calibri" panose="020F0502020204030204" pitchFamily="34" charset="0"/>
                <a:cs typeface="Arial" panose="020B0604020202020204" pitchFamily="34" charset="0"/>
              </a:rPr>
              <a:t>cạnh</a:t>
            </a:r>
            <a:endParaRPr kumimoji="0" lang="vi-VN" sz="45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6687800" y="617010"/>
            <a:ext cx="1405113" cy="1317293"/>
          </a:xfrm>
          <a:prstGeom prst="rect">
            <a:avLst/>
          </a:prstGeom>
        </p:spPr>
      </p:pic>
      <p:sp>
        <p:nvSpPr>
          <p:cNvPr id="15" name="TextBox 14"/>
          <p:cNvSpPr txBox="1"/>
          <p:nvPr/>
        </p:nvSpPr>
        <p:spPr>
          <a:xfrm>
            <a:off x="1120707" y="2366308"/>
            <a:ext cx="15430500" cy="1938992"/>
          </a:xfrm>
          <a:prstGeom prst="rect">
            <a:avLst/>
          </a:prstGeom>
          <a:noFill/>
        </p:spPr>
        <p:txBody>
          <a:bodyPr wrap="square" rtlCol="0">
            <a:spAutoFit/>
          </a:bodyPr>
          <a:lstStyle/>
          <a:p>
            <a:pPr lvl="0" algn="just">
              <a:lnSpc>
                <a:spcPct val="150000"/>
              </a:lnSpc>
            </a:pPr>
            <a:r>
              <a:rPr lang="nl-NL" sz="4000">
                <a:latin typeface="Arial" panose="020B0604020202020204" pitchFamily="34" charset="0"/>
                <a:cs typeface="Arial" panose="020B0604020202020204" pitchFamily="34" charset="0"/>
              </a:rPr>
              <a:t>- Nếu một tứ giác có các cạnh đối bằng nhau thì tứ giác đó có là một hình bình hành.</a:t>
            </a:r>
            <a:endParaRPr kumimoji="0" lang="en-US" sz="4000" i="0" u="none" strike="noStrike" kern="1200" cap="none" spc="0" normalizeH="0" baseline="0" noProof="0">
              <a:ln>
                <a:noFill/>
              </a:ln>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4" name="Rounded Rectangular Callout 13"/>
          <p:cNvSpPr/>
          <p:nvPr/>
        </p:nvSpPr>
        <p:spPr>
          <a:xfrm>
            <a:off x="1083232" y="4838700"/>
            <a:ext cx="15985568" cy="42672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828800" y="5015448"/>
            <a:ext cx="14248035" cy="3785652"/>
          </a:xfrm>
          <a:prstGeom prst="rect">
            <a:avLst/>
          </a:prstGeom>
        </p:spPr>
        <p:txBody>
          <a:bodyPr wrap="square">
            <a:spAutoFit/>
          </a:bodyPr>
          <a:lstStyle/>
          <a:p>
            <a:pPr algn="just">
              <a:lnSpc>
                <a:spcPct val="150000"/>
              </a:lnSpc>
            </a:pPr>
            <a:r>
              <a:rPr lang="nl-NL" sz="4000" b="1" u="sng">
                <a:solidFill>
                  <a:schemeClr val="bg1"/>
                </a:solidFill>
                <a:latin typeface="Arial" panose="020B0604020202020204" pitchFamily="34" charset="0"/>
                <a:ea typeface="Arial" panose="020B0604020202020204" pitchFamily="34" charset="0"/>
                <a:cs typeface="Arial" panose="020B0604020202020204" pitchFamily="34" charset="0"/>
              </a:rPr>
              <a:t>Định lí 2:</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4000">
                <a:solidFill>
                  <a:schemeClr val="bg1"/>
                </a:solidFill>
                <a:latin typeface="Arial" panose="020B0604020202020204" pitchFamily="34" charset="0"/>
                <a:ea typeface="Arial" panose="020B0604020202020204" pitchFamily="34" charset="0"/>
                <a:cs typeface="Arial" panose="020B0604020202020204" pitchFamily="34" charset="0"/>
              </a:rPr>
              <a:t>a) Tứ giác có các cạnh đối bằng nhau là một hình bình hành.</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4000">
                <a:solidFill>
                  <a:schemeClr val="bg1"/>
                </a:solidFill>
                <a:latin typeface="Arial" panose="020B0604020202020204" pitchFamily="34" charset="0"/>
                <a:ea typeface="Arial" panose="020B0604020202020204" pitchFamily="34" charset="0"/>
                <a:cs typeface="Arial" panose="020B0604020202020204" pitchFamily="34" charset="0"/>
              </a:rPr>
              <a:t>b) Tứ giác có một cặp cạnh đối song song và bằng nhau là một hình bình hành.</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7" name="Group 2"/>
          <p:cNvGrpSpPr/>
          <p:nvPr/>
        </p:nvGrpSpPr>
        <p:grpSpPr>
          <a:xfrm>
            <a:off x="-1066800" y="9944100"/>
            <a:ext cx="20834242" cy="1818911"/>
            <a:chOff x="0" y="0"/>
            <a:chExt cx="3762534" cy="328484"/>
          </a:xfrm>
        </p:grpSpPr>
        <p:sp>
          <p:nvSpPr>
            <p:cNvPr id="18"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9" name="Picture 18"/>
          <p:cNvPicPr>
            <a:picLocks noChangeAspect="1"/>
          </p:cNvPicPr>
          <p:nvPr/>
        </p:nvPicPr>
        <p:blipFill>
          <a:blip r:embed="rId46"/>
          <a:stretch>
            <a:fillRect/>
          </a:stretch>
        </p:blipFill>
        <p:spPr>
          <a:xfrm flipH="1">
            <a:off x="16076834" y="7286586"/>
            <a:ext cx="1845288" cy="2886114"/>
          </a:xfrm>
          <a:prstGeom prst="rect">
            <a:avLst/>
          </a:prstGeom>
        </p:spPr>
      </p:pic>
    </p:spTree>
    <p:extLst>
      <p:ext uri="{BB962C8B-B14F-4D97-AF65-F5344CB8AC3E}">
        <p14:creationId xmlns:p14="http://schemas.microsoft.com/office/powerpoint/2010/main" val="278781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anim calcmode="lin" valueType="num">
                                      <p:cBhvr>
                                        <p:cTn id="27" dur="500" fill="hold"/>
                                        <p:tgtEl>
                                          <p:spTgt spid="16"/>
                                        </p:tgtEl>
                                        <p:attrNameLst>
                                          <p:attrName>ppt_x</p:attrName>
                                        </p:attrNameLst>
                                      </p:cBhvr>
                                      <p:tavLst>
                                        <p:tav tm="0">
                                          <p:val>
                                            <p:strVal val="#ppt_x"/>
                                          </p:val>
                                        </p:tav>
                                        <p:tav tm="100000">
                                          <p:val>
                                            <p:strVal val="#ppt_x"/>
                                          </p:val>
                                        </p:tav>
                                      </p:tavLst>
                                    </p:anim>
                                    <p:anim calcmode="lin" valueType="num">
                                      <p:cBhvr>
                                        <p:cTn id="28" dur="5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6800" y="-11811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7" name="Picture 6"/>
          <p:cNvPicPr>
            <a:picLocks noChangeAspect="1"/>
          </p:cNvPicPr>
          <p:nvPr/>
        </p:nvPicPr>
        <p:blipFill>
          <a:blip r:embed="rId3"/>
          <a:stretch>
            <a:fillRect/>
          </a:stretch>
        </p:blipFill>
        <p:spPr>
          <a:xfrm>
            <a:off x="16787557" y="923207"/>
            <a:ext cx="994945" cy="169592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711553788"/>
              </p:ext>
            </p:extLst>
          </p:nvPr>
        </p:nvGraphicFramePr>
        <p:xfrm>
          <a:off x="8062332" y="3924300"/>
          <a:ext cx="9372600" cy="2606040"/>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CD; AD = BC</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49936"/>
                  </a:ext>
                </a:extLst>
              </a:tr>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9352317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06018994"/>
              </p:ext>
            </p:extLst>
          </p:nvPr>
        </p:nvGraphicFramePr>
        <p:xfrm>
          <a:off x="8141030" y="7277100"/>
          <a:ext cx="9144000" cy="2606040"/>
        </p:xfrm>
        <a:graphic>
          <a:graphicData uri="http://schemas.openxmlformats.org/drawingml/2006/table">
            <a:tbl>
              <a:tblPr firstRow="1" firstCol="1" bandRow="1"/>
              <a:tblGrid>
                <a:gridCol w="1617026">
                  <a:extLst>
                    <a:ext uri="{9D8B030D-6E8A-4147-A177-3AD203B41FA5}">
                      <a16:colId xmlns:a16="http://schemas.microsoft.com/office/drawing/2014/main" val="3281033720"/>
                    </a:ext>
                  </a:extLst>
                </a:gridCol>
                <a:gridCol w="7526974">
                  <a:extLst>
                    <a:ext uri="{9D8B030D-6E8A-4147-A177-3AD203B41FA5}">
                      <a16:colId xmlns:a16="http://schemas.microsoft.com/office/drawing/2014/main" val="212492710"/>
                    </a:ext>
                  </a:extLst>
                </a:gridCol>
              </a:tblGrid>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CD và AB = CD</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3387615"/>
                  </a:ext>
                </a:extLst>
              </a:tr>
              <a:tr h="0">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Tứ giác ABCD là hình bình hành</a:t>
                      </a:r>
                      <a:r>
                        <a:rPr lang="en-US" sz="3800" smtClean="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00261944"/>
                  </a:ext>
                </a:extLst>
              </a:tr>
            </a:tbl>
          </a:graphicData>
        </a:graphic>
      </p:graphicFrame>
      <p:pic>
        <p:nvPicPr>
          <p:cNvPr id="20" name="Picture 19"/>
          <p:cNvPicPr>
            <a:picLocks noChangeAspect="1"/>
          </p:cNvPicPr>
          <p:nvPr/>
        </p:nvPicPr>
        <p:blipFill>
          <a:blip r:embed="rId4"/>
          <a:stretch>
            <a:fillRect/>
          </a:stretch>
        </p:blipFill>
        <p:spPr>
          <a:xfrm>
            <a:off x="381000" y="3919928"/>
            <a:ext cx="5806990" cy="3428357"/>
          </a:xfrm>
          <a:prstGeom prst="rect">
            <a:avLst/>
          </a:prstGeom>
        </p:spPr>
      </p:pic>
      <p:sp>
        <p:nvSpPr>
          <p:cNvPr id="22" name="Rectangle 21"/>
          <p:cNvSpPr/>
          <p:nvPr/>
        </p:nvSpPr>
        <p:spPr>
          <a:xfrm>
            <a:off x="6705600" y="3992368"/>
            <a:ext cx="752129" cy="677108"/>
          </a:xfrm>
          <a:prstGeom prst="rect">
            <a:avLst/>
          </a:prstGeom>
        </p:spPr>
        <p:txBody>
          <a:bodyPr wrap="none">
            <a:spAutoFit/>
          </a:bodyPr>
          <a:lstStyle/>
          <a:p>
            <a:r>
              <a:rPr lang="en-US" sz="3800" smtClean="0">
                <a:solidFill>
                  <a:prstClr val="black"/>
                </a:solidFill>
                <a:latin typeface="Arial" panose="020B0604020202020204" pitchFamily="34" charset="0"/>
                <a:cs typeface="Arial" panose="020B0604020202020204" pitchFamily="34" charset="0"/>
              </a:rPr>
              <a:t>a) </a:t>
            </a:r>
            <a:endParaRPr lang="en-US"/>
          </a:p>
        </p:txBody>
      </p:sp>
      <p:sp>
        <p:nvSpPr>
          <p:cNvPr id="23" name="Rectangle 22"/>
          <p:cNvSpPr/>
          <p:nvPr/>
        </p:nvSpPr>
        <p:spPr>
          <a:xfrm>
            <a:off x="6781800" y="7368540"/>
            <a:ext cx="752129" cy="677108"/>
          </a:xfrm>
          <a:prstGeom prst="rect">
            <a:avLst/>
          </a:prstGeom>
        </p:spPr>
        <p:txBody>
          <a:bodyPr wrap="none">
            <a:spAutoFit/>
          </a:bodyPr>
          <a:lstStyle/>
          <a:p>
            <a:pPr lvl="0"/>
            <a:r>
              <a:rPr lang="en-US" sz="3800" smtClean="0">
                <a:solidFill>
                  <a:prstClr val="black"/>
                </a:solidFill>
                <a:latin typeface="Arial" panose="020B0604020202020204" pitchFamily="34" charset="0"/>
                <a:cs typeface="Arial" panose="020B0604020202020204" pitchFamily="34" charset="0"/>
              </a:rPr>
              <a:t>b) </a:t>
            </a:r>
            <a:endParaRPr lang="en-US">
              <a:solidFill>
                <a:prstClr val="black"/>
              </a:solidFill>
            </a:endParaRPr>
          </a:p>
        </p:txBody>
      </p:sp>
      <p:pic>
        <p:nvPicPr>
          <p:cNvPr id="24" name="Picture 23"/>
          <p:cNvPicPr>
            <a:picLocks noChangeAspect="1"/>
          </p:cNvPicPr>
          <p:nvPr/>
        </p:nvPicPr>
        <p:blipFill>
          <a:blip r:embed="rId5"/>
          <a:stretch>
            <a:fillRect/>
          </a:stretch>
        </p:blipFill>
        <p:spPr>
          <a:xfrm>
            <a:off x="2362200" y="8801100"/>
            <a:ext cx="1554205" cy="1153879"/>
          </a:xfrm>
          <a:prstGeom prst="rect">
            <a:avLst/>
          </a:prstGeom>
        </p:spPr>
      </p:pic>
      <p:sp>
        <p:nvSpPr>
          <p:cNvPr id="25" name="Rectangle 24"/>
          <p:cNvSpPr/>
          <p:nvPr/>
        </p:nvSpPr>
        <p:spPr>
          <a:xfrm>
            <a:off x="381000" y="800100"/>
            <a:ext cx="11038599" cy="1015663"/>
          </a:xfrm>
          <a:prstGeom prst="rect">
            <a:avLst/>
          </a:prstGeom>
        </p:spPr>
        <p:txBody>
          <a:bodyPr wrap="none">
            <a:spAutoFit/>
          </a:bodyPr>
          <a:lstStyle/>
          <a:p>
            <a:pPr algn="just">
              <a:lnSpc>
                <a:spcPct val="150000"/>
              </a:lnSpc>
              <a:spcAft>
                <a:spcPts val="800"/>
              </a:spcAft>
            </a:pPr>
            <a:r>
              <a:rPr lang="nl-NL" sz="4000" b="1" u="sng" smtClean="0">
                <a:solidFill>
                  <a:srgbClr val="C00000"/>
                </a:solidFill>
                <a:latin typeface="Arial" panose="020B0604020202020204" pitchFamily="34" charset="0"/>
                <a:ea typeface="Calibri" panose="020F0502020204030204" pitchFamily="34" charset="0"/>
                <a:cs typeface="Arial" panose="020B0604020202020204" pitchFamily="34" charset="0"/>
              </a:rPr>
              <a:t>Câu hỏi:</a:t>
            </a:r>
            <a:r>
              <a:rPr lang="nl-NL" sz="4000" b="1"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nl-NL" sz="3800" smtClean="0">
                <a:solidFill>
                  <a:srgbClr val="000000"/>
                </a:solidFill>
                <a:latin typeface="Arial" panose="020B0604020202020204" pitchFamily="34" charset="0"/>
                <a:ea typeface="Calibri" panose="020F0502020204030204" pitchFamily="34" charset="0"/>
                <a:cs typeface="Arial" panose="020B0604020202020204" pitchFamily="34" charset="0"/>
              </a:rPr>
              <a:t>Hãy viết giải </a:t>
            </a: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thiết, kết luận của Định lí 2.</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26" name="Oval Callout 25"/>
          <p:cNvSpPr/>
          <p:nvPr/>
        </p:nvSpPr>
        <p:spPr>
          <a:xfrm>
            <a:off x="8546030" y="2247945"/>
            <a:ext cx="1608582" cy="761955"/>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1881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500"/>
                                        <p:tgtEl>
                                          <p:spTgt spid="23"/>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5872" y="114300"/>
            <a:ext cx="1464656" cy="1504044"/>
          </a:xfrm>
          <a:prstGeom prst="rect">
            <a:avLst/>
          </a:prstGeom>
        </p:spPr>
      </p:pic>
      <p:grpSp>
        <p:nvGrpSpPr>
          <p:cNvPr id="20" name="Group 19"/>
          <p:cNvGrpSpPr/>
          <p:nvPr/>
        </p:nvGrpSpPr>
        <p:grpSpPr>
          <a:xfrm>
            <a:off x="5932562" y="647700"/>
            <a:ext cx="6096000" cy="914400"/>
            <a:chOff x="1554480" y="876300"/>
            <a:chExt cx="6096000" cy="1143000"/>
          </a:xfrm>
          <a:solidFill>
            <a:schemeClr val="accent5">
              <a:lumMod val="75000"/>
            </a:schemeClr>
          </a:solidFill>
        </p:grpSpPr>
        <p:sp>
          <p:nvSpPr>
            <p:cNvPr id="21" name="Flowchart: Terminator 20"/>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tr59)</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762001" y="1869672"/>
                <a:ext cx="17297399" cy="1752211"/>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cs typeface="Times New Roman" panose="02020603050405020304" pitchFamily="18" charset="0"/>
                  </a:rPr>
                  <a:t>Cho hình bình hành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ABCD</m:t>
                    </m:r>
                  </m:oMath>
                </a14:m>
                <a:r>
                  <a:rPr lang="en-US" sz="3800" smtClean="0">
                    <a:latin typeface="Arial" panose="020B0604020202020204" pitchFamily="34" charset="0"/>
                    <a:ea typeface="Calibri" panose="020F0502020204030204" pitchFamily="34" charset="0"/>
                    <a:cs typeface="Times New Roman" panose="02020603050405020304" pitchFamily="18" charset="0"/>
                  </a:rPr>
                  <a:t>. Từ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A</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C</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smtClean="0">
                    <a:latin typeface="Arial" panose="020B0604020202020204" pitchFamily="34" charset="0"/>
                    <a:ea typeface="Calibri" panose="020F0502020204030204" pitchFamily="34" charset="0"/>
                    <a:cs typeface="Times New Roman" panose="02020603050405020304" pitchFamily="18" charset="0"/>
                  </a:rPr>
                  <a:t>kẻ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AH</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CK</m:t>
                    </m:r>
                    <m:r>
                      <a:rPr lang="en-US" sz="3800" i="0" smtClean="0">
                        <a:latin typeface="Cambria Math" panose="02040503050406030204" pitchFamily="18" charset="0"/>
                        <a:ea typeface="Calibri" panose="020F0502020204030204" pitchFamily="34" charset="0"/>
                        <a:cs typeface="Times New Roman" panose="02020603050405020304" pitchFamily="18" charset="0"/>
                      </a:rPr>
                      <m:t> </m:t>
                    </m:r>
                  </m:oMath>
                </a14:m>
                <a:r>
                  <a:rPr lang="en-US" sz="3800" smtClean="0">
                    <a:latin typeface="Arial" panose="020B0604020202020204" pitchFamily="34" charset="0"/>
                    <a:ea typeface="Calibri" panose="020F0502020204030204" pitchFamily="34" charset="0"/>
                    <a:cs typeface="Times New Roman" panose="02020603050405020304" pitchFamily="18" charset="0"/>
                  </a:rPr>
                  <a:t>cùng vuông góc với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Times New Roman" panose="02020603050405020304" pitchFamily="18" charset="0"/>
                      </a:rPr>
                      <m:t>BH</m:t>
                    </m:r>
                    <m:r>
                      <a:rPr lang="en-US" sz="3800" b="0" i="1"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latin typeface="Cambria Math" panose="02040503050406030204" pitchFamily="18" charset="0"/>
                          </a:rPr>
                        </m:ctrlPr>
                      </m:dPr>
                      <m:e>
                        <m:r>
                          <m:rPr>
                            <m:sty m:val="p"/>
                          </m:rPr>
                          <a:rPr lang="en-US" sz="3800">
                            <a:latin typeface="Cambria Math" panose="02040503050406030204" pitchFamily="18" charset="0"/>
                          </a:rPr>
                          <m:t>H</m:t>
                        </m:r>
                        <m:r>
                          <a:rPr lang="en-US" sz="3800">
                            <a:latin typeface="Cambria Math" panose="02040503050406030204" pitchFamily="18" charset="0"/>
                          </a:rPr>
                          <m:t>,</m:t>
                        </m:r>
                        <m:r>
                          <m:rPr>
                            <m:sty m:val="p"/>
                          </m:rPr>
                          <a:rPr lang="en-US" sz="3800">
                            <a:latin typeface="Cambria Math" panose="02040503050406030204" pitchFamily="18" charset="0"/>
                          </a:rPr>
                          <m:t>K</m:t>
                        </m:r>
                        <m:r>
                          <a:rPr lang="en-US" sz="3800">
                            <a:latin typeface="Cambria Math" panose="02040503050406030204" pitchFamily="18" charset="0"/>
                          </a:rPr>
                          <m:t>∈</m:t>
                        </m:r>
                        <m:r>
                          <m:rPr>
                            <m:sty m:val="p"/>
                          </m:rPr>
                          <a:rPr lang="en-US" sz="3800">
                            <a:latin typeface="Cambria Math" panose="02040503050406030204" pitchFamily="18" charset="0"/>
                          </a:rPr>
                          <m:t>BD</m:t>
                        </m:r>
                      </m:e>
                    </m:d>
                  </m:oMath>
                </a14:m>
                <a:r>
                  <a:rPr lang="en-US" sz="3800" smtClean="0">
                    <a:latin typeface="Arial" panose="020B0604020202020204" pitchFamily="34" charset="0"/>
                    <a:ea typeface="Calibri" panose="020F0502020204030204" pitchFamily="34" charset="0"/>
                    <a:cs typeface="Times New Roman" panose="02020603050405020304" pitchFamily="18" charset="0"/>
                  </a:rPr>
                  <a:t> (H.3.31). Chứng minh tứ giác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AHCK</m:t>
                    </m:r>
                  </m:oMath>
                </a14:m>
                <a:r>
                  <a:rPr lang="en-US" sz="3800" smtClean="0">
                    <a:latin typeface="Arial" panose="020B0604020202020204" pitchFamily="34" charset="0"/>
                    <a:ea typeface="Calibri" panose="020F0502020204030204" pitchFamily="34" charset="0"/>
                    <a:cs typeface="Times New Roman" panose="02020603050405020304" pitchFamily="18" charset="0"/>
                  </a:rPr>
                  <a:t> là hình bình hành.</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62001" y="1869672"/>
                <a:ext cx="17297399" cy="1752211"/>
              </a:xfrm>
              <a:prstGeom prst="rect">
                <a:avLst/>
              </a:prstGeom>
              <a:blipFill>
                <a:blip r:embed="rId14"/>
                <a:stretch>
                  <a:fillRect l="-1163" b="-12195"/>
                </a:stretch>
              </a:blipFill>
            </p:spPr>
            <p:txBody>
              <a:bodyPr/>
              <a:lstStyle/>
              <a:p>
                <a:r>
                  <a:rPr lang="en-US">
                    <a:noFill/>
                  </a:rPr>
                  <a:t> </a:t>
                </a:r>
              </a:p>
            </p:txBody>
          </p:sp>
        </mc:Fallback>
      </mc:AlternateContent>
      <p:sp>
        <p:nvSpPr>
          <p:cNvPr id="23" name="Oval Callout 22"/>
          <p:cNvSpPr/>
          <p:nvPr/>
        </p:nvSpPr>
        <p:spPr>
          <a:xfrm>
            <a:off x="12192000" y="42303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grpSp>
        <p:nvGrpSpPr>
          <p:cNvPr id="40" name="Group 2"/>
          <p:cNvGrpSpPr/>
          <p:nvPr/>
        </p:nvGrpSpPr>
        <p:grpSpPr>
          <a:xfrm>
            <a:off x="-1425317" y="9572989"/>
            <a:ext cx="20834242" cy="1818911"/>
            <a:chOff x="0" y="0"/>
            <a:chExt cx="3762534" cy="328484"/>
          </a:xfrm>
        </p:grpSpPr>
        <p:sp>
          <p:nvSpPr>
            <p:cNvPr id="4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4101504"/>
            <a:ext cx="7271373" cy="3810000"/>
          </a:xfrm>
          <a:prstGeom prst="rect">
            <a:avLst/>
          </a:prstGeom>
        </p:spPr>
      </p:pic>
      <mc:AlternateContent xmlns:mc="http://schemas.openxmlformats.org/markup-compatibility/2006" xmlns:a14="http://schemas.microsoft.com/office/drawing/2010/main">
        <mc:Choice Requires="a14">
          <p:graphicFrame>
            <p:nvGraphicFramePr>
              <p:cNvPr id="24" name="Table 23"/>
              <p:cNvGraphicFramePr>
                <a:graphicFrameLocks noGrp="1"/>
              </p:cNvGraphicFramePr>
              <p:nvPr>
                <p:extLst>
                  <p:ext uri="{D42A27DB-BD31-4B8C-83A1-F6EECF244321}">
                    <p14:modId xmlns:p14="http://schemas.microsoft.com/office/powerpoint/2010/main" val="1314595243"/>
                  </p:ext>
                </p:extLst>
              </p:nvPr>
            </p:nvGraphicFramePr>
            <p:xfrm>
              <a:off x="8077200" y="5755483"/>
              <a:ext cx="9372600" cy="2637222"/>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1688555">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i="0" smtClean="0">
                                  <a:effectLst/>
                                  <a:latin typeface="Cambria Math" panose="02040503050406030204" pitchFamily="18" charset="0"/>
                                  <a:ea typeface="Arial" panose="020B0604020202020204" pitchFamily="34" charset="0"/>
                                  <a:cs typeface="Arial" panose="020B0604020202020204" pitchFamily="34" charset="0"/>
                                </a:rPr>
                                <m:t>ABCD</m:t>
                              </m:r>
                            </m:oMath>
                          </a14:m>
                          <a:r>
                            <a:rPr lang="en-US" sz="3800" smtClean="0">
                              <a:effectLst/>
                              <a:latin typeface="Arial" panose="020B0604020202020204" pitchFamily="34" charset="0"/>
                              <a:ea typeface="Arial" panose="020B0604020202020204" pitchFamily="34" charset="0"/>
                              <a:cs typeface="Arial" panose="020B0604020202020204" pitchFamily="34" charset="0"/>
                            </a:rPr>
                            <a:t> là</a:t>
                          </a:r>
                          <a:r>
                            <a:rPr lang="en-US" sz="3800" baseline="0" smtClean="0">
                              <a:effectLst/>
                              <a:latin typeface="Arial" panose="020B0604020202020204" pitchFamily="34" charset="0"/>
                              <a:ea typeface="Arial" panose="020B0604020202020204" pitchFamily="34" charset="0"/>
                              <a:cs typeface="Arial" panose="020B0604020202020204" pitchFamily="34" charset="0"/>
                            </a:rPr>
                            <a:t> hình bình hành;</a:t>
                          </a:r>
                        </a:p>
                        <a:p>
                          <a:pPr algn="just">
                            <a:lnSpc>
                              <a:spcPct val="150000"/>
                            </a:lnSpc>
                            <a:spcAft>
                              <a:spcPts val="0"/>
                            </a:spcAft>
                          </a:pP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49936"/>
                      </a:ext>
                    </a:extLst>
                  </a:tr>
                  <a:tr h="899862">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baseline="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lang="en-US" sz="3800" i="0" smtClean="0">
                                  <a:effectLst/>
                                  <a:latin typeface="Cambria Math" panose="02040503050406030204" pitchFamily="18" charset="0"/>
                                  <a:ea typeface="Arial" panose="020B0604020202020204" pitchFamily="34" charset="0"/>
                                  <a:cs typeface="Arial" panose="020B0604020202020204" pitchFamily="34" charset="0"/>
                                </a:rPr>
                                <m:t>A</m:t>
                              </m:r>
                              <m:r>
                                <m:rPr>
                                  <m:sty m:val="p"/>
                                </m:rPr>
                                <a:rPr lang="en-US" sz="3800" b="0" i="0" smtClean="0">
                                  <a:effectLst/>
                                  <a:latin typeface="Cambria Math" panose="02040503050406030204" pitchFamily="18" charset="0"/>
                                  <a:ea typeface="Arial" panose="020B0604020202020204" pitchFamily="34" charset="0"/>
                                  <a:cs typeface="Arial" panose="020B0604020202020204" pitchFamily="34" charset="0"/>
                                </a:rPr>
                                <m:t>HCK</m:t>
                              </m:r>
                            </m:oMath>
                          </a14:m>
                          <a:r>
                            <a:rPr lang="en-US" sz="3800" smtClean="0">
                              <a:effectLst/>
                              <a:latin typeface="Arial" panose="020B0604020202020204" pitchFamily="34" charset="0"/>
                              <a:ea typeface="Arial" panose="020B0604020202020204" pitchFamily="34" charset="0"/>
                              <a:cs typeface="Arial" panose="020B0604020202020204" pitchFamily="34" charset="0"/>
                            </a:rPr>
                            <a:t> </a:t>
                          </a:r>
                          <a:r>
                            <a:rPr lang="en-US" sz="3800">
                              <a:effectLst/>
                              <a:latin typeface="Arial" panose="020B0604020202020204" pitchFamily="34" charset="0"/>
                              <a:ea typeface="Arial" panose="020B0604020202020204" pitchFamily="34" charset="0"/>
                              <a:cs typeface="Arial" panose="020B0604020202020204" pitchFamily="34" charset="0"/>
                            </a:rPr>
                            <a:t>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93523171"/>
                      </a:ext>
                    </a:extLst>
                  </a:tr>
                </a:tbl>
              </a:graphicData>
            </a:graphic>
          </p:graphicFrame>
        </mc:Choice>
        <mc:Fallback xmlns="">
          <p:graphicFrame>
            <p:nvGraphicFramePr>
              <p:cNvPr id="24" name="Table 23"/>
              <p:cNvGraphicFramePr>
                <a:graphicFrameLocks noGrp="1"/>
              </p:cNvGraphicFramePr>
              <p:nvPr>
                <p:extLst>
                  <p:ext uri="{D42A27DB-BD31-4B8C-83A1-F6EECF244321}">
                    <p14:modId xmlns:p14="http://schemas.microsoft.com/office/powerpoint/2010/main" val="1314595243"/>
                  </p:ext>
                </p:extLst>
              </p:nvPr>
            </p:nvGraphicFramePr>
            <p:xfrm>
              <a:off x="8077200" y="5755483"/>
              <a:ext cx="9372600" cy="2588417"/>
            </p:xfrm>
            <a:graphic>
              <a:graphicData uri="http://schemas.openxmlformats.org/drawingml/2006/table">
                <a:tbl>
                  <a:tblPr firstRow="1" firstCol="1" bandRow="1"/>
                  <a:tblGrid>
                    <a:gridCol w="1657452">
                      <a:extLst>
                        <a:ext uri="{9D8B030D-6E8A-4147-A177-3AD203B41FA5}">
                          <a16:colId xmlns:a16="http://schemas.microsoft.com/office/drawing/2014/main" val="428352420"/>
                        </a:ext>
                      </a:extLst>
                    </a:gridCol>
                    <a:gridCol w="7715148">
                      <a:extLst>
                        <a:ext uri="{9D8B030D-6E8A-4147-A177-3AD203B41FA5}">
                          <a16:colId xmlns:a16="http://schemas.microsoft.com/office/drawing/2014/main" val="3423286859"/>
                        </a:ext>
                      </a:extLst>
                    </a:gridCol>
                  </a:tblGrid>
                  <a:tr h="1688555">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6"/>
                          <a:stretch>
                            <a:fillRect l="-21485" r="-79" b="-62455"/>
                          </a:stretch>
                        </a:blipFill>
                      </a:tcPr>
                    </a:tc>
                    <a:extLst>
                      <a:ext uri="{0D108BD9-81ED-4DB2-BD59-A6C34878D82A}">
                        <a16:rowId xmlns:a16="http://schemas.microsoft.com/office/drawing/2014/main" val="254649936"/>
                      </a:ext>
                    </a:extLst>
                  </a:tr>
                  <a:tr h="899862">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16"/>
                          <a:stretch>
                            <a:fillRect l="-21485" t="-187162" r="-79" b="-16892"/>
                          </a:stretch>
                        </a:blipFill>
                      </a:tcPr>
                    </a:tc>
                    <a:extLst>
                      <a:ext uri="{0D108BD9-81ED-4DB2-BD59-A6C34878D82A}">
                        <a16:rowId xmlns:a16="http://schemas.microsoft.com/office/drawing/2014/main" val="3793523171"/>
                      </a:ext>
                    </a:extLst>
                  </a:tr>
                </a:tbl>
              </a:graphicData>
            </a:graphic>
          </p:graphicFrame>
        </mc:Fallback>
      </mc:AlternateContent>
      <mc:AlternateContent xmlns:mc="http://schemas.openxmlformats.org/markup-compatibility/2006" xmlns:a14="http://schemas.microsoft.com/office/drawing/2010/main">
        <mc:Choice Requires="a14">
          <p:sp>
            <p:nvSpPr>
              <p:cNvPr id="5" name="Rectangle 4"/>
              <p:cNvSpPr/>
              <p:nvPr/>
            </p:nvSpPr>
            <p:spPr>
              <a:xfrm>
                <a:off x="9753600" y="6617012"/>
                <a:ext cx="6626045"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3800" i="0">
                          <a:latin typeface="Cambria Math" panose="02040503050406030204" pitchFamily="18" charset="0"/>
                        </a:rPr>
                        <m:t>AH</m:t>
                      </m:r>
                      <m:r>
                        <a:rPr lang="en-US" sz="3800" i="0">
                          <a:latin typeface="Cambria Math" panose="02040503050406030204" pitchFamily="18" charset="0"/>
                        </a:rPr>
                        <m:t>⊥</m:t>
                      </m:r>
                      <m:r>
                        <m:rPr>
                          <m:sty m:val="p"/>
                        </m:rPr>
                        <a:rPr lang="en-US" sz="3800" i="0">
                          <a:latin typeface="Cambria Math" panose="02040503050406030204" pitchFamily="18" charset="0"/>
                        </a:rPr>
                        <m:t>BD</m:t>
                      </m:r>
                      <m:r>
                        <a:rPr lang="en-US" sz="3800" i="0">
                          <a:latin typeface="Cambria Math" panose="02040503050406030204" pitchFamily="18" charset="0"/>
                        </a:rPr>
                        <m:t>,</m:t>
                      </m:r>
                      <m:r>
                        <m:rPr>
                          <m:sty m:val="p"/>
                        </m:rPr>
                        <a:rPr lang="en-US" sz="3800" i="0">
                          <a:latin typeface="Cambria Math" panose="02040503050406030204" pitchFamily="18" charset="0"/>
                        </a:rPr>
                        <m:t>CK</m:t>
                      </m:r>
                      <m:r>
                        <a:rPr lang="en-US" sz="3800" i="0">
                          <a:latin typeface="Cambria Math" panose="02040503050406030204" pitchFamily="18" charset="0"/>
                        </a:rPr>
                        <m:t>⊥</m:t>
                      </m:r>
                      <m:r>
                        <m:rPr>
                          <m:sty m:val="p"/>
                        </m:rPr>
                        <a:rPr lang="en-US" sz="3800" i="0">
                          <a:latin typeface="Cambria Math" panose="02040503050406030204" pitchFamily="18" charset="0"/>
                        </a:rPr>
                        <m:t>BD</m:t>
                      </m:r>
                      <m:r>
                        <m:rPr>
                          <m:nor/>
                        </m:rPr>
                        <a:rPr lang="en-US" sz="3800">
                          <a:latin typeface="Cambria Math" panose="02040503050406030204" pitchFamily="18" charset="0"/>
                        </a:rPr>
                        <m:t> </m:t>
                      </m:r>
                      <m:d>
                        <m:dPr>
                          <m:ctrlPr>
                            <a:rPr lang="en-US" sz="3800" i="1">
                              <a:latin typeface="Cambria Math" panose="02040503050406030204" pitchFamily="18" charset="0"/>
                            </a:rPr>
                          </m:ctrlPr>
                        </m:dPr>
                        <m:e>
                          <m:r>
                            <m:rPr>
                              <m:sty m:val="p"/>
                            </m:rPr>
                            <a:rPr lang="en-US" sz="3800" i="0">
                              <a:latin typeface="Cambria Math" panose="02040503050406030204" pitchFamily="18" charset="0"/>
                            </a:rPr>
                            <m:t>H</m:t>
                          </m:r>
                          <m:r>
                            <a:rPr lang="en-US" sz="3800" i="0">
                              <a:latin typeface="Cambria Math" panose="02040503050406030204" pitchFamily="18" charset="0"/>
                            </a:rPr>
                            <m:t>,</m:t>
                          </m:r>
                          <m:r>
                            <m:rPr>
                              <m:sty m:val="p"/>
                            </m:rPr>
                            <a:rPr lang="en-US" sz="3800" i="0">
                              <a:latin typeface="Cambria Math" panose="02040503050406030204" pitchFamily="18" charset="0"/>
                            </a:rPr>
                            <m:t>K</m:t>
                          </m:r>
                          <m:r>
                            <a:rPr lang="en-US" sz="3800" i="0">
                              <a:latin typeface="Cambria Math" panose="02040503050406030204" pitchFamily="18" charset="0"/>
                            </a:rPr>
                            <m:t>∈</m:t>
                          </m:r>
                          <m:r>
                            <m:rPr>
                              <m:sty m:val="p"/>
                            </m:rPr>
                            <a:rPr lang="en-US" sz="3800" i="0">
                              <a:latin typeface="Cambria Math" panose="02040503050406030204" pitchFamily="18" charset="0"/>
                            </a:rPr>
                            <m:t>BD</m:t>
                          </m:r>
                        </m:e>
                      </m:d>
                    </m:oMath>
                  </m:oMathPara>
                </a14:m>
                <a:endParaRPr lang="en-US" sz="3800"/>
              </a:p>
            </p:txBody>
          </p:sp>
        </mc:Choice>
        <mc:Fallback xmlns="">
          <p:sp>
            <p:nvSpPr>
              <p:cNvPr id="5" name="Rectangle 4"/>
              <p:cNvSpPr>
                <a:spLocks noRot="1" noChangeAspect="1" noMove="1" noResize="1" noEditPoints="1" noAdjustHandles="1" noChangeArrowheads="1" noChangeShapeType="1" noTextEdit="1"/>
              </p:cNvSpPr>
              <p:nvPr/>
            </p:nvSpPr>
            <p:spPr>
              <a:xfrm>
                <a:off x="9753600" y="6617012"/>
                <a:ext cx="6626045" cy="677108"/>
              </a:xfrm>
              <a:prstGeom prst="rect">
                <a:avLst/>
              </a:prstGeom>
              <a:blipFill>
                <a:blip r:embed="rId17"/>
                <a:stretch>
                  <a:fillRect/>
                </a:stretch>
              </a:blipFill>
            </p:spPr>
            <p:txBody>
              <a:bodyPr/>
              <a:lstStyle/>
              <a:p>
                <a:r>
                  <a:rPr lang="en-US">
                    <a:noFill/>
                  </a:rPr>
                  <a:t> </a:t>
                </a:r>
              </a:p>
            </p:txBody>
          </p:sp>
        </mc:Fallback>
      </mc:AlternateContent>
      <p:pic>
        <p:nvPicPr>
          <p:cNvPr id="26" name="Picture 18">
            <a:extLst>
              <a:ext uri="{FF2B5EF4-FFF2-40B4-BE49-F238E27FC236}">
                <a16:creationId xmlns:a16="http://schemas.microsoft.com/office/drawing/2014/main" id="{DD4F2F3D-F518-46CE-A579-47E14EF1E47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16383000" y="8496300"/>
            <a:ext cx="1447800" cy="15283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3"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90600" y="100203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5872" y="114300"/>
            <a:ext cx="1464656" cy="1504044"/>
          </a:xfrm>
          <a:prstGeom prst="rect">
            <a:avLst/>
          </a:prstGeom>
        </p:spPr>
      </p:pic>
      <p:sp>
        <p:nvSpPr>
          <p:cNvPr id="17" name="Oval Callout 16"/>
          <p:cNvSpPr/>
          <p:nvPr/>
        </p:nvSpPr>
        <p:spPr>
          <a:xfrm>
            <a:off x="8153400" y="495300"/>
            <a:ext cx="1600200" cy="878952"/>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1000" y="1914969"/>
            <a:ext cx="6985224" cy="3660066"/>
          </a:xfrm>
          <a:prstGeom prst="rect">
            <a:avLst/>
          </a:prstGeom>
        </p:spPr>
      </p:pic>
      <p:pic>
        <p:nvPicPr>
          <p:cNvPr id="19" name="Picture 18">
            <a:extLst>
              <a:ext uri="{FF2B5EF4-FFF2-40B4-BE49-F238E27FC236}">
                <a16:creationId xmlns:a16="http://schemas.microsoft.com/office/drawing/2014/main" id="{DD4F2F3D-F518-46CE-A579-47E14EF1E47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16306800" y="8491912"/>
            <a:ext cx="1447800" cy="1528388"/>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61934" y="6146677"/>
                <a:ext cx="14960376" cy="3492623"/>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AH</m:t>
                    </m:r>
                    <m:r>
                      <a:rPr lang="en-US" sz="3800" i="0" smtClean="0">
                        <a:latin typeface="Cambria Math" panose="02040503050406030204" pitchFamily="18" charset="0"/>
                        <a:ea typeface="Calibri" panose="020F0502020204030204" pitchFamily="34" charset="0"/>
                        <a:cs typeface="Arial" panose="020B0604020202020204" pitchFamily="34" charset="0"/>
                      </a:rPr>
                      <m:t>=</m:t>
                    </m:r>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CK</m:t>
                    </m:r>
                  </m:oMath>
                </a14:m>
                <a:r>
                  <a:rPr lang="en-US" sz="3800" smtClean="0">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Mặt khác,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AH</m:t>
                    </m:r>
                  </m:oMath>
                </a14:m>
                <a:r>
                  <a:rPr lang="en-US" sz="3800" smtClean="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CK</m:t>
                    </m:r>
                    <m:r>
                      <a:rPr lang="en-US" sz="3800" i="0" smtClean="0">
                        <a:latin typeface="Cambria Math" panose="02040503050406030204" pitchFamily="18" charset="0"/>
                        <a:ea typeface="Calibri" panose="020F0502020204030204" pitchFamily="34" charset="0"/>
                        <a:cs typeface="Arial" panose="020B0604020202020204" pitchFamily="34" charset="0"/>
                      </a:rPr>
                      <m:t> </m:t>
                    </m:r>
                  </m:oMath>
                </a14:m>
                <a:r>
                  <a:rPr lang="en-US" sz="3800" smtClean="0">
                    <a:latin typeface="Arial" panose="020B0604020202020204" pitchFamily="34" charset="0"/>
                    <a:ea typeface="Calibri" panose="020F0502020204030204" pitchFamily="34" charset="0"/>
                    <a:cs typeface="Arial" panose="020B0604020202020204" pitchFamily="34" charset="0"/>
                  </a:rPr>
                  <a:t>cùng vuông góc với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BD</m:t>
                    </m:r>
                  </m:oMath>
                </a14:m>
                <a:r>
                  <a:rPr lang="en-US" sz="3800" smtClean="0">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AH</m:t>
                    </m:r>
                    <m:r>
                      <a:rPr lang="en-US" sz="3800" i="0" smtClean="0">
                        <a:latin typeface="Cambria Math" panose="02040503050406030204" pitchFamily="18" charset="0"/>
                        <a:ea typeface="Calibri" panose="020F0502020204030204" pitchFamily="34" charset="0"/>
                        <a:cs typeface="Arial" panose="020B0604020202020204" pitchFamily="34" charset="0"/>
                      </a:rPr>
                      <m:t> // </m:t>
                    </m:r>
                    <m:r>
                      <m:rPr>
                        <m:sty m:val="p"/>
                      </m:rPr>
                      <a:rPr lang="en-US" sz="3800" i="0" smtClean="0">
                        <a:latin typeface="Cambria Math" panose="02040503050406030204" pitchFamily="18" charset="0"/>
                        <a:ea typeface="Calibri" panose="020F0502020204030204" pitchFamily="34" charset="0"/>
                        <a:cs typeface="Arial" panose="020B0604020202020204" pitchFamily="34" charset="0"/>
                      </a:rPr>
                      <m:t>CK</m:t>
                    </m:r>
                  </m:oMath>
                </a14:m>
                <a:r>
                  <a:rPr lang="en-US" sz="3800" smtClean="0">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AHCK</m:t>
                    </m:r>
                    <m:r>
                      <a:rPr lang="en-US" sz="3800" i="1">
                        <a:latin typeface="Cambria Math" panose="02040503050406030204" pitchFamily="18" charset="0"/>
                        <a:ea typeface="Arial" panose="020B0604020202020204" pitchFamily="34" charset="0"/>
                        <a:cs typeface="Arial" panose="020B0604020202020204" pitchFamily="34" charset="0"/>
                      </a:rPr>
                      <m:t> </m:t>
                    </m:r>
                  </m:oMath>
                </a14:m>
                <a:r>
                  <a:rPr lang="en-US" sz="3800" smtClean="0">
                    <a:latin typeface="Arial" panose="020B0604020202020204" pitchFamily="34" charset="0"/>
                    <a:ea typeface="Calibri" panose="020F0502020204030204" pitchFamily="34" charset="0"/>
                    <a:cs typeface="Arial" panose="020B0604020202020204" pitchFamily="34" charset="0"/>
                  </a:rPr>
                  <a:t>có cặp cạnh đối </a:t>
                </a:r>
                <a14:m>
                  <m:oMath xmlns:m="http://schemas.openxmlformats.org/officeDocument/2006/math">
                    <m:r>
                      <m:rPr>
                        <m:sty m:val="p"/>
                      </m:rPr>
                      <a:rPr lang="en-US" sz="3800">
                        <a:latin typeface="Cambria Math" panose="02040503050406030204" pitchFamily="18" charset="0"/>
                        <a:ea typeface="Calibri" panose="020F0502020204030204" pitchFamily="34" charset="0"/>
                        <a:cs typeface="Arial" panose="020B0604020202020204" pitchFamily="34" charset="0"/>
                      </a:rPr>
                      <m:t>AH</m:t>
                    </m:r>
                  </m:oMath>
                </a14:m>
                <a:r>
                  <a:rPr lang="en-US" sz="38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a:latin typeface="Cambria Math" panose="02040503050406030204" pitchFamily="18" charset="0"/>
                        <a:ea typeface="Calibri" panose="020F0502020204030204" pitchFamily="34" charset="0"/>
                        <a:cs typeface="Arial" panose="020B0604020202020204" pitchFamily="34" charset="0"/>
                      </a:rPr>
                      <m:t>CK</m:t>
                    </m:r>
                    <m:r>
                      <a:rPr lang="en-US" sz="3800">
                        <a:latin typeface="Cambria Math" panose="02040503050406030204" pitchFamily="18" charset="0"/>
                        <a:ea typeface="Calibri" panose="020F0502020204030204" pitchFamily="34" charset="0"/>
                        <a:cs typeface="Arial" panose="020B0604020202020204" pitchFamily="34" charset="0"/>
                      </a:rPr>
                      <m:t> </m:t>
                    </m:r>
                  </m:oMath>
                </a14:m>
                <a:r>
                  <a:rPr lang="en-US" sz="3800" smtClean="0">
                    <a:latin typeface="Arial" panose="020B0604020202020204" pitchFamily="34" charset="0"/>
                    <a:ea typeface="Calibri" panose="020F0502020204030204" pitchFamily="34" charset="0"/>
                    <a:cs typeface="Arial" panose="020B0604020202020204" pitchFamily="34" charset="0"/>
                  </a:rPr>
                  <a:t>song song và bằng nhau nên theo Định lí 2, tứ giác </a:t>
                </a:r>
                <a14:m>
                  <m:oMath xmlns:m="http://schemas.openxmlformats.org/officeDocument/2006/math">
                    <m:r>
                      <m:rPr>
                        <m:sty m:val="p"/>
                      </m:rPr>
                      <a:rPr lang="en-US" sz="3800">
                        <a:latin typeface="Cambria Math" panose="02040503050406030204" pitchFamily="18" charset="0"/>
                        <a:ea typeface="Arial" panose="020B0604020202020204" pitchFamily="34" charset="0"/>
                        <a:cs typeface="Arial" panose="020B0604020202020204" pitchFamily="34" charset="0"/>
                      </a:rPr>
                      <m:t>AHCK</m:t>
                    </m:r>
                  </m:oMath>
                </a14:m>
                <a:r>
                  <a:rPr lang="en-US" sz="3800" smtClean="0">
                    <a:latin typeface="Arial" panose="020B0604020202020204" pitchFamily="34" charset="0"/>
                    <a:ea typeface="Calibri" panose="020F0502020204030204" pitchFamily="34" charset="0"/>
                    <a:cs typeface="Arial" panose="020B0604020202020204" pitchFamily="34" charset="0"/>
                  </a:rPr>
                  <a:t> là hình bình hành.</a:t>
                </a:r>
                <a:endParaRPr lang="en-US" sz="38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61934" y="6146677"/>
                <a:ext cx="14960376" cy="3492623"/>
              </a:xfrm>
              <a:prstGeom prst="rect">
                <a:avLst/>
              </a:prstGeom>
              <a:blipFill>
                <a:blip r:embed="rId38"/>
                <a:stretch>
                  <a:fillRect l="-1344" b="-6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772400" y="1838769"/>
                <a:ext cx="9829800" cy="4523931"/>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Theo giả thiết </a:t>
                </a:r>
                <a14:m>
                  <m:oMath xmlns:m="http://schemas.openxmlformats.org/officeDocument/2006/math">
                    <m:r>
                      <m:rPr>
                        <m:sty m:val="p"/>
                      </m:rPr>
                      <a:rPr lang="en-US" sz="3800">
                        <a:solidFill>
                          <a:prstClr val="black"/>
                        </a:solidFill>
                        <a:latin typeface="Cambria Math" panose="02040503050406030204" pitchFamily="18" charset="0"/>
                        <a:ea typeface="Arial" panose="020B0604020202020204" pitchFamily="34" charset="0"/>
                        <a:cs typeface="Arial" panose="020B0604020202020204" pitchFamily="34" charset="0"/>
                      </a:rPr>
                      <m:t>ABCD</m:t>
                    </m:r>
                  </m:oMath>
                </a14:m>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 là hình bình hành nên </a:t>
                </a:r>
                <a14:m>
                  <m:oMath xmlns:m="http://schemas.openxmlformats.org/officeDocument/2006/math">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và </a:t>
                </a:r>
                <a14:m>
                  <m:oMath xmlns:m="http://schemas.openxmlformats.org/officeDocument/2006/math">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80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oMath>
                </a14:m>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 suy ra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oMath>
                </a14:m>
                <a:r>
                  <a:rPr lang="en-US" sz="380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(hai góc so le trong</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Hai tam giác vuông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AHD</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CKB</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AD</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sSub>
                          <m:sSub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b>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e>
                    </m:acc>
                  </m:oMath>
                </a14:m>
                <a:r>
                  <a:rPr lang="en-US" sz="38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(cmt</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a:latin typeface="Cambria Math" panose="02040503050406030204" pitchFamily="18" charset="0"/>
                        <a:ea typeface="Calibri" panose="020F0502020204030204" pitchFamily="34" charset="0"/>
                        <a:cs typeface="Arial" panose="020B0604020202020204" pitchFamily="34" charset="0"/>
                      </a:rPr>
                      <m:t>⇒</m:t>
                    </m:r>
                    <m:r>
                      <m:rPr>
                        <m:sty m:val="p"/>
                      </m:rPr>
                      <a:rPr lang="en-US" sz="3800">
                        <a:latin typeface="Cambria Math" panose="02040503050406030204" pitchFamily="18" charset="0"/>
                        <a:ea typeface="Calibri" panose="020F0502020204030204" pitchFamily="34" charset="0"/>
                        <a:cs typeface="Arial" panose="020B0604020202020204" pitchFamily="34" charset="0"/>
                      </a:rPr>
                      <m:t>AHD</m:t>
                    </m:r>
                    <m:r>
                      <a:rPr lang="en-US" sz="3800">
                        <a:latin typeface="Cambria Math" panose="02040503050406030204" pitchFamily="18" charset="0"/>
                        <a:ea typeface="Calibri" panose="020F0502020204030204" pitchFamily="34" charset="0"/>
                        <a:cs typeface="Arial" panose="020B0604020202020204" pitchFamily="34" charset="0"/>
                      </a:rPr>
                      <m:t>=</m:t>
                    </m:r>
                    <m:r>
                      <m:rPr>
                        <m:sty m:val="p"/>
                      </m:rPr>
                      <a:rPr lang="en-US" sz="3800">
                        <a:latin typeface="Cambria Math" panose="02040503050406030204" pitchFamily="18" charset="0"/>
                        <a:ea typeface="Calibri" panose="020F0502020204030204" pitchFamily="34" charset="0"/>
                        <a:cs typeface="Arial" panose="020B0604020202020204" pitchFamily="34" charset="0"/>
                      </a:rPr>
                      <m:t>CKB</m:t>
                    </m:r>
                  </m:oMath>
                </a14:m>
                <a:r>
                  <a:rPr lang="en-US" sz="3800">
                    <a:latin typeface="Arial" panose="020B0604020202020204" pitchFamily="34" charset="0"/>
                    <a:ea typeface="Calibri" panose="020F0502020204030204" pitchFamily="34" charset="0"/>
                    <a:cs typeface="Arial" panose="020B0604020202020204" pitchFamily="34" charset="0"/>
                  </a:rPr>
                  <a:t> (</a:t>
                </a:r>
                <a:r>
                  <a:rPr lang="en-US" sz="3800" smtClean="0">
                    <a:latin typeface="Arial" panose="020B0604020202020204" pitchFamily="34" charset="0"/>
                    <a:ea typeface="Calibri" panose="020F0502020204030204" pitchFamily="34" charset="0"/>
                    <a:cs typeface="Arial" panose="020B0604020202020204" pitchFamily="34" charset="0"/>
                  </a:rPr>
                  <a:t>ch – gn).</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772400" y="1838769"/>
                <a:ext cx="9829800" cy="4523931"/>
              </a:xfrm>
              <a:prstGeom prst="rect">
                <a:avLst/>
              </a:prstGeom>
              <a:blipFill>
                <a:blip r:embed="rId39"/>
                <a:stretch>
                  <a:fillRect l="-2046" r="-2790" b="-1887"/>
                </a:stretch>
              </a:blipFill>
            </p:spPr>
            <p:txBody>
              <a:bodyPr/>
              <a:lstStyle/>
              <a:p>
                <a:r>
                  <a:rPr lang="en-US">
                    <a:noFill/>
                  </a:rPr>
                  <a:t> </a:t>
                </a:r>
              </a:p>
            </p:txBody>
          </p:sp>
        </mc:Fallback>
      </mc:AlternateContent>
    </p:spTree>
    <p:extLst>
      <p:ext uri="{BB962C8B-B14F-4D97-AF65-F5344CB8AC3E}">
        <p14:creationId xmlns:p14="http://schemas.microsoft.com/office/powerpoint/2010/main" val="74597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5" dur="500"/>
                                        <p:tgtEl>
                                          <p:spTgt spid="8">
                                            <p:txEl>
                                              <p:pRg st="0" end="0"/>
                                            </p:txEl>
                                          </p:spTgt>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up)">
                                      <p:cBhvr>
                                        <p:cTn id="19" dur="500"/>
                                        <p:tgtEl>
                                          <p:spTgt spid="8">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barn(inVertical)">
                                      <p:cBhvr>
                                        <p:cTn id="23" dur="500"/>
                                        <p:tgtEl>
                                          <p:spTgt spid="6">
                                            <p:txEl>
                                              <p:pRg st="0" end="0"/>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anim calcmode="lin" valueType="num">
                                      <p:cBhvr>
                                        <p:cTn id="3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5999" y="273001"/>
            <a:ext cx="5988909"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TẬP 2</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8600" y="190500"/>
            <a:ext cx="1140469" cy="1160782"/>
          </a:xfrm>
          <a:prstGeom prst="rect">
            <a:avLst/>
          </a:prstGeom>
        </p:spPr>
      </p:pic>
      <p:sp>
        <p:nvSpPr>
          <p:cNvPr id="3" name="Rectangle 2"/>
          <p:cNvSpPr/>
          <p:nvPr/>
        </p:nvSpPr>
        <p:spPr>
          <a:xfrm>
            <a:off x="441754" y="1638300"/>
            <a:ext cx="17297400" cy="1738296"/>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hình bình hành ABCD (AB &gt; BC). Tia phân giác của góc D cắt AB tại E và tia phân giác của góc B cắt CD tại F (H.3.32</a:t>
            </a:r>
            <a:r>
              <a:rPr lang="vi-VN" sz="3800" smtClean="0">
                <a:solidFill>
                  <a:prstClr val="black"/>
                </a:solidFill>
                <a:ea typeface="Calibri" panose="020F0502020204030204" pitchFamily="34" charset="0"/>
                <a:cs typeface="Times New Roman" panose="02020603050405020304" pitchFamily="18" charset="0"/>
              </a:rPr>
              <a:t>).</a:t>
            </a:r>
            <a:endParaRPr lang="vi-VN" sz="3800">
              <a:solidFill>
                <a:prstClr val="black"/>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pic>
        <p:nvPicPr>
          <p:cNvPr id="11" name="Picture 10"/>
          <p:cNvPicPr>
            <a:picLocks noChangeAspect="1"/>
          </p:cNvPicPr>
          <p:nvPr/>
        </p:nvPicPr>
        <p:blipFill>
          <a:blip r:embed="rId32"/>
          <a:stretch>
            <a:fillRect/>
          </a:stretch>
        </p:blipFill>
        <p:spPr>
          <a:xfrm>
            <a:off x="6123946" y="3736737"/>
            <a:ext cx="6116307" cy="4302196"/>
          </a:xfrm>
          <a:prstGeom prst="rect">
            <a:avLst/>
          </a:prstGeom>
        </p:spPr>
      </p:pic>
      <p:sp>
        <p:nvSpPr>
          <p:cNvPr id="13" name="Rectangle 12"/>
          <p:cNvSpPr/>
          <p:nvPr/>
        </p:nvSpPr>
        <p:spPr>
          <a:xfrm>
            <a:off x="533400" y="8097441"/>
            <a:ext cx="17297400" cy="1846659"/>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cs typeface="Arial" panose="020B0604020202020204" pitchFamily="34" charset="0"/>
              </a:rPr>
              <a:t>a) Chứng minh hai tam giác ADE và CBF là những tam giác cân, bằng nhau.</a:t>
            </a:r>
          </a:p>
          <a:p>
            <a:pPr algn="just">
              <a:lnSpc>
                <a:spcPct val="150000"/>
              </a:lnSpc>
            </a:pPr>
            <a:r>
              <a:rPr lang="en-US" sz="3800">
                <a:solidFill>
                  <a:srgbClr val="000000"/>
                </a:solidFill>
                <a:latin typeface="Arial" panose="020B0604020202020204" pitchFamily="34" charset="0"/>
                <a:cs typeface="Arial" panose="020B0604020202020204" pitchFamily="34" charset="0"/>
              </a:rPr>
              <a:t>b) Tứ giác DEBF là hình gì? Tại sao</a:t>
            </a:r>
            <a:r>
              <a:rPr lang="en-US" sz="3800" smtClean="0">
                <a:solidFill>
                  <a:srgbClr val="000000"/>
                </a:solidFill>
                <a:latin typeface="Arial" panose="020B0604020202020204" pitchFamily="34" charset="0"/>
                <a:cs typeface="Arial" panose="020B0604020202020204" pitchFamily="34" charset="0"/>
              </a:rPr>
              <a:t>?</a:t>
            </a:r>
            <a:endParaRPr lang="en-US" sz="38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3"/>
          <a:stretch>
            <a:fillRect/>
          </a:stretch>
        </p:blipFill>
        <p:spPr>
          <a:xfrm flipH="1">
            <a:off x="1905000" y="4595161"/>
            <a:ext cx="1662506" cy="2819578"/>
          </a:xfrm>
          <a:prstGeom prst="rect">
            <a:avLst/>
          </a:prstGeom>
        </p:spPr>
      </p:pic>
    </p:spTree>
    <p:extLst>
      <p:ext uri="{BB962C8B-B14F-4D97-AF65-F5344CB8AC3E}">
        <p14:creationId xmlns:p14="http://schemas.microsoft.com/office/powerpoint/2010/main" val="186272449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383000" y="6957715"/>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8600" y="190500"/>
            <a:ext cx="1140469" cy="1160782"/>
          </a:xfrm>
          <a:prstGeom prst="rect">
            <a:avLst/>
          </a:prstGeom>
        </p:spPr>
      </p:pic>
      <p:sp>
        <p:nvSpPr>
          <p:cNvPr id="17" name="Oval Callout 16"/>
          <p:cNvSpPr/>
          <p:nvPr/>
        </p:nvSpPr>
        <p:spPr>
          <a:xfrm>
            <a:off x="8343900" y="448284"/>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7535239" y="1692759"/>
                <a:ext cx="11514761" cy="461344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 Vì ABCD là hình bình hành nên ta 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B</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D</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Mà DE và BF là tia phân giác của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D</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Nên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có</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ADE</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EDF</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EBF</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FBC</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(1)</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Ta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EDF</m:t>
                        </m:r>
                      </m:e>
                    </m:acc>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(so le trong).</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acc>
                      <m:accPr>
                        <m:chr m:val="̂"/>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acc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ADE</m:t>
                        </m:r>
                      </m:e>
                    </m:acc>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AED</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cân tại A</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535239" y="1692759"/>
                <a:ext cx="11514761" cy="4613442"/>
              </a:xfrm>
              <a:prstGeom prst="rect">
                <a:avLst/>
              </a:prstGeom>
              <a:blipFill>
                <a:blip r:embed="rId31"/>
                <a:stretch>
                  <a:fillRect l="-1747" b="-1984"/>
                </a:stretch>
              </a:blipFill>
            </p:spPr>
            <p:txBody>
              <a:bodyPr/>
              <a:lstStyle/>
              <a:p>
                <a:r>
                  <a:rPr lang="en-US">
                    <a:noFill/>
                  </a:rPr>
                  <a:t> </a:t>
                </a:r>
              </a:p>
            </p:txBody>
          </p:sp>
        </mc:Fallback>
      </mc:AlternateContent>
      <p:pic>
        <p:nvPicPr>
          <p:cNvPr id="6" name="Picture 5"/>
          <p:cNvPicPr>
            <a:picLocks noChangeAspect="1"/>
          </p:cNvPicPr>
          <p:nvPr/>
        </p:nvPicPr>
        <p:blipFill>
          <a:blip r:embed="rId32"/>
          <a:stretch>
            <a:fillRect/>
          </a:stretch>
        </p:blipFill>
        <p:spPr>
          <a:xfrm>
            <a:off x="16633141" y="176518"/>
            <a:ext cx="1363624" cy="110164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74070" y="6286500"/>
                <a:ext cx="13722338" cy="3542829"/>
              </a:xfrm>
              <a:prstGeom prst="rect">
                <a:avLst/>
              </a:prstGeom>
            </p:spPr>
            <p:txBody>
              <a:bodyPr wrap="square">
                <a:spAutoFit/>
              </a:bodyPr>
              <a:lstStyle/>
              <a:p>
                <a:pPr algn="just">
                  <a:lnSpc>
                    <a:spcPct val="150000"/>
                  </a:lnSpc>
                </a:pPr>
                <a:r>
                  <a:rPr lang="en-US" sz="3800" smtClean="0">
                    <a:latin typeface="Arial" panose="020B0604020202020204" pitchFamily="34" charset="0"/>
                    <a:ea typeface="Dotum" panose="020B0600000101010101" pitchFamily="34" charset="-127"/>
                    <a:cs typeface="Arial" panose="020B0604020202020204" pitchFamily="34" charset="0"/>
                  </a:rPr>
                  <a:t>Tương </a:t>
                </a:r>
                <a:r>
                  <a:rPr lang="en-US" sz="3800">
                    <a:latin typeface="Arial" panose="020B0604020202020204" pitchFamily="34" charset="0"/>
                    <a:ea typeface="Dotum" panose="020B0600000101010101" pitchFamily="34" charset="-127"/>
                    <a:cs typeface="Arial" panose="020B0604020202020204" pitchFamily="34" charset="0"/>
                  </a:rPr>
                  <a:t>tự ta chứng minh được</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CFB</m:t>
                        </m:r>
                      </m:e>
                    </m:acc>
                  </m:oMath>
                </a14:m>
                <a:r>
                  <a:rPr lang="en-US"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BCF</m:t>
                    </m:r>
                  </m:oMath>
                </a14:m>
                <a:r>
                  <a:rPr lang="en-US" sz="3800">
                    <a:effectLst/>
                    <a:latin typeface="Arial" panose="020B0604020202020204" pitchFamily="34" charset="0"/>
                    <a:ea typeface="Dotum" panose="020B0600000101010101" pitchFamily="34" charset="-127"/>
                    <a:cs typeface="Arial" panose="020B0604020202020204" pitchFamily="34" charset="0"/>
                  </a:rPr>
                  <a:t> cân tại C.</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 Xét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oMath>
                </a14:m>
                <a:r>
                  <a:rPr lang="en-US" sz="38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oMath>
                </a14:m>
                <a:r>
                  <a:rPr lang="en-US" sz="3800">
                    <a:effectLst/>
                    <a:latin typeface="Arial" panose="020B0604020202020204" pitchFamily="34" charset="0"/>
                    <a:ea typeface="Dotum" panose="020B0600000101010101" pitchFamily="34" charset="-127"/>
                    <a:cs typeface="Arial" panose="020B0604020202020204" pitchFamily="34" charset="0"/>
                  </a:rPr>
                  <a:t> có:</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en-US" sz="3800">
                    <a:effectLst/>
                    <a:latin typeface="Arial" panose="020B0604020202020204" pitchFamily="34" charset="0"/>
                    <a:ea typeface="Dotum" panose="020B0600000101010101" pitchFamily="34" charset="-127"/>
                    <a:cs typeface="Arial" panose="020B0604020202020204" pitchFamily="34" charset="0"/>
                  </a:rPr>
                  <a:t>AD = BC (ABCD là hình bình hành).</a:t>
                </a:r>
                <a:endParaRPr lang="en-US" sz="38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AED</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e>
                    </m:acc>
                    <m:r>
                      <a:rPr lang="en-US" sz="380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accPr>
                      <m:e>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CFB</m:t>
                        </m:r>
                      </m:e>
                    </m:acc>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74070" y="6286500"/>
                <a:ext cx="13722338" cy="3542829"/>
              </a:xfrm>
              <a:prstGeom prst="rect">
                <a:avLst/>
              </a:prstGeom>
              <a:blipFill>
                <a:blip r:embed="rId33"/>
                <a:stretch>
                  <a:fillRect l="-1466"/>
                </a:stretch>
              </a:blipFill>
            </p:spPr>
            <p:txBody>
              <a:bodyPr/>
              <a:lstStyle/>
              <a:p>
                <a:r>
                  <a:rPr lang="en-US">
                    <a:noFill/>
                  </a:rPr>
                  <a:t> </a:t>
                </a:r>
              </a:p>
            </p:txBody>
          </p:sp>
        </mc:Fallback>
      </mc:AlternateContent>
      <p:pic>
        <p:nvPicPr>
          <p:cNvPr id="5" name="Picture 4"/>
          <p:cNvPicPr>
            <a:picLocks noChangeAspect="1"/>
          </p:cNvPicPr>
          <p:nvPr/>
        </p:nvPicPr>
        <p:blipFill>
          <a:blip r:embed="rId34"/>
          <a:stretch>
            <a:fillRect/>
          </a:stretch>
        </p:blipFill>
        <p:spPr>
          <a:xfrm>
            <a:off x="228600" y="1790700"/>
            <a:ext cx="6865451" cy="3735169"/>
          </a:xfrm>
          <a:prstGeom prst="rect">
            <a:avLst/>
          </a:prstGeom>
        </p:spPr>
      </p:pic>
      <p:sp>
        <p:nvSpPr>
          <p:cNvPr id="8" name="Right Brace 7"/>
          <p:cNvSpPr/>
          <p:nvPr/>
        </p:nvSpPr>
        <p:spPr>
          <a:xfrm>
            <a:off x="8610600" y="8057914"/>
            <a:ext cx="685800" cy="192381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9481918" y="8463285"/>
                <a:ext cx="9144000" cy="969496"/>
              </a:xfrm>
              <a:prstGeom prst="rect">
                <a:avLst/>
              </a:prstGeom>
            </p:spPr>
            <p:txBody>
              <a:bodyPr>
                <a:spAutoFit/>
              </a:bodyPr>
              <a:lstStyle/>
              <a:p>
                <a:pPr>
                  <a:lnSpc>
                    <a:spcPct val="150000"/>
                  </a:lnSpc>
                  <a:spcAft>
                    <a:spcPts val="800"/>
                  </a:spcAft>
                </a:pP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ADE</m:t>
                    </m:r>
                  </m:oMath>
                </a14:m>
                <a:r>
                  <a:rPr lang="en-US" sz="38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38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effectLst/>
                        <a:latin typeface="Cambria Math" panose="02040503050406030204" pitchFamily="18" charset="0"/>
                        <a:ea typeface="Dotum" panose="020B0600000101010101" pitchFamily="34" charset="-127"/>
                        <a:cs typeface="Times New Roman" panose="02020603050405020304" pitchFamily="18" charset="0"/>
                      </a:rPr>
                      <m:t>CBF</m:t>
                    </m:r>
                  </m:oMath>
                </a14:m>
                <a:r>
                  <a:rPr lang="en-US" sz="3800">
                    <a:effectLst/>
                    <a:latin typeface="Arial" panose="020B0604020202020204" pitchFamily="34" charset="0"/>
                    <a:ea typeface="Dotum" panose="020B0600000101010101" pitchFamily="34" charset="-127"/>
                    <a:cs typeface="Arial" panose="020B0604020202020204" pitchFamily="34" charset="0"/>
                  </a:rPr>
                  <a:t> (g.c.g)</a:t>
                </a:r>
                <a:r>
                  <a:rPr lang="en-US" sz="38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Arial" panose="020B0604020202020204" pitchFamily="34" charset="0"/>
                      </a:rPr>
                      <m:t>⇒</m:t>
                    </m:r>
                    <m:r>
                      <m:rPr>
                        <m:sty m:val="p"/>
                      </m:rPr>
                      <a:rPr lang="en-US" sz="3800" i="0" smtClean="0">
                        <a:effectLst/>
                        <a:latin typeface="Cambria Math" panose="02040503050406030204" pitchFamily="18" charset="0"/>
                        <a:ea typeface="Dotum" panose="020B0600000101010101" pitchFamily="34" charset="-127"/>
                        <a:cs typeface="Arial" panose="020B0604020202020204" pitchFamily="34" charset="0"/>
                      </a:rPr>
                      <m:t>ED</m:t>
                    </m:r>
                    <m:r>
                      <a:rPr lang="en-US" sz="3800" i="0" smtClean="0">
                        <a:effectLst/>
                        <a:latin typeface="Cambria Math" panose="02040503050406030204" pitchFamily="18" charset="0"/>
                        <a:ea typeface="Dotum" panose="020B0600000101010101" pitchFamily="34" charset="-127"/>
                        <a:cs typeface="Arial" panose="020B0604020202020204" pitchFamily="34" charset="0"/>
                      </a:rPr>
                      <m:t>=</m:t>
                    </m:r>
                    <m:r>
                      <m:rPr>
                        <m:sty m:val="p"/>
                      </m:rPr>
                      <a:rPr lang="en-US" sz="3800" i="0" smtClean="0">
                        <a:effectLst/>
                        <a:latin typeface="Cambria Math" panose="02040503050406030204" pitchFamily="18" charset="0"/>
                        <a:ea typeface="Dotum" panose="020B0600000101010101" pitchFamily="34" charset="-127"/>
                        <a:cs typeface="Arial" panose="020B0604020202020204" pitchFamily="34" charset="0"/>
                      </a:rPr>
                      <m:t>BF</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481918" y="8463285"/>
                <a:ext cx="9144000" cy="969496"/>
              </a:xfrm>
              <a:prstGeom prst="rect">
                <a:avLst/>
              </a:prstGeom>
              <a:blipFill>
                <a:blip r:embed="rId35"/>
                <a:stretch>
                  <a:fillRect b="-13836"/>
                </a:stretch>
              </a:blipFill>
            </p:spPr>
            <p:txBody>
              <a:bodyPr/>
              <a:lstStyle/>
              <a:p>
                <a:r>
                  <a:rPr lang="en-US">
                    <a:noFill/>
                  </a:rPr>
                  <a:t> </a:t>
                </a:r>
              </a:p>
            </p:txBody>
          </p:sp>
        </mc:Fallback>
      </mc:AlternateContent>
    </p:spTree>
    <p:extLst>
      <p:ext uri="{BB962C8B-B14F-4D97-AF65-F5344CB8AC3E}">
        <p14:creationId xmlns:p14="http://schemas.microsoft.com/office/powerpoint/2010/main" val="29876320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2000"/>
                            </p:stCondLst>
                            <p:childTnLst>
                              <p:par>
                                <p:cTn id="30" presetID="14" presetClass="entr" presetSubtype="1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2" dur="500"/>
                                        <p:tgtEl>
                                          <p:spTgt spid="4">
                                            <p:txEl>
                                              <p:pRg st="4" end="4"/>
                                            </p:txEl>
                                          </p:spTgt>
                                        </p:tgtEl>
                                      </p:cBhvr>
                                    </p:animEffec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up)">
                                      <p:cBhvr>
                                        <p:cTn id="36" dur="500"/>
                                        <p:tgtEl>
                                          <p:spTgt spid="2">
                                            <p:txEl>
                                              <p:pRg st="0" end="0"/>
                                            </p:txEl>
                                          </p:spTgt>
                                        </p:tgtEl>
                                      </p:cBhvr>
                                    </p:animEffect>
                                  </p:childTnLst>
                                </p:cTn>
                              </p:par>
                            </p:childTnLst>
                          </p:cTn>
                        </p:par>
                        <p:par>
                          <p:cTn id="37" fill="hold">
                            <p:stCondLst>
                              <p:cond delay="3000"/>
                            </p:stCondLst>
                            <p:childTnLst>
                              <p:par>
                                <p:cTn id="38" presetID="16" presetClass="entr" presetSubtype="21" fill="hold" nodeType="after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barn(inVertical)">
                                      <p:cBhvr>
                                        <p:cTn id="40" dur="500"/>
                                        <p:tgtEl>
                                          <p:spTgt spid="2">
                                            <p:txEl>
                                              <p:pRg st="1" end="1"/>
                                            </p:txEl>
                                          </p:spTgt>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500"/>
                                        <p:tgtEl>
                                          <p:spTgt spid="2">
                                            <p:txEl>
                                              <p:pRg st="2" end="2"/>
                                            </p:txEl>
                                          </p:spTgt>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fade">
                                      <p:cBhvr>
                                        <p:cTn id="48" dur="500"/>
                                        <p:tgtEl>
                                          <p:spTgt spid="2">
                                            <p:txEl>
                                              <p:pRg st="3" end="3"/>
                                            </p:txEl>
                                          </p:spTgt>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052482" y="9176444"/>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8600" y="190500"/>
            <a:ext cx="1140469" cy="1160782"/>
          </a:xfrm>
          <a:prstGeom prst="rect">
            <a:avLst/>
          </a:prstGeom>
        </p:spPr>
      </p:pic>
      <p:sp>
        <p:nvSpPr>
          <p:cNvPr id="17" name="Oval Callout 16"/>
          <p:cNvSpPr/>
          <p:nvPr/>
        </p:nvSpPr>
        <p:spPr>
          <a:xfrm>
            <a:off x="8382000" y="637415"/>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pic>
        <p:nvPicPr>
          <p:cNvPr id="5" name="Picture 4"/>
          <p:cNvPicPr>
            <a:picLocks noChangeAspect="1"/>
          </p:cNvPicPr>
          <p:nvPr/>
        </p:nvPicPr>
        <p:blipFill>
          <a:blip r:embed="rId32"/>
          <a:stretch>
            <a:fillRect/>
          </a:stretch>
        </p:blipFill>
        <p:spPr>
          <a:xfrm>
            <a:off x="5334000" y="1957658"/>
            <a:ext cx="6865451" cy="373516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743200" y="6158335"/>
                <a:ext cx="9144000" cy="3252365"/>
              </a:xfrm>
              <a:prstGeom prst="rect">
                <a:avLst/>
              </a:prstGeom>
            </p:spPr>
            <p:txBody>
              <a:bodyPr>
                <a:spAutoFit/>
              </a:bodyPr>
              <a:lstStyle/>
              <a:p>
                <a:pPr>
                  <a:lnSpc>
                    <a:spcPct val="150000"/>
                  </a:lnSpc>
                  <a:spcBef>
                    <a:spcPts val="600"/>
                  </a:spcBef>
                  <a:spcAft>
                    <a:spcPts val="800"/>
                  </a:spcAft>
                </a:pPr>
                <a:r>
                  <a:rPr lang="en-US" sz="4000">
                    <a:latin typeface="Arial" panose="020B0604020202020204" pitchFamily="34" charset="0"/>
                    <a:ea typeface="Dotum" panose="020B0600000101010101" pitchFamily="34" charset="-127"/>
                    <a:cs typeface="Arial" panose="020B0604020202020204" pitchFamily="34" charset="0"/>
                  </a:rPr>
                  <a:t>b) </a:t>
                </a:r>
                <a:r>
                  <a:rPr lang="en-US" sz="4000" smtClean="0">
                    <a:effectLst/>
                    <a:latin typeface="Arial" panose="020B0604020202020204" pitchFamily="34" charset="0"/>
                    <a:ea typeface="Dotum" panose="020B0600000101010101" pitchFamily="34" charset="-127"/>
                    <a:cs typeface="Arial" panose="020B0604020202020204" pitchFamily="34" charset="0"/>
                  </a:rPr>
                  <a:t>Ta </a:t>
                </a:r>
                <a:r>
                  <a:rPr lang="en-US" sz="4000">
                    <a:effectLst/>
                    <a:latin typeface="Arial" panose="020B0604020202020204" pitchFamily="34" charset="0"/>
                    <a:ea typeface="Dotum" panose="020B0600000101010101" pitchFamily="34" charset="-127"/>
                    <a:cs typeface="Arial" panose="020B0604020202020204" pitchFamily="34" charset="0"/>
                  </a:rPr>
                  <a:t>có: </a:t>
                </a:r>
                <a14:m>
                  <m:oMath xmlns:m="http://schemas.openxmlformats.org/officeDocument/2006/math">
                    <m:r>
                      <m:rPr>
                        <m:sty m:val="p"/>
                      </m:rPr>
                      <a:rPr lang="en-US" sz="4000">
                        <a:latin typeface="Cambria Math" panose="02040503050406030204" pitchFamily="18" charset="0"/>
                        <a:ea typeface="Dotum" panose="020B0600000101010101" pitchFamily="34" charset="-127"/>
                        <a:cs typeface="Arial" panose="020B0604020202020204" pitchFamily="34" charset="0"/>
                      </a:rPr>
                      <m:t>ED</m:t>
                    </m:r>
                    <m:r>
                      <a:rPr lang="en-US" sz="4000">
                        <a:latin typeface="Cambria Math" panose="02040503050406030204" pitchFamily="18" charset="0"/>
                        <a:ea typeface="Dotum" panose="020B0600000101010101" pitchFamily="34" charset="-127"/>
                        <a:cs typeface="Arial" panose="020B0604020202020204" pitchFamily="34" charset="0"/>
                      </a:rPr>
                      <m:t>=</m:t>
                    </m:r>
                    <m:r>
                      <m:rPr>
                        <m:sty m:val="p"/>
                      </m:rPr>
                      <a:rPr lang="en-US" sz="4000">
                        <a:latin typeface="Cambria Math" panose="02040503050406030204" pitchFamily="18" charset="0"/>
                        <a:ea typeface="Dotum" panose="020B0600000101010101" pitchFamily="34" charset="-127"/>
                        <a:cs typeface="Arial" panose="020B0604020202020204" pitchFamily="34" charset="0"/>
                      </a:rPr>
                      <m:t>BF</m:t>
                    </m:r>
                  </m:oMath>
                </a14:m>
                <a:r>
                  <a:rPr lang="en-US" sz="4000" smtClean="0">
                    <a:effectLst/>
                    <a:latin typeface="Arial" panose="020B0604020202020204" pitchFamily="34" charset="0"/>
                    <a:ea typeface="Dotum" panose="020B0600000101010101" pitchFamily="34" charset="-127"/>
                    <a:cs typeface="Arial" panose="020B0604020202020204" pitchFamily="34" charset="0"/>
                  </a:rPr>
                  <a:t> </a:t>
                </a:r>
                <a:r>
                  <a:rPr lang="en-US" sz="4000">
                    <a:effectLst/>
                    <a:latin typeface="Arial" panose="020B0604020202020204" pitchFamily="34" charset="0"/>
                    <a:ea typeface="Dotum" panose="020B0600000101010101" pitchFamily="34" charset="-127"/>
                    <a:cs typeface="Arial" panose="020B0604020202020204" pitchFamily="34" charset="0"/>
                  </a:rPr>
                  <a:t>(theo câu a)</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800"/>
                  </a:spcAft>
                </a:pPr>
                <a:r>
                  <a:rPr lang="en-US" sz="4000" smtClean="0">
                    <a:effectLst/>
                    <a:latin typeface="Arial" panose="020B0604020202020204" pitchFamily="34" charset="0"/>
                    <a:ea typeface="Dotum" panose="020B0600000101010101" pitchFamily="34" charset="-127"/>
                    <a:cs typeface="Arial" panose="020B0604020202020204" pitchFamily="34" charset="0"/>
                  </a:rPr>
                  <a:t>    Mà </a:t>
                </a:r>
                <a14:m>
                  <m:oMath xmlns:m="http://schemas.openxmlformats.org/officeDocument/2006/math">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𝐴𝐸𝐷</m:t>
                        </m:r>
                      </m:e>
                    </m:acc>
                    <m:r>
                      <a:rPr lang="en-US" sz="40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𝐸𝐷𝐹</m:t>
                        </m:r>
                      </m:e>
                    </m:acc>
                  </m:oMath>
                </a14:m>
                <a:r>
                  <a:rPr lang="en-US" sz="4000">
                    <a:effectLst/>
                    <a:latin typeface="Arial" panose="020B0604020202020204" pitchFamily="34" charset="0"/>
                    <a:ea typeface="Dotum" panose="020B0600000101010101" pitchFamily="34" charset="-127"/>
                    <a:cs typeface="Arial" panose="020B0604020202020204" pitchFamily="34" charset="0"/>
                  </a:rPr>
                  <a:t> (so le trong).</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800"/>
                  </a:spcAft>
                </a:pPr>
                <a:r>
                  <a:rPr lang="en-US" sz="4000" smtClean="0">
                    <a:ea typeface="Dotum" panose="020B0600000101010101" pitchFamily="34" charset="-127"/>
                    <a:cs typeface="Times New Roman" panose="02020603050405020304" pitchFamily="18" charset="0"/>
                  </a:rPr>
                  <a:t>      </a:t>
                </a:r>
                <a14:m>
                  <m:oMath xmlns:m="http://schemas.openxmlformats.org/officeDocument/2006/math">
                    <m:r>
                      <a:rPr lang="en-US" sz="4000">
                        <a:latin typeface="Cambria Math" panose="02040503050406030204" pitchFamily="18" charset="0"/>
                        <a:ea typeface="Dotum" panose="020B0600000101010101" pitchFamily="34" charset="-127"/>
                        <a:cs typeface="Times New Roman" panose="02020603050405020304" pitchFamily="18" charset="0"/>
                      </a:rPr>
                      <m:t>⇒</m:t>
                    </m:r>
                  </m:oMath>
                </a14:m>
                <a:r>
                  <a:rPr lang="en-US" sz="4000" smtClean="0">
                    <a:effectLst/>
                    <a:latin typeface="Arial" panose="020B0604020202020204" pitchFamily="34" charset="0"/>
                    <a:ea typeface="Dotum" panose="020B0600000101010101" pitchFamily="34" charset="-127"/>
                    <a:cs typeface="Arial" panose="020B0604020202020204" pitchFamily="34" charset="0"/>
                  </a:rPr>
                  <a:t> Tứ </a:t>
                </a:r>
                <a:r>
                  <a:rPr lang="en-US" sz="4000">
                    <a:effectLst/>
                    <a:latin typeface="Arial" panose="020B0604020202020204" pitchFamily="34" charset="0"/>
                    <a:ea typeface="Dotum" panose="020B0600000101010101" pitchFamily="34" charset="-127"/>
                    <a:cs typeface="Arial" panose="020B0604020202020204" pitchFamily="34" charset="0"/>
                  </a:rPr>
                  <a:t>giác DEBF là hình bình hành.</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743200" y="6158335"/>
                <a:ext cx="9144000" cy="3252365"/>
              </a:xfrm>
              <a:prstGeom prst="rect">
                <a:avLst/>
              </a:prstGeom>
              <a:blipFill>
                <a:blip r:embed="rId33"/>
                <a:stretch>
                  <a:fillRect l="-2333" b="-3558"/>
                </a:stretch>
              </a:blipFill>
            </p:spPr>
            <p:txBody>
              <a:bodyPr/>
              <a:lstStyle/>
              <a:p>
                <a:r>
                  <a:rPr lang="en-US">
                    <a:noFill/>
                  </a:rPr>
                  <a:t> </a:t>
                </a:r>
              </a:p>
            </p:txBody>
          </p:sp>
        </mc:Fallback>
      </mc:AlternateContent>
      <p:pic>
        <p:nvPicPr>
          <p:cNvPr id="10" name="Picture 9"/>
          <p:cNvPicPr>
            <a:picLocks noChangeAspect="1"/>
          </p:cNvPicPr>
          <p:nvPr/>
        </p:nvPicPr>
        <p:blipFill>
          <a:blip r:embed="rId34"/>
          <a:stretch>
            <a:fillRect/>
          </a:stretch>
        </p:blipFill>
        <p:spPr>
          <a:xfrm>
            <a:off x="15925800" y="6210300"/>
            <a:ext cx="1831947" cy="3566450"/>
          </a:xfrm>
          <a:prstGeom prst="rect">
            <a:avLst/>
          </a:prstGeom>
        </p:spPr>
      </p:pic>
    </p:spTree>
    <p:extLst>
      <p:ext uri="{BB962C8B-B14F-4D97-AF65-F5344CB8AC3E}">
        <p14:creationId xmlns:p14="http://schemas.microsoft.com/office/powerpoint/2010/main" val="224791302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THỰC HÀNH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198387">
            <a:off x="212315" y="9225998"/>
            <a:ext cx="683278" cy="1004820"/>
          </a:xfrm>
          <a:prstGeom prst="rect">
            <a:avLst/>
          </a:prstGeom>
        </p:spPr>
      </p:pic>
      <p:sp>
        <p:nvSpPr>
          <p:cNvPr id="4" name="Rectangle 3"/>
          <p:cNvSpPr/>
          <p:nvPr/>
        </p:nvSpPr>
        <p:spPr>
          <a:xfrm>
            <a:off x="762517" y="1776717"/>
            <a:ext cx="16922270" cy="3671583"/>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Chia một sợi dây xích thành bốn đoạn: hai đoạn dài bằng nhau, hai đoạn ngắn bằng nhau và đoạn dài, đoạn ngắn xen kẽ nhau. Hỏi khi móc hai đầu mút của sợi dây xích đó lại để được một tứ giác ABCD (có các đỉnh tại các điểm chia) như Hình 3.33 thì tứ giác ABCD là hình gì? Tại sao</a:t>
            </a:r>
            <a:r>
              <a:rPr lang="vi-VN" sz="4000" smtClean="0">
                <a:solidFill>
                  <a:prstClr val="black"/>
                </a:solidFill>
                <a:ea typeface="Calibri" panose="020F0502020204030204" pitchFamily="34" charset="0"/>
                <a:cs typeface="Times New Roman" panose="02020603050405020304" pitchFamily="18" charset="0"/>
              </a:rPr>
              <a:t>?</a:t>
            </a:r>
            <a:endParaRPr lang="vi-VN" sz="4000">
              <a:solidFill>
                <a:prstClr val="black"/>
              </a:solidFill>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10"/>
          <a:stretch>
            <a:fillRect/>
          </a:stretch>
        </p:blipFill>
        <p:spPr>
          <a:xfrm>
            <a:off x="381000" y="274482"/>
            <a:ext cx="1493752" cy="1143178"/>
          </a:xfrm>
          <a:prstGeom prst="rect">
            <a:avLst/>
          </a:prstGeom>
        </p:spPr>
      </p:pic>
      <p:pic>
        <p:nvPicPr>
          <p:cNvPr id="8" name="Picture 7"/>
          <p:cNvPicPr>
            <a:picLocks noChangeAspect="1"/>
          </p:cNvPicPr>
          <p:nvPr/>
        </p:nvPicPr>
        <p:blipFill>
          <a:blip r:embed="rId11"/>
          <a:stretch>
            <a:fillRect/>
          </a:stretch>
        </p:blipFill>
        <p:spPr>
          <a:xfrm>
            <a:off x="16611600" y="371872"/>
            <a:ext cx="1253517" cy="990778"/>
          </a:xfrm>
          <a:prstGeom prst="rect">
            <a:avLst/>
          </a:prstGeom>
        </p:spPr>
      </p:pic>
      <p:pic>
        <p:nvPicPr>
          <p:cNvPr id="11" name="Picture 10"/>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98806" y="5447382"/>
            <a:ext cx="6988629" cy="4420518"/>
          </a:xfrm>
          <a:prstGeom prst="rect">
            <a:avLst/>
          </a:prstGeom>
        </p:spPr>
      </p:pic>
      <p:pic>
        <p:nvPicPr>
          <p:cNvPr id="12" name="Picture 11"/>
          <p:cNvPicPr>
            <a:picLocks noChangeAspect="1"/>
          </p:cNvPicPr>
          <p:nvPr/>
        </p:nvPicPr>
        <p:blipFill>
          <a:blip r:embed="rId14"/>
          <a:stretch>
            <a:fillRect/>
          </a:stretch>
        </p:blipFill>
        <p:spPr>
          <a:xfrm>
            <a:off x="15163800" y="7810500"/>
            <a:ext cx="2280102" cy="2304488"/>
          </a:xfrm>
          <a:prstGeom prst="rect">
            <a:avLst/>
          </a:prstGeom>
        </p:spPr>
      </p:pic>
    </p:spTree>
    <p:extLst>
      <p:ext uri="{BB962C8B-B14F-4D97-AF65-F5344CB8AC3E}">
        <p14:creationId xmlns:p14="http://schemas.microsoft.com/office/powerpoint/2010/main" val="312480747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14400" y="597240"/>
            <a:ext cx="20574000" cy="721326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360939" y="97917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3" name="Picture 5"/>
          <p:cNvPicPr>
            <a:picLocks noChangeAspect="1"/>
          </p:cNvPicPr>
          <p:nvPr/>
        </p:nvPicPr>
        <p:blipFill>
          <a:blip r:embed="rId2"/>
          <a:srcRect/>
          <a:stretch>
            <a:fillRect/>
          </a:stretch>
        </p:blipFill>
        <p:spPr>
          <a:xfrm>
            <a:off x="6324600" y="6385084"/>
            <a:ext cx="5867400" cy="3624120"/>
          </a:xfrm>
          <a:prstGeom prst="rect">
            <a:avLst/>
          </a:prstGeom>
        </p:spPr>
      </p:pic>
      <p:sp>
        <p:nvSpPr>
          <p:cNvPr id="9" name="Rectangle 8"/>
          <p:cNvSpPr/>
          <p:nvPr/>
        </p:nvSpPr>
        <p:spPr>
          <a:xfrm>
            <a:off x="1441552" y="1527647"/>
            <a:ext cx="15229260" cy="1710853"/>
          </a:xfrm>
          <a:prstGeom prst="rect">
            <a:avLst/>
          </a:prstGeom>
        </p:spPr>
        <p:txBody>
          <a:bodyPr wrap="square">
            <a:spAutoFit/>
          </a:bodyPr>
          <a:lstStyle/>
          <a:p>
            <a:pPr lvl="0" algn="ctr">
              <a:lnSpc>
                <a:spcPct val="150000"/>
              </a:lnSpc>
              <a:defRPr/>
            </a:pPr>
            <a:r>
              <a:rPr lang="vi-VN" sz="8000" b="1" kern="0">
                <a:solidFill>
                  <a:srgbClr val="FF0000"/>
                </a:solidFill>
              </a:rPr>
              <a:t>CHƯƠNG III. TỨ GIÁC</a:t>
            </a:r>
            <a:endParaRPr lang="en-US" sz="8000" b="1" kern="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514600" y="3762364"/>
            <a:ext cx="13438560" cy="1609736"/>
          </a:xfrm>
          <a:prstGeom prst="rect">
            <a:avLst/>
          </a:prstGeom>
        </p:spPr>
        <p:txBody>
          <a:bodyPr wrap="square">
            <a:spAutoFit/>
          </a:bodyPr>
          <a:lstStyle/>
          <a:p>
            <a:pPr lvl="0" algn="ctr">
              <a:lnSpc>
                <a:spcPct val="150000"/>
              </a:lnSpc>
              <a:defRPr/>
            </a:pPr>
            <a:r>
              <a:rPr lang="vi-VN" sz="7500" b="1" kern="0">
                <a:solidFill>
                  <a:schemeClr val="accent1"/>
                </a:solidFill>
                <a:ea typeface="Calibri" panose="020F0502020204030204" pitchFamily="34" charset="0"/>
                <a:cs typeface="Arial" panose="020B0604020202020204" pitchFamily="34" charset="0"/>
              </a:rPr>
              <a:t>BÀI 12. HÌNH BÌNH HÀNH </a:t>
            </a:r>
            <a:endParaRPr kumimoji="0" lang="en-US" sz="7500" b="1" i="0" u="none" strike="noStrike" kern="0" cap="none" spc="0" normalizeH="0" baseline="0" noProof="0" dirty="0" smtClean="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182119"/>
      </p:ext>
    </p:extLst>
  </p:cSld>
  <p:clrMapOvr>
    <a:masterClrMapping/>
  </p:clrMapOvr>
  <p:transition spd="slow">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7301670" y="9168136"/>
            <a:ext cx="683278" cy="1004820"/>
          </a:xfrm>
          <a:prstGeom prst="rect">
            <a:avLst/>
          </a:prstGeom>
        </p:spPr>
      </p:pic>
      <p:sp>
        <p:nvSpPr>
          <p:cNvPr id="13" name="Oval Callout 12"/>
          <p:cNvSpPr/>
          <p:nvPr/>
        </p:nvSpPr>
        <p:spPr>
          <a:xfrm>
            <a:off x="2057400" y="854492"/>
            <a:ext cx="1756794" cy="86000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143000" y="5785339"/>
            <a:ext cx="15849600" cy="3785652"/>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Theo định lí 2a: Tứ giác có các cạnh đối bằng nhau là một hình bình hành.</a:t>
            </a:r>
          </a:p>
          <a:p>
            <a:pPr marL="571500" lvl="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Vì sợi xích có đoạn dài ngắn xen kẽ nhau, hai đoạn dài bằng nhau, hai đoạn ngắn bằng nhau nên tứ giác đó chính là hình bình hành.</a:t>
            </a:r>
          </a:p>
        </p:txBody>
      </p:sp>
      <p:pic>
        <p:nvPicPr>
          <p:cNvPr id="7" name="Picture 6"/>
          <p:cNvPicPr>
            <a:picLocks noChangeAspect="1"/>
          </p:cNvPicPr>
          <p:nvPr/>
        </p:nvPicPr>
        <p:blipFill>
          <a:blip r:embed="rId10"/>
          <a:stretch>
            <a:fillRect/>
          </a:stretch>
        </p:blipFill>
        <p:spPr>
          <a:xfrm rot="20270624">
            <a:off x="-372985" y="4124823"/>
            <a:ext cx="1493752" cy="1143178"/>
          </a:xfrm>
          <a:prstGeom prst="rect">
            <a:avLst/>
          </a:prstGeom>
        </p:spPr>
      </p:pic>
      <p:pic>
        <p:nvPicPr>
          <p:cNvPr id="8" name="Picture 7"/>
          <p:cNvPicPr>
            <a:picLocks noChangeAspect="1"/>
          </p:cNvPicPr>
          <p:nvPr/>
        </p:nvPicPr>
        <p:blipFill>
          <a:blip r:embed="rId11"/>
          <a:stretch>
            <a:fillRect/>
          </a:stretch>
        </p:blipFill>
        <p:spPr>
          <a:xfrm>
            <a:off x="16230600" y="266700"/>
            <a:ext cx="1722312" cy="1361313"/>
          </a:xfrm>
          <a:prstGeom prst="rect">
            <a:avLst/>
          </a:prstGeom>
        </p:spPr>
      </p:pic>
      <p:pic>
        <p:nvPicPr>
          <p:cNvPr id="19" name="Picture 18"/>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883313" y="1628013"/>
            <a:ext cx="6368974" cy="3582318"/>
          </a:xfrm>
          <a:prstGeom prst="rect">
            <a:avLst/>
          </a:prstGeom>
        </p:spPr>
      </p:pic>
    </p:spTree>
    <p:extLst>
      <p:ext uri="{BB962C8B-B14F-4D97-AF65-F5344CB8AC3E}">
        <p14:creationId xmlns:p14="http://schemas.microsoft.com/office/powerpoint/2010/main" val="381182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6" dur="500"/>
                                        <p:tgtEl>
                                          <p:spTgt spid="5">
                                            <p:txEl>
                                              <p:pRg st="0" end="0"/>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anim calcmode="lin" valueType="num">
                                      <p:cBhvr>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1257298" y="2378908"/>
            <a:ext cx="16078200"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3. </a:t>
            </a:r>
            <a:r>
              <a:rPr kumimoji="0" lang="vi-VN"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DẤU </a:t>
            </a:r>
            <a:r>
              <a:rPr kumimoji="0" lang="vi-VN"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HIỆU NHẬN BIẾT HÌNH BÌNH HÀNH THEO GÓC VÀ ĐƯỜNG CHÉO</a:t>
            </a: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81040737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4858" y="190500"/>
            <a:ext cx="17562142" cy="9829799"/>
          </a:xfrm>
          <a:prstGeom prst="rect">
            <a:avLst/>
          </a:prstGeom>
          <a:solidFill>
            <a:schemeClr val="bg1"/>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685800" y="342900"/>
            <a:ext cx="3200400" cy="969496"/>
          </a:xfrm>
          <a:prstGeom prst="rect">
            <a:avLst/>
          </a:prstGeom>
        </p:spPr>
        <p:txBody>
          <a:bodyPr wrap="square">
            <a:spAutoFit/>
          </a:bodyPr>
          <a:lstStyle/>
          <a:p>
            <a:pPr lvl="0" algn="just">
              <a:lnSpc>
                <a:spcPct val="150000"/>
              </a:lnSpc>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Định </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lí</a:t>
            </a:r>
            <a:r>
              <a:rPr kumimoji="0" lang="en-US"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vi-VN" sz="3800" b="1" i="0" u="sng"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vi-VN" sz="3800">
              <a:solidFill>
                <a:prstClr val="black"/>
              </a:solidFill>
              <a:ea typeface="Times New Roman" panose="02020603050405020304" pitchFamily="18" charset="0"/>
              <a:cs typeface="Arial" panose="020B0604020202020204" pitchFamily="34" charset="0"/>
            </a:endParaRPr>
          </a:p>
        </p:txBody>
      </p:sp>
      <p:pic>
        <p:nvPicPr>
          <p:cNvPr id="17" name="Picture 13">
            <a:extLst>
              <a:ext uri="{FF2B5EF4-FFF2-40B4-BE49-F238E27FC236}">
                <a16:creationId xmlns:a16="http://schemas.microsoft.com/office/drawing/2014/main" id="{26C8D2C3-54BE-421E-5E1F-0555C6AC68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383000" y="85025"/>
            <a:ext cx="1524000" cy="1524000"/>
          </a:xfrm>
          <a:prstGeom prst="rect">
            <a:avLst/>
          </a:prstGeom>
        </p:spPr>
      </p:pic>
      <p:sp>
        <p:nvSpPr>
          <p:cNvPr id="6" name="Rectangle 2"/>
          <p:cNvSpPr>
            <a:spLocks noChangeArrowheads="1"/>
          </p:cNvSpPr>
          <p:nvPr/>
        </p:nvSpPr>
        <p:spPr bwMode="auto">
          <a:xfrm>
            <a:off x="2438400" y="6572341"/>
            <a:ext cx="1847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617544830"/>
                  </p:ext>
                </p:extLst>
              </p:nvPr>
            </p:nvGraphicFramePr>
            <p:xfrm>
              <a:off x="710784" y="2324100"/>
              <a:ext cx="7899816" cy="2496630"/>
            </p:xfrm>
            <a:graphic>
              <a:graphicData uri="http://schemas.openxmlformats.org/drawingml/2006/table">
                <a:tbl>
                  <a:tblPr firstRow="1" firstCol="1" bandRow="1"/>
                  <a:tblGrid>
                    <a:gridCol w="814990">
                      <a:extLst>
                        <a:ext uri="{9D8B030D-6E8A-4147-A177-3AD203B41FA5}">
                          <a16:colId xmlns:a16="http://schemas.microsoft.com/office/drawing/2014/main" val="1737278793"/>
                        </a:ext>
                      </a:extLst>
                    </a:gridCol>
                    <a:gridCol w="7084826">
                      <a:extLst>
                        <a:ext uri="{9D8B030D-6E8A-4147-A177-3AD203B41FA5}">
                          <a16:colId xmlns:a16="http://schemas.microsoft.com/office/drawing/2014/main" val="3213034328"/>
                        </a:ext>
                      </a:extLst>
                    </a:gridCol>
                  </a:tblGrid>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14:m>
                            <m:oMath xmlns:m="http://schemas.openxmlformats.org/officeDocument/2006/math">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C</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accPr>
                                <m:e>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D</m:t>
                                  </m:r>
                                </m:e>
                              </m:acc>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259337"/>
                      </a:ext>
                    </a:extLst>
                  </a:tr>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617544830"/>
                  </p:ext>
                </p:extLst>
              </p:nvPr>
            </p:nvGraphicFramePr>
            <p:xfrm>
              <a:off x="710784" y="2324100"/>
              <a:ext cx="7899816" cy="2496630"/>
            </p:xfrm>
            <a:graphic>
              <a:graphicData uri="http://schemas.openxmlformats.org/drawingml/2006/table">
                <a:tbl>
                  <a:tblPr firstRow="1" firstCol="1" bandRow="1"/>
                  <a:tblGrid>
                    <a:gridCol w="814990">
                      <a:extLst>
                        <a:ext uri="{9D8B030D-6E8A-4147-A177-3AD203B41FA5}">
                          <a16:colId xmlns:a16="http://schemas.microsoft.com/office/drawing/2014/main" val="1737278793"/>
                        </a:ext>
                      </a:extLst>
                    </a:gridCol>
                    <a:gridCol w="7084826">
                      <a:extLst>
                        <a:ext uri="{9D8B030D-6E8A-4147-A177-3AD203B41FA5}">
                          <a16:colId xmlns:a16="http://schemas.microsoft.com/office/drawing/2014/main" val="3213034328"/>
                        </a:ext>
                      </a:extLst>
                    </a:gridCol>
                  </a:tblGrid>
                  <a:tr h="167367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8"/>
                          <a:stretch>
                            <a:fillRect l="-11522" r="-86" b="-59273"/>
                          </a:stretch>
                        </a:blipFill>
                      </a:tcPr>
                    </a:tc>
                    <a:extLst>
                      <a:ext uri="{0D108BD9-81ED-4DB2-BD59-A6C34878D82A}">
                        <a16:rowId xmlns:a16="http://schemas.microsoft.com/office/drawing/2014/main" val="3738259337"/>
                      </a:ext>
                    </a:extLst>
                  </a:tr>
                  <a:tr h="82296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991971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469937188"/>
                  </p:ext>
                </p:extLst>
              </p:nvPr>
            </p:nvGraphicFramePr>
            <p:xfrm>
              <a:off x="743929" y="7348283"/>
              <a:ext cx="8534400" cy="2468880"/>
            </p:xfrm>
            <a:graphic>
              <a:graphicData uri="http://schemas.openxmlformats.org/drawingml/2006/table">
                <a:tbl>
                  <a:tblPr firstRow="1" firstCol="1" bandRow="1"/>
                  <a:tblGrid>
                    <a:gridCol w="990600">
                      <a:extLst>
                        <a:ext uri="{9D8B030D-6E8A-4147-A177-3AD203B41FA5}">
                          <a16:colId xmlns:a16="http://schemas.microsoft.com/office/drawing/2014/main" val="992098657"/>
                        </a:ext>
                      </a:extLst>
                    </a:gridCol>
                    <a:gridCol w="7543800">
                      <a:extLst>
                        <a:ext uri="{9D8B030D-6E8A-4147-A177-3AD203B41FA5}">
                          <a16:colId xmlns:a16="http://schemas.microsoft.com/office/drawing/2014/main" val="2326978646"/>
                        </a:ext>
                      </a:extLst>
                    </a:gridCol>
                  </a:tblGrid>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có:</a:t>
                          </a:r>
                        </a:p>
                        <a:p>
                          <a:pPr algn="just">
                            <a:lnSpc>
                              <a:spcPct val="150000"/>
                            </a:lnSpc>
                            <a:spcAft>
                              <a:spcPts val="0"/>
                            </a:spcAft>
                          </a:pPr>
                          <a14:m>
                            <m:oMath xmlns:m="http://schemas.openxmlformats.org/officeDocument/2006/math">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AC</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BD</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m:t>
                              </m:r>
                              <m:r>
                                <a:rPr lang="en-US" sz="3600">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OA</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OC</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OB</m:t>
                              </m:r>
                              <m:r>
                                <a:rPr lang="en-US" sz="36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600">
                                  <a:effectLst/>
                                  <a:latin typeface="Cambria Math" panose="02040503050406030204" pitchFamily="18" charset="0"/>
                                  <a:ea typeface="Arial" panose="020B0604020202020204" pitchFamily="34" charset="0"/>
                                  <a:cs typeface="Times New Roman" panose="02020603050405020304" pitchFamily="18" charset="0"/>
                                </a:rPr>
                                <m:t>OD</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5767140"/>
                      </a:ext>
                    </a:extLst>
                  </a:tr>
                  <a:tr h="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469937188"/>
                  </p:ext>
                </p:extLst>
              </p:nvPr>
            </p:nvGraphicFramePr>
            <p:xfrm>
              <a:off x="743929" y="7348283"/>
              <a:ext cx="8534400" cy="2367217"/>
            </p:xfrm>
            <a:graphic>
              <a:graphicData uri="http://schemas.openxmlformats.org/drawingml/2006/table">
                <a:tbl>
                  <a:tblPr firstRow="1" firstCol="1" bandRow="1"/>
                  <a:tblGrid>
                    <a:gridCol w="990600">
                      <a:extLst>
                        <a:ext uri="{9D8B030D-6E8A-4147-A177-3AD203B41FA5}">
                          <a16:colId xmlns:a16="http://schemas.microsoft.com/office/drawing/2014/main" val="992098657"/>
                        </a:ext>
                      </a:extLst>
                    </a:gridCol>
                    <a:gridCol w="7543800">
                      <a:extLst>
                        <a:ext uri="{9D8B030D-6E8A-4147-A177-3AD203B41FA5}">
                          <a16:colId xmlns:a16="http://schemas.microsoft.com/office/drawing/2014/main" val="2326978646"/>
                        </a:ext>
                      </a:extLst>
                    </a:gridCol>
                  </a:tblGrid>
                  <a:tr h="1544257">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19"/>
                          <a:stretch>
                            <a:fillRect l="-13166" r="-81" b="-64173"/>
                          </a:stretch>
                        </a:blipFill>
                      </a:tcPr>
                    </a:tc>
                    <a:extLst>
                      <a:ext uri="{0D108BD9-81ED-4DB2-BD59-A6C34878D82A}">
                        <a16:rowId xmlns:a16="http://schemas.microsoft.com/office/drawing/2014/main" val="3615767140"/>
                      </a:ext>
                    </a:extLst>
                  </a:tr>
                  <a:tr h="822960">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Tứ giác ABCD là hình bình hành.</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87677800"/>
                      </a:ext>
                    </a:extLst>
                  </a:tr>
                </a:tbl>
              </a:graphicData>
            </a:graphic>
          </p:graphicFrame>
        </mc:Fallback>
      </mc:AlternateContent>
      <p:sp>
        <p:nvSpPr>
          <p:cNvPr id="14" name="Rectangle 13"/>
          <p:cNvSpPr/>
          <p:nvPr/>
        </p:nvSpPr>
        <p:spPr>
          <a:xfrm>
            <a:off x="743929" y="5372100"/>
            <a:ext cx="16764000" cy="184665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cs typeface="Arial" panose="020B0604020202020204" pitchFamily="34" charset="0"/>
              </a:rPr>
              <a:t>b) Tứ giác có hai đường chéo cắt nhau tại trung điểm của mỗi đường là một hình bình hành.</a:t>
            </a:r>
          </a:p>
        </p:txBody>
      </p:sp>
      <p:sp>
        <p:nvSpPr>
          <p:cNvPr id="15" name="Rectangle 14"/>
          <p:cNvSpPr/>
          <p:nvPr/>
        </p:nvSpPr>
        <p:spPr>
          <a:xfrm>
            <a:off x="702040" y="1181100"/>
            <a:ext cx="14554200" cy="9694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cs typeface="Arial" panose="020B0604020202020204" pitchFamily="34" charset="0"/>
              </a:rPr>
              <a:t>a) Tứ giác có các góc đối bằng nhau là một hình bình hành.</a:t>
            </a:r>
          </a:p>
        </p:txBody>
      </p:sp>
      <p:cxnSp>
        <p:nvCxnSpPr>
          <p:cNvPr id="18" name="Straight Connector 17"/>
          <p:cNvCxnSpPr/>
          <p:nvPr/>
        </p:nvCxnSpPr>
        <p:spPr>
          <a:xfrm>
            <a:off x="703871" y="5219700"/>
            <a:ext cx="1682212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0"/>
          <a:stretch>
            <a:fillRect/>
          </a:stretch>
        </p:blipFill>
        <p:spPr>
          <a:xfrm>
            <a:off x="10668000" y="6927802"/>
            <a:ext cx="5472645" cy="2711498"/>
          </a:xfrm>
          <a:prstGeom prst="rect">
            <a:avLst/>
          </a:prstGeom>
        </p:spPr>
      </p:pic>
      <p:pic>
        <p:nvPicPr>
          <p:cNvPr id="25" name="Picture 24"/>
          <p:cNvPicPr>
            <a:picLocks noChangeAspect="1"/>
          </p:cNvPicPr>
          <p:nvPr/>
        </p:nvPicPr>
        <p:blipFill>
          <a:blip r:embed="rId21"/>
          <a:stretch>
            <a:fillRect/>
          </a:stretch>
        </p:blipFill>
        <p:spPr>
          <a:xfrm>
            <a:off x="10668000" y="2080140"/>
            <a:ext cx="5499189" cy="2529960"/>
          </a:xfrm>
          <a:prstGeom prst="rect">
            <a:avLst/>
          </a:prstGeom>
        </p:spPr>
      </p:pic>
      <p:pic>
        <p:nvPicPr>
          <p:cNvPr id="26" name="Picture 25"/>
          <p:cNvPicPr>
            <a:picLocks noChangeAspect="1"/>
          </p:cNvPicPr>
          <p:nvPr/>
        </p:nvPicPr>
        <p:blipFill>
          <a:blip r:embed="rId22"/>
          <a:stretch>
            <a:fillRect/>
          </a:stretch>
        </p:blipFill>
        <p:spPr>
          <a:xfrm>
            <a:off x="16535400" y="8724902"/>
            <a:ext cx="1581462" cy="1447798"/>
          </a:xfrm>
          <a:prstGeom prst="rect">
            <a:avLst/>
          </a:prstGeom>
        </p:spPr>
      </p:pic>
    </p:spTree>
    <p:extLst>
      <p:ext uri="{BB962C8B-B14F-4D97-AF65-F5344CB8AC3E}">
        <p14:creationId xmlns:p14="http://schemas.microsoft.com/office/powerpoint/2010/main" val="1548813553"/>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55821" y="3429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126501"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err="1"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tr60)</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50100">
            <a:off x="-111126" y="-116806"/>
            <a:ext cx="1158449" cy="1703601"/>
          </a:xfrm>
          <a:prstGeom prst="rect">
            <a:avLst/>
          </a:prstGeom>
        </p:spPr>
      </p:pic>
      <p:sp>
        <p:nvSpPr>
          <p:cNvPr id="4" name="Rectangle 3"/>
          <p:cNvSpPr/>
          <p:nvPr/>
        </p:nvSpPr>
        <p:spPr>
          <a:xfrm>
            <a:off x="620498" y="1409700"/>
            <a:ext cx="17210302" cy="1846659"/>
          </a:xfrm>
          <a:prstGeom prst="rect">
            <a:avLst/>
          </a:prstGeom>
        </p:spPr>
        <p:txBody>
          <a:bodyPr wrap="square">
            <a:spAutoFit/>
          </a:bodyPr>
          <a:lstStyle/>
          <a:p>
            <a:pPr>
              <a:lnSpc>
                <a:spcPct val="150000"/>
              </a:lnSpc>
            </a:pPr>
            <a:r>
              <a:rPr lang="en-US" sz="3800" smtClean="0">
                <a:latin typeface="Arial" panose="020B0604020202020204" pitchFamily="34" charset="0"/>
                <a:ea typeface="Calibri" panose="020F0502020204030204" pitchFamily="34" charset="0"/>
                <a:cs typeface="Arial" panose="020B0604020202020204" pitchFamily="34" charset="0"/>
              </a:rPr>
              <a:t>Trong ba tứ giác dưới đây, tứ giác nào là hình bình hành, tứ giác nào không là hình bình hành? Vì sao?</a:t>
            </a:r>
            <a:endParaRPr lang="en-US" sz="3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71312" y="3314700"/>
            <a:ext cx="14287500" cy="3385109"/>
          </a:xfrm>
          <a:prstGeom prst="rect">
            <a:avLst/>
          </a:prstGeom>
        </p:spPr>
      </p:pic>
      <p:pic>
        <p:nvPicPr>
          <p:cNvPr id="5" name="Picture 4"/>
          <p:cNvPicPr>
            <a:picLocks noChangeAspect="1"/>
          </p:cNvPicPr>
          <p:nvPr/>
        </p:nvPicPr>
        <p:blipFill>
          <a:blip r:embed="rId12"/>
          <a:stretch>
            <a:fillRect/>
          </a:stretch>
        </p:blipFill>
        <p:spPr>
          <a:xfrm>
            <a:off x="16783448" y="3009900"/>
            <a:ext cx="807670" cy="1290360"/>
          </a:xfrm>
          <a:prstGeom prst="rect">
            <a:avLst/>
          </a:prstGeom>
        </p:spPr>
      </p:pic>
      <p:sp>
        <p:nvSpPr>
          <p:cNvPr id="7" name="Down Arrow 6"/>
          <p:cNvSpPr/>
          <p:nvPr/>
        </p:nvSpPr>
        <p:spPr>
          <a:xfrm>
            <a:off x="3200400" y="6743700"/>
            <a:ext cx="381000" cy="533400"/>
          </a:xfrm>
          <a:prstGeom prst="down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5" name="Rectangle 14"/>
          <p:cNvSpPr/>
          <p:nvPr/>
        </p:nvSpPr>
        <p:spPr>
          <a:xfrm>
            <a:off x="1484224" y="7505700"/>
            <a:ext cx="3773576" cy="87504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en-US" sz="3800" smtClean="0">
                <a:solidFill>
                  <a:schemeClr val="bg1"/>
                </a:solidFill>
                <a:latin typeface="Arial" panose="020B0604020202020204" pitchFamily="34" charset="0"/>
                <a:ea typeface="Calibri" panose="020F0502020204030204" pitchFamily="34" charset="0"/>
                <a:cs typeface="Arial" panose="020B0604020202020204" pitchFamily="34" charset="0"/>
              </a:rPr>
              <a:t>Hình </a:t>
            </a:r>
            <a:r>
              <a:rPr lang="en-US" sz="3800">
                <a:solidFill>
                  <a:schemeClr val="bg1"/>
                </a:solidFill>
                <a:latin typeface="Arial" panose="020B0604020202020204" pitchFamily="34" charset="0"/>
                <a:ea typeface="Calibri" panose="020F0502020204030204" pitchFamily="34" charset="0"/>
                <a:cs typeface="Arial" panose="020B0604020202020204" pitchFamily="34" charset="0"/>
              </a:rPr>
              <a:t>bình hành</a:t>
            </a:r>
            <a:endParaRPr lang="en-US">
              <a:solidFill>
                <a:schemeClr val="bg1"/>
              </a:solidFill>
            </a:endParaRPr>
          </a:p>
        </p:txBody>
      </p:sp>
      <p:sp>
        <p:nvSpPr>
          <p:cNvPr id="19" name="Down Arrow 18"/>
          <p:cNvSpPr/>
          <p:nvPr/>
        </p:nvSpPr>
        <p:spPr>
          <a:xfrm>
            <a:off x="13507288" y="6738788"/>
            <a:ext cx="381000" cy="533400"/>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Rectangle 19"/>
          <p:cNvSpPr/>
          <p:nvPr/>
        </p:nvSpPr>
        <p:spPr>
          <a:xfrm>
            <a:off x="11811000" y="7505700"/>
            <a:ext cx="3773576" cy="87504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r>
              <a:rPr lang="en-US" sz="3800" smtClean="0">
                <a:solidFill>
                  <a:schemeClr val="bg1"/>
                </a:solidFill>
                <a:latin typeface="Arial" panose="020B0604020202020204" pitchFamily="34" charset="0"/>
                <a:ea typeface="Calibri" panose="020F0502020204030204" pitchFamily="34" charset="0"/>
                <a:cs typeface="Arial" panose="020B0604020202020204" pitchFamily="34" charset="0"/>
              </a:rPr>
              <a:t>Hình </a:t>
            </a:r>
            <a:r>
              <a:rPr lang="en-US" sz="3800">
                <a:solidFill>
                  <a:schemeClr val="bg1"/>
                </a:solidFill>
                <a:latin typeface="Arial" panose="020B0604020202020204" pitchFamily="34" charset="0"/>
                <a:ea typeface="Calibri" panose="020F0502020204030204" pitchFamily="34" charset="0"/>
                <a:cs typeface="Arial" panose="020B0604020202020204" pitchFamily="34" charset="0"/>
              </a:rPr>
              <a:t>bình hành</a:t>
            </a:r>
            <a:endParaRPr lang="en-US">
              <a:solidFill>
                <a:schemeClr val="bg1"/>
              </a:solidFill>
            </a:endParaRPr>
          </a:p>
        </p:txBody>
      </p:sp>
      <p:grpSp>
        <p:nvGrpSpPr>
          <p:cNvPr id="18" name="Group 17"/>
          <p:cNvGrpSpPr/>
          <p:nvPr/>
        </p:nvGrpSpPr>
        <p:grpSpPr>
          <a:xfrm>
            <a:off x="1143000" y="8974604"/>
            <a:ext cx="16044283" cy="969496"/>
            <a:chOff x="948317" y="8972467"/>
            <a:chExt cx="16044283" cy="969496"/>
          </a:xfrm>
        </p:grpSpPr>
        <p:sp>
          <p:nvSpPr>
            <p:cNvPr id="16" name="Rectangle 15"/>
            <p:cNvSpPr/>
            <p:nvPr/>
          </p:nvSpPr>
          <p:spPr>
            <a:xfrm>
              <a:off x="1425314" y="8972467"/>
              <a:ext cx="15567286" cy="969496"/>
            </a:xfrm>
            <a:prstGeom prst="rect">
              <a:avLst/>
            </a:prstGeom>
          </p:spPr>
          <p:txBody>
            <a:bodyPr wrap="square">
              <a:spAutoFit/>
            </a:bodyPr>
            <a:lstStyle/>
            <a:p>
              <a:pPr lvl="0" algn="ctr">
                <a:lnSpc>
                  <a:spcPct val="150000"/>
                </a:lnSpc>
              </a:pPr>
              <a:r>
                <a:rPr lang="en-US" sz="3800">
                  <a:latin typeface="Arial" panose="020B0604020202020204" pitchFamily="34" charset="0"/>
                  <a:ea typeface="Calibri" panose="020F0502020204030204" pitchFamily="34" charset="0"/>
                  <a:cs typeface="Arial" panose="020B0604020202020204" pitchFamily="34" charset="0"/>
                </a:rPr>
                <a:t>Hình b: Không là hình bình hành vì hai góc A và C không bằng nhau</a:t>
              </a:r>
              <a:endParaRPr lang="en-US"/>
            </a:p>
          </p:txBody>
        </p:sp>
        <p:pic>
          <p:nvPicPr>
            <p:cNvPr id="17" name="Picture 16"/>
            <p:cNvPicPr>
              <a:picLocks noChangeAspect="1"/>
            </p:cNvPicPr>
            <p:nvPr/>
          </p:nvPicPr>
          <p:blipFill>
            <a:blip r:embed="rId13"/>
            <a:stretch>
              <a:fillRect/>
            </a:stretch>
          </p:blipFill>
          <p:spPr>
            <a:xfrm rot="16200000" flipH="1" flipV="1">
              <a:off x="979086" y="9138503"/>
              <a:ext cx="698628" cy="760166"/>
            </a:xfrm>
            <a:prstGeom prst="rect">
              <a:avLst/>
            </a:prstGeom>
          </p:spPr>
        </p:pic>
      </p:grpSp>
    </p:spTree>
    <p:extLst>
      <p:ext uri="{BB962C8B-B14F-4D97-AF65-F5344CB8AC3E}">
        <p14:creationId xmlns:p14="http://schemas.microsoft.com/office/powerpoint/2010/main" val="42697092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5"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95999" y="273001"/>
            <a:ext cx="5988909"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a:t>
            </a:r>
            <a:r>
              <a:rPr kumimoji="0" lang="nl-NL" sz="5000" b="1" i="0" u="none" strike="noStrike" kern="1200" cap="none" spc="0" normalizeH="0" baseline="0" noProof="0" smtClean="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TẬP 3</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6633141" y="9486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8600" y="190500"/>
            <a:ext cx="1140469" cy="1160782"/>
          </a:xfrm>
          <a:prstGeom prst="rect">
            <a:avLst/>
          </a:prstGeom>
        </p:spPr>
      </p:pic>
      <p:sp>
        <p:nvSpPr>
          <p:cNvPr id="3" name="Rectangle 2"/>
          <p:cNvSpPr/>
          <p:nvPr/>
        </p:nvSpPr>
        <p:spPr>
          <a:xfrm>
            <a:off x="1087340" y="1562100"/>
            <a:ext cx="16191387" cy="2723823"/>
          </a:xfrm>
          <a:prstGeom prst="rect">
            <a:avLst/>
          </a:prstGeom>
        </p:spPr>
        <p:txBody>
          <a:bodyPr wrap="square">
            <a:spAutoFit/>
          </a:bodyPr>
          <a:lstStyle/>
          <a:p>
            <a:pPr lvl="0" algn="just">
              <a:lnSpc>
                <a:spcPct val="150000"/>
              </a:lnSpc>
              <a:spcAft>
                <a:spcPts val="1200"/>
              </a:spcAft>
            </a:pPr>
            <a:r>
              <a:rPr lang="vi-VN" sz="3800">
                <a:solidFill>
                  <a:prstClr val="black"/>
                </a:solidFill>
                <a:ea typeface="Calibri" panose="020F0502020204030204" pitchFamily="34" charset="0"/>
                <a:cs typeface="Times New Roman" panose="02020603050405020304" pitchFamily="18" charset="0"/>
              </a:rPr>
              <a:t>Cho hai điểm A, B phân biệt và điểm O không nằm trên đường thẳng AB. Gọi A’, B’ là các điểm sao cho O là trung điểm của AA’, BB’. Chứng minh rằng A’B’ = AB và đường thẳng A’B’ song song với đường thẳng AB</a:t>
            </a:r>
            <a:r>
              <a:rPr lang="vi-VN" sz="3800" smtClean="0">
                <a:solidFill>
                  <a:prstClr val="black"/>
                </a:solidFill>
                <a:ea typeface="Calibri" panose="020F0502020204030204" pitchFamily="34" charset="0"/>
                <a:cs typeface="Times New Roman" panose="02020603050405020304" pitchFamily="18" charset="0"/>
              </a:rPr>
              <a:t>.</a:t>
            </a:r>
            <a:endParaRPr lang="vi-VN" sz="3800">
              <a:solidFill>
                <a:prstClr val="black"/>
              </a:solidFill>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pic>
        <p:nvPicPr>
          <p:cNvPr id="10" name="Picture 9" descr="A picture containing line, diagram&#10;&#10;Description automatically generated"/>
          <p:cNvPicPr/>
          <p:nvPr/>
        </p:nvPicPr>
        <p:blipFill>
          <a:blip r:embed="rId32"/>
          <a:stretch>
            <a:fillRect/>
          </a:stretch>
        </p:blipFill>
        <p:spPr>
          <a:xfrm>
            <a:off x="798834" y="6058408"/>
            <a:ext cx="6172200" cy="3352292"/>
          </a:xfrm>
          <a:prstGeom prst="rect">
            <a:avLst/>
          </a:prstGeom>
        </p:spPr>
      </p:pic>
      <p:sp>
        <p:nvSpPr>
          <p:cNvPr id="12" name="Oval Callout 11"/>
          <p:cNvSpPr/>
          <p:nvPr/>
        </p:nvSpPr>
        <p:spPr>
          <a:xfrm>
            <a:off x="8290353" y="4686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169758689"/>
              </p:ext>
            </p:extLst>
          </p:nvPr>
        </p:nvGraphicFramePr>
        <p:xfrm>
          <a:off x="8001000" y="6210300"/>
          <a:ext cx="8795410" cy="3474720"/>
        </p:xfrm>
        <a:graphic>
          <a:graphicData uri="http://schemas.openxmlformats.org/drawingml/2006/table">
            <a:tbl>
              <a:tblPr firstRow="1" firstCol="1" bandRow="1"/>
              <a:tblGrid>
                <a:gridCol w="1555382">
                  <a:extLst>
                    <a:ext uri="{9D8B030D-6E8A-4147-A177-3AD203B41FA5}">
                      <a16:colId xmlns:a16="http://schemas.microsoft.com/office/drawing/2014/main" val="951313369"/>
                    </a:ext>
                  </a:extLst>
                </a:gridCol>
                <a:gridCol w="7240028">
                  <a:extLst>
                    <a:ext uri="{9D8B030D-6E8A-4147-A177-3AD203B41FA5}">
                      <a16:colId xmlns:a16="http://schemas.microsoft.com/office/drawing/2014/main" val="154195181"/>
                    </a:ext>
                  </a:extLst>
                </a:gridCol>
              </a:tblGrid>
              <a:tr h="0">
                <a:tc>
                  <a:txBody>
                    <a:bodyPr/>
                    <a:lstStyle/>
                    <a:p>
                      <a:pPr algn="ctr">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Cho điểm: A, B, A’, B’ phân biệt; O không nằm trên AB.</a:t>
                      </a:r>
                    </a:p>
                    <a:p>
                      <a:pPr algn="just">
                        <a:lnSpc>
                          <a:spcPct val="150000"/>
                        </a:lnSpc>
                        <a:spcAft>
                          <a:spcPts val="0"/>
                        </a:spcAft>
                      </a:pPr>
                      <a:r>
                        <a:rPr lang="en-US" sz="3800">
                          <a:effectLst/>
                          <a:latin typeface="Arial" panose="020B0604020202020204" pitchFamily="34" charset="0"/>
                          <a:ea typeface="Dotum" panose="020B0600000101010101" pitchFamily="34" charset="-127"/>
                          <a:cs typeface="Arial" panose="020B0604020202020204" pitchFamily="34" charset="0"/>
                        </a:rPr>
                        <a:t>O là trung điểm AA’ và BB’.</a:t>
                      </a:r>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52194"/>
                  </a:ext>
                </a:extLst>
              </a:tr>
              <a:tr h="0">
                <a:tc>
                  <a:txBody>
                    <a:bodyPr/>
                    <a:lstStyle/>
                    <a:p>
                      <a:pPr algn="ctr">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A’B’ = AB; A’B’ // AB.</a:t>
                      </a: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172380207"/>
                  </a:ext>
                </a:extLst>
              </a:tr>
            </a:tbl>
          </a:graphicData>
        </a:graphic>
      </p:graphicFrame>
      <p:pic>
        <p:nvPicPr>
          <p:cNvPr id="16" name="Picture 15"/>
          <p:cNvPicPr>
            <a:picLocks noChangeAspect="1"/>
          </p:cNvPicPr>
          <p:nvPr/>
        </p:nvPicPr>
        <p:blipFill>
          <a:blip r:embed="rId33"/>
          <a:stretch>
            <a:fillRect/>
          </a:stretch>
        </p:blipFill>
        <p:spPr>
          <a:xfrm flipH="1">
            <a:off x="306420" y="4695989"/>
            <a:ext cx="1027672" cy="1742911"/>
          </a:xfrm>
          <a:prstGeom prst="rect">
            <a:avLst/>
          </a:prstGeom>
        </p:spPr>
      </p:pic>
    </p:spTree>
    <p:extLst>
      <p:ext uri="{BB962C8B-B14F-4D97-AF65-F5344CB8AC3E}">
        <p14:creationId xmlns:p14="http://schemas.microsoft.com/office/powerpoint/2010/main" val="269597548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5921413" y="9105900"/>
            <a:ext cx="2395318" cy="1110556"/>
          </a:xfrm>
          <a:prstGeom prst="rect">
            <a:avLst/>
          </a:prstGeom>
        </p:spPr>
      </p:pic>
      <p:pic>
        <p:nvPicPr>
          <p:cNvPr id="25" name="Picture 7"/>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28600" y="190500"/>
            <a:ext cx="1140469" cy="1160782"/>
          </a:xfrm>
          <a:prstGeom prst="rect">
            <a:avLst/>
          </a:prstGeom>
        </p:spPr>
      </p:pic>
      <p:sp>
        <p:nvSpPr>
          <p:cNvPr id="17" name="Oval Callout 16"/>
          <p:cNvSpPr/>
          <p:nvPr/>
        </p:nvSpPr>
        <p:spPr>
          <a:xfrm>
            <a:off x="8343900" y="495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872888" y="5600700"/>
            <a:ext cx="16542224" cy="875048"/>
          </a:xfrm>
          <a:prstGeom prst="rect">
            <a:avLst/>
          </a:prstGeom>
        </p:spPr>
        <p:txBody>
          <a:bodyPr wrap="square">
            <a:spAutoFit/>
          </a:bodyPr>
          <a:lstStyle/>
          <a:p>
            <a:pPr lvl="0" algn="just">
              <a:lnSpc>
                <a:spcPct val="150000"/>
              </a:lnSpc>
            </a:pPr>
            <a:r>
              <a:rPr lang="vi-VN" sz="3800">
                <a:solidFill>
                  <a:prstClr val="black"/>
                </a:solidFill>
                <a:ea typeface="Arial" panose="020B0604020202020204" pitchFamily="34" charset="0"/>
                <a:cs typeface="Arial" panose="020B0604020202020204" pitchFamily="34" charset="0"/>
              </a:rPr>
              <a:t>Xét tứ giác ABA'B' ta có: AA' và BB' là hai đường chéo của tứ giác; </a:t>
            </a:r>
            <a:endParaRPr lang="en-US" sz="3800" smtClean="0">
              <a:solidFill>
                <a:prstClr val="black"/>
              </a:solidFill>
              <a:ea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1"/>
          <a:stretch>
            <a:fillRect/>
          </a:stretch>
        </p:blipFill>
        <p:spPr>
          <a:xfrm>
            <a:off x="16633141" y="176518"/>
            <a:ext cx="1363624" cy="1101641"/>
          </a:xfrm>
          <a:prstGeom prst="rect">
            <a:avLst/>
          </a:prstGeom>
        </p:spPr>
      </p:pic>
      <p:sp>
        <p:nvSpPr>
          <p:cNvPr id="2" name="Rectangle 1"/>
          <p:cNvSpPr/>
          <p:nvPr/>
        </p:nvSpPr>
        <p:spPr>
          <a:xfrm>
            <a:off x="872888" y="7886700"/>
            <a:ext cx="13722338" cy="905056"/>
          </a:xfrm>
          <a:prstGeom prst="rect">
            <a:avLst/>
          </a:prstGeom>
        </p:spPr>
        <p:txBody>
          <a:bodyPr wrap="square">
            <a:spAutoFit/>
          </a:bodyPr>
          <a:lstStyle/>
          <a:p>
            <a:pPr>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Từ đó suy ra A'B' = AB và A'B' // AB (định lí 1a).</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11" name="Picture 10" descr="A picture containing line, diagram&#10;&#10;Description automatically generated"/>
          <p:cNvPicPr/>
          <p:nvPr/>
        </p:nvPicPr>
        <p:blipFill>
          <a:blip r:embed="rId32"/>
          <a:stretch>
            <a:fillRect/>
          </a:stretch>
        </p:blipFill>
        <p:spPr>
          <a:xfrm>
            <a:off x="5715000" y="1943100"/>
            <a:ext cx="6172200" cy="3352292"/>
          </a:xfrm>
          <a:prstGeom prst="rect">
            <a:avLst/>
          </a:prstGeom>
        </p:spPr>
      </p:pic>
      <p:sp>
        <p:nvSpPr>
          <p:cNvPr id="3" name="Rectangle 2"/>
          <p:cNvSpPr/>
          <p:nvPr/>
        </p:nvSpPr>
        <p:spPr>
          <a:xfrm>
            <a:off x="872888" y="6764804"/>
            <a:ext cx="16805512" cy="969496"/>
          </a:xfrm>
          <a:prstGeom prst="rect">
            <a:avLst/>
          </a:prstGeom>
        </p:spPr>
        <p:txBody>
          <a:bodyPr wrap="square">
            <a:spAutoFit/>
          </a:bodyPr>
          <a:lstStyle/>
          <a:p>
            <a:pPr lvl="0" algn="just">
              <a:lnSpc>
                <a:spcPct val="150000"/>
              </a:lnSpc>
            </a:pPr>
            <a:r>
              <a:rPr lang="vi-VN" sz="3800">
                <a:solidFill>
                  <a:prstClr val="black"/>
                </a:solidFill>
                <a:ea typeface="Arial" panose="020B0604020202020204" pitchFamily="34" charset="0"/>
                <a:cs typeface="Arial" panose="020B0604020202020204" pitchFamily="34" charset="0"/>
              </a:rPr>
              <a:t>O là trung điểm của mỗi đường, suy ra ABA'B' là hình bình hành (định lí 3b).</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3"/>
          <a:stretch>
            <a:fillRect/>
          </a:stretch>
        </p:blipFill>
        <p:spPr>
          <a:xfrm flipH="1">
            <a:off x="16462250" y="3356999"/>
            <a:ext cx="1313644" cy="2223090"/>
          </a:xfrm>
          <a:prstGeom prst="rect">
            <a:avLst/>
          </a:prstGeom>
        </p:spPr>
      </p:pic>
    </p:spTree>
    <p:extLst>
      <p:ext uri="{BB962C8B-B14F-4D97-AF65-F5344CB8AC3E}">
        <p14:creationId xmlns:p14="http://schemas.microsoft.com/office/powerpoint/2010/main" val="16200081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571500"/>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198387">
            <a:off x="212315" y="9225998"/>
            <a:ext cx="683278" cy="1004820"/>
          </a:xfrm>
          <a:prstGeom prst="rect">
            <a:avLst/>
          </a:prstGeom>
        </p:spPr>
      </p:pic>
      <p:sp>
        <p:nvSpPr>
          <p:cNvPr id="4" name="Rectangle 3"/>
          <p:cNvSpPr/>
          <p:nvPr/>
        </p:nvSpPr>
        <p:spPr>
          <a:xfrm>
            <a:off x="914400" y="2433578"/>
            <a:ext cx="16230083" cy="2862322"/>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Times New Roman" panose="02020603050405020304" pitchFamily="18" charset="0"/>
              </a:rPr>
              <a:t>Trở lại bài toán mở đầu. Em hãy vẽ hình và nêu cách vẽ con đường cần mở đi qua O sao cho theo con đường đó, hai đoạn đường từ O tới a và tới b bằng nhau</a:t>
            </a:r>
            <a:r>
              <a:rPr lang="vi-VN" sz="4000" smtClean="0">
                <a:solidFill>
                  <a:prstClr val="black"/>
                </a:solidFill>
                <a:ea typeface="Calibri" panose="020F0502020204030204" pitchFamily="34" charset="0"/>
                <a:cs typeface="Times New Roman" panose="02020603050405020304" pitchFamily="18" charset="0"/>
              </a:rPr>
              <a:t>.</a:t>
            </a:r>
            <a:endParaRPr lang="vi-VN" sz="4000">
              <a:solidFill>
                <a:prstClr val="black"/>
              </a:solidFill>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10"/>
          <a:stretch>
            <a:fillRect/>
          </a:stretch>
        </p:blipFill>
        <p:spPr>
          <a:xfrm>
            <a:off x="381000" y="274482"/>
            <a:ext cx="1493752" cy="1143178"/>
          </a:xfrm>
          <a:prstGeom prst="rect">
            <a:avLst/>
          </a:prstGeom>
        </p:spPr>
      </p:pic>
      <p:pic>
        <p:nvPicPr>
          <p:cNvPr id="8" name="Picture 7"/>
          <p:cNvPicPr>
            <a:picLocks noChangeAspect="1"/>
          </p:cNvPicPr>
          <p:nvPr/>
        </p:nvPicPr>
        <p:blipFill>
          <a:blip r:embed="rId11"/>
          <a:stretch>
            <a:fillRect/>
          </a:stretch>
        </p:blipFill>
        <p:spPr>
          <a:xfrm>
            <a:off x="16611600" y="371872"/>
            <a:ext cx="1253517" cy="990778"/>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207071" y="5686430"/>
            <a:ext cx="5372100" cy="3881775"/>
          </a:xfrm>
          <a:prstGeom prst="rect">
            <a:avLst/>
          </a:prstGeom>
        </p:spPr>
      </p:pic>
      <p:pic>
        <p:nvPicPr>
          <p:cNvPr id="5" name="Picture 4"/>
          <p:cNvPicPr>
            <a:picLocks noChangeAspect="1"/>
          </p:cNvPicPr>
          <p:nvPr/>
        </p:nvPicPr>
        <p:blipFill>
          <a:blip r:embed="rId14"/>
          <a:stretch>
            <a:fillRect/>
          </a:stretch>
        </p:blipFill>
        <p:spPr>
          <a:xfrm>
            <a:off x="15138688" y="6730801"/>
            <a:ext cx="1777711" cy="2814425"/>
          </a:xfrm>
          <a:prstGeom prst="rect">
            <a:avLst/>
          </a:prstGeom>
        </p:spPr>
      </p:pic>
    </p:spTree>
    <p:extLst>
      <p:ext uri="{BB962C8B-B14F-4D97-AF65-F5344CB8AC3E}">
        <p14:creationId xmlns:p14="http://schemas.microsoft.com/office/powerpoint/2010/main" val="238530025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198387">
            <a:off x="212315" y="9225998"/>
            <a:ext cx="683278" cy="1004820"/>
          </a:xfrm>
          <a:prstGeom prst="rect">
            <a:avLst/>
          </a:prstGeom>
        </p:spPr>
      </p:pic>
      <p:pic>
        <p:nvPicPr>
          <p:cNvPr id="7" name="Picture 6"/>
          <p:cNvPicPr>
            <a:picLocks noChangeAspect="1"/>
          </p:cNvPicPr>
          <p:nvPr/>
        </p:nvPicPr>
        <p:blipFill>
          <a:blip r:embed="rId10"/>
          <a:stretch>
            <a:fillRect/>
          </a:stretch>
        </p:blipFill>
        <p:spPr>
          <a:xfrm>
            <a:off x="381000" y="274482"/>
            <a:ext cx="1493752" cy="1143178"/>
          </a:xfrm>
          <a:prstGeom prst="rect">
            <a:avLst/>
          </a:prstGeom>
        </p:spPr>
      </p:pic>
      <p:pic>
        <p:nvPicPr>
          <p:cNvPr id="8" name="Picture 7"/>
          <p:cNvPicPr>
            <a:picLocks noChangeAspect="1"/>
          </p:cNvPicPr>
          <p:nvPr/>
        </p:nvPicPr>
        <p:blipFill>
          <a:blip r:embed="rId11"/>
          <a:stretch>
            <a:fillRect/>
          </a:stretch>
        </p:blipFill>
        <p:spPr>
          <a:xfrm>
            <a:off x="16594440" y="8737630"/>
            <a:ext cx="1253517" cy="990778"/>
          </a:xfrm>
          <a:prstGeom prst="rect">
            <a:avLst/>
          </a:prstGeom>
        </p:spPr>
      </p:pic>
      <p:sp>
        <p:nvSpPr>
          <p:cNvPr id="11" name="Oval Callout 10"/>
          <p:cNvSpPr/>
          <p:nvPr/>
        </p:nvSpPr>
        <p:spPr>
          <a:xfrm>
            <a:off x="8343900" y="495300"/>
            <a:ext cx="1600200" cy="809016"/>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304800" y="1638300"/>
            <a:ext cx="17678400" cy="5216813"/>
          </a:xfrm>
          <a:prstGeom prst="rect">
            <a:avLst/>
          </a:prstGeom>
        </p:spPr>
        <p:txBody>
          <a:bodyPr wrap="square">
            <a:spAutoFit/>
          </a:bodyPr>
          <a:lstStyle/>
          <a:p>
            <a:pPr>
              <a:lnSpc>
                <a:spcPct val="150000"/>
              </a:lnSpc>
            </a:pPr>
            <a:r>
              <a:rPr lang="en-US" sz="3700">
                <a:latin typeface="Arial" panose="020B0604020202020204" pitchFamily="34" charset="0"/>
                <a:ea typeface="Arial" panose="020B0604020202020204" pitchFamily="34" charset="0"/>
                <a:cs typeface="Arial" panose="020B0604020202020204" pitchFamily="34" charset="0"/>
              </a:rPr>
              <a:t>- Gọi C là giao điểm của a và b. Lấy điểm D sao cho O là trung điểm của đoạn CD. </a:t>
            </a:r>
          </a:p>
          <a:p>
            <a:pPr>
              <a:lnSpc>
                <a:spcPct val="150000"/>
              </a:lnSpc>
            </a:pPr>
            <a:r>
              <a:rPr lang="en-US" sz="3700">
                <a:latin typeface="Arial" panose="020B0604020202020204" pitchFamily="34" charset="0"/>
                <a:ea typeface="Arial" panose="020B0604020202020204" pitchFamily="34" charset="0"/>
                <a:cs typeface="Arial" panose="020B0604020202020204" pitchFamily="34" charset="0"/>
              </a:rPr>
              <a:t>- Từ D vẽ đường thẳng song song với b, cắt a tại A và đường thẳng song song với a, cắt b tại B.</a:t>
            </a:r>
          </a:p>
          <a:p>
            <a:pPr>
              <a:lnSpc>
                <a:spcPct val="150000"/>
              </a:lnSpc>
            </a:pPr>
            <a:r>
              <a:rPr lang="en-US" sz="3700">
                <a:latin typeface="Arial" panose="020B0604020202020204" pitchFamily="34" charset="0"/>
                <a:ea typeface="Arial" panose="020B0604020202020204" pitchFamily="34" charset="0"/>
                <a:cs typeface="Arial" panose="020B0604020202020204" pitchFamily="34" charset="0"/>
              </a:rPr>
              <a:t>- Ta có CD và AB là hai đường chéo của hình bình hành CADB, chúng cắt nhua tại O nên OA = OB.</a:t>
            </a:r>
          </a:p>
          <a:p>
            <a:pPr>
              <a:lnSpc>
                <a:spcPct val="150000"/>
              </a:lnSpc>
            </a:pPr>
            <a:r>
              <a:rPr lang="en-US" sz="3700" i="1">
                <a:latin typeface="Arial" panose="020B0604020202020204" pitchFamily="34" charset="0"/>
                <a:ea typeface="Arial" panose="020B0604020202020204" pitchFamily="34" charset="0"/>
                <a:cs typeface="Arial" panose="020B0604020202020204" pitchFamily="34" charset="0"/>
              </a:rPr>
              <a:t>Hình minh họa:</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Layer>
                </a14:imgProps>
              </a:ext>
            </a:extLst>
          </a:blip>
          <a:stretch>
            <a:fillRect/>
          </a:stretch>
        </p:blipFill>
        <p:spPr>
          <a:xfrm>
            <a:off x="5619527" y="5727659"/>
            <a:ext cx="7048946" cy="4137426"/>
          </a:xfrm>
          <a:prstGeom prst="rect">
            <a:avLst/>
          </a:prstGeom>
        </p:spPr>
      </p:pic>
    </p:spTree>
    <p:extLst>
      <p:ext uri="{BB962C8B-B14F-4D97-AF65-F5344CB8AC3E}">
        <p14:creationId xmlns:p14="http://schemas.microsoft.com/office/powerpoint/2010/main" val="95797472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500" b="1" smtClean="0">
                <a:solidFill>
                  <a:prstClr val="black"/>
                </a:solidFill>
                <a:latin typeface="Arial" panose="020B0604020202020204" pitchFamily="34" charset="0"/>
                <a:cs typeface="Arial" panose="020B0604020202020204" pitchFamily="34" charset="0"/>
              </a:rPr>
              <a:t>LUYỆN TẬP</a:t>
            </a:r>
            <a:endParaRPr kumimoji="0" lang="vi-VN" sz="7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20731249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5257800" y="658778"/>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algn="just">
                <a:lnSpc>
                  <a:spcPct val="150000"/>
                </a:lnSpc>
                <a:spcAft>
                  <a:spcPts val="800"/>
                </a:spcAft>
              </a:pPr>
              <a:r>
                <a:rPr lang="en-US" sz="4500" b="1" dirty="0" smtClean="0">
                  <a:solidFill>
                    <a:prstClr val="white"/>
                  </a:solidFill>
                  <a:latin typeface="Arial" panose="020B0604020202020204" pitchFamily="34" charset="0"/>
                  <a:ea typeface="Times New Roman" panose="02020603050405020304" pitchFamily="18" charset="0"/>
                  <a:cs typeface="Arial" panose="020B0604020202020204" pitchFamily="34" charset="0"/>
                </a:rPr>
                <a:t>BÀI TẬP TRẮC NGHIỆM</a:t>
              </a:r>
              <a:endParaRPr lang="en-US" sz="45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1026671" y="2403812"/>
            <a:ext cx="16078200" cy="5940088"/>
          </a:xfrm>
          <a:prstGeom prst="rect">
            <a:avLst/>
          </a:prstGeom>
        </p:spPr>
        <p:txBody>
          <a:bodyPr wrap="square">
            <a:spAutoFit/>
          </a:bodyPr>
          <a:lstStyle/>
          <a:p>
            <a:pPr marR="30480" algn="just">
              <a:lnSpc>
                <a:spcPct val="150000"/>
              </a:lnSpc>
              <a:spcAft>
                <a:spcPts val="0"/>
              </a:spcAft>
            </a:pPr>
            <a:r>
              <a:rPr lang="fr-FR" sz="4000" b="1">
                <a:latin typeface="Arial" panose="020B0604020202020204" pitchFamily="34" charset="0"/>
                <a:ea typeface="Times New Roman" panose="02020603050405020304" pitchFamily="18" charset="0"/>
                <a:cs typeface="Arial" panose="020B0604020202020204" pitchFamily="34" charset="0"/>
              </a:rPr>
              <a:t>Câu 1. </a:t>
            </a:r>
            <a:r>
              <a:rPr lang="fr-FR" sz="4000">
                <a:latin typeface="Arial" panose="020B0604020202020204" pitchFamily="34" charset="0"/>
                <a:ea typeface="Times New Roman" panose="02020603050405020304" pitchFamily="18" charset="0"/>
                <a:cs typeface="Arial" panose="020B0604020202020204" pitchFamily="34" charset="0"/>
              </a:rPr>
              <a:t>Cho hình bình hành ABCD có Â = </a:t>
            </a:r>
            <a:r>
              <a:rPr lang="en-US" sz="4000">
                <a:latin typeface="Arial" panose="020B0604020202020204" pitchFamily="34" charset="0"/>
                <a:ea typeface="Times New Roman" panose="02020603050405020304" pitchFamily="18" charset="0"/>
                <a:cs typeface="Arial" panose="020B0604020202020204" pitchFamily="34" charset="0"/>
              </a:rPr>
              <a:t>α</a:t>
            </a:r>
            <a:r>
              <a:rPr lang="fr-FR" sz="4000">
                <a:latin typeface="Arial" panose="020B0604020202020204" pitchFamily="34" charset="0"/>
                <a:ea typeface="Times New Roman" panose="02020603050405020304" pitchFamily="18" charset="0"/>
                <a:cs typeface="Arial" panose="020B0604020202020204" pitchFamily="34" charset="0"/>
              </a:rPr>
              <a:t> &gt; 90</a:t>
            </a:r>
            <a:r>
              <a:rPr lang="fr-FR" sz="4000" baseline="30000">
                <a:latin typeface="Arial" panose="020B0604020202020204" pitchFamily="34" charset="0"/>
                <a:ea typeface="Times New Roman" panose="02020603050405020304" pitchFamily="18" charset="0"/>
                <a:cs typeface="Arial" panose="020B0604020202020204" pitchFamily="34" charset="0"/>
              </a:rPr>
              <a:t>0</a:t>
            </a:r>
            <a:r>
              <a:rPr lang="fr-FR" sz="4000">
                <a:latin typeface="Arial" panose="020B0604020202020204" pitchFamily="34" charset="0"/>
                <a:ea typeface="Times New Roman" panose="02020603050405020304" pitchFamily="18" charset="0"/>
                <a:cs typeface="Arial" panose="020B0604020202020204" pitchFamily="34" charset="0"/>
              </a:rPr>
              <a:t>. Ở phía ngoài hình bình hành vẽ các tam giác đều ADE, ABF. Tam giác CEF là tam giác gì? Chọn câu trả lời </a:t>
            </a:r>
            <a:r>
              <a:rPr lang="fr-FR" sz="4000" b="1">
                <a:latin typeface="Arial" panose="020B0604020202020204" pitchFamily="34" charset="0"/>
                <a:ea typeface="Times New Roman" panose="02020603050405020304" pitchFamily="18" charset="0"/>
                <a:cs typeface="Arial" panose="020B0604020202020204" pitchFamily="34" charset="0"/>
              </a:rPr>
              <a:t>đúng nhất.</a:t>
            </a:r>
            <a:endParaRPr lang="en-US" sz="3600">
              <a:latin typeface="Arial" panose="020B0604020202020204" pitchFamily="34" charset="0"/>
              <a:ea typeface="Times New Roman" panose="02020603050405020304" pitchFamily="18" charset="0"/>
              <a:cs typeface="Arial" panose="020B0604020202020204" pitchFamily="34" charset="0"/>
            </a:endParaRPr>
          </a:p>
          <a:p>
            <a:pPr marL="742950" indent="-742950" algn="ctr">
              <a:lnSpc>
                <a:spcPct val="250000"/>
              </a:lnSpc>
              <a:spcAft>
                <a:spcPts val="0"/>
              </a:spcAft>
              <a:buAutoNum type="alphaUcPeriod"/>
            </a:pPr>
            <a:r>
              <a:rPr lang="en-US" sz="4000" smtClean="0">
                <a:latin typeface="Arial" panose="020B0604020202020204" pitchFamily="34" charset="0"/>
                <a:ea typeface="Times New Roman" panose="02020603050405020304" pitchFamily="18" charset="0"/>
                <a:cs typeface="Arial" panose="020B0604020202020204" pitchFamily="34" charset="0"/>
              </a:rPr>
              <a:t>Tam </a:t>
            </a:r>
            <a:r>
              <a:rPr lang="en-US" sz="4000">
                <a:latin typeface="Arial" panose="020B0604020202020204" pitchFamily="34" charset="0"/>
                <a:ea typeface="Times New Roman" panose="02020603050405020304" pitchFamily="18" charset="0"/>
                <a:cs typeface="Arial" panose="020B0604020202020204" pitchFamily="34" charset="0"/>
              </a:rPr>
              <a:t>giác  </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	B</a:t>
            </a:r>
            <a:r>
              <a:rPr lang="en-US" sz="4000">
                <a:latin typeface="Arial" panose="020B0604020202020204" pitchFamily="34" charset="0"/>
                <a:ea typeface="Times New Roman" panose="02020603050405020304" pitchFamily="18" charset="0"/>
                <a:cs typeface="Arial" panose="020B0604020202020204" pitchFamily="34" charset="0"/>
              </a:rPr>
              <a:t>. Tam giác </a:t>
            </a:r>
            <a:r>
              <a:rPr lang="en-US" sz="4000" smtClean="0">
                <a:latin typeface="Arial" panose="020B0604020202020204" pitchFamily="34" charset="0"/>
                <a:ea typeface="Times New Roman" panose="02020603050405020304" pitchFamily="18" charset="0"/>
                <a:cs typeface="Arial" panose="020B0604020202020204" pitchFamily="34" charset="0"/>
              </a:rPr>
              <a:t>cân</a:t>
            </a:r>
            <a:endParaRPr lang="en-US" sz="3600">
              <a:latin typeface="Arial" panose="020B0604020202020204" pitchFamily="34" charset="0"/>
              <a:ea typeface="Times New Roman" panose="02020603050405020304" pitchFamily="18" charset="0"/>
              <a:cs typeface="Arial" panose="020B0604020202020204" pitchFamily="34" charset="0"/>
            </a:endParaRPr>
          </a:p>
          <a:p>
            <a:pPr>
              <a:lnSpc>
                <a:spcPct val="250000"/>
              </a:lnSpc>
              <a:spcAft>
                <a:spcPts val="0"/>
              </a:spcAft>
            </a:pPr>
            <a:r>
              <a:rPr lang="en-US" sz="3600" smtClean="0">
                <a:latin typeface="Arial" panose="020B0604020202020204" pitchFamily="34" charset="0"/>
                <a:ea typeface="Times New Roman" panose="02020603050405020304" pitchFamily="18" charset="0"/>
                <a:cs typeface="Arial" panose="020B0604020202020204" pitchFamily="34" charset="0"/>
              </a:rPr>
              <a:t> 			     </a:t>
            </a:r>
            <a:r>
              <a:rPr lang="en-US" sz="4000" smtClean="0">
                <a:latin typeface="Arial" panose="020B0604020202020204" pitchFamily="34" charset="0"/>
                <a:ea typeface="Times New Roman" panose="02020603050405020304" pitchFamily="18" charset="0"/>
                <a:cs typeface="Arial" panose="020B0604020202020204" pitchFamily="34" charset="0"/>
              </a:rPr>
              <a:t>C</a:t>
            </a:r>
            <a:r>
              <a:rPr lang="en-US" sz="4000">
                <a:latin typeface="Arial" panose="020B0604020202020204" pitchFamily="34" charset="0"/>
                <a:ea typeface="Times New Roman" panose="02020603050405020304" pitchFamily="18" charset="0"/>
                <a:cs typeface="Arial" panose="020B0604020202020204" pitchFamily="34" charset="0"/>
              </a:rPr>
              <a:t>. Tam giác </a:t>
            </a:r>
            <a:r>
              <a:rPr lang="en-US" sz="4000" smtClean="0">
                <a:latin typeface="Arial" panose="020B0604020202020204" pitchFamily="34" charset="0"/>
                <a:ea typeface="Times New Roman" panose="02020603050405020304" pitchFamily="18" charset="0"/>
                <a:cs typeface="Arial" panose="020B0604020202020204" pitchFamily="34" charset="0"/>
              </a:rPr>
              <a:t>đều	  	     D</a:t>
            </a:r>
            <a:r>
              <a:rPr lang="en-US" sz="4000">
                <a:latin typeface="Arial" panose="020B0604020202020204" pitchFamily="34" charset="0"/>
                <a:ea typeface="Times New Roman" panose="02020603050405020304" pitchFamily="18" charset="0"/>
                <a:cs typeface="Arial" panose="020B0604020202020204" pitchFamily="34" charset="0"/>
              </a:rPr>
              <a:t>. Tam giác tù</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8287848"/>
            <a:ext cx="1752600" cy="1283779"/>
          </a:xfrm>
          <a:prstGeom prst="rect">
            <a:avLst/>
          </a:prstGeom>
        </p:spPr>
      </p:pic>
      <p:sp>
        <p:nvSpPr>
          <p:cNvPr id="14" name="Rounded Rectangle 13"/>
          <p:cNvSpPr/>
          <p:nvPr/>
        </p:nvSpPr>
        <p:spPr>
          <a:xfrm>
            <a:off x="4114800" y="7048500"/>
            <a:ext cx="45720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9147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anim calcmode="lin" valueType="num">
                                      <p:cBhvr>
                                        <p:cTn id="1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9">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anim calcmode="lin" valueType="num">
                                      <p:cBhvr>
                                        <p:cTn id="17"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9">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500"/>
                                        <p:tgtEl>
                                          <p:spTgt spid="19">
                                            <p:txEl>
                                              <p:pRg st="2" end="2"/>
                                            </p:txEl>
                                          </p:spTgt>
                                        </p:tgtEl>
                                      </p:cBhvr>
                                    </p:animEffect>
                                    <p:anim calcmode="lin" valueType="num">
                                      <p:cBhvr>
                                        <p:cTn id="22"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Terminator 7"/>
          <p:cNvSpPr/>
          <p:nvPr/>
        </p:nvSpPr>
        <p:spPr>
          <a:xfrm>
            <a:off x="4800600" y="571500"/>
            <a:ext cx="9144000" cy="1143000"/>
          </a:xfrm>
          <a:prstGeom prst="flowChartTerminator">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smtClean="0">
                <a:solidFill>
                  <a:schemeClr val="tx1"/>
                </a:solidFill>
                <a:latin typeface="Arial" panose="020B0604020202020204" pitchFamily="34" charset="0"/>
                <a:cs typeface="Arial" panose="020B0604020202020204" pitchFamily="34" charset="0"/>
              </a:rPr>
              <a:t>NỘI DUNG BÀI HỌC</a:t>
            </a:r>
            <a:endParaRPr lang="en-US" sz="6000" b="1">
              <a:solidFill>
                <a:schemeClr val="tx1"/>
              </a:solidFill>
              <a:latin typeface="Arial" panose="020B0604020202020204" pitchFamily="34" charset="0"/>
              <a:cs typeface="Arial" panose="020B0604020202020204" pitchFamily="34" charset="0"/>
            </a:endParaRPr>
          </a:p>
        </p:txBody>
      </p:sp>
      <p:grpSp>
        <p:nvGrpSpPr>
          <p:cNvPr id="2" name="Group 2"/>
          <p:cNvGrpSpPr/>
          <p:nvPr/>
        </p:nvGrpSpPr>
        <p:grpSpPr>
          <a:xfrm>
            <a:off x="533400" y="2400300"/>
            <a:ext cx="6059842" cy="7337676"/>
            <a:chOff x="0" y="-907082"/>
            <a:chExt cx="4667364" cy="7693286"/>
          </a:xfrm>
        </p:grpSpPr>
        <p:sp>
          <p:nvSpPr>
            <p:cNvPr id="3" name="Freeform 3"/>
            <p:cNvSpPr/>
            <p:nvPr/>
          </p:nvSpPr>
          <p:spPr>
            <a:xfrm>
              <a:off x="0" y="-907082"/>
              <a:ext cx="4667364" cy="7693286"/>
            </a:xfrm>
            <a:custGeom>
              <a:avLst/>
              <a:gdLst/>
              <a:ahLst/>
              <a:cxnLst/>
              <a:rect l="l" t="t" r="r" b="b"/>
              <a:pathLst>
                <a:path w="5358564" h="6786204">
                  <a:moveTo>
                    <a:pt x="5234104" y="6786204"/>
                  </a:moveTo>
                  <a:lnTo>
                    <a:pt x="124460" y="6786204"/>
                  </a:lnTo>
                  <a:cubicBezTo>
                    <a:pt x="55880" y="6786204"/>
                    <a:pt x="0" y="6730323"/>
                    <a:pt x="0" y="6661744"/>
                  </a:cubicBezTo>
                  <a:lnTo>
                    <a:pt x="0" y="124460"/>
                  </a:lnTo>
                  <a:cubicBezTo>
                    <a:pt x="0" y="55880"/>
                    <a:pt x="55880" y="0"/>
                    <a:pt x="124460" y="0"/>
                  </a:cubicBezTo>
                  <a:lnTo>
                    <a:pt x="5234105" y="0"/>
                  </a:lnTo>
                  <a:cubicBezTo>
                    <a:pt x="5302684" y="0"/>
                    <a:pt x="5358564" y="55880"/>
                    <a:pt x="5358564" y="124460"/>
                  </a:cubicBezTo>
                  <a:lnTo>
                    <a:pt x="5358564" y="6661744"/>
                  </a:lnTo>
                  <a:cubicBezTo>
                    <a:pt x="5358564" y="6730324"/>
                    <a:pt x="5302684" y="6786204"/>
                    <a:pt x="5234105" y="6786204"/>
                  </a:cubicBezTo>
                  <a:close/>
                </a:path>
              </a:pathLst>
            </a:custGeom>
            <a:solidFill>
              <a:srgbClr val="FFD992"/>
            </a:solidFill>
          </p:spPr>
        </p:sp>
      </p:grpSp>
      <p:pic>
        <p:nvPicPr>
          <p:cNvPr id="9"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2813" y="5482017"/>
            <a:ext cx="5821015" cy="4804983"/>
          </a:xfrm>
          <a:prstGeom prst="rect">
            <a:avLst/>
          </a:prstGeom>
        </p:spPr>
      </p:pic>
      <p:sp>
        <p:nvSpPr>
          <p:cNvPr id="10" name="Pentagon 9"/>
          <p:cNvSpPr/>
          <p:nvPr/>
        </p:nvSpPr>
        <p:spPr>
          <a:xfrm>
            <a:off x="6804297" y="3095315"/>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1</a:t>
            </a:r>
            <a:endParaRPr lang="en-US" sz="5500" b="1">
              <a:latin typeface="Arial" panose="020B0604020202020204" pitchFamily="34" charset="0"/>
              <a:cs typeface="Arial" panose="020B0604020202020204" pitchFamily="34" charset="0"/>
            </a:endParaRPr>
          </a:p>
        </p:txBody>
      </p:sp>
      <p:sp>
        <p:nvSpPr>
          <p:cNvPr id="7" name="Rectangle 6"/>
          <p:cNvSpPr/>
          <p:nvPr/>
        </p:nvSpPr>
        <p:spPr>
          <a:xfrm>
            <a:off x="8633299" y="3095315"/>
            <a:ext cx="9449001" cy="901593"/>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HÌNH BÌNH HÀNH VÀ TÍNH CHẤT</a:t>
            </a:r>
            <a:endParaRPr lang="en-US" sz="4000" dirty="0">
              <a:solidFill>
                <a:schemeClr val="tx2"/>
              </a:solidFill>
              <a:latin typeface="Arial" panose="020B0604020202020204" pitchFamily="34" charset="0"/>
              <a:cs typeface="Arial" panose="020B0604020202020204" pitchFamily="34" charset="0"/>
            </a:endParaRPr>
          </a:p>
        </p:txBody>
      </p:sp>
      <p:sp>
        <p:nvSpPr>
          <p:cNvPr id="11" name="Pentagon 10"/>
          <p:cNvSpPr/>
          <p:nvPr/>
        </p:nvSpPr>
        <p:spPr>
          <a:xfrm>
            <a:off x="6834277" y="5403370"/>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smtClean="0">
                <a:latin typeface="Arial" panose="020B0604020202020204" pitchFamily="34" charset="0"/>
                <a:cs typeface="Arial" panose="020B0604020202020204" pitchFamily="34" charset="0"/>
              </a:rPr>
              <a:t>2</a:t>
            </a:r>
            <a:endParaRPr lang="en-US" sz="5500" b="1" dirty="0">
              <a:latin typeface="Arial" panose="020B0604020202020204" pitchFamily="34" charset="0"/>
              <a:cs typeface="Arial" panose="020B0604020202020204" pitchFamily="34" charset="0"/>
            </a:endParaRPr>
          </a:p>
        </p:txBody>
      </p:sp>
      <p:sp>
        <p:nvSpPr>
          <p:cNvPr id="12" name="Rectangle 11"/>
          <p:cNvSpPr/>
          <p:nvPr/>
        </p:nvSpPr>
        <p:spPr>
          <a:xfrm>
            <a:off x="8640794" y="4914900"/>
            <a:ext cx="9037606" cy="1938992"/>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DẤU HIỆU NHẬN BIẾT CỦA HÌNH BÌNH HÀNH</a:t>
            </a:r>
            <a:endParaRPr lang="en-US" sz="4000" dirty="0">
              <a:solidFill>
                <a:schemeClr val="tx2"/>
              </a:solidFill>
              <a:latin typeface="Arial" panose="020B0604020202020204" pitchFamily="34" charset="0"/>
              <a:cs typeface="Arial" panose="020B0604020202020204" pitchFamily="34" charset="0"/>
            </a:endParaRPr>
          </a:p>
        </p:txBody>
      </p:sp>
      <p:sp>
        <p:nvSpPr>
          <p:cNvPr id="13" name="Pentagon 12"/>
          <p:cNvSpPr/>
          <p:nvPr/>
        </p:nvSpPr>
        <p:spPr>
          <a:xfrm>
            <a:off x="6834277" y="7734783"/>
            <a:ext cx="1560158" cy="1192887"/>
          </a:xfrm>
          <a:prstGeom prst="homePlat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smtClean="0">
                <a:latin typeface="Arial" panose="020B0604020202020204" pitchFamily="34" charset="0"/>
                <a:cs typeface="Arial" panose="020B0604020202020204" pitchFamily="34" charset="0"/>
              </a:rPr>
              <a:t>3</a:t>
            </a:r>
            <a:endParaRPr lang="en-US" sz="5500" b="1" dirty="0">
              <a:latin typeface="Arial" panose="020B0604020202020204" pitchFamily="34" charset="0"/>
              <a:cs typeface="Arial" panose="020B0604020202020204" pitchFamily="34" charset="0"/>
            </a:endParaRPr>
          </a:p>
        </p:txBody>
      </p:sp>
      <p:sp>
        <p:nvSpPr>
          <p:cNvPr id="14" name="Rectangle 13"/>
          <p:cNvSpPr/>
          <p:nvPr/>
        </p:nvSpPr>
        <p:spPr>
          <a:xfrm>
            <a:off x="8633299" y="7243108"/>
            <a:ext cx="9197501" cy="1938992"/>
          </a:xfrm>
          <a:prstGeom prst="rect">
            <a:avLst/>
          </a:prstGeom>
        </p:spPr>
        <p:txBody>
          <a:bodyPr wrap="square">
            <a:spAutoFit/>
          </a:bodyPr>
          <a:lstStyle/>
          <a:p>
            <a:pPr algn="just">
              <a:lnSpc>
                <a:spcPct val="150000"/>
              </a:lnSpc>
            </a:pPr>
            <a:r>
              <a:rPr lang="vi-VN" sz="4000" b="1">
                <a:solidFill>
                  <a:schemeClr val="tx2"/>
                </a:solidFill>
                <a:ea typeface="Times New Roman" panose="02020603050405020304" pitchFamily="18" charset="0"/>
                <a:cs typeface="Arial" panose="020B0604020202020204" pitchFamily="34" charset="0"/>
              </a:rPr>
              <a:t>DẤU HIỆU NHẬN BIẾT HÌNH BÌNH HÀNH THEO GÓC VÀ ĐƯỜNG </a:t>
            </a:r>
            <a:r>
              <a:rPr lang="vi-VN" sz="4000" b="1" smtClean="0">
                <a:solidFill>
                  <a:schemeClr val="tx2"/>
                </a:solidFill>
                <a:ea typeface="Times New Roman" panose="02020603050405020304" pitchFamily="18" charset="0"/>
                <a:cs typeface="Arial" panose="020B0604020202020204" pitchFamily="34" charset="0"/>
              </a:rPr>
              <a:t>CHÉO</a:t>
            </a:r>
            <a:endParaRPr lang="en-US" sz="4000" dirty="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11" grpId="0" animBg="1"/>
      <p:bldP spid="12" grpId="0"/>
      <p:bldP spid="13"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144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57800" y="663500"/>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9" name="Rectangle 18"/>
          <p:cNvSpPr/>
          <p:nvPr/>
        </p:nvSpPr>
        <p:spPr>
          <a:xfrm>
            <a:off x="762000" y="2227997"/>
            <a:ext cx="16861745" cy="5734903"/>
          </a:xfrm>
          <a:prstGeom prst="rect">
            <a:avLst/>
          </a:prstGeom>
        </p:spPr>
        <p:txBody>
          <a:bodyPr wrap="square">
            <a:spAutoFit/>
          </a:bodyPr>
          <a:lstStyle/>
          <a:p>
            <a:pPr>
              <a:lnSpc>
                <a:spcPct val="150000"/>
              </a:lnSpc>
              <a:spcBef>
                <a:spcPts val="1200"/>
              </a:spcBef>
              <a:spcAft>
                <a:spcPts val="800"/>
              </a:spcAft>
            </a:pPr>
            <a:r>
              <a:rPr lang="vi-VN" sz="4000" b="1">
                <a:ea typeface="Calibri" panose="020F0502020204030204" pitchFamily="34" charset="0"/>
                <a:cs typeface="Times New Roman" panose="02020603050405020304" pitchFamily="18" charset="0"/>
              </a:rPr>
              <a:t>Câu 2. </a:t>
            </a:r>
            <a:r>
              <a:rPr lang="vi-VN" sz="4000">
                <a:ea typeface="Calibri" panose="020F0502020204030204" pitchFamily="34" charset="0"/>
                <a:cs typeface="Times New Roman" panose="02020603050405020304" pitchFamily="18" charset="0"/>
              </a:rPr>
              <a:t>Hãy chọn câu </a:t>
            </a:r>
            <a:r>
              <a:rPr lang="vi-VN" sz="4000" b="1">
                <a:ea typeface="Calibri" panose="020F0502020204030204" pitchFamily="34" charset="0"/>
                <a:cs typeface="Times New Roman" panose="02020603050405020304" pitchFamily="18" charset="0"/>
              </a:rPr>
              <a:t>sai.</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A. Hình bình hành có hai đường chéo vuông góc với nhau</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B. Hình bình hành có hai góc đối bằng nhau</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C. Hình bình hành có hai đường chéo cắt nhau tại trung điểm mỗi đường</a:t>
            </a:r>
          </a:p>
          <a:p>
            <a:pPr>
              <a:lnSpc>
                <a:spcPct val="150000"/>
              </a:lnSpc>
              <a:spcBef>
                <a:spcPts val="1200"/>
              </a:spcBef>
              <a:spcAft>
                <a:spcPts val="800"/>
              </a:spcAft>
            </a:pPr>
            <a:r>
              <a:rPr lang="vi-VN" sz="4000">
                <a:ea typeface="Calibri" panose="020F0502020204030204" pitchFamily="34" charset="0"/>
                <a:cs typeface="Times New Roman" panose="02020603050405020304" pitchFamily="18" charset="0"/>
              </a:rPr>
              <a:t>D. Hai bình hành có hai cặp cạnh đối song song</a:t>
            </a: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925800" y="8287848"/>
            <a:ext cx="1752600" cy="1283779"/>
          </a:xfrm>
          <a:prstGeom prst="rect">
            <a:avLst/>
          </a:prstGeom>
        </p:spPr>
      </p:pic>
      <p:pic>
        <p:nvPicPr>
          <p:cNvPr id="14" name="Picture 4"/>
          <p:cNvPicPr>
            <a:picLocks noChangeAspect="1"/>
          </p:cNvPicPr>
          <p:nvPr/>
        </p:nvPicPr>
        <p:blipFill>
          <a:blip r:embed="rId37">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09423" y="8590512"/>
            <a:ext cx="1265457" cy="1335575"/>
          </a:xfrm>
          <a:prstGeom prst="rect">
            <a:avLst/>
          </a:prstGeom>
        </p:spPr>
      </p:pic>
      <p:sp>
        <p:nvSpPr>
          <p:cNvPr id="18" name="Rounded Rectangle 17"/>
          <p:cNvSpPr/>
          <p:nvPr/>
        </p:nvSpPr>
        <p:spPr>
          <a:xfrm>
            <a:off x="457200" y="3380339"/>
            <a:ext cx="140208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4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5631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659100" y="8503753"/>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54400" y="880512"/>
            <a:ext cx="762000" cy="804222"/>
          </a:xfrm>
          <a:prstGeom prst="rect">
            <a:avLst/>
          </a:prstGeom>
        </p:spPr>
      </p:pic>
      <p:sp>
        <p:nvSpPr>
          <p:cNvPr id="3" name="Rectangle 2"/>
          <p:cNvSpPr/>
          <p:nvPr/>
        </p:nvSpPr>
        <p:spPr>
          <a:xfrm>
            <a:off x="1755006" y="2266909"/>
            <a:ext cx="15799792" cy="6247864"/>
          </a:xfrm>
          <a:prstGeom prst="rect">
            <a:avLst/>
          </a:prstGeom>
        </p:spPr>
        <p:txBody>
          <a:bodyPr wrap="square">
            <a:spAutoFit/>
          </a:bodyPr>
          <a:lstStyle/>
          <a:p>
            <a:pPr>
              <a:lnSpc>
                <a:spcPct val="200000"/>
              </a:lnSpc>
            </a:pPr>
            <a:r>
              <a:rPr lang="en-US" sz="4000" b="1">
                <a:latin typeface="Arial" panose="020B0604020202020204" pitchFamily="34" charset="0"/>
                <a:ea typeface="Calibri" panose="020F0502020204030204" pitchFamily="34" charset="0"/>
                <a:cs typeface="Times New Roman" panose="02020603050405020304" pitchFamily="18" charset="0"/>
              </a:rPr>
              <a:t>Câu 3. </a:t>
            </a:r>
            <a:r>
              <a:rPr lang="en-US" sz="4000">
                <a:latin typeface="Arial" panose="020B0604020202020204" pitchFamily="34" charset="0"/>
                <a:ea typeface="Calibri" panose="020F0502020204030204" pitchFamily="34" charset="0"/>
                <a:cs typeface="Times New Roman" panose="02020603050405020304" pitchFamily="18" charset="0"/>
              </a:rPr>
              <a:t>Hãy chọn câu </a:t>
            </a:r>
            <a:r>
              <a:rPr lang="en-US" sz="4000" b="1">
                <a:latin typeface="Arial" panose="020B0604020202020204" pitchFamily="34" charset="0"/>
                <a:ea typeface="Calibri" panose="020F0502020204030204" pitchFamily="34" charset="0"/>
                <a:cs typeface="Times New Roman" panose="02020603050405020304" pitchFamily="18" charset="0"/>
              </a:rPr>
              <a:t>sai</a:t>
            </a:r>
            <a:r>
              <a:rPr lang="en-US" sz="4000">
                <a:latin typeface="Arial" panose="020B0604020202020204" pitchFamily="34" charset="0"/>
                <a:ea typeface="Calibri" panose="020F0502020204030204" pitchFamily="34" charset="0"/>
                <a:cs typeface="Times New Roman" panose="02020603050405020304" pitchFamily="18" charset="0"/>
              </a:rPr>
              <a:t>:</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A. Tứ giác có hai cặp cạnh đối song song là hình bình hành</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B. Hình thang có hai góc kề một đáy bằng nhau là hình bình hành</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C. Tứ giác có hai cặp cạnh đối bằng nhau là hình bình hành</a:t>
            </a:r>
          </a:p>
          <a:p>
            <a:pPr>
              <a:lnSpc>
                <a:spcPct val="200000"/>
              </a:lnSpc>
            </a:pPr>
            <a:r>
              <a:rPr lang="en-US" sz="4000">
                <a:latin typeface="Arial" panose="020B0604020202020204" pitchFamily="34" charset="0"/>
                <a:ea typeface="Calibri" panose="020F0502020204030204" pitchFamily="34" charset="0"/>
                <a:cs typeface="Times New Roman" panose="02020603050405020304" pitchFamily="18" charset="0"/>
              </a:rPr>
              <a:t>D. Tứ giác có hai cặp góc đối bằng nhau là hình bình hành</a:t>
            </a:r>
            <a:endParaRPr lang="en-US" sz="4000" dirty="0">
              <a:latin typeface="Arial" panose="020B060402020202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1524000" y="4918514"/>
            <a:ext cx="154686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10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3716000" y="8278531"/>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54400" y="880512"/>
            <a:ext cx="762000" cy="804222"/>
          </a:xfrm>
          <a:prstGeom prst="rect">
            <a:avLst/>
          </a:prstGeom>
        </p:spPr>
      </p:pic>
      <p:sp>
        <p:nvSpPr>
          <p:cNvPr id="4" name="Rectangle 3"/>
          <p:cNvSpPr/>
          <p:nvPr/>
        </p:nvSpPr>
        <p:spPr>
          <a:xfrm>
            <a:off x="1280160" y="2240125"/>
            <a:ext cx="15621000" cy="6863417"/>
          </a:xfrm>
          <a:prstGeom prst="rect">
            <a:avLst/>
          </a:prstGeom>
        </p:spPr>
        <p:txBody>
          <a:bodyPr wrap="square">
            <a:spAutoFit/>
          </a:bodyPr>
          <a:lstStyle/>
          <a:p>
            <a:pPr algn="just">
              <a:lnSpc>
                <a:spcPct val="150000"/>
              </a:lnSpc>
            </a:pPr>
            <a:r>
              <a:rPr lang="vi-VN" sz="4000" b="1">
                <a:ea typeface="Times New Roman" panose="02020603050405020304" pitchFamily="18" charset="0"/>
              </a:rPr>
              <a:t>Câu 4. </a:t>
            </a:r>
            <a:r>
              <a:rPr lang="vi-VN" sz="4000">
                <a:ea typeface="Times New Roman" panose="02020603050405020304" pitchFamily="18" charset="0"/>
              </a:rPr>
              <a:t>Điền cụm từ thích hợp vào chỗ trống: “Tứ giác có hai đường chéo … thì tứ giác đó là hình bình hành”.</a:t>
            </a:r>
          </a:p>
          <a:p>
            <a:pPr algn="just">
              <a:lnSpc>
                <a:spcPct val="200000"/>
              </a:lnSpc>
            </a:pPr>
            <a:r>
              <a:rPr lang="vi-VN" sz="4000">
                <a:ea typeface="Times New Roman" panose="02020603050405020304" pitchFamily="18" charset="0"/>
              </a:rPr>
              <a:t>A. </a:t>
            </a:r>
            <a:r>
              <a:rPr lang="en-US" sz="4000" smtClean="0">
                <a:latin typeface="Arial" panose="020B0604020202020204" pitchFamily="34" charset="0"/>
                <a:ea typeface="Times New Roman" panose="02020603050405020304" pitchFamily="18" charset="0"/>
                <a:cs typeface="Arial" panose="020B0604020202020204" pitchFamily="34" charset="0"/>
              </a:rPr>
              <a:t>B</a:t>
            </a:r>
            <a:r>
              <a:rPr lang="vi-VN" sz="4000" smtClean="0">
                <a:ea typeface="Times New Roman" panose="02020603050405020304" pitchFamily="18" charset="0"/>
              </a:rPr>
              <a:t>ằng </a:t>
            </a:r>
            <a:r>
              <a:rPr lang="vi-VN" sz="4000">
                <a:ea typeface="Times New Roman" panose="02020603050405020304" pitchFamily="18" charset="0"/>
              </a:rPr>
              <a:t>nhau                          </a:t>
            </a:r>
          </a:p>
          <a:p>
            <a:pPr algn="just">
              <a:lnSpc>
                <a:spcPct val="200000"/>
              </a:lnSpc>
            </a:pPr>
            <a:r>
              <a:rPr lang="vi-VN" sz="4000">
                <a:ea typeface="Times New Roman" panose="02020603050405020304" pitchFamily="18" charset="0"/>
              </a:rPr>
              <a:t>B. </a:t>
            </a:r>
            <a:r>
              <a:rPr lang="en-US" sz="4000" smtClean="0">
                <a:latin typeface="Arial" panose="020B0604020202020204" pitchFamily="34" charset="0"/>
                <a:ea typeface="Times New Roman" panose="02020603050405020304" pitchFamily="18" charset="0"/>
                <a:cs typeface="Arial" panose="020B0604020202020204" pitchFamily="34" charset="0"/>
              </a:rPr>
              <a:t>C</a:t>
            </a:r>
            <a:r>
              <a:rPr lang="vi-VN" sz="4000" smtClean="0">
                <a:ea typeface="Times New Roman" panose="02020603050405020304" pitchFamily="18" charset="0"/>
              </a:rPr>
              <a:t>ắt </a:t>
            </a:r>
            <a:r>
              <a:rPr lang="vi-VN" sz="4000">
                <a:ea typeface="Times New Roman" panose="02020603050405020304" pitchFamily="18" charset="0"/>
              </a:rPr>
              <a:t>nhau</a:t>
            </a:r>
          </a:p>
          <a:p>
            <a:pPr algn="just">
              <a:lnSpc>
                <a:spcPct val="200000"/>
              </a:lnSpc>
            </a:pPr>
            <a:r>
              <a:rPr lang="vi-VN" sz="4000">
                <a:ea typeface="Times New Roman" panose="02020603050405020304" pitchFamily="18" charset="0"/>
              </a:rPr>
              <a:t>C. </a:t>
            </a:r>
            <a:r>
              <a:rPr lang="en-US" sz="4000" smtClean="0">
                <a:latin typeface="Arial" panose="020B0604020202020204" pitchFamily="34" charset="0"/>
                <a:ea typeface="Times New Roman" panose="02020603050405020304" pitchFamily="18" charset="0"/>
                <a:cs typeface="Arial" panose="020B0604020202020204" pitchFamily="34" charset="0"/>
              </a:rPr>
              <a:t>C</a:t>
            </a:r>
            <a:r>
              <a:rPr lang="vi-VN" sz="4000" smtClean="0">
                <a:ea typeface="Times New Roman" panose="02020603050405020304" pitchFamily="18" charset="0"/>
              </a:rPr>
              <a:t>ắt </a:t>
            </a:r>
            <a:r>
              <a:rPr lang="vi-VN" sz="4000">
                <a:ea typeface="Times New Roman" panose="02020603050405020304" pitchFamily="18" charset="0"/>
              </a:rPr>
              <a:t>nhau tại trung điểm mỗi đường</a:t>
            </a:r>
          </a:p>
          <a:p>
            <a:pPr algn="just">
              <a:lnSpc>
                <a:spcPct val="200000"/>
              </a:lnSpc>
            </a:pPr>
            <a:r>
              <a:rPr lang="vi-VN" sz="4000">
                <a:ea typeface="Times New Roman" panose="02020603050405020304" pitchFamily="18" charset="0"/>
              </a:rPr>
              <a:t>D. </a:t>
            </a:r>
            <a:r>
              <a:rPr lang="en-US" sz="4000" smtClean="0">
                <a:latin typeface="Arial" panose="020B0604020202020204" pitchFamily="34" charset="0"/>
                <a:ea typeface="Times New Roman" panose="02020603050405020304" pitchFamily="18" charset="0"/>
                <a:cs typeface="Arial" panose="020B0604020202020204" pitchFamily="34" charset="0"/>
              </a:rPr>
              <a:t>S</a:t>
            </a:r>
            <a:r>
              <a:rPr lang="vi-VN" sz="4000" smtClean="0">
                <a:ea typeface="Times New Roman" panose="02020603050405020304" pitchFamily="18" charset="0"/>
              </a:rPr>
              <a:t>ong </a:t>
            </a:r>
            <a:r>
              <a:rPr lang="vi-VN" sz="4000">
                <a:ea typeface="Times New Roman" panose="02020603050405020304" pitchFamily="18" charset="0"/>
              </a:rPr>
              <a:t>song</a:t>
            </a:r>
            <a:endParaRPr lang="vi-VN" sz="4000" dirty="0">
              <a:ea typeface="Times New Roman" panose="02020603050405020304" pitchFamily="18" charset="0"/>
            </a:endParaRPr>
          </a:p>
        </p:txBody>
      </p:sp>
      <p:sp>
        <p:nvSpPr>
          <p:cNvPr id="18" name="Rounded Rectangle 17"/>
          <p:cNvSpPr/>
          <p:nvPr/>
        </p:nvSpPr>
        <p:spPr>
          <a:xfrm>
            <a:off x="838200" y="6667500"/>
            <a:ext cx="96012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10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878329" y="943988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334000" y="682024"/>
            <a:ext cx="8108406" cy="1078910"/>
            <a:chOff x="-4598847" y="178390"/>
            <a:chExt cx="15690559" cy="1078910"/>
          </a:xfrm>
          <a:solidFill>
            <a:schemeClr val="accent5">
              <a:lumMod val="75000"/>
            </a:schemeClr>
          </a:solidFill>
        </p:grpSpPr>
        <p:sp>
          <p:nvSpPr>
            <p:cNvPr id="16" name="Rectangle 15"/>
            <p:cNvSpPr/>
            <p:nvPr/>
          </p:nvSpPr>
          <p:spPr>
            <a:xfrm>
              <a:off x="-4598847" y="190500"/>
              <a:ext cx="14737595" cy="1066800"/>
            </a:xfrm>
            <a:prstGeom prst="rect">
              <a:avLst/>
            </a:prstGeom>
            <a:grp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566667" y="178390"/>
              <a:ext cx="14658379" cy="100271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5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6"/>
              </a:ext>
            </a:extLst>
          </a:blip>
          <a:srcRect/>
          <a:stretch>
            <a:fillRect/>
          </a:stretch>
        </p:blipFill>
        <p:spPr>
          <a:xfrm>
            <a:off x="15883643" y="8513626"/>
            <a:ext cx="1752600" cy="1283779"/>
          </a:xfrm>
          <a:prstGeom prst="rect">
            <a:avLst/>
          </a:prstGeom>
        </p:spPr>
      </p:pic>
      <p:pic>
        <p:nvPicPr>
          <p:cNvPr id="14" name="Picture 4"/>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997943" y="834234"/>
            <a:ext cx="762000" cy="804222"/>
          </a:xfrm>
          <a:prstGeom prst="rect">
            <a:avLst/>
          </a:prstGeom>
        </p:spPr>
      </p:pic>
      <p:sp>
        <p:nvSpPr>
          <p:cNvPr id="4" name="Rectangle 3"/>
          <p:cNvSpPr/>
          <p:nvPr/>
        </p:nvSpPr>
        <p:spPr>
          <a:xfrm>
            <a:off x="874271" y="2213908"/>
            <a:ext cx="16535400" cy="1938992"/>
          </a:xfrm>
          <a:prstGeom prst="rect">
            <a:avLst/>
          </a:prstGeom>
        </p:spPr>
        <p:txBody>
          <a:bodyPr wrap="square">
            <a:spAutoFit/>
          </a:bodyPr>
          <a:lstStyle/>
          <a:p>
            <a:pPr algn="just">
              <a:lnSpc>
                <a:spcPct val="150000"/>
              </a:lnSpc>
              <a:spcAft>
                <a:spcPts val="0"/>
              </a:spcAft>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a:t>
            </a:r>
            <a:r>
              <a:rPr lang="en-US" sz="4000" b="1">
                <a:latin typeface="Arial" panose="020B0604020202020204" pitchFamily="34" charset="0"/>
                <a:ea typeface="Times New Roman" panose="02020603050405020304" pitchFamily="18" charset="0"/>
              </a:rPr>
              <a:t>. </a:t>
            </a:r>
            <a:r>
              <a:rPr lang="vi-VN" sz="4000" smtClean="0">
                <a:solidFill>
                  <a:srgbClr val="333333"/>
                </a:solidFill>
                <a:ea typeface="Times New Roman" panose="02020603050405020304" pitchFamily="18" charset="0"/>
              </a:rPr>
              <a:t>Hãy </a:t>
            </a:r>
            <a:r>
              <a:rPr lang="vi-VN" sz="4000">
                <a:solidFill>
                  <a:srgbClr val="333333"/>
                </a:solidFill>
                <a:ea typeface="Times New Roman" panose="02020603050405020304" pitchFamily="18" charset="0"/>
              </a:rPr>
              <a:t>chọn câu đúng. Cho hình bình hành ABCD có các điều kiện như hình vẽ, trong hình có:</a:t>
            </a:r>
            <a:endParaRPr lang="en-US" sz="4000" dirty="0" smtClean="0">
              <a:solidFill>
                <a:srgbClr val="333333"/>
              </a:solidFill>
              <a:latin typeface="Arial" panose="020B0604020202020204" pitchFamily="34" charset="0"/>
              <a:ea typeface="Times New Roman" panose="02020603050405020304" pitchFamily="18" charset="0"/>
            </a:endParaRPr>
          </a:p>
        </p:txBody>
      </p:sp>
      <p:sp>
        <p:nvSpPr>
          <p:cNvPr id="3" name="Rectangle 2"/>
          <p:cNvSpPr/>
          <p:nvPr/>
        </p:nvSpPr>
        <p:spPr>
          <a:xfrm>
            <a:off x="9622423" y="4081592"/>
            <a:ext cx="9144000" cy="4247317"/>
          </a:xfrm>
          <a:prstGeom prst="rect">
            <a:avLst/>
          </a:prstGeom>
        </p:spPr>
        <p:txBody>
          <a:bodyPr>
            <a:spAutoFit/>
          </a:bodyPr>
          <a:lstStyle/>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A. 3 hình bình hành                           </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B. 5 hình bình hành</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C. 4 hình bình hành                           </a:t>
            </a:r>
          </a:p>
          <a:p>
            <a:pPr>
              <a:lnSpc>
                <a:spcPct val="150000"/>
              </a:lnSpc>
              <a:spcBef>
                <a:spcPts val="600"/>
              </a:spcBef>
              <a:spcAft>
                <a:spcPts val="600"/>
              </a:spcAft>
            </a:pPr>
            <a:r>
              <a:rPr lang="en-US" sz="4000">
                <a:latin typeface="Arial" panose="020B0604020202020204" pitchFamily="34" charset="0"/>
                <a:ea typeface="Times New Roman" panose="02020603050405020304" pitchFamily="18" charset="0"/>
                <a:cs typeface="Arial" panose="020B0604020202020204" pitchFamily="34" charset="0"/>
              </a:rPr>
              <a:t>D. 6 hình bình hành</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8" name="Picture 17" descr="Trắc nghiệm Hình bình hành có đáp án"/>
          <p:cNvPicPr/>
          <p:nvPr/>
        </p:nvPicPr>
        <p:blipFill>
          <a:blip r:embed="rId38">
            <a:extLst>
              <a:ext uri="{BEBA8EAE-BF5A-486C-A8C5-ECC9F3942E4B}">
                <a14:imgProps xmlns:a14="http://schemas.microsoft.com/office/drawing/2010/main">
                  <a14:imgLayer r:embed="rId3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4271" y="4794859"/>
            <a:ext cx="7315200" cy="3169343"/>
          </a:xfrm>
          <a:prstGeom prst="rect">
            <a:avLst/>
          </a:prstGeom>
          <a:noFill/>
          <a:ln>
            <a:noFill/>
          </a:ln>
        </p:spPr>
      </p:pic>
      <p:sp>
        <p:nvSpPr>
          <p:cNvPr id="19" name="Rounded Rectangle 18"/>
          <p:cNvSpPr/>
          <p:nvPr/>
        </p:nvSpPr>
        <p:spPr>
          <a:xfrm>
            <a:off x="9296400" y="7277100"/>
            <a:ext cx="5181600" cy="113938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5116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438389">
            <a:off x="17660210" y="9024957"/>
            <a:ext cx="1169927" cy="1307845"/>
          </a:xfrm>
          <a:prstGeom prst="rect">
            <a:avLst/>
          </a:prstGeom>
        </p:spPr>
      </p:pic>
      <p:sp>
        <p:nvSpPr>
          <p:cNvPr id="2" name="Rectangle 1"/>
          <p:cNvSpPr/>
          <p:nvPr/>
        </p:nvSpPr>
        <p:spPr>
          <a:xfrm>
            <a:off x="234845" y="7468969"/>
            <a:ext cx="18071432" cy="1363258"/>
          </a:xfrm>
          <a:prstGeom prst="rect">
            <a:avLst/>
          </a:prstGeom>
        </p:spPr>
        <p:txBody>
          <a:bodyPr wrap="square">
            <a:spAutoFit/>
          </a:bodyPr>
          <a:lstStyle/>
          <a:p>
            <a:pPr>
              <a:lnSpc>
                <a:spcPct val="250000"/>
              </a:lnSpc>
            </a:pPr>
            <a:r>
              <a:rPr lang="en-US" sz="4000" smtClean="0">
                <a:latin typeface="Arial" panose="020B0604020202020204" pitchFamily="34" charset="0"/>
                <a:ea typeface="Calibri" panose="020F0502020204030204" pitchFamily="34" charset="0"/>
                <a:cs typeface="Times New Roman" panose="02020603050405020304" pitchFamily="18" charset="0"/>
              </a:rPr>
              <a:t>c</a:t>
            </a:r>
            <a:r>
              <a:rPr lang="en-US" sz="4000">
                <a:latin typeface="Arial" panose="020B0604020202020204" pitchFamily="34" charset="0"/>
                <a:ea typeface="Calibri" panose="020F0502020204030204" pitchFamily="34" charset="0"/>
                <a:cs typeface="Times New Roman" panose="02020603050405020304" pitchFamily="18" charset="0"/>
              </a:rPr>
              <a:t>) Tứ giác có hai cạnh đối nào cũng song song là hình bình hành</a:t>
            </a:r>
            <a:r>
              <a:rPr lang="en-US" sz="4000" smtClean="0">
                <a:latin typeface="Arial" panose="020B0604020202020204" pitchFamily="34" charset="0"/>
                <a:ea typeface="Calibri" panose="020F0502020204030204" pitchFamily="34" charset="0"/>
                <a:cs typeface="Times New Roman" panose="02020603050405020304" pitchFamily="18" charset="0"/>
              </a:rPr>
              <a:t>.</a:t>
            </a:r>
            <a:endParaRPr lang="en-US" sz="4000">
              <a:latin typeface="Arial" panose="020B0604020202020204" pitchFamily="34" charset="0"/>
              <a:ea typeface="Calibri" panose="020F0502020204030204" pitchFamily="34" charset="0"/>
              <a:cs typeface="Times New Roman" panose="02020603050405020304" pitchFamily="18" charset="0"/>
            </a:endParaRPr>
          </a:p>
        </p:txBody>
      </p:sp>
      <p:grpSp>
        <p:nvGrpSpPr>
          <p:cNvPr id="10" name="Group 9"/>
          <p:cNvGrpSpPr/>
          <p:nvPr/>
        </p:nvGrpSpPr>
        <p:grpSpPr>
          <a:xfrm>
            <a:off x="234845" y="407285"/>
            <a:ext cx="6096000" cy="1239224"/>
            <a:chOff x="0" y="190500"/>
            <a:chExt cx="6096000" cy="1239224"/>
          </a:xfrm>
        </p:grpSpPr>
        <p:sp>
          <p:nvSpPr>
            <p:cNvPr id="8" name="Pentagon 7"/>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3048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3.13 (SGK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ectangle 12"/>
          <p:cNvSpPr/>
          <p:nvPr/>
        </p:nvSpPr>
        <p:spPr>
          <a:xfrm>
            <a:off x="152400" y="1562100"/>
            <a:ext cx="18669000" cy="1299715"/>
          </a:xfrm>
          <a:prstGeom prst="rect">
            <a:avLst/>
          </a:prstGeom>
        </p:spPr>
        <p:txBody>
          <a:bodyPr wrap="square">
            <a:spAutoFit/>
          </a:bodyPr>
          <a:lstStyle/>
          <a:p>
            <a:pPr lvl="0">
              <a:lnSpc>
                <a:spcPct val="250000"/>
              </a:lnSpc>
            </a:pPr>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Trong các khẳng định sau, khẳng định nào đúng, khẳng định nào sai? Vì sao?</a:t>
            </a:r>
          </a:p>
        </p:txBody>
      </p:sp>
      <p:sp>
        <p:nvSpPr>
          <p:cNvPr id="14" name="Rectangle 13"/>
          <p:cNvSpPr/>
          <p:nvPr/>
        </p:nvSpPr>
        <p:spPr>
          <a:xfrm>
            <a:off x="238593" y="3162300"/>
            <a:ext cx="16154400" cy="677108"/>
          </a:xfrm>
          <a:prstGeom prst="rect">
            <a:avLst/>
          </a:prstGeom>
        </p:spPr>
        <p:txBody>
          <a:bodyPr wrap="square">
            <a:spAutoFit/>
          </a:bodyPr>
          <a:lstStyle/>
          <a:p>
            <a: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a:t>a) Hình thang có hai cạnh bên song song là hình bình hành.</a:t>
            </a:r>
            <a:endParaRPr lang="en-US" sz="3800"/>
          </a:p>
        </p:txBody>
      </p:sp>
      <p:sp>
        <p:nvSpPr>
          <p:cNvPr id="15" name="Rectangle 14"/>
          <p:cNvSpPr/>
          <p:nvPr/>
        </p:nvSpPr>
        <p:spPr>
          <a:xfrm>
            <a:off x="234845" y="4991100"/>
            <a:ext cx="15316200" cy="1631216"/>
          </a:xfrm>
          <a:prstGeom prst="rect">
            <a:avLst/>
          </a:prstGeom>
        </p:spPr>
        <p:txBody>
          <a:bodyPr wrap="square">
            <a:spAutoFit/>
          </a:bodyPr>
          <a:lstStyle/>
          <a:p>
            <a:pPr lvl="0">
              <a:lnSpc>
                <a:spcPct val="250000"/>
              </a:lnSpc>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b) Hình thang có hai cạnh bên bằng nhau là hình bình hành.</a:t>
            </a:r>
          </a:p>
        </p:txBody>
      </p:sp>
      <p:sp>
        <p:nvSpPr>
          <p:cNvPr id="16" name="Rectangle 15"/>
          <p:cNvSpPr/>
          <p:nvPr/>
        </p:nvSpPr>
        <p:spPr>
          <a:xfrm>
            <a:off x="457200" y="4152900"/>
            <a:ext cx="14618104" cy="646331"/>
          </a:xfrm>
          <a:prstGeom prst="rect">
            <a:avLst/>
          </a:prstGeom>
        </p:spPr>
        <p:txBody>
          <a:bodyPr wrap="none">
            <a:spAutoFit/>
          </a:bodyPr>
          <a:lstStyle/>
          <a:p>
            <a:r>
              <a:rPr lang="nl-NL" sz="3600" i="1" smtClean="0">
                <a:solidFill>
                  <a:srgbClr val="FF0000"/>
                </a:solidFill>
                <a:latin typeface="Arial" panose="020B0604020202020204" pitchFamily="34" charset="0"/>
                <a:ea typeface="Calibri" panose="020F0502020204030204" pitchFamily="34" charset="0"/>
                <a:cs typeface="Arial" panose="020B0604020202020204" pitchFamily="34" charset="0"/>
              </a:rPr>
              <a:t>Vì </a:t>
            </a:r>
            <a:r>
              <a:rPr lang="nl-NL" sz="3600" i="1">
                <a:solidFill>
                  <a:srgbClr val="FF0000"/>
                </a:solidFill>
                <a:latin typeface="Arial" panose="020B0604020202020204" pitchFamily="34" charset="0"/>
                <a:ea typeface="Calibri" panose="020F0502020204030204" pitchFamily="34" charset="0"/>
                <a:cs typeface="Arial" panose="020B0604020202020204" pitchFamily="34" charset="0"/>
              </a:rPr>
              <a:t>khi đó ta được tứ giác có các cạnh đối song song là hình bình hành </a:t>
            </a:r>
            <a:endParaRPr lang="en-US" sz="3600" i="1">
              <a:solidFill>
                <a:srgbClr val="FF0000"/>
              </a:solidFill>
              <a:latin typeface="Arial" panose="020B0604020202020204" pitchFamily="34" charset="0"/>
              <a:cs typeface="Arial" panose="020B0604020202020204" pitchFamily="34" charset="0"/>
            </a:endParaRPr>
          </a:p>
        </p:txBody>
      </p:sp>
      <p:sp>
        <p:nvSpPr>
          <p:cNvPr id="18" name="Rectangle 17"/>
          <p:cNvSpPr/>
          <p:nvPr/>
        </p:nvSpPr>
        <p:spPr>
          <a:xfrm>
            <a:off x="457200" y="6737985"/>
            <a:ext cx="18657757" cy="646331"/>
          </a:xfrm>
          <a:prstGeom prst="rect">
            <a:avLst/>
          </a:prstGeom>
        </p:spPr>
        <p:txBody>
          <a:bodyPr wrap="square">
            <a:spAutoFit/>
          </a:bodyPr>
          <a:lstStyle/>
          <a:p>
            <a:r>
              <a:rPr lang="en-US" sz="3600" i="1" smtClean="0">
                <a:solidFill>
                  <a:srgbClr val="FF0000"/>
                </a:solidFill>
                <a:latin typeface="Arial" panose="020B0604020202020204" pitchFamily="34" charset="0"/>
                <a:ea typeface="Calibri" panose="020F0502020204030204" pitchFamily="34" charset="0"/>
                <a:cs typeface="Arial" panose="020B0604020202020204" pitchFamily="34" charset="0"/>
              </a:rPr>
              <a:t>V</a:t>
            </a:r>
            <a:r>
              <a:rPr lang="vi-VN" sz="3600" i="1" smtClean="0">
                <a:solidFill>
                  <a:srgbClr val="FF0000"/>
                </a:solidFill>
                <a:ea typeface="Calibri" panose="020F0502020204030204" pitchFamily="34" charset="0"/>
                <a:cs typeface="Arial" panose="020B0604020202020204" pitchFamily="34" charset="0"/>
              </a:rPr>
              <a:t>ì </a:t>
            </a:r>
            <a:r>
              <a:rPr lang="vi-VN" sz="3600" i="1">
                <a:solidFill>
                  <a:srgbClr val="FF0000"/>
                </a:solidFill>
                <a:ea typeface="Calibri" panose="020F0502020204030204" pitchFamily="34" charset="0"/>
                <a:cs typeface="Arial" panose="020B0604020202020204" pitchFamily="34" charset="0"/>
              </a:rPr>
              <a:t>hình thang cân có hai cạnh bên bằng nhau nhưng nó không phải là hình bình </a:t>
            </a:r>
            <a:r>
              <a:rPr lang="vi-VN" sz="3600" i="1" smtClean="0">
                <a:solidFill>
                  <a:srgbClr val="FF0000"/>
                </a:solidFill>
                <a:ea typeface="Calibri" panose="020F0502020204030204" pitchFamily="34" charset="0"/>
                <a:cs typeface="Arial" panose="020B0604020202020204" pitchFamily="34" charset="0"/>
              </a:rPr>
              <a:t>hành</a:t>
            </a:r>
            <a:endParaRPr lang="en-US" sz="3600" i="1">
              <a:solidFill>
                <a:srgbClr val="FF0000"/>
              </a:solidFill>
              <a:latin typeface="Arial" panose="020B0604020202020204" pitchFamily="34" charset="0"/>
              <a:cs typeface="Arial" panose="020B0604020202020204" pitchFamily="34" charset="0"/>
            </a:endParaRPr>
          </a:p>
        </p:txBody>
      </p:sp>
      <p:sp>
        <p:nvSpPr>
          <p:cNvPr id="19" name="Rectangle 18"/>
          <p:cNvSpPr/>
          <p:nvPr/>
        </p:nvSpPr>
        <p:spPr>
          <a:xfrm>
            <a:off x="457199" y="9145369"/>
            <a:ext cx="18657757" cy="646331"/>
          </a:xfrm>
          <a:prstGeom prst="rect">
            <a:avLst/>
          </a:prstGeom>
        </p:spPr>
        <p:txBody>
          <a:bodyPr wrap="square">
            <a:spAutoFit/>
          </a:bodyPr>
          <a:lstStyle/>
          <a:p>
            <a:r>
              <a:rPr lang="en-US" sz="3600" i="1" smtClean="0">
                <a:solidFill>
                  <a:srgbClr val="FF0000"/>
                </a:solidFill>
                <a:latin typeface="Arial" panose="020B0604020202020204" pitchFamily="34" charset="0"/>
                <a:ea typeface="Calibri" panose="020F0502020204030204" pitchFamily="34" charset="0"/>
                <a:cs typeface="Arial" panose="020B0604020202020204" pitchFamily="34" charset="0"/>
              </a:rPr>
              <a:t>V</a:t>
            </a:r>
            <a:r>
              <a:rPr lang="vi-VN" sz="3600" i="1" smtClean="0">
                <a:solidFill>
                  <a:srgbClr val="FF0000"/>
                </a:solidFill>
                <a:ea typeface="Calibri" panose="020F0502020204030204" pitchFamily="34" charset="0"/>
                <a:cs typeface="Arial" panose="020B0604020202020204" pitchFamily="34" charset="0"/>
              </a:rPr>
              <a:t>ì </a:t>
            </a:r>
            <a:r>
              <a:rPr lang="vi-VN" sz="3600" i="1">
                <a:solidFill>
                  <a:srgbClr val="FF0000"/>
                </a:solidFill>
                <a:ea typeface="Calibri" panose="020F0502020204030204" pitchFamily="34" charset="0"/>
                <a:cs typeface="Arial" panose="020B0604020202020204" pitchFamily="34" charset="0"/>
              </a:rPr>
              <a:t>khi đó ta được tứ giác có các cạnh đối song song là hình bình hành </a:t>
            </a:r>
            <a:endParaRPr lang="en-US" sz="3600" i="1">
              <a:solidFill>
                <a:srgbClr val="FF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10"/>
          <a:stretch>
            <a:fillRect/>
          </a:stretch>
        </p:blipFill>
        <p:spPr>
          <a:xfrm>
            <a:off x="16392993" y="342900"/>
            <a:ext cx="1539837" cy="1393186"/>
          </a:xfrm>
          <a:prstGeom prst="rect">
            <a:avLst/>
          </a:prstGeom>
        </p:spPr>
      </p:pic>
      <p:pic>
        <p:nvPicPr>
          <p:cNvPr id="25" name="Picture 24"/>
          <p:cNvPicPr>
            <a:picLocks noChangeAspect="1"/>
          </p:cNvPicPr>
          <p:nvPr/>
        </p:nvPicPr>
        <p:blipFill>
          <a:blip r:embed="rId11"/>
          <a:stretch>
            <a:fillRect/>
          </a:stretch>
        </p:blipFill>
        <p:spPr>
          <a:xfrm>
            <a:off x="13772211" y="3076044"/>
            <a:ext cx="804729" cy="763364"/>
          </a:xfrm>
          <a:prstGeom prst="rect">
            <a:avLst/>
          </a:prstGeom>
        </p:spPr>
      </p:pic>
      <p:pic>
        <p:nvPicPr>
          <p:cNvPr id="26" name="Picture 25"/>
          <p:cNvPicPr>
            <a:picLocks noChangeAspect="1"/>
          </p:cNvPicPr>
          <p:nvPr/>
        </p:nvPicPr>
        <p:blipFill>
          <a:blip r:embed="rId12"/>
          <a:stretch>
            <a:fillRect/>
          </a:stretch>
        </p:blipFill>
        <p:spPr>
          <a:xfrm>
            <a:off x="14174575" y="5573211"/>
            <a:ext cx="811067" cy="741448"/>
          </a:xfrm>
          <a:prstGeom prst="rect">
            <a:avLst/>
          </a:prstGeom>
        </p:spPr>
      </p:pic>
      <p:pic>
        <p:nvPicPr>
          <p:cNvPr id="27" name="Picture 26"/>
          <p:cNvPicPr>
            <a:picLocks noChangeAspect="1"/>
          </p:cNvPicPr>
          <p:nvPr/>
        </p:nvPicPr>
        <p:blipFill>
          <a:blip r:embed="rId11"/>
          <a:stretch>
            <a:fillRect/>
          </a:stretch>
        </p:blipFill>
        <p:spPr>
          <a:xfrm>
            <a:off x="15551045" y="8068863"/>
            <a:ext cx="804729" cy="763364"/>
          </a:xfrm>
          <a:prstGeom prst="rect">
            <a:avLst/>
          </a:prstGeom>
        </p:spPr>
      </p:pic>
    </p:spTree>
    <p:extLst>
      <p:ext uri="{BB962C8B-B14F-4D97-AF65-F5344CB8AC3E}">
        <p14:creationId xmlns:p14="http://schemas.microsoft.com/office/powerpoint/2010/main" val="67610916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childTnLst>
                          </p:cTn>
                        </p:par>
                        <p:par>
                          <p:cTn id="56" fill="hold">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8"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7155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sp>
        <p:nvSpPr>
          <p:cNvPr id="2" name="Rectangle 1"/>
          <p:cNvSpPr/>
          <p:nvPr/>
        </p:nvSpPr>
        <p:spPr>
          <a:xfrm>
            <a:off x="533400" y="1985308"/>
            <a:ext cx="7831112" cy="193899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Tính các góc còn lại của hình bình hành ABCD trong Hình </a:t>
            </a:r>
            <a:r>
              <a:rPr lang="en-US" sz="4000" smtClean="0">
                <a:latin typeface="Arial" panose="020B0604020202020204" pitchFamily="34" charset="0"/>
                <a:ea typeface="Calibri" panose="020F0502020204030204" pitchFamily="34" charset="0"/>
                <a:cs typeface="Times New Roman" panose="02020603050405020304" pitchFamily="18" charset="0"/>
              </a:rPr>
              <a:t>3.35</a:t>
            </a:r>
            <a:endParaRPr lang="en-US" sz="4000">
              <a:latin typeface="Arial" panose="020B0604020202020204" pitchFamily="34" charset="0"/>
              <a:ea typeface="Calibri" panose="020F0502020204030204" pitchFamily="34" charset="0"/>
              <a:cs typeface="Times New Roman" panose="02020603050405020304" pitchFamily="18" charset="0"/>
            </a:endParaRPr>
          </a:p>
        </p:txBody>
      </p:sp>
      <p:sp>
        <p:nvSpPr>
          <p:cNvPr id="15" name="Oval Callout 14"/>
          <p:cNvSpPr/>
          <p:nvPr/>
        </p:nvSpPr>
        <p:spPr>
          <a:xfrm>
            <a:off x="12725400" y="1597946"/>
            <a:ext cx="1752600" cy="92028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p:grpSp>
        <p:nvGrpSpPr>
          <p:cNvPr id="13" name="Group 12"/>
          <p:cNvGrpSpPr/>
          <p:nvPr/>
        </p:nvGrpSpPr>
        <p:grpSpPr>
          <a:xfrm>
            <a:off x="533400" y="354874"/>
            <a:ext cx="6096000" cy="1239224"/>
            <a:chOff x="0" y="190500"/>
            <a:chExt cx="6096000" cy="1239224"/>
          </a:xfrm>
        </p:grpSpPr>
        <p:sp>
          <p:nvSpPr>
            <p:cNvPr id="16" name="Pentagon 15"/>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3048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3.14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533400" y="4574340"/>
            <a:ext cx="7239000" cy="437083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9029700" y="3004526"/>
                <a:ext cx="9144000" cy="5644174"/>
              </a:xfrm>
              <a:prstGeom prst="rect">
                <a:avLst/>
              </a:prstGeom>
            </p:spPr>
            <p:txBody>
              <a:bodyPr>
                <a:spAutoFit/>
              </a:bodyPr>
              <a:lstStyle/>
              <a:p>
                <a:pPr>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a:t>
                </a:r>
                <a:r>
                  <a:rPr lang="fr-FR" sz="4000">
                    <a:latin typeface="Arial" panose="020B0604020202020204" pitchFamily="34" charset="0"/>
                    <a:ea typeface="Calibri" panose="020F0502020204030204" pitchFamily="34" charset="0"/>
                    <a:cs typeface="Arial" panose="020B0604020202020204" pitchFamily="34" charset="0"/>
                  </a:rPr>
                  <a:t>có ABCD là hình bình hành, </a:t>
                </a:r>
                <a:r>
                  <a:rPr lang="fr-FR" sz="4000" smtClean="0">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fr-FR"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smtClean="0">
                    <a:effectLst/>
                    <a:latin typeface="Arial" panose="020B0604020202020204" pitchFamily="34" charset="0"/>
                    <a:ea typeface="Calibri" panose="020F0502020204030204" pitchFamily="34" charset="0"/>
                    <a:cs typeface="Arial" panose="020B0604020202020204" pitchFamily="34" charset="0"/>
                  </a:rPr>
                  <a:t>Ta </a:t>
                </a:r>
                <a:r>
                  <a:rPr lang="fr-FR" sz="4000">
                    <a:effectLst/>
                    <a:latin typeface="Arial" panose="020B0604020202020204" pitchFamily="34" charset="0"/>
                    <a:ea typeface="Calibri" panose="020F0502020204030204" pitchFamily="34" charset="0"/>
                    <a:cs typeface="Arial" panose="020B0604020202020204" pitchFamily="34" charset="0"/>
                  </a:rPr>
                  <a:t>có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fr-FR" sz="40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num>
                        <m:den>
                          <m:r>
                            <a:rPr lang="fr-FR" sz="40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029700" y="3004526"/>
                <a:ext cx="9144000" cy="5644174"/>
              </a:xfrm>
              <a:prstGeom prst="rect">
                <a:avLst/>
              </a:prstGeom>
              <a:blipFill>
                <a:blip r:embed="rId12"/>
                <a:stretch>
                  <a:fillRect l="-2333"/>
                </a:stretch>
              </a:blipFill>
            </p:spPr>
            <p:txBody>
              <a:bodyPr/>
              <a:lstStyle/>
              <a:p>
                <a:r>
                  <a:rPr lang="en-US">
                    <a:noFill/>
                  </a:rPr>
                  <a:t> </a:t>
                </a:r>
              </a:p>
            </p:txBody>
          </p:sp>
        </mc:Fallback>
      </mc:AlternateContent>
      <p:cxnSp>
        <p:nvCxnSpPr>
          <p:cNvPr id="8" name="Straight Connector 7"/>
          <p:cNvCxnSpPr/>
          <p:nvPr/>
        </p:nvCxnSpPr>
        <p:spPr>
          <a:xfrm>
            <a:off x="8763000" y="190500"/>
            <a:ext cx="0" cy="947270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7776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left)">
                                      <p:cBhvr>
                                        <p:cTn id="32" dur="500"/>
                                        <p:tgtEl>
                                          <p:spTgt spid="6">
                                            <p:txEl>
                                              <p:pRg st="2" end="2"/>
                                            </p:txEl>
                                          </p:spTgt>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79181" y="10020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745559">
            <a:off x="17298730" y="8878220"/>
            <a:ext cx="1828800" cy="2044390"/>
          </a:xfrm>
          <a:prstGeom prst="rect">
            <a:avLst/>
          </a:prstGeom>
        </p:spPr>
      </p:pic>
      <p:pic>
        <p:nvPicPr>
          <p:cNvPr id="22" name="Picture 21"/>
          <p:cNvPicPr>
            <a:picLocks noChangeAspect="1"/>
          </p:cNvPicPr>
          <p:nvPr/>
        </p:nvPicPr>
        <p:blipFill>
          <a:blip r:embed="rId10"/>
          <a:srcRect/>
          <a:stretch>
            <a:fillRect/>
          </a:stretch>
        </p:blipFill>
        <p:spPr>
          <a:xfrm>
            <a:off x="16690460" y="342900"/>
            <a:ext cx="1295400" cy="1064927"/>
          </a:xfrm>
          <a:prstGeom prst="rect">
            <a:avLst/>
          </a:prstGeom>
        </p:spPr>
      </p:pic>
      <p:grpSp>
        <p:nvGrpSpPr>
          <p:cNvPr id="13" name="Group 12"/>
          <p:cNvGrpSpPr/>
          <p:nvPr/>
        </p:nvGrpSpPr>
        <p:grpSpPr>
          <a:xfrm>
            <a:off x="1102918" y="399076"/>
            <a:ext cx="6096000" cy="1239224"/>
            <a:chOff x="0" y="190500"/>
            <a:chExt cx="6096000" cy="1239224"/>
          </a:xfrm>
        </p:grpSpPr>
        <p:sp>
          <p:nvSpPr>
            <p:cNvPr id="14" name="Pentagon 13"/>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5" name="Rectangle 14"/>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3.15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 name="Rectangle 1"/>
              <p:cNvSpPr/>
              <p:nvPr/>
            </p:nvSpPr>
            <p:spPr>
              <a:xfrm>
                <a:off x="993260" y="1849801"/>
                <a:ext cx="17373600" cy="1839606"/>
              </a:xfrm>
              <a:prstGeom prst="rect">
                <a:avLst/>
              </a:prstGeom>
            </p:spPr>
            <p:txBody>
              <a:bodyPr wrap="square">
                <a:spAutoFit/>
              </a:bodyPr>
              <a:lstStyle/>
              <a:p>
                <a:pPr>
                  <a:lnSpc>
                    <a:spcPct val="150000"/>
                  </a:lnSpc>
                </a:pPr>
                <a:r>
                  <a:rPr lang="vi-VN" sz="4000" smtClean="0">
                    <a:solidFill>
                      <a:srgbClr val="000000"/>
                    </a:solidFill>
                  </a:rPr>
                  <a:t>Cho hình bình hành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𝐴𝐵𝐶𝐷</m:t>
                    </m:r>
                  </m:oMath>
                </a14:m>
                <a:r>
                  <a:rPr lang="vi-VN" sz="4000">
                    <a:solidFill>
                      <a:srgbClr val="000000"/>
                    </a:solidFill>
                  </a:rPr>
                  <a:t>. Gọi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𝐸</m:t>
                    </m:r>
                  </m:oMath>
                </a14:m>
                <a:r>
                  <a:rPr lang="vi-VN" sz="4000">
                    <a:solidFill>
                      <a:srgbClr val="000000"/>
                    </a:solidFill>
                  </a:rPr>
                  <a:t>,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𝐹</m:t>
                    </m:r>
                  </m:oMath>
                </a14:m>
                <a:r>
                  <a:rPr lang="vi-VN" sz="4000">
                    <a:solidFill>
                      <a:srgbClr val="000000"/>
                    </a:solidFill>
                  </a:rPr>
                  <a:t> lần lượt là trung điểm của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𝐴𝐵</m:t>
                    </m:r>
                  </m:oMath>
                </a14:m>
                <a:r>
                  <a:rPr lang="vi-VN" sz="4000">
                    <a:solidFill>
                      <a:srgbClr val="000000"/>
                    </a:solidFill>
                  </a:rPr>
                  <a:t>,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𝐶</m:t>
                    </m:r>
                    <m:r>
                      <a:rPr lang="en-US" sz="4000" b="0" i="1" smtClean="0">
                        <a:latin typeface="Cambria Math" panose="02040503050406030204" pitchFamily="18" charset="0"/>
                        <a:ea typeface="Calibri" panose="020F0502020204030204" pitchFamily="34" charset="0"/>
                        <a:cs typeface="Arial" panose="020B0604020202020204" pitchFamily="34" charset="0"/>
                      </a:rPr>
                      <m:t>𝐷</m:t>
                    </m:r>
                  </m:oMath>
                </a14:m>
                <a:r>
                  <a:rPr lang="vi-VN" sz="4000">
                    <a:solidFill>
                      <a:srgbClr val="000000"/>
                    </a:solidFill>
                  </a:rPr>
                  <a:t>. Chứng minh </a:t>
                </a:r>
                <a14:m>
                  <m:oMath xmlns:m="http://schemas.openxmlformats.org/officeDocument/2006/math">
                    <m:r>
                      <a:rPr lang="fr-FR" sz="4000" i="1">
                        <a:latin typeface="Cambria Math" panose="02040503050406030204" pitchFamily="18" charset="0"/>
                        <a:ea typeface="Calibri" panose="020F0502020204030204" pitchFamily="34" charset="0"/>
                        <a:cs typeface="Arial" panose="020B0604020202020204" pitchFamily="34" charset="0"/>
                      </a:rPr>
                      <m:t>𝐵𝐹</m:t>
                    </m:r>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a:latin typeface="Cambria Math" panose="02040503050406030204" pitchFamily="18" charset="0"/>
                        <a:ea typeface="Calibri" panose="020F0502020204030204" pitchFamily="34" charset="0"/>
                        <a:cs typeface="Arial" panose="020B0604020202020204" pitchFamily="34" charset="0"/>
                      </a:rPr>
                      <m:t>𝐷𝐸</m:t>
                    </m:r>
                    <m:r>
                      <a:rPr lang="en-US" sz="4000" b="0" i="0" smtClean="0">
                        <a:latin typeface="Cambria Math" panose="02040503050406030204" pitchFamily="18" charset="0"/>
                        <a:ea typeface="Calibri" panose="020F0502020204030204" pitchFamily="34" charset="0"/>
                        <a:cs typeface="Arial" panose="020B0604020202020204" pitchFamily="34" charset="0"/>
                      </a:rPr>
                      <m:t>.</m:t>
                    </m:r>
                  </m:oMath>
                </a14:m>
                <a:endParaRPr lang="en-US" sz="4000"/>
              </a:p>
            </p:txBody>
          </p:sp>
        </mc:Choice>
        <mc:Fallback xmlns="">
          <p:sp>
            <p:nvSpPr>
              <p:cNvPr id="2" name="Rectangle 1"/>
              <p:cNvSpPr>
                <a:spLocks noRot="1" noChangeAspect="1" noMove="1" noResize="1" noEditPoints="1" noAdjustHandles="1" noChangeArrowheads="1" noChangeShapeType="1" noTextEdit="1"/>
              </p:cNvSpPr>
              <p:nvPr/>
            </p:nvSpPr>
            <p:spPr>
              <a:xfrm>
                <a:off x="993260" y="1849801"/>
                <a:ext cx="17373600" cy="1839606"/>
              </a:xfrm>
              <a:prstGeom prst="rect">
                <a:avLst/>
              </a:prstGeom>
              <a:blipFill>
                <a:blip r:embed="rId11"/>
                <a:stretch>
                  <a:fillRect l="-1263" b="-12583"/>
                </a:stretch>
              </a:blipFill>
            </p:spPr>
            <p:txBody>
              <a:bodyPr/>
              <a:lstStyle/>
              <a:p>
                <a:r>
                  <a:rPr lang="en-US">
                    <a:noFill/>
                  </a:rPr>
                  <a:t> </a:t>
                </a:r>
              </a:p>
            </p:txBody>
          </p:sp>
        </mc:Fallback>
      </mc:AlternateContent>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Layer>
                </a14:imgProps>
              </a:ext>
            </a:extLst>
          </a:blip>
          <a:stretch>
            <a:fillRect/>
          </a:stretch>
        </p:blipFill>
        <p:spPr>
          <a:xfrm>
            <a:off x="723084" y="5448300"/>
            <a:ext cx="6565381" cy="3276600"/>
          </a:xfrm>
          <a:prstGeom prst="rect">
            <a:avLst/>
          </a:prstGeom>
        </p:spPr>
      </p:pic>
      <p:sp>
        <p:nvSpPr>
          <p:cNvPr id="16" name="Oval Callout 15"/>
          <p:cNvSpPr/>
          <p:nvPr/>
        </p:nvSpPr>
        <p:spPr>
          <a:xfrm>
            <a:off x="8383819" y="3715724"/>
            <a:ext cx="1752600" cy="920288"/>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smtClean="0">
                <a:solidFill>
                  <a:prstClr val="black"/>
                </a:solidFill>
              </a:rPr>
              <a:t>Giải</a:t>
            </a:r>
            <a:endParaRPr lang="en-US" sz="4000" b="1">
              <a:solidFill>
                <a:prstClr val="black"/>
              </a:solidFill>
            </a:endParaRPr>
          </a:p>
        </p:txBody>
      </p:sp>
      <mc:AlternateContent xmlns:mc="http://schemas.openxmlformats.org/markup-compatibility/2006" xmlns:a14="http://schemas.microsoft.com/office/drawing/2010/main">
        <mc:Choice Requires="a14">
          <p:sp>
            <p:nvSpPr>
              <p:cNvPr id="7" name="Rectangle 6"/>
              <p:cNvSpPr/>
              <p:nvPr/>
            </p:nvSpPr>
            <p:spPr>
              <a:xfrm>
                <a:off x="8071116" y="5026543"/>
                <a:ext cx="8466944" cy="4708981"/>
              </a:xfrm>
              <a:prstGeom prst="rect">
                <a:avLst/>
              </a:prstGeom>
            </p:spPr>
            <p:txBody>
              <a:bodyPr wrap="square">
                <a:spAutoFit/>
              </a:bodyPr>
              <a:lstStyle/>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Ta </a:t>
                </a:r>
                <a:r>
                  <a:rPr lang="fr-FR" sz="4000">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4000">
                    <a:latin typeface="Arial" panose="020B0604020202020204" pitchFamily="34" charset="0"/>
                    <a:ea typeface="Calibri" panose="020F0502020204030204" pitchFamily="34" charset="0"/>
                    <a:cs typeface="Arial" panose="020B0604020202020204" pitchFamily="34" charset="0"/>
                  </a:rPr>
                  <a:t> là hình bình hành;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𝐸</m:t>
                    </m:r>
                  </m:oMath>
                </a14:m>
                <a:r>
                  <a:rPr lang="fr-FR" sz="4000">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𝐴𝐵</m:t>
                    </m:r>
                  </m:oMath>
                </a14:m>
                <a:r>
                  <a:rPr lang="fr-FR" sz="4000">
                    <a:latin typeface="Arial" panose="020B0604020202020204" pitchFamily="34" charset="0"/>
                    <a:ea typeface="Calibri" panose="020F0502020204030204" pitchFamily="34" charset="0"/>
                    <a:cs typeface="Arial" panose="020B0604020202020204" pitchFamily="34" charset="0"/>
                  </a:rPr>
                  <a:t>,</a:t>
                </a:r>
                <a:r>
                  <a:rPr lang="fr-FR" sz="40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𝐹</m:t>
                    </m:r>
                  </m:oMath>
                </a14:m>
                <a:r>
                  <a:rPr lang="fr-FR" sz="4000">
                    <a:latin typeface="Arial" panose="020B0604020202020204" pitchFamily="34" charset="0"/>
                    <a:ea typeface="Calibri" panose="020F0502020204030204" pitchFamily="34" charset="0"/>
                    <a:cs typeface="Arial" panose="020B0604020202020204" pitchFamily="34" charset="0"/>
                  </a:rPr>
                  <a:t> là trung điểm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𝐶𝐷</m:t>
                    </m:r>
                  </m:oMath>
                </a14:m>
                <a:r>
                  <a:rPr lang="fr-FR" sz="4000">
                    <a:latin typeface="Arial" panose="020B0604020202020204" pitchFamily="34" charset="0"/>
                    <a:ea typeface="Calibri" panose="020F0502020204030204" pitchFamily="34" charset="0"/>
                    <a:cs typeface="Arial" panose="020B0604020202020204" pitchFamily="34" charset="0"/>
                  </a:rPr>
                  <a:t>.</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𝐸𝐵</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𝐷𝐹</m:t>
                      </m:r>
                      <m:r>
                        <a:rPr lang="en-US" sz="4000" b="0" i="0"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𝐴𝐸</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𝐸𝐵</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𝐷𝐹</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𝐹𝐶</m:t>
                      </m:r>
                    </m:oMath>
                  </m:oMathPara>
                </a14:m>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14:m>
                  <m:oMath xmlns:m="http://schemas.openxmlformats.org/officeDocument/2006/math">
                    <m:r>
                      <a:rPr lang="en-US" sz="4000">
                        <a:latin typeface="Cambria Math" panose="02040503050406030204" pitchFamily="18" charset="0"/>
                        <a:ea typeface="Calibri" panose="020F0502020204030204" pitchFamily="34" charset="0"/>
                        <a:cs typeface="Arial" panose="020B0604020202020204" pitchFamily="34" charset="0"/>
                      </a:rPr>
                      <m:t>⇒</m:t>
                    </m:r>
                    <m:r>
                      <a:rPr lang="en-US" sz="4000" i="1">
                        <a:latin typeface="Cambria Math" panose="02040503050406030204" pitchFamily="18" charset="0"/>
                        <a:ea typeface="Calibri" panose="020F0502020204030204" pitchFamily="34" charset="0"/>
                        <a:cs typeface="Arial" panose="020B0604020202020204" pitchFamily="34" charset="0"/>
                      </a:rPr>
                      <m:t> </m:t>
                    </m:r>
                  </m:oMath>
                </a14:m>
                <a:r>
                  <a:rPr lang="fr-FR" sz="4000">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𝐷𝐸𝐵𝐹</m:t>
                    </m:r>
                    <m:r>
                      <a:rPr lang="fr-FR" sz="4000" i="1" smtClean="0">
                        <a:latin typeface="Cambria Math" panose="02040503050406030204" pitchFamily="18" charset="0"/>
                        <a:ea typeface="Calibri" panose="020F0502020204030204" pitchFamily="34" charset="0"/>
                        <a:cs typeface="Arial" panose="020B0604020202020204" pitchFamily="34" charset="0"/>
                      </a:rPr>
                      <m:t> </m:t>
                    </m:r>
                  </m:oMath>
                </a14:m>
                <a:r>
                  <a:rPr lang="fr-FR" sz="4000">
                    <a:latin typeface="Arial" panose="020B0604020202020204" pitchFamily="34" charset="0"/>
                    <a:ea typeface="Calibri" panose="020F0502020204030204" pitchFamily="34" charset="0"/>
                    <a:cs typeface="Arial" panose="020B0604020202020204" pitchFamily="34" charset="0"/>
                  </a:rPr>
                  <a:t>là hình bình hành </a:t>
                </a:r>
                <a:endParaRPr lang="fr-FR" sz="4000" smtClean="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4000" i="1" smtClean="0">
                        <a:latin typeface="Cambria Math" panose="02040503050406030204" pitchFamily="18" charset="0"/>
                        <a:ea typeface="Calibri" panose="020F0502020204030204" pitchFamily="34" charset="0"/>
                        <a:cs typeface="Arial" panose="020B0604020202020204" pitchFamily="34" charset="0"/>
                      </a:rPr>
                      <m:t>𝐷𝐸</m:t>
                    </m:r>
                    <m:r>
                      <a:rPr lang="fr-FR" sz="4000" i="1" smtClean="0">
                        <a:latin typeface="Cambria Math" panose="02040503050406030204" pitchFamily="18" charset="0"/>
                        <a:ea typeface="Calibri" panose="020F0502020204030204" pitchFamily="34" charset="0"/>
                        <a:cs typeface="Arial" panose="020B0604020202020204" pitchFamily="34" charset="0"/>
                      </a:rPr>
                      <m:t>=</m:t>
                    </m:r>
                    <m:r>
                      <a:rPr lang="fr-FR" sz="4000" i="1" smtClean="0">
                        <a:latin typeface="Cambria Math" panose="02040503050406030204" pitchFamily="18" charset="0"/>
                        <a:ea typeface="Calibri" panose="020F0502020204030204" pitchFamily="34" charset="0"/>
                        <a:cs typeface="Arial" panose="020B0604020202020204" pitchFamily="34" charset="0"/>
                      </a:rPr>
                      <m:t>𝐵𝐹</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071116" y="5026543"/>
                <a:ext cx="8466944" cy="4708981"/>
              </a:xfrm>
              <a:prstGeom prst="rect">
                <a:avLst/>
              </a:prstGeom>
              <a:blipFill>
                <a:blip r:embed="rId14"/>
                <a:stretch>
                  <a:fillRect l="-2520" r="-2592" b="-2332"/>
                </a:stretch>
              </a:blipFill>
            </p:spPr>
            <p:txBody>
              <a:bodyPr/>
              <a:lstStyle/>
              <a:p>
                <a:r>
                  <a:rPr lang="en-US">
                    <a:noFill/>
                  </a:rPr>
                  <a:t> </a:t>
                </a:r>
              </a:p>
            </p:txBody>
          </p:sp>
        </mc:Fallback>
      </mc:AlternateContent>
    </p:spTree>
    <p:extLst>
      <p:ext uri="{BB962C8B-B14F-4D97-AF65-F5344CB8AC3E}">
        <p14:creationId xmlns:p14="http://schemas.microsoft.com/office/powerpoint/2010/main" val="36074111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6" dur="500"/>
                                        <p:tgtEl>
                                          <p:spTgt spid="7">
                                            <p:txEl>
                                              <p:pRg st="0" end="0"/>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par>
                          <p:cTn id="31" fill="hold">
                            <p:stCondLst>
                              <p:cond delay="1000"/>
                            </p:stCondLst>
                            <p:childTnLst>
                              <p:par>
                                <p:cTn id="32" presetID="14" presetClass="entr" presetSubtype="10" fill="hold" nodeType="after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4" dur="500"/>
                                        <p:tgtEl>
                                          <p:spTgt spid="7">
                                            <p:txEl>
                                              <p:pRg st="2" end="2"/>
                                            </p:txEl>
                                          </p:spTgt>
                                        </p:tgtEl>
                                      </p:cBhvr>
                                    </p:animEffect>
                                  </p:childTnLst>
                                </p:cTn>
                              </p:par>
                            </p:childTnLst>
                          </p:cTn>
                        </p:par>
                        <p:par>
                          <p:cTn id="35" fill="hold">
                            <p:stCondLst>
                              <p:cond delay="1500"/>
                            </p:stCondLst>
                            <p:childTnLst>
                              <p:par>
                                <p:cTn id="36" presetID="53" presetClass="entr" presetSubtype="16" fill="hold" nodeType="after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 calcmode="lin" valueType="num">
                                      <p:cBhvr>
                                        <p:cTn id="38"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4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304800" y="94107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4946558">
            <a:off x="-351021" y="7325698"/>
            <a:ext cx="1828800" cy="2044390"/>
          </a:xfrm>
          <a:prstGeom prst="rect">
            <a:avLst/>
          </a:prstGeom>
        </p:spPr>
      </p:pic>
      <p:pic>
        <p:nvPicPr>
          <p:cNvPr id="6" name="Picture 5"/>
          <p:cNvPicPr>
            <a:picLocks noChangeAspect="1"/>
          </p:cNvPicPr>
          <p:nvPr/>
        </p:nvPicPr>
        <p:blipFill>
          <a:blip r:embed="rId10"/>
          <a:stretch>
            <a:fillRect/>
          </a:stretch>
        </p:blipFill>
        <p:spPr>
          <a:xfrm>
            <a:off x="16154400" y="373607"/>
            <a:ext cx="1865384" cy="1721893"/>
          </a:xfrm>
          <a:prstGeom prst="rect">
            <a:avLst/>
          </a:prstGeom>
        </p:spPr>
      </p:pic>
      <p:grpSp>
        <p:nvGrpSpPr>
          <p:cNvPr id="10" name="Group 9"/>
          <p:cNvGrpSpPr/>
          <p:nvPr/>
        </p:nvGrpSpPr>
        <p:grpSpPr>
          <a:xfrm>
            <a:off x="685800" y="770723"/>
            <a:ext cx="6096000" cy="1239224"/>
            <a:chOff x="0" y="190500"/>
            <a:chExt cx="6096000" cy="1239224"/>
          </a:xfrm>
        </p:grpSpPr>
        <p:sp>
          <p:nvSpPr>
            <p:cNvPr id="16" name="Pentagon 15"/>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7" name="Rectangle 16"/>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3.16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563380" y="2324100"/>
            <a:ext cx="16953984" cy="1839606"/>
          </a:xfrm>
          <a:prstGeom prst="rect">
            <a:avLst/>
          </a:prstGeom>
        </p:spPr>
        <p:txBody>
          <a:bodyPr wrap="square">
            <a:spAutoFit/>
          </a:bodyPr>
          <a:lstStyle/>
          <a:p>
            <a:pPr>
              <a:lnSpc>
                <a:spcPct val="150000"/>
              </a:lnSpc>
            </a:pPr>
            <a:r>
              <a:rPr lang="vi-VN" sz="4000">
                <a:solidFill>
                  <a:srgbClr val="000000"/>
                </a:solidFill>
              </a:rPr>
              <a:t>Trong mỗi trường hợp sau đây, tứ giác nào là hình bình hành, tứ giác nào không là hình bình hành? Vì sao</a:t>
            </a:r>
            <a:r>
              <a:rPr lang="vi-VN" sz="4000" smtClean="0">
                <a:solidFill>
                  <a:srgbClr val="000000"/>
                </a:solidFill>
              </a:rPr>
              <a:t>?</a:t>
            </a:r>
            <a:endParaRPr lang="en-US" sz="4000"/>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17072" y="4845507"/>
            <a:ext cx="13834855" cy="3631428"/>
          </a:xfrm>
          <a:prstGeom prst="rect">
            <a:avLst/>
          </a:prstGeom>
        </p:spPr>
      </p:pic>
    </p:spTree>
    <p:extLst>
      <p:ext uri="{BB962C8B-B14F-4D97-AF65-F5344CB8AC3E}">
        <p14:creationId xmlns:p14="http://schemas.microsoft.com/office/powerpoint/2010/main" val="286050201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43000" y="9715500"/>
            <a:ext cx="20834242" cy="2157663"/>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pic>
        <p:nvPicPr>
          <p:cNvPr id="12"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38"/>
              </a:ext>
            </a:extLst>
          </a:blip>
          <a:srcRect/>
          <a:stretch>
            <a:fillRect/>
          </a:stretch>
        </p:blipFill>
        <p:spPr>
          <a:xfrm flipH="1">
            <a:off x="15951796" y="7760369"/>
            <a:ext cx="2234008" cy="1905000"/>
          </a:xfrm>
          <a:prstGeom prst="rect">
            <a:avLst/>
          </a:prstGeom>
        </p:spPr>
      </p:pic>
      <p:pic>
        <p:nvPicPr>
          <p:cNvPr id="15" name="Picture 25"/>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230600" y="290764"/>
            <a:ext cx="1676400" cy="1571624"/>
          </a:xfrm>
          <a:prstGeom prst="rect">
            <a:avLst/>
          </a:prstGeom>
        </p:spPr>
      </p:pic>
      <p:sp>
        <p:nvSpPr>
          <p:cNvPr id="9" name="Oval Callout 8"/>
          <p:cNvSpPr/>
          <p:nvPr/>
        </p:nvSpPr>
        <p:spPr>
          <a:xfrm>
            <a:off x="7810500" y="547047"/>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914400" y="1718761"/>
                <a:ext cx="15544800" cy="7615739"/>
              </a:xfrm>
              <a:prstGeom prst="rect">
                <a:avLst/>
              </a:prstGeom>
            </p:spPr>
            <p:txBody>
              <a:bodyPr wrap="square">
                <a:spAutoFit/>
              </a:bodyPr>
              <a:lstStyle/>
              <a:p>
                <a:pPr marL="571500" indent="-571500">
                  <a:lnSpc>
                    <a:spcPct val="150000"/>
                  </a:lnSpc>
                  <a:spcAft>
                    <a:spcPts val="0"/>
                  </a:spcAft>
                  <a:buFont typeface="Arial" panose="020B0604020202020204" pitchFamily="34" charset="0"/>
                  <a:buChar char="•"/>
                </a:pPr>
                <a:r>
                  <a:rPr lang="fr-FR" sz="4000" smtClean="0">
                    <a:latin typeface="Arial" panose="020B0604020202020204" pitchFamily="34" charset="0"/>
                    <a:ea typeface="Calibri" panose="020F0502020204030204" pitchFamily="34" charset="0"/>
                    <a:cs typeface="Arial" panose="020B0604020202020204" pitchFamily="34" charset="0"/>
                  </a:rPr>
                  <a:t>Hình </a:t>
                </a:r>
                <a:r>
                  <a:rPr lang="fr-FR" sz="4000">
                    <a:latin typeface="Arial" panose="020B0604020202020204" pitchFamily="34" charset="0"/>
                    <a:ea typeface="Calibri" panose="020F0502020204030204" pitchFamily="34" charset="0"/>
                    <a:cs typeface="Arial" panose="020B0604020202020204" pitchFamily="34" charset="0"/>
                  </a:rPr>
                  <a:t>3.36 a là hình bình </a:t>
                </a:r>
                <a:r>
                  <a:rPr lang="fr-FR" sz="4000" smtClean="0">
                    <a:latin typeface="Arial" panose="020B0604020202020204" pitchFamily="34" charset="0"/>
                    <a:ea typeface="Calibri" panose="020F0502020204030204" pitchFamily="34" charset="0"/>
                    <a:cs typeface="Arial" panose="020B0604020202020204" pitchFamily="34" charset="0"/>
                  </a:rPr>
                  <a:t>hành, vì</a:t>
                </a:r>
                <a:r>
                  <a:rPr lang="fr-FR" sz="4000">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100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80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nSpc>
                    <a:spcPct val="150000"/>
                  </a:lnSpc>
                  <a:spcAft>
                    <a:spcPts val="0"/>
                  </a:spcAft>
                  <a:buFont typeface="Arial" panose="020B0604020202020204" pitchFamily="34" charset="0"/>
                  <a:buChar char="•"/>
                </a:pPr>
                <a:r>
                  <a:rPr lang="fr-FR" sz="4000" smtClean="0">
                    <a:effectLst/>
                    <a:latin typeface="Arial" panose="020B0604020202020204" pitchFamily="34" charset="0"/>
                    <a:ea typeface="Calibri" panose="020F0502020204030204" pitchFamily="34" charset="0"/>
                    <a:cs typeface="Arial" panose="020B0604020202020204" pitchFamily="34" charset="0"/>
                  </a:rPr>
                  <a:t>Hình </a:t>
                </a:r>
                <a:r>
                  <a:rPr lang="fr-FR" sz="4000">
                    <a:effectLst/>
                    <a:latin typeface="Arial" panose="020B0604020202020204" pitchFamily="34" charset="0"/>
                    <a:ea typeface="Calibri" panose="020F0502020204030204" pitchFamily="34" charset="0"/>
                    <a:cs typeface="Arial" panose="020B0604020202020204" pitchFamily="34" charset="0"/>
                  </a:rPr>
                  <a:t>3.36 b không phải hình bình hành, vì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nSpc>
                    <a:spcPct val="150000"/>
                  </a:lnSpc>
                  <a:spcAft>
                    <a:spcPts val="0"/>
                  </a:spcAft>
                  <a:buFont typeface="Arial" panose="020B0604020202020204" pitchFamily="34" charset="0"/>
                  <a:buChar char="•"/>
                </a:pPr>
                <a:r>
                  <a:rPr lang="fr-FR" sz="4000" smtClean="0">
                    <a:effectLst/>
                    <a:latin typeface="Arial" panose="020B0604020202020204" pitchFamily="34" charset="0"/>
                    <a:ea typeface="Calibri" panose="020F0502020204030204" pitchFamily="34" charset="0"/>
                    <a:cs typeface="Arial" panose="020B0604020202020204" pitchFamily="34" charset="0"/>
                  </a:rPr>
                  <a:t>Hình </a:t>
                </a:r>
                <a:r>
                  <a:rPr lang="fr-FR" sz="4000">
                    <a:effectLst/>
                    <a:latin typeface="Arial" panose="020B0604020202020204" pitchFamily="34" charset="0"/>
                    <a:ea typeface="Calibri" panose="020F0502020204030204" pitchFamily="34" charset="0"/>
                    <a:cs typeface="Arial" panose="020B0604020202020204" pitchFamily="34" charset="0"/>
                  </a:rPr>
                  <a:t>3.36 c là hình bình hành, vì :</a:t>
                </a:r>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B</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D</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Hai góc đối :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C</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360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110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70</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1718761"/>
                <a:ext cx="15544800" cy="7615739"/>
              </a:xfrm>
              <a:prstGeom prst="rect">
                <a:avLst/>
              </a:prstGeom>
              <a:blipFill>
                <a:blip r:embed="rId44"/>
                <a:stretch>
                  <a:fillRect l="-1373" b="-881"/>
                </a:stretch>
              </a:blipFill>
            </p:spPr>
            <p:txBody>
              <a:bodyPr/>
              <a:lstStyle/>
              <a:p>
                <a:r>
                  <a:rPr lang="en-US">
                    <a:noFill/>
                  </a:rPr>
                  <a:t> </a:t>
                </a:r>
              </a:p>
            </p:txBody>
          </p:sp>
        </mc:Fallback>
      </mc:AlternateContent>
    </p:spTree>
    <p:extLst>
      <p:ext uri="{BB962C8B-B14F-4D97-AF65-F5344CB8AC3E}">
        <p14:creationId xmlns:p14="http://schemas.microsoft.com/office/powerpoint/2010/main" val="210812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5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anim calcmode="lin" valueType="num">
                                      <p:cBhvr>
                                        <p:cTn id="3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500"/>
                                        <p:tgtEl>
                                          <p:spTgt spid="5">
                                            <p:txEl>
                                              <p:pRg st="6" end="6"/>
                                            </p:txEl>
                                          </p:spTgt>
                                        </p:tgtEl>
                                      </p:cBhvr>
                                    </p:animEffect>
                                    <p:anim calcmode="lin" valueType="num">
                                      <p:cBhvr>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8" dur="500" fill="hold"/>
                                        <p:tgtEl>
                                          <p:spTgt spid="5">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500"/>
                                        <p:tgtEl>
                                          <p:spTgt spid="5">
                                            <p:txEl>
                                              <p:pRg st="7" end="7"/>
                                            </p:txEl>
                                          </p:spTgt>
                                        </p:tgtEl>
                                      </p:cBhvr>
                                    </p:animEffect>
                                    <p:anim calcmode="lin" valueType="num">
                                      <p:cBhvr>
                                        <p:cTn id="42"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181346" y="2507520"/>
            <a:ext cx="12230102" cy="29593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75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vi-VN" sz="7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5" y="7340988"/>
            <a:ext cx="5084505" cy="2767824"/>
          </a:xfrm>
          <a:prstGeom prst="rect">
            <a:avLst/>
          </a:prstGeom>
        </p:spPr>
      </p:pic>
    </p:spTree>
    <p:extLst>
      <p:ext uri="{BB962C8B-B14F-4D97-AF65-F5344CB8AC3E}">
        <p14:creationId xmlns:p14="http://schemas.microsoft.com/office/powerpoint/2010/main" val="345799363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2552699" y="2565142"/>
            <a:ext cx="13487400" cy="2121158"/>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500" b="1" smtClean="0">
                <a:solidFill>
                  <a:prstClr val="black"/>
                </a:solidFill>
                <a:latin typeface="Arial" panose="020B0604020202020204" pitchFamily="34" charset="0"/>
                <a:cs typeface="Arial" panose="020B0604020202020204" pitchFamily="34" charset="0"/>
              </a:rPr>
              <a:t>1. HÌNH </a:t>
            </a:r>
            <a:r>
              <a:rPr lang="en-US" sz="5500" b="1">
                <a:solidFill>
                  <a:prstClr val="black"/>
                </a:solidFill>
                <a:latin typeface="Arial" panose="020B0604020202020204" pitchFamily="34" charset="0"/>
                <a:cs typeface="Arial" panose="020B0604020202020204" pitchFamily="34" charset="0"/>
              </a:rPr>
              <a:t>BÌNH HÀNH VÀ TÍNH </a:t>
            </a:r>
            <a:r>
              <a:rPr lang="en-US" sz="5500" b="1" smtClean="0">
                <a:solidFill>
                  <a:prstClr val="black"/>
                </a:solidFill>
                <a:latin typeface="Arial" panose="020B0604020202020204" pitchFamily="34" charset="0"/>
                <a:cs typeface="Arial" panose="020B0604020202020204" pitchFamily="34" charset="0"/>
              </a:rPr>
              <a:t>CHẤT</a:t>
            </a:r>
            <a:endParaRPr lang="en-US" sz="5500" b="1">
              <a:solidFill>
                <a:prstClr val="black"/>
              </a:solidFill>
              <a:latin typeface="Arial" panose="020B0604020202020204" pitchFamily="34" charset="0"/>
              <a:cs typeface="Arial" panose="020B0604020202020204" pitchFamily="34" charset="0"/>
            </a:endParaRPr>
          </a:p>
        </p:txBody>
      </p:sp>
      <p:sp>
        <p:nvSpPr>
          <p:cNvPr id="12" name="Rounded Rectangle 11"/>
          <p:cNvSpPr/>
          <p:nvPr/>
        </p:nvSpPr>
        <p:spPr>
          <a:xfrm>
            <a:off x="-762001" y="87249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rot="10800000">
            <a:off x="96119" y="0"/>
            <a:ext cx="3942481" cy="1123607"/>
          </a:xfrm>
          <a:prstGeom prst="rect">
            <a:avLst/>
          </a:prstGeom>
        </p:spPr>
      </p:pic>
      <p:pic>
        <p:nvPicPr>
          <p:cNvPr id="4" name="Picture 3"/>
          <p:cNvPicPr>
            <a:picLocks noChangeAspect="1"/>
          </p:cNvPicPr>
          <p:nvPr/>
        </p:nvPicPr>
        <p:blipFill>
          <a:blip r:embed="rId59"/>
          <a:stretch>
            <a:fillRect/>
          </a:stretch>
        </p:blipFill>
        <p:spPr>
          <a:xfrm>
            <a:off x="6754146" y="7360442"/>
            <a:ext cx="5084505" cy="2767824"/>
          </a:xfrm>
          <a:prstGeom prst="rect">
            <a:avLst/>
          </a:prstGeom>
        </p:spPr>
      </p:pic>
    </p:spTree>
    <p:extLst>
      <p:ext uri="{BB962C8B-B14F-4D97-AF65-F5344CB8AC3E}">
        <p14:creationId xmlns:p14="http://schemas.microsoft.com/office/powerpoint/2010/main" val="26140669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108077"/>
            <a:ext cx="17513968" cy="3492623"/>
          </a:xfrm>
          <a:prstGeom prst="rect">
            <a:avLst/>
          </a:prstGeom>
        </p:spPr>
        <p:txBody>
          <a:bodyPr wrap="square">
            <a:spAutoFit/>
          </a:bodyPr>
          <a:lstStyle/>
          <a:p>
            <a:pPr algn="just">
              <a:lnSpc>
                <a:spcPct val="150000"/>
              </a:lnSpc>
            </a:pPr>
            <a:r>
              <a:rPr lang="vi-VN" sz="3800">
                <a:ea typeface="Calibri" panose="020F0502020204030204" pitchFamily="34" charset="0"/>
                <a:cs typeface="Times New Roman" panose="02020603050405020304" pitchFamily="18" charset="0"/>
              </a:rPr>
              <a:t>Cho hình bình hành ABCD. Gọi E, F lần lượt là trung điểm của các cạnh AB, CD. Chứng minh rằng</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a:p>
            <a:pPr algn="just">
              <a:lnSpc>
                <a:spcPct val="150000"/>
              </a:lnSpc>
            </a:pPr>
            <a:r>
              <a:rPr lang="vi-VN" sz="3800">
                <a:ea typeface="Calibri" panose="020F0502020204030204" pitchFamily="34" charset="0"/>
                <a:cs typeface="Times New Roman" panose="02020603050405020304" pitchFamily="18" charset="0"/>
              </a:rPr>
              <a:t>a) Hai tứ giác AEFD, AECF là những hình bình hành</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a:p>
            <a:pPr algn="just">
              <a:lnSpc>
                <a:spcPct val="150000"/>
              </a:lnSpc>
            </a:pPr>
            <a:r>
              <a:rPr lang="vi-VN" sz="3800">
                <a:ea typeface="Calibri" panose="020F0502020204030204" pitchFamily="34" charset="0"/>
                <a:cs typeface="Times New Roman" panose="02020603050405020304" pitchFamily="18" charset="0"/>
              </a:rPr>
              <a:t>b) EF = AD, AF = EC</a:t>
            </a:r>
            <a:r>
              <a:rPr lang="vi-VN" sz="3800" smtClean="0">
                <a:ea typeface="Calibri" panose="020F0502020204030204" pitchFamily="34" charset="0"/>
                <a:cs typeface="Times New Roman" panose="02020603050405020304" pitchFamily="18" charset="0"/>
              </a:rPr>
              <a:t>.</a:t>
            </a:r>
            <a:endParaRPr lang="vi-VN" sz="3800">
              <a:ea typeface="Calibri" panose="020F0502020204030204" pitchFamily="34" charset="0"/>
              <a:cs typeface="Times New Roman" panose="02020603050405020304" pitchFamily="18" charset="0"/>
            </a:endParaRPr>
          </a:p>
        </p:txBody>
      </p:sp>
      <p:grpSp>
        <p:nvGrpSpPr>
          <p:cNvPr id="7" name="Group 6"/>
          <p:cNvGrpSpPr/>
          <p:nvPr/>
        </p:nvGrpSpPr>
        <p:grpSpPr>
          <a:xfrm>
            <a:off x="381000" y="475276"/>
            <a:ext cx="6096000" cy="1239224"/>
            <a:chOff x="0" y="190500"/>
            <a:chExt cx="6096000" cy="1239224"/>
          </a:xfrm>
        </p:grpSpPr>
        <p:sp>
          <p:nvSpPr>
            <p:cNvPr id="9" name="Pentagon 8"/>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3.17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Picture 14"/>
          <p:cNvPicPr>
            <a:picLocks noChangeAspect="1"/>
          </p:cNvPicPr>
          <p:nvPr/>
        </p:nvPicPr>
        <p:blipFill>
          <a:blip r:embed="rId3"/>
          <a:stretch>
            <a:fillRect/>
          </a:stretch>
        </p:blipFill>
        <p:spPr>
          <a:xfrm>
            <a:off x="6013784" y="5761420"/>
            <a:ext cx="6248400" cy="4021959"/>
          </a:xfrm>
          <a:prstGeom prst="rect">
            <a:avLst/>
          </a:prstGeom>
        </p:spPr>
      </p:pic>
      <p:pic>
        <p:nvPicPr>
          <p:cNvPr id="5" name="Picture 4"/>
          <p:cNvPicPr>
            <a:picLocks noChangeAspect="1"/>
          </p:cNvPicPr>
          <p:nvPr/>
        </p:nvPicPr>
        <p:blipFill>
          <a:blip r:embed="rId4"/>
          <a:stretch>
            <a:fillRect/>
          </a:stretch>
        </p:blipFill>
        <p:spPr>
          <a:xfrm>
            <a:off x="15858728" y="6959554"/>
            <a:ext cx="2036240" cy="3036071"/>
          </a:xfrm>
          <a:prstGeom prst="rect">
            <a:avLst/>
          </a:prstGeom>
        </p:spPr>
      </p:pic>
      <p:pic>
        <p:nvPicPr>
          <p:cNvPr id="6" name="Picture 5"/>
          <p:cNvPicPr>
            <a:picLocks noChangeAspect="1"/>
          </p:cNvPicPr>
          <p:nvPr/>
        </p:nvPicPr>
        <p:blipFill>
          <a:blip r:embed="rId5"/>
          <a:stretch>
            <a:fillRect/>
          </a:stretch>
        </p:blipFill>
        <p:spPr>
          <a:xfrm>
            <a:off x="16306800" y="153545"/>
            <a:ext cx="1791925" cy="1433116"/>
          </a:xfrm>
          <a:prstGeom prst="rect">
            <a:avLst/>
          </a:prstGeom>
        </p:spPr>
      </p:pic>
      <p:sp>
        <p:nvSpPr>
          <p:cNvPr id="16" name="Rounded Rectangle 15"/>
          <p:cNvSpPr/>
          <p:nvPr/>
        </p:nvSpPr>
        <p:spPr>
          <a:xfrm>
            <a:off x="-1066800" y="9944100"/>
            <a:ext cx="20116800" cy="3387442"/>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21411569">
            <a:off x="-588059" y="8896603"/>
            <a:ext cx="2395318" cy="1110556"/>
          </a:xfrm>
          <a:prstGeom prst="rect">
            <a:avLst/>
          </a:prstGeom>
        </p:spPr>
      </p:pic>
    </p:spTree>
    <p:extLst>
      <p:ext uri="{BB962C8B-B14F-4D97-AF65-F5344CB8AC3E}">
        <p14:creationId xmlns:p14="http://schemas.microsoft.com/office/powerpoint/2010/main" val="13760167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sp>
        <p:nvSpPr>
          <p:cNvPr id="9" name="Oval Callout 8"/>
          <p:cNvSpPr/>
          <p:nvPr/>
        </p:nvSpPr>
        <p:spPr>
          <a:xfrm>
            <a:off x="8229600"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4" name="Rectangle 13"/>
              <p:cNvSpPr/>
              <p:nvPr/>
            </p:nvSpPr>
            <p:spPr>
              <a:xfrm>
                <a:off x="7017482" y="2124511"/>
                <a:ext cx="10668000" cy="6232475"/>
              </a:xfrm>
              <a:prstGeom prst="rect">
                <a:avLst/>
              </a:prstGeom>
            </p:spPr>
            <p:txBody>
              <a:bodyPr wrap="square">
                <a:spAutoFit/>
              </a:bodyPr>
              <a:lstStyle/>
              <a:p>
                <a:pPr marL="742950" marR="0" lvl="0" indent="-742950" algn="l" defTabSz="914400" rtl="0" eaLnBrk="1" fontAlgn="auto" latinLnBrk="0" hangingPunct="1">
                  <a:lnSpc>
                    <a:spcPct val="150000"/>
                  </a:lnSpc>
                  <a:spcBef>
                    <a:spcPts val="0"/>
                  </a:spcBef>
                  <a:spcAft>
                    <a:spcPts val="0"/>
                  </a:spcAft>
                  <a:buClrTx/>
                  <a:buSzTx/>
                  <a:buFontTx/>
                  <a:buAutoNum type="alphaLcParenR"/>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ABCD là hình bình hành </a:t>
                </a: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𝐶𝐷</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E và F là trung điểm của AB và CD.</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𝐸𝐵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𝐷𝐹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𝐸𝐵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𝐹𝐵</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Xét tứ giác AEFD có: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𝐷𝐹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𝐷𝐹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AEFD là hình bình hành.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Xét tứ giác AECF có: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 </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𝐴𝐸</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𝐶𝐹</m:t>
                    </m:r>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a14:m>
                <a:endPar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nSpc>
                    <a:spcPct val="150000"/>
                  </a:lnSpc>
                </a:pP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AECF là hình bình hành</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7017482" y="2124511"/>
                <a:ext cx="10668000" cy="6232475"/>
              </a:xfrm>
              <a:prstGeom prst="rect">
                <a:avLst/>
              </a:prstGeom>
              <a:blipFill>
                <a:blip r:embed="rId10"/>
                <a:stretch>
                  <a:fillRect l="-1886" b="-1272"/>
                </a:stretch>
              </a:blipFill>
            </p:spPr>
            <p:txBody>
              <a:bodyPr/>
              <a:lstStyle/>
              <a:p>
                <a:r>
                  <a:rPr lang="en-US">
                    <a:noFill/>
                  </a:rPr>
                  <a:t> </a:t>
                </a:r>
              </a:p>
            </p:txBody>
          </p:sp>
        </mc:Fallback>
      </mc:AlternateContent>
      <p:pic>
        <p:nvPicPr>
          <p:cNvPr id="15" name="Picture 14"/>
          <p:cNvPicPr>
            <a:picLocks noChangeAspect="1"/>
          </p:cNvPicPr>
          <p:nvPr/>
        </p:nvPicPr>
        <p:blipFill>
          <a:blip r:embed="rId11"/>
          <a:stretch>
            <a:fillRect/>
          </a:stretch>
        </p:blipFill>
        <p:spPr>
          <a:xfrm>
            <a:off x="381000" y="2400300"/>
            <a:ext cx="6248400" cy="4021959"/>
          </a:xfrm>
          <a:prstGeom prst="rect">
            <a:avLst/>
          </a:prstGeom>
        </p:spPr>
      </p:pic>
      <p:sp>
        <p:nvSpPr>
          <p:cNvPr id="7" name="Rounded Rectangle 6"/>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21411569">
            <a:off x="16487823" y="8557192"/>
            <a:ext cx="2395318" cy="1110556"/>
          </a:xfrm>
          <a:prstGeom prst="rect">
            <a:avLst/>
          </a:prstGeom>
        </p:spPr>
      </p:pic>
      <p:pic>
        <p:nvPicPr>
          <p:cNvPr id="2" name="Picture 1"/>
          <p:cNvPicPr>
            <a:picLocks noChangeAspect="1"/>
          </p:cNvPicPr>
          <p:nvPr/>
        </p:nvPicPr>
        <p:blipFill>
          <a:blip r:embed="rId30"/>
          <a:stretch>
            <a:fillRect/>
          </a:stretch>
        </p:blipFill>
        <p:spPr>
          <a:xfrm>
            <a:off x="1905000" y="7886700"/>
            <a:ext cx="2057400" cy="1645433"/>
          </a:xfrm>
          <a:prstGeom prst="rect">
            <a:avLst/>
          </a:prstGeom>
        </p:spPr>
      </p:pic>
    </p:spTree>
    <p:extLst>
      <p:ext uri="{BB962C8B-B14F-4D97-AF65-F5344CB8AC3E}">
        <p14:creationId xmlns:p14="http://schemas.microsoft.com/office/powerpoint/2010/main" val="92507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Effect transition="in" filter="fade">
                                      <p:cBhvr>
                                        <p:cTn id="16" dur="500"/>
                                        <p:tgtEl>
                                          <p:spTgt spid="14">
                                            <p:txEl>
                                              <p:pRg st="0" end="0"/>
                                            </p:txEl>
                                          </p:spTgt>
                                        </p:tgtEl>
                                      </p:cBhvr>
                                    </p:animEffect>
                                    <p:anim calcmode="lin" valueType="num">
                                      <p:cBhvr>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500"/>
                                        <p:tgtEl>
                                          <p:spTgt spid="14">
                                            <p:txEl>
                                              <p:pRg st="1" end="1"/>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500"/>
                                        <p:tgtEl>
                                          <p:spTgt spid="14">
                                            <p:txEl>
                                              <p:pRg st="2" end="2"/>
                                            </p:txEl>
                                          </p:spTgt>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30" dur="500"/>
                                        <p:tgtEl>
                                          <p:spTgt spid="14">
                                            <p:txEl>
                                              <p:pRg st="3" end="3"/>
                                            </p:txEl>
                                          </p:spTgt>
                                        </p:tgtEl>
                                      </p:cBhvr>
                                    </p:animEffect>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fade">
                                      <p:cBhvr>
                                        <p:cTn id="34" dur="500"/>
                                        <p:tgtEl>
                                          <p:spTgt spid="14">
                                            <p:txEl>
                                              <p:pRg st="4" end="4"/>
                                            </p:txEl>
                                          </p:spTgt>
                                        </p:tgtEl>
                                      </p:cBhvr>
                                    </p:animEffect>
                                    <p:anim calcmode="lin" valueType="num">
                                      <p:cBhvr>
                                        <p:cTn id="35"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14">
                                            <p:txEl>
                                              <p:pRg st="5" end="5"/>
                                            </p:txEl>
                                          </p:spTgt>
                                        </p:tgtEl>
                                        <p:attrNameLst>
                                          <p:attrName>style.visibility</p:attrName>
                                        </p:attrNameLst>
                                      </p:cBhvr>
                                      <p:to>
                                        <p:strVal val="visible"/>
                                      </p:to>
                                    </p:set>
                                    <p:animEffect transition="in" filter="fade">
                                      <p:cBhvr>
                                        <p:cTn id="40" dur="500"/>
                                        <p:tgtEl>
                                          <p:spTgt spid="14">
                                            <p:txEl>
                                              <p:pRg st="5" end="5"/>
                                            </p:txEl>
                                          </p:spTgt>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14">
                                            <p:txEl>
                                              <p:pRg st="6" end="6"/>
                                            </p:txEl>
                                          </p:spTgt>
                                        </p:tgtEl>
                                        <p:attrNameLst>
                                          <p:attrName>style.visibility</p:attrName>
                                        </p:attrNameLst>
                                      </p:cBhvr>
                                      <p:to>
                                        <p:strVal val="visible"/>
                                      </p:to>
                                    </p:set>
                                    <p:animEffect transition="in" filter="wipe(left)">
                                      <p:cBhvr>
                                        <p:cTn id="44"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9200" y="-611860"/>
            <a:ext cx="1828800" cy="2044390"/>
          </a:xfrm>
          <a:prstGeom prst="rect">
            <a:avLst/>
          </a:prstGeom>
        </p:spPr>
      </p:pic>
      <p:sp>
        <p:nvSpPr>
          <p:cNvPr id="9" name="Oval Callout 8"/>
          <p:cNvSpPr/>
          <p:nvPr/>
        </p:nvSpPr>
        <p:spPr>
          <a:xfrm>
            <a:off x="8229600" y="748526"/>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3"/>
          <p:cNvSpPr/>
          <p:nvPr/>
        </p:nvSpPr>
        <p:spPr>
          <a:xfrm>
            <a:off x="7391400" y="2290819"/>
            <a:ext cx="10668000" cy="4985339"/>
          </a:xfrm>
          <a:prstGeom prst="rect">
            <a:avLst/>
          </a:prstGeom>
        </p:spPr>
        <p:txBody>
          <a:bodyPr wrap="square">
            <a:spAutoFit/>
          </a:bodyPr>
          <a:lstStyle/>
          <a:p>
            <a:pPr lvl="0">
              <a:lnSpc>
                <a:spcPct val="150000"/>
              </a:lnSpc>
              <a:spcBef>
                <a:spcPts val="1200"/>
              </a:spcBef>
              <a:spcAft>
                <a:spcPts val="1200"/>
              </a:spcAft>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nSpc>
                <a:spcPct val="150000"/>
              </a:lnSpc>
              <a:spcBef>
                <a:spcPts val="1200"/>
              </a:spcBef>
              <a:spcAft>
                <a:spcPts val="1200"/>
              </a:spcAft>
              <a:buFont typeface="Arial" panose="020B0604020202020204" pitchFamily="34" charset="0"/>
              <a:buChar cha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có AEFD là hình bình hành (theo câu a) nên EF = AD (tính chất hình bình hành).</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marL="571500" lvl="0" indent="-571500">
              <a:lnSpc>
                <a:spcPct val="150000"/>
              </a:lnSpc>
              <a:spcBef>
                <a:spcPts val="1200"/>
              </a:spcBef>
              <a:spcAft>
                <a:spcPts val="1200"/>
              </a:spcAft>
              <a:buFont typeface="Arial" panose="020B0604020202020204" pitchFamily="34" charset="0"/>
              <a:buChar char="•"/>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có AECF là hình bình hành (theo câu a) nên AF = EC (tính chất hình bình hành).</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0"/>
          <a:stretch>
            <a:fillRect/>
          </a:stretch>
        </p:blipFill>
        <p:spPr>
          <a:xfrm>
            <a:off x="381000" y="2400300"/>
            <a:ext cx="6248400" cy="4021959"/>
          </a:xfrm>
          <a:prstGeom prst="rect">
            <a:avLst/>
          </a:prstGeom>
        </p:spPr>
      </p:pic>
      <p:sp>
        <p:nvSpPr>
          <p:cNvPr id="7" name="Rounded Rectangle 6"/>
          <p:cNvSpPr/>
          <p:nvPr/>
        </p:nvSpPr>
        <p:spPr>
          <a:xfrm>
            <a:off x="-533400" y="9350701"/>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21411569">
            <a:off x="16487823" y="8557192"/>
            <a:ext cx="2395318" cy="1110556"/>
          </a:xfrm>
          <a:prstGeom prst="rect">
            <a:avLst/>
          </a:prstGeom>
        </p:spPr>
      </p:pic>
      <p:pic>
        <p:nvPicPr>
          <p:cNvPr id="2" name="Picture 1"/>
          <p:cNvPicPr>
            <a:picLocks noChangeAspect="1"/>
          </p:cNvPicPr>
          <p:nvPr/>
        </p:nvPicPr>
        <p:blipFill>
          <a:blip r:embed="rId30"/>
          <a:stretch>
            <a:fillRect/>
          </a:stretch>
        </p:blipFill>
        <p:spPr>
          <a:xfrm>
            <a:off x="1905000" y="7886700"/>
            <a:ext cx="2057400" cy="1645433"/>
          </a:xfrm>
          <a:prstGeom prst="rect">
            <a:avLst/>
          </a:prstGeom>
        </p:spPr>
      </p:pic>
    </p:spTree>
    <p:extLst>
      <p:ext uri="{BB962C8B-B14F-4D97-AF65-F5344CB8AC3E}">
        <p14:creationId xmlns:p14="http://schemas.microsoft.com/office/powerpoint/2010/main" val="143970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948872" y="98679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pic>
        <p:nvPicPr>
          <p:cNvPr id="14" name="Picture 24"/>
          <p:cNvPicPr>
            <a:picLocks noChangeAspect="1"/>
          </p:cNvPicPr>
          <p:nvPr/>
        </p:nvPicPr>
        <p:blipFill>
          <a:blip r:embed="rId14"/>
          <a:srcRect/>
          <a:stretch>
            <a:fillRect/>
          </a:stretch>
        </p:blipFill>
        <p:spPr>
          <a:xfrm>
            <a:off x="15468600" y="8191500"/>
            <a:ext cx="2017486" cy="1510594"/>
          </a:xfrm>
          <a:prstGeom prst="rect">
            <a:avLst/>
          </a:prstGeom>
        </p:spPr>
      </p:pic>
      <p:grpSp>
        <p:nvGrpSpPr>
          <p:cNvPr id="10" name="Group 9"/>
          <p:cNvGrpSpPr/>
          <p:nvPr/>
        </p:nvGrpSpPr>
        <p:grpSpPr>
          <a:xfrm>
            <a:off x="6172200" y="551476"/>
            <a:ext cx="6096000" cy="1239224"/>
            <a:chOff x="0" y="190500"/>
            <a:chExt cx="6096000" cy="1239224"/>
          </a:xfrm>
        </p:grpSpPr>
        <p:sp>
          <p:nvSpPr>
            <p:cNvPr id="11" name="Pentagon 10"/>
            <p:cNvSpPr/>
            <p:nvPr/>
          </p:nvSpPr>
          <p:spPr>
            <a:xfrm>
              <a:off x="0" y="190500"/>
              <a:ext cx="6096000" cy="1239224"/>
            </a:xfrm>
            <a:prstGeom prst="homePlate">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b="1" dirty="0">
                <a:solidFill>
                  <a:schemeClr val="tx1"/>
                </a:solidFill>
                <a:latin typeface="Arial" panose="020B0604020202020204" pitchFamily="34" charset="0"/>
                <a:cs typeface="Arial" panose="020B0604020202020204" pitchFamily="34" charset="0"/>
              </a:endParaRPr>
            </a:p>
          </p:txBody>
        </p:sp>
        <p:sp>
          <p:nvSpPr>
            <p:cNvPr id="12" name="Rectangle 11"/>
            <p:cNvSpPr/>
            <p:nvPr/>
          </p:nvSpPr>
          <p:spPr>
            <a:xfrm>
              <a:off x="228600" y="286222"/>
              <a:ext cx="5348515" cy="1015663"/>
            </a:xfrm>
            <a:prstGeom prst="rect">
              <a:avLst/>
            </a:prstGeom>
          </p:spPr>
          <p:txBody>
            <a:bodyPr wrap="none">
              <a:spAutoFit/>
            </a:bodyPr>
            <a:lstStyle/>
            <a:p>
              <a:pPr lvl="0">
                <a:lnSpc>
                  <a:spcPct val="150000"/>
                </a:lnSpc>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4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3.18 </a:t>
              </a: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(SGK – tr.61)</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182914" y="2119848"/>
            <a:ext cx="15922172" cy="3785652"/>
          </a:xfrm>
          <a:prstGeom prst="rect">
            <a:avLst/>
          </a:prstGeom>
        </p:spPr>
        <p:txBody>
          <a:bodyPr wrap="square">
            <a:spAutoFit/>
          </a:bodyPr>
          <a:lstStyle/>
          <a:p>
            <a:pPr algn="just">
              <a:lnSpc>
                <a:spcPct val="150000"/>
              </a:lnSpc>
            </a:pPr>
            <a:r>
              <a:rPr lang="vi-VN" sz="4000">
                <a:solidFill>
                  <a:srgbClr val="000000"/>
                </a:solidFill>
              </a:rPr>
              <a:t>Gọi O là giao điểm của hai đường chéo của hình bình hành ABCD. Một đường thẳng đi qua O lần lượt cắt các cạnh AB, CD của hình bình hành tại hai điểm M, N. Chứng minh ∆OAM = ∆OCN. Từ đó suy ra tứ giác MBND là hình bình hành</a:t>
            </a:r>
            <a:r>
              <a:rPr lang="vi-VN" sz="4000" smtClean="0">
                <a:solidFill>
                  <a:srgbClr val="000000"/>
                </a:solidFill>
              </a:rPr>
              <a:t>.</a:t>
            </a:r>
            <a:endParaRPr lang="vi-VN" sz="4000">
              <a:solidFill>
                <a:srgbClr val="000000"/>
              </a:solidFill>
            </a:endParaRPr>
          </a:p>
        </p:txBody>
      </p:sp>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6061528" y="5981700"/>
            <a:ext cx="6019800" cy="3813714"/>
          </a:xfrm>
          <a:prstGeom prst="rect">
            <a:avLst/>
          </a:prstGeom>
        </p:spPr>
      </p:pic>
    </p:spTree>
    <p:extLst>
      <p:ext uri="{BB962C8B-B14F-4D97-AF65-F5344CB8AC3E}">
        <p14:creationId xmlns:p14="http://schemas.microsoft.com/office/powerpoint/2010/main" val="31042519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3175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p:txBody>
      </p:sp>
      <p:sp>
        <p:nvSpPr>
          <p:cNvPr id="15" name="Rounded Rectangle 14"/>
          <p:cNvSpPr/>
          <p:nvPr/>
        </p:nvSpPr>
        <p:spPr>
          <a:xfrm>
            <a:off x="-609600" y="9258300"/>
            <a:ext cx="20040600" cy="14478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2400" y="-193320"/>
            <a:ext cx="1676400" cy="1706259"/>
          </a:xfrm>
          <a:prstGeom prst="rect">
            <a:avLst/>
          </a:prstGeom>
        </p:spPr>
      </p:pic>
      <p:sp>
        <p:nvSpPr>
          <p:cNvPr id="10" name="Oval Callout 9"/>
          <p:cNvSpPr/>
          <p:nvPr/>
        </p:nvSpPr>
        <p:spPr>
          <a:xfrm>
            <a:off x="7664346" y="508433"/>
            <a:ext cx="1752600" cy="8135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8324538" y="1770766"/>
                <a:ext cx="9144000" cy="861133"/>
              </a:xfrm>
              <a:prstGeom prst="rect">
                <a:avLst/>
              </a:prstGeom>
            </p:spPr>
            <p:txBody>
              <a:bodyPr>
                <a:spAutoFit/>
              </a:bodyPr>
              <a:lstStyle/>
              <a:p>
                <a:pPr>
                  <a:lnSpc>
                    <a:spcPct val="150000"/>
                  </a:lnSpc>
                  <a:spcAft>
                    <a:spcPts val="0"/>
                  </a:spcAft>
                </a:pPr>
                <a:r>
                  <a:rPr lang="en-US" sz="3800" smtClean="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OAM</m:t>
                    </m:r>
                  </m:oMath>
                </a14:m>
                <a:r>
                  <a:rPr lang="en-US" sz="3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8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effectLst/>
                        <a:latin typeface="Cambria Math" panose="02040503050406030204" pitchFamily="18" charset="0"/>
                        <a:ea typeface="Calibri" panose="020F0502020204030204" pitchFamily="34" charset="0"/>
                        <a:cs typeface="Times New Roman" panose="02020603050405020304" pitchFamily="18" charset="0"/>
                      </a:rPr>
                      <m:t>OCN</m:t>
                    </m:r>
                  </m:oMath>
                </a14:m>
                <a:r>
                  <a:rPr lang="en-US" sz="3800">
                    <a:effectLst/>
                    <a:latin typeface="Arial" panose="020B0604020202020204" pitchFamily="34" charset="0"/>
                    <a:ea typeface="Calibri" panose="020F0502020204030204" pitchFamily="34" charset="0"/>
                    <a:cs typeface="Arial" panose="020B0604020202020204" pitchFamily="34" charset="0"/>
                  </a:rPr>
                  <a:t> có</a:t>
                </a:r>
                <a:r>
                  <a:rPr lang="en-US"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324538" y="1770766"/>
                <a:ext cx="9144000" cy="861133"/>
              </a:xfrm>
              <a:prstGeom prst="rect">
                <a:avLst/>
              </a:prstGeom>
              <a:blipFill>
                <a:blip r:embed="rId14"/>
                <a:stretch>
                  <a:fillRect l="-2200" b="-27465"/>
                </a:stretch>
              </a:blipFill>
            </p:spPr>
            <p:txBody>
              <a:bodyPr/>
              <a:lstStyle/>
              <a:p>
                <a:r>
                  <a:rPr lang="en-US">
                    <a:noFill/>
                  </a:rPr>
                  <a:t> </a:t>
                </a:r>
              </a:p>
            </p:txBody>
          </p:sp>
        </mc:Fallback>
      </mc:AlternateContent>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200000"/>
                    </a14:imgEffect>
                  </a14:imgLayer>
                </a14:imgProps>
              </a:ext>
            </a:extLst>
          </a:blip>
          <a:stretch>
            <a:fillRect/>
          </a:stretch>
        </p:blipFill>
        <p:spPr>
          <a:xfrm>
            <a:off x="1134350" y="2015586"/>
            <a:ext cx="6019800" cy="381371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324538" y="5113347"/>
                <a:ext cx="9144000" cy="3600986"/>
              </a:xfrm>
              <a:prstGeom prst="rect">
                <a:avLst/>
              </a:prstGeom>
            </p:spPr>
            <p:txBody>
              <a:bodyPr>
                <a:spAutoFit/>
              </a:bodyPr>
              <a:lstStyle/>
              <a:p>
                <a:pPr lvl="0">
                  <a:lnSpc>
                    <a:spcPct val="150000"/>
                  </a:lnSpc>
                </a:pPr>
                <a:endPar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Mà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AB = CD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MB = ND.</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có: BM // DN và BM = DN</a:t>
                </a:r>
                <a:r>
                  <a:rPr lang="en-US" sz="3800">
                    <a:solidFill>
                      <a:prstClr val="black"/>
                    </a:solidFill>
                    <a:ea typeface="Calibri" panose="020F0502020204030204" pitchFamily="34" charset="0"/>
                    <a:cs typeface="Times New Roman" panose="02020603050405020304" pitchFamily="18" charset="0"/>
                  </a:rPr>
                  <a:t> </a:t>
                </a:r>
                <a:endParaRPr lang="en-US" sz="3800" smtClean="0">
                  <a:solidFill>
                    <a:prstClr val="black"/>
                  </a:solidFill>
                  <a:ea typeface="Calibri" panose="020F0502020204030204" pitchFamily="34" charset="0"/>
                  <a:cs typeface="Times New Roman" panose="02020603050405020304" pitchFamily="18" charset="0"/>
                </a:endParaRPr>
              </a:p>
              <a:p>
                <a:pPr lvl="0" algn="just">
                  <a:lnSpc>
                    <a:spcPct val="150000"/>
                  </a:lnSpc>
                </a:pP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T</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ứ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giác MBND là hình bình hành</a:t>
                </a:r>
                <a: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24538" y="5113347"/>
                <a:ext cx="9144000" cy="3600986"/>
              </a:xfrm>
              <a:prstGeom prst="rect">
                <a:avLst/>
              </a:prstGeom>
              <a:blipFill>
                <a:blip r:embed="rId17"/>
                <a:stretch>
                  <a:fillRect l="-2200" b="-27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8305800" y="2950203"/>
                <a:ext cx="6408613" cy="19592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eqArr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OA</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OC</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AOM</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CON</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đố</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i</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đỉ</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nh</m:t>
                                  </m:r>
                                </m:e>
                              </m:d>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MAO</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NOC</m:t>
                                  </m:r>
                                </m:e>
                              </m:acc>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so</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le</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trong</m:t>
                              </m:r>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qArr>
                        </m:e>
                      </m:d>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8305800" y="2950203"/>
                <a:ext cx="6408613" cy="1959254"/>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324538" y="4991100"/>
                <a:ext cx="5334217" cy="969496"/>
              </a:xfrm>
              <a:prstGeom prst="rect">
                <a:avLst/>
              </a:prstGeom>
            </p:spPr>
            <p:txBody>
              <a:bodyPr wrap="none">
                <a:spAutoFit/>
              </a:bodyPr>
              <a:lstStyle/>
              <a:p>
                <a:pPr lvl="0">
                  <a:lnSpc>
                    <a:spcPct val="150000"/>
                  </a:lnSpc>
                </a:pP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OAM</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OCN</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(g.c.g)</a:t>
                </a:r>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24538" y="4991100"/>
                <a:ext cx="5334217" cy="969496"/>
              </a:xfrm>
              <a:prstGeom prst="rect">
                <a:avLst/>
              </a:prstGeom>
              <a:blipFill>
                <a:blip r:embed="rId19"/>
                <a:stretch>
                  <a:fillRect r="-2743"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3843418" y="5197254"/>
                <a:ext cx="2650854" cy="677108"/>
              </a:xfrm>
              <a:prstGeom prst="rect">
                <a:avLst/>
              </a:prstGeom>
            </p:spPr>
            <p:txBody>
              <a:bodyPr wrap="none">
                <a:spAutoFit/>
              </a:bodyPr>
              <a:lstStyle/>
              <a:p>
                <a14:m>
                  <m:oMath xmlns:m="http://schemas.openxmlformats.org/officeDocument/2006/math">
                    <m:r>
                      <a:rPr lang="en-US" sz="38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AM = AN</a:t>
                </a:r>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13843418" y="5197254"/>
                <a:ext cx="2650854" cy="677108"/>
              </a:xfrm>
              <a:prstGeom prst="rect">
                <a:avLst/>
              </a:prstGeom>
              <a:blipFill>
                <a:blip r:embed="rId20"/>
                <a:stretch>
                  <a:fillRect t="-17117" r="-6437" b="-33333"/>
                </a:stretch>
              </a:blipFill>
            </p:spPr>
            <p:txBody>
              <a:bodyPr/>
              <a:lstStyle/>
              <a:p>
                <a:r>
                  <a:rPr lang="en-US">
                    <a:noFill/>
                  </a:rPr>
                  <a:t> </a:t>
                </a:r>
              </a:p>
            </p:txBody>
          </p:sp>
        </mc:Fallback>
      </mc:AlternateContent>
      <p:pic>
        <p:nvPicPr>
          <p:cNvPr id="14" name="Picture 13"/>
          <p:cNvPicPr>
            <a:picLocks noChangeAspect="1"/>
          </p:cNvPicPr>
          <p:nvPr/>
        </p:nvPicPr>
        <p:blipFill>
          <a:blip r:embed="rId21"/>
          <a:stretch>
            <a:fillRect/>
          </a:stretch>
        </p:blipFill>
        <p:spPr>
          <a:xfrm>
            <a:off x="2895600" y="7817675"/>
            <a:ext cx="2057400" cy="1793316"/>
          </a:xfrm>
          <a:prstGeom prst="rect">
            <a:avLst/>
          </a:prstGeom>
        </p:spPr>
      </p:pic>
    </p:spTree>
    <p:extLst>
      <p:ext uri="{BB962C8B-B14F-4D97-AF65-F5344CB8AC3E}">
        <p14:creationId xmlns:p14="http://schemas.microsoft.com/office/powerpoint/2010/main" val="16767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down)">
                                      <p:cBhvr>
                                        <p:cTn id="16" dur="500"/>
                                        <p:tgtEl>
                                          <p:spTgt spid="11">
                                            <p:txEl>
                                              <p:pRg st="0" end="0"/>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500"/>
                                        <p:tgtEl>
                                          <p:spTgt spid="3">
                                            <p:txEl>
                                              <p:pRg st="1" end="1"/>
                                            </p:txEl>
                                          </p:spTgt>
                                        </p:tgtEl>
                                      </p:cBhvr>
                                    </p:animEffect>
                                  </p:childTnLst>
                                </p:cTn>
                              </p:par>
                            </p:childTnLst>
                          </p:cTn>
                        </p:par>
                        <p:par>
                          <p:cTn id="35" fill="hold">
                            <p:stCondLst>
                              <p:cond delay="2500"/>
                            </p:stCondLst>
                            <p:childTnLst>
                              <p:par>
                                <p:cTn id="36" presetID="14" presetClass="entr" presetSubtype="10" fill="hold" nodeType="after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8" dur="500"/>
                                        <p:tgtEl>
                                          <p:spTgt spid="3">
                                            <p:txEl>
                                              <p:pRg st="2" end="2"/>
                                            </p:txEl>
                                          </p:spTgt>
                                        </p:tgtEl>
                                      </p:cBhvr>
                                    </p:animEffect>
                                  </p:childTnLst>
                                </p:cTn>
                              </p:par>
                            </p:childTnLst>
                          </p:cTn>
                        </p:par>
                        <p:par>
                          <p:cTn id="39" fill="hold">
                            <p:stCondLst>
                              <p:cond delay="3000"/>
                            </p:stCondLst>
                            <p:childTnLst>
                              <p:par>
                                <p:cTn id="40" presetID="14" presetClass="entr" presetSubtype="10" fill="hold"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P spid="5" grpId="0"/>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457200" y="9258300"/>
            <a:ext cx="19278600" cy="22860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0" name="Group 2"/>
          <p:cNvGrpSpPr/>
          <p:nvPr/>
        </p:nvGrpSpPr>
        <p:grpSpPr>
          <a:xfrm>
            <a:off x="-1179379" y="-102314"/>
            <a:ext cx="20834242" cy="2157663"/>
            <a:chOff x="0" y="0"/>
            <a:chExt cx="3762534" cy="328484"/>
          </a:xfrm>
        </p:grpSpPr>
        <p:sp>
          <p:nvSpPr>
            <p:cNvPr id="31"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8" name="TextBox 7"/>
          <p:cNvSpPr txBox="1"/>
          <p:nvPr/>
        </p:nvSpPr>
        <p:spPr>
          <a:xfrm>
            <a:off x="3962400" y="794649"/>
            <a:ext cx="10820400" cy="1015663"/>
          </a:xfrm>
          <a:prstGeom prst="rect">
            <a:avLst/>
          </a:prstGeom>
          <a:noFill/>
        </p:spPr>
        <p:txBody>
          <a:bodyPr wrap="square" rtlCol="0">
            <a:spAutoFit/>
          </a:bodyPr>
          <a:lstStyle/>
          <a:p>
            <a:pPr algn="ctr"/>
            <a:r>
              <a:rPr lang="en-US" sz="6000" b="1" dirty="0" smtClean="0">
                <a:solidFill>
                  <a:srgbClr val="FF0000"/>
                </a:solidFill>
                <a:latin typeface="Arial" panose="020B0604020202020204" pitchFamily="34" charset="0"/>
                <a:cs typeface="Arial" panose="020B0604020202020204" pitchFamily="34" charset="0"/>
              </a:rPr>
              <a:t>HƯỚNG DẪN VỀ NHÀ</a:t>
            </a:r>
            <a:endParaRPr lang="en-US" sz="6000" b="1" dirty="0">
              <a:solidFill>
                <a:srgbClr val="FF0000"/>
              </a:solidFill>
              <a:latin typeface="Arial" panose="020B0604020202020204" pitchFamily="34" charset="0"/>
              <a:cs typeface="Arial" panose="020B0604020202020204" pitchFamily="34" charset="0"/>
            </a:endParaRPr>
          </a:p>
        </p:txBody>
      </p:sp>
      <p:pic>
        <p:nvPicPr>
          <p:cNvPr id="17"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190131" y="0"/>
            <a:ext cx="1828800" cy="2044390"/>
          </a:xfrm>
          <a:prstGeom prst="rect">
            <a:avLst/>
          </a:prstGeom>
        </p:spPr>
      </p:pic>
      <p:grpSp>
        <p:nvGrpSpPr>
          <p:cNvPr id="7" name="Group 6"/>
          <p:cNvGrpSpPr/>
          <p:nvPr/>
        </p:nvGrpSpPr>
        <p:grpSpPr>
          <a:xfrm>
            <a:off x="533400" y="3166028"/>
            <a:ext cx="5411428" cy="5024436"/>
            <a:chOff x="924909" y="3568797"/>
            <a:chExt cx="5411428" cy="4241703"/>
          </a:xfrm>
        </p:grpSpPr>
        <p:grpSp>
          <p:nvGrpSpPr>
            <p:cNvPr id="9" name="Group 3"/>
            <p:cNvGrpSpPr/>
            <p:nvPr/>
          </p:nvGrpSpPr>
          <p:grpSpPr>
            <a:xfrm>
              <a:off x="924909" y="3568797"/>
              <a:ext cx="5411428" cy="4241703"/>
              <a:chOff x="0" y="0"/>
              <a:chExt cx="3183193" cy="3101958"/>
            </a:xfrm>
          </p:grpSpPr>
          <p:sp>
            <p:nvSpPr>
              <p:cNvPr id="1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0" name="Rectangle 9"/>
            <p:cNvSpPr/>
            <p:nvPr/>
          </p:nvSpPr>
          <p:spPr>
            <a:xfrm>
              <a:off x="1118771" y="4786715"/>
              <a:ext cx="4796230" cy="1636926"/>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3" name="Group 12"/>
          <p:cNvGrpSpPr/>
          <p:nvPr/>
        </p:nvGrpSpPr>
        <p:grpSpPr>
          <a:xfrm>
            <a:off x="6423301" y="3188603"/>
            <a:ext cx="5422223" cy="5001862"/>
            <a:chOff x="6840639" y="3553166"/>
            <a:chExt cx="5422223" cy="5001862"/>
          </a:xfrm>
        </p:grpSpPr>
        <p:grpSp>
          <p:nvGrpSpPr>
            <p:cNvPr id="14" name="Group 3"/>
            <p:cNvGrpSpPr/>
            <p:nvPr/>
          </p:nvGrpSpPr>
          <p:grpSpPr>
            <a:xfrm>
              <a:off x="6840639" y="3553166"/>
              <a:ext cx="5422223" cy="5001862"/>
              <a:chOff x="-3810" y="-1"/>
              <a:chExt cx="3189543" cy="3657863"/>
            </a:xfrm>
          </p:grpSpPr>
          <p:sp>
            <p:nvSpPr>
              <p:cNvPr id="20"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1"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7275338" y="4962947"/>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Hoàn </a:t>
              </a:r>
              <a:r>
                <a:rPr lang="pt-BR" sz="4000" kern="0">
                  <a:latin typeface="Arial"/>
                  <a:ea typeface="Calibri" panose="020F0502020204030204" pitchFamily="34" charset="0"/>
                  <a:cs typeface="Times New Roman" panose="02020603050405020304" pitchFamily="18" charset="0"/>
                  <a:sym typeface="Arial"/>
                </a:rPr>
                <a:t>thành các bài tập trong SBT. </a:t>
              </a:r>
            </a:p>
          </p:txBody>
        </p:sp>
      </p:grpSp>
      <p:grpSp>
        <p:nvGrpSpPr>
          <p:cNvPr id="22" name="Group 21"/>
          <p:cNvGrpSpPr/>
          <p:nvPr/>
        </p:nvGrpSpPr>
        <p:grpSpPr>
          <a:xfrm>
            <a:off x="12302970" y="3162300"/>
            <a:ext cx="5448131" cy="5013608"/>
            <a:chOff x="12618786" y="3479846"/>
            <a:chExt cx="5448131" cy="4709752"/>
          </a:xfrm>
        </p:grpSpPr>
        <p:grpSp>
          <p:nvGrpSpPr>
            <p:cNvPr id="23" name="Group 3"/>
            <p:cNvGrpSpPr/>
            <p:nvPr/>
          </p:nvGrpSpPr>
          <p:grpSpPr>
            <a:xfrm>
              <a:off x="12644694" y="3479846"/>
              <a:ext cx="5422223" cy="4709752"/>
              <a:chOff x="-3810" y="0"/>
              <a:chExt cx="3189543" cy="3444242"/>
            </a:xfrm>
          </p:grpSpPr>
          <p:sp>
            <p:nvSpPr>
              <p:cNvPr id="25"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6"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4" name="Rectangle 23"/>
            <p:cNvSpPr/>
            <p:nvPr/>
          </p:nvSpPr>
          <p:spPr>
            <a:xfrm>
              <a:off x="12618786" y="4828894"/>
              <a:ext cx="5369731" cy="1821477"/>
            </a:xfrm>
            <a:prstGeom prst="rect">
              <a:avLst/>
            </a:prstGeom>
          </p:spPr>
          <p:txBody>
            <a:bodyPr wrap="square">
              <a:spAutoFit/>
            </a:bodyPr>
            <a:lstStyle/>
            <a:p>
              <a:pPr algn="ctr">
                <a:lnSpc>
                  <a:spcPct val="150000"/>
                </a:lnSpc>
                <a:buClr>
                  <a:srgbClr val="000000"/>
                </a:buClr>
                <a:buFont typeface="Arial"/>
                <a:buNone/>
              </a:pPr>
              <a:r>
                <a:rPr lang="vi-VN" sz="4000" kern="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smtClean="0">
                  <a:latin typeface="Arial"/>
                  <a:ea typeface="Calibri" panose="020F0502020204030204" pitchFamily="34" charset="0"/>
                  <a:cs typeface="Times New Roman" panose="02020603050405020304" pitchFamily="18" charset="0"/>
                  <a:sym typeface="Arial"/>
                </a:rPr>
                <a:t>Luyện </a:t>
              </a:r>
              <a:r>
                <a:rPr lang="vi-VN" sz="4000" b="1" kern="0">
                  <a:latin typeface="Arial"/>
                  <a:ea typeface="Calibri" panose="020F0502020204030204" pitchFamily="34" charset="0"/>
                  <a:cs typeface="Times New Roman" panose="02020603050405020304" pitchFamily="18" charset="0"/>
                  <a:sym typeface="Arial"/>
                </a:rPr>
                <a:t>tập </a:t>
              </a:r>
              <a:r>
                <a:rPr lang="vi-VN" sz="4000" b="1" kern="0" smtClean="0">
                  <a:latin typeface="Arial"/>
                  <a:ea typeface="Calibri" panose="020F0502020204030204" pitchFamily="34" charset="0"/>
                  <a:cs typeface="Times New Roman" panose="02020603050405020304" pitchFamily="18" charset="0"/>
                  <a:sym typeface="Arial"/>
                </a:rPr>
                <a:t>chung</a:t>
              </a:r>
              <a:r>
                <a:rPr lang="en-US" sz="4000" b="1" kern="0" smtClean="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414105">
            <a:off x="592992" y="8431452"/>
            <a:ext cx="1472227" cy="1645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13383902" cy="6786204"/>
          </a:xfrm>
        </p:grpSpPr>
        <p:sp>
          <p:nvSpPr>
            <p:cNvPr id="3" name="Freeform 3"/>
            <p:cNvSpPr/>
            <p:nvPr/>
          </p:nvSpPr>
          <p:spPr>
            <a:xfrm>
              <a:off x="0" y="0"/>
              <a:ext cx="13383902" cy="6786204"/>
            </a:xfrm>
            <a:custGeom>
              <a:avLst/>
              <a:gdLst/>
              <a:ahLst/>
              <a:cxnLst/>
              <a:rect l="l" t="t" r="r" b="b"/>
              <a:pathLst>
                <a:path w="13383902" h="6786204">
                  <a:moveTo>
                    <a:pt x="13259442" y="6786204"/>
                  </a:moveTo>
                  <a:lnTo>
                    <a:pt x="124460" y="6786204"/>
                  </a:lnTo>
                  <a:cubicBezTo>
                    <a:pt x="55880" y="6786204"/>
                    <a:pt x="0" y="6730323"/>
                    <a:pt x="0" y="6661744"/>
                  </a:cubicBezTo>
                  <a:lnTo>
                    <a:pt x="0" y="124460"/>
                  </a:lnTo>
                  <a:cubicBezTo>
                    <a:pt x="0" y="55880"/>
                    <a:pt x="55880" y="0"/>
                    <a:pt x="124460" y="0"/>
                  </a:cubicBezTo>
                  <a:lnTo>
                    <a:pt x="13259442" y="0"/>
                  </a:lnTo>
                  <a:cubicBezTo>
                    <a:pt x="13328022" y="0"/>
                    <a:pt x="13383902" y="55880"/>
                    <a:pt x="13383902" y="124460"/>
                  </a:cubicBezTo>
                  <a:lnTo>
                    <a:pt x="13383902" y="6661744"/>
                  </a:lnTo>
                  <a:cubicBezTo>
                    <a:pt x="13383902" y="6730324"/>
                    <a:pt x="13328022" y="6786204"/>
                    <a:pt x="13259442" y="6786204"/>
                  </a:cubicBezTo>
                  <a:close/>
                </a:path>
              </a:pathLst>
            </a:custGeom>
            <a:solidFill>
              <a:srgbClr val="FFD992"/>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15930" y="4876685"/>
            <a:ext cx="4656140" cy="4656140"/>
          </a:xfrm>
          <a:prstGeom prst="rect">
            <a:avLst/>
          </a:prstGeom>
        </p:spPr>
      </p:pic>
      <p:sp>
        <p:nvSpPr>
          <p:cNvPr id="5" name="TextBox 5"/>
          <p:cNvSpPr txBox="1"/>
          <p:nvPr/>
        </p:nvSpPr>
        <p:spPr>
          <a:xfrm>
            <a:off x="1317346" y="1844637"/>
            <a:ext cx="15653307" cy="3032048"/>
          </a:xfrm>
          <a:prstGeom prst="rect">
            <a:avLst/>
          </a:prstGeom>
        </p:spPr>
        <p:txBody>
          <a:bodyPr lIns="0" tIns="0" rIns="0" bIns="0" rtlCol="0" anchor="t">
            <a:spAutoFit/>
          </a:bodyPr>
          <a:lstStyle/>
          <a:p>
            <a:pPr algn="ctr">
              <a:lnSpc>
                <a:spcPct val="150000"/>
              </a:lnSpc>
            </a:pPr>
            <a:r>
              <a:rPr lang="en-US" sz="7000" b="1" dirty="0" smtClean="0">
                <a:latin typeface="Arial" panose="020B0604020202020204" pitchFamily="34" charset="0"/>
                <a:cs typeface="Arial" panose="020B0604020202020204" pitchFamily="34" charset="0"/>
              </a:rPr>
              <a:t>CẢM ƠN CÁC EM ĐÃ CHÚ Ý </a:t>
            </a:r>
          </a:p>
          <a:p>
            <a:pPr algn="ctr">
              <a:lnSpc>
                <a:spcPct val="150000"/>
              </a:lnSpc>
            </a:pPr>
            <a:r>
              <a:rPr lang="en-US" sz="7000" b="1" dirty="0" smtClean="0">
                <a:latin typeface="Arial" panose="020B0604020202020204" pitchFamily="34" charset="0"/>
                <a:cs typeface="Arial" panose="020B0604020202020204" pitchFamily="34" charset="0"/>
              </a:rPr>
              <a:t>LẮNG NGHE BÀI GIẢNG!</a:t>
            </a:r>
            <a:endParaRPr lang="en-US" sz="7000" b="1" dirty="0">
              <a:latin typeface="Arial" panose="020B0604020202020204" pitchFamily="34" charset="0"/>
              <a:cs typeface="Arial" panose="020B0604020202020204" pitchFamily="34" charset="0"/>
            </a:endParaRPr>
          </a:p>
        </p:txBody>
      </p:sp>
      <p:pic>
        <p:nvPicPr>
          <p:cNvPr id="6"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09600" y="7256464"/>
            <a:ext cx="2286000" cy="2825393"/>
          </a:xfrm>
          <a:prstGeom prst="rect">
            <a:avLst/>
          </a:prstGeom>
        </p:spPr>
      </p:pic>
      <p:pic>
        <p:nvPicPr>
          <p:cNvPr id="7"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4443767" y="6974840"/>
            <a:ext cx="3709883" cy="31095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3400" y="275497"/>
            <a:ext cx="19278600" cy="137160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3352800" y="366140"/>
            <a:ext cx="11506200" cy="1002710"/>
          </a:xfrm>
          <a:prstGeom prst="rect">
            <a:avLst/>
          </a:prstGeom>
        </p:spPr>
        <p:txBody>
          <a:bodyPr wrap="square">
            <a:spAutoFit/>
          </a:bodyPr>
          <a:lstStyle/>
          <a:p>
            <a:pPr algn="ctr">
              <a:lnSpc>
                <a:spcPct val="150000"/>
              </a:lnSpc>
              <a:spcBef>
                <a:spcPts val="600"/>
              </a:spcBef>
              <a:spcAft>
                <a:spcPts val="800"/>
              </a:spcAft>
            </a:pPr>
            <a:r>
              <a:rPr lang="en-US" sz="4500" b="1">
                <a:solidFill>
                  <a:srgbClr val="FF0000"/>
                </a:solidFill>
                <a:latin typeface="Arial" panose="020B0604020202020204" pitchFamily="34" charset="0"/>
                <a:ea typeface="Calibri" panose="020F0502020204030204" pitchFamily="34" charset="0"/>
                <a:cs typeface="Arial" panose="020B0604020202020204" pitchFamily="34" charset="0"/>
              </a:rPr>
              <a:t>Khái niệm hình bình hành</a:t>
            </a:r>
            <a:endParaRPr lang="vi-VN" sz="4500" b="1" dirty="0">
              <a:solidFill>
                <a:srgbClr val="FF0000"/>
              </a:solidFill>
              <a:ea typeface="Calibri" panose="020F0502020204030204" pitchFamily="34" charset="0"/>
              <a:cs typeface="Arial" panose="020B0604020202020204" pitchFamily="34" charset="0"/>
            </a:endParaRPr>
          </a:p>
        </p:txBody>
      </p:sp>
      <p:pic>
        <p:nvPicPr>
          <p:cNvPr id="24"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5"/>
              </a:ext>
            </a:extLst>
          </a:blip>
          <a:srcRect/>
          <a:stretch>
            <a:fillRect/>
          </a:stretch>
        </p:blipFill>
        <p:spPr>
          <a:xfrm>
            <a:off x="16687800" y="321007"/>
            <a:ext cx="1405113" cy="1317293"/>
          </a:xfrm>
          <a:prstGeom prst="rect">
            <a:avLst/>
          </a:prstGeom>
        </p:spPr>
      </p:pic>
      <p:sp>
        <p:nvSpPr>
          <p:cNvPr id="15" name="TextBox 14"/>
          <p:cNvSpPr txBox="1"/>
          <p:nvPr/>
        </p:nvSpPr>
        <p:spPr>
          <a:xfrm>
            <a:off x="342900" y="1946977"/>
            <a:ext cx="17526000" cy="1938992"/>
          </a:xfrm>
          <a:prstGeom prst="rect">
            <a:avLst/>
          </a:prstGeom>
          <a:noFill/>
        </p:spPr>
        <p:txBody>
          <a:bodyPr wrap="square" rtlCol="0">
            <a:spAutoFit/>
          </a:bodyPr>
          <a:lstStyle/>
          <a:p>
            <a:pPr algn="just">
              <a:lnSpc>
                <a:spcPct val="150000"/>
              </a:lnSpc>
            </a:pPr>
            <a:r>
              <a:rPr lang="nl-NL" sz="4000" b="1" dirty="0" smtClean="0">
                <a:solidFill>
                  <a:srgbClr val="C00000"/>
                </a:solidFill>
                <a:latin typeface="Arial" panose="020B0604020202020204" pitchFamily="34" charset="0"/>
                <a:cs typeface="Arial" panose="020B0604020202020204" pitchFamily="34" charset="0"/>
              </a:rPr>
              <a:t>HĐ 1</a:t>
            </a:r>
            <a:r>
              <a:rPr lang="nl-NL" sz="4000" b="1" smtClean="0">
                <a:solidFill>
                  <a:srgbClr val="C00000"/>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rPr>
              <a:t>Trong Hình 3.28, có một hình bình hành. Đó là hình nào? Em có thể giải thích tại sao không</a:t>
            </a:r>
            <a:r>
              <a:rPr lang="en-US" sz="400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a:solidFill>
                <a:srgbClr val="000000"/>
              </a:solidFill>
              <a:latin typeface="Arial" panose="020B0604020202020204" pitchFamily="34" charset="0"/>
              <a:ea typeface="Calibri" panose="020F0502020204030204" pitchFamily="34" charset="0"/>
              <a:cs typeface="Times New Roman" panose="02020603050405020304" pitchFamily="18" charset="0"/>
            </a:endParaRPr>
          </a:p>
        </p:txBody>
      </p:sp>
      <p:grpSp>
        <p:nvGrpSpPr>
          <p:cNvPr id="4" name="Group 3"/>
          <p:cNvGrpSpPr/>
          <p:nvPr/>
        </p:nvGrpSpPr>
        <p:grpSpPr>
          <a:xfrm>
            <a:off x="2762175" y="4078358"/>
            <a:ext cx="12782625" cy="3884542"/>
            <a:chOff x="1371600" y="4522990"/>
            <a:chExt cx="13232079" cy="4492307"/>
          </a:xfrm>
        </p:grpSpPr>
        <p:pic>
          <p:nvPicPr>
            <p:cNvPr id="2" name="Picture 1"/>
            <p:cNvPicPr>
              <a:picLocks noChangeAspect="1"/>
            </p:cNvPicPr>
            <p:nvPr/>
          </p:nvPicPr>
          <p:blipFill>
            <a:blip r:embed="rId46">
              <a:extLst>
                <a:ext uri="{BEBA8EAE-BF5A-486C-A8C5-ECC9F3942E4B}">
                  <a14:imgProps xmlns:a14="http://schemas.microsoft.com/office/drawing/2010/main">
                    <a14:imgLayer r:embed="rId47">
                      <a14:imgEffect>
                        <a14:sharpenSoften amount="25000"/>
                      </a14:imgEffect>
                      <a14:imgEffect>
                        <a14:saturation sat="200000"/>
                      </a14:imgEffect>
                    </a14:imgLayer>
                  </a14:imgProps>
                </a:ext>
              </a:extLst>
            </a:blip>
            <a:stretch>
              <a:fillRect/>
            </a:stretch>
          </p:blipFill>
          <p:spPr>
            <a:xfrm>
              <a:off x="1371600" y="4522990"/>
              <a:ext cx="7449436" cy="4479191"/>
            </a:xfrm>
            <a:prstGeom prst="rect">
              <a:avLst/>
            </a:prstGeom>
          </p:spPr>
        </p:pic>
        <p:pic>
          <p:nvPicPr>
            <p:cNvPr id="3" name="Picture 2"/>
            <p:cNvPicPr>
              <a:picLocks noChangeAspect="1"/>
            </p:cNvPicPr>
            <p:nvPr/>
          </p:nvPicPr>
          <p:blipFill>
            <a:blip r:embed="rId48">
              <a:extLst>
                <a:ext uri="{BEBA8EAE-BF5A-486C-A8C5-ECC9F3942E4B}">
                  <a14:imgProps xmlns:a14="http://schemas.microsoft.com/office/drawing/2010/main">
                    <a14:imgLayer r:embed="rId49">
                      <a14:imgEffect>
                        <a14:sharpenSoften amount="25000"/>
                      </a14:imgEffect>
                      <a14:imgEffect>
                        <a14:saturation sat="200000"/>
                      </a14:imgEffect>
                    </a14:imgLayer>
                  </a14:imgProps>
                </a:ext>
              </a:extLst>
            </a:blip>
            <a:stretch>
              <a:fillRect/>
            </a:stretch>
          </p:blipFill>
          <p:spPr>
            <a:xfrm>
              <a:off x="9753600" y="4915659"/>
              <a:ext cx="4850079" cy="4099638"/>
            </a:xfrm>
            <a:prstGeom prst="rect">
              <a:avLst/>
            </a:prstGeom>
          </p:spPr>
        </p:pic>
      </p:grpSp>
      <p:sp>
        <p:nvSpPr>
          <p:cNvPr id="5" name="Rectangle 4"/>
          <p:cNvSpPr/>
          <p:nvPr/>
        </p:nvSpPr>
        <p:spPr>
          <a:xfrm>
            <a:off x="1170199" y="8115300"/>
            <a:ext cx="16584401" cy="1938992"/>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Hình 3.28 c) là hình bình hành, vì có hai </a:t>
            </a:r>
            <a:r>
              <a:rPr lang="en-US" sz="4000" smtClean="0">
                <a:latin typeface="Arial" panose="020B0604020202020204" pitchFamily="34" charset="0"/>
                <a:ea typeface="Arial" panose="020B0604020202020204" pitchFamily="34" charset="0"/>
                <a:cs typeface="Arial" panose="020B0604020202020204" pitchFamily="34" charset="0"/>
              </a:rPr>
              <a:t>cặp </a:t>
            </a:r>
            <a:r>
              <a:rPr lang="en-US" sz="4000">
                <a:latin typeface="Arial" panose="020B0604020202020204" pitchFamily="34" charset="0"/>
                <a:ea typeface="Arial" panose="020B0604020202020204" pitchFamily="34" charset="0"/>
                <a:cs typeface="Arial" panose="020B0604020202020204" pitchFamily="34" charset="0"/>
              </a:rPr>
              <a:t>cạnh đối song song với </a:t>
            </a:r>
            <a:r>
              <a:rPr lang="en-US" sz="4000" smtClean="0">
                <a:latin typeface="Arial" panose="020B0604020202020204" pitchFamily="34" charset="0"/>
                <a:ea typeface="Arial" panose="020B0604020202020204" pitchFamily="34" charset="0"/>
                <a:cs typeface="Arial" panose="020B0604020202020204" pitchFamily="34" charset="0"/>
              </a:rPr>
              <a:t>nhau:  AB </a:t>
            </a:r>
            <a:r>
              <a:rPr lang="en-US" sz="4000">
                <a:latin typeface="Arial" panose="020B0604020202020204" pitchFamily="34" charset="0"/>
                <a:ea typeface="Arial" panose="020B0604020202020204" pitchFamily="34" charset="0"/>
                <a:cs typeface="Arial" panose="020B0604020202020204" pitchFamily="34" charset="0"/>
              </a:rPr>
              <a:t>// CD; AD // BC.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
        <p:nvSpPr>
          <p:cNvPr id="6" name="Right Arrow 5"/>
          <p:cNvSpPr/>
          <p:nvPr/>
        </p:nvSpPr>
        <p:spPr>
          <a:xfrm>
            <a:off x="457200" y="846582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0"/>
          <a:stretch>
            <a:fillRect/>
          </a:stretch>
        </p:blipFill>
        <p:spPr>
          <a:xfrm rot="20977493">
            <a:off x="882814" y="4686819"/>
            <a:ext cx="959768" cy="1428840"/>
          </a:xfrm>
          <a:prstGeom prst="rect">
            <a:avLst/>
          </a:prstGeom>
        </p:spPr>
      </p:pic>
    </p:spTree>
    <p:extLst>
      <p:ext uri="{BB962C8B-B14F-4D97-AF65-F5344CB8AC3E}">
        <p14:creationId xmlns:p14="http://schemas.microsoft.com/office/powerpoint/2010/main" val="181964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anim calcmode="lin" valueType="num">
                                      <p:cBhvr>
                                        <p:cTn id="16" dur="500" fill="hold"/>
                                        <p:tgtEl>
                                          <p:spTgt spid="15"/>
                                        </p:tgtEl>
                                        <p:attrNameLst>
                                          <p:attrName>ppt_x</p:attrName>
                                        </p:attrNameLst>
                                      </p:cBhvr>
                                      <p:tavLst>
                                        <p:tav tm="0">
                                          <p:val>
                                            <p:strVal val="#ppt_x"/>
                                          </p:val>
                                        </p:tav>
                                        <p:tav tm="100000">
                                          <p:val>
                                            <p:strVal val="#ppt_x"/>
                                          </p:val>
                                        </p:tav>
                                      </p:tavLst>
                                    </p:anim>
                                    <p:anim calcmode="lin" valueType="num">
                                      <p:cBhvr>
                                        <p:cTn id="17" dur="5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5" grpId="0"/>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2621" y="47989"/>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10" name="Rectangle 9"/>
          <p:cNvSpPr/>
          <p:nvPr/>
        </p:nvSpPr>
        <p:spPr>
          <a:xfrm>
            <a:off x="7010400" y="266700"/>
            <a:ext cx="4648200" cy="1306255"/>
          </a:xfrm>
          <a:prstGeom prst="rect">
            <a:avLst/>
          </a:prstGeom>
        </p:spPr>
        <p:txBody>
          <a:bodyPr wrap="square">
            <a:spAutoFit/>
          </a:bodyPr>
          <a:lstStyle/>
          <a:p>
            <a:pPr algn="just">
              <a:lnSpc>
                <a:spcPct val="150000"/>
              </a:lnSpc>
              <a:spcBef>
                <a:spcPts val="600"/>
              </a:spcBef>
              <a:spcAft>
                <a:spcPts val="800"/>
              </a:spcAft>
              <a:tabLst>
                <a:tab pos="360045" algn="l"/>
                <a:tab pos="720090" algn="l"/>
              </a:tabLst>
            </a:pPr>
            <a:r>
              <a:rPr lang="en-US" sz="6000" b="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Rounded Rectangular Callout 10"/>
          <p:cNvSpPr/>
          <p:nvPr/>
        </p:nvSpPr>
        <p:spPr>
          <a:xfrm>
            <a:off x="1676400" y="2628900"/>
            <a:ext cx="14782800" cy="2209800"/>
          </a:xfrm>
          <a:prstGeom prst="wedgeRoundRectCallout">
            <a:avLst>
              <a:gd name="adj1" fmla="val -20505"/>
              <a:gd name="adj2" fmla="val 46898"/>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3" name="Picture 6"/>
          <p:cNvPicPr>
            <a:picLocks noChangeAspect="1"/>
          </p:cNvPicPr>
          <p:nvPr/>
        </p:nvPicPr>
        <p:blipFill>
          <a:blip r:embed="rId3"/>
          <a:srcRect/>
          <a:stretch>
            <a:fillRect/>
          </a:stretch>
        </p:blipFill>
        <p:spPr>
          <a:xfrm flipH="1">
            <a:off x="4294845" y="5600700"/>
            <a:ext cx="2715555" cy="4246589"/>
          </a:xfrm>
          <a:prstGeom prst="rect">
            <a:avLst/>
          </a:prstGeom>
        </p:spPr>
      </p:pic>
      <p:pic>
        <p:nvPicPr>
          <p:cNvPr id="15" name="Picture 2">
            <a:extLst>
              <a:ext uri="{FF2B5EF4-FFF2-40B4-BE49-F238E27FC236}">
                <a16:creationId xmlns:a16="http://schemas.microsoft.com/office/drawing/2014/main" id="{DDC3A8FF-83CB-4F64-8638-2434EDC2CB42}"/>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26798" y="1062416"/>
            <a:ext cx="1073402" cy="1185484"/>
          </a:xfrm>
          <a:prstGeom prst="rect">
            <a:avLst/>
          </a:prstGeom>
        </p:spPr>
      </p:pic>
      <p:sp>
        <p:nvSpPr>
          <p:cNvPr id="12" name="Rectangle 11"/>
          <p:cNvSpPr/>
          <p:nvPr/>
        </p:nvSpPr>
        <p:spPr>
          <a:xfrm>
            <a:off x="2255867" y="3146975"/>
            <a:ext cx="14796501" cy="1131079"/>
          </a:xfrm>
          <a:prstGeom prst="rect">
            <a:avLst/>
          </a:prstGeom>
        </p:spPr>
        <p:txBody>
          <a:bodyPr wrap="square">
            <a:spAutoFit/>
          </a:bodyPr>
          <a:lstStyle/>
          <a:p>
            <a:pPr algn="just">
              <a:lnSpc>
                <a:spcPct val="150000"/>
              </a:lnSpc>
              <a:spcAft>
                <a:spcPts val="600"/>
              </a:spcAft>
            </a:pPr>
            <a:r>
              <a:rPr lang="vi-VN" sz="4500" b="1">
                <a:solidFill>
                  <a:schemeClr val="bg1"/>
                </a:solidFill>
                <a:ea typeface="Times New Roman" panose="02020603050405020304" pitchFamily="18" charset="0"/>
                <a:cs typeface="Arial" panose="020B0604020202020204" pitchFamily="34" charset="0"/>
              </a:rPr>
              <a:t>Hình bình </a:t>
            </a:r>
            <a:r>
              <a:rPr lang="vi-VN" sz="4500" b="1" smtClean="0">
                <a:solidFill>
                  <a:schemeClr val="bg1"/>
                </a:solidFill>
                <a:ea typeface="Times New Roman" panose="02020603050405020304" pitchFamily="18" charset="0"/>
                <a:cs typeface="Arial" panose="020B0604020202020204" pitchFamily="34" charset="0"/>
              </a:rPr>
              <a:t>hành</a:t>
            </a:r>
            <a:r>
              <a:rPr lang="en-US" sz="4500" b="1" smtClean="0">
                <a:solidFill>
                  <a:schemeClr val="bg1"/>
                </a:solidFill>
                <a:ea typeface="Times New Roman" panose="02020603050405020304" pitchFamily="18" charset="0"/>
                <a:cs typeface="Arial" panose="020B0604020202020204" pitchFamily="34" charset="0"/>
              </a:rPr>
              <a:t> </a:t>
            </a:r>
            <a:r>
              <a:rPr lang="vi-VN" sz="4500" smtClean="0">
                <a:solidFill>
                  <a:schemeClr val="bg1"/>
                </a:solidFill>
                <a:ea typeface="Times New Roman" panose="02020603050405020304" pitchFamily="18" charset="0"/>
                <a:cs typeface="Arial" panose="020B0604020202020204" pitchFamily="34" charset="0"/>
              </a:rPr>
              <a:t>là </a:t>
            </a:r>
            <a:r>
              <a:rPr lang="vi-VN" sz="4500">
                <a:solidFill>
                  <a:schemeClr val="bg1"/>
                </a:solidFill>
                <a:ea typeface="Times New Roman" panose="02020603050405020304" pitchFamily="18" charset="0"/>
                <a:cs typeface="Arial" panose="020B0604020202020204" pitchFamily="34" charset="0"/>
              </a:rPr>
              <a:t>tứ giác có các cạnh đối song song.</a:t>
            </a:r>
            <a:endParaRPr lang="vi-VN" sz="4500" dirty="0">
              <a:solidFill>
                <a:schemeClr val="bg1"/>
              </a:solidFill>
              <a:ea typeface="Times New Roman" panose="02020603050405020304" pitchFamily="18" charset="0"/>
              <a:cs typeface="Arial" panose="020B0604020202020204" pitchFamily="34" charset="0"/>
            </a:endParaRPr>
          </a:p>
        </p:txBody>
      </p:sp>
      <p:sp>
        <p:nvSpPr>
          <p:cNvPr id="6" name="Parallelogram 5"/>
          <p:cNvSpPr/>
          <p:nvPr/>
        </p:nvSpPr>
        <p:spPr>
          <a:xfrm>
            <a:off x="8686800" y="6809594"/>
            <a:ext cx="4876800" cy="1828800"/>
          </a:xfrm>
          <a:prstGeom prst="parallelogram">
            <a:avLst>
              <a:gd name="adj" fmla="val 37729"/>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p:cNvPicPr>
            <a:picLocks noChangeAspect="1"/>
          </p:cNvPicPr>
          <p:nvPr/>
        </p:nvPicPr>
        <p:blipFill>
          <a:blip r:embed="rId8"/>
          <a:stretch>
            <a:fillRect/>
          </a:stretch>
        </p:blipFill>
        <p:spPr>
          <a:xfrm>
            <a:off x="16840200" y="8151360"/>
            <a:ext cx="994945" cy="1695929"/>
          </a:xfrm>
          <a:prstGeom prst="rect">
            <a:avLst/>
          </a:prstGeom>
        </p:spPr>
      </p:pic>
    </p:spTree>
    <p:extLst>
      <p:ext uri="{BB962C8B-B14F-4D97-AF65-F5344CB8AC3E}">
        <p14:creationId xmlns:p14="http://schemas.microsoft.com/office/powerpoint/2010/main" val="3317175462"/>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anim calcmode="lin" valueType="num">
                                      <p:cBhvr>
                                        <p:cTn id="12" dur="500" fill="hold"/>
                                        <p:tgtEl>
                                          <p:spTgt spid="13"/>
                                        </p:tgtEl>
                                        <p:attrNameLst>
                                          <p:attrName>ppt_x</p:attrName>
                                        </p:attrNameLst>
                                      </p:cBhvr>
                                      <p:tavLst>
                                        <p:tav tm="0">
                                          <p:val>
                                            <p:strVal val="#ppt_x"/>
                                          </p:val>
                                        </p:tav>
                                        <p:tav tm="100000">
                                          <p:val>
                                            <p:strVal val="#ppt_x"/>
                                          </p:val>
                                        </p:tav>
                                      </p:tavLst>
                                    </p:anim>
                                    <p:anim calcmode="lin" valueType="num">
                                      <p:cBhvr>
                                        <p:cTn id="13" dur="500" fill="hold"/>
                                        <p:tgtEl>
                                          <p:spTgt spid="1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36558" y="9867900"/>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grpSp>
        <p:nvGrpSpPr>
          <p:cNvPr id="12" name="Group 11"/>
          <p:cNvGrpSpPr/>
          <p:nvPr/>
        </p:nvGrpSpPr>
        <p:grpSpPr>
          <a:xfrm>
            <a:off x="5932562" y="571500"/>
            <a:ext cx="6096000" cy="914400"/>
            <a:chOff x="1554480" y="876300"/>
            <a:chExt cx="6096000" cy="1143000"/>
          </a:xfrm>
          <a:solidFill>
            <a:schemeClr val="accent5">
              <a:lumMod val="75000"/>
            </a:schemeClr>
          </a:solidFill>
        </p:grpSpPr>
        <p:sp>
          <p:nvSpPr>
            <p:cNvPr id="13" name="Flowchart: Terminator 12"/>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 </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en-US" sz="4000" b="1">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tr57)</a:t>
              </a:r>
              <a:endPar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3">
            <a:extLst>
              <a:ext uri="{FF2B5EF4-FFF2-40B4-BE49-F238E27FC236}">
                <a16:creationId xmlns:a16="http://schemas.microsoft.com/office/drawing/2014/main" id="{96E85870-286D-4CCC-AA6B-47C2AF4CDE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814792">
            <a:off x="653335" y="-136159"/>
            <a:ext cx="1158449" cy="1703601"/>
          </a:xfrm>
          <a:prstGeom prst="rect">
            <a:avLst/>
          </a:prstGeom>
        </p:spPr>
      </p:pic>
      <p:pic>
        <p:nvPicPr>
          <p:cNvPr id="23"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43"/>
              </a:ext>
            </a:extLst>
          </a:blip>
          <a:srcRect/>
          <a:stretch>
            <a:fillRect/>
          </a:stretch>
        </p:blipFill>
        <p:spPr>
          <a:xfrm>
            <a:off x="16535400" y="233983"/>
            <a:ext cx="1507867" cy="1413625"/>
          </a:xfrm>
          <a:prstGeom prst="rect">
            <a:avLst/>
          </a:prstGeom>
        </p:spPr>
      </p:pic>
      <p:sp>
        <p:nvSpPr>
          <p:cNvPr id="7" name="Rectangle 6"/>
          <p:cNvSpPr/>
          <p:nvPr/>
        </p:nvSpPr>
        <p:spPr>
          <a:xfrm>
            <a:off x="1193534" y="1870777"/>
            <a:ext cx="15574057" cy="1824923"/>
          </a:xfrm>
          <a:prstGeom prst="rect">
            <a:avLst/>
          </a:prstGeom>
        </p:spPr>
        <p:txBody>
          <a:bodyPr wrap="square">
            <a:spAutoFit/>
          </a:bodyPr>
          <a:lstStyle/>
          <a:p>
            <a:pPr algn="just">
              <a:lnSpc>
                <a:spcPct val="150000"/>
              </a:lnSpc>
            </a:pPr>
            <a:r>
              <a:rPr lang="en-US" sz="4000" smtClean="0">
                <a:latin typeface="Arial" panose="020B0604020202020204" pitchFamily="34" charset="0"/>
                <a:ea typeface="Calibri" panose="020F0502020204030204" pitchFamily="34" charset="0"/>
                <a:cs typeface="Arial" panose="020B0604020202020204" pitchFamily="34" charset="0"/>
              </a:rPr>
              <a:t>Trong hình 3.29 cho tứ giác ABCD và ba góc bằng nhau. Tứ giác ABCD có là hình bình hành không? Tại sao?</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15" name="Oval Callout 14"/>
          <p:cNvSpPr/>
          <p:nvPr/>
        </p:nvSpPr>
        <p:spPr>
          <a:xfrm>
            <a:off x="11479024" y="3973083"/>
            <a:ext cx="1752600" cy="789417"/>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11" name="Picture 10"/>
          <p:cNvPicPr>
            <a:picLocks noChangeAspect="1"/>
          </p:cNvPicPr>
          <p:nvPr/>
        </p:nvPicPr>
        <p:blipFill>
          <a:blip r:embed="rId44"/>
          <a:stretch>
            <a:fillRect/>
          </a:stretch>
        </p:blipFill>
        <p:spPr>
          <a:xfrm>
            <a:off x="914400" y="4164697"/>
            <a:ext cx="6078239" cy="4560203"/>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7696200" y="5051748"/>
                <a:ext cx="9753600" cy="4739952"/>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𝑥𝐷𝐴</m:t>
                        </m:r>
                      </m:e>
                    </m:acc>
                    <m:r>
                      <m:rPr>
                        <m:nor/>
                      </m:rPr>
                      <a:rPr lang="en-US" sz="4000" b="0" i="0" smtClean="0">
                        <a:solidFill>
                          <a:prstClr val="black"/>
                        </a:solidFill>
                        <a:latin typeface="Arial" panose="020B0604020202020204" pitchFamily="34" charset="0"/>
                        <a:ea typeface="Calibri" panose="020F0502020204030204" pitchFamily="34" charset="0"/>
                        <a:cs typeface="Arial" panose="020B0604020202020204" pitchFamily="34" charset="0"/>
                      </a:rPr>
                      <m:t> = </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𝐷𝐴</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𝐵</m:t>
                        </m:r>
                      </m:e>
                    </m:acc>
                  </m:oMath>
                </a14:m>
                <a:r>
                  <a:rPr lang="en-US" sz="4000" smtClean="0">
                    <a:latin typeface="Arial" panose="020B0604020202020204" pitchFamily="34" charset="0"/>
                    <a:cs typeface="Arial" panose="020B0604020202020204" pitchFamily="34" charset="0"/>
                  </a:rPr>
                  <a:t> và chúng ở vị trí so le trong nên </a:t>
                </a:r>
                <a14:m>
                  <m:oMath xmlns:m="http://schemas.openxmlformats.org/officeDocument/2006/math">
                    <m:r>
                      <a:rPr lang="en-US" sz="4000" i="1" smtClean="0">
                        <a:latin typeface="Cambria Math" panose="02040503050406030204" pitchFamily="18" charset="0"/>
                        <a:cs typeface="Arial" panose="020B0604020202020204" pitchFamily="34" charset="0"/>
                      </a:rPr>
                      <m:t>𝐴𝐵</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𝐶𝐷</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Tương tự, </a:t>
                </a:r>
                <a14:m>
                  <m:oMath xmlns:m="http://schemas.openxmlformats.org/officeDocument/2006/math">
                    <m:r>
                      <a:rPr lang="en-US" sz="4000" i="1" smtClean="0">
                        <a:latin typeface="Cambria Math" panose="02040503050406030204" pitchFamily="18" charset="0"/>
                        <a:cs typeface="Arial" panose="020B0604020202020204" pitchFamily="34" charset="0"/>
                      </a:rPr>
                      <m:t>𝐴𝐷</m:t>
                    </m:r>
                    <m:r>
                      <a:rPr lang="en-US" sz="4000" i="1" smtClean="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𝐶𝐵</m:t>
                    </m:r>
                  </m:oMath>
                </a14:m>
                <a:r>
                  <a:rPr lang="en-US" sz="4000" smtClean="0">
                    <a:latin typeface="Arial" panose="020B0604020202020204" pitchFamily="34" charset="0"/>
                    <a:cs typeface="Arial" panose="020B0604020202020204" pitchFamily="34" charset="0"/>
                  </a:rPr>
                  <a:t>.</a:t>
                </a:r>
              </a:p>
              <a:p>
                <a:pPr>
                  <a:lnSpc>
                    <a:spcPct val="150000"/>
                  </a:lnSpc>
                </a:pPr>
                <a:r>
                  <a:rPr lang="en-US" sz="4000" smtClean="0">
                    <a:latin typeface="Arial" panose="020B0604020202020204" pitchFamily="34" charset="0"/>
                    <a:cs typeface="Arial" panose="020B0604020202020204" pitchFamily="34" charset="0"/>
                  </a:rPr>
                  <a:t>Vậy theo định nghĩa, tứ giác ABCD là hình bình hành.</a:t>
                </a:r>
                <a:endParaRPr lang="en-US" sz="4000">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696200" y="5051748"/>
                <a:ext cx="9753600" cy="4739952"/>
              </a:xfrm>
              <a:prstGeom prst="rect">
                <a:avLst/>
              </a:prstGeom>
              <a:blipFill>
                <a:blip r:embed="rId45"/>
                <a:stretch>
                  <a:fillRect l="-2250" r="-3375" b="-2317"/>
                </a:stretch>
              </a:blipFill>
            </p:spPr>
            <p:txBody>
              <a:bodyPr/>
              <a:lstStyle/>
              <a:p>
                <a:r>
                  <a:rPr lang="en-US">
                    <a:noFill/>
                  </a:rPr>
                  <a:t> </a:t>
                </a:r>
              </a:p>
            </p:txBody>
          </p:sp>
        </mc:Fallback>
      </mc:AlternateContent>
      <p:pic>
        <p:nvPicPr>
          <p:cNvPr id="18" name="Picture 17"/>
          <p:cNvPicPr>
            <a:picLocks noChangeAspect="1"/>
          </p:cNvPicPr>
          <p:nvPr/>
        </p:nvPicPr>
        <p:blipFill>
          <a:blip r:embed="rId46"/>
          <a:stretch>
            <a:fillRect/>
          </a:stretch>
        </p:blipFill>
        <p:spPr>
          <a:xfrm rot="10951864">
            <a:off x="342275" y="8862050"/>
            <a:ext cx="1754319" cy="1714674"/>
          </a:xfrm>
          <a:prstGeom prst="rect">
            <a:avLst/>
          </a:prstGeom>
        </p:spPr>
      </p:pic>
    </p:spTree>
    <p:extLst>
      <p:ext uri="{BB962C8B-B14F-4D97-AF65-F5344CB8AC3E}">
        <p14:creationId xmlns:p14="http://schemas.microsoft.com/office/powerpoint/2010/main" val="146186987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Effect transition="in" filter="wipe(left)">
                                      <p:cBhvr>
                                        <p:cTn id="28" dur="500"/>
                                        <p:tgtEl>
                                          <p:spTgt spid="17">
                                            <p:txEl>
                                              <p:pRg st="1" end="1"/>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barn(inVertical)">
                                      <p:cBhvr>
                                        <p:cTn id="32"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0" y="9958736"/>
            <a:ext cx="20834242" cy="1818911"/>
            <a:chOff x="0" y="0"/>
            <a:chExt cx="3762534" cy="328484"/>
          </a:xfrm>
        </p:grpSpPr>
        <p:sp>
          <p:nvSpPr>
            <p:cNvPr id="3" name="Freeform 3"/>
            <p:cNvSpPr/>
            <p:nvPr/>
          </p:nvSpPr>
          <p:spPr>
            <a:xfrm>
              <a:off x="0" y="0"/>
              <a:ext cx="3762534" cy="328484"/>
            </a:xfrm>
            <a:custGeom>
              <a:avLst/>
              <a:gdLst/>
              <a:ahLst/>
              <a:cxnLst/>
              <a:rect l="l" t="t" r="r" b="b"/>
              <a:pathLst>
                <a:path w="3762534" h="328484">
                  <a:moveTo>
                    <a:pt x="0" y="0"/>
                  </a:moveTo>
                  <a:lnTo>
                    <a:pt x="3762534" y="0"/>
                  </a:lnTo>
                  <a:lnTo>
                    <a:pt x="3762534" y="328484"/>
                  </a:lnTo>
                  <a:lnTo>
                    <a:pt x="0" y="328484"/>
                  </a:lnTo>
                  <a:close/>
                </a:path>
              </a:pathLst>
            </a:custGeom>
            <a:solidFill>
              <a:srgbClr val="FFD992"/>
            </a:solidFill>
          </p:spPr>
        </p:sp>
      </p:grpSp>
      <p:sp>
        <p:nvSpPr>
          <p:cNvPr id="9" name="Pentagon 8"/>
          <p:cNvSpPr/>
          <p:nvPr/>
        </p:nvSpPr>
        <p:spPr>
          <a:xfrm>
            <a:off x="6823352" y="371872"/>
            <a:ext cx="4800600" cy="1219200"/>
          </a:xfrm>
          <a:prstGeom prst="homePlate">
            <a:avLst/>
          </a:prstGeom>
          <a:solidFill>
            <a:srgbClr val="FFCC66"/>
          </a:solidFill>
          <a:ln>
            <a:solidFill>
              <a:srgbClr val="E87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THỰC HÀNH </a:t>
            </a:r>
            <a:r>
              <a:rPr kumimoji="0" lang="en-US" sz="4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3">
            <a:extLst>
              <a:ext uri="{FF2B5EF4-FFF2-40B4-BE49-F238E27FC236}">
                <a16:creationId xmlns:a16="http://schemas.microsoft.com/office/drawing/2014/main" id="{96E85870-286D-4CCC-AA6B-47C2AF4CDE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198387">
            <a:off x="212315" y="9225998"/>
            <a:ext cx="683278" cy="100482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85800" y="1761134"/>
                <a:ext cx="16922270" cy="27482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 hình bình hành, biết hai cạnh liên tiếp bằng 3 cm, 4 cm và góc xen giữa hai cạnh đó bằng </a:t>
                </a:r>
                <a14:m>
                  <m:oMath xmlns:m="http://schemas.openxmlformats.org/officeDocument/2006/math">
                    <m:r>
                      <a:rPr kumimoji="0" lang="vi-VN"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r>
                      <a:rPr kumimoji="0" lang="vi-VN" sz="4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oMath>
                </a14:m>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Hãy mô tả cách vẽ và giải thích tại sao hình vẽ được là hình bình hành</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1761134"/>
                <a:ext cx="16922270" cy="2748253"/>
              </a:xfrm>
              <a:prstGeom prst="rect">
                <a:avLst/>
              </a:prstGeom>
              <a:blipFill>
                <a:blip r:embed="rId10"/>
                <a:stretch>
                  <a:fillRect l="-1297" r="-1297" b="-8647"/>
                </a:stretch>
              </a:blipFill>
            </p:spPr>
            <p:txBody>
              <a:bodyPr/>
              <a:lstStyle/>
              <a:p>
                <a:r>
                  <a:rPr lang="en-US">
                    <a:noFill/>
                  </a:rPr>
                  <a:t> </a:t>
                </a:r>
              </a:p>
            </p:txBody>
          </p:sp>
        </mc:Fallback>
      </mc:AlternateContent>
      <p:sp>
        <p:nvSpPr>
          <p:cNvPr id="13" name="Oval Callout 12"/>
          <p:cNvSpPr/>
          <p:nvPr/>
        </p:nvSpPr>
        <p:spPr>
          <a:xfrm>
            <a:off x="8016821" y="4483932"/>
            <a:ext cx="1752600" cy="965974"/>
          </a:xfrm>
          <a:prstGeom prst="wedgeEllipseCallou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712033" y="5670278"/>
                <a:ext cx="11784767" cy="3816622"/>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Kẻ </a:t>
                </a: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cạnh AB có độ dài bằng 3cm. </a:t>
                </a:r>
                <a:endPar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buClrTx/>
                  <a:buSzTx/>
                  <a:buFont typeface="Arial" panose="020B0604020202020204" pitchFamily="34" charset="0"/>
                  <a:buChar char="•"/>
                  <a:tabLst/>
                  <a:defRPr/>
                </a:pPr>
                <a:r>
                  <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Đặt </a:t>
                </a: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tâm của thước đo góc trùng với điểm A, đường kẻ 0º trùng với đoạn AB, và xác định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acc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BAD</m:t>
                        </m:r>
                      </m:e>
                    </m:acc>
                    <m:r>
                      <a:rPr kumimoji="0" lang="nl-NL"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nl-NL"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60</m:t>
                        </m:r>
                      </m:e>
                      <m:sup>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o</m:t>
                        </m:r>
                      </m:sup>
                    </m:s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sao cho </a:t>
                </a:r>
                <a:r>
                  <a:rPr kumimoji="0" lang="nl-NL" sz="4000" b="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AD = 4cm</a:t>
                </a:r>
                <a:r>
                  <a:rPr kumimoji="0" lang="nl-NL" sz="4000" b="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12033" y="5670278"/>
                <a:ext cx="11784767" cy="3816622"/>
              </a:xfrm>
              <a:prstGeom prst="rect">
                <a:avLst/>
              </a:prstGeom>
              <a:blipFill>
                <a:blip r:embed="rId11"/>
                <a:stretch>
                  <a:fillRect l="-1655" r="-1811" b="-2716"/>
                </a:stretch>
              </a:blipFill>
            </p:spPr>
            <p:txBody>
              <a:bodyPr/>
              <a:lstStyle/>
              <a:p>
                <a:r>
                  <a:rPr lang="en-US">
                    <a:noFill/>
                  </a:rPr>
                  <a:t> </a:t>
                </a:r>
              </a:p>
            </p:txBody>
          </p:sp>
        </mc:Fallback>
      </mc:AlternateContent>
      <p:pic>
        <p:nvPicPr>
          <p:cNvPr id="6" name="Picture 5"/>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200000"/>
                    </a14:imgEffect>
                    <a14:imgEffect>
                      <a14:brightnessContrast contrast="-20000"/>
                    </a14:imgEffect>
                  </a14:imgLayer>
                </a14:imgProps>
              </a:ext>
            </a:extLst>
          </a:blip>
          <a:stretch>
            <a:fillRect/>
          </a:stretch>
        </p:blipFill>
        <p:spPr>
          <a:xfrm>
            <a:off x="13335000" y="5424450"/>
            <a:ext cx="4068513" cy="4367250"/>
          </a:xfrm>
          <a:prstGeom prst="rect">
            <a:avLst/>
          </a:prstGeom>
        </p:spPr>
      </p:pic>
      <p:pic>
        <p:nvPicPr>
          <p:cNvPr id="7" name="Picture 6"/>
          <p:cNvPicPr>
            <a:picLocks noChangeAspect="1"/>
          </p:cNvPicPr>
          <p:nvPr/>
        </p:nvPicPr>
        <p:blipFill>
          <a:blip r:embed="rId14"/>
          <a:stretch>
            <a:fillRect/>
          </a:stretch>
        </p:blipFill>
        <p:spPr>
          <a:xfrm>
            <a:off x="381000" y="274482"/>
            <a:ext cx="1493752" cy="1143178"/>
          </a:xfrm>
          <a:prstGeom prst="rect">
            <a:avLst/>
          </a:prstGeom>
        </p:spPr>
      </p:pic>
      <p:pic>
        <p:nvPicPr>
          <p:cNvPr id="8" name="Picture 7"/>
          <p:cNvPicPr>
            <a:picLocks noChangeAspect="1"/>
          </p:cNvPicPr>
          <p:nvPr/>
        </p:nvPicPr>
        <p:blipFill>
          <a:blip r:embed="rId15"/>
          <a:stretch>
            <a:fillRect/>
          </a:stretch>
        </p:blipFill>
        <p:spPr>
          <a:xfrm>
            <a:off x="16611600" y="371872"/>
            <a:ext cx="1253517" cy="990778"/>
          </a:xfrm>
          <a:prstGeom prst="rect">
            <a:avLst/>
          </a:prstGeom>
        </p:spPr>
      </p:pic>
    </p:spTree>
    <p:extLst>
      <p:ext uri="{BB962C8B-B14F-4D97-AF65-F5344CB8AC3E}">
        <p14:creationId xmlns:p14="http://schemas.microsoft.com/office/powerpoint/2010/main" val="36070439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6" dur="500"/>
                                        <p:tgtEl>
                                          <p:spTgt spid="5">
                                            <p:txEl>
                                              <p:pRg st="1" end="1"/>
                                            </p:txEl>
                                          </p:spTgt>
                                        </p:tgtEl>
                                      </p:cBhvr>
                                    </p:animEffec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TotalTime>
  <Words>2739</Words>
  <Application>Microsoft Office PowerPoint</Application>
  <PresentationFormat>Custom</PresentationFormat>
  <Paragraphs>334</Paragraphs>
  <Slides>56</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Londrina Solid</vt:lpstr>
      <vt:lpstr>Times New Roman</vt:lpstr>
      <vt:lpstr>Calibri</vt:lpstr>
      <vt:lpstr>Dotum</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Inclusive Classroom Rules Education Presentation</dc:title>
  <dc:creator>Hà Ngân</dc:creator>
  <cp:lastModifiedBy>Admin</cp:lastModifiedBy>
  <cp:revision>227</cp:revision>
  <dcterms:created xsi:type="dcterms:W3CDTF">2006-08-16T00:00:00Z</dcterms:created>
  <dcterms:modified xsi:type="dcterms:W3CDTF">2024-10-02T14:55:38Z</dcterms:modified>
  <dc:identifier>DAFKAZ1_Ljc</dc:identifier>
</cp:coreProperties>
</file>