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sldIdLst>
    <p:sldId id="256" r:id="rId2"/>
    <p:sldId id="268" r:id="rId3"/>
    <p:sldId id="267" r:id="rId4"/>
    <p:sldId id="269" r:id="rId5"/>
    <p:sldId id="272" r:id="rId6"/>
    <p:sldId id="273" r:id="rId7"/>
    <p:sldId id="274" r:id="rId8"/>
    <p:sldId id="276" r:id="rId9"/>
    <p:sldId id="275" r:id="rId10"/>
    <p:sldId id="277" r:id="rId11"/>
    <p:sldId id="279" r:id="rId12"/>
    <p:sldId id="280" r:id="rId13"/>
    <p:sldId id="282" r:id="rId14"/>
    <p:sldId id="283" r:id="rId15"/>
    <p:sldId id="284" r:id="rId16"/>
    <p:sldId id="285" r:id="rId17"/>
    <p:sldId id="287" r:id="rId18"/>
    <p:sldId id="288" r:id="rId19"/>
    <p:sldId id="289" r:id="rId20"/>
    <p:sldId id="291" r:id="rId21"/>
    <p:sldId id="292" r:id="rId22"/>
    <p:sldId id="290" r:id="rId23"/>
    <p:sldId id="257" r:id="rId24"/>
    <p:sldId id="294" r:id="rId25"/>
    <p:sldId id="295" r:id="rId26"/>
    <p:sldId id="296" r:id="rId27"/>
    <p:sldId id="297" r:id="rId28"/>
    <p:sldId id="298" r:id="rId29"/>
    <p:sldId id="300" r:id="rId30"/>
    <p:sldId id="259" r:id="rId31"/>
    <p:sldId id="301" r:id="rId32"/>
    <p:sldId id="302" r:id="rId33"/>
    <p:sldId id="260" r:id="rId34"/>
    <p:sldId id="265" r:id="rId35"/>
  </p:sldIdLst>
  <p:sldSz cx="18288000" cy="10287000"/>
  <p:notesSz cx="6858000" cy="9144000"/>
  <p:embeddedFontLst>
    <p:embeddedFont>
      <p:font typeface="Cambria Math" panose="02040503050406030204" pitchFamily="18" charset="0"/>
      <p:regular r:id="rId37"/>
    </p:embeddedFont>
  </p:embeddedFontLst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642D3-747F-4987-9085-AC2AB4278E1B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3C5B5-91A4-47DF-BD44-57BE7E51B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47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3C5B5-91A4-47DF-BD44-57BE7E51BF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0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390.png"/><Relationship Id="rId5" Type="http://schemas.openxmlformats.org/officeDocument/2006/relationships/image" Target="../media/image46.png"/><Relationship Id="rId4" Type="http://schemas.openxmlformats.org/officeDocument/2006/relationships/image" Target="../media/image3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390.png"/><Relationship Id="rId5" Type="http://schemas.openxmlformats.org/officeDocument/2006/relationships/image" Target="../media/image46.png"/><Relationship Id="rId4" Type="http://schemas.openxmlformats.org/officeDocument/2006/relationships/image" Target="../media/image4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17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9.png"/><Relationship Id="rId1" Type="http://schemas.openxmlformats.org/officeDocument/2006/relationships/tags" Target="../tags/tag13.xml"/><Relationship Id="rId15" Type="http://schemas.openxmlformats.org/officeDocument/2006/relationships/image" Target="../media/image43.png"/><Relationship Id="rId4" Type="http://schemas.openxmlformats.org/officeDocument/2006/relationships/image" Target="../media/image14.svg"/><Relationship Id="rId14" Type="http://schemas.openxmlformats.org/officeDocument/2006/relationships/image" Target="../media/image4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17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9.png"/><Relationship Id="rId1" Type="http://schemas.openxmlformats.org/officeDocument/2006/relationships/tags" Target="../tags/tag14.xml"/><Relationship Id="rId15" Type="http://schemas.openxmlformats.org/officeDocument/2006/relationships/image" Target="../media/image450.png"/><Relationship Id="rId4" Type="http://schemas.openxmlformats.org/officeDocument/2006/relationships/image" Target="../media/image14.svg"/><Relationship Id="rId14" Type="http://schemas.openxmlformats.org/officeDocument/2006/relationships/image" Target="../media/image4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45.png"/><Relationship Id="rId5" Type="http://schemas.openxmlformats.org/officeDocument/2006/relationships/image" Target="../media/image480.png"/><Relationship Id="rId4" Type="http://schemas.openxmlformats.org/officeDocument/2006/relationships/image" Target="../media/image4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52.png"/><Relationship Id="rId5" Type="http://schemas.openxmlformats.org/officeDocument/2006/relationships/image" Target="../media/image14.sv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52.png"/><Relationship Id="rId5" Type="http://schemas.openxmlformats.org/officeDocument/2006/relationships/image" Target="../media/image14.sv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30.svg"/><Relationship Id="rId11" Type="http://schemas.openxmlformats.org/officeDocument/2006/relationships/image" Target="../media/image35.sv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54.svg"/><Relationship Id="rId9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png"/><Relationship Id="rId3" Type="http://schemas.openxmlformats.org/officeDocument/2006/relationships/image" Target="../media/image53.png"/><Relationship Id="rId7" Type="http://schemas.openxmlformats.org/officeDocument/2006/relationships/image" Target="../media/image12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560.png"/><Relationship Id="rId4" Type="http://schemas.openxmlformats.org/officeDocument/2006/relationships/image" Target="../media/image54.svg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openxmlformats.org/officeDocument/2006/relationships/image" Target="../media/image12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11.png"/><Relationship Id="rId5" Type="http://schemas.openxmlformats.org/officeDocument/2006/relationships/image" Target="../media/image58.png"/><Relationship Id="rId4" Type="http://schemas.openxmlformats.org/officeDocument/2006/relationships/image" Target="../media/image54.svg"/><Relationship Id="rId9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54.svg"/><Relationship Id="rId9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54.svg"/><Relationship Id="rId9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9.png"/><Relationship Id="rId7" Type="http://schemas.openxmlformats.org/officeDocument/2006/relationships/image" Target="../media/image12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11.png"/><Relationship Id="rId11" Type="http://schemas.openxmlformats.org/officeDocument/2006/relationships/image" Target="../media/image63.svg"/><Relationship Id="rId5" Type="http://schemas.openxmlformats.org/officeDocument/2006/relationships/image" Target="../media/image60.png"/><Relationship Id="rId10" Type="http://schemas.openxmlformats.org/officeDocument/2006/relationships/image" Target="../media/image62.png"/><Relationship Id="rId4" Type="http://schemas.openxmlformats.org/officeDocument/2006/relationships/image" Target="../media/image19.png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9.png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9.png"/><Relationship Id="rId1" Type="http://schemas.openxmlformats.org/officeDocument/2006/relationships/tags" Target="../tags/tag25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63.svg"/><Relationship Id="rId4" Type="http://schemas.openxmlformats.org/officeDocument/2006/relationships/image" Target="../media/image63.png"/><Relationship Id="rId9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42.png"/><Relationship Id="rId7" Type="http://schemas.openxmlformats.org/officeDocument/2006/relationships/image" Target="../media/image7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43.svg"/><Relationship Id="rId9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30.svg"/><Relationship Id="rId11" Type="http://schemas.openxmlformats.org/officeDocument/2006/relationships/image" Target="../media/image35.sv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8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81.png"/><Relationship Id="rId5" Type="http://schemas.openxmlformats.org/officeDocument/2006/relationships/image" Target="../media/image39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81.png"/><Relationship Id="rId5" Type="http://schemas.openxmlformats.org/officeDocument/2006/relationships/image" Target="../media/image39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84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image" Target="../media/image87.svg"/><Relationship Id="rId5" Type="http://schemas.openxmlformats.org/officeDocument/2006/relationships/image" Target="../media/image86.png"/><Relationship Id="rId4" Type="http://schemas.openxmlformats.org/officeDocument/2006/relationships/image" Target="../media/image85.png"/><Relationship Id="rId9" Type="http://schemas.openxmlformats.org/officeDocument/2006/relationships/image" Target="../media/image8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image" Target="../media/image87.sv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6" Type="http://schemas.openxmlformats.org/officeDocument/2006/relationships/image" Target="../media/image79.png"/><Relationship Id="rId5" Type="http://schemas.openxmlformats.org/officeDocument/2006/relationships/image" Target="../media/image33.png"/><Relationship Id="rId4" Type="http://schemas.openxmlformats.org/officeDocument/2006/relationships/image" Target="../media/image9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4" Type="http://schemas.openxmlformats.org/officeDocument/2006/relationships/image" Target="../media/image9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3.png"/><Relationship Id="rId7" Type="http://schemas.openxmlformats.org/officeDocument/2006/relationships/image" Target="../media/image9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6" Type="http://schemas.openxmlformats.org/officeDocument/2006/relationships/image" Target="../media/image95.png"/><Relationship Id="rId5" Type="http://schemas.openxmlformats.org/officeDocument/2006/relationships/image" Target="../media/image40.png"/><Relationship Id="rId4" Type="http://schemas.openxmlformats.org/officeDocument/2006/relationships/image" Target="../media/image9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30.svg"/><Relationship Id="rId11" Type="http://schemas.openxmlformats.org/officeDocument/2006/relationships/image" Target="../media/image35.sv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6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38.png"/><Relationship Id="rId5" Type="http://schemas.openxmlformats.org/officeDocument/2006/relationships/image" Target="../media/image260.png"/><Relationship Id="rId4" Type="http://schemas.openxmlformats.org/officeDocument/2006/relationships/image" Target="../media/image37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33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2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8.png"/><Relationship Id="rId5" Type="http://schemas.openxmlformats.org/officeDocument/2006/relationships/image" Target="../media/image340.png"/><Relationship Id="rId4" Type="http://schemas.openxmlformats.org/officeDocument/2006/relationships/image" Target="../media/image4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800000">
            <a:off x="-685800" y="-1562100"/>
            <a:ext cx="4701724" cy="2222633"/>
          </a:xfrm>
          <a:custGeom>
            <a:avLst/>
            <a:gdLst/>
            <a:ahLst/>
            <a:cxnLst/>
            <a:rect l="l" t="t" r="r" b="b"/>
            <a:pathLst>
              <a:path w="4701724" h="2222633">
                <a:moveTo>
                  <a:pt x="0" y="0"/>
                </a:moveTo>
                <a:lnTo>
                  <a:pt x="4701724" y="0"/>
                </a:lnTo>
                <a:lnTo>
                  <a:pt x="4701724" y="2222633"/>
                </a:lnTo>
                <a:lnTo>
                  <a:pt x="0" y="22226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020800" y="9000229"/>
            <a:ext cx="5614490" cy="4130953"/>
          </a:xfrm>
          <a:custGeom>
            <a:avLst/>
            <a:gdLst/>
            <a:ahLst/>
            <a:cxnLst/>
            <a:rect l="l" t="t" r="r" b="b"/>
            <a:pathLst>
              <a:path w="5614490" h="4130953">
                <a:moveTo>
                  <a:pt x="0" y="0"/>
                </a:moveTo>
                <a:lnTo>
                  <a:pt x="5614490" y="0"/>
                </a:lnTo>
                <a:lnTo>
                  <a:pt x="5614490" y="4130953"/>
                </a:lnTo>
                <a:lnTo>
                  <a:pt x="0" y="41309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3201134">
            <a:off x="-1705060" y="8224187"/>
            <a:ext cx="5181796" cy="5106425"/>
          </a:xfrm>
          <a:custGeom>
            <a:avLst/>
            <a:gdLst/>
            <a:ahLst/>
            <a:cxnLst/>
            <a:rect l="l" t="t" r="r" b="b"/>
            <a:pathLst>
              <a:path w="5181796" h="5106425">
                <a:moveTo>
                  <a:pt x="0" y="0"/>
                </a:moveTo>
                <a:lnTo>
                  <a:pt x="5181796" y="0"/>
                </a:lnTo>
                <a:lnTo>
                  <a:pt x="5181796" y="5106424"/>
                </a:lnTo>
                <a:lnTo>
                  <a:pt x="0" y="51064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 flipH="1">
            <a:off x="14401800" y="-3390900"/>
            <a:ext cx="6514580" cy="4847117"/>
            <a:chOff x="-1291974" y="-3669701"/>
            <a:chExt cx="8049445" cy="5633989"/>
          </a:xfrm>
        </p:grpSpPr>
        <p:sp>
          <p:nvSpPr>
            <p:cNvPr id="5" name="Freeform 5"/>
            <p:cNvSpPr/>
            <p:nvPr/>
          </p:nvSpPr>
          <p:spPr>
            <a:xfrm rot="4423086">
              <a:off x="166746" y="-4626437"/>
              <a:ext cx="5323671" cy="7857779"/>
            </a:xfrm>
            <a:custGeom>
              <a:avLst/>
              <a:gdLst/>
              <a:ahLst/>
              <a:cxnLst/>
              <a:rect l="l" t="t" r="r" b="b"/>
              <a:pathLst>
                <a:path w="5323671" h="7857779">
                  <a:moveTo>
                    <a:pt x="0" y="0"/>
                  </a:moveTo>
                  <a:lnTo>
                    <a:pt x="5323671" y="0"/>
                  </a:lnTo>
                  <a:lnTo>
                    <a:pt x="5323671" y="7857780"/>
                  </a:lnTo>
                  <a:lnTo>
                    <a:pt x="0" y="7857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 rot="4423086">
              <a:off x="-24920" y="-4936755"/>
              <a:ext cx="5323671" cy="7857779"/>
            </a:xfrm>
            <a:custGeom>
              <a:avLst/>
              <a:gdLst/>
              <a:ahLst/>
              <a:cxnLst/>
              <a:rect l="l" t="t" r="r" b="b"/>
              <a:pathLst>
                <a:path w="5323671" h="7857779">
                  <a:moveTo>
                    <a:pt x="0" y="0"/>
                  </a:moveTo>
                  <a:lnTo>
                    <a:pt x="5323671" y="0"/>
                  </a:lnTo>
                  <a:lnTo>
                    <a:pt x="5323671" y="7857779"/>
                  </a:lnTo>
                  <a:lnTo>
                    <a:pt x="0" y="7857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2416" y="2247900"/>
            <a:ext cx="17262184" cy="5581709"/>
            <a:chOff x="457200" y="1352609"/>
            <a:chExt cx="17262184" cy="5581709"/>
          </a:xfrm>
        </p:grpSpPr>
        <p:sp>
          <p:nvSpPr>
            <p:cNvPr id="3" name="Freeform 3"/>
            <p:cNvSpPr/>
            <p:nvPr/>
          </p:nvSpPr>
          <p:spPr>
            <a:xfrm>
              <a:off x="457200" y="1352609"/>
              <a:ext cx="17262184" cy="5581709"/>
            </a:xfrm>
            <a:custGeom>
              <a:avLst/>
              <a:gdLst/>
              <a:ahLst/>
              <a:cxnLst/>
              <a:rect l="l" t="t" r="r" b="b"/>
              <a:pathLst>
                <a:path w="8431059" h="950410">
                  <a:moveTo>
                    <a:pt x="0" y="0"/>
                  </a:moveTo>
                  <a:lnTo>
                    <a:pt x="8431060" y="0"/>
                  </a:lnTo>
                  <a:lnTo>
                    <a:pt x="8431060" y="950410"/>
                  </a:lnTo>
                  <a:lnTo>
                    <a:pt x="0" y="950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4816" y="2402308"/>
              <a:ext cx="16916400" cy="355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buClr>
                  <a:srgbClr val="04596F"/>
                </a:buClr>
                <a:buSzPts val="5200"/>
                <a:defRPr/>
              </a:pPr>
              <a:r>
                <a:rPr lang="en-US" sz="7500" b="1" kern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rgbClr val="04596F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Kavoon"/>
                </a:rPr>
                <a:t>CHÀO MỪNG CÁC EM </a:t>
              </a:r>
            </a:p>
            <a:p>
              <a:pPr lvl="0" algn="ctr">
                <a:lnSpc>
                  <a:spcPct val="150000"/>
                </a:lnSpc>
                <a:buClr>
                  <a:srgbClr val="04596F"/>
                </a:buClr>
                <a:buSzPts val="5200"/>
                <a:defRPr/>
              </a:pPr>
              <a:r>
                <a:rPr lang="en-US" sz="7500" b="1" kern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rgbClr val="04596F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Kavoon"/>
                </a:rPr>
                <a:t>ĐẾN VỚI BÀI HỌC NGÀY HÔM NAY</a:t>
              </a:r>
              <a:r>
                <a:rPr lang="vi-VN" sz="7500" b="1" kern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rgbClr val="04596F">
                        <a:alpha val="40000"/>
                      </a:srgbClr>
                    </a:outerShdw>
                  </a:effectLst>
                  <a:cs typeface="Arial" panose="020B0604020202020204" pitchFamily="34" charset="0"/>
                  <a:sym typeface="Kavoon"/>
                </a:rPr>
                <a:t>!</a:t>
              </a:r>
              <a:endParaRPr lang="vi-VN" sz="7500" b="1" kern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cs typeface="Arial" panose="020B0604020202020204" pitchFamily="34" charset="0"/>
                <a:sym typeface="Kavoon"/>
              </a:endParaRPr>
            </a:p>
          </p:txBody>
        </p:sp>
      </p:grpSp>
      <p:sp>
        <p:nvSpPr>
          <p:cNvPr id="14" name="Freeform 7"/>
          <p:cNvSpPr/>
          <p:nvPr/>
        </p:nvSpPr>
        <p:spPr>
          <a:xfrm rot="-8897882">
            <a:off x="14955446" y="8579203"/>
            <a:ext cx="3154705" cy="2291105"/>
          </a:xfrm>
          <a:custGeom>
            <a:avLst/>
            <a:gdLst/>
            <a:ahLst/>
            <a:cxnLst/>
            <a:rect l="l" t="t" r="r" b="b"/>
            <a:pathLst>
              <a:path w="3154705" h="2291105">
                <a:moveTo>
                  <a:pt x="0" y="0"/>
                </a:moveTo>
                <a:lnTo>
                  <a:pt x="3154706" y="0"/>
                </a:lnTo>
                <a:lnTo>
                  <a:pt x="3154706" y="2291105"/>
                </a:lnTo>
                <a:lnTo>
                  <a:pt x="0" y="229110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67210">
            <a:off x="16837712" y="9320416"/>
            <a:ext cx="2154159" cy="99676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09600" y="800100"/>
            <a:ext cx="2133600" cy="1053993"/>
            <a:chOff x="609600" y="1498707"/>
            <a:chExt cx="2133600" cy="1053993"/>
          </a:xfrm>
        </p:grpSpPr>
        <p:sp>
          <p:nvSpPr>
            <p:cNvPr id="15" name="Rounded Rectangle 14"/>
            <p:cNvSpPr/>
            <p:nvPr/>
          </p:nvSpPr>
          <p:spPr>
            <a:xfrm>
              <a:off x="609600" y="1548063"/>
              <a:ext cx="2133600" cy="100463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38200" y="1498707"/>
              <a:ext cx="175080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Ví </a:t>
              </a:r>
              <a:r>
                <a:rPr kumimoji="0" lang="nl-NL" sz="4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dụ 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03884" y="812907"/>
            <a:ext cx="10214359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tổng và hiệu của hai đa thức C và D: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191141" y="5372100"/>
                <a:ext cx="14244861" cy="4196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40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40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sz="40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+5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z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xyz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+5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m:rPr>
                        <m:nor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+10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sz="40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141" y="5372100"/>
                <a:ext cx="14244861" cy="41960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Callout 18"/>
          <p:cNvSpPr/>
          <p:nvPr/>
        </p:nvSpPr>
        <p:spPr>
          <a:xfrm>
            <a:off x="8492310" y="3771900"/>
            <a:ext cx="1789177" cy="989230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39982">
            <a:off x="15766791" y="412254"/>
            <a:ext cx="1697410" cy="30111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124200" y="2095500"/>
                <a:ext cx="133350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fontAlgn="base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4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           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400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095500"/>
                <a:ext cx="13335000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516" y="7734300"/>
            <a:ext cx="1375533" cy="23625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001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67210">
            <a:off x="16837712" y="9320416"/>
            <a:ext cx="2154159" cy="99676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09600" y="800100"/>
            <a:ext cx="2407402" cy="1053993"/>
            <a:chOff x="609600" y="1498707"/>
            <a:chExt cx="2407402" cy="1053993"/>
          </a:xfrm>
        </p:grpSpPr>
        <p:sp>
          <p:nvSpPr>
            <p:cNvPr id="15" name="Rounded Rectangle 14"/>
            <p:cNvSpPr/>
            <p:nvPr/>
          </p:nvSpPr>
          <p:spPr>
            <a:xfrm>
              <a:off x="609600" y="1548063"/>
              <a:ext cx="2133600" cy="100463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38200" y="1498707"/>
              <a:ext cx="2178802" cy="9015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Ví dụ 2 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03884" y="812907"/>
            <a:ext cx="10214359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 tổng và hiệu của hai đa thức C và 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191141" y="5372100"/>
                <a:ext cx="14244861" cy="4196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fontAlgn="base">
                  <a:lnSpc>
                    <a:spcPct val="150000"/>
                  </a:lnSpc>
                  <a:spcAft>
                    <a:spcPts val="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+5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z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xyz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+5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en-US" sz="4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fontAlgn="base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r>
                  <a:rPr lang="en-US" sz="400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  <m:r>
                      <m:rPr>
                        <m:nor/>
                      </m:rPr>
                      <a:rPr lang="en-US" sz="40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0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fontAlgn="base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r>
                  <a:rPr lang="en-US" sz="400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2+1</m:t>
                        </m:r>
                      </m:e>
                    </m:d>
                    <m:r>
                      <m:rPr>
                        <m:nor/>
                      </m:rPr>
                      <a:rPr lang="en-US" sz="40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0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fontAlgn="base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r>
                  <a:rPr lang="en-US" sz="400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endParaRPr lang="en-US" sz="400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141" y="5372100"/>
                <a:ext cx="14244861" cy="41960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Callout 18"/>
          <p:cNvSpPr/>
          <p:nvPr/>
        </p:nvSpPr>
        <p:spPr>
          <a:xfrm>
            <a:off x="8492310" y="3771900"/>
            <a:ext cx="1789177" cy="989230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39982">
            <a:off x="15766791" y="412254"/>
            <a:ext cx="1697410" cy="30111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124200" y="2095500"/>
                <a:ext cx="133350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           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095500"/>
                <a:ext cx="13335000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516" y="7734300"/>
            <a:ext cx="1375533" cy="23625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504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 rot="-8897882">
            <a:off x="15681947" y="7636750"/>
            <a:ext cx="3154705" cy="2291105"/>
          </a:xfrm>
          <a:custGeom>
            <a:avLst/>
            <a:gdLst/>
            <a:ahLst/>
            <a:cxnLst/>
            <a:rect l="l" t="t" r="r" b="b"/>
            <a:pathLst>
              <a:path w="3154705" h="2291105">
                <a:moveTo>
                  <a:pt x="0" y="0"/>
                </a:moveTo>
                <a:lnTo>
                  <a:pt x="3154706" y="0"/>
                </a:lnTo>
                <a:lnTo>
                  <a:pt x="3154706" y="2291105"/>
                </a:lnTo>
                <a:lnTo>
                  <a:pt x="0" y="22911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324599" y="504704"/>
            <a:ext cx="5257800" cy="1131079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58330" y="1923594"/>
                <a:ext cx="16579516" cy="3067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 hai</a:t>
                </a:r>
                <a:r>
                  <a:rPr kumimoji="0" lang="en-US" sz="4000" b="0" i="0" u="none" strike="noStrike" kern="1200" cap="none" spc="0" normalizeH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đa thức: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4000" b="0" i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3;    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0,5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+5</m:t>
                      </m:r>
                    </m:oMath>
                  </m:oMathPara>
                </a14:m>
                <a:endParaRPr kumimoji="0" lang="en-US" sz="4000" b="0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 tính</a:t>
                </a:r>
                <a:r>
                  <a:rPr lang="en-US" sz="400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</a:t>
                </a:r>
                <a:r>
                  <a:rPr lang="en-US" sz="400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kumimoji="0" lang="en-US" sz="4000" b="0" i="0" u="none" strike="noStrike" kern="1200" cap="none" spc="0" normalizeH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330" y="1923594"/>
                <a:ext cx="16579516" cy="3067506"/>
              </a:xfrm>
              <a:prstGeom prst="rect">
                <a:avLst/>
              </a:prstGeom>
              <a:blipFill>
                <a:blip r:embed="rId14"/>
                <a:stretch>
                  <a:fillRect l="-1324" b="-3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332988" y="6697801"/>
                <a:ext cx="13030200" cy="317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en-US" sz="4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4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xy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+(3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+5)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	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3+3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0,5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988" y="6697801"/>
                <a:ext cx="13030200" cy="31700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Callout 18"/>
          <p:cNvSpPr/>
          <p:nvPr/>
        </p:nvSpPr>
        <p:spPr>
          <a:xfrm>
            <a:off x="8058911" y="5297270"/>
            <a:ext cx="1789177" cy="989230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584378" y="198846"/>
            <a:ext cx="2529405" cy="18778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3024736">
            <a:off x="-1061607" y="5195535"/>
            <a:ext cx="2236396" cy="21819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1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 rot="-8897882">
            <a:off x="15681947" y="7636750"/>
            <a:ext cx="3154705" cy="2291105"/>
          </a:xfrm>
          <a:custGeom>
            <a:avLst/>
            <a:gdLst/>
            <a:ahLst/>
            <a:cxnLst/>
            <a:rect l="l" t="t" r="r" b="b"/>
            <a:pathLst>
              <a:path w="3154705" h="2291105">
                <a:moveTo>
                  <a:pt x="0" y="0"/>
                </a:moveTo>
                <a:lnTo>
                  <a:pt x="3154706" y="0"/>
                </a:lnTo>
                <a:lnTo>
                  <a:pt x="3154706" y="2291105"/>
                </a:lnTo>
                <a:lnTo>
                  <a:pt x="0" y="22911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324599" y="504704"/>
            <a:ext cx="5257800" cy="1131079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 TẬP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58330" y="1923594"/>
                <a:ext cx="16579516" cy="3067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 hai đa thức: </a:t>
                </a:r>
                <a14:m>
                  <m:oMath xmlns:m="http://schemas.openxmlformats.org/officeDocument/2006/math"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3;    </m:t>
                      </m:r>
                      <m:r>
                        <m:rPr>
                          <m:sty m:val="p"/>
                        </m:rP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0,5</m:t>
                      </m:r>
                      <m:r>
                        <m:rPr>
                          <m:sty m:val="p"/>
                        </m:rP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+5</m:t>
                      </m:r>
                    </m:oMath>
                  </m:oMathPara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Hãy tính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và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330" y="1923594"/>
                <a:ext cx="16579516" cy="3067506"/>
              </a:xfrm>
              <a:prstGeom prst="rect">
                <a:avLst/>
              </a:prstGeom>
              <a:blipFill>
                <a:blip r:embed="rId14"/>
                <a:stretch>
                  <a:fillRect l="-1324" b="-3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332988" y="6697801"/>
                <a:ext cx="13030200" cy="317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xy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+5)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+0,5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988" y="6697801"/>
                <a:ext cx="13030200" cy="31700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Callout 18"/>
          <p:cNvSpPr/>
          <p:nvPr/>
        </p:nvSpPr>
        <p:spPr>
          <a:xfrm>
            <a:off x="8058911" y="5297270"/>
            <a:ext cx="1789177" cy="989230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584378" y="198846"/>
            <a:ext cx="2529405" cy="18778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3024736">
            <a:off x="-1061607" y="5195535"/>
            <a:ext cx="2236396" cy="21819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369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3400" y="-2566720"/>
            <a:ext cx="19466215" cy="78889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419100"/>
            <a:ext cx="5257800" cy="1131079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 TẬP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58330" y="1932523"/>
                <a:ext cx="16579516" cy="2144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Rút gọn và tính giá trị của biểu thức sau tại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 </m:t>
                    </m:r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K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7,5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7,5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Arial" panose="020B0604020202020204" pitchFamily="34" charset="0"/>
                              <a:ea typeface="Dotum" panose="020B0600000101010101" pitchFamily="34" charset="-127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Arial" panose="020B0604020202020204" pitchFamily="34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330" y="1932523"/>
                <a:ext cx="16579516" cy="2144177"/>
              </a:xfrm>
              <a:prstGeom prst="rect">
                <a:avLst/>
              </a:prstGeom>
              <a:blipFill>
                <a:blip r:embed="rId4"/>
                <a:stretch>
                  <a:fillRect l="-1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062788" y="5829300"/>
                <a:ext cx="15773400" cy="3979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K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7,5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7,5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Arial" panose="020B0604020202020204" pitchFamily="34" charset="0"/>
                              <a:ea typeface="Dotum" panose="020B0600000101010101" pitchFamily="34" charset="-127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Arial" panose="020B0604020202020204" pitchFamily="34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40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en-US" sz="40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7,5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7,5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vào K, ta có: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K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=5.2.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788" y="5829300"/>
                <a:ext cx="15773400" cy="3979166"/>
              </a:xfrm>
              <a:prstGeom prst="rect">
                <a:avLst/>
              </a:prstGeom>
              <a:blipFill>
                <a:blip r:embed="rId5"/>
                <a:stretch>
                  <a:fillRect l="-1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13"/>
          <p:cNvSpPr/>
          <p:nvPr/>
        </p:nvSpPr>
        <p:spPr>
          <a:xfrm>
            <a:off x="8054900" y="4332958"/>
            <a:ext cx="1789177" cy="989230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82655" y="360893"/>
            <a:ext cx="1899042" cy="8787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7049814" y="8346240"/>
            <a:ext cx="1031883" cy="17723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542217">
            <a:off x="484378" y="3279635"/>
            <a:ext cx="1570281" cy="15278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285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6896100" y="266700"/>
            <a:ext cx="4267200" cy="1752600"/>
            <a:chOff x="2133600" y="2057987"/>
            <a:chExt cx="5105400" cy="3193846"/>
          </a:xfrm>
        </p:grpSpPr>
        <p:grpSp>
          <p:nvGrpSpPr>
            <p:cNvPr id="27" name="Group 26"/>
            <p:cNvGrpSpPr/>
            <p:nvPr/>
          </p:nvGrpSpPr>
          <p:grpSpPr>
            <a:xfrm>
              <a:off x="2133600" y="2141117"/>
              <a:ext cx="5105400" cy="3110716"/>
              <a:chOff x="2308980" y="2469667"/>
              <a:chExt cx="13670039" cy="3293677"/>
            </a:xfrm>
          </p:grpSpPr>
          <p:grpSp>
            <p:nvGrpSpPr>
              <p:cNvPr id="6" name="Group 6"/>
              <p:cNvGrpSpPr/>
              <p:nvPr/>
            </p:nvGrpSpPr>
            <p:grpSpPr>
              <a:xfrm>
                <a:off x="2743687" y="3070778"/>
                <a:ext cx="13235332" cy="1771044"/>
                <a:chOff x="0" y="0"/>
                <a:chExt cx="2602724" cy="348275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0" y="0"/>
                  <a:ext cx="2602724" cy="3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724" h="348275">
                      <a:moveTo>
                        <a:pt x="203200" y="0"/>
                      </a:moveTo>
                      <a:lnTo>
                        <a:pt x="2602724" y="0"/>
                      </a:lnTo>
                      <a:lnTo>
                        <a:pt x="2399524" y="348275"/>
                      </a:lnTo>
                      <a:lnTo>
                        <a:pt x="0" y="348275"/>
                      </a:lnTo>
                      <a:lnTo>
                        <a:pt x="203200" y="0"/>
                      </a:lnTo>
                      <a:close/>
                    </a:path>
                  </a:pathLst>
                </a:custGeom>
                <a:solidFill>
                  <a:srgbClr val="A64B23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" name="TextBox 8"/>
                <p:cNvSpPr txBox="1"/>
                <p:nvPr/>
              </p:nvSpPr>
              <p:spPr>
                <a:xfrm>
                  <a:off x="101600" y="-38100"/>
                  <a:ext cx="609600" cy="6477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" name="Group 9"/>
              <p:cNvGrpSpPr/>
              <p:nvPr/>
            </p:nvGrpSpPr>
            <p:grpSpPr>
              <a:xfrm>
                <a:off x="2308980" y="2469667"/>
                <a:ext cx="13235332" cy="3293677"/>
                <a:chOff x="0" y="-38100"/>
                <a:chExt cx="2602724" cy="647700"/>
              </a:xfrm>
            </p:grpSpPr>
            <p:sp>
              <p:nvSpPr>
                <p:cNvPr id="10" name="Freeform 10"/>
                <p:cNvSpPr/>
                <p:nvPr/>
              </p:nvSpPr>
              <p:spPr>
                <a:xfrm>
                  <a:off x="0" y="0"/>
                  <a:ext cx="2602724" cy="3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724" h="348275">
                      <a:moveTo>
                        <a:pt x="203200" y="0"/>
                      </a:moveTo>
                      <a:lnTo>
                        <a:pt x="2602724" y="0"/>
                      </a:lnTo>
                      <a:lnTo>
                        <a:pt x="2399524" y="348275"/>
                      </a:lnTo>
                      <a:lnTo>
                        <a:pt x="0" y="348275"/>
                      </a:lnTo>
                      <a:lnTo>
                        <a:pt x="203200" y="0"/>
                      </a:lnTo>
                      <a:close/>
                    </a:path>
                  </a:pathLst>
                </a:custGeom>
                <a:solidFill>
                  <a:srgbClr val="EEB7B0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" name="TextBox 11"/>
                <p:cNvSpPr txBox="1"/>
                <p:nvPr/>
              </p:nvSpPr>
              <p:spPr>
                <a:xfrm>
                  <a:off x="101600" y="-38100"/>
                  <a:ext cx="609600" cy="6477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9" name="Rectangle 28"/>
            <p:cNvSpPr/>
            <p:nvPr/>
          </p:nvSpPr>
          <p:spPr>
            <a:xfrm>
              <a:off x="2973907" y="2057987"/>
              <a:ext cx="3262433" cy="1002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en-US" sz="4500" b="1"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838200" y="1638300"/>
                <a:ext cx="16383000" cy="2723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nl-NL" sz="38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 buổi sinh hoạt câu lạc bộ Toán học của lớp, hai bạn tính giá trị của hai biểu thức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nl-NL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+22</m:t>
                    </m:r>
                  </m:oMath>
                </a14:m>
                <a:r>
                  <a:rPr lang="nl-NL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Q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nl-NL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+23</m:t>
                    </m:r>
                  </m:oMath>
                </a14:m>
                <a:r>
                  <a:rPr lang="nl-NL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tại những giá trị cho trước của x và y. Kết quả được ghi lại như bảng dưới. 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38300"/>
                <a:ext cx="16383000" cy="2723823"/>
              </a:xfrm>
              <a:prstGeom prst="rect">
                <a:avLst/>
              </a:prstGeom>
              <a:blipFill>
                <a:blip r:embed="rId3"/>
                <a:stretch>
                  <a:fillRect l="-1228" r="-1191" b="-4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53050"/>
              </p:ext>
            </p:extLst>
          </p:nvPr>
        </p:nvGraphicFramePr>
        <p:xfrm>
          <a:off x="4873057" y="4528052"/>
          <a:ext cx="8040565" cy="3587248"/>
        </p:xfrm>
        <a:graphic>
          <a:graphicData uri="http://schemas.openxmlformats.org/drawingml/2006/table">
            <a:tbl>
              <a:tblPr firstRow="1" firstCol="1" bandRow="1"/>
              <a:tblGrid>
                <a:gridCol w="1608113">
                  <a:extLst>
                    <a:ext uri="{9D8B030D-6E8A-4147-A177-3AD203B41FA5}">
                      <a16:colId xmlns:a16="http://schemas.microsoft.com/office/drawing/2014/main" val="2797697666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4280550775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2177849021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2438479567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1591034758"/>
                    </a:ext>
                  </a:extLst>
                </a:gridCol>
              </a:tblGrid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720397"/>
                  </a:ext>
                </a:extLst>
              </a:tr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171638"/>
                  </a:ext>
                </a:extLst>
              </a:tr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142920"/>
                  </a:ext>
                </a:extLst>
              </a:tr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7856306"/>
                  </a:ext>
                </a:extLst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838200" y="8191500"/>
            <a:ext cx="16383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nl-NL" sz="38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 giám khảo cho biết có một cột cho kết quả sai. Theo em, làm thế nào để có thể nhanh chóng phát hiện cột có kết quả sai ấy?</a:t>
            </a:r>
            <a:endParaRPr lang="en-US" sz="380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reeform 7"/>
          <p:cNvSpPr/>
          <p:nvPr/>
        </p:nvSpPr>
        <p:spPr>
          <a:xfrm rot="10534755">
            <a:off x="16184916" y="-260863"/>
            <a:ext cx="3154705" cy="2291105"/>
          </a:xfrm>
          <a:custGeom>
            <a:avLst/>
            <a:gdLst/>
            <a:ahLst/>
            <a:cxnLst/>
            <a:rect l="l" t="t" r="r" b="b"/>
            <a:pathLst>
              <a:path w="3154705" h="2291105">
                <a:moveTo>
                  <a:pt x="0" y="0"/>
                </a:moveTo>
                <a:lnTo>
                  <a:pt x="3154706" y="0"/>
                </a:lnTo>
                <a:lnTo>
                  <a:pt x="3154706" y="2291105"/>
                </a:lnTo>
                <a:lnTo>
                  <a:pt x="0" y="22911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5067300"/>
            <a:ext cx="1623630" cy="24485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172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6196" y="5156686"/>
                <a:ext cx="17177581" cy="4939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Q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+22</m:t>
                        </m:r>
                      </m:e>
                    </m:d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+(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+23)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+22+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+23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                      </m:t>
                      </m:r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kumimoji="0" lang="en-US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4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kumimoji="0" lang="en-US" sz="4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kumimoji="0" lang="en-US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4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kumimoji="0" lang="en-US" sz="4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</m:d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sSup>
                            <m:sSupPr>
                              <m:ctrlPr>
                                <a:rPr kumimoji="0" lang="en-US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4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kumimoji="0" lang="en-US" sz="4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sSup>
                            <m:sSupPr>
                              <m:ctrlPr>
                                <a:rPr kumimoji="0" lang="en-US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4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kumimoji="0" lang="en-US" sz="4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+23+22</m:t>
                      </m:r>
                      <m:r>
                        <a:rPr kumimoji="0" lang="en-US" sz="4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=45</m:t>
                      </m:r>
                    </m:oMath>
                  </m:oMathPara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Ta xét từng cột ta thấy, cột thứ 3 có tổng P + Q không bằng 45.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Vậy sai ở cột thứ 3.</a:t>
                </a: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96" y="5156686"/>
                <a:ext cx="17177581" cy="4939814"/>
              </a:xfrm>
              <a:prstGeom prst="rect">
                <a:avLst/>
              </a:prstGeom>
              <a:blipFill>
                <a:blip r:embed="rId3"/>
                <a:stretch>
                  <a:fillRect l="-1278" b="-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887140"/>
              </p:ext>
            </p:extLst>
          </p:nvPr>
        </p:nvGraphicFramePr>
        <p:xfrm>
          <a:off x="5354703" y="1251452"/>
          <a:ext cx="8040565" cy="3587248"/>
        </p:xfrm>
        <a:graphic>
          <a:graphicData uri="http://schemas.openxmlformats.org/drawingml/2006/table">
            <a:tbl>
              <a:tblPr firstRow="1" firstCol="1" bandRow="1"/>
              <a:tblGrid>
                <a:gridCol w="1608113">
                  <a:extLst>
                    <a:ext uri="{9D8B030D-6E8A-4147-A177-3AD203B41FA5}">
                      <a16:colId xmlns:a16="http://schemas.microsoft.com/office/drawing/2014/main" val="2797697666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4280550775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2177849021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2438479567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1591034758"/>
                    </a:ext>
                  </a:extLst>
                </a:gridCol>
              </a:tblGrid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720397"/>
                  </a:ext>
                </a:extLst>
              </a:tr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171638"/>
                  </a:ext>
                </a:extLst>
              </a:tr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142920"/>
                  </a:ext>
                </a:extLst>
              </a:tr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7856306"/>
                  </a:ext>
                </a:extLst>
              </a:tr>
            </a:tbl>
          </a:graphicData>
        </a:graphic>
      </p:graphicFrame>
      <p:sp>
        <p:nvSpPr>
          <p:cNvPr id="15" name="Oval Callout 14"/>
          <p:cNvSpPr/>
          <p:nvPr/>
        </p:nvSpPr>
        <p:spPr>
          <a:xfrm>
            <a:off x="782185" y="571500"/>
            <a:ext cx="1789177" cy="989230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7"/>
          <p:cNvSpPr/>
          <p:nvPr/>
        </p:nvSpPr>
        <p:spPr>
          <a:xfrm rot="10534755">
            <a:off x="15857005" y="-314298"/>
            <a:ext cx="3154705" cy="2291105"/>
          </a:xfrm>
          <a:custGeom>
            <a:avLst/>
            <a:gdLst/>
            <a:ahLst/>
            <a:cxnLst/>
            <a:rect l="l" t="t" r="r" b="b"/>
            <a:pathLst>
              <a:path w="3154705" h="2291105">
                <a:moveTo>
                  <a:pt x="0" y="0"/>
                </a:moveTo>
                <a:lnTo>
                  <a:pt x="3154706" y="0"/>
                </a:lnTo>
                <a:lnTo>
                  <a:pt x="3154706" y="2291105"/>
                </a:lnTo>
                <a:lnTo>
                  <a:pt x="0" y="22911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6154400" y="6896100"/>
            <a:ext cx="1981200" cy="29878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622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252"/>
            <a:ext cx="12121496" cy="10292252"/>
          </a:xfrm>
          <a:custGeom>
            <a:avLst/>
            <a:gdLst/>
            <a:ahLst/>
            <a:cxnLst/>
            <a:rect l="l" t="t" r="r" b="b"/>
            <a:pathLst>
              <a:path w="12121496" h="10292252">
                <a:moveTo>
                  <a:pt x="0" y="0"/>
                </a:moveTo>
                <a:lnTo>
                  <a:pt x="12121496" y="0"/>
                </a:lnTo>
                <a:lnTo>
                  <a:pt x="12121496" y="10292252"/>
                </a:lnTo>
                <a:lnTo>
                  <a:pt x="0" y="102922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55970" y="393821"/>
            <a:ext cx="2592030" cy="895428"/>
          </a:xfrm>
          <a:custGeom>
            <a:avLst/>
            <a:gdLst/>
            <a:ahLst/>
            <a:cxnLst/>
            <a:rect l="l" t="t" r="r" b="b"/>
            <a:pathLst>
              <a:path w="2592030" h="895428">
                <a:moveTo>
                  <a:pt x="0" y="0"/>
                </a:moveTo>
                <a:lnTo>
                  <a:pt x="2592030" y="0"/>
                </a:lnTo>
                <a:lnTo>
                  <a:pt x="2592030" y="895428"/>
                </a:lnTo>
                <a:lnTo>
                  <a:pt x="0" y="8954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227252" y="133272"/>
            <a:ext cx="12121496" cy="10292252"/>
          </a:xfrm>
          <a:custGeom>
            <a:avLst/>
            <a:gdLst/>
            <a:ahLst/>
            <a:cxnLst/>
            <a:rect l="l" t="t" r="r" b="b"/>
            <a:pathLst>
              <a:path w="12121496" h="10292252">
                <a:moveTo>
                  <a:pt x="0" y="0"/>
                </a:moveTo>
                <a:lnTo>
                  <a:pt x="12121496" y="0"/>
                </a:lnTo>
                <a:lnTo>
                  <a:pt x="12121496" y="10292251"/>
                </a:lnTo>
                <a:lnTo>
                  <a:pt x="0" y="102922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17922571">
            <a:off x="-1528753" y="7702854"/>
            <a:ext cx="5395669" cy="7964048"/>
          </a:xfrm>
          <a:custGeom>
            <a:avLst/>
            <a:gdLst/>
            <a:ahLst/>
            <a:cxnLst/>
            <a:rect l="l" t="t" r="r" b="b"/>
            <a:pathLst>
              <a:path w="5395669" h="7964048">
                <a:moveTo>
                  <a:pt x="0" y="0"/>
                </a:moveTo>
                <a:lnTo>
                  <a:pt x="5395669" y="0"/>
                </a:lnTo>
                <a:lnTo>
                  <a:pt x="5395669" y="7964048"/>
                </a:lnTo>
                <a:lnTo>
                  <a:pt x="0" y="79640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33315" y="8755951"/>
            <a:ext cx="3462828" cy="185944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803451" y="2095500"/>
            <a:ext cx="14655749" cy="10144833"/>
            <a:chOff x="2308980" y="2327727"/>
            <a:chExt cx="14655749" cy="10144833"/>
          </a:xfrm>
        </p:grpSpPr>
        <p:grpSp>
          <p:nvGrpSpPr>
            <p:cNvPr id="27" name="Group 26"/>
            <p:cNvGrpSpPr/>
            <p:nvPr/>
          </p:nvGrpSpPr>
          <p:grpSpPr>
            <a:xfrm>
              <a:off x="2308980" y="2663413"/>
              <a:ext cx="14655749" cy="9809147"/>
              <a:chOff x="2308980" y="2663413"/>
              <a:chExt cx="13670039" cy="3507296"/>
            </a:xfrm>
          </p:grpSpPr>
          <p:grpSp>
            <p:nvGrpSpPr>
              <p:cNvPr id="6" name="Group 6"/>
              <p:cNvGrpSpPr/>
              <p:nvPr/>
            </p:nvGrpSpPr>
            <p:grpSpPr>
              <a:xfrm>
                <a:off x="2743687" y="2877032"/>
                <a:ext cx="13235332" cy="3293677"/>
                <a:chOff x="0" y="-38100"/>
                <a:chExt cx="2602724" cy="647700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0" y="-28956"/>
                  <a:ext cx="2602724" cy="3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724" h="348275">
                      <a:moveTo>
                        <a:pt x="203200" y="0"/>
                      </a:moveTo>
                      <a:lnTo>
                        <a:pt x="2602724" y="0"/>
                      </a:lnTo>
                      <a:lnTo>
                        <a:pt x="2399524" y="348275"/>
                      </a:lnTo>
                      <a:lnTo>
                        <a:pt x="0" y="348275"/>
                      </a:lnTo>
                      <a:lnTo>
                        <a:pt x="203200" y="0"/>
                      </a:lnTo>
                      <a:close/>
                    </a:path>
                  </a:pathLst>
                </a:custGeom>
                <a:solidFill>
                  <a:srgbClr val="A64B23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" name="TextBox 8"/>
                <p:cNvSpPr txBox="1"/>
                <p:nvPr/>
              </p:nvSpPr>
              <p:spPr>
                <a:xfrm>
                  <a:off x="101600" y="-38100"/>
                  <a:ext cx="609600" cy="6477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" name="Group 9"/>
              <p:cNvGrpSpPr/>
              <p:nvPr/>
            </p:nvGrpSpPr>
            <p:grpSpPr>
              <a:xfrm>
                <a:off x="2308980" y="2663413"/>
                <a:ext cx="13235332" cy="1771044"/>
                <a:chOff x="0" y="0"/>
                <a:chExt cx="2602724" cy="348275"/>
              </a:xfrm>
            </p:grpSpPr>
            <p:sp>
              <p:nvSpPr>
                <p:cNvPr id="10" name="Freeform 10"/>
                <p:cNvSpPr/>
                <p:nvPr/>
              </p:nvSpPr>
              <p:spPr>
                <a:xfrm>
                  <a:off x="0" y="0"/>
                  <a:ext cx="2602724" cy="3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724" h="348275">
                      <a:moveTo>
                        <a:pt x="203200" y="0"/>
                      </a:moveTo>
                      <a:lnTo>
                        <a:pt x="2602724" y="0"/>
                      </a:lnTo>
                      <a:lnTo>
                        <a:pt x="2399524" y="348275"/>
                      </a:lnTo>
                      <a:lnTo>
                        <a:pt x="0" y="348275"/>
                      </a:lnTo>
                      <a:lnTo>
                        <a:pt x="203200" y="0"/>
                      </a:lnTo>
                      <a:close/>
                    </a:path>
                  </a:pathLst>
                </a:custGeom>
                <a:solidFill>
                  <a:srgbClr val="EEB7B0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" name="TextBox 11"/>
                <p:cNvSpPr txBox="1"/>
                <p:nvPr/>
              </p:nvSpPr>
              <p:spPr>
                <a:xfrm>
                  <a:off x="101600" y="-38100"/>
                  <a:ext cx="609600" cy="6477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2" name="Freeform 12"/>
            <p:cNvSpPr/>
            <p:nvPr/>
          </p:nvSpPr>
          <p:spPr>
            <a:xfrm flipH="1">
              <a:off x="3328942" y="2327727"/>
              <a:ext cx="1071204" cy="814730"/>
            </a:xfrm>
            <a:custGeom>
              <a:avLst/>
              <a:gdLst/>
              <a:ahLst/>
              <a:cxnLst/>
              <a:rect l="l" t="t" r="r" b="b"/>
              <a:pathLst>
                <a:path w="985710" h="646984">
                  <a:moveTo>
                    <a:pt x="0" y="0"/>
                  </a:moveTo>
                  <a:lnTo>
                    <a:pt x="985710" y="0"/>
                  </a:lnTo>
                  <a:lnTo>
                    <a:pt x="985710" y="646984"/>
                  </a:lnTo>
                  <a:lnTo>
                    <a:pt x="0" y="646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4273467" y="6711172"/>
              <a:ext cx="985710" cy="646984"/>
            </a:xfrm>
            <a:custGeom>
              <a:avLst/>
              <a:gdLst/>
              <a:ahLst/>
              <a:cxnLst/>
              <a:rect l="l" t="t" r="r" b="b"/>
              <a:pathLst>
                <a:path w="985710" h="646984">
                  <a:moveTo>
                    <a:pt x="0" y="0"/>
                  </a:moveTo>
                  <a:lnTo>
                    <a:pt x="985710" y="0"/>
                  </a:lnTo>
                  <a:lnTo>
                    <a:pt x="985710" y="646984"/>
                  </a:lnTo>
                  <a:lnTo>
                    <a:pt x="0" y="646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532029" y="4156527"/>
              <a:ext cx="5634876" cy="16097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LUYỆN</a:t>
              </a:r>
              <a:r>
                <a:rPr kumimoji="0" lang="nl-NL" sz="7500" b="1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TẬP</a:t>
              </a:r>
              <a:endParaRPr kumimoji="0" lang="en-US" sz="7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6306800" y="304123"/>
            <a:ext cx="1671687" cy="1628744"/>
            <a:chOff x="16640814" y="304123"/>
            <a:chExt cx="1451143" cy="1422565"/>
          </a:xfrm>
        </p:grpSpPr>
        <p:sp>
          <p:nvSpPr>
            <p:cNvPr id="33" name="Cross 32"/>
            <p:cNvSpPr/>
            <p:nvPr/>
          </p:nvSpPr>
          <p:spPr>
            <a:xfrm>
              <a:off x="17177557" y="304123"/>
              <a:ext cx="914400" cy="914400"/>
            </a:xfrm>
            <a:prstGeom prst="plus">
              <a:avLst>
                <a:gd name="adj" fmla="val 37500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6640814" y="1421888"/>
              <a:ext cx="1073485" cy="3048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90061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/>
          <p:cNvGrpSpPr/>
          <p:nvPr/>
        </p:nvGrpSpPr>
        <p:grpSpPr>
          <a:xfrm>
            <a:off x="-798098" y="-10272964"/>
            <a:ext cx="23116619" cy="15040267"/>
            <a:chOff x="0" y="0"/>
            <a:chExt cx="30822159" cy="20053690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216201" cy="9274164"/>
            </a:xfrm>
            <a:prstGeom prst="rect">
              <a:avLst/>
            </a:prstGeom>
          </p:spPr>
        </p:pic>
        <p:pic>
          <p:nvPicPr>
            <p:cNvPr id="14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0"/>
              <a:ext cx="9216201" cy="9274164"/>
            </a:xfrm>
            <a:prstGeom prst="rect">
              <a:avLst/>
            </a:prstGeom>
          </p:spPr>
        </p:pic>
        <p:pic>
          <p:nvPicPr>
            <p:cNvPr id="15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0"/>
              <a:ext cx="9216201" cy="9274164"/>
            </a:xfrm>
            <a:prstGeom prst="rect">
              <a:avLst/>
            </a:prstGeom>
          </p:spPr>
        </p:pic>
        <p:pic>
          <p:nvPicPr>
            <p:cNvPr id="16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10779525"/>
              <a:ext cx="9216201" cy="9274164"/>
            </a:xfrm>
            <a:prstGeom prst="rect">
              <a:avLst/>
            </a:prstGeom>
          </p:spPr>
        </p:pic>
        <p:pic>
          <p:nvPicPr>
            <p:cNvPr id="17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10779525"/>
              <a:ext cx="9216201" cy="9274164"/>
            </a:xfrm>
            <a:prstGeom prst="rect">
              <a:avLst/>
            </a:prstGeom>
          </p:spPr>
        </p:pic>
        <p:pic>
          <p:nvPicPr>
            <p:cNvPr id="18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10779525"/>
              <a:ext cx="9216201" cy="9274164"/>
            </a:xfrm>
            <a:prstGeom prst="rect">
              <a:avLst/>
            </a:prstGeom>
          </p:spPr>
        </p:pic>
      </p:grpSp>
      <p:sp>
        <p:nvSpPr>
          <p:cNvPr id="19" name="TextBox 10"/>
          <p:cNvSpPr txBox="1"/>
          <p:nvPr/>
        </p:nvSpPr>
        <p:spPr>
          <a:xfrm>
            <a:off x="945955" y="682255"/>
            <a:ext cx="16592077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3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32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 CHƠI TRẮC NGHIỆM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49995" y="5857649"/>
            <a:ext cx="16230600" cy="962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nl-NL" sz="43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2				B. 3				C. 4		 	  D. 6</a:t>
            </a:r>
            <a:endParaRPr lang="nl-NL" sz="43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1066800" y="2287827"/>
            <a:ext cx="16318832" cy="2931873"/>
          </a:xfrm>
          <a:custGeom>
            <a:avLst/>
            <a:gdLst/>
            <a:ahLst/>
            <a:cxnLst/>
            <a:rect l="l" t="t" r="r" b="b"/>
            <a:pathLst>
              <a:path w="8431059" h="950410">
                <a:moveTo>
                  <a:pt x="0" y="0"/>
                </a:moveTo>
                <a:lnTo>
                  <a:pt x="8431060" y="0"/>
                </a:lnTo>
                <a:lnTo>
                  <a:pt x="8431060" y="950410"/>
                </a:lnTo>
                <a:lnTo>
                  <a:pt x="0" y="9504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371600" y="2668827"/>
            <a:ext cx="1550127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kumimoji="0" lang="nl-NL" sz="4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1</a:t>
            </a:r>
            <a:r>
              <a:rPr kumimoji="0" lang="nl-NL" sz="4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45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 thức (1,6x</a:t>
            </a:r>
            <a:r>
              <a:rPr lang="fr-FR" sz="4500" baseline="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fr-FR" sz="45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+ 1,7y</a:t>
            </a:r>
            <a:r>
              <a:rPr lang="fr-FR" sz="4500" baseline="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fr-FR" sz="45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+ 2xy) - (0,5x</a:t>
            </a:r>
            <a:r>
              <a:rPr lang="fr-FR" sz="4500" baseline="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fr-FR" sz="45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- 0,3y</a:t>
            </a:r>
            <a:r>
              <a:rPr lang="fr-FR" sz="4500" baseline="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fr-FR" sz="45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- 2xy) có bậc là?</a:t>
            </a:r>
            <a:endParaRPr lang="en-US" sz="45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267330">
            <a:off x="-3254493" y="7986772"/>
            <a:ext cx="9236241" cy="76328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16400" y="380375"/>
            <a:ext cx="1064195" cy="118452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20600" y="8081152"/>
            <a:ext cx="5404610" cy="2057368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1066800" y="5887309"/>
            <a:ext cx="2772848" cy="1151401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789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  <p:bldP spid="31" grpId="0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/>
          <p:cNvGrpSpPr/>
          <p:nvPr/>
        </p:nvGrpSpPr>
        <p:grpSpPr>
          <a:xfrm>
            <a:off x="-798098" y="-10272964"/>
            <a:ext cx="23116619" cy="15040267"/>
            <a:chOff x="0" y="0"/>
            <a:chExt cx="30822159" cy="20053690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216201" cy="9274164"/>
            </a:xfrm>
            <a:prstGeom prst="rect">
              <a:avLst/>
            </a:prstGeom>
          </p:spPr>
        </p:pic>
        <p:pic>
          <p:nvPicPr>
            <p:cNvPr id="14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0"/>
              <a:ext cx="9216201" cy="9274164"/>
            </a:xfrm>
            <a:prstGeom prst="rect">
              <a:avLst/>
            </a:prstGeom>
          </p:spPr>
        </p:pic>
        <p:pic>
          <p:nvPicPr>
            <p:cNvPr id="15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0"/>
              <a:ext cx="9216201" cy="9274164"/>
            </a:xfrm>
            <a:prstGeom prst="rect">
              <a:avLst/>
            </a:prstGeom>
          </p:spPr>
        </p:pic>
        <p:pic>
          <p:nvPicPr>
            <p:cNvPr id="16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10779525"/>
              <a:ext cx="9216201" cy="9274164"/>
            </a:xfrm>
            <a:prstGeom prst="rect">
              <a:avLst/>
            </a:prstGeom>
          </p:spPr>
        </p:pic>
        <p:pic>
          <p:nvPicPr>
            <p:cNvPr id="17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10779525"/>
              <a:ext cx="9216201" cy="9274164"/>
            </a:xfrm>
            <a:prstGeom prst="rect">
              <a:avLst/>
            </a:prstGeom>
          </p:spPr>
        </p:pic>
        <p:pic>
          <p:nvPicPr>
            <p:cNvPr id="18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10779525"/>
              <a:ext cx="9216201" cy="9274164"/>
            </a:xfrm>
            <a:prstGeom prst="rect">
              <a:avLst/>
            </a:prstGeom>
          </p:spPr>
        </p:pic>
      </p:grpSp>
      <p:sp>
        <p:nvSpPr>
          <p:cNvPr id="19" name="TextBox 10"/>
          <p:cNvSpPr txBox="1"/>
          <p:nvPr/>
        </p:nvSpPr>
        <p:spPr>
          <a:xfrm>
            <a:off x="945955" y="682255"/>
            <a:ext cx="16592077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3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32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267200" y="5067300"/>
                <a:ext cx="9601200" cy="3477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lnSpc>
                    <a:spcPct val="250000"/>
                  </a:lnSpc>
                  <a:spcAft>
                    <a:spcPts val="0"/>
                  </a:spcAft>
                  <a:buAutoNum type="alphaUcPeriod"/>
                </a:pP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7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+5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en-US" sz="44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    		B.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+5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</a:p>
              <a:p>
                <a:pPr>
                  <a:lnSpc>
                    <a:spcPct val="250000"/>
                  </a:lnSpc>
                  <a:spcAft>
                    <a:spcPts val="0"/>
                  </a:spcAft>
                </a:pPr>
                <a:r>
                  <a:rPr lang="en-US" sz="44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+6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       		D.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4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067300"/>
                <a:ext cx="9601200" cy="3477875"/>
              </a:xfrm>
              <a:prstGeom prst="rect">
                <a:avLst/>
              </a:prstGeom>
              <a:blipFill>
                <a:blip r:embed="rId5"/>
                <a:stretch>
                  <a:fillRect l="-2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 3"/>
          <p:cNvSpPr/>
          <p:nvPr/>
        </p:nvSpPr>
        <p:spPr>
          <a:xfrm>
            <a:off x="1066800" y="2287827"/>
            <a:ext cx="16318832" cy="2931873"/>
          </a:xfrm>
          <a:custGeom>
            <a:avLst/>
            <a:gdLst/>
            <a:ahLst/>
            <a:cxnLst/>
            <a:rect l="l" t="t" r="r" b="b"/>
            <a:pathLst>
              <a:path w="8431059" h="950410">
                <a:moveTo>
                  <a:pt x="0" y="0"/>
                </a:moveTo>
                <a:lnTo>
                  <a:pt x="8431060" y="0"/>
                </a:lnTo>
                <a:lnTo>
                  <a:pt x="8431060" y="950410"/>
                </a:lnTo>
                <a:lnTo>
                  <a:pt x="0" y="9504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371600" y="2668827"/>
                <a:ext cx="15501279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kumimoji="0" lang="nl-NL" sz="45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2</a:t>
                </a:r>
                <a:r>
                  <a:rPr kumimoji="0" lang="nl-NL" sz="45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fr-FR" sz="45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các đa thức: A = 4x</a:t>
                </a:r>
                <a:r>
                  <a:rPr lang="fr-FR" sz="4500" baseline="30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- 5xy + 3y</a:t>
                </a:r>
                <a:r>
                  <a:rPr lang="fr-FR" sz="4500" baseline="30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B = 3x</a:t>
                </a:r>
                <a:r>
                  <a:rPr lang="fr-FR" sz="4500" baseline="30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+ 2xy + y</a:t>
                </a:r>
                <a:r>
                  <a:rPr lang="fr-FR" sz="4500" baseline="30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C = -x</a:t>
                </a:r>
                <a:r>
                  <a:rPr lang="fr-FR" sz="4500" baseline="30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+ 3xy + 2y</a:t>
                </a:r>
                <a:r>
                  <a:rPr lang="fr-FR" sz="4500" baseline="30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5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</m:t>
                    </m:r>
                    <m:r>
                      <a:rPr lang="en-US" sz="45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5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B</m:t>
                    </m:r>
                    <m:r>
                      <a:rPr lang="en-US" sz="45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5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668827"/>
                <a:ext cx="15501279" cy="2169825"/>
              </a:xfrm>
              <a:prstGeom prst="rect">
                <a:avLst/>
              </a:prstGeom>
              <a:blipFill>
                <a:blip r:embed="rId8"/>
                <a:stretch>
                  <a:fillRect l="-1652" r="-1455" b="-7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2267330">
            <a:off x="-3246521" y="8209405"/>
            <a:ext cx="9236241" cy="76328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00" y="380375"/>
            <a:ext cx="1064195" cy="118452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16000" y="8574270"/>
            <a:ext cx="4109210" cy="1564249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810000" y="7168562"/>
            <a:ext cx="4038600" cy="1327738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932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093995" y="57842"/>
            <a:ext cx="5871410" cy="3332248"/>
            <a:chOff x="5091607" y="2763753"/>
            <a:chExt cx="5871410" cy="3332248"/>
          </a:xfrm>
        </p:grpSpPr>
        <p:grpSp>
          <p:nvGrpSpPr>
            <p:cNvPr id="13" name="Group 5"/>
            <p:cNvGrpSpPr/>
            <p:nvPr/>
          </p:nvGrpSpPr>
          <p:grpSpPr>
            <a:xfrm>
              <a:off x="5091607" y="2865239"/>
              <a:ext cx="5871410" cy="3230762"/>
              <a:chOff x="0" y="-38100"/>
              <a:chExt cx="2020615" cy="850900"/>
            </a:xfrm>
          </p:grpSpPr>
          <p:sp>
            <p:nvSpPr>
              <p:cNvPr id="14" name="Freeform 6"/>
              <p:cNvSpPr/>
              <p:nvPr/>
            </p:nvSpPr>
            <p:spPr>
              <a:xfrm>
                <a:off x="157343" y="13202"/>
                <a:ext cx="1863272" cy="341175"/>
              </a:xfrm>
              <a:custGeom>
                <a:avLst/>
                <a:gdLst/>
                <a:ahLst/>
                <a:cxnLst/>
                <a:rect l="l" t="t" r="r" b="b"/>
                <a:pathLst>
                  <a:path w="2175804" h="376692">
                    <a:moveTo>
                      <a:pt x="47794" y="0"/>
                    </a:moveTo>
                    <a:lnTo>
                      <a:pt x="2128010" y="0"/>
                    </a:lnTo>
                    <a:cubicBezTo>
                      <a:pt x="2140686" y="0"/>
                      <a:pt x="2152842" y="5035"/>
                      <a:pt x="2161805" y="13999"/>
                    </a:cubicBezTo>
                    <a:cubicBezTo>
                      <a:pt x="2170768" y="22962"/>
                      <a:pt x="2175804" y="35118"/>
                      <a:pt x="2175804" y="47794"/>
                    </a:cubicBezTo>
                    <a:lnTo>
                      <a:pt x="2175804" y="328898"/>
                    </a:lnTo>
                    <a:cubicBezTo>
                      <a:pt x="2175804" y="341574"/>
                      <a:pt x="2170768" y="353730"/>
                      <a:pt x="2161805" y="362694"/>
                    </a:cubicBezTo>
                    <a:cubicBezTo>
                      <a:pt x="2152842" y="371657"/>
                      <a:pt x="2140686" y="376692"/>
                      <a:pt x="2128010" y="376692"/>
                    </a:cubicBezTo>
                    <a:lnTo>
                      <a:pt x="47794" y="376692"/>
                    </a:lnTo>
                    <a:cubicBezTo>
                      <a:pt x="35118" y="376692"/>
                      <a:pt x="22962" y="371657"/>
                      <a:pt x="13999" y="362694"/>
                    </a:cubicBezTo>
                    <a:cubicBezTo>
                      <a:pt x="5035" y="353730"/>
                      <a:pt x="0" y="341574"/>
                      <a:pt x="0" y="328898"/>
                    </a:cubicBezTo>
                    <a:lnTo>
                      <a:pt x="0" y="47794"/>
                    </a:lnTo>
                    <a:cubicBezTo>
                      <a:pt x="0" y="35118"/>
                      <a:pt x="5035" y="22962"/>
                      <a:pt x="13999" y="13999"/>
                    </a:cubicBezTo>
                    <a:cubicBezTo>
                      <a:pt x="22962" y="5035"/>
                      <a:pt x="35118" y="0"/>
                      <a:pt x="47794" y="0"/>
                    </a:cubicBezTo>
                    <a:close/>
                  </a:path>
                </a:pathLst>
              </a:custGeom>
              <a:solidFill>
                <a:srgbClr val="AD554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5926196" y="2763753"/>
              <a:ext cx="4687502" cy="15082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ts val="12880"/>
                </a:lnSpc>
              </a:pPr>
              <a:r>
                <a:rPr lang="en-US" sz="6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38200" y="1790700"/>
                <a:ext cx="16383000" cy="2723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nl-NL" sz="38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 buổi sinh hoạt câu lạc bộ Toán học của lớp, hai bạn tính giá trị của hai biểu thức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nl-NL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+22</m:t>
                    </m:r>
                  </m:oMath>
                </a14:m>
                <a:r>
                  <a:rPr lang="nl-NL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Q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nl-NL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+23</m:t>
                    </m:r>
                  </m:oMath>
                </a14:m>
                <a:r>
                  <a:rPr lang="nl-NL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tại những giá trị cho trước của x và y. Kết quả được ghi lại như bảng dưới. 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90700"/>
                <a:ext cx="16383000" cy="2723823"/>
              </a:xfrm>
              <a:prstGeom prst="rect">
                <a:avLst/>
              </a:prstGeom>
              <a:blipFill>
                <a:blip r:embed="rId3"/>
                <a:stretch>
                  <a:fillRect l="-1228" r="-1191" b="-4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442614"/>
              </p:ext>
            </p:extLst>
          </p:nvPr>
        </p:nvGraphicFramePr>
        <p:xfrm>
          <a:off x="4873057" y="4680452"/>
          <a:ext cx="8040565" cy="3587248"/>
        </p:xfrm>
        <a:graphic>
          <a:graphicData uri="http://schemas.openxmlformats.org/drawingml/2006/table">
            <a:tbl>
              <a:tblPr firstRow="1" firstCol="1" bandRow="1"/>
              <a:tblGrid>
                <a:gridCol w="1608113">
                  <a:extLst>
                    <a:ext uri="{9D8B030D-6E8A-4147-A177-3AD203B41FA5}">
                      <a16:colId xmlns:a16="http://schemas.microsoft.com/office/drawing/2014/main" val="2797697666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4280550775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2177849021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2438479567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1591034758"/>
                    </a:ext>
                  </a:extLst>
                </a:gridCol>
              </a:tblGrid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720397"/>
                  </a:ext>
                </a:extLst>
              </a:tr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171638"/>
                  </a:ext>
                </a:extLst>
              </a:tr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142920"/>
                  </a:ext>
                </a:extLst>
              </a:tr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7856306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838200" y="8343900"/>
            <a:ext cx="16383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nl-NL" sz="38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 giám khảo cho biết có một cột cho kết quả sai. Theo em, làm thế nào để có thể nhanh chóng phát hiện cột có kết quả sai ấy?</a:t>
            </a:r>
            <a:endParaRPr lang="en-US" sz="380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0" y="-587537"/>
            <a:ext cx="2060627" cy="22008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14468" y="495300"/>
            <a:ext cx="1485902" cy="7976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09831" y="5874065"/>
            <a:ext cx="1377591" cy="23363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37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/>
          <p:cNvGrpSpPr/>
          <p:nvPr/>
        </p:nvGrpSpPr>
        <p:grpSpPr>
          <a:xfrm>
            <a:off x="-798098" y="-10353967"/>
            <a:ext cx="23116619" cy="15040267"/>
            <a:chOff x="0" y="0"/>
            <a:chExt cx="30822159" cy="20053690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216201" cy="9274164"/>
            </a:xfrm>
            <a:prstGeom prst="rect">
              <a:avLst/>
            </a:prstGeom>
          </p:spPr>
        </p:pic>
        <p:pic>
          <p:nvPicPr>
            <p:cNvPr id="14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0"/>
              <a:ext cx="9216201" cy="9274164"/>
            </a:xfrm>
            <a:prstGeom prst="rect">
              <a:avLst/>
            </a:prstGeom>
          </p:spPr>
        </p:pic>
        <p:pic>
          <p:nvPicPr>
            <p:cNvPr id="15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0"/>
              <a:ext cx="9216201" cy="9274164"/>
            </a:xfrm>
            <a:prstGeom prst="rect">
              <a:avLst/>
            </a:prstGeom>
          </p:spPr>
        </p:pic>
        <p:pic>
          <p:nvPicPr>
            <p:cNvPr id="16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10779525"/>
              <a:ext cx="9216201" cy="9274164"/>
            </a:xfrm>
            <a:prstGeom prst="rect">
              <a:avLst/>
            </a:prstGeom>
          </p:spPr>
        </p:pic>
        <p:pic>
          <p:nvPicPr>
            <p:cNvPr id="17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10779525"/>
              <a:ext cx="9216201" cy="9274164"/>
            </a:xfrm>
            <a:prstGeom prst="rect">
              <a:avLst/>
            </a:prstGeom>
          </p:spPr>
        </p:pic>
        <p:pic>
          <p:nvPicPr>
            <p:cNvPr id="18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10779525"/>
              <a:ext cx="9216201" cy="9274164"/>
            </a:xfrm>
            <a:prstGeom prst="rect">
              <a:avLst/>
            </a:prstGeom>
          </p:spPr>
        </p:pic>
      </p:grpSp>
      <p:sp>
        <p:nvSpPr>
          <p:cNvPr id="19" name="TextBox 10"/>
          <p:cNvSpPr txBox="1"/>
          <p:nvPr/>
        </p:nvSpPr>
        <p:spPr>
          <a:xfrm>
            <a:off x="945955" y="682255"/>
            <a:ext cx="16592077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3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32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363627" y="4762500"/>
                <a:ext cx="16230600" cy="5062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US" sz="42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+6</m:t>
                    </m:r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xz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US" sz="42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xz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US" sz="42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xz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US" sz="42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xz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627" y="4762500"/>
                <a:ext cx="16230600" cy="5062220"/>
              </a:xfrm>
              <a:prstGeom prst="rect">
                <a:avLst/>
              </a:prstGeom>
              <a:blipFill>
                <a:blip r:embed="rId5"/>
                <a:stretch>
                  <a:fillRect l="-1465" b="-4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 3"/>
          <p:cNvSpPr/>
          <p:nvPr/>
        </p:nvSpPr>
        <p:spPr>
          <a:xfrm>
            <a:off x="1066800" y="2135427"/>
            <a:ext cx="16318832" cy="2627073"/>
          </a:xfrm>
          <a:custGeom>
            <a:avLst/>
            <a:gdLst/>
            <a:ahLst/>
            <a:cxnLst/>
            <a:rect l="l" t="t" r="r" b="b"/>
            <a:pathLst>
              <a:path w="8431059" h="950410">
                <a:moveTo>
                  <a:pt x="0" y="0"/>
                </a:moveTo>
                <a:lnTo>
                  <a:pt x="8431060" y="0"/>
                </a:lnTo>
                <a:lnTo>
                  <a:pt x="8431060" y="950410"/>
                </a:lnTo>
                <a:lnTo>
                  <a:pt x="0" y="9504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415121" y="2440227"/>
            <a:ext cx="15501279" cy="1954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kumimoji="0" lang="nl-NL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</a:t>
            </a:r>
            <a:r>
              <a:rPr lang="nl-NL" sz="43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kumimoji="0" lang="nl-NL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4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4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4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en-US" sz="4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4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4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2x</a:t>
            </a:r>
            <a:r>
              <a:rPr lang="en-US" sz="43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4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- 3x</a:t>
            </a:r>
            <a:r>
              <a:rPr lang="en-US" sz="43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+ y</a:t>
            </a:r>
            <a:r>
              <a:rPr lang="en-US" sz="43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4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+ 6xz - z</a:t>
            </a:r>
            <a:r>
              <a:rPr lang="en-US" sz="43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4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</a:t>
            </a:r>
            <a:endParaRPr lang="en-US" sz="43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16400" y="380375"/>
            <a:ext cx="1064195" cy="118452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20600" y="8081152"/>
            <a:ext cx="5404610" cy="2057368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945954" y="6286500"/>
            <a:ext cx="9493445" cy="1151401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527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/>
          <p:cNvGrpSpPr/>
          <p:nvPr/>
        </p:nvGrpSpPr>
        <p:grpSpPr>
          <a:xfrm>
            <a:off x="-798098" y="-10272964"/>
            <a:ext cx="23116619" cy="15040267"/>
            <a:chOff x="0" y="0"/>
            <a:chExt cx="30822159" cy="20053690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216201" cy="9274164"/>
            </a:xfrm>
            <a:prstGeom prst="rect">
              <a:avLst/>
            </a:prstGeom>
          </p:spPr>
        </p:pic>
        <p:pic>
          <p:nvPicPr>
            <p:cNvPr id="14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0"/>
              <a:ext cx="9216201" cy="9274164"/>
            </a:xfrm>
            <a:prstGeom prst="rect">
              <a:avLst/>
            </a:prstGeom>
          </p:spPr>
        </p:pic>
        <p:pic>
          <p:nvPicPr>
            <p:cNvPr id="15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0"/>
              <a:ext cx="9216201" cy="9274164"/>
            </a:xfrm>
            <a:prstGeom prst="rect">
              <a:avLst/>
            </a:prstGeom>
          </p:spPr>
        </p:pic>
        <p:pic>
          <p:nvPicPr>
            <p:cNvPr id="16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10779525"/>
              <a:ext cx="9216201" cy="9274164"/>
            </a:xfrm>
            <a:prstGeom prst="rect">
              <a:avLst/>
            </a:prstGeom>
          </p:spPr>
        </p:pic>
        <p:pic>
          <p:nvPicPr>
            <p:cNvPr id="17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10779525"/>
              <a:ext cx="9216201" cy="9274164"/>
            </a:xfrm>
            <a:prstGeom prst="rect">
              <a:avLst/>
            </a:prstGeom>
          </p:spPr>
        </p:pic>
        <p:pic>
          <p:nvPicPr>
            <p:cNvPr id="18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10779525"/>
              <a:ext cx="9216201" cy="9274164"/>
            </a:xfrm>
            <a:prstGeom prst="rect">
              <a:avLst/>
            </a:prstGeom>
          </p:spPr>
        </p:pic>
      </p:grpSp>
      <p:sp>
        <p:nvSpPr>
          <p:cNvPr id="19" name="TextBox 10"/>
          <p:cNvSpPr txBox="1"/>
          <p:nvPr/>
        </p:nvSpPr>
        <p:spPr>
          <a:xfrm>
            <a:off x="945955" y="682255"/>
            <a:ext cx="16592077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3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32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 CHƠI TRẮC NGHIỆM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217897" y="5826382"/>
            <a:ext cx="16230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4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C = -100		B. C = 100		      C. C = 0		   D. C = 50</a:t>
            </a:r>
          </a:p>
        </p:txBody>
      </p:sp>
      <p:sp>
        <p:nvSpPr>
          <p:cNvPr id="29" name="Freeform 3"/>
          <p:cNvSpPr/>
          <p:nvPr/>
        </p:nvSpPr>
        <p:spPr>
          <a:xfrm>
            <a:off x="1066800" y="2287827"/>
            <a:ext cx="16318832" cy="2931873"/>
          </a:xfrm>
          <a:custGeom>
            <a:avLst/>
            <a:gdLst/>
            <a:ahLst/>
            <a:cxnLst/>
            <a:rect l="l" t="t" r="r" b="b"/>
            <a:pathLst>
              <a:path w="8431059" h="950410">
                <a:moveTo>
                  <a:pt x="0" y="0"/>
                </a:moveTo>
                <a:lnTo>
                  <a:pt x="8431060" y="0"/>
                </a:lnTo>
                <a:lnTo>
                  <a:pt x="8431060" y="950410"/>
                </a:lnTo>
                <a:lnTo>
                  <a:pt x="0" y="9504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371600" y="2668827"/>
            <a:ext cx="15501279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kumimoji="0" lang="nl-NL" sz="4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5</a:t>
            </a:r>
            <a:r>
              <a:rPr kumimoji="0" lang="nl-NL" sz="4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Tính giá trị của đa thức C = xy + x</a:t>
            </a:r>
            <a:r>
              <a:rPr lang="en-US" sz="45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45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x</a:t>
            </a:r>
            <a:r>
              <a:rPr lang="en-US" sz="45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45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... + x</a:t>
            </a:r>
            <a:r>
              <a:rPr lang="en-US" sz="45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y</a:t>
            </a:r>
            <a:r>
              <a:rPr lang="en-US" sz="45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tại x = -1; y = 1</a:t>
            </a:r>
            <a:endParaRPr lang="en-US" sz="45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267330">
            <a:off x="-3254493" y="7986772"/>
            <a:ext cx="9236241" cy="76328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16400" y="380375"/>
            <a:ext cx="1064195" cy="118452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20600" y="8081152"/>
            <a:ext cx="5404610" cy="2057368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10134600" y="5848527"/>
            <a:ext cx="2772848" cy="1151401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996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/>
          <p:cNvGrpSpPr/>
          <p:nvPr/>
        </p:nvGrpSpPr>
        <p:grpSpPr>
          <a:xfrm>
            <a:off x="-798098" y="-10272964"/>
            <a:ext cx="23116619" cy="15040267"/>
            <a:chOff x="0" y="0"/>
            <a:chExt cx="30822159" cy="20053690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216201" cy="9274164"/>
            </a:xfrm>
            <a:prstGeom prst="rect">
              <a:avLst/>
            </a:prstGeom>
          </p:spPr>
        </p:pic>
        <p:pic>
          <p:nvPicPr>
            <p:cNvPr id="14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0"/>
              <a:ext cx="9216201" cy="9274164"/>
            </a:xfrm>
            <a:prstGeom prst="rect">
              <a:avLst/>
            </a:prstGeom>
          </p:spPr>
        </p:pic>
        <p:pic>
          <p:nvPicPr>
            <p:cNvPr id="15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0"/>
              <a:ext cx="9216201" cy="9274164"/>
            </a:xfrm>
            <a:prstGeom prst="rect">
              <a:avLst/>
            </a:prstGeom>
          </p:spPr>
        </p:pic>
        <p:pic>
          <p:nvPicPr>
            <p:cNvPr id="16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10779525"/>
              <a:ext cx="9216201" cy="9274164"/>
            </a:xfrm>
            <a:prstGeom prst="rect">
              <a:avLst/>
            </a:prstGeom>
          </p:spPr>
        </p:pic>
        <p:pic>
          <p:nvPicPr>
            <p:cNvPr id="17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10779525"/>
              <a:ext cx="9216201" cy="9274164"/>
            </a:xfrm>
            <a:prstGeom prst="rect">
              <a:avLst/>
            </a:prstGeom>
          </p:spPr>
        </p:pic>
        <p:pic>
          <p:nvPicPr>
            <p:cNvPr id="18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10779525"/>
              <a:ext cx="9216201" cy="9274164"/>
            </a:xfrm>
            <a:prstGeom prst="rect">
              <a:avLst/>
            </a:prstGeom>
          </p:spPr>
        </p:pic>
      </p:grpSp>
      <p:sp>
        <p:nvSpPr>
          <p:cNvPr id="19" name="TextBox 10"/>
          <p:cNvSpPr txBox="1"/>
          <p:nvPr/>
        </p:nvSpPr>
        <p:spPr>
          <a:xfrm>
            <a:off x="945955" y="682255"/>
            <a:ext cx="16592077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3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32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 CHƠI TRẮC NGHIỆM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77209" y="5909740"/>
            <a:ext cx="16230600" cy="98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M = 1	 	 B. M = 9		  C. M = 0		    D. M = -1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1066800" y="2287827"/>
            <a:ext cx="16318832" cy="2931873"/>
          </a:xfrm>
          <a:custGeom>
            <a:avLst/>
            <a:gdLst/>
            <a:ahLst/>
            <a:cxnLst/>
            <a:rect l="l" t="t" r="r" b="b"/>
            <a:pathLst>
              <a:path w="8431059" h="950410">
                <a:moveTo>
                  <a:pt x="0" y="0"/>
                </a:moveTo>
                <a:lnTo>
                  <a:pt x="8431060" y="0"/>
                </a:lnTo>
                <a:lnTo>
                  <a:pt x="8431060" y="950410"/>
                </a:lnTo>
                <a:lnTo>
                  <a:pt x="0" y="9504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71600" y="2668827"/>
            <a:ext cx="1550127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3</a:t>
            </a:r>
            <a:r>
              <a:rPr kumimoji="0" lang="nl-NL" sz="4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US" sz="4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Tìm giá trị của đa thức M = x</a:t>
            </a:r>
            <a:r>
              <a:rPr kumimoji="0" lang="en-US" sz="45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4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- 2x</a:t>
            </a:r>
            <a:r>
              <a:rPr kumimoji="0" lang="en-US" sz="45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4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- xy</a:t>
            </a:r>
            <a:r>
              <a:rPr kumimoji="0" lang="en-US" sz="45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4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+ 2xy + 2y + 2x - 5 biết x + y = 2.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267330">
            <a:off x="-3254493" y="7986772"/>
            <a:ext cx="9236241" cy="76328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16400" y="380375"/>
            <a:ext cx="1064195" cy="118452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20600" y="8081152"/>
            <a:ext cx="5404610" cy="2057368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13117284" y="5874288"/>
            <a:ext cx="3048000" cy="1151401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001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438400" y="805071"/>
            <a:ext cx="6021200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tabLst>
                <a:tab pos="360045" algn="l"/>
                <a:tab pos="720090" algn="l"/>
              </a:tabLst>
              <a:defRPr/>
            </a:pPr>
            <a:r>
              <a:rPr lang="nl-NL" sz="4200" b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1.14 (SGK-tr16)</a:t>
            </a:r>
            <a:endParaRPr lang="en-US" sz="42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0" y="1087785"/>
            <a:ext cx="1272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tổng và hiệu của hai đa thức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352800" y="2255916"/>
                <a:ext cx="12420600" cy="783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fontAlgn="base"/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+ 3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6.</m:t>
                    </m:r>
                  </m:oMath>
                </a14:m>
                <a:endParaRPr lang="en-US" sz="4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2255916"/>
                <a:ext cx="12420600" cy="783035"/>
              </a:xfrm>
              <a:prstGeom prst="rect">
                <a:avLst/>
              </a:prstGeom>
              <a:blipFill>
                <a:blip r:embed="rId3"/>
                <a:stretch>
                  <a:fillRect t="-4651" b="-3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03671"/>
            <a:ext cx="2023810" cy="1969112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8319836" y="3827800"/>
            <a:ext cx="1789177" cy="989230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590800" y="5448300"/>
                <a:ext cx="16306800" cy="3323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8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0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fr-FR" sz="40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40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Q</m:t>
                    </m:r>
                    <m:r>
                      <a:rPr lang="fr-FR" sz="40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fr-F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</m:e>
                    </m:d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+(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fr-F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6)</m:t>
                    </m:r>
                  </m:oMath>
                </a14:m>
                <a:r>
                  <a:rPr lang="fr-FR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8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40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</m:t>
                    </m:r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+3+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fr-F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fr-FR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800"/>
                  </a:spcBef>
                  <a:spcAft>
                    <a:spcPts val="0"/>
                  </a:spcAft>
                </a:pPr>
                <a:r>
                  <a:rPr lang="fr-FR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fr-F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40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5448300"/>
                <a:ext cx="16306800" cy="33239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 3"/>
          <p:cNvSpPr/>
          <p:nvPr/>
        </p:nvSpPr>
        <p:spPr>
          <a:xfrm>
            <a:off x="-838200" y="9413583"/>
            <a:ext cx="20802600" cy="950410"/>
          </a:xfrm>
          <a:custGeom>
            <a:avLst/>
            <a:gdLst/>
            <a:ahLst/>
            <a:cxnLst/>
            <a:rect l="l" t="t" r="r" b="b"/>
            <a:pathLst>
              <a:path w="8431059" h="950410">
                <a:moveTo>
                  <a:pt x="0" y="0"/>
                </a:moveTo>
                <a:lnTo>
                  <a:pt x="8431060" y="0"/>
                </a:lnTo>
                <a:lnTo>
                  <a:pt x="8431060" y="950410"/>
                </a:lnTo>
                <a:lnTo>
                  <a:pt x="0" y="9504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83000" y="7483186"/>
            <a:ext cx="1591194" cy="20606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554933">
            <a:off x="16893757" y="2694000"/>
            <a:ext cx="2160874" cy="2108250"/>
          </a:xfrm>
          <a:prstGeom prst="rect">
            <a:avLst/>
          </a:prstGeom>
        </p:spPr>
      </p:pic>
      <p:sp>
        <p:nvSpPr>
          <p:cNvPr id="23" name="Freeform 15"/>
          <p:cNvSpPr/>
          <p:nvPr/>
        </p:nvSpPr>
        <p:spPr>
          <a:xfrm rot="18851504">
            <a:off x="-81807" y="8644378"/>
            <a:ext cx="1161563" cy="900221"/>
          </a:xfrm>
          <a:custGeom>
            <a:avLst/>
            <a:gdLst/>
            <a:ahLst/>
            <a:cxnLst/>
            <a:rect l="l" t="t" r="r" b="b"/>
            <a:pathLst>
              <a:path w="3462763" h="1857300">
                <a:moveTo>
                  <a:pt x="0" y="0"/>
                </a:moveTo>
                <a:lnTo>
                  <a:pt x="3462763" y="0"/>
                </a:lnTo>
                <a:lnTo>
                  <a:pt x="3462763" y="1857300"/>
                </a:lnTo>
                <a:lnTo>
                  <a:pt x="0" y="18573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438400" y="805071"/>
            <a:ext cx="6021200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nl-NL" sz="42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1.14 (SGK-tr16)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0" y="1087785"/>
            <a:ext cx="1272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 tổng và hiệu của hai đa thức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03671"/>
            <a:ext cx="2023810" cy="1969112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8319836" y="3827800"/>
            <a:ext cx="1789177" cy="989230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819400" y="5610680"/>
                <a:ext cx="16306800" cy="32244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18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Q</m:t>
                      </m:r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fr-FR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e>
                      </m:d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6)</m:t>
                      </m:r>
                    </m:oMath>
                  </m:oMathPara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1800"/>
                  </a:spcBef>
                  <a:defRPr/>
                </a:pPr>
                <a:r>
                  <a:rPr lang="fr-FR" sz="4000">
                    <a:solidFill>
                      <a:prstClr val="black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+6</m:t>
                    </m:r>
                  </m:oMath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1800"/>
                  </a:spcBef>
                  <a:defRPr/>
                </a:pPr>
                <a:r>
                  <a:rPr lang="fr-FR" sz="4000">
                    <a:solidFill>
                      <a:prstClr val="black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+9</m:t>
                    </m:r>
                  </m:oMath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610680"/>
                <a:ext cx="16306800" cy="32244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 3"/>
          <p:cNvSpPr/>
          <p:nvPr/>
        </p:nvSpPr>
        <p:spPr>
          <a:xfrm>
            <a:off x="-838200" y="9413583"/>
            <a:ext cx="20802600" cy="950410"/>
          </a:xfrm>
          <a:custGeom>
            <a:avLst/>
            <a:gdLst/>
            <a:ahLst/>
            <a:cxnLst/>
            <a:rect l="l" t="t" r="r" b="b"/>
            <a:pathLst>
              <a:path w="8431059" h="950410">
                <a:moveTo>
                  <a:pt x="0" y="0"/>
                </a:moveTo>
                <a:lnTo>
                  <a:pt x="8431060" y="0"/>
                </a:lnTo>
                <a:lnTo>
                  <a:pt x="8431060" y="950410"/>
                </a:lnTo>
                <a:lnTo>
                  <a:pt x="0" y="9504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83000" y="7483186"/>
            <a:ext cx="1591194" cy="20606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554933">
            <a:off x="16893757" y="2694000"/>
            <a:ext cx="2160874" cy="2108250"/>
          </a:xfrm>
          <a:prstGeom prst="rect">
            <a:avLst/>
          </a:prstGeom>
        </p:spPr>
      </p:pic>
      <p:sp>
        <p:nvSpPr>
          <p:cNvPr id="11" name="Freeform 15"/>
          <p:cNvSpPr/>
          <p:nvPr/>
        </p:nvSpPr>
        <p:spPr>
          <a:xfrm rot="18851504">
            <a:off x="-81807" y="8644378"/>
            <a:ext cx="1161563" cy="900221"/>
          </a:xfrm>
          <a:custGeom>
            <a:avLst/>
            <a:gdLst/>
            <a:ahLst/>
            <a:cxnLst/>
            <a:rect l="l" t="t" r="r" b="b"/>
            <a:pathLst>
              <a:path w="3462763" h="1857300">
                <a:moveTo>
                  <a:pt x="0" y="0"/>
                </a:moveTo>
                <a:lnTo>
                  <a:pt x="3462763" y="0"/>
                </a:lnTo>
                <a:lnTo>
                  <a:pt x="3462763" y="1857300"/>
                </a:lnTo>
                <a:lnTo>
                  <a:pt x="0" y="18573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352800" y="2255916"/>
                <a:ext cx="12420600" cy="783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fontAlgn="base"/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+ 3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6.</m:t>
                    </m:r>
                  </m:oMath>
                </a14:m>
                <a:endParaRPr lang="en-US" sz="4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2255916"/>
                <a:ext cx="12420600" cy="783035"/>
              </a:xfrm>
              <a:prstGeom prst="rect">
                <a:avLst/>
              </a:prstGeom>
              <a:blipFill>
                <a:blip r:embed="rId16"/>
                <a:stretch>
                  <a:fillRect t="-4651" b="-3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1340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351400" y="914036"/>
            <a:ext cx="6021200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nl-NL" sz="42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1.15 (SGK-tr16)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296400" y="2422672"/>
                <a:ext cx="86106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(2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3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)+(2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3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)+(2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3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b="0" i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0" y="2422672"/>
                <a:ext cx="8610600" cy="1015663"/>
              </a:xfrm>
              <a:prstGeom prst="rect">
                <a:avLst/>
              </a:prstGeom>
              <a:blipFill>
                <a:blip r:embed="rId3"/>
                <a:stretch>
                  <a:fillRect l="-2477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9372600" y="958197"/>
            <a:ext cx="44069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lnSpc>
                <a:spcPct val="150000"/>
              </a:lnSpc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 gọn biểu thức: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8790213" y="2357129"/>
            <a:ext cx="0" cy="666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66800" y="2422672"/>
                <a:ext cx="689118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 fontAlgn="base"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)+(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)+(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422672"/>
                <a:ext cx="6891182" cy="1015663"/>
              </a:xfrm>
              <a:prstGeom prst="rect">
                <a:avLst/>
              </a:prstGeom>
              <a:blipFill>
                <a:blip r:embed="rId4"/>
                <a:stretch>
                  <a:fillRect l="-3097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2"/>
          <p:cNvGrpSpPr/>
          <p:nvPr/>
        </p:nvGrpSpPr>
        <p:grpSpPr>
          <a:xfrm>
            <a:off x="501316" y="3812259"/>
            <a:ext cx="7772400" cy="4782383"/>
            <a:chOff x="0" y="0"/>
            <a:chExt cx="4274726" cy="1711515"/>
          </a:xfrm>
        </p:grpSpPr>
        <p:sp>
          <p:nvSpPr>
            <p:cNvPr id="18" name="Freeform 3"/>
            <p:cNvSpPr/>
            <p:nvPr/>
          </p:nvSpPr>
          <p:spPr>
            <a:xfrm>
              <a:off x="0" y="0"/>
              <a:ext cx="4274726" cy="1711515"/>
            </a:xfrm>
            <a:custGeom>
              <a:avLst/>
              <a:gdLst/>
              <a:ahLst/>
              <a:cxnLst/>
              <a:rect l="l" t="t" r="r" b="b"/>
              <a:pathLst>
                <a:path w="4274726" h="171151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87188"/>
                  </a:lnTo>
                  <a:cubicBezTo>
                    <a:pt x="4274726" y="1700624"/>
                    <a:pt x="4263834" y="1711515"/>
                    <a:pt x="4250399" y="1711515"/>
                  </a:cubicBezTo>
                  <a:lnTo>
                    <a:pt x="24327" y="1711515"/>
                  </a:lnTo>
                  <a:cubicBezTo>
                    <a:pt x="10891" y="1711515"/>
                    <a:pt x="0" y="1700624"/>
                    <a:pt x="0" y="168718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DCC3A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"/>
          <p:cNvGrpSpPr/>
          <p:nvPr/>
        </p:nvGrpSpPr>
        <p:grpSpPr>
          <a:xfrm>
            <a:off x="9336504" y="3788027"/>
            <a:ext cx="8418095" cy="4806616"/>
            <a:chOff x="0" y="0"/>
            <a:chExt cx="4274726" cy="1711515"/>
          </a:xfrm>
        </p:grpSpPr>
        <p:sp>
          <p:nvSpPr>
            <p:cNvPr id="21" name="Freeform 3"/>
            <p:cNvSpPr/>
            <p:nvPr/>
          </p:nvSpPr>
          <p:spPr>
            <a:xfrm>
              <a:off x="0" y="0"/>
              <a:ext cx="4274726" cy="1711515"/>
            </a:xfrm>
            <a:custGeom>
              <a:avLst/>
              <a:gdLst/>
              <a:ahLst/>
              <a:cxnLst/>
              <a:rect l="l" t="t" r="r" b="b"/>
              <a:pathLst>
                <a:path w="4274726" h="171151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87188"/>
                  </a:lnTo>
                  <a:cubicBezTo>
                    <a:pt x="4274726" y="1700624"/>
                    <a:pt x="4263834" y="1711515"/>
                    <a:pt x="4250399" y="1711515"/>
                  </a:cubicBezTo>
                  <a:lnTo>
                    <a:pt x="24327" y="1711515"/>
                  </a:lnTo>
                  <a:cubicBezTo>
                    <a:pt x="10891" y="1711515"/>
                    <a:pt x="0" y="1700624"/>
                    <a:pt x="0" y="168718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DCC3A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600200" y="5508542"/>
                <a:ext cx="556011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000" i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508542"/>
                <a:ext cx="5560112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407438" y="4108082"/>
                <a:ext cx="620990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 fontAlgn="base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– 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)+(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– 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)+(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– 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438" y="4108082"/>
                <a:ext cx="6209905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611365" y="6705656"/>
                <a:ext cx="113665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4000" i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365" y="6705656"/>
                <a:ext cx="1136657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9589404" y="4108081"/>
                <a:ext cx="7912294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 fontAlgn="base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(2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– 3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)+(2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– 3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)+(2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– 3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000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9404" y="4108081"/>
                <a:ext cx="7912294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9525000" y="6575342"/>
                <a:ext cx="36576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fr-FR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fr-FR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fr-FR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z</m:t>
                      </m:r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0" y="6575342"/>
                <a:ext cx="3657600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727785" y="5331079"/>
                <a:ext cx="729295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−3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−3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−3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US" sz="4000" i="1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7785" y="5331079"/>
                <a:ext cx="7292959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47096" y="9334500"/>
            <a:ext cx="1918739" cy="66365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4800" y="312635"/>
            <a:ext cx="1503318" cy="102086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8983237">
            <a:off x="15790039" y="-618107"/>
            <a:ext cx="3020999" cy="28035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339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6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0600" y="773129"/>
            <a:ext cx="16306800" cy="8789971"/>
          </a:xfrm>
          <a:custGeom>
            <a:avLst/>
            <a:gdLst/>
            <a:ahLst/>
            <a:cxnLst/>
            <a:rect l="l" t="t" r="r" b="b"/>
            <a:pathLst>
              <a:path w="7315200" h="3300153">
                <a:moveTo>
                  <a:pt x="0" y="0"/>
                </a:moveTo>
                <a:lnTo>
                  <a:pt x="7315200" y="0"/>
                </a:lnTo>
                <a:lnTo>
                  <a:pt x="7315200" y="3300153"/>
                </a:lnTo>
                <a:lnTo>
                  <a:pt x="0" y="33001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5897880" y="9944100"/>
            <a:ext cx="64922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23200" y="1382047"/>
            <a:ext cx="6021200" cy="942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nl-NL" sz="4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1.16 (SGK-tr16)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099509" y="2476500"/>
                <a:ext cx="13326982" cy="9014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fontAlgn="base"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 đa thức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biết: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509" y="2476500"/>
                <a:ext cx="13326982" cy="901401"/>
              </a:xfrm>
              <a:prstGeom prst="rect">
                <a:avLst/>
              </a:prstGeom>
              <a:blipFill>
                <a:blip r:embed="rId5"/>
                <a:stretch>
                  <a:fillRect l="-1600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886200" y="6481108"/>
                <a:ext cx="102870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+5+5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xyz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6481108"/>
                <a:ext cx="10287000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Callout 17"/>
          <p:cNvSpPr/>
          <p:nvPr/>
        </p:nvSpPr>
        <p:spPr>
          <a:xfrm>
            <a:off x="8319836" y="3827800"/>
            <a:ext cx="1789177" cy="989230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772001" y="5270837"/>
                <a:ext cx="874399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 fontAlgn="base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001" y="5270837"/>
                <a:ext cx="8743997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257800" y="7709237"/>
                <a:ext cx="528926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+7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7709237"/>
                <a:ext cx="5289268" cy="1015663"/>
              </a:xfrm>
              <a:prstGeom prst="rect">
                <a:avLst/>
              </a:prstGeom>
              <a:blipFill>
                <a:blip r:embed="rId8"/>
                <a:stretch>
                  <a:fillRect r="-3114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21948" y="5778668"/>
            <a:ext cx="2426418" cy="411515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3364687">
            <a:off x="751666" y="605065"/>
            <a:ext cx="1688778" cy="16192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022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8" grpId="0" animBg="1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252"/>
            <a:ext cx="12121496" cy="10292252"/>
          </a:xfrm>
          <a:custGeom>
            <a:avLst/>
            <a:gdLst/>
            <a:ahLst/>
            <a:cxnLst/>
            <a:rect l="l" t="t" r="r" b="b"/>
            <a:pathLst>
              <a:path w="12121496" h="10292252">
                <a:moveTo>
                  <a:pt x="0" y="0"/>
                </a:moveTo>
                <a:lnTo>
                  <a:pt x="12121496" y="0"/>
                </a:lnTo>
                <a:lnTo>
                  <a:pt x="12121496" y="10292252"/>
                </a:lnTo>
                <a:lnTo>
                  <a:pt x="0" y="102922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55970" y="393821"/>
            <a:ext cx="2592030" cy="895428"/>
          </a:xfrm>
          <a:custGeom>
            <a:avLst/>
            <a:gdLst/>
            <a:ahLst/>
            <a:cxnLst/>
            <a:rect l="l" t="t" r="r" b="b"/>
            <a:pathLst>
              <a:path w="2592030" h="895428">
                <a:moveTo>
                  <a:pt x="0" y="0"/>
                </a:moveTo>
                <a:lnTo>
                  <a:pt x="2592030" y="0"/>
                </a:lnTo>
                <a:lnTo>
                  <a:pt x="2592030" y="895428"/>
                </a:lnTo>
                <a:lnTo>
                  <a:pt x="0" y="8954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227252" y="133272"/>
            <a:ext cx="12121496" cy="10292252"/>
          </a:xfrm>
          <a:custGeom>
            <a:avLst/>
            <a:gdLst/>
            <a:ahLst/>
            <a:cxnLst/>
            <a:rect l="l" t="t" r="r" b="b"/>
            <a:pathLst>
              <a:path w="12121496" h="10292252">
                <a:moveTo>
                  <a:pt x="0" y="0"/>
                </a:moveTo>
                <a:lnTo>
                  <a:pt x="12121496" y="0"/>
                </a:lnTo>
                <a:lnTo>
                  <a:pt x="12121496" y="10292251"/>
                </a:lnTo>
                <a:lnTo>
                  <a:pt x="0" y="102922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17922571">
            <a:off x="-1528753" y="7702854"/>
            <a:ext cx="5395669" cy="7964048"/>
          </a:xfrm>
          <a:custGeom>
            <a:avLst/>
            <a:gdLst/>
            <a:ahLst/>
            <a:cxnLst/>
            <a:rect l="l" t="t" r="r" b="b"/>
            <a:pathLst>
              <a:path w="5395669" h="7964048">
                <a:moveTo>
                  <a:pt x="0" y="0"/>
                </a:moveTo>
                <a:lnTo>
                  <a:pt x="5395669" y="0"/>
                </a:lnTo>
                <a:lnTo>
                  <a:pt x="5395669" y="7964048"/>
                </a:lnTo>
                <a:lnTo>
                  <a:pt x="0" y="79640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33315" y="8755951"/>
            <a:ext cx="3462828" cy="185944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803451" y="2095500"/>
            <a:ext cx="14655749" cy="10144833"/>
            <a:chOff x="2308980" y="2327727"/>
            <a:chExt cx="14655749" cy="10144833"/>
          </a:xfrm>
        </p:grpSpPr>
        <p:grpSp>
          <p:nvGrpSpPr>
            <p:cNvPr id="27" name="Group 26"/>
            <p:cNvGrpSpPr/>
            <p:nvPr/>
          </p:nvGrpSpPr>
          <p:grpSpPr>
            <a:xfrm>
              <a:off x="2308980" y="2663413"/>
              <a:ext cx="14655749" cy="9809147"/>
              <a:chOff x="2308980" y="2663413"/>
              <a:chExt cx="13670039" cy="3507296"/>
            </a:xfrm>
          </p:grpSpPr>
          <p:grpSp>
            <p:nvGrpSpPr>
              <p:cNvPr id="6" name="Group 6"/>
              <p:cNvGrpSpPr/>
              <p:nvPr/>
            </p:nvGrpSpPr>
            <p:grpSpPr>
              <a:xfrm>
                <a:off x="2743687" y="2877032"/>
                <a:ext cx="13235332" cy="3293677"/>
                <a:chOff x="0" y="-38100"/>
                <a:chExt cx="2602724" cy="647700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0" y="-28956"/>
                  <a:ext cx="2602724" cy="3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724" h="348275">
                      <a:moveTo>
                        <a:pt x="203200" y="0"/>
                      </a:moveTo>
                      <a:lnTo>
                        <a:pt x="2602724" y="0"/>
                      </a:lnTo>
                      <a:lnTo>
                        <a:pt x="2399524" y="348275"/>
                      </a:lnTo>
                      <a:lnTo>
                        <a:pt x="0" y="348275"/>
                      </a:lnTo>
                      <a:lnTo>
                        <a:pt x="203200" y="0"/>
                      </a:lnTo>
                      <a:close/>
                    </a:path>
                  </a:pathLst>
                </a:custGeom>
                <a:solidFill>
                  <a:srgbClr val="A64B23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" name="TextBox 8"/>
                <p:cNvSpPr txBox="1"/>
                <p:nvPr/>
              </p:nvSpPr>
              <p:spPr>
                <a:xfrm>
                  <a:off x="101600" y="-38100"/>
                  <a:ext cx="609600" cy="6477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" name="Group 9"/>
              <p:cNvGrpSpPr/>
              <p:nvPr/>
            </p:nvGrpSpPr>
            <p:grpSpPr>
              <a:xfrm>
                <a:off x="2308980" y="2663413"/>
                <a:ext cx="13235332" cy="1771044"/>
                <a:chOff x="0" y="0"/>
                <a:chExt cx="2602724" cy="348275"/>
              </a:xfrm>
            </p:grpSpPr>
            <p:sp>
              <p:nvSpPr>
                <p:cNvPr id="10" name="Freeform 10"/>
                <p:cNvSpPr/>
                <p:nvPr/>
              </p:nvSpPr>
              <p:spPr>
                <a:xfrm>
                  <a:off x="0" y="0"/>
                  <a:ext cx="2602724" cy="3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724" h="348275">
                      <a:moveTo>
                        <a:pt x="203200" y="0"/>
                      </a:moveTo>
                      <a:lnTo>
                        <a:pt x="2602724" y="0"/>
                      </a:lnTo>
                      <a:lnTo>
                        <a:pt x="2399524" y="348275"/>
                      </a:lnTo>
                      <a:lnTo>
                        <a:pt x="0" y="348275"/>
                      </a:lnTo>
                      <a:lnTo>
                        <a:pt x="203200" y="0"/>
                      </a:lnTo>
                      <a:close/>
                    </a:path>
                  </a:pathLst>
                </a:custGeom>
                <a:solidFill>
                  <a:srgbClr val="EEB7B0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" name="TextBox 11"/>
                <p:cNvSpPr txBox="1"/>
                <p:nvPr/>
              </p:nvSpPr>
              <p:spPr>
                <a:xfrm>
                  <a:off x="101600" y="-38100"/>
                  <a:ext cx="609600" cy="6477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2" name="Freeform 12"/>
            <p:cNvSpPr/>
            <p:nvPr/>
          </p:nvSpPr>
          <p:spPr>
            <a:xfrm flipH="1">
              <a:off x="3328942" y="2327727"/>
              <a:ext cx="1071204" cy="814730"/>
            </a:xfrm>
            <a:custGeom>
              <a:avLst/>
              <a:gdLst/>
              <a:ahLst/>
              <a:cxnLst/>
              <a:rect l="l" t="t" r="r" b="b"/>
              <a:pathLst>
                <a:path w="985710" h="646984">
                  <a:moveTo>
                    <a:pt x="0" y="0"/>
                  </a:moveTo>
                  <a:lnTo>
                    <a:pt x="985710" y="0"/>
                  </a:lnTo>
                  <a:lnTo>
                    <a:pt x="985710" y="646984"/>
                  </a:lnTo>
                  <a:lnTo>
                    <a:pt x="0" y="646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4273467" y="6711172"/>
              <a:ext cx="985710" cy="646984"/>
            </a:xfrm>
            <a:custGeom>
              <a:avLst/>
              <a:gdLst/>
              <a:ahLst/>
              <a:cxnLst/>
              <a:rect l="l" t="t" r="r" b="b"/>
              <a:pathLst>
                <a:path w="985710" h="646984">
                  <a:moveTo>
                    <a:pt x="0" y="0"/>
                  </a:moveTo>
                  <a:lnTo>
                    <a:pt x="985710" y="0"/>
                  </a:lnTo>
                  <a:lnTo>
                    <a:pt x="985710" y="646984"/>
                  </a:lnTo>
                  <a:lnTo>
                    <a:pt x="0" y="646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693132" y="4156527"/>
              <a:ext cx="5312673" cy="16097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VẬN</a:t>
              </a:r>
              <a:r>
                <a:rPr kumimoji="0" lang="nl-NL" sz="7500" b="1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DỤNG</a:t>
              </a:r>
              <a:endParaRPr kumimoji="0" lang="en-US" sz="7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6306800" y="304123"/>
            <a:ext cx="1671687" cy="1628744"/>
            <a:chOff x="16640814" y="304123"/>
            <a:chExt cx="1451143" cy="1422565"/>
          </a:xfrm>
        </p:grpSpPr>
        <p:sp>
          <p:nvSpPr>
            <p:cNvPr id="33" name="Cross 32"/>
            <p:cNvSpPr/>
            <p:nvPr/>
          </p:nvSpPr>
          <p:spPr>
            <a:xfrm>
              <a:off x="17177557" y="304123"/>
              <a:ext cx="914400" cy="914400"/>
            </a:xfrm>
            <a:prstGeom prst="plus">
              <a:avLst>
                <a:gd name="adj" fmla="val 37500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6640814" y="1421888"/>
              <a:ext cx="1073485" cy="3048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35411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4096" y="-205136"/>
            <a:ext cx="2158913" cy="21063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6360" y="-227750"/>
            <a:ext cx="1914160" cy="10278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38826" y="8218356"/>
            <a:ext cx="1430172" cy="18781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192840" y="455181"/>
            <a:ext cx="6021200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nl-NL" sz="42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1.17 (SGK-tr16)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85800" y="1562100"/>
                <a:ext cx="1779728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hai đa thức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𝑥𝑦𝑧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+5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3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𝑥𝑦𝑧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4.</m:t>
                    </m:r>
                  </m:oMath>
                </a14:m>
                <a:endParaRPr lang="en-US" sz="4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fontAlgn="base"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Tìm các đa thức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 fontAlgn="base"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Tính giá trị của các đa thức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=0,5; 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=−2 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>
                    <a:solidFill>
                      <a:srgbClr val="00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=1.</m:t>
                    </m:r>
                  </m:oMath>
                </a14:m>
                <a:endParaRPr lang="en-US" sz="4000" b="0" i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2100"/>
                <a:ext cx="17797280" cy="2862322"/>
              </a:xfrm>
              <a:prstGeom prst="rect">
                <a:avLst/>
              </a:prstGeom>
              <a:blipFill>
                <a:blip r:embed="rId6"/>
                <a:stretch>
                  <a:fillRect l="-1233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62000" y="6041878"/>
                <a:ext cx="19964400" cy="3902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𝑥𝑦𝑧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+5</m:t>
                        </m:r>
                      </m:e>
                    </m:d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+(3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𝑥𝑦𝑧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−4)</m:t>
                    </m:r>
                  </m:oMath>
                </a14:m>
                <a:endParaRPr lang="en-US" sz="4000" i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</m:t>
                    </m:r>
                    <m:r>
                      <a:rPr lang="fr-FR" sz="40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𝑥𝑦𝑧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fr-FR" sz="4000" i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i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𝑥𝑦𝑧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+5</m:t>
                        </m:r>
                      </m:e>
                    </m:d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−(3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𝑥𝑦𝑧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−4)</m:t>
                    </m:r>
                  </m:oMath>
                </a14:m>
                <a:r>
                  <a:rPr lang="fr-FR" sz="4000" i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i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fr-FR" sz="40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+9</m:t>
                    </m:r>
                  </m:oMath>
                </a14:m>
                <a:r>
                  <a:rPr lang="fr-FR" sz="4000" i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i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6041878"/>
                <a:ext cx="19964400" cy="3902222"/>
              </a:xfrm>
              <a:prstGeom prst="rect">
                <a:avLst/>
              </a:prstGeom>
              <a:blipFill>
                <a:blip r:embed="rId7"/>
                <a:stretch>
                  <a:fillRect l="-1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Callout 27"/>
          <p:cNvSpPr/>
          <p:nvPr/>
        </p:nvSpPr>
        <p:spPr>
          <a:xfrm>
            <a:off x="8308851" y="4762500"/>
            <a:ext cx="1789177" cy="989230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4839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4096" y="-205136"/>
            <a:ext cx="2158913" cy="21063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6360" y="-227750"/>
            <a:ext cx="1914160" cy="10278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38826" y="8218356"/>
            <a:ext cx="1430172" cy="18781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192840" y="455181"/>
            <a:ext cx="6021200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nl-NL" sz="42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1.17 (SGK-tr16)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85800" y="1562100"/>
                <a:ext cx="1779728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 hai đa thức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=2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30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2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+3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𝑥𝑦𝑧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−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2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+5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= 3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𝑥𝑦𝑧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−2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30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2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−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4.</m:t>
                    </m:r>
                  </m:oMath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base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Tìm các đa thức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–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;</a:t>
                </a:r>
              </a:p>
              <a:p>
                <a:pPr marL="0" marR="0" lvl="0" indent="0" algn="just" defTabSz="914400" rtl="0" eaLnBrk="1" fontAlgn="base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Tính giá trị của các đa thức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+ 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=0,5; 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=−2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𝑧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=1.</m:t>
                    </m:r>
                  </m:oMath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2100"/>
                <a:ext cx="17797280" cy="2862322"/>
              </a:xfrm>
              <a:prstGeom prst="rect">
                <a:avLst/>
              </a:prstGeom>
              <a:blipFill>
                <a:blip r:embed="rId6"/>
                <a:stretch>
                  <a:fillRect l="-1233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Callout 21"/>
          <p:cNvSpPr/>
          <p:nvPr/>
        </p:nvSpPr>
        <p:spPr>
          <a:xfrm>
            <a:off x="8308851" y="4762500"/>
            <a:ext cx="1789177" cy="989230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01842" y="5981700"/>
                <a:ext cx="14766758" cy="39024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defRPr/>
                </a:pPr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Thay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=0,5;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=−2;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fr-FR" sz="4000" i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có :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ctr">
                  <a:lnSpc>
                    <a:spcPct val="150000"/>
                  </a:lnSpc>
                  <a:spcBef>
                    <a:spcPts val="600"/>
                  </a:spcBef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2.0,5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+3.0,5.</m:t>
                    </m:r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.1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2.0,5+5=0</m:t>
                    </m:r>
                  </m:oMath>
                </a14:m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defRPr/>
                </a:pPr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Thay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=0,5;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=−2;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fr-FR" sz="4000" i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có: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ctr">
                  <a:lnSpc>
                    <a:spcPct val="150000"/>
                  </a:lnSpc>
                  <a:spcBef>
                    <a:spcPts val="600"/>
                  </a:spcBef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=6.0,5.</m:t>
                    </m:r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.1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0,5+1=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5,5</m:t>
                    </m:r>
                  </m:oMath>
                </a14:m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42" y="5981700"/>
                <a:ext cx="14766758" cy="3902415"/>
              </a:xfrm>
              <a:prstGeom prst="rect">
                <a:avLst/>
              </a:prstGeom>
              <a:blipFill>
                <a:blip r:embed="rId7"/>
                <a:stretch>
                  <a:fillRect l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9604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540691"/>
            <a:ext cx="16230600" cy="6498409"/>
            <a:chOff x="0" y="0"/>
            <a:chExt cx="4274726" cy="17115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711515"/>
            </a:xfrm>
            <a:custGeom>
              <a:avLst/>
              <a:gdLst/>
              <a:ahLst/>
              <a:cxnLst/>
              <a:rect l="l" t="t" r="r" b="b"/>
              <a:pathLst>
                <a:path w="4274726" h="171151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87188"/>
                  </a:lnTo>
                  <a:cubicBezTo>
                    <a:pt x="4274726" y="1700624"/>
                    <a:pt x="4263834" y="1711515"/>
                    <a:pt x="4250399" y="1711515"/>
                  </a:cubicBezTo>
                  <a:lnTo>
                    <a:pt x="24327" y="1711515"/>
                  </a:lnTo>
                  <a:cubicBezTo>
                    <a:pt x="10891" y="1711515"/>
                    <a:pt x="0" y="1700624"/>
                    <a:pt x="0" y="168718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DCC3A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2200" y="-2515499"/>
            <a:ext cx="6011177" cy="41151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47" y="723900"/>
            <a:ext cx="2481287" cy="24142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603651" y="1638300"/>
            <a:ext cx="10798149" cy="1710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8000" b="1" kern="0">
                <a:cs typeface="Arial" panose="020B0604020202020204" pitchFamily="34" charset="0"/>
              </a:rPr>
              <a:t>CHƯƠNG I. ĐA THỨC</a:t>
            </a:r>
            <a:endParaRPr lang="en-US" sz="8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28700" y="3467100"/>
            <a:ext cx="159639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6600" b="1" ker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 5 - </a:t>
            </a:r>
            <a:r>
              <a:rPr lang="vi-VN" sz="6600" b="1" ker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3. </a:t>
            </a:r>
            <a:endParaRPr lang="en-US" sz="6600" b="1" ker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vi-VN" sz="6600" b="1" ker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 CỘNG </a:t>
            </a:r>
            <a:r>
              <a:rPr lang="en-US" sz="6600" b="1" ker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 </a:t>
            </a:r>
            <a:r>
              <a:rPr lang="vi-VN" sz="6600" b="1" ker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 TRỪ ĐA THỨC 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5159" y="7429500"/>
            <a:ext cx="3977675" cy="2378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487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086100"/>
            <a:ext cx="16230600" cy="5867400"/>
            <a:chOff x="0" y="0"/>
            <a:chExt cx="4274726" cy="17115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711515"/>
            </a:xfrm>
            <a:custGeom>
              <a:avLst/>
              <a:gdLst/>
              <a:ahLst/>
              <a:cxnLst/>
              <a:rect l="l" t="t" r="r" b="b"/>
              <a:pathLst>
                <a:path w="4274726" h="171151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87188"/>
                  </a:lnTo>
                  <a:cubicBezTo>
                    <a:pt x="4274726" y="1700624"/>
                    <a:pt x="4263834" y="1711515"/>
                    <a:pt x="4250399" y="1711515"/>
                  </a:cubicBezTo>
                  <a:lnTo>
                    <a:pt x="24327" y="1711515"/>
                  </a:lnTo>
                  <a:cubicBezTo>
                    <a:pt x="10891" y="1711515"/>
                    <a:pt x="0" y="1700624"/>
                    <a:pt x="0" y="168718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DCC3A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3067879">
            <a:off x="14903270" y="7569324"/>
            <a:ext cx="2484075" cy="3134480"/>
          </a:xfrm>
          <a:custGeom>
            <a:avLst/>
            <a:gdLst/>
            <a:ahLst/>
            <a:cxnLst/>
            <a:rect l="l" t="t" r="r" b="b"/>
            <a:pathLst>
              <a:path w="2484075" h="3134480">
                <a:moveTo>
                  <a:pt x="0" y="0"/>
                </a:moveTo>
                <a:lnTo>
                  <a:pt x="2484075" y="0"/>
                </a:lnTo>
                <a:lnTo>
                  <a:pt x="2484075" y="3134480"/>
                </a:lnTo>
                <a:lnTo>
                  <a:pt x="0" y="31344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4063775">
            <a:off x="791051" y="2101989"/>
            <a:ext cx="1806132" cy="1934278"/>
          </a:xfrm>
          <a:custGeom>
            <a:avLst/>
            <a:gdLst/>
            <a:ahLst/>
            <a:cxnLst/>
            <a:rect l="l" t="t" r="r" b="b"/>
            <a:pathLst>
              <a:path w="1806132" h="1934278">
                <a:moveTo>
                  <a:pt x="0" y="0"/>
                </a:moveTo>
                <a:lnTo>
                  <a:pt x="1806132" y="0"/>
                </a:lnTo>
                <a:lnTo>
                  <a:pt x="1806132" y="1934278"/>
                </a:lnTo>
                <a:lnTo>
                  <a:pt x="0" y="19342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253239" y="-1001116"/>
            <a:ext cx="6012122" cy="2029816"/>
          </a:xfrm>
          <a:custGeom>
            <a:avLst/>
            <a:gdLst/>
            <a:ahLst/>
            <a:cxnLst/>
            <a:rect l="l" t="t" r="r" b="b"/>
            <a:pathLst>
              <a:path w="6012122" h="2029816">
                <a:moveTo>
                  <a:pt x="0" y="0"/>
                </a:moveTo>
                <a:lnTo>
                  <a:pt x="6012122" y="0"/>
                </a:lnTo>
                <a:lnTo>
                  <a:pt x="6012122" y="2029816"/>
                </a:lnTo>
                <a:lnTo>
                  <a:pt x="0" y="2029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104249" y="669858"/>
            <a:ext cx="10003302" cy="1741335"/>
            <a:chOff x="4142348" y="201765"/>
            <a:chExt cx="10003302" cy="1741335"/>
          </a:xfrm>
        </p:grpSpPr>
        <p:sp>
          <p:nvSpPr>
            <p:cNvPr id="11" name="Freeform 3"/>
            <p:cNvSpPr/>
            <p:nvPr/>
          </p:nvSpPr>
          <p:spPr>
            <a:xfrm>
              <a:off x="4928470" y="342900"/>
              <a:ext cx="8431059" cy="1600200"/>
            </a:xfrm>
            <a:custGeom>
              <a:avLst/>
              <a:gdLst/>
              <a:ahLst/>
              <a:cxnLst/>
              <a:rect l="l" t="t" r="r" b="b"/>
              <a:pathLst>
                <a:path w="8431059" h="950410">
                  <a:moveTo>
                    <a:pt x="0" y="0"/>
                  </a:moveTo>
                  <a:lnTo>
                    <a:pt x="8431060" y="0"/>
                  </a:lnTo>
                  <a:lnTo>
                    <a:pt x="8431060" y="950410"/>
                  </a:lnTo>
                  <a:lnTo>
                    <a:pt x="0" y="950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9"/>
            <p:cNvSpPr txBox="1"/>
            <p:nvPr/>
          </p:nvSpPr>
          <p:spPr>
            <a:xfrm>
              <a:off x="4142348" y="201765"/>
              <a:ext cx="10003302" cy="1415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2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6000" b="1" i="0" u="none" strike="noStrike" kern="1200" cap="none" spc="0" normalizeH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TẬP THÊM</a:t>
              </a:r>
              <a:endPara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81200" y="4101048"/>
                <a:ext cx="1424940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fr-FR" sz="4000" b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 1. </a:t>
                </a:r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hai đa thức sau, tìm hệ số a, b, c để cho hai đa thức bằng nhau?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+10.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−76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  <m:sSup>
                            <m:sSup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+2019</m:t>
                      </m:r>
                    </m:oMath>
                  </m:oMathPara>
                </a14:m>
                <a:endParaRPr lang="en-US" sz="4000" i="1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=15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3−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+8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+2018</m:t>
                      </m:r>
                    </m:oMath>
                  </m:oMathPara>
                </a14:m>
                <a:endParaRPr lang="en-US" sz="4000" i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101048"/>
                <a:ext cx="14249400" cy="3785652"/>
              </a:xfrm>
              <a:prstGeom prst="rect">
                <a:avLst/>
              </a:prstGeom>
              <a:blipFill>
                <a:blip r:embed="rId9"/>
                <a:stretch>
                  <a:fillRect l="-1497" r="-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3067879">
            <a:off x="16115383" y="8878510"/>
            <a:ext cx="1431901" cy="1759208"/>
          </a:xfrm>
          <a:custGeom>
            <a:avLst/>
            <a:gdLst/>
            <a:ahLst/>
            <a:cxnLst/>
            <a:rect l="l" t="t" r="r" b="b"/>
            <a:pathLst>
              <a:path w="2484075" h="3134480">
                <a:moveTo>
                  <a:pt x="0" y="0"/>
                </a:moveTo>
                <a:lnTo>
                  <a:pt x="2484075" y="0"/>
                </a:lnTo>
                <a:lnTo>
                  <a:pt x="2484075" y="3134480"/>
                </a:lnTo>
                <a:lnTo>
                  <a:pt x="0" y="31344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4063775">
            <a:off x="322140" y="61560"/>
            <a:ext cx="1806132" cy="1934278"/>
          </a:xfrm>
          <a:custGeom>
            <a:avLst/>
            <a:gdLst/>
            <a:ahLst/>
            <a:cxnLst/>
            <a:rect l="l" t="t" r="r" b="b"/>
            <a:pathLst>
              <a:path w="1806132" h="1934278">
                <a:moveTo>
                  <a:pt x="0" y="0"/>
                </a:moveTo>
                <a:lnTo>
                  <a:pt x="1806132" y="0"/>
                </a:lnTo>
                <a:lnTo>
                  <a:pt x="1806132" y="1934278"/>
                </a:lnTo>
                <a:lnTo>
                  <a:pt x="0" y="19342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253239" y="-1001116"/>
            <a:ext cx="6012122" cy="2029816"/>
          </a:xfrm>
          <a:custGeom>
            <a:avLst/>
            <a:gdLst/>
            <a:ahLst/>
            <a:cxnLst/>
            <a:rect l="l" t="t" r="r" b="b"/>
            <a:pathLst>
              <a:path w="6012122" h="2029816">
                <a:moveTo>
                  <a:pt x="0" y="0"/>
                </a:moveTo>
                <a:lnTo>
                  <a:pt x="6012122" y="0"/>
                </a:lnTo>
                <a:lnTo>
                  <a:pt x="6012122" y="2029816"/>
                </a:lnTo>
                <a:lnTo>
                  <a:pt x="0" y="2029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676399" y="2247900"/>
                <a:ext cx="14935200" cy="4594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𝑎𝑥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+10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−76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36</m:t>
                        </m:r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+2019</m:t>
                    </m:r>
                  </m:oMath>
                </a14:m>
                <a:endParaRPr kumimoji="0" lang="en-US" sz="4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+10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−36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+10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+2019</m:t>
                    </m:r>
                  </m:oMath>
                </a14:m>
                <a:endParaRPr kumimoji="0" lang="en-US" sz="4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−26</m:t>
                        </m:r>
                      </m:e>
                    </m:d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−68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+2019 </m:t>
                    </m:r>
                  </m:oMath>
                </a14:m>
                <a:endParaRPr kumimoji="0" lang="en-US" sz="4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=15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3−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+8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−9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+2018</m:t>
                    </m:r>
                  </m:oMath>
                </a14:m>
                <a:endParaRPr kumimoji="0" lang="en-US" sz="4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11−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+2018</m:t>
                    </m:r>
                  </m:oMath>
                </a14:m>
                <a:endParaRPr kumimoji="0" lang="en-US" sz="4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399" y="2247900"/>
                <a:ext cx="14935200" cy="4594719"/>
              </a:xfrm>
              <a:prstGeom prst="rect">
                <a:avLst/>
              </a:prstGeom>
              <a:blipFill>
                <a:blip r:embed="rId7"/>
                <a:stretch>
                  <a:fillRect l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Callout 14"/>
          <p:cNvSpPr/>
          <p:nvPr/>
        </p:nvSpPr>
        <p:spPr>
          <a:xfrm>
            <a:off x="8249411" y="876300"/>
            <a:ext cx="1789177" cy="989230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81200" y="6294309"/>
                <a:ext cx="16459200" cy="3040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i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phải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−26=6           </m:t>
                            </m:r>
                          </m:e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11−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=−68      </m:t>
                            </m:r>
                          </m:e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2019=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+2018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 i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↔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=32</m:t>
                            </m:r>
                          </m:e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=79</m:t>
                            </m:r>
                          </m:e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=1   </m:t>
                            </m:r>
                          </m:e>
                        </m:eqArr>
                      </m:e>
                    </m:d>
                  </m:oMath>
                </a14:m>
                <a:endParaRPr lang="en-US" sz="4000" i="1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6294309"/>
                <a:ext cx="16459200" cy="3040191"/>
              </a:xfrm>
              <a:prstGeom prst="rect">
                <a:avLst/>
              </a:prstGeom>
              <a:blipFill>
                <a:blip r:embed="rId8"/>
                <a:stretch>
                  <a:fillRect l="-1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124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04800" y="583674"/>
                <a:ext cx="17699524" cy="1892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kumimoji="0" lang="fr-FR" sz="39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 2. </a:t>
                </a:r>
                <a:r>
                  <a:rPr lang="en-US" sz="39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đa thức </a:t>
                </a:r>
                <a14:m>
                  <m:oMath xmlns:m="http://schemas.openxmlformats.org/officeDocument/2006/math"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9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900" i="1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39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9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39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9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thỏa mãn </a:t>
                </a:r>
                <a14:m>
                  <m:oMath xmlns:m="http://schemas.openxmlformats.org/officeDocument/2006/math"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d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d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=2019</m:t>
                    </m:r>
                  </m:oMath>
                </a14:m>
                <a:r>
                  <a:rPr lang="en-US" sz="3900" i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9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Chứng minh </a:t>
                </a:r>
                <a14:m>
                  <m:oMath xmlns:m="http://schemas.openxmlformats.org/officeDocument/2006/math"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d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sz="39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một số lẻ?</a:t>
                </a:r>
                <a:endParaRPr lang="en-US" sz="39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83674"/>
                <a:ext cx="17699524" cy="1892826"/>
              </a:xfrm>
              <a:prstGeom prst="rect">
                <a:avLst/>
              </a:prstGeom>
              <a:blipFill>
                <a:blip r:embed="rId3"/>
                <a:stretch>
                  <a:fillRect l="-1171" r="-1171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09600" y="4305300"/>
                <a:ext cx="17145000" cy="56904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90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P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d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P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d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=2019⇔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m:rPr>
                            <m:sty m:val="p"/>
                          </m:rP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ba</m:t>
                        </m:r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+9</m:t>
                        </m:r>
                        <m:r>
                          <m:rPr>
                            <m:sty m:val="p"/>
                          </m:rP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d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36</m:t>
                        </m:r>
                        <m:r>
                          <m:rPr>
                            <m:sty m:val="p"/>
                          </m:rP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+6</m:t>
                        </m:r>
                        <m:r>
                          <m:rPr>
                            <m:sty m:val="p"/>
                          </m:rP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d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=2019</m:t>
                    </m:r>
                  </m:oMath>
                </a14:m>
                <a:r>
                  <a:rPr lang="en-US" sz="39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900" b="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                                    </m:t>
                    </m:r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⇔45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=2019 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9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39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Lại 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P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d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P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d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  <m:r>
                          <m:rPr>
                            <m:sty m:val="p"/>
                          </m:rP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+10</m:t>
                        </m:r>
                        <m:r>
                          <m:rPr>
                            <m:sty m:val="p"/>
                          </m:rP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d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29</m:t>
                        </m:r>
                        <m:r>
                          <m:rPr>
                            <m:sty m:val="p"/>
                          </m:rP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+7</m:t>
                        </m:r>
                        <m:r>
                          <m:rPr>
                            <m:sty m:val="p"/>
                          </m:rP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d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=51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endParaRPr lang="en-US" sz="39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39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P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d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P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d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⇒51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t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39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39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Trừ vế theo vế (2) cho (1) ta có: </a:t>
                </a:r>
                <a14:m>
                  <m:oMath xmlns:m="http://schemas.openxmlformats.org/officeDocument/2006/math"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2019</m:t>
                    </m:r>
                  </m:oMath>
                </a14:m>
                <a:r>
                  <a:rPr lang="en-US" sz="39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, mà 6a chẵn, 2019 lẻ nên t lẻ, ta có điều phải chứng minh.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305300"/>
                <a:ext cx="17145000" cy="5690404"/>
              </a:xfrm>
              <a:prstGeom prst="rect">
                <a:avLst/>
              </a:prstGeom>
              <a:blipFill>
                <a:blip r:embed="rId4"/>
                <a:stretch>
                  <a:fillRect l="-1209" r="-1209" b="-3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Callout 14"/>
          <p:cNvSpPr/>
          <p:nvPr/>
        </p:nvSpPr>
        <p:spPr>
          <a:xfrm>
            <a:off x="8288167" y="2857500"/>
            <a:ext cx="1732789" cy="990600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12633">
            <a:off x="17176717" y="9621146"/>
            <a:ext cx="1655214" cy="8888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15831" y="2835729"/>
            <a:ext cx="1394749" cy="23654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18373" y="3058259"/>
            <a:ext cx="862659" cy="9602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792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58135" y="3524859"/>
            <a:ext cx="5422223" cy="3176946"/>
            <a:chOff x="918432" y="3568797"/>
            <a:chExt cx="5422223" cy="4239967"/>
          </a:xfrm>
          <a:solidFill>
            <a:srgbClr val="FFFF93"/>
          </a:solidFill>
        </p:grpSpPr>
        <p:grpSp>
          <p:nvGrpSpPr>
            <p:cNvPr id="10" name="Group 3"/>
            <p:cNvGrpSpPr/>
            <p:nvPr/>
          </p:nvGrpSpPr>
          <p:grpSpPr>
            <a:xfrm>
              <a:off x="918432" y="3568797"/>
              <a:ext cx="5422223" cy="4239967"/>
              <a:chOff x="-3810" y="0"/>
              <a:chExt cx="3189543" cy="3100688"/>
            </a:xfrm>
            <a:grpFill/>
          </p:grpSpPr>
          <p:sp>
            <p:nvSpPr>
              <p:cNvPr id="12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1230349" y="4360838"/>
              <a:ext cx="4796230" cy="154062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</a:t>
              </a:r>
              <a:r>
                <a:rPr kumimoji="0" lang="pt-BR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13415" y="3467100"/>
            <a:ext cx="5422223" cy="3224295"/>
            <a:chOff x="6840639" y="3553166"/>
            <a:chExt cx="5422223" cy="5001862"/>
          </a:xfrm>
          <a:solidFill>
            <a:srgbClr val="FFFF93"/>
          </a:solidFill>
        </p:grpSpPr>
        <p:grpSp>
          <p:nvGrpSpPr>
            <p:cNvPr id="15" name="Group 3"/>
            <p:cNvGrpSpPr/>
            <p:nvPr/>
          </p:nvGrpSpPr>
          <p:grpSpPr>
            <a:xfrm>
              <a:off x="6840639" y="3553166"/>
              <a:ext cx="5422223" cy="5001862"/>
              <a:chOff x="-3810" y="-1"/>
              <a:chExt cx="3189543" cy="3657863"/>
            </a:xfrm>
            <a:grpFill/>
          </p:grpSpPr>
          <p:sp>
            <p:nvSpPr>
              <p:cNvPr id="17" name="Freeform 4"/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5"/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7398167" y="4529268"/>
              <a:ext cx="4360209" cy="182492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thành các bài tập trong SBT.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421737" y="3506287"/>
            <a:ext cx="5422223" cy="3185107"/>
            <a:chOff x="12644694" y="3479846"/>
            <a:chExt cx="5422223" cy="4709752"/>
          </a:xfrm>
          <a:solidFill>
            <a:srgbClr val="FFFF93"/>
          </a:solidFill>
        </p:grpSpPr>
        <p:grpSp>
          <p:nvGrpSpPr>
            <p:cNvPr id="20" name="Group 3"/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  <a:grpFill/>
          </p:grpSpPr>
          <p:sp>
            <p:nvSpPr>
              <p:cNvPr id="22" name="Freeform 4"/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12780208" y="4270318"/>
              <a:ext cx="5196871" cy="18214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</a:t>
              </a:r>
              <a:r>
                <a:rPr kumimoji="0" lang="vi-VN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bị trước 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sz="4000" b="1" kern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Bài 2. Đa thức</a:t>
              </a:r>
              <a:endPara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322848" y="692097"/>
            <a:ext cx="9601198" cy="3332248"/>
            <a:chOff x="3493413" y="2763753"/>
            <a:chExt cx="9601198" cy="3332248"/>
          </a:xfrm>
        </p:grpSpPr>
        <p:grpSp>
          <p:nvGrpSpPr>
            <p:cNvPr id="26" name="Group 5"/>
            <p:cNvGrpSpPr/>
            <p:nvPr/>
          </p:nvGrpSpPr>
          <p:grpSpPr>
            <a:xfrm>
              <a:off x="3493413" y="2865239"/>
              <a:ext cx="9601198" cy="3230762"/>
              <a:chOff x="-550010" y="-38100"/>
              <a:chExt cx="3304202" cy="850900"/>
            </a:xfrm>
          </p:grpSpPr>
          <p:sp>
            <p:nvSpPr>
              <p:cNvPr id="28" name="Freeform 6"/>
              <p:cNvSpPr/>
              <p:nvPr/>
            </p:nvSpPr>
            <p:spPr>
              <a:xfrm>
                <a:off x="-550010" y="13202"/>
                <a:ext cx="3304202" cy="341175"/>
              </a:xfrm>
              <a:custGeom>
                <a:avLst/>
                <a:gdLst/>
                <a:ahLst/>
                <a:cxnLst/>
                <a:rect l="l" t="t" r="r" b="b"/>
                <a:pathLst>
                  <a:path w="2175804" h="376692">
                    <a:moveTo>
                      <a:pt x="47794" y="0"/>
                    </a:moveTo>
                    <a:lnTo>
                      <a:pt x="2128010" y="0"/>
                    </a:lnTo>
                    <a:cubicBezTo>
                      <a:pt x="2140686" y="0"/>
                      <a:pt x="2152842" y="5035"/>
                      <a:pt x="2161805" y="13999"/>
                    </a:cubicBezTo>
                    <a:cubicBezTo>
                      <a:pt x="2170768" y="22962"/>
                      <a:pt x="2175804" y="35118"/>
                      <a:pt x="2175804" y="47794"/>
                    </a:cubicBezTo>
                    <a:lnTo>
                      <a:pt x="2175804" y="328898"/>
                    </a:lnTo>
                    <a:cubicBezTo>
                      <a:pt x="2175804" y="341574"/>
                      <a:pt x="2170768" y="353730"/>
                      <a:pt x="2161805" y="362694"/>
                    </a:cubicBezTo>
                    <a:cubicBezTo>
                      <a:pt x="2152842" y="371657"/>
                      <a:pt x="2140686" y="376692"/>
                      <a:pt x="2128010" y="376692"/>
                    </a:cubicBezTo>
                    <a:lnTo>
                      <a:pt x="47794" y="376692"/>
                    </a:lnTo>
                    <a:cubicBezTo>
                      <a:pt x="35118" y="376692"/>
                      <a:pt x="22962" y="371657"/>
                      <a:pt x="13999" y="362694"/>
                    </a:cubicBezTo>
                    <a:cubicBezTo>
                      <a:pt x="5035" y="353730"/>
                      <a:pt x="0" y="341574"/>
                      <a:pt x="0" y="328898"/>
                    </a:cubicBezTo>
                    <a:lnTo>
                      <a:pt x="0" y="47794"/>
                    </a:lnTo>
                    <a:cubicBezTo>
                      <a:pt x="0" y="35118"/>
                      <a:pt x="5035" y="22962"/>
                      <a:pt x="13999" y="13999"/>
                    </a:cubicBezTo>
                    <a:cubicBezTo>
                      <a:pt x="22962" y="5035"/>
                      <a:pt x="35118" y="0"/>
                      <a:pt x="47794" y="0"/>
                    </a:cubicBezTo>
                    <a:close/>
                  </a:path>
                </a:pathLst>
              </a:custGeom>
              <a:solidFill>
                <a:srgbClr val="AD554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4174114" y="2763753"/>
              <a:ext cx="8191666" cy="15082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ts val="12880"/>
                </a:lnSpc>
              </a:pPr>
              <a:r>
                <a:rPr lang="vi-VN" sz="6000" b="1">
                  <a:solidFill>
                    <a:schemeClr val="bg1"/>
                  </a:solidFill>
                  <a:cs typeface="Arial" panose="020B0604020202020204" pitchFamily="34" charset="0"/>
                </a:rPr>
                <a:t>HƯỚNG DẪN VỀ NHÀ</a:t>
              </a: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327135">
            <a:off x="15275228" y="-1180896"/>
            <a:ext cx="3895682" cy="361524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1758" y="7648764"/>
            <a:ext cx="4078577" cy="221913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7685840" y="0"/>
            <a:ext cx="10602160" cy="10602160"/>
          </a:xfrm>
          <a:custGeom>
            <a:avLst/>
            <a:gdLst/>
            <a:ahLst/>
            <a:cxnLst/>
            <a:rect l="l" t="t" r="r" b="b"/>
            <a:pathLst>
              <a:path w="10602160" h="10602160">
                <a:moveTo>
                  <a:pt x="0" y="0"/>
                </a:moveTo>
                <a:lnTo>
                  <a:pt x="10602160" y="0"/>
                </a:lnTo>
                <a:lnTo>
                  <a:pt x="10602160" y="10602160"/>
                </a:lnTo>
                <a:lnTo>
                  <a:pt x="0" y="10602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-2916319" y="0"/>
            <a:ext cx="10602160" cy="10602160"/>
          </a:xfrm>
          <a:custGeom>
            <a:avLst/>
            <a:gdLst/>
            <a:ahLst/>
            <a:cxnLst/>
            <a:rect l="l" t="t" r="r" b="b"/>
            <a:pathLst>
              <a:path w="10602160" h="10602160">
                <a:moveTo>
                  <a:pt x="0" y="0"/>
                </a:moveTo>
                <a:lnTo>
                  <a:pt x="10602159" y="0"/>
                </a:lnTo>
                <a:lnTo>
                  <a:pt x="10602159" y="10602160"/>
                </a:lnTo>
                <a:lnTo>
                  <a:pt x="0" y="10602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46596" y="0"/>
            <a:ext cx="782104" cy="3400454"/>
          </a:xfrm>
          <a:custGeom>
            <a:avLst/>
            <a:gdLst/>
            <a:ahLst/>
            <a:cxnLst/>
            <a:rect l="l" t="t" r="r" b="b"/>
            <a:pathLst>
              <a:path w="782104" h="3400454">
                <a:moveTo>
                  <a:pt x="0" y="0"/>
                </a:moveTo>
                <a:lnTo>
                  <a:pt x="782104" y="0"/>
                </a:lnTo>
                <a:lnTo>
                  <a:pt x="782104" y="3400454"/>
                </a:lnTo>
                <a:lnTo>
                  <a:pt x="0" y="34004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0045" y="1960554"/>
            <a:ext cx="13708343" cy="64885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329" y="6743700"/>
            <a:ext cx="2658086" cy="27190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149611">
            <a:off x="14428898" y="6781680"/>
            <a:ext cx="2572735" cy="257273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565416" y="3162300"/>
            <a:ext cx="112776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lvl="0" algn="ctr">
              <a:lnSpc>
                <a:spcPct val="150000"/>
              </a:lnSpc>
            </a:pPr>
            <a:r>
              <a:rPr lang="en-US" sz="7500" b="1">
                <a:latin typeface="Arial" panose="020B0604020202020204" pitchFamily="34" charset="0"/>
                <a:cs typeface="Arial" panose="020B0604020202020204" pitchFamily="34" charset="0"/>
              </a:rPr>
              <a:t>ĐÃ THEO DÕI BÀI HỌC</a:t>
            </a:r>
            <a:r>
              <a:rPr lang="vi-VN" sz="7500" b="1">
                <a:cs typeface="Arial" panose="020B0604020202020204" pitchFamily="34" charset="0"/>
              </a:rPr>
              <a:t>!</a:t>
            </a:r>
            <a:endParaRPr lang="en-US" sz="7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85800" y="-2552700"/>
            <a:ext cx="19461855" cy="7890897"/>
          </a:xfrm>
          <a:custGeom>
            <a:avLst/>
            <a:gdLst/>
            <a:ahLst/>
            <a:cxnLst/>
            <a:rect l="l" t="t" r="r" b="b"/>
            <a:pathLst>
              <a:path w="19461855" h="7890897">
                <a:moveTo>
                  <a:pt x="0" y="0"/>
                </a:moveTo>
                <a:lnTo>
                  <a:pt x="19461855" y="0"/>
                </a:lnTo>
                <a:lnTo>
                  <a:pt x="19461855" y="7890897"/>
                </a:lnTo>
                <a:lnTo>
                  <a:pt x="0" y="78908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2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590800" y="3390900"/>
            <a:ext cx="12440720" cy="5750092"/>
          </a:xfrm>
          <a:custGeom>
            <a:avLst/>
            <a:gdLst/>
            <a:ahLst/>
            <a:cxnLst/>
            <a:rect l="l" t="t" r="r" b="b"/>
            <a:pathLst>
              <a:path w="12440720" h="5750092">
                <a:moveTo>
                  <a:pt x="0" y="0"/>
                </a:moveTo>
                <a:lnTo>
                  <a:pt x="12440721" y="0"/>
                </a:lnTo>
                <a:lnTo>
                  <a:pt x="12440721" y="5750092"/>
                </a:lnTo>
                <a:lnTo>
                  <a:pt x="0" y="57500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590800" y="3722271"/>
            <a:ext cx="1812131" cy="1401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90800" y="6846471"/>
            <a:ext cx="1812131" cy="1401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9560340" flipH="1">
            <a:off x="712195" y="348078"/>
            <a:ext cx="2089282" cy="237418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105399" y="744452"/>
            <a:ext cx="8305802" cy="3332248"/>
            <a:chOff x="4103011" y="2763753"/>
            <a:chExt cx="8305802" cy="3332248"/>
          </a:xfrm>
        </p:grpSpPr>
        <p:grpSp>
          <p:nvGrpSpPr>
            <p:cNvPr id="15" name="Group 5"/>
            <p:cNvGrpSpPr/>
            <p:nvPr/>
          </p:nvGrpSpPr>
          <p:grpSpPr>
            <a:xfrm>
              <a:off x="4103011" y="2865239"/>
              <a:ext cx="8305802" cy="3230762"/>
              <a:chOff x="-340220" y="-38100"/>
              <a:chExt cx="2858398" cy="850900"/>
            </a:xfrm>
          </p:grpSpPr>
          <p:sp>
            <p:nvSpPr>
              <p:cNvPr id="17" name="Freeform 6"/>
              <p:cNvSpPr/>
              <p:nvPr/>
            </p:nvSpPr>
            <p:spPr>
              <a:xfrm>
                <a:off x="-340220" y="-6242"/>
                <a:ext cx="2858398" cy="397804"/>
              </a:xfrm>
              <a:custGeom>
                <a:avLst/>
                <a:gdLst/>
                <a:ahLst/>
                <a:cxnLst/>
                <a:rect l="l" t="t" r="r" b="b"/>
                <a:pathLst>
                  <a:path w="2175804" h="376692">
                    <a:moveTo>
                      <a:pt x="47794" y="0"/>
                    </a:moveTo>
                    <a:lnTo>
                      <a:pt x="2128010" y="0"/>
                    </a:lnTo>
                    <a:cubicBezTo>
                      <a:pt x="2140686" y="0"/>
                      <a:pt x="2152842" y="5035"/>
                      <a:pt x="2161805" y="13999"/>
                    </a:cubicBezTo>
                    <a:cubicBezTo>
                      <a:pt x="2170768" y="22962"/>
                      <a:pt x="2175804" y="35118"/>
                      <a:pt x="2175804" y="47794"/>
                    </a:cubicBezTo>
                    <a:lnTo>
                      <a:pt x="2175804" y="328898"/>
                    </a:lnTo>
                    <a:cubicBezTo>
                      <a:pt x="2175804" y="341574"/>
                      <a:pt x="2170768" y="353730"/>
                      <a:pt x="2161805" y="362694"/>
                    </a:cubicBezTo>
                    <a:cubicBezTo>
                      <a:pt x="2152842" y="371657"/>
                      <a:pt x="2140686" y="376692"/>
                      <a:pt x="2128010" y="376692"/>
                    </a:cubicBezTo>
                    <a:lnTo>
                      <a:pt x="47794" y="376692"/>
                    </a:lnTo>
                    <a:cubicBezTo>
                      <a:pt x="35118" y="376692"/>
                      <a:pt x="22962" y="371657"/>
                      <a:pt x="13999" y="362694"/>
                    </a:cubicBezTo>
                    <a:cubicBezTo>
                      <a:pt x="5035" y="353730"/>
                      <a:pt x="0" y="341574"/>
                      <a:pt x="0" y="328898"/>
                    </a:cubicBezTo>
                    <a:lnTo>
                      <a:pt x="0" y="47794"/>
                    </a:lnTo>
                    <a:cubicBezTo>
                      <a:pt x="0" y="35118"/>
                      <a:pt x="5035" y="22962"/>
                      <a:pt x="13999" y="13999"/>
                    </a:cubicBezTo>
                    <a:cubicBezTo>
                      <a:pt x="22962" y="5035"/>
                      <a:pt x="35118" y="0"/>
                      <a:pt x="47794" y="0"/>
                    </a:cubicBezTo>
                    <a:close/>
                  </a:path>
                </a:pathLst>
              </a:custGeom>
              <a:solidFill>
                <a:srgbClr val="AD554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4522767" y="2763753"/>
              <a:ext cx="7494360" cy="15082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ts val="12880"/>
                </a:lnSpc>
              </a:pPr>
              <a:r>
                <a:rPr lang="en-US" sz="6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 DUNG BÀI HỌC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5583726" y="4039608"/>
            <a:ext cx="7447873" cy="11038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nl-NL" sz="5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 và trừ hai đa thức</a:t>
            </a:r>
            <a:endParaRPr lang="en-US" sz="50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96200" y="7163808"/>
            <a:ext cx="3207929" cy="11038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nl-NL" sz="5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en-US" sz="50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72592" y="7020117"/>
            <a:ext cx="3196569" cy="2801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453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252"/>
            <a:ext cx="12121496" cy="10292252"/>
          </a:xfrm>
          <a:custGeom>
            <a:avLst/>
            <a:gdLst/>
            <a:ahLst/>
            <a:cxnLst/>
            <a:rect l="l" t="t" r="r" b="b"/>
            <a:pathLst>
              <a:path w="12121496" h="10292252">
                <a:moveTo>
                  <a:pt x="0" y="0"/>
                </a:moveTo>
                <a:lnTo>
                  <a:pt x="12121496" y="0"/>
                </a:lnTo>
                <a:lnTo>
                  <a:pt x="12121496" y="10292252"/>
                </a:lnTo>
                <a:lnTo>
                  <a:pt x="0" y="102922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55970" y="393821"/>
            <a:ext cx="2592030" cy="895428"/>
          </a:xfrm>
          <a:custGeom>
            <a:avLst/>
            <a:gdLst/>
            <a:ahLst/>
            <a:cxnLst/>
            <a:rect l="l" t="t" r="r" b="b"/>
            <a:pathLst>
              <a:path w="2592030" h="895428">
                <a:moveTo>
                  <a:pt x="0" y="0"/>
                </a:moveTo>
                <a:lnTo>
                  <a:pt x="2592030" y="0"/>
                </a:lnTo>
                <a:lnTo>
                  <a:pt x="2592030" y="895428"/>
                </a:lnTo>
                <a:lnTo>
                  <a:pt x="0" y="8954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227252" y="133272"/>
            <a:ext cx="12121496" cy="10292252"/>
          </a:xfrm>
          <a:custGeom>
            <a:avLst/>
            <a:gdLst/>
            <a:ahLst/>
            <a:cxnLst/>
            <a:rect l="l" t="t" r="r" b="b"/>
            <a:pathLst>
              <a:path w="12121496" h="10292252">
                <a:moveTo>
                  <a:pt x="0" y="0"/>
                </a:moveTo>
                <a:lnTo>
                  <a:pt x="12121496" y="0"/>
                </a:lnTo>
                <a:lnTo>
                  <a:pt x="12121496" y="10292251"/>
                </a:lnTo>
                <a:lnTo>
                  <a:pt x="0" y="102922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17922571">
            <a:off x="-1528753" y="7702854"/>
            <a:ext cx="5395669" cy="7964048"/>
          </a:xfrm>
          <a:custGeom>
            <a:avLst/>
            <a:gdLst/>
            <a:ahLst/>
            <a:cxnLst/>
            <a:rect l="l" t="t" r="r" b="b"/>
            <a:pathLst>
              <a:path w="5395669" h="7964048">
                <a:moveTo>
                  <a:pt x="0" y="0"/>
                </a:moveTo>
                <a:lnTo>
                  <a:pt x="5395669" y="0"/>
                </a:lnTo>
                <a:lnTo>
                  <a:pt x="5395669" y="7964048"/>
                </a:lnTo>
                <a:lnTo>
                  <a:pt x="0" y="79640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33315" y="8755951"/>
            <a:ext cx="3462828" cy="185944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803451" y="2095500"/>
            <a:ext cx="14655749" cy="10144833"/>
            <a:chOff x="2308980" y="2327727"/>
            <a:chExt cx="14655749" cy="10144833"/>
          </a:xfrm>
        </p:grpSpPr>
        <p:grpSp>
          <p:nvGrpSpPr>
            <p:cNvPr id="27" name="Group 26"/>
            <p:cNvGrpSpPr/>
            <p:nvPr/>
          </p:nvGrpSpPr>
          <p:grpSpPr>
            <a:xfrm>
              <a:off x="2308980" y="2663413"/>
              <a:ext cx="14655749" cy="9809147"/>
              <a:chOff x="2308980" y="2663413"/>
              <a:chExt cx="13670039" cy="3507296"/>
            </a:xfrm>
          </p:grpSpPr>
          <p:grpSp>
            <p:nvGrpSpPr>
              <p:cNvPr id="6" name="Group 6"/>
              <p:cNvGrpSpPr/>
              <p:nvPr/>
            </p:nvGrpSpPr>
            <p:grpSpPr>
              <a:xfrm>
                <a:off x="2743687" y="2877032"/>
                <a:ext cx="13235332" cy="3293677"/>
                <a:chOff x="0" y="-38100"/>
                <a:chExt cx="2602724" cy="647700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0" y="-28956"/>
                  <a:ext cx="2602724" cy="3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724" h="348275">
                      <a:moveTo>
                        <a:pt x="203200" y="0"/>
                      </a:moveTo>
                      <a:lnTo>
                        <a:pt x="2602724" y="0"/>
                      </a:lnTo>
                      <a:lnTo>
                        <a:pt x="2399524" y="348275"/>
                      </a:lnTo>
                      <a:lnTo>
                        <a:pt x="0" y="348275"/>
                      </a:lnTo>
                      <a:lnTo>
                        <a:pt x="203200" y="0"/>
                      </a:lnTo>
                      <a:close/>
                    </a:path>
                  </a:pathLst>
                </a:custGeom>
                <a:solidFill>
                  <a:srgbClr val="A64B23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" name="TextBox 8"/>
                <p:cNvSpPr txBox="1"/>
                <p:nvPr/>
              </p:nvSpPr>
              <p:spPr>
                <a:xfrm>
                  <a:off x="101600" y="-38100"/>
                  <a:ext cx="609600" cy="6477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" name="Group 9"/>
              <p:cNvGrpSpPr/>
              <p:nvPr/>
            </p:nvGrpSpPr>
            <p:grpSpPr>
              <a:xfrm>
                <a:off x="2308980" y="2663413"/>
                <a:ext cx="13235332" cy="1771044"/>
                <a:chOff x="0" y="0"/>
                <a:chExt cx="2602724" cy="348275"/>
              </a:xfrm>
            </p:grpSpPr>
            <p:sp>
              <p:nvSpPr>
                <p:cNvPr id="10" name="Freeform 10"/>
                <p:cNvSpPr/>
                <p:nvPr/>
              </p:nvSpPr>
              <p:spPr>
                <a:xfrm>
                  <a:off x="0" y="0"/>
                  <a:ext cx="2602724" cy="3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724" h="348275">
                      <a:moveTo>
                        <a:pt x="203200" y="0"/>
                      </a:moveTo>
                      <a:lnTo>
                        <a:pt x="2602724" y="0"/>
                      </a:lnTo>
                      <a:lnTo>
                        <a:pt x="2399524" y="348275"/>
                      </a:lnTo>
                      <a:lnTo>
                        <a:pt x="0" y="348275"/>
                      </a:lnTo>
                      <a:lnTo>
                        <a:pt x="203200" y="0"/>
                      </a:lnTo>
                      <a:close/>
                    </a:path>
                  </a:pathLst>
                </a:custGeom>
                <a:solidFill>
                  <a:srgbClr val="EEB7B0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" name="TextBox 11"/>
                <p:cNvSpPr txBox="1"/>
                <p:nvPr/>
              </p:nvSpPr>
              <p:spPr>
                <a:xfrm>
                  <a:off x="101600" y="-38100"/>
                  <a:ext cx="609600" cy="6477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2" name="Freeform 12"/>
            <p:cNvSpPr/>
            <p:nvPr/>
          </p:nvSpPr>
          <p:spPr>
            <a:xfrm flipH="1">
              <a:off x="3328942" y="2327727"/>
              <a:ext cx="1071204" cy="814730"/>
            </a:xfrm>
            <a:custGeom>
              <a:avLst/>
              <a:gdLst/>
              <a:ahLst/>
              <a:cxnLst/>
              <a:rect l="l" t="t" r="r" b="b"/>
              <a:pathLst>
                <a:path w="985710" h="646984">
                  <a:moveTo>
                    <a:pt x="0" y="0"/>
                  </a:moveTo>
                  <a:lnTo>
                    <a:pt x="985710" y="0"/>
                  </a:lnTo>
                  <a:lnTo>
                    <a:pt x="985710" y="646984"/>
                  </a:lnTo>
                  <a:lnTo>
                    <a:pt x="0" y="646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4273467" y="6711172"/>
              <a:ext cx="985710" cy="646984"/>
            </a:xfrm>
            <a:custGeom>
              <a:avLst/>
              <a:gdLst/>
              <a:ahLst/>
              <a:cxnLst/>
              <a:rect l="l" t="t" r="r" b="b"/>
              <a:pathLst>
                <a:path w="985710" h="646984">
                  <a:moveTo>
                    <a:pt x="0" y="0"/>
                  </a:moveTo>
                  <a:lnTo>
                    <a:pt x="985710" y="0"/>
                  </a:lnTo>
                  <a:lnTo>
                    <a:pt x="985710" y="646984"/>
                  </a:lnTo>
                  <a:lnTo>
                    <a:pt x="0" y="646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440059" y="4445093"/>
              <a:ext cx="11818813" cy="15927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nl-NL" sz="6500" b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CỘNG VÀ TRỪ HAI ĐA THỨC</a:t>
              </a:r>
              <a:endParaRPr lang="en-US" sz="6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6306800" y="304123"/>
            <a:ext cx="1671687" cy="1628744"/>
            <a:chOff x="16640814" y="304123"/>
            <a:chExt cx="1451143" cy="1422565"/>
          </a:xfrm>
        </p:grpSpPr>
        <p:sp>
          <p:nvSpPr>
            <p:cNvPr id="33" name="Cross 32"/>
            <p:cNvSpPr/>
            <p:nvPr/>
          </p:nvSpPr>
          <p:spPr>
            <a:xfrm>
              <a:off x="17177557" y="304123"/>
              <a:ext cx="914400" cy="914400"/>
            </a:xfrm>
            <a:prstGeom prst="plus">
              <a:avLst>
                <a:gd name="adj" fmla="val 37500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6640814" y="1421888"/>
              <a:ext cx="1073485" cy="3048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62803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/>
          <p:cNvSpPr/>
          <p:nvPr/>
        </p:nvSpPr>
        <p:spPr>
          <a:xfrm>
            <a:off x="6004560" y="10096500"/>
            <a:ext cx="649224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1544380" y="266700"/>
                <a:ext cx="13792200" cy="1927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1:   Cho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endPara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380" y="266700"/>
                <a:ext cx="13792200" cy="1927322"/>
              </a:xfrm>
              <a:prstGeom prst="rect">
                <a:avLst/>
              </a:prstGeom>
              <a:blipFill>
                <a:blip r:embed="rId3"/>
                <a:stretch>
                  <a:fillRect l="-1547"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544380" y="2338572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1: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0147" y="2171700"/>
            <a:ext cx="975445" cy="91447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48980" y="3390900"/>
            <a:ext cx="17734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Thực hiện phép cộng hai đa thức A và B bằng cách tiến hành các bước sau:</a:t>
            </a:r>
            <a:endParaRPr lang="en-US" altLang="en-US" sz="40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-87904" y="4482822"/>
                <a:ext cx="1603408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</a:rPr>
                  <a:t>Lập tổng </a:t>
                </a:r>
                <a14:m>
                  <m:oMath xmlns:m="http://schemas.openxmlformats.org/officeDocument/2006/math">
                    <m:r>
                      <a:rPr lang="en-US" alt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𝐴</m:t>
                    </m:r>
                    <m:r>
                      <a:rPr lang="en-US" alt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 + </m:t>
                    </m:r>
                    <m:r>
                      <a:rPr lang="en-US" alt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𝐵</m:t>
                    </m:r>
                    <m:r>
                      <a:rPr lang="en-US" alt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 = (5</m:t>
                    </m:r>
                    <m:r>
                      <a:rPr lang="en-US" alt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  <m:r>
                      <a:rPr lang="en-US" alt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2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𝑦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 + 5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 – 3) + (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𝑥𝑦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 – 4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  <m:r>
                      <a:rPr lang="en-US" alt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2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𝑦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 + 5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 – 1).</m:t>
                    </m:r>
                  </m:oMath>
                </a14:m>
                <a:endParaRPr lang="en-US" altLang="en-US" sz="40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7904" y="4482822"/>
                <a:ext cx="16034084" cy="707886"/>
              </a:xfrm>
              <a:prstGeom prst="rect">
                <a:avLst/>
              </a:prstGeom>
              <a:blipFill>
                <a:blip r:embed="rId5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607120" y="5622786"/>
            <a:ext cx="12417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Bỏ dấu ngoặc và thu gọn đa thức nhận được</a:t>
            </a:r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14096" y="-205136"/>
            <a:ext cx="2158913" cy="21063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66360" y="-227750"/>
            <a:ext cx="1914160" cy="102785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8150849" y="6651574"/>
            <a:ext cx="200234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i="1" u="sng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 lời:</a:t>
            </a:r>
            <a:endParaRPr lang="en-US" sz="4200" b="1" i="1" u="sng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733800" y="7595833"/>
                <a:ext cx="10836442" cy="2195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+5</m:t>
                        </m:r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+(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1)</m:t>
                    </m:r>
                  </m:oMath>
                </a14:m>
                <a:r>
                  <a:rPr lang="nl-NL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nl-NL" sz="400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+10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4+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</m:oMath>
                </a14:m>
                <a:r>
                  <a:rPr lang="nl-NL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7595833"/>
                <a:ext cx="10836442" cy="21954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38826" y="8218356"/>
            <a:ext cx="1430172" cy="18781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179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21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/>
          <p:cNvSpPr/>
          <p:nvPr/>
        </p:nvSpPr>
        <p:spPr>
          <a:xfrm>
            <a:off x="6004560" y="10096500"/>
            <a:ext cx="649224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544380" y="266700"/>
                <a:ext cx="13792200" cy="1927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hai đa thức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nl-NL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nl-NL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kumimoji="0" lang="nl-NL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</m:t>
                    </m:r>
                    <m:r>
                      <m:rPr>
                        <m:sty m:val="p"/>
                      </m:rP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nl-NL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nl-NL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kumimoji="0" lang="nl-NL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380" y="266700"/>
                <a:ext cx="13792200" cy="1927322"/>
              </a:xfrm>
              <a:prstGeom prst="rect">
                <a:avLst/>
              </a:prstGeom>
              <a:blipFill>
                <a:blip r:embed="rId3"/>
                <a:stretch>
                  <a:fillRect l="-1547"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727002" y="2338572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2: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92769" y="2171700"/>
            <a:ext cx="975445" cy="91447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696780" y="3314700"/>
            <a:ext cx="18039020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phép trừ hai đa thức A và B bằng cách lập hiệu</a:t>
            </a:r>
          </a:p>
          <a:p>
            <a:pPr algn="ctr" fontAlgn="base"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– B = (5x</a:t>
            </a:r>
            <a:r>
              <a:rPr lang="vi-VN" sz="40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+ 5x – 3) – (xy – 4x</a:t>
            </a:r>
            <a:r>
              <a:rPr lang="vi-VN" sz="40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+ 5x – 1)</a:t>
            </a:r>
            <a:endParaRPr lang="en-US" sz="4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ỏ dấu ngoặc rồi thu gọn đa thức nhận được.</a:t>
            </a:r>
            <a:endParaRPr lang="vi-VN" sz="40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14096" y="-205136"/>
            <a:ext cx="2158913" cy="21063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66360" y="-227750"/>
            <a:ext cx="1914160" cy="102785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8150849" y="6515100"/>
            <a:ext cx="200234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1" u="sng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 lời:</a:t>
            </a:r>
            <a:endParaRPr kumimoji="0" lang="en-US" sz="4200" b="1" i="1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870158" y="7556820"/>
                <a:ext cx="10836442" cy="1930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+5</m:t>
                        </m:r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1)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158" y="7556820"/>
                <a:ext cx="10836442" cy="19300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783" y="8205336"/>
            <a:ext cx="1430172" cy="18781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220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726247"/>
            <a:ext cx="16230600" cy="6770053"/>
            <a:chOff x="0" y="0"/>
            <a:chExt cx="4274726" cy="19837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983751"/>
            </a:xfrm>
            <a:custGeom>
              <a:avLst/>
              <a:gdLst/>
              <a:ahLst/>
              <a:cxnLst/>
              <a:rect l="l" t="t" r="r" b="b"/>
              <a:pathLst>
                <a:path w="4274726" h="1983751">
                  <a:moveTo>
                    <a:pt x="0" y="0"/>
                  </a:moveTo>
                  <a:lnTo>
                    <a:pt x="4274726" y="0"/>
                  </a:lnTo>
                  <a:lnTo>
                    <a:pt x="4274726" y="1983751"/>
                  </a:lnTo>
                  <a:lnTo>
                    <a:pt x="0" y="1983751"/>
                  </a:lnTo>
                  <a:close/>
                </a:path>
              </a:pathLst>
            </a:custGeom>
            <a:solidFill>
              <a:srgbClr val="DCC3A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013372" y="1028700"/>
            <a:ext cx="8261255" cy="1430253"/>
            <a:chOff x="0" y="0"/>
            <a:chExt cx="2175804" cy="3766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75804" cy="376692"/>
            </a:xfrm>
            <a:custGeom>
              <a:avLst/>
              <a:gdLst/>
              <a:ahLst/>
              <a:cxnLst/>
              <a:rect l="l" t="t" r="r" b="b"/>
              <a:pathLst>
                <a:path w="2175804" h="376692">
                  <a:moveTo>
                    <a:pt x="47794" y="0"/>
                  </a:moveTo>
                  <a:lnTo>
                    <a:pt x="2128010" y="0"/>
                  </a:lnTo>
                  <a:cubicBezTo>
                    <a:pt x="2140686" y="0"/>
                    <a:pt x="2152842" y="5035"/>
                    <a:pt x="2161805" y="13999"/>
                  </a:cubicBezTo>
                  <a:cubicBezTo>
                    <a:pt x="2170768" y="22962"/>
                    <a:pt x="2175804" y="35118"/>
                    <a:pt x="2175804" y="47794"/>
                  </a:cubicBezTo>
                  <a:lnTo>
                    <a:pt x="2175804" y="328898"/>
                  </a:lnTo>
                  <a:cubicBezTo>
                    <a:pt x="2175804" y="341574"/>
                    <a:pt x="2170768" y="353730"/>
                    <a:pt x="2161805" y="362694"/>
                  </a:cubicBezTo>
                  <a:cubicBezTo>
                    <a:pt x="2152842" y="371657"/>
                    <a:pt x="2140686" y="376692"/>
                    <a:pt x="2128010" y="376692"/>
                  </a:cubicBezTo>
                  <a:lnTo>
                    <a:pt x="47794" y="376692"/>
                  </a:lnTo>
                  <a:cubicBezTo>
                    <a:pt x="35118" y="376692"/>
                    <a:pt x="22962" y="371657"/>
                    <a:pt x="13999" y="362694"/>
                  </a:cubicBezTo>
                  <a:cubicBezTo>
                    <a:pt x="5035" y="353730"/>
                    <a:pt x="0" y="341574"/>
                    <a:pt x="0" y="328898"/>
                  </a:cubicBezTo>
                  <a:lnTo>
                    <a:pt x="0" y="47794"/>
                  </a:lnTo>
                  <a:cubicBezTo>
                    <a:pt x="0" y="35118"/>
                    <a:pt x="5035" y="22962"/>
                    <a:pt x="13999" y="13999"/>
                  </a:cubicBezTo>
                  <a:cubicBezTo>
                    <a:pt x="22962" y="5035"/>
                    <a:pt x="35118" y="0"/>
                    <a:pt x="47794" y="0"/>
                  </a:cubicBezTo>
                  <a:close/>
                </a:path>
              </a:pathLst>
            </a:custGeom>
            <a:solidFill>
              <a:srgbClr val="AD554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 rot="-5400000">
            <a:off x="-2087707" y="5207806"/>
            <a:ext cx="6834211" cy="0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 rot="-5400000">
            <a:off x="13519898" y="5207806"/>
            <a:ext cx="6834211" cy="0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2261802" y="6944856"/>
            <a:ext cx="1169118" cy="5083122"/>
          </a:xfrm>
          <a:custGeom>
            <a:avLst/>
            <a:gdLst/>
            <a:ahLst/>
            <a:cxnLst/>
            <a:rect l="l" t="t" r="r" b="b"/>
            <a:pathLst>
              <a:path w="1169118" h="5083122">
                <a:moveTo>
                  <a:pt x="0" y="0"/>
                </a:moveTo>
                <a:lnTo>
                  <a:pt x="1169118" y="0"/>
                </a:lnTo>
                <a:lnTo>
                  <a:pt x="1169118" y="5083122"/>
                </a:lnTo>
                <a:lnTo>
                  <a:pt x="0" y="50831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5638800" y="800100"/>
            <a:ext cx="6850802" cy="141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12880"/>
              </a:lnSpc>
            </a:pPr>
            <a:r>
              <a:rPr lang="en-US" sz="6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9996" y="398326"/>
            <a:ext cx="2627604" cy="206062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71623" y="3323636"/>
            <a:ext cx="14963777" cy="3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75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vi-VN" sz="4500" b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Cộng (hay trừ) hai đa thức tức là thu gọn đa thức nhận được sau khi nối hai đa thức đã cho bởi dấu “+” (hay dấu “-</a:t>
            </a:r>
            <a:r>
              <a:rPr lang="en-US" sz="4500" b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vi-VN" sz="4500" b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kumimoji="0" lang="vi-VN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55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8200" y="1026235"/>
            <a:ext cx="16687800" cy="8368825"/>
          </a:xfrm>
          <a:custGeom>
            <a:avLst/>
            <a:gdLst/>
            <a:ahLst/>
            <a:cxnLst/>
            <a:rect l="l" t="t" r="r" b="b"/>
            <a:pathLst>
              <a:path w="7315200" h="3300153">
                <a:moveTo>
                  <a:pt x="0" y="0"/>
                </a:moveTo>
                <a:lnTo>
                  <a:pt x="7315200" y="0"/>
                </a:lnTo>
                <a:lnTo>
                  <a:pt x="7315200" y="3300153"/>
                </a:lnTo>
                <a:lnTo>
                  <a:pt x="0" y="33001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527506" y="1714270"/>
                <a:ext cx="15388894" cy="6601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Bef>
                    <a:spcPts val="1800"/>
                  </a:spcBef>
                </a:pPr>
                <a:r>
                  <a:rPr lang="en-US" sz="4200" b="1" i="1" u="sng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Chú ý:</a:t>
                </a:r>
                <a:endParaRPr lang="en-US" sz="4200" b="1" i="1" u="sng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 fontAlgn="base">
                  <a:lnSpc>
                    <a:spcPct val="150000"/>
                  </a:lnSpc>
                  <a:spcBef>
                    <a:spcPts val="1800"/>
                  </a:spcBef>
                  <a:buFontTx/>
                  <a:buChar char="-"/>
                </a:pP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Phép cộng đa thức cũng có các tính chất giao hoán và kết hợp tương tự như phép cộng các số.</a:t>
                </a:r>
              </a:p>
              <a:p>
                <a:pPr marL="571500" indent="-571500" algn="just" fontAlgn="base">
                  <a:lnSpc>
                    <a:spcPct val="150000"/>
                  </a:lnSpc>
                  <a:spcBef>
                    <a:spcPts val="1800"/>
                  </a:spcBef>
                  <a:buFontTx/>
                  <a:buChar char="-"/>
                </a:pP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 A, B, C là những đa thức tùy ý, ta có: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fontAlgn="base">
                  <a:lnSpc>
                    <a:spcPct val="150000"/>
                  </a:lnSpc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d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+(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fontAlgn="base">
                  <a:lnSpc>
                    <a:spcPct val="150000"/>
                  </a:lnSpc>
                  <a:spcBef>
                    <a:spcPts val="1800"/>
                  </a:spcBef>
                </a:pP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ngược lại nếu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506" y="1714270"/>
                <a:ext cx="15388894" cy="6601807"/>
              </a:xfrm>
              <a:prstGeom prst="rect">
                <a:avLst/>
              </a:prstGeom>
              <a:blipFill>
                <a:blip r:embed="rId5"/>
                <a:stretch>
                  <a:fillRect l="-1545" r="-1387" b="-1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08118" y="7822250"/>
            <a:ext cx="3031410" cy="29575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995" y="342900"/>
            <a:ext cx="1955022" cy="190218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25800" y="628062"/>
            <a:ext cx="1465021" cy="21724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472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D12A037-21ED-4DD8-8EC5-966340AE146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v\uFFFDW6{1154F0A0-BA3D-46FD-9884-A07D15A9326C}&quot;,&quot;D:\\thư viện điện tử\\Toán 8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3 Phép cộng và phép trừ đa thứ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E1E58D-CAB9-46F6-AE44-756D032A359C}:2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50EC92-3F8F-4C3B-BF37-4222F1D45DE7}:27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E96F74-BD65-4A6B-9F11-F6B34190817B}:27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8C38F3-F886-4933-9B0F-691A5B3F12FF}:28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36B7E9-1A94-4B28-AB42-8B633827530A}:28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FCF964C-4126-403F-A77E-1D6E914C8CBA}:2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B86B0E-17EF-45D1-8DE0-3710717A4247}:28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032B089-D3B1-4A68-AB37-120353965368}:28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D43813-7808-403C-A9F8-1E826CDB7D82}:28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E6161B-84B2-44DD-A8F0-F3E74A4D62AC}:2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CDA000-E662-4B8A-AA4E-9369C2EA2E3D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AC8A2E-6AD7-44BC-92E9-ADFCF619B357}:28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5141C9-55C8-47A0-B6C4-A4CC19645F81}:29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8AEA9C-A394-4188-BEC1-B37EE4F43E94}:29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646106-1721-4849-809A-11F97184F050}:29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676515-0F56-4F29-B1E3-8F645F1504F9}:25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7B68D9-8CFA-4D84-BCA6-B52215F76B3A}:29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0E320C-702E-4359-A55A-A59ED871C491}:29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F64F3D-AC50-44F3-B9C7-615C12048253}:29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15D5AB-5BFD-422C-836F-EA61FC578536}:29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CBFE415-7484-4A57-B044-CB14F953566E}:29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9B9618-8194-449D-827C-6B4886C6F3C6}:26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27F162-5F87-44E5-A7F1-57133F227EA5}:30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934527-9AC5-48A0-9F51-B797BF9BE517}:25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977FC04-C3C9-4EFC-9CC6-73A05524D189}:30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D46285-26DC-4F89-9B4E-A722B721BF09}:30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B745B2-FCE1-4BFB-8F37-3544EDDF3AB8}:26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1E5416-C6F5-48C4-ADDE-AB30090ADBE2}:26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E0783B2-454A-4746-AB97-EC3450810FD0}:26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5D26C69-2B9E-4583-AE6E-6FDED61C7C2D}:26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6207F3B-9611-41AE-B975-37EE60D27B29}:27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8B33AB-670D-49EC-819F-889F5696C815}:27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847A44-D5D6-4137-AD71-C318D737E15C}:27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9EBC34-A50A-4E07-B79F-EAE3E94FEE2D}:27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2496</Words>
  <Application>Microsoft Office PowerPoint</Application>
  <PresentationFormat>Custom</PresentationFormat>
  <Paragraphs>244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Times New Roman</vt:lpstr>
      <vt:lpstr>Calibri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 Phép cộng và phép trừ đa thức</dc:title>
  <dc:creator>Admin</dc:creator>
  <cp:lastModifiedBy>Hoàng Hà</cp:lastModifiedBy>
  <cp:revision>34</cp:revision>
  <dcterms:created xsi:type="dcterms:W3CDTF">2006-08-16T00:00:00Z</dcterms:created>
  <dcterms:modified xsi:type="dcterms:W3CDTF">2025-09-21T15:27:43Z</dcterms:modified>
  <dc:identifier>DAFnAROGUss</dc:identifier>
</cp:coreProperties>
</file>