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6" r:id="rId4"/>
    <p:sldId id="287" r:id="rId5"/>
    <p:sldId id="296" r:id="rId6"/>
    <p:sldId id="339" r:id="rId7"/>
    <p:sldId id="340" r:id="rId8"/>
    <p:sldId id="298" r:id="rId9"/>
    <p:sldId id="290" r:id="rId10"/>
    <p:sldId id="336" r:id="rId11"/>
    <p:sldId id="337" r:id="rId12"/>
    <p:sldId id="292" r:id="rId13"/>
    <p:sldId id="341" r:id="rId14"/>
    <p:sldId id="269" r:id="rId15"/>
    <p:sldId id="271" r:id="rId16"/>
    <p:sldId id="272" r:id="rId17"/>
    <p:sldId id="274"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4/20/2024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GV dẫn dắt vấn đề: </a:t>
            </a:r>
            <a:r>
              <a:rPr lang="en-US" sz="1200" i="1" kern="120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1</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Clich</a:t>
            </a:r>
            <a:r>
              <a:rPr lang="en-US" baseline="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AA1A-7155-44C6-97A2-48993C9889EC}"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AA1A-7155-44C6-97A2-48993C9889EC}"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AA1A-7155-44C6-97A2-48993C9889EC}"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AA1A-7155-44C6-97A2-48993C9889EC}" type="datetimeFigureOut">
              <a:rPr lang="en-US" smtClean="0"/>
              <a:t>4/20/2024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4/20/2024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4/20/2024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5 địa điểm chụp ảnh đẹp miễn chê ở Hải Ph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1" y="152400"/>
            <a:ext cx="7827359"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0224" y="955220"/>
            <a:ext cx="2207623"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Hồ</a:t>
            </a:r>
            <a:r>
              <a:rPr lang="en-US" sz="3000" dirty="0">
                <a:latin typeface="Times New Roman" panose="02020603050405020304" pitchFamily="18" charset="0"/>
                <a:cs typeface="Times New Roman" panose="02020603050405020304" pitchFamily="18" charset="0"/>
              </a:rPr>
              <a:t> An </a:t>
            </a:r>
            <a:r>
              <a:rPr lang="en-US" sz="3000" dirty="0" err="1">
                <a:latin typeface="Times New Roman" panose="02020603050405020304" pitchFamily="18" charset="0"/>
                <a:cs typeface="Times New Roman" panose="02020603050405020304" pitchFamily="18" charset="0"/>
              </a:rPr>
              <a:t>Biên</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832543" y="474388"/>
            <a:ext cx="3050177"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Hồ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Ngựa</a:t>
            </a:r>
            <a:endParaRPr lang="en-US" sz="30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1561012" y="1412422"/>
            <a:ext cx="274320" cy="770708"/>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84125" y="1350374"/>
            <a:ext cx="545375" cy="1009105"/>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4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P. Hải Phòng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2" y="990600"/>
            <a:ext cx="4142898" cy="48912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228600"/>
            <a:ext cx="2207623"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Hồ</a:t>
            </a:r>
            <a:r>
              <a:rPr lang="en-US" sz="3000" dirty="0">
                <a:latin typeface="Times New Roman" panose="02020603050405020304" pitchFamily="18" charset="0"/>
                <a:cs typeface="Times New Roman" panose="02020603050405020304" pitchFamily="18" charset="0"/>
              </a:rPr>
              <a:t> Tam </a:t>
            </a:r>
            <a:r>
              <a:rPr lang="en-US" sz="3000" dirty="0" err="1">
                <a:latin typeface="Times New Roman" panose="02020603050405020304" pitchFamily="18" charset="0"/>
                <a:cs typeface="Times New Roman" panose="02020603050405020304" pitchFamily="18" charset="0"/>
              </a:rPr>
              <a:t>Bạc</a:t>
            </a:r>
            <a:endParaRPr lang="en-US" sz="3000" dirty="0">
              <a:latin typeface="Times New Roman" panose="02020603050405020304" pitchFamily="18" charset="0"/>
              <a:cs typeface="Times New Roman" panose="02020603050405020304" pitchFamily="18" charset="0"/>
            </a:endParaRPr>
          </a:p>
        </p:txBody>
      </p:sp>
      <p:pic>
        <p:nvPicPr>
          <p:cNvPr id="4" name="Picture 2" descr="Du Lịch: Hồ Nước Xanh, Hang Động tuyệt đẹp tại An Sơn, Thủy Nguyên, Hải  Phòng">
            <a:extLst>
              <a:ext uri="{FF2B5EF4-FFF2-40B4-BE49-F238E27FC236}">
                <a16:creationId xmlns:a16="http://schemas.microsoft.com/office/drawing/2014/main" id="{35F8DB5F-A666-4A87-BF3B-78793B155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90599"/>
            <a:ext cx="4800600" cy="48912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1DD626-F1D8-4DEE-9D37-83D6DD9792ED}"/>
              </a:ext>
            </a:extLst>
          </p:cNvPr>
          <p:cNvSpPr txBox="1"/>
          <p:nvPr/>
        </p:nvSpPr>
        <p:spPr>
          <a:xfrm>
            <a:off x="4457700" y="228600"/>
            <a:ext cx="4572000"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Hồ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núi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Thủy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08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4098" y="2340971"/>
            <a:ext cx="3291840" cy="12409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CÁC LOẠI ĐẤT HẢI PHÒNG</a:t>
            </a:r>
          </a:p>
        </p:txBody>
      </p:sp>
      <p:sp>
        <p:nvSpPr>
          <p:cNvPr id="4" name="Curved Left Arrow 3"/>
          <p:cNvSpPr/>
          <p:nvPr/>
        </p:nvSpPr>
        <p:spPr>
          <a:xfrm rot="15294140">
            <a:off x="2601732" y="718446"/>
            <a:ext cx="628544" cy="22043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Pentagon 4"/>
          <p:cNvSpPr/>
          <p:nvPr/>
        </p:nvSpPr>
        <p:spPr>
          <a:xfrm>
            <a:off x="4061990" y="1464673"/>
            <a:ext cx="3677753" cy="87629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750"/>
              </a:spcAft>
            </a:pPr>
            <a:r>
              <a:rPr lang="nl-NL" sz="3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Đất chua ở trong đê: Trồng lúa, thuốc lào</a:t>
            </a:r>
            <a:endParaRPr lang="en-US" sz="3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Pentagon 5"/>
          <p:cNvSpPr/>
          <p:nvPr/>
        </p:nvSpPr>
        <p:spPr>
          <a:xfrm>
            <a:off x="3996676" y="2645677"/>
            <a:ext cx="4624811" cy="1129937"/>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750"/>
              </a:spcAft>
            </a:pPr>
            <a:r>
              <a:rPr lang="nl-NL" sz="3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Đất chua mặn ở ngoài đê: Trồng rau màu</a:t>
            </a:r>
            <a:endParaRPr lang="en-US" sz="3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Pentagon 6"/>
          <p:cNvSpPr/>
          <p:nvPr/>
        </p:nvSpPr>
        <p:spPr>
          <a:xfrm>
            <a:off x="4127863" y="4155622"/>
            <a:ext cx="4950264" cy="99930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750"/>
              </a:spcAft>
            </a:pPr>
            <a:r>
              <a:rPr lang="nl-NL" sz="3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Đất mặn </a:t>
            </a:r>
            <a:r>
              <a:rPr lang="nl-NL" sz="300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ven biển: Trồng cây sú, vẹt...</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8" name="Curved Left Arrow 7"/>
          <p:cNvSpPr/>
          <p:nvPr/>
        </p:nvSpPr>
        <p:spPr>
          <a:xfrm rot="17671954" flipH="1">
            <a:off x="2500420" y="3088744"/>
            <a:ext cx="607826" cy="2632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Right Arrow 8"/>
          <p:cNvSpPr/>
          <p:nvPr/>
        </p:nvSpPr>
        <p:spPr>
          <a:xfrm>
            <a:off x="3272246" y="3117125"/>
            <a:ext cx="72443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CECE5851-A319-483E-9DE0-C3E799F3AA67}"/>
              </a:ext>
            </a:extLst>
          </p:cNvPr>
          <p:cNvSpPr txBox="1"/>
          <p:nvPr/>
        </p:nvSpPr>
        <p:spPr>
          <a:xfrm>
            <a:off x="159267" y="262501"/>
            <a:ext cx="294349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4.Đất </a:t>
            </a:r>
            <a:r>
              <a:rPr lang="en-US" sz="2800">
                <a:latin typeface="Times New Roman" panose="02020603050405020304" pitchFamily="18" charset="0"/>
                <a:cs typeface="Times New Roman" panose="02020603050405020304" pitchFamily="18" charset="0"/>
              </a:rPr>
              <a:t>đai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6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hé vườn Quốc gia Cát Bà thăm đường độc đạo"/>
          <p:cNvPicPr>
            <a:picLocks noChangeAspect="1" noChangeArrowheads="1"/>
          </p:cNvPicPr>
          <p:nvPr/>
        </p:nvPicPr>
        <p:blipFill rotWithShape="1">
          <a:blip r:embed="rId2">
            <a:extLst>
              <a:ext uri="{28A0092B-C50C-407E-A947-70E740481C1C}">
                <a14:useLocalDpi xmlns:a14="http://schemas.microsoft.com/office/drawing/2010/main" val="0"/>
              </a:ext>
            </a:extLst>
          </a:blip>
          <a:srcRect b="7414"/>
          <a:stretch/>
        </p:blipFill>
        <p:spPr bwMode="auto">
          <a:xfrm>
            <a:off x="120138" y="2667000"/>
            <a:ext cx="4286250" cy="31747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our Du Lịch Cát Bà 3 Ngày 2 Đê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73" y="2667000"/>
            <a:ext cx="4609621" cy="31747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2406" y="6019800"/>
            <a:ext cx="8941594"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Vườn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giới</a:t>
            </a:r>
            <a:endParaRPr lang="en-US" sz="3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F0B0053-999D-4188-8B73-7CC39CDDAEDA}"/>
              </a:ext>
            </a:extLst>
          </p:cNvPr>
          <p:cNvSpPr/>
          <p:nvPr/>
        </p:nvSpPr>
        <p:spPr>
          <a:xfrm>
            <a:off x="196544" y="284202"/>
            <a:ext cx="8795056" cy="1745093"/>
          </a:xfrm>
          <a:prstGeom prst="rect">
            <a:avLst/>
          </a:prstGeom>
        </p:spPr>
        <p:txBody>
          <a:bodyPr wrap="square">
            <a:spAutoFit/>
          </a:bodyPr>
          <a:lstStyle/>
          <a:p>
            <a:pPr algn="just">
              <a:lnSpc>
                <a:spcPct val="115000"/>
              </a:lnSpc>
              <a:spcAft>
                <a:spcPts val="750"/>
              </a:spcAft>
            </a:pPr>
            <a:r>
              <a:rPr lang="nl-NL" sz="3000" b="1" dirty="0">
                <a:latin typeface="Times New Roman" panose="02020603050405020304" pitchFamily="18" charset="0"/>
                <a:ea typeface="Calibri" panose="020F0502020204030204" pitchFamily="34" charset="0"/>
                <a:cs typeface="Times New Roman" panose="02020603050405020304" pitchFamily="18" charset="0"/>
              </a:rPr>
              <a:t>5. Sinh vật</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Thảm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vi-VN" sz="3000" dirty="0">
                <a:latin typeface="Times New Roman" panose="02020603050405020304" pitchFamily="18" charset="0"/>
                <a:ea typeface="Calibri" panose="020F0502020204030204" pitchFamily="34" charset="0"/>
                <a:cs typeface="Times New Roman" panose="02020603050405020304" pitchFamily="18" charset="0"/>
              </a:rPr>
              <a:t>phú.</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337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228600" y="2286000"/>
            <a:ext cx="9067800" cy="707886"/>
          </a:xfrm>
          <a:prstGeom prst="rect">
            <a:avLst/>
          </a:prstGeom>
        </p:spPr>
        <p:txBody>
          <a:bodyPr wrap="square">
            <a:spAutoFit/>
          </a:bodyPr>
          <a:lstStyle/>
          <a:p>
            <a:pPr algn="ctr"/>
            <a:r>
              <a:rPr lang="en-US" sz="4000" dirty="0" err="1">
                <a:latin typeface="Times New Roman" pitchFamily="18" charset="0"/>
                <a:cs typeface="Times New Roman" pitchFamily="18" charset="0"/>
              </a:rPr>
              <a:t>Vẽ</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tranh</a:t>
            </a:r>
            <a:r>
              <a:rPr lang="en-US" sz="4000" dirty="0">
                <a:latin typeface="Times New Roman" pitchFamily="18" charset="0"/>
                <a:cs typeface="Times New Roman" pitchFamily="18" charset="0"/>
              </a:rPr>
              <a:t> c</a:t>
            </a:r>
            <a:r>
              <a:rPr lang="vi-VN" sz="4000" dirty="0">
                <a:latin typeface="Times New Roman" pitchFamily="18" charset="0"/>
                <a:cs typeface="Times New Roman" pitchFamily="18" charset="0"/>
              </a:rPr>
              <a:t>hủ đề </a:t>
            </a:r>
            <a:r>
              <a:rPr lang="vi-VN" sz="4000" b="1" dirty="0">
                <a:latin typeface="Times New Roman" pitchFamily="18" charset="0"/>
                <a:cs typeface="Times New Roman" pitchFamily="18" charset="0"/>
              </a:rPr>
              <a:t>“</a:t>
            </a:r>
            <a:r>
              <a:rPr lang="en-US" sz="4000" b="1" dirty="0">
                <a:latin typeface="Times New Roman" pitchFamily="18" charset="0"/>
                <a:cs typeface="Times New Roman" pitchFamily="18" charset="0"/>
              </a:rPr>
              <a:t>HẢI PHÒNG</a:t>
            </a:r>
            <a:r>
              <a:rPr lang="vi-VN" sz="4000" b="1" dirty="0">
                <a:latin typeface="Times New Roman" pitchFamily="18" charset="0"/>
                <a:cs typeface="Times New Roman" pitchFamily="18" charset="0"/>
              </a:rPr>
              <a:t> XANH</a:t>
            </a:r>
            <a:r>
              <a:rPr lang="vi-VN" sz="4000"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a:latin typeface="Times New Roman" pitchFamily="18" charset="0"/>
                <a:cs typeface="Times New Roman" pitchFamily="18" charset="0"/>
              </a:rPr>
              <a:t>+ Hoạt động theo nhóm</a:t>
            </a:r>
          </a:p>
          <a:p>
            <a:r>
              <a:rPr lang="en-US" sz="2400">
                <a:latin typeface="Times New Roman" pitchFamily="18" charset="0"/>
                <a:cs typeface="Times New Roman" pitchFamily="18" charset="0"/>
              </a:rPr>
              <a:t>+ K</a:t>
            </a:r>
            <a:r>
              <a:rPr lang="vi-VN" sz="240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Thời gian 1 tuần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tin 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a:t>D</a:t>
            </a:r>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a:t>Ự</a:t>
            </a:r>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a:t>G</a:t>
            </a:r>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7</a:t>
            </a:r>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6</a:t>
            </a:r>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5</a:t>
            </a:r>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4</a:t>
            </a:r>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3</a:t>
            </a:r>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2</a:t>
            </a:r>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1</a:t>
            </a:r>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a:solidFill>
                  <a:srgbClr val="C00000"/>
                </a:solidFill>
              </a:rPr>
              <a:t>T</a:t>
            </a: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a:t>A</a:t>
            </a:r>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a:t>T</a:t>
            </a:r>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a:t>H</a:t>
            </a:r>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a:t>I</a:t>
            </a:r>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a:t>Ê</a:t>
            </a:r>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a:t>I</a:t>
            </a:r>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a:solidFill>
                  <a:srgbClr val="C00000"/>
                </a:solidFill>
              </a:rPr>
              <a:t>R</a:t>
            </a: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a:t>Ừ</a:t>
            </a:r>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a:t>N</a:t>
            </a:r>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a:t>G</a:t>
            </a:r>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a:t>S</a:t>
            </a:r>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a:t>G</a:t>
            </a:r>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a:t>H</a:t>
            </a:r>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a:solidFill>
                  <a:srgbClr val="C00000"/>
                </a:solidFill>
              </a:rPr>
              <a:t>Ồ</a:t>
            </a: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a:t>Ộ</a:t>
            </a:r>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a:solidFill>
                  <a:srgbClr val="C00000"/>
                </a:solidFill>
              </a:rPr>
              <a:t>G</a:t>
            </a: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a:t>V</a:t>
            </a:r>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a:t>Ậ</a:t>
            </a:r>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a:t>T</a:t>
            </a:r>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a:solidFill>
                  <a:srgbClr val="C00000"/>
                </a:solidFill>
              </a:rPr>
              <a:t>C</a:t>
            </a: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a:t>X</a:t>
            </a:r>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a:solidFill>
                  <a:srgbClr val="C00000"/>
                </a:solidFill>
              </a:rPr>
              <a:t>Â</a:t>
            </a: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a:t>N</a:t>
            </a:r>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a:t>H</a:t>
            </a:r>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a:solidFill>
                  <a:srgbClr val="C00000"/>
                </a:solidFill>
              </a:rPr>
              <a:t>Y</a:t>
            </a: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a:t>Số chữ cái</a:t>
            </a:r>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a:t>Câu</a:t>
            </a:r>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2</a:t>
            </a:r>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4</a:t>
            </a:r>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8</a:t>
            </a: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1502847"/>
          </a:xfrm>
          <a:prstGeom prst="rect">
            <a:avLst/>
          </a:prstGeom>
          <a:noFill/>
        </p:spPr>
        <p:txBody>
          <a:bodyPr wrap="square" rtlCol="0">
            <a:spAutoFit/>
          </a:bodyPr>
          <a:lstStyle/>
          <a:p>
            <a:pPr algn="ctr">
              <a:lnSpc>
                <a:spcPct val="150000"/>
              </a:lnSpc>
            </a:pPr>
            <a:r>
              <a:rPr lang="en-US" sz="3600" b="1" dirty="0">
                <a:effectLst>
                  <a:outerShdw blurRad="38100" dist="38100" dir="2700000" algn="tl">
                    <a:srgbClr val="000000">
                      <a:alpha val="43137"/>
                    </a:srgbClr>
                  </a:outerShdw>
                </a:effectLst>
              </a:rPr>
              <a:t>BÀI 26: THỰC HÀNH</a:t>
            </a:r>
          </a:p>
          <a:p>
            <a:pPr algn="ctr">
              <a:lnSpc>
                <a:spcPct val="150000"/>
              </a:lnSpc>
            </a:pPr>
            <a:r>
              <a:rPr lang="en-US" sz="2800" b="1" dirty="0">
                <a:effectLst>
                  <a:outerShdw blurRad="38100" dist="38100" dir="2700000" algn="tl">
                    <a:srgbClr val="000000">
                      <a:alpha val="43137"/>
                    </a:srgbClr>
                  </a:outerShdw>
                </a:effectLst>
              </a:rPr>
              <a:t>TÌM HIỂU MÔI TRƯỜNG TỰ NHIÊN ĐỊA PHƯƠNG</a:t>
            </a:r>
          </a:p>
        </p:txBody>
      </p:sp>
    </p:spTree>
    <p:extLst>
      <p:ext uri="{BB962C8B-B14F-4D97-AF65-F5344CB8AC3E}">
        <p14:creationId xmlns:p14="http://schemas.microsoft.com/office/powerpoint/2010/main" val="3574520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334000" cy="6676123"/>
          </a:xfrm>
          <a:prstGeom prst="rect">
            <a:avLst/>
          </a:prstGeom>
        </p:spPr>
        <p:txBody>
          <a:bodyPr wrap="square">
            <a:spAutoFit/>
          </a:bodyPr>
          <a:lstStyle/>
          <a:p>
            <a:pPr algn="just">
              <a:lnSpc>
                <a:spcPct val="115000"/>
              </a:lnSpc>
              <a:spcAft>
                <a:spcPts val="750"/>
              </a:spcAft>
            </a:pPr>
            <a:r>
              <a:rPr lang="en-US" sz="2700" b="1" dirty="0">
                <a:latin typeface="Times New Roman" panose="02020603050405020304" pitchFamily="18" charset="0"/>
                <a:ea typeface="Calibri" panose="020F0502020204030204" pitchFamily="34" charset="0"/>
                <a:cs typeface="Times New Roman" panose="02020603050405020304" pitchFamily="18" charset="0"/>
              </a:rPr>
              <a:t>1.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2700" dirty="0">
                <a:latin typeface="Times New Roman" panose="02020603050405020304" pitchFamily="18" charset="0"/>
                <a:ea typeface="Calibri" panose="020F0502020204030204" pitchFamily="34" charset="0"/>
                <a:cs typeface="Times New Roman" panose="02020603050405020304" pitchFamily="18" charset="0"/>
              </a:rPr>
              <a:t> 85% </a:t>
            </a:r>
            <a:r>
              <a:rPr lang="en-US" sz="27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Vĩnh</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Lãng</a:t>
            </a:r>
            <a:r>
              <a:rPr lang="en-US" sz="2700" dirty="0">
                <a:latin typeface="Times New Roman" panose="02020603050405020304" pitchFamily="18" charset="0"/>
                <a:ea typeface="Calibri" panose="020F0502020204030204" pitchFamily="34" charset="0"/>
                <a:cs typeface="Times New Roman" panose="02020603050405020304" pitchFamily="18" charset="0"/>
              </a:rPr>
              <a:t>, An </a:t>
            </a:r>
            <a:r>
              <a:rPr lang="vi-VN" sz="2700" dirty="0">
                <a:latin typeface="Times New Roman" panose="02020603050405020304" pitchFamily="18" charset="0"/>
                <a:ea typeface="Calibri" panose="020F0502020204030204" pitchFamily="34" charset="0"/>
                <a:cs typeface="Times New Roman" panose="02020603050405020304" pitchFamily="18" charset="0"/>
              </a:rPr>
              <a:t>Dương.</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Vùng</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núi</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vôi</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700" dirty="0">
                <a:latin typeface="Times New Roman" panose="02020603050405020304" pitchFamily="18" charset="0"/>
                <a:ea typeface="Calibri" panose="020F0502020204030204" pitchFamily="34" charset="0"/>
                <a:cs typeface="Times New Roman" panose="02020603050405020304" pitchFamily="18" charset="0"/>
              </a:rPr>
              <a:t> 10% </a:t>
            </a:r>
            <a:r>
              <a:rPr lang="en-US" sz="27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đồi</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núi</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Thuỷ</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700" dirty="0">
                <a:latin typeface="Times New Roman" panose="02020603050405020304" pitchFamily="18" charset="0"/>
                <a:ea typeface="Calibri" panose="020F0502020204030204" pitchFamily="34" charset="0"/>
                <a:cs typeface="Times New Roman" panose="02020603050405020304" pitchFamily="18" charset="0"/>
              </a:rPr>
              <a:t>, An </a:t>
            </a:r>
            <a:r>
              <a:rPr lang="en-US" sz="2700" dirty="0" err="1">
                <a:latin typeface="Times New Roman" panose="02020603050405020304" pitchFamily="18" charset="0"/>
                <a:ea typeface="Calibri" panose="020F0502020204030204" pitchFamily="34" charset="0"/>
                <a:cs typeface="Times New Roman" panose="02020603050405020304" pitchFamily="18" charset="0"/>
              </a:rPr>
              <a:t>Lão</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700" dirty="0">
                <a:latin typeface="Times New Roman" panose="02020603050405020304" pitchFamily="18" charset="0"/>
                <a:ea typeface="Calibri" panose="020F0502020204030204" pitchFamily="34" charset="0"/>
                <a:cs typeface="Times New Roman" panose="02020603050405020304" pitchFamily="18" charset="0"/>
              </a:rPr>
              <a:t> An, </a:t>
            </a:r>
            <a:r>
              <a:rPr lang="en-US" sz="27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vi-VN" sz="2700" dirty="0">
                <a:latin typeface="Times New Roman" panose="02020603050405020304" pitchFamily="18" charset="0"/>
                <a:ea typeface="Calibri" panose="020F0502020204030204" pitchFamily="34" charset="0"/>
                <a:cs typeface="Times New Roman" panose="02020603050405020304" pitchFamily="18" charset="0"/>
              </a:rPr>
              <a:t>Sơn.</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Vùng</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đồi</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700" dirty="0">
                <a:latin typeface="Times New Roman" panose="02020603050405020304" pitchFamily="18" charset="0"/>
                <a:ea typeface="Calibri" panose="020F0502020204030204" pitchFamily="34" charset="0"/>
                <a:cs typeface="Times New Roman" panose="02020603050405020304" pitchFamily="18" charset="0"/>
              </a:rPr>
              <a:t> chia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cắt</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700" dirty="0">
                <a:latin typeface="Times New Roman" panose="02020603050405020304" pitchFamily="18" charset="0"/>
                <a:ea typeface="Calibri" panose="020F0502020204030204" pitchFamily="34" charset="0"/>
                <a:cs typeface="Times New Roman" panose="02020603050405020304" pitchFamily="18" charset="0"/>
              </a:rPr>
              <a:t> 5%: </a:t>
            </a:r>
            <a:r>
              <a:rPr lang="en-US" sz="27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Thuỷ</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vi-VN" sz="2700" dirty="0">
                <a:latin typeface="Times New Roman" panose="02020603050405020304" pitchFamily="18" charset="0"/>
                <a:ea typeface="Calibri" panose="020F0502020204030204" pitchFamily="34" charset="0"/>
                <a:cs typeface="Times New Roman" panose="02020603050405020304" pitchFamily="18" charset="0"/>
              </a:rPr>
              <a:t>Nguyên.</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Vùng</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bãi</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bồi</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ven</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700" dirty="0">
                <a:latin typeface="Times New Roman" panose="02020603050405020304" pitchFamily="18" charset="0"/>
                <a:ea typeface="Calibri" panose="020F0502020204030204" pitchFamily="34" charset="0"/>
                <a:cs typeface="Times New Roman" panose="02020603050405020304" pitchFamily="18" charset="0"/>
              </a:rPr>
              <a:t> ở </a:t>
            </a:r>
            <a:r>
              <a:rPr lang="en-US" sz="27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Cát</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Lãng</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vi-VN" sz="2700" dirty="0">
                <a:latin typeface="Times New Roman" panose="02020603050405020304" pitchFamily="18" charset="0"/>
                <a:ea typeface="Calibri" panose="020F0502020204030204" pitchFamily="34" charset="0"/>
                <a:cs typeface="Times New Roman" panose="02020603050405020304" pitchFamily="18" charset="0"/>
              </a:rPr>
              <a:t>An.</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Bản đồ Thành Phố Hải Phòng| Bản đồ đường đi Hải Phòng Chi Tiết">
            <a:extLst>
              <a:ext uri="{FF2B5EF4-FFF2-40B4-BE49-F238E27FC236}">
                <a16:creationId xmlns:a16="http://schemas.microsoft.com/office/drawing/2014/main" id="{521FB0BF-811D-45F6-AFD6-55192D82E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856" y="0"/>
            <a:ext cx="3581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a:extLst>
              <a:ext uri="{FF2B5EF4-FFF2-40B4-BE49-F238E27FC236}">
                <a16:creationId xmlns:a16="http://schemas.microsoft.com/office/drawing/2014/main" id="{83241182-8EF7-43A3-8A26-B07E7B8921CD}"/>
              </a:ext>
            </a:extLst>
          </p:cNvPr>
          <p:cNvSpPr txBox="1">
            <a:spLocks noChangeArrowheads="1"/>
          </p:cNvSpPr>
          <p:nvPr/>
        </p:nvSpPr>
        <p:spPr bwMode="auto">
          <a:xfrm>
            <a:off x="5638800" y="4495800"/>
            <a:ext cx="3505200" cy="461665"/>
          </a:xfrm>
          <a:prstGeom prst="rect">
            <a:avLst/>
          </a:prstGeom>
          <a:noFill/>
          <a:ln w="57150" cmpd="thickThin">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dirty="0" err="1">
                <a:solidFill>
                  <a:srgbClr val="0000FF"/>
                </a:solidFill>
                <a:cs typeface="Times New Roman" panose="02020603050405020304" pitchFamily="18" charset="0"/>
              </a:rPr>
              <a:t>Bản</a:t>
            </a:r>
            <a:r>
              <a:rPr lang="en-US" altLang="en-US" sz="2400" dirty="0">
                <a:solidFill>
                  <a:srgbClr val="0000FF"/>
                </a:solidFill>
                <a:cs typeface="Times New Roman" panose="02020603050405020304" pitchFamily="18" charset="0"/>
              </a:rPr>
              <a:t> </a:t>
            </a:r>
            <a:r>
              <a:rPr lang="en-US" altLang="en-US" sz="2400" dirty="0" err="1">
                <a:solidFill>
                  <a:srgbClr val="0000FF"/>
                </a:solidFill>
                <a:cs typeface="Times New Roman" panose="02020603050405020304" pitchFamily="18" charset="0"/>
              </a:rPr>
              <a:t>đồ</a:t>
            </a:r>
            <a:r>
              <a:rPr lang="en-US" altLang="en-US" sz="2400" dirty="0">
                <a:solidFill>
                  <a:srgbClr val="0000FF"/>
                </a:solidFill>
                <a:cs typeface="Times New Roman" panose="02020603050405020304" pitchFamily="18" charset="0"/>
              </a:rPr>
              <a:t> </a:t>
            </a:r>
            <a:r>
              <a:rPr lang="en-US" altLang="en-US" sz="2400" dirty="0" err="1">
                <a:solidFill>
                  <a:srgbClr val="0000FF"/>
                </a:solidFill>
                <a:cs typeface="Times New Roman" panose="02020603050405020304" pitchFamily="18" charset="0"/>
              </a:rPr>
              <a:t>tự</a:t>
            </a:r>
            <a:r>
              <a:rPr lang="en-US" altLang="en-US" sz="2400" dirty="0">
                <a:solidFill>
                  <a:srgbClr val="0000FF"/>
                </a:solidFill>
                <a:cs typeface="Times New Roman" panose="02020603050405020304" pitchFamily="18" charset="0"/>
              </a:rPr>
              <a:t> </a:t>
            </a:r>
            <a:r>
              <a:rPr lang="en-US" altLang="en-US" sz="2400" dirty="0" err="1">
                <a:solidFill>
                  <a:srgbClr val="0000FF"/>
                </a:solidFill>
                <a:cs typeface="Times New Roman" panose="02020603050405020304" pitchFamily="18" charset="0"/>
              </a:rPr>
              <a:t>nhiên</a:t>
            </a:r>
            <a:r>
              <a:rPr lang="en-US" altLang="en-US" sz="2400" dirty="0">
                <a:solidFill>
                  <a:srgbClr val="0000FF"/>
                </a:solidFill>
                <a:cs typeface="Times New Roman" panose="02020603050405020304" pitchFamily="18" charset="0"/>
              </a:rPr>
              <a:t> </a:t>
            </a:r>
            <a:r>
              <a:rPr lang="en-US" altLang="en-US" sz="2400" dirty="0" err="1">
                <a:solidFill>
                  <a:srgbClr val="0000FF"/>
                </a:solidFill>
                <a:cs typeface="Times New Roman" panose="02020603050405020304" pitchFamily="18" charset="0"/>
              </a:rPr>
              <a:t>Hải</a:t>
            </a:r>
            <a:r>
              <a:rPr lang="en-US" altLang="en-US" sz="2400" dirty="0">
                <a:solidFill>
                  <a:srgbClr val="0000FF"/>
                </a:solidFill>
                <a:cs typeface="Times New Roman" panose="02020603050405020304" pitchFamily="18" charset="0"/>
              </a:rPr>
              <a:t> </a:t>
            </a:r>
            <a:r>
              <a:rPr lang="en-US" altLang="en-US" sz="2400" dirty="0" err="1">
                <a:solidFill>
                  <a:srgbClr val="0000FF"/>
                </a:solidFill>
                <a:cs typeface="Times New Roman" panose="02020603050405020304" pitchFamily="18" charset="0"/>
              </a:rPr>
              <a:t>Phòng</a:t>
            </a:r>
            <a:endParaRPr lang="en-US" altLang="en-US" sz="2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4555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951" y="5589676"/>
            <a:ext cx="8804366" cy="907749"/>
          </a:xfrm>
          <a:prstGeom prst="rect">
            <a:avLst/>
          </a:prstGeom>
        </p:spPr>
        <p:txBody>
          <a:bodyPr wrap="square">
            <a:spAutoFit/>
          </a:bodyPr>
          <a:lstStyle/>
          <a:p>
            <a:pPr algn="just">
              <a:lnSpc>
                <a:spcPct val="115000"/>
              </a:lnSpc>
              <a:spcAft>
                <a:spcPts val="75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194" name="Picture 2" descr="Cây hoa sữ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347" y="1200423"/>
            <a:ext cx="3038095" cy="21874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hiều hoạt động đặc sắc tại &amp;quot;Lễ hội Hoa phượng đỏ&amp;quot;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362" y="1004424"/>
            <a:ext cx="299049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ác Loại Hoa Đào Chơi Tết Được Yêu Thích Nhất"/>
          <p:cNvPicPr>
            <a:picLocks noChangeAspect="1" noChangeArrowheads="1"/>
          </p:cNvPicPr>
          <p:nvPr/>
        </p:nvPicPr>
        <p:blipFill rotWithShape="1">
          <a:blip r:embed="rId4">
            <a:extLst>
              <a:ext uri="{28A0092B-C50C-407E-A947-70E740481C1C}">
                <a14:useLocalDpi xmlns:a14="http://schemas.microsoft.com/office/drawing/2010/main" val="0"/>
              </a:ext>
            </a:extLst>
          </a:blip>
          <a:srcRect r="4402" b="16628"/>
          <a:stretch/>
        </p:blipFill>
        <p:spPr bwMode="auto">
          <a:xfrm>
            <a:off x="0" y="1419606"/>
            <a:ext cx="2705079" cy="204368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Đọc văn bản: Cây bàng và trả lời câu hỏ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668" y="3387852"/>
            <a:ext cx="3023753" cy="201295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TIN KHÔNG KHÍ LẠNH VÀ CẢNH BÁO GIÓ MẠNH SÓNG LỚN TRÊN BIỂ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2009" y="3496843"/>
            <a:ext cx="3026093" cy="201739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ải Phòng cho học sinh nghỉ học nếu thời tiết dưới 10 độ C - Giáo dụ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71" y="3607308"/>
            <a:ext cx="2712171" cy="17629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837CA1-707A-4993-8FA4-0DF248A17F56}"/>
              </a:ext>
            </a:extLst>
          </p:cNvPr>
          <p:cNvSpPr txBox="1"/>
          <p:nvPr/>
        </p:nvSpPr>
        <p:spPr>
          <a:xfrm>
            <a:off x="235333" y="-58695"/>
            <a:ext cx="294349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555510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ữ liệu bảng biểu và bảng xếp hạng hàng tháng và hàng năm điều kiện khí hậu  ở Hải Phòng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28600"/>
            <a:ext cx="8153400" cy="555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850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 y="961752"/>
            <a:ext cx="8928463" cy="4174284"/>
          </a:xfrm>
          <a:prstGeom prst="rect">
            <a:avLst/>
          </a:prstGeom>
        </p:spPr>
        <p:txBody>
          <a:bodyPr wrap="square">
            <a:spAutoFit/>
          </a:bodyPr>
          <a:lstStyle/>
          <a:p>
            <a:pPr algn="just">
              <a:lnSpc>
                <a:spcPct val="115000"/>
              </a:lnSpc>
              <a:spcAft>
                <a:spcPts val="75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SGK,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75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rút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latin typeface="Times New Roman" panose="02020603050405020304" pitchFamily="18" charset="0"/>
                <a:ea typeface="Calibri" panose="020F0502020204030204" pitchFamily="34" charset="0"/>
                <a:cs typeface="Times New Roman" panose="02020603050405020304" pitchFamily="18" charset="0"/>
              </a:rPr>
              <a:t> HP:</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1656355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 y="961752"/>
            <a:ext cx="8928463" cy="4599016"/>
          </a:xfrm>
          <a:prstGeom prst="rect">
            <a:avLst/>
          </a:prstGeom>
        </p:spPr>
        <p:txBody>
          <a:bodyPr wrap="square">
            <a:spAutoFit/>
          </a:bodyPr>
          <a:lstStyle/>
          <a:p>
            <a:pPr algn="just">
              <a:lnSpc>
                <a:spcPct val="115000"/>
              </a:lnSpc>
              <a:spcAft>
                <a:spcPts val="75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SGK,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 tháng10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27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 –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a:t>
            </a:r>
          </a:p>
          <a:p>
            <a:pPr algn="just">
              <a:lnSpc>
                <a:spcPct val="115000"/>
              </a:lnSpc>
              <a:spcAft>
                <a:spcPts val="75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rút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latin typeface="Times New Roman" panose="02020603050405020304" pitchFamily="18" charset="0"/>
                <a:ea typeface="Calibri" panose="020F0502020204030204" pitchFamily="34" charset="0"/>
                <a:cs typeface="Times New Roman" panose="02020603050405020304" pitchFamily="18" charset="0"/>
              </a:rPr>
              <a:t> HP:</a:t>
            </a: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rõ</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rệt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đới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ẩm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9950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3446"/>
            <a:ext cx="8686800" cy="3331361"/>
          </a:xfrm>
          <a:prstGeom prst="rect">
            <a:avLst/>
          </a:prstGeom>
        </p:spPr>
        <p:txBody>
          <a:bodyPr wrap="square">
            <a:spAutoFit/>
          </a:bodyPr>
          <a:lstStyle/>
          <a:p>
            <a:pPr>
              <a:lnSpc>
                <a:spcPct val="115000"/>
              </a:lnSpc>
              <a:spcAft>
                <a:spcPts val="750"/>
              </a:spcAft>
            </a:pPr>
            <a:r>
              <a:rPr lang="en-US" sz="27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3.  </a:t>
            </a:r>
            <a:r>
              <a:rPr lang="en-US" sz="27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Hệ</a:t>
            </a:r>
            <a:r>
              <a:rPr lang="en-US" sz="27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thống</a:t>
            </a:r>
            <a:r>
              <a:rPr lang="en-US" sz="27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sông</a:t>
            </a:r>
            <a:r>
              <a:rPr lang="en-US" sz="27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7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hồ</a:t>
            </a:r>
            <a:endParaRPr lang="en-US"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ngòi</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dày</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mùa</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Đằng</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Cấm</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Lạch</a:t>
            </a:r>
            <a:r>
              <a:rPr lang="en-US" sz="2700" dirty="0">
                <a:latin typeface="Times New Roman" panose="02020603050405020304" pitchFamily="18" charset="0"/>
                <a:ea typeface="Calibri" panose="020F0502020204030204" pitchFamily="34" charset="0"/>
                <a:cs typeface="Times New Roman" panose="02020603050405020304" pitchFamily="18" charset="0"/>
              </a:rPr>
              <a:t> Tray, </a:t>
            </a:r>
            <a:r>
              <a:rPr lang="en-US" sz="27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Úc</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Bình</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ao</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700" dirty="0">
                <a:latin typeface="Times New Roman" panose="02020603050405020304" pitchFamily="18" charset="0"/>
                <a:ea typeface="Calibri" panose="020F0502020204030204" pitchFamily="34" charset="0"/>
                <a:cs typeface="Times New Roman" panose="02020603050405020304" pitchFamily="18" charset="0"/>
              </a:rPr>
              <a:t> Tam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Bạc</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700" dirty="0">
                <a:latin typeface="Times New Roman" panose="02020603050405020304" pitchFamily="18" charset="0"/>
                <a:ea typeface="Calibri" panose="020F0502020204030204" pitchFamily="34" charset="0"/>
                <a:cs typeface="Times New Roman" panose="02020603050405020304" pitchFamily="18" charset="0"/>
              </a:rPr>
              <a:t> An </a:t>
            </a:r>
            <a:r>
              <a:rPr lang="en-US" sz="2700" dirty="0" err="1">
                <a:latin typeface="Times New Roman" panose="02020603050405020304" pitchFamily="18" charset="0"/>
                <a:ea typeface="Calibri" panose="020F0502020204030204" pitchFamily="34" charset="0"/>
                <a:cs typeface="Times New Roman" panose="02020603050405020304" pitchFamily="18" charset="0"/>
              </a:rPr>
              <a:t>Biên</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75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thuỷ</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700" dirty="0">
                <a:latin typeface="Times New Roman" panose="02020603050405020304" pitchFamily="18" charset="0"/>
                <a:ea typeface="Calibri" panose="020F0502020204030204" pitchFamily="34" charset="0"/>
                <a:cs typeface="Times New Roman" panose="02020603050405020304" pitchFamily="18" charset="0"/>
              </a:rPr>
              <a:t>, du </a:t>
            </a:r>
            <a:r>
              <a:rPr lang="en-US" sz="27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7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descr="Đôi bờ sông Cấm">
            <a:extLst>
              <a:ext uri="{FF2B5EF4-FFF2-40B4-BE49-F238E27FC236}">
                <a16:creationId xmlns:a16="http://schemas.microsoft.com/office/drawing/2014/main" id="{3ACD6177-98F7-487E-9299-4C2E3DE55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4807"/>
            <a:ext cx="4267200" cy="3080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Không có mô tả ảnh.">
            <a:extLst>
              <a:ext uri="{FF2B5EF4-FFF2-40B4-BE49-F238E27FC236}">
                <a16:creationId xmlns:a16="http://schemas.microsoft.com/office/drawing/2014/main" id="{82650C8B-0C74-4821-89DF-ECF1BAC73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3354807"/>
            <a:ext cx="4648201" cy="29817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7E4664-1AAB-4CCA-9416-7B6612F153FC}"/>
              </a:ext>
            </a:extLst>
          </p:cNvPr>
          <p:cNvSpPr txBox="1"/>
          <p:nvPr/>
        </p:nvSpPr>
        <p:spPr>
          <a:xfrm>
            <a:off x="1323703" y="6334780"/>
            <a:ext cx="294349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Cấm</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C6E4916-949A-4345-87D2-9464270C7E25}"/>
              </a:ext>
            </a:extLst>
          </p:cNvPr>
          <p:cNvSpPr txBox="1"/>
          <p:nvPr/>
        </p:nvSpPr>
        <p:spPr>
          <a:xfrm>
            <a:off x="4981305" y="6311334"/>
            <a:ext cx="294349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Úc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377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867</Words>
  <Application>Microsoft Office PowerPoint</Application>
  <PresentationFormat>On-screen Show (4:3)</PresentationFormat>
  <Paragraphs>120</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Băng Ngọc</cp:lastModifiedBy>
  <cp:revision>37</cp:revision>
  <dcterms:created xsi:type="dcterms:W3CDTF">2021-08-13T15:21:45Z</dcterms:created>
  <dcterms:modified xsi:type="dcterms:W3CDTF">2024-04-20T04:18:08Z</dcterms:modified>
</cp:coreProperties>
</file>