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61" r:id="rId2"/>
    <p:sldId id="397" r:id="rId3"/>
    <p:sldId id="360" r:id="rId4"/>
    <p:sldId id="396" r:id="rId5"/>
    <p:sldId id="398" r:id="rId6"/>
    <p:sldId id="405" r:id="rId7"/>
    <p:sldId id="406" r:id="rId8"/>
    <p:sldId id="626" r:id="rId9"/>
    <p:sldId id="625" r:id="rId10"/>
    <p:sldId id="416" r:id="rId11"/>
    <p:sldId id="418" r:id="rId12"/>
    <p:sldId id="419" r:id="rId13"/>
    <p:sldId id="420" r:id="rId14"/>
    <p:sldId id="612" r:id="rId15"/>
    <p:sldId id="411" r:id="rId16"/>
    <p:sldId id="628" r:id="rId17"/>
    <p:sldId id="618" r:id="rId18"/>
    <p:sldId id="629" r:id="rId19"/>
    <p:sldId id="634" r:id="rId20"/>
    <p:sldId id="615" r:id="rId21"/>
    <p:sldId id="421" r:id="rId22"/>
    <p:sldId id="636" r:id="rId23"/>
    <p:sldId id="345" r:id="rId24"/>
  </p:sldIdLst>
  <p:sldSz cx="12192000" cy="6858000"/>
  <p:notesSz cx="6858000" cy="9144000"/>
  <p:embeddedFontLst>
    <p:embeddedFont>
      <p:font typeface="#9Slide07 Cadena" panose="020B0604020202020204" charset="0"/>
      <p:bold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#9Slide05 SVNVanilla Daisy Pro" panose="020B0604020202020204" charset="0"/>
      <p:regular r:id="rId29"/>
    </p:embeddedFont>
    <p:embeddedFont>
      <p:font typeface="#9Slide02 Noi dung rat dai" panose="020B0604020202020204" charset="0"/>
      <p:regular r:id="rId30"/>
    </p:embeddedFont>
    <p:embeddedFont>
      <p:font typeface="#9Slide07 IcielBaliho Script" panose="020B0604020202020204" charset="0"/>
      <p:regular r:id="rId31"/>
    </p:embeddedFont>
    <p:embeddedFont>
      <p:font typeface="#9Slide07 IcielCadena" panose="020B0604020202020204" charset="0"/>
      <p:bold r:id="rId32"/>
    </p:embeddedFont>
    <p:embeddedFont>
      <p:font typeface="#9Slide07 IcielBC Cubano Normal" panose="020B0604020202020204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#9Slide07 IcielLa Chic Pro Shad" panose="020B0604020202020204" charset="0"/>
      <p:regular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6FE"/>
    <a:srgbClr val="FF6600"/>
    <a:srgbClr val="D5EBFF"/>
    <a:srgbClr val="00CECB"/>
    <a:srgbClr val="EEFCCE"/>
    <a:srgbClr val="D1F3FF"/>
    <a:srgbClr val="ED7C2F"/>
    <a:srgbClr val="9BE5FF"/>
    <a:srgbClr val="007FDE"/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0958" autoAdjust="0"/>
  </p:normalViewPr>
  <p:slideViewPr>
    <p:cSldViewPr snapToGrid="0">
      <p:cViewPr varScale="1">
        <p:scale>
          <a:sx n="69" d="100"/>
          <a:sy n="69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CC8F19-4FE7-45A4-963E-941E6591FA85}" type="doc">
      <dgm:prSet loTypeId="urn:microsoft.com/office/officeart/2005/8/layout/radial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1DBF6656-2059-41D4-9F62-C02E8235A975}">
      <dgm:prSet phldrT="[Text]" custT="1"/>
      <dgm:spPr>
        <a:solidFill>
          <a:srgbClr val="00B050"/>
        </a:solidFill>
      </dgm:spPr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600" dirty="0" err="1">
              <a:solidFill>
                <a:schemeClr val="bg1"/>
              </a:solidFill>
              <a:latin typeface="#9Slide07 IcielBaliho Script" pitchFamily="2" charset="-93"/>
            </a:rPr>
            <a:t>Từ</a:t>
          </a:r>
          <a:r>
            <a:rPr lang="en-GB" sz="2600" dirty="0">
              <a:solidFill>
                <a:schemeClr val="bg1"/>
              </a:solidFill>
              <a:latin typeface="#9Slide07 IcielBaliho Script" pitchFamily="2" charset="-93"/>
            </a:rPr>
            <a:t> </a:t>
          </a:r>
          <a:r>
            <a:rPr lang="en-GB" sz="2600" dirty="0" err="1">
              <a:solidFill>
                <a:schemeClr val="bg1"/>
              </a:solidFill>
              <a:latin typeface="#9Slide07 IcielBaliho Script" pitchFamily="2" charset="-93"/>
            </a:rPr>
            <a:t>Bắc</a:t>
          </a:r>
          <a:r>
            <a:rPr lang="en-GB" sz="2600" dirty="0">
              <a:solidFill>
                <a:schemeClr val="bg1"/>
              </a:solidFill>
              <a:latin typeface="#9Slide07 IcielBaliho Script" pitchFamily="2" charset="-93"/>
            </a:rPr>
            <a:t> </a:t>
          </a:r>
          <a:r>
            <a:rPr lang="en-GB" sz="2600" dirty="0" err="1">
              <a:solidFill>
                <a:schemeClr val="bg1"/>
              </a:solidFill>
              <a:latin typeface="#9Slide07 IcielBaliho Script" pitchFamily="2" charset="-93"/>
            </a:rPr>
            <a:t>đến</a:t>
          </a:r>
          <a:r>
            <a:rPr lang="en-GB" sz="2600" dirty="0">
              <a:solidFill>
                <a:schemeClr val="bg1"/>
              </a:solidFill>
              <a:latin typeface="#9Slide07 IcielBaliho Script" pitchFamily="2" charset="-93"/>
            </a:rPr>
            <a:t> Nam</a:t>
          </a:r>
        </a:p>
      </dgm:t>
    </dgm:pt>
    <dgm:pt modelId="{A6DF1406-6684-4EE4-9D64-AD77A26111F9}" type="parTrans" cxnId="{FE5232D7-6973-43CC-9C6D-6D5DBA007455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1F672504-7101-47BD-AE1E-0CABBFBDE8A1}" type="sibTrans" cxnId="{FE5232D7-6973-43CC-9C6D-6D5DBA007455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AA2EF113-558D-4475-82C7-E506E8405496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#9Slide07 IcielBaliho Script" pitchFamily="2" charset="-93"/>
            </a:rPr>
            <a:t>Cực</a:t>
          </a:r>
          <a:r>
            <a:rPr lang="en-GB" sz="2400" dirty="0">
              <a:latin typeface="#9Slide07 IcielBaliho Script" pitchFamily="2" charset="-93"/>
            </a:rPr>
            <a:t> </a:t>
          </a:r>
          <a:r>
            <a:rPr lang="en-GB" sz="2400" dirty="0" err="1">
              <a:latin typeface="#9Slide07 IcielBaliho Script" pitchFamily="2" charset="-93"/>
            </a:rPr>
            <a:t>và</a:t>
          </a:r>
          <a:r>
            <a:rPr lang="en-GB" sz="2400" dirty="0">
              <a:latin typeface="#9Slide07 IcielBaliho Script" pitchFamily="2" charset="-93"/>
            </a:rPr>
            <a:t> </a:t>
          </a:r>
          <a:r>
            <a:rPr lang="en-GB" sz="2400" dirty="0" err="1">
              <a:latin typeface="#9Slide07 IcielBaliho Script" pitchFamily="2" charset="-93"/>
            </a:rPr>
            <a:t>cận</a:t>
          </a:r>
          <a:r>
            <a:rPr lang="en-GB" sz="2400" dirty="0">
              <a:latin typeface="#9Slide07 IcielBaliho Script" pitchFamily="2" charset="-93"/>
            </a:rPr>
            <a:t> </a:t>
          </a:r>
          <a:r>
            <a:rPr lang="en-GB" sz="2400" dirty="0" err="1">
              <a:latin typeface="#9Slide07 IcielBaliho Script" pitchFamily="2" charset="-93"/>
            </a:rPr>
            <a:t>cực</a:t>
          </a:r>
          <a:endParaRPr lang="en-GB" sz="2400" dirty="0">
            <a:latin typeface="#9Slide07 IcielBaliho Script" pitchFamily="2" charset="-93"/>
          </a:endParaRPr>
        </a:p>
      </dgm:t>
    </dgm:pt>
    <dgm:pt modelId="{711A6894-00F7-45D8-A22D-80E32ABF83CA}" type="parTrans" cxnId="{50005E58-D2DB-44F5-BB43-5FCED89CD6E0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6904B251-7552-43A5-93BD-631095AE9652}" type="sibTrans" cxnId="{50005E58-D2DB-44F5-BB43-5FCED89CD6E0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B0A85E57-244B-40BC-8F87-DA36D2D5E232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#9Slide07 IcielBaliho Script" pitchFamily="2" charset="-93"/>
            </a:rPr>
            <a:t>Ôn</a:t>
          </a:r>
          <a:r>
            <a:rPr lang="en-GB" sz="2400" dirty="0">
              <a:latin typeface="#9Slide07 IcielBaliho Script" pitchFamily="2" charset="-93"/>
            </a:rPr>
            <a:t> </a:t>
          </a:r>
          <a:r>
            <a:rPr lang="en-GB" sz="2400" dirty="0" err="1">
              <a:latin typeface="#9Slide07 IcielBaliho Script" pitchFamily="2" charset="-93"/>
            </a:rPr>
            <a:t>đới</a:t>
          </a:r>
          <a:endParaRPr lang="en-GB" sz="2400" dirty="0">
            <a:latin typeface="#9Slide07 IcielBaliho Script" pitchFamily="2" charset="-93"/>
          </a:endParaRPr>
        </a:p>
      </dgm:t>
    </dgm:pt>
    <dgm:pt modelId="{66FF9EE0-4CD5-4542-A416-1332BF54C3EB}" type="parTrans" cxnId="{4FC7D600-18D5-4448-B21C-E8D6F977EF68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A539E96F-B4EB-4186-8F87-F29ED6B15DF7}" type="sibTrans" cxnId="{4FC7D600-18D5-4448-B21C-E8D6F977EF68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40DC1773-2A6A-4D6A-A427-574B59729F9B}">
      <dgm:prSet phldrT="[Text]" custT="1"/>
      <dgm:spPr>
        <a:solidFill>
          <a:srgbClr val="FF6600"/>
        </a:solidFill>
      </dgm:spPr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600" dirty="0" err="1">
              <a:solidFill>
                <a:schemeClr val="bg1"/>
              </a:solidFill>
              <a:latin typeface="#9Slide07 IcielBaliho Script" pitchFamily="2" charset="-93"/>
            </a:rPr>
            <a:t>Từ</a:t>
          </a:r>
          <a:r>
            <a:rPr lang="en-GB" sz="2600" dirty="0">
              <a:solidFill>
                <a:schemeClr val="bg1"/>
              </a:solidFill>
              <a:latin typeface="#9Slide07 IcielBaliho Script" pitchFamily="2" charset="-93"/>
            </a:rPr>
            <a:t> </a:t>
          </a:r>
          <a:r>
            <a:rPr lang="en-GB" sz="2600" dirty="0" err="1">
              <a:solidFill>
                <a:schemeClr val="bg1"/>
              </a:solidFill>
              <a:latin typeface="#9Slide07 IcielBaliho Script" pitchFamily="2" charset="-93"/>
            </a:rPr>
            <a:t>đông</a:t>
          </a:r>
          <a:r>
            <a:rPr lang="en-GB" sz="2600" dirty="0">
              <a:solidFill>
                <a:schemeClr val="bg1"/>
              </a:solidFill>
              <a:latin typeface="#9Slide07 IcielBaliho Script" pitchFamily="2" charset="-93"/>
            </a:rPr>
            <a:t> sang </a:t>
          </a:r>
          <a:r>
            <a:rPr lang="en-GB" sz="2600" dirty="0" err="1">
              <a:solidFill>
                <a:schemeClr val="bg1"/>
              </a:solidFill>
              <a:latin typeface="#9Slide07 IcielBaliho Script" pitchFamily="2" charset="-93"/>
            </a:rPr>
            <a:t>tây</a:t>
          </a:r>
          <a:endParaRPr lang="en-GB" sz="2600" dirty="0">
            <a:solidFill>
              <a:schemeClr val="bg1"/>
            </a:solidFill>
            <a:latin typeface="#9Slide07 IcielBaliho Script" pitchFamily="2" charset="-93"/>
          </a:endParaRPr>
        </a:p>
      </dgm:t>
    </dgm:pt>
    <dgm:pt modelId="{059B53E3-B6FF-4B4E-BFE3-CEEDA528DB15}" type="parTrans" cxnId="{83E6424A-D5D2-47FE-8B08-3A019C52F192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3C960D9C-C1C4-49A2-A096-028430D1D673}" type="sibTrans" cxnId="{83E6424A-D5D2-47FE-8B08-3A019C52F192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FE22361D-8715-4386-ACE6-AB6E454A6C67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 dirty="0">
            <a:latin typeface="#9Slide07 IcielBaliho Script" pitchFamily="2" charset="-93"/>
          </a:endParaRPr>
        </a:p>
      </dgm:t>
    </dgm:pt>
    <dgm:pt modelId="{FEEBE281-A616-4115-9735-64741CE7A2E4}" type="parTrans" cxnId="{A9BC064B-EB53-4B0E-B8B4-08A6BEB2E1EE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72064584-A87B-47C9-BAEA-4BAC067A5406}" type="sibTrans" cxnId="{A9BC064B-EB53-4B0E-B8B4-08A6BEB2E1EE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9124B03B-D634-412C-9E33-32000C7A7835}">
      <dgm:prSet phldrT="[Text]" custT="1"/>
      <dgm:spPr>
        <a:solidFill>
          <a:srgbClr val="0070C0"/>
        </a:solidFill>
      </dgm:spPr>
      <dgm:t>
        <a:bodyPr/>
        <a:lstStyle/>
        <a:p>
          <a:pPr algn="ctr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600" dirty="0">
              <a:solidFill>
                <a:schemeClr val="bg1"/>
              </a:solidFill>
              <a:latin typeface="#9Slide07 IcielBaliho Script" pitchFamily="2" charset="-93"/>
            </a:rPr>
            <a:t>Theo </a:t>
          </a:r>
          <a:r>
            <a:rPr lang="en-GB" sz="2600" dirty="0" err="1">
              <a:solidFill>
                <a:schemeClr val="bg1"/>
              </a:solidFill>
              <a:latin typeface="#9Slide07 IcielBaliho Script" pitchFamily="2" charset="-93"/>
            </a:rPr>
            <a:t>độ</a:t>
          </a:r>
          <a:r>
            <a:rPr lang="en-GB" sz="2600" dirty="0">
              <a:solidFill>
                <a:schemeClr val="bg1"/>
              </a:solidFill>
              <a:latin typeface="#9Slide07 IcielBaliho Script" pitchFamily="2" charset="-93"/>
            </a:rPr>
            <a:t> </a:t>
          </a:r>
          <a:r>
            <a:rPr lang="en-GB" sz="2600" dirty="0" err="1">
              <a:solidFill>
                <a:schemeClr val="bg1"/>
              </a:solidFill>
              <a:latin typeface="#9Slide07 IcielBaliho Script" pitchFamily="2" charset="-93"/>
            </a:rPr>
            <a:t>cao</a:t>
          </a:r>
          <a:endParaRPr lang="en-GB" sz="2600" dirty="0">
            <a:solidFill>
              <a:schemeClr val="bg1"/>
            </a:solidFill>
            <a:latin typeface="#9Slide07 IcielBaliho Script" pitchFamily="2" charset="-93"/>
          </a:endParaRPr>
        </a:p>
      </dgm:t>
    </dgm:pt>
    <dgm:pt modelId="{9F55F62B-1673-4821-80BC-847B180766C7}" type="parTrans" cxnId="{E876FFE8-6C0B-4DFE-82C9-846172ECB3B1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AF489A18-06C0-49D8-8D3C-5F17FE62618A}" type="sibTrans" cxnId="{E876FFE8-6C0B-4DFE-82C9-846172ECB3B1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6FB5A803-3837-4545-B4C4-9592092D0C09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en-GB" sz="2400" dirty="0" err="1">
              <a:latin typeface="#9Slide07 IcielBaliho Script" pitchFamily="2" charset="-93"/>
            </a:rPr>
            <a:t>Cận</a:t>
          </a:r>
          <a:r>
            <a:rPr lang="en-GB" sz="2400" dirty="0">
              <a:latin typeface="#9Slide07 IcielBaliho Script" pitchFamily="2" charset="-93"/>
            </a:rPr>
            <a:t> </a:t>
          </a:r>
          <a:r>
            <a:rPr lang="en-GB" sz="2400" dirty="0" err="1">
              <a:latin typeface="#9Slide07 IcielBaliho Script" pitchFamily="2" charset="-93"/>
            </a:rPr>
            <a:t>nhiệt</a:t>
          </a:r>
          <a:r>
            <a:rPr lang="en-GB" sz="2400" dirty="0">
              <a:latin typeface="#9Slide07 IcielBaliho Script" pitchFamily="2" charset="-93"/>
            </a:rPr>
            <a:t> </a:t>
          </a:r>
          <a:r>
            <a:rPr lang="en-GB" sz="2400" dirty="0" err="1">
              <a:latin typeface="#9Slide07 IcielBaliho Script" pitchFamily="2" charset="-93"/>
            </a:rPr>
            <a:t>đới</a:t>
          </a:r>
          <a:endParaRPr lang="en-GB" sz="2400" dirty="0">
            <a:latin typeface="#9Slide07 IcielBaliho Script" pitchFamily="2" charset="-93"/>
          </a:endParaRPr>
        </a:p>
      </dgm:t>
    </dgm:pt>
    <dgm:pt modelId="{EA8F87B6-21FF-49F1-974F-387C1EB59BD5}" type="parTrans" cxnId="{2A0AE2C2-AA85-41B1-8C5E-558EACB19B00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B4308070-538D-4138-8064-D904690C132B}" type="sibTrans" cxnId="{2A0AE2C2-AA85-41B1-8C5E-558EACB19B00}">
      <dgm:prSet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endParaRPr lang="en-GB" sz="2400">
            <a:latin typeface="#9Slide07 IcielBaliho Script" pitchFamily="2" charset="-93"/>
          </a:endParaRPr>
        </a:p>
      </dgm:t>
    </dgm:pt>
    <dgm:pt modelId="{FBEA87CE-A3C8-4A38-9581-957AD57D68E9}">
      <dgm:prSet phldrT="[Text]" custT="1"/>
      <dgm:spPr/>
      <dgm:t>
        <a:bodyPr/>
        <a:lstStyle/>
        <a:p>
          <a:pPr algn="just">
            <a:lnSpc>
              <a:spcPct val="120000"/>
            </a:lnSpc>
            <a:spcBef>
              <a:spcPts val="0"/>
            </a:spcBef>
            <a:spcAft>
              <a:spcPts val="0"/>
            </a:spcAft>
          </a:pPr>
          <a:r>
            <a:rPr lang="vi-VN" sz="2400">
              <a:latin typeface="#9Slide07 IcielBaliho Script" pitchFamily="2" charset="-93"/>
            </a:rPr>
            <a:t>Nhiệt đới</a:t>
          </a:r>
          <a:endParaRPr lang="en-GB" sz="2400" dirty="0">
            <a:latin typeface="#9Slide07 IcielBaliho Script" pitchFamily="2" charset="-93"/>
          </a:endParaRPr>
        </a:p>
      </dgm:t>
    </dgm:pt>
    <dgm:pt modelId="{7A76DE12-9A96-4710-8B3A-E4446831F7AB}" type="parTrans" cxnId="{3421E69B-D5F9-418E-9009-C1D7957879F0}">
      <dgm:prSet/>
      <dgm:spPr/>
      <dgm:t>
        <a:bodyPr/>
        <a:lstStyle/>
        <a:p>
          <a:endParaRPr lang="en-US"/>
        </a:p>
      </dgm:t>
    </dgm:pt>
    <dgm:pt modelId="{5E5B303D-E9FB-462F-B775-2AD428F1FCC6}" type="sibTrans" cxnId="{3421E69B-D5F9-418E-9009-C1D7957879F0}">
      <dgm:prSet/>
      <dgm:spPr/>
      <dgm:t>
        <a:bodyPr/>
        <a:lstStyle/>
        <a:p>
          <a:endParaRPr lang="en-US"/>
        </a:p>
      </dgm:t>
    </dgm:pt>
    <dgm:pt modelId="{3FAA4482-2C52-4804-8103-B691CED12624}" type="pres">
      <dgm:prSet presAssocID="{A5CC8F19-4FE7-45A4-963E-941E6591FA8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6B8C47-9906-46B4-B076-C2DA5663E4FD}" type="pres">
      <dgm:prSet presAssocID="{A5CC8F19-4FE7-45A4-963E-941E6591FA85}" presName="cycle" presStyleCnt="0"/>
      <dgm:spPr/>
    </dgm:pt>
    <dgm:pt modelId="{27863540-494A-41AF-871B-58C21C1F8AC7}" type="pres">
      <dgm:prSet presAssocID="{A5CC8F19-4FE7-45A4-963E-941E6591FA85}" presName="centerShape" presStyleCnt="0"/>
      <dgm:spPr/>
    </dgm:pt>
    <dgm:pt modelId="{AB2C44BF-DE51-40B7-A991-E3ED7E149F42}" type="pres">
      <dgm:prSet presAssocID="{A5CC8F19-4FE7-45A4-963E-941E6591FA85}" presName="connSite" presStyleLbl="node1" presStyleIdx="0" presStyleCnt="4"/>
      <dgm:spPr/>
    </dgm:pt>
    <dgm:pt modelId="{108E8B95-ACB3-4A65-B3C5-65265D5F5179}" type="pres">
      <dgm:prSet presAssocID="{A5CC8F19-4FE7-45A4-963E-941E6591FA85}" presName="visible" presStyleLbl="nod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n-US"/>
        </a:p>
      </dgm:t>
    </dgm:pt>
    <dgm:pt modelId="{BEF731B5-D405-47A3-9E12-DD2614094C52}" type="pres">
      <dgm:prSet presAssocID="{A6DF1406-6684-4EE4-9D64-AD77A26111F9}" presName="Name25" presStyleLbl="parChTrans1D1" presStyleIdx="0" presStyleCnt="3"/>
      <dgm:spPr/>
      <dgm:t>
        <a:bodyPr/>
        <a:lstStyle/>
        <a:p>
          <a:endParaRPr lang="en-US"/>
        </a:p>
      </dgm:t>
    </dgm:pt>
    <dgm:pt modelId="{5183D469-932F-44B7-A1FE-70E1012F04FE}" type="pres">
      <dgm:prSet presAssocID="{1DBF6656-2059-41D4-9F62-C02E8235A975}" presName="node" presStyleCnt="0"/>
      <dgm:spPr/>
    </dgm:pt>
    <dgm:pt modelId="{23A35836-5BCA-4782-A5F3-3AF1E17FC222}" type="pres">
      <dgm:prSet presAssocID="{1DBF6656-2059-41D4-9F62-C02E8235A975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CF814-58F1-47A0-9E94-0AE98067AF80}" type="pres">
      <dgm:prSet presAssocID="{1DBF6656-2059-41D4-9F62-C02E8235A975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757742-B2F0-42C8-BE78-98A986F173BA}" type="pres">
      <dgm:prSet presAssocID="{059B53E3-B6FF-4B4E-BFE3-CEEDA528DB15}" presName="Name25" presStyleLbl="parChTrans1D1" presStyleIdx="1" presStyleCnt="3"/>
      <dgm:spPr/>
      <dgm:t>
        <a:bodyPr/>
        <a:lstStyle/>
        <a:p>
          <a:endParaRPr lang="en-US"/>
        </a:p>
      </dgm:t>
    </dgm:pt>
    <dgm:pt modelId="{DA8AF68A-A230-4FE4-9584-0F4DCD68996E}" type="pres">
      <dgm:prSet presAssocID="{40DC1773-2A6A-4D6A-A427-574B59729F9B}" presName="node" presStyleCnt="0"/>
      <dgm:spPr/>
    </dgm:pt>
    <dgm:pt modelId="{F37DCDAE-0BCA-4ABB-8B8A-8639EDBB4895}" type="pres">
      <dgm:prSet presAssocID="{40DC1773-2A6A-4D6A-A427-574B59729F9B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4A133-D87F-4690-9F26-138FB7698EAA}" type="pres">
      <dgm:prSet presAssocID="{40DC1773-2A6A-4D6A-A427-574B59729F9B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A16617-E3E6-49E4-83EB-2B392F7512A3}" type="pres">
      <dgm:prSet presAssocID="{9F55F62B-1673-4821-80BC-847B180766C7}" presName="Name25" presStyleLbl="parChTrans1D1" presStyleIdx="2" presStyleCnt="3"/>
      <dgm:spPr/>
      <dgm:t>
        <a:bodyPr/>
        <a:lstStyle/>
        <a:p>
          <a:endParaRPr lang="en-US"/>
        </a:p>
      </dgm:t>
    </dgm:pt>
    <dgm:pt modelId="{95B68038-2B4A-47C9-A538-6AFB4E14E319}" type="pres">
      <dgm:prSet presAssocID="{9124B03B-D634-412C-9E33-32000C7A7835}" presName="node" presStyleCnt="0"/>
      <dgm:spPr/>
    </dgm:pt>
    <dgm:pt modelId="{E7626CB7-8FF6-4C6B-80EA-0176594C06E8}" type="pres">
      <dgm:prSet presAssocID="{9124B03B-D634-412C-9E33-32000C7A7835}" presName="parentNode" presStyleLbl="node1" presStyleIdx="3" presStyleCnt="4" custScaleX="10187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D9513B-3D05-4BBE-A6D5-D7A63AA80FB4}" type="pres">
      <dgm:prSet presAssocID="{9124B03B-D634-412C-9E33-32000C7A7835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9E80BBB6-BC81-4744-9B13-D9C52EC2E446}" type="presOf" srcId="{6FB5A803-3837-4545-B4C4-9592092D0C09}" destId="{E90CF814-58F1-47A0-9E94-0AE98067AF80}" srcOrd="0" destOrd="2" presId="urn:microsoft.com/office/officeart/2005/8/layout/radial2"/>
    <dgm:cxn modelId="{FE5232D7-6973-43CC-9C6D-6D5DBA007455}" srcId="{A5CC8F19-4FE7-45A4-963E-941E6591FA85}" destId="{1DBF6656-2059-41D4-9F62-C02E8235A975}" srcOrd="0" destOrd="0" parTransId="{A6DF1406-6684-4EE4-9D64-AD77A26111F9}" sibTransId="{1F672504-7101-47BD-AE1E-0CABBFBDE8A1}"/>
    <dgm:cxn modelId="{2A0AE2C2-AA85-41B1-8C5E-558EACB19B00}" srcId="{1DBF6656-2059-41D4-9F62-C02E8235A975}" destId="{6FB5A803-3837-4545-B4C4-9592092D0C09}" srcOrd="2" destOrd="0" parTransId="{EA8F87B6-21FF-49F1-974F-387C1EB59BD5}" sibTransId="{B4308070-538D-4138-8064-D904690C132B}"/>
    <dgm:cxn modelId="{73278C16-98E6-4629-838E-C0B6A050DC85}" type="presOf" srcId="{FBEA87CE-A3C8-4A38-9581-957AD57D68E9}" destId="{E90CF814-58F1-47A0-9E94-0AE98067AF80}" srcOrd="0" destOrd="3" presId="urn:microsoft.com/office/officeart/2005/8/layout/radial2"/>
    <dgm:cxn modelId="{3421E69B-D5F9-418E-9009-C1D7957879F0}" srcId="{1DBF6656-2059-41D4-9F62-C02E8235A975}" destId="{FBEA87CE-A3C8-4A38-9581-957AD57D68E9}" srcOrd="3" destOrd="0" parTransId="{7A76DE12-9A96-4710-8B3A-E4446831F7AB}" sibTransId="{5E5B303D-E9FB-462F-B775-2AD428F1FCC6}"/>
    <dgm:cxn modelId="{2AB59B17-A11E-4FFD-831A-7CDFDF2FE717}" type="presOf" srcId="{FE22361D-8715-4386-ACE6-AB6E454A6C67}" destId="{D654A133-D87F-4690-9F26-138FB7698EAA}" srcOrd="0" destOrd="0" presId="urn:microsoft.com/office/officeart/2005/8/layout/radial2"/>
    <dgm:cxn modelId="{E876FFE8-6C0B-4DFE-82C9-846172ECB3B1}" srcId="{A5CC8F19-4FE7-45A4-963E-941E6591FA85}" destId="{9124B03B-D634-412C-9E33-32000C7A7835}" srcOrd="2" destOrd="0" parTransId="{9F55F62B-1673-4821-80BC-847B180766C7}" sibTransId="{AF489A18-06C0-49D8-8D3C-5F17FE62618A}"/>
    <dgm:cxn modelId="{8A635B05-B1B0-4FD7-B1E6-65D71A1BE4CF}" type="presOf" srcId="{9F55F62B-1673-4821-80BC-847B180766C7}" destId="{E1A16617-E3E6-49E4-83EB-2B392F7512A3}" srcOrd="0" destOrd="0" presId="urn:microsoft.com/office/officeart/2005/8/layout/radial2"/>
    <dgm:cxn modelId="{BDA82F88-5787-46A5-A25E-E6AF8DA51FA8}" type="presOf" srcId="{B0A85E57-244B-40BC-8F87-DA36D2D5E232}" destId="{E90CF814-58F1-47A0-9E94-0AE98067AF80}" srcOrd="0" destOrd="1" presId="urn:microsoft.com/office/officeart/2005/8/layout/radial2"/>
    <dgm:cxn modelId="{10E42B60-76D4-4542-91E7-210A081E2473}" type="presOf" srcId="{A5CC8F19-4FE7-45A4-963E-941E6591FA85}" destId="{3FAA4482-2C52-4804-8103-B691CED12624}" srcOrd="0" destOrd="0" presId="urn:microsoft.com/office/officeart/2005/8/layout/radial2"/>
    <dgm:cxn modelId="{A9BC064B-EB53-4B0E-B8B4-08A6BEB2E1EE}" srcId="{40DC1773-2A6A-4D6A-A427-574B59729F9B}" destId="{FE22361D-8715-4386-ACE6-AB6E454A6C67}" srcOrd="0" destOrd="0" parTransId="{FEEBE281-A616-4115-9735-64741CE7A2E4}" sibTransId="{72064584-A87B-47C9-BAEA-4BAC067A5406}"/>
    <dgm:cxn modelId="{A4B6E3CD-1221-4FB5-860D-62973911CC31}" type="presOf" srcId="{40DC1773-2A6A-4D6A-A427-574B59729F9B}" destId="{F37DCDAE-0BCA-4ABB-8B8A-8639EDBB4895}" srcOrd="0" destOrd="0" presId="urn:microsoft.com/office/officeart/2005/8/layout/radial2"/>
    <dgm:cxn modelId="{83E6424A-D5D2-47FE-8B08-3A019C52F192}" srcId="{A5CC8F19-4FE7-45A4-963E-941E6591FA85}" destId="{40DC1773-2A6A-4D6A-A427-574B59729F9B}" srcOrd="1" destOrd="0" parTransId="{059B53E3-B6FF-4B4E-BFE3-CEEDA528DB15}" sibTransId="{3C960D9C-C1C4-49A2-A096-028430D1D673}"/>
    <dgm:cxn modelId="{624C2AFA-7F40-4FE2-A772-39995E040168}" type="presOf" srcId="{059B53E3-B6FF-4B4E-BFE3-CEEDA528DB15}" destId="{30757742-B2F0-42C8-BE78-98A986F173BA}" srcOrd="0" destOrd="0" presId="urn:microsoft.com/office/officeart/2005/8/layout/radial2"/>
    <dgm:cxn modelId="{9D11C71A-3338-4B89-B1E4-05BB37365381}" type="presOf" srcId="{9124B03B-D634-412C-9E33-32000C7A7835}" destId="{E7626CB7-8FF6-4C6B-80EA-0176594C06E8}" srcOrd="0" destOrd="0" presId="urn:microsoft.com/office/officeart/2005/8/layout/radial2"/>
    <dgm:cxn modelId="{50005E58-D2DB-44F5-BB43-5FCED89CD6E0}" srcId="{1DBF6656-2059-41D4-9F62-C02E8235A975}" destId="{AA2EF113-558D-4475-82C7-E506E8405496}" srcOrd="0" destOrd="0" parTransId="{711A6894-00F7-45D8-A22D-80E32ABF83CA}" sibTransId="{6904B251-7552-43A5-93BD-631095AE9652}"/>
    <dgm:cxn modelId="{10C105DB-86FD-41FB-AA1D-7E2B2DA1FB8B}" type="presOf" srcId="{AA2EF113-558D-4475-82C7-E506E8405496}" destId="{E90CF814-58F1-47A0-9E94-0AE98067AF80}" srcOrd="0" destOrd="0" presId="urn:microsoft.com/office/officeart/2005/8/layout/radial2"/>
    <dgm:cxn modelId="{8BA354EA-4225-4DC2-8B48-C93EC840FA6F}" type="presOf" srcId="{1DBF6656-2059-41D4-9F62-C02E8235A975}" destId="{23A35836-5BCA-4782-A5F3-3AF1E17FC222}" srcOrd="0" destOrd="0" presId="urn:microsoft.com/office/officeart/2005/8/layout/radial2"/>
    <dgm:cxn modelId="{4FC7D600-18D5-4448-B21C-E8D6F977EF68}" srcId="{1DBF6656-2059-41D4-9F62-C02E8235A975}" destId="{B0A85E57-244B-40BC-8F87-DA36D2D5E232}" srcOrd="1" destOrd="0" parTransId="{66FF9EE0-4CD5-4542-A416-1332BF54C3EB}" sibTransId="{A539E96F-B4EB-4186-8F87-F29ED6B15DF7}"/>
    <dgm:cxn modelId="{F8490CD1-C95F-44E9-914E-D5B76DEA1955}" type="presOf" srcId="{A6DF1406-6684-4EE4-9D64-AD77A26111F9}" destId="{BEF731B5-D405-47A3-9E12-DD2614094C52}" srcOrd="0" destOrd="0" presId="urn:microsoft.com/office/officeart/2005/8/layout/radial2"/>
    <dgm:cxn modelId="{57A356F0-3171-4005-BF3E-9341629DE2E2}" type="presParOf" srcId="{3FAA4482-2C52-4804-8103-B691CED12624}" destId="{E26B8C47-9906-46B4-B076-C2DA5663E4FD}" srcOrd="0" destOrd="0" presId="urn:microsoft.com/office/officeart/2005/8/layout/radial2"/>
    <dgm:cxn modelId="{C1F05590-163B-44F8-BCE5-606AD1B0FA50}" type="presParOf" srcId="{E26B8C47-9906-46B4-B076-C2DA5663E4FD}" destId="{27863540-494A-41AF-871B-58C21C1F8AC7}" srcOrd="0" destOrd="0" presId="urn:microsoft.com/office/officeart/2005/8/layout/radial2"/>
    <dgm:cxn modelId="{CDCF2F93-2011-482B-B32D-33C0267B43A2}" type="presParOf" srcId="{27863540-494A-41AF-871B-58C21C1F8AC7}" destId="{AB2C44BF-DE51-40B7-A991-E3ED7E149F42}" srcOrd="0" destOrd="0" presId="urn:microsoft.com/office/officeart/2005/8/layout/radial2"/>
    <dgm:cxn modelId="{50A21452-2A03-491E-B764-202D63E00CD2}" type="presParOf" srcId="{27863540-494A-41AF-871B-58C21C1F8AC7}" destId="{108E8B95-ACB3-4A65-B3C5-65265D5F5179}" srcOrd="1" destOrd="0" presId="urn:microsoft.com/office/officeart/2005/8/layout/radial2"/>
    <dgm:cxn modelId="{E8AC6F1C-B25D-4B4E-8F23-34E983DE0940}" type="presParOf" srcId="{E26B8C47-9906-46B4-B076-C2DA5663E4FD}" destId="{BEF731B5-D405-47A3-9E12-DD2614094C52}" srcOrd="1" destOrd="0" presId="urn:microsoft.com/office/officeart/2005/8/layout/radial2"/>
    <dgm:cxn modelId="{0D27A076-791D-4AAD-9BF1-CB59B71EFE2C}" type="presParOf" srcId="{E26B8C47-9906-46B4-B076-C2DA5663E4FD}" destId="{5183D469-932F-44B7-A1FE-70E1012F04FE}" srcOrd="2" destOrd="0" presId="urn:microsoft.com/office/officeart/2005/8/layout/radial2"/>
    <dgm:cxn modelId="{45886EC3-B79B-401A-8762-E7A718291F90}" type="presParOf" srcId="{5183D469-932F-44B7-A1FE-70E1012F04FE}" destId="{23A35836-5BCA-4782-A5F3-3AF1E17FC222}" srcOrd="0" destOrd="0" presId="urn:microsoft.com/office/officeart/2005/8/layout/radial2"/>
    <dgm:cxn modelId="{6CA53434-8BE9-4446-AA09-6D1B2818BD70}" type="presParOf" srcId="{5183D469-932F-44B7-A1FE-70E1012F04FE}" destId="{E90CF814-58F1-47A0-9E94-0AE98067AF80}" srcOrd="1" destOrd="0" presId="urn:microsoft.com/office/officeart/2005/8/layout/radial2"/>
    <dgm:cxn modelId="{49E25A5D-2619-48E4-819E-1C4FCE05CE1F}" type="presParOf" srcId="{E26B8C47-9906-46B4-B076-C2DA5663E4FD}" destId="{30757742-B2F0-42C8-BE78-98A986F173BA}" srcOrd="3" destOrd="0" presId="urn:microsoft.com/office/officeart/2005/8/layout/radial2"/>
    <dgm:cxn modelId="{398452BA-DCED-40EE-B242-7AD06B9AFFC4}" type="presParOf" srcId="{E26B8C47-9906-46B4-B076-C2DA5663E4FD}" destId="{DA8AF68A-A230-4FE4-9584-0F4DCD68996E}" srcOrd="4" destOrd="0" presId="urn:microsoft.com/office/officeart/2005/8/layout/radial2"/>
    <dgm:cxn modelId="{2B1A3A19-7622-4930-B06D-947C77CD809C}" type="presParOf" srcId="{DA8AF68A-A230-4FE4-9584-0F4DCD68996E}" destId="{F37DCDAE-0BCA-4ABB-8B8A-8639EDBB4895}" srcOrd="0" destOrd="0" presId="urn:microsoft.com/office/officeart/2005/8/layout/radial2"/>
    <dgm:cxn modelId="{9939F190-B815-498F-8DE7-3EFBC54EFB76}" type="presParOf" srcId="{DA8AF68A-A230-4FE4-9584-0F4DCD68996E}" destId="{D654A133-D87F-4690-9F26-138FB7698EAA}" srcOrd="1" destOrd="0" presId="urn:microsoft.com/office/officeart/2005/8/layout/radial2"/>
    <dgm:cxn modelId="{890D8953-02D1-4187-BF08-76CFA22257BA}" type="presParOf" srcId="{E26B8C47-9906-46B4-B076-C2DA5663E4FD}" destId="{E1A16617-E3E6-49E4-83EB-2B392F7512A3}" srcOrd="5" destOrd="0" presId="urn:microsoft.com/office/officeart/2005/8/layout/radial2"/>
    <dgm:cxn modelId="{289C9612-75A0-45A4-A692-91184C8F6E8E}" type="presParOf" srcId="{E26B8C47-9906-46B4-B076-C2DA5663E4FD}" destId="{95B68038-2B4A-47C9-A538-6AFB4E14E319}" srcOrd="6" destOrd="0" presId="urn:microsoft.com/office/officeart/2005/8/layout/radial2"/>
    <dgm:cxn modelId="{7E19AF95-7E31-42CA-A7C1-ADC3C8E9AB9F}" type="presParOf" srcId="{95B68038-2B4A-47C9-A538-6AFB4E14E319}" destId="{E7626CB7-8FF6-4C6B-80EA-0176594C06E8}" srcOrd="0" destOrd="0" presId="urn:microsoft.com/office/officeart/2005/8/layout/radial2"/>
    <dgm:cxn modelId="{FB875E59-3485-44D8-A375-665B8B7DBE2A}" type="presParOf" srcId="{95B68038-2B4A-47C9-A538-6AFB4E14E319}" destId="{8FD9513B-3D05-4BBE-A6D5-D7A63AA80FB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16617-E3E6-49E4-83EB-2B392F7512A3}">
      <dsp:nvSpPr>
        <dsp:cNvPr id="0" name=""/>
        <dsp:cNvSpPr/>
      </dsp:nvSpPr>
      <dsp:spPr>
        <a:xfrm rot="2566394">
          <a:off x="2908427" y="3799283"/>
          <a:ext cx="804601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804601" y="2667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757742-B2F0-42C8-BE78-98A986F173BA}">
      <dsp:nvSpPr>
        <dsp:cNvPr id="0" name=""/>
        <dsp:cNvSpPr/>
      </dsp:nvSpPr>
      <dsp:spPr>
        <a:xfrm>
          <a:off x="3015420" y="2682658"/>
          <a:ext cx="908177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908177" y="2667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731B5-D405-47A3-9E12-DD2614094C52}">
      <dsp:nvSpPr>
        <dsp:cNvPr id="0" name=""/>
        <dsp:cNvSpPr/>
      </dsp:nvSpPr>
      <dsp:spPr>
        <a:xfrm rot="19036615">
          <a:off x="2907143" y="1563879"/>
          <a:ext cx="816078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816078" y="2667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E8B95-ACB3-4A65-B3C5-65265D5F5179}">
      <dsp:nvSpPr>
        <dsp:cNvPr id="0" name=""/>
        <dsp:cNvSpPr/>
      </dsp:nvSpPr>
      <dsp:spPr>
        <a:xfrm>
          <a:off x="801369" y="1406950"/>
          <a:ext cx="2604765" cy="2604765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35836-5BCA-4782-A5F3-3AF1E17FC222}">
      <dsp:nvSpPr>
        <dsp:cNvPr id="0" name=""/>
        <dsp:cNvSpPr/>
      </dsp:nvSpPr>
      <dsp:spPr>
        <a:xfrm>
          <a:off x="3407586" y="2122"/>
          <a:ext cx="1562859" cy="1562859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just" defTabSz="11557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GB" sz="2600" kern="1200" dirty="0" err="1">
              <a:solidFill>
                <a:schemeClr val="bg1"/>
              </a:solidFill>
              <a:latin typeface="#9Slide07 IcielBaliho Script" pitchFamily="2" charset="-93"/>
            </a:rPr>
            <a:t>Từ</a:t>
          </a:r>
          <a:r>
            <a:rPr lang="en-GB" sz="2600" kern="1200" dirty="0">
              <a:solidFill>
                <a:schemeClr val="bg1"/>
              </a:solidFill>
              <a:latin typeface="#9Slide07 IcielBaliho Script" pitchFamily="2" charset="-93"/>
            </a:rPr>
            <a:t> </a:t>
          </a:r>
          <a:r>
            <a:rPr lang="en-GB" sz="2600" kern="1200" dirty="0" err="1">
              <a:solidFill>
                <a:schemeClr val="bg1"/>
              </a:solidFill>
              <a:latin typeface="#9Slide07 IcielBaliho Script" pitchFamily="2" charset="-93"/>
            </a:rPr>
            <a:t>Bắc</a:t>
          </a:r>
          <a:r>
            <a:rPr lang="en-GB" sz="2600" kern="1200" dirty="0">
              <a:solidFill>
                <a:schemeClr val="bg1"/>
              </a:solidFill>
              <a:latin typeface="#9Slide07 IcielBaliho Script" pitchFamily="2" charset="-93"/>
            </a:rPr>
            <a:t> </a:t>
          </a:r>
          <a:r>
            <a:rPr lang="en-GB" sz="2600" kern="1200" dirty="0" err="1">
              <a:solidFill>
                <a:schemeClr val="bg1"/>
              </a:solidFill>
              <a:latin typeface="#9Slide07 IcielBaliho Script" pitchFamily="2" charset="-93"/>
            </a:rPr>
            <a:t>đến</a:t>
          </a:r>
          <a:r>
            <a:rPr lang="en-GB" sz="2600" kern="1200" dirty="0">
              <a:solidFill>
                <a:schemeClr val="bg1"/>
              </a:solidFill>
              <a:latin typeface="#9Slide07 IcielBaliho Script" pitchFamily="2" charset="-93"/>
            </a:rPr>
            <a:t> Nam</a:t>
          </a:r>
        </a:p>
      </dsp:txBody>
      <dsp:txXfrm>
        <a:off x="3636461" y="230997"/>
        <a:ext cx="1105109" cy="1105109"/>
      </dsp:txXfrm>
    </dsp:sp>
    <dsp:sp modelId="{E90CF814-58F1-47A0-9E94-0AE98067AF80}">
      <dsp:nvSpPr>
        <dsp:cNvPr id="0" name=""/>
        <dsp:cNvSpPr/>
      </dsp:nvSpPr>
      <dsp:spPr>
        <a:xfrm>
          <a:off x="5126731" y="2122"/>
          <a:ext cx="2344289" cy="1562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just" defTabSz="1066800">
            <a:lnSpc>
              <a:spcPct val="12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GB" sz="2400" kern="1200" dirty="0" err="1">
              <a:latin typeface="#9Slide07 IcielBaliho Script" pitchFamily="2" charset="-93"/>
            </a:rPr>
            <a:t>Cực</a:t>
          </a:r>
          <a:r>
            <a:rPr lang="en-GB" sz="2400" kern="1200" dirty="0">
              <a:latin typeface="#9Slide07 IcielBaliho Script" pitchFamily="2" charset="-93"/>
            </a:rPr>
            <a:t> </a:t>
          </a:r>
          <a:r>
            <a:rPr lang="en-GB" sz="2400" kern="1200" dirty="0" err="1">
              <a:latin typeface="#9Slide07 IcielBaliho Script" pitchFamily="2" charset="-93"/>
            </a:rPr>
            <a:t>và</a:t>
          </a:r>
          <a:r>
            <a:rPr lang="en-GB" sz="2400" kern="1200" dirty="0">
              <a:latin typeface="#9Slide07 IcielBaliho Script" pitchFamily="2" charset="-93"/>
            </a:rPr>
            <a:t> </a:t>
          </a:r>
          <a:r>
            <a:rPr lang="en-GB" sz="2400" kern="1200" dirty="0" err="1">
              <a:latin typeface="#9Slide07 IcielBaliho Script" pitchFamily="2" charset="-93"/>
            </a:rPr>
            <a:t>cận</a:t>
          </a:r>
          <a:r>
            <a:rPr lang="en-GB" sz="2400" kern="1200" dirty="0">
              <a:latin typeface="#9Slide07 IcielBaliho Script" pitchFamily="2" charset="-93"/>
            </a:rPr>
            <a:t> </a:t>
          </a:r>
          <a:r>
            <a:rPr lang="en-GB" sz="2400" kern="1200" dirty="0" err="1">
              <a:latin typeface="#9Slide07 IcielBaliho Script" pitchFamily="2" charset="-93"/>
            </a:rPr>
            <a:t>cực</a:t>
          </a:r>
          <a:endParaRPr lang="en-GB" sz="2400" kern="1200" dirty="0">
            <a:latin typeface="#9Slide07 IcielBaliho Script" pitchFamily="2" charset="-93"/>
          </a:endParaRPr>
        </a:p>
        <a:p>
          <a:pPr marL="228600" lvl="1" indent="-228600" algn="just" defTabSz="1066800">
            <a:lnSpc>
              <a:spcPct val="12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GB" sz="2400" kern="1200" dirty="0" err="1">
              <a:latin typeface="#9Slide07 IcielBaliho Script" pitchFamily="2" charset="-93"/>
            </a:rPr>
            <a:t>Ôn</a:t>
          </a:r>
          <a:r>
            <a:rPr lang="en-GB" sz="2400" kern="1200" dirty="0">
              <a:latin typeface="#9Slide07 IcielBaliho Script" pitchFamily="2" charset="-93"/>
            </a:rPr>
            <a:t> </a:t>
          </a:r>
          <a:r>
            <a:rPr lang="en-GB" sz="2400" kern="1200" dirty="0" err="1">
              <a:latin typeface="#9Slide07 IcielBaliho Script" pitchFamily="2" charset="-93"/>
            </a:rPr>
            <a:t>đới</a:t>
          </a:r>
          <a:endParaRPr lang="en-GB" sz="2400" kern="1200" dirty="0">
            <a:latin typeface="#9Slide07 IcielBaliho Script" pitchFamily="2" charset="-93"/>
          </a:endParaRPr>
        </a:p>
        <a:p>
          <a:pPr marL="228600" lvl="1" indent="-228600" algn="just" defTabSz="1066800">
            <a:lnSpc>
              <a:spcPct val="12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GB" sz="2400" kern="1200" dirty="0" err="1">
              <a:latin typeface="#9Slide07 IcielBaliho Script" pitchFamily="2" charset="-93"/>
            </a:rPr>
            <a:t>Cận</a:t>
          </a:r>
          <a:r>
            <a:rPr lang="en-GB" sz="2400" kern="1200" dirty="0">
              <a:latin typeface="#9Slide07 IcielBaliho Script" pitchFamily="2" charset="-93"/>
            </a:rPr>
            <a:t> </a:t>
          </a:r>
          <a:r>
            <a:rPr lang="en-GB" sz="2400" kern="1200" dirty="0" err="1">
              <a:latin typeface="#9Slide07 IcielBaliho Script" pitchFamily="2" charset="-93"/>
            </a:rPr>
            <a:t>nhiệt</a:t>
          </a:r>
          <a:r>
            <a:rPr lang="en-GB" sz="2400" kern="1200" dirty="0">
              <a:latin typeface="#9Slide07 IcielBaliho Script" pitchFamily="2" charset="-93"/>
            </a:rPr>
            <a:t> </a:t>
          </a:r>
          <a:r>
            <a:rPr lang="en-GB" sz="2400" kern="1200" dirty="0" err="1">
              <a:latin typeface="#9Slide07 IcielBaliho Script" pitchFamily="2" charset="-93"/>
            </a:rPr>
            <a:t>đới</a:t>
          </a:r>
          <a:endParaRPr lang="en-GB" sz="2400" kern="1200" dirty="0">
            <a:latin typeface="#9Slide07 IcielBaliho Script" pitchFamily="2" charset="-93"/>
          </a:endParaRPr>
        </a:p>
        <a:p>
          <a:pPr marL="228600" lvl="1" indent="-228600" algn="just" defTabSz="1066800">
            <a:lnSpc>
              <a:spcPct val="12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vi-VN" sz="2400" kern="1200">
              <a:latin typeface="#9Slide07 IcielBaliho Script" pitchFamily="2" charset="-93"/>
            </a:rPr>
            <a:t>Nhiệt đới</a:t>
          </a:r>
          <a:endParaRPr lang="en-GB" sz="2400" kern="1200" dirty="0">
            <a:latin typeface="#9Slide07 IcielBaliho Script" pitchFamily="2" charset="-93"/>
          </a:endParaRPr>
        </a:p>
      </dsp:txBody>
      <dsp:txXfrm>
        <a:off x="5126731" y="2122"/>
        <a:ext cx="2344289" cy="1562859"/>
      </dsp:txXfrm>
    </dsp:sp>
    <dsp:sp modelId="{F37DCDAE-0BCA-4ABB-8B8A-8639EDBB4895}">
      <dsp:nvSpPr>
        <dsp:cNvPr id="0" name=""/>
        <dsp:cNvSpPr/>
      </dsp:nvSpPr>
      <dsp:spPr>
        <a:xfrm>
          <a:off x="3923597" y="1927903"/>
          <a:ext cx="1562859" cy="1562859"/>
        </a:xfrm>
        <a:prstGeom prst="ellipse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just" defTabSz="11557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GB" sz="2600" kern="1200" dirty="0" err="1">
              <a:solidFill>
                <a:schemeClr val="bg1"/>
              </a:solidFill>
              <a:latin typeface="#9Slide07 IcielBaliho Script" pitchFamily="2" charset="-93"/>
            </a:rPr>
            <a:t>Từ</a:t>
          </a:r>
          <a:r>
            <a:rPr lang="en-GB" sz="2600" kern="1200" dirty="0">
              <a:solidFill>
                <a:schemeClr val="bg1"/>
              </a:solidFill>
              <a:latin typeface="#9Slide07 IcielBaliho Script" pitchFamily="2" charset="-93"/>
            </a:rPr>
            <a:t> </a:t>
          </a:r>
          <a:r>
            <a:rPr lang="en-GB" sz="2600" kern="1200" dirty="0" err="1">
              <a:solidFill>
                <a:schemeClr val="bg1"/>
              </a:solidFill>
              <a:latin typeface="#9Slide07 IcielBaliho Script" pitchFamily="2" charset="-93"/>
            </a:rPr>
            <a:t>đông</a:t>
          </a:r>
          <a:r>
            <a:rPr lang="en-GB" sz="2600" kern="1200" dirty="0">
              <a:solidFill>
                <a:schemeClr val="bg1"/>
              </a:solidFill>
              <a:latin typeface="#9Slide07 IcielBaliho Script" pitchFamily="2" charset="-93"/>
            </a:rPr>
            <a:t> sang </a:t>
          </a:r>
          <a:r>
            <a:rPr lang="en-GB" sz="2600" kern="1200" dirty="0" err="1">
              <a:solidFill>
                <a:schemeClr val="bg1"/>
              </a:solidFill>
              <a:latin typeface="#9Slide07 IcielBaliho Script" pitchFamily="2" charset="-93"/>
            </a:rPr>
            <a:t>tây</a:t>
          </a:r>
          <a:endParaRPr lang="en-GB" sz="2600" kern="1200" dirty="0">
            <a:solidFill>
              <a:schemeClr val="bg1"/>
            </a:solidFill>
            <a:latin typeface="#9Slide07 IcielBaliho Script" pitchFamily="2" charset="-93"/>
          </a:endParaRPr>
        </a:p>
      </dsp:txBody>
      <dsp:txXfrm>
        <a:off x="4152472" y="2156778"/>
        <a:ext cx="1105109" cy="1105109"/>
      </dsp:txXfrm>
    </dsp:sp>
    <dsp:sp modelId="{D654A133-D87F-4690-9F26-138FB7698EAA}">
      <dsp:nvSpPr>
        <dsp:cNvPr id="0" name=""/>
        <dsp:cNvSpPr/>
      </dsp:nvSpPr>
      <dsp:spPr>
        <a:xfrm>
          <a:off x="5642743" y="1927903"/>
          <a:ext cx="2344289" cy="1562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just" defTabSz="1066800">
            <a:lnSpc>
              <a:spcPct val="12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en-GB" sz="2400" kern="1200" dirty="0">
            <a:latin typeface="#9Slide07 IcielBaliho Script" pitchFamily="2" charset="-93"/>
          </a:endParaRPr>
        </a:p>
      </dsp:txBody>
      <dsp:txXfrm>
        <a:off x="5642743" y="1927903"/>
        <a:ext cx="2344289" cy="1562859"/>
      </dsp:txXfrm>
    </dsp:sp>
    <dsp:sp modelId="{E7626CB7-8FF6-4C6B-80EA-0176594C06E8}">
      <dsp:nvSpPr>
        <dsp:cNvPr id="0" name=""/>
        <dsp:cNvSpPr/>
      </dsp:nvSpPr>
      <dsp:spPr>
        <a:xfrm>
          <a:off x="3389291" y="3853684"/>
          <a:ext cx="1592131" cy="156285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en-GB" sz="2600" kern="1200" dirty="0">
              <a:solidFill>
                <a:schemeClr val="bg1"/>
              </a:solidFill>
              <a:latin typeface="#9Slide07 IcielBaliho Script" pitchFamily="2" charset="-93"/>
            </a:rPr>
            <a:t>Theo </a:t>
          </a:r>
          <a:r>
            <a:rPr lang="en-GB" sz="2600" kern="1200" dirty="0" err="1">
              <a:solidFill>
                <a:schemeClr val="bg1"/>
              </a:solidFill>
              <a:latin typeface="#9Slide07 IcielBaliho Script" pitchFamily="2" charset="-93"/>
            </a:rPr>
            <a:t>độ</a:t>
          </a:r>
          <a:r>
            <a:rPr lang="en-GB" sz="2600" kern="1200" dirty="0">
              <a:solidFill>
                <a:schemeClr val="bg1"/>
              </a:solidFill>
              <a:latin typeface="#9Slide07 IcielBaliho Script" pitchFamily="2" charset="-93"/>
            </a:rPr>
            <a:t> </a:t>
          </a:r>
          <a:r>
            <a:rPr lang="en-GB" sz="2600" kern="1200" dirty="0" err="1">
              <a:solidFill>
                <a:schemeClr val="bg1"/>
              </a:solidFill>
              <a:latin typeface="#9Slide07 IcielBaliho Script" pitchFamily="2" charset="-93"/>
            </a:rPr>
            <a:t>cao</a:t>
          </a:r>
          <a:endParaRPr lang="en-GB" sz="2600" kern="1200" dirty="0">
            <a:solidFill>
              <a:schemeClr val="bg1"/>
            </a:solidFill>
            <a:latin typeface="#9Slide07 IcielBaliho Script" pitchFamily="2" charset="-93"/>
          </a:endParaRPr>
        </a:p>
      </dsp:txBody>
      <dsp:txXfrm>
        <a:off x="3622453" y="4082559"/>
        <a:ext cx="1125807" cy="1105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FCE4-C721-41F4-B39F-24A00D4E2FB0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807F-3492-4D18-B26D-0689CAEE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8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 sát lược đồ.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56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88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8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Hãy xác định vị trí địa lí và phạm vi lãnh thổ của Bắc Mĩ, bao gồm những quốc gia nào? (Hs lên bảng xác định)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4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nghiên cứu SGK. Gv tổ chức cho học sinh thành các nhóm, chuẩn bị trước phiếu học tập cho học sinh. Chọn ý đúng cho mỗi khu vực địa hình.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63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5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Bước 1: </a:t>
            </a:r>
            <a:r>
              <a:rPr lang="vi-V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treo “lược đồ các kiểu khí hậu Bắc Mĩ”, hướng dẫn HS quan sát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4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Bước 3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Đại diện các nhóm dựa vào lược đồ trình bày các đặc điểm khí hậu khu vực bắc Mĩ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Các nhóm khác bổ sung, góp ý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chuẩn xác kiến thức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90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Bước 3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Đại diện các nhóm dựa vào lược đồ trình bày các đặc điểm khí hậu khu vực bắc Mĩ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Các nhóm khác bổ sung, góp ý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chuẩn xác kiến thức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03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Bước 3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Đại diện các nhóm dựa vào lược đồ trình bày các đặc điểm khí hậu khu vực bắc Mĩ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Các nhóm khác bổ sung, góp ý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chuẩn xác kiến thức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66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 sát lược đồ.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6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0583-9729-41DE-ABCC-08498AAB4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1CD68-2713-4B0E-A7BD-75C18D75C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D9C30-4B23-4B66-896C-16CA9EEDD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4A2C-9A77-4FEB-A71C-326C4D93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4BAC4-30A7-4F47-8142-C003698DB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5441-C3AB-4026-8799-FA4DDE9C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17ED9-7818-43C9-91D4-B5C476DCF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8140E-25AD-43D7-9944-4A8A9539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E7D69-C827-49A5-839C-FA4C4E85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A100-BD4E-42B8-9561-BCBCDA42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9B2F3D-D569-4254-A1DA-086CD5FB04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8C8DD-BAEF-49E1-AE92-CF27CD9BE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6212B-BCBA-45C6-83F3-2F302517D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1EF48-5E5B-4CEF-9894-76ED7604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9695C-5B80-44B8-AC5D-14ED6243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61A-D82B-4832-A180-7AC5D853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2C1C6-4042-4CD5-8FF0-B2F484F71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71142-9475-4370-AA54-BE4B3131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DCCBC-4662-4EA6-AE4C-3AFBD416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3AA7-73A8-4A1F-8DA1-D369AF86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E30CE-2483-454F-B377-874E2235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5D6C8-E125-4731-85C6-85B3FBFBF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ED47A-002B-4C39-BD1E-C9AFC69D2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EC72C-157F-4CA0-AFB4-8B85A9811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DCF02-501A-4DE8-B58B-D0233876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B3BB9-BC94-467F-B19D-6B8EC310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4193D-4B46-4D0D-8817-3AA54A937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15238-18F0-4457-9DAD-822764AB7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7C8B2-BFDD-484F-A20D-F0A162E6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7E0E0-782A-4B30-AA9D-9C63BF12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7AEC8-49BF-40E1-BD9D-52CE6673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54E1-1D5C-4E70-ACCD-66B3D0CC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8D6CE-7E99-4F30-8ADC-02B17B55E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8E395-3818-475C-A392-CC24D22BF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8CC79-AC60-4478-835F-ABB46E73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697A32-43D2-410F-96BB-B3BF19BA0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B3EC4-3437-484E-9518-6F461F5CD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BCE59-FAA0-4495-99D2-EB312E4F3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902E37-DF7F-421A-B0F8-33E614F9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4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ECF5-71C6-415C-B4EF-A27CF933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DF2989-C10C-4963-B25D-E29E24B0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99F85-42FB-4203-BAA4-C5AEC6B2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C3386-E275-4474-9D92-75B77E08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CCC0C9-4877-4D91-8E92-29D960B9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59B51-3DDB-4402-838B-6AA9B1064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8099E-D78B-43DA-A164-91EA3176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CE57-5DA7-4724-B178-F105525C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B53C-1C04-418D-9981-544BFEFF7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4E062-F2DF-412A-9618-CE41887E4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08318-E121-4646-A500-4A8D39F44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079F6-FCDD-423E-B285-5E08F09F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26C87-A0D0-4BBE-8453-2A19CAE8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D25D-4525-4791-9D93-BC4CA241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3AFBA-330F-4472-A06B-33504A01F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88FA3-EACA-4F94-9D87-E20578BC5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AE103-2C38-4477-8FE7-FA3BEA22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92BDB-F8D4-43D5-8CC1-F4946A3A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94B9B-7BC4-44DC-8EC5-95C2BF3B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5C72FF-8644-4BF8-A6A3-E8B3CF07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71F45-CAE2-4C47-8FA1-9323ACC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EF613-6B28-4F47-9A56-9231F407E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18B05-499D-45DD-BA80-5CD6E13FF0CB}" type="datetimeFigureOut">
              <a:rPr lang="en-US" smtClean="0"/>
              <a:t>19/3/2025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EB954-6F1D-4906-8A4E-F8EAFEF08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144A2-20D4-4101-BDDD-9D9183A1F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176D0-71AE-4F18-A457-25B86C642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0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arth Day by MaryBeth McIvor on Dribbble">
            <a:extLst>
              <a:ext uri="{FF2B5EF4-FFF2-40B4-BE49-F238E27FC236}">
                <a16:creationId xmlns:a16="http://schemas.microsoft.com/office/drawing/2014/main" id="{B7A4DE41-9217-486E-A8B2-47EA39AA86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14494" y="990600"/>
            <a:ext cx="9896394" cy="7422296"/>
          </a:xfrm>
          <a:prstGeom prst="rect">
            <a:avLst/>
          </a:prstGeom>
          <a:solidFill>
            <a:srgbClr val="D5EBFF"/>
          </a:solidFill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DEA9588-FE09-49B2-9891-2C4E72518EA5}"/>
              </a:ext>
            </a:extLst>
          </p:cNvPr>
          <p:cNvSpPr txBox="1"/>
          <p:nvPr/>
        </p:nvSpPr>
        <p:spPr>
          <a:xfrm>
            <a:off x="3810000" y="990600"/>
            <a:ext cx="75438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Chào mừng thầy cô và các em đến với tiết học Địa lí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63A12F-3C4D-4FDC-A202-B69D9CC1BD8C}"/>
              </a:ext>
            </a:extLst>
          </p:cNvPr>
          <p:cNvSpPr txBox="1"/>
          <p:nvPr/>
        </p:nvSpPr>
        <p:spPr>
          <a:xfrm>
            <a:off x="7394944" y="2957393"/>
            <a:ext cx="8458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#9Slide05 SVNVanilla Daisy Pro" panose="00000500000000000000" pitchFamily="2" charset="0"/>
                <a:ea typeface="+mn-ea"/>
                <a:cs typeface="+mn-cs"/>
              </a:rPr>
              <a:t>Địa lí hay - Học mê say</a:t>
            </a:r>
          </a:p>
        </p:txBody>
      </p:sp>
    </p:spTree>
    <p:extLst>
      <p:ext uri="{BB962C8B-B14F-4D97-AF65-F5344CB8AC3E}">
        <p14:creationId xmlns:p14="http://schemas.microsoft.com/office/powerpoint/2010/main" val="22933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253486-7184-42D8-BB9B-0A7AB0748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672" y="317305"/>
            <a:ext cx="7138785" cy="65847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157BFB-E730-488C-A2EB-D06F6ABEAF90}"/>
              </a:ext>
            </a:extLst>
          </p:cNvPr>
          <p:cNvSpPr txBox="1"/>
          <p:nvPr/>
        </p:nvSpPr>
        <p:spPr>
          <a:xfrm>
            <a:off x="-584808" y="337898"/>
            <a:ext cx="4673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7 IcielCadena" panose="02000503000000020004" pitchFamily="2" charset="0"/>
                <a:ea typeface="Tahoma" panose="020B0604030504040204" pitchFamily="34" charset="0"/>
              </a:rPr>
              <a:t>2</a:t>
            </a:r>
            <a:r>
              <a:rPr lang="en-US" sz="4000">
                <a:solidFill>
                  <a:srgbClr val="FF0000"/>
                </a:solidFill>
                <a:latin typeface="#9Slide07 IcielCadena" panose="02000503000000020004" pitchFamily="2" charset="0"/>
                <a:ea typeface="Tahoma" panose="020B0604030504040204" pitchFamily="34" charset="0"/>
              </a:rPr>
              <a:t>. </a:t>
            </a:r>
            <a:r>
              <a:rPr lang="vi-VN" sz="4000">
                <a:solidFill>
                  <a:srgbClr val="FF0000"/>
                </a:solidFill>
                <a:latin typeface="#9Slide07 IcielCadena" panose="02000503000000020004" pitchFamily="2" charset="0"/>
                <a:ea typeface="Tahoma" panose="020B0604030504040204" pitchFamily="34" charset="0"/>
              </a:rPr>
              <a:t>KHÍ HẬU</a:t>
            </a:r>
            <a:endParaRPr lang="en-US" sz="4000" dirty="0">
              <a:solidFill>
                <a:srgbClr val="FF0000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48" y="1141467"/>
            <a:ext cx="4784693" cy="107721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#9Slide07 IcielBaliho Script" pitchFamily="2" charset="-93"/>
              </a:rPr>
              <a:t>Dựa vào lược đồ cho biết ở Bắc Mĩ có </a:t>
            </a:r>
            <a:r>
              <a:rPr lang="vi-VN" sz="3200">
                <a:solidFill>
                  <a:schemeClr val="bg1"/>
                </a:solidFill>
                <a:latin typeface="#9Slide07 IcielBaliho Script" pitchFamily="2" charset="-93"/>
              </a:rPr>
              <a:t>những đới </a:t>
            </a:r>
            <a:r>
              <a:rPr lang="vi-VN" sz="3200" dirty="0">
                <a:solidFill>
                  <a:schemeClr val="bg1"/>
                </a:solidFill>
                <a:latin typeface="#9Slide07 IcielBaliho Script" pitchFamily="2" charset="-93"/>
              </a:rPr>
              <a:t>khí hậu nào</a:t>
            </a:r>
            <a:r>
              <a:rPr lang="en-US" sz="3200" dirty="0">
                <a:solidFill>
                  <a:schemeClr val="bg1"/>
                </a:solidFill>
                <a:latin typeface="#9Slide07 IcielBaliho Script" pitchFamily="2" charset="-93"/>
              </a:rPr>
              <a:t>? </a:t>
            </a:r>
            <a:r>
              <a:rPr lang="vi-VN" sz="32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endParaRPr lang="en-US" sz="32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7" name="Google Shape;1763;p50"/>
          <p:cNvSpPr/>
          <p:nvPr/>
        </p:nvSpPr>
        <p:spPr>
          <a:xfrm>
            <a:off x="7709018" y="742628"/>
            <a:ext cx="1140622" cy="1480782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Hàn 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đới</a:t>
            </a:r>
            <a:endParaRPr sz="2400" kern="0" dirty="0">
              <a:solidFill>
                <a:srgbClr val="C00000"/>
              </a:solidFill>
              <a:latin typeface="#9Slide07 IcielBaliho Script" pitchFamily="2" charset="-93"/>
              <a:cs typeface="Arial"/>
              <a:sym typeface="Arial"/>
            </a:endParaRPr>
          </a:p>
        </p:txBody>
      </p:sp>
      <p:sp>
        <p:nvSpPr>
          <p:cNvPr id="23" name="Google Shape;1763;p50"/>
          <p:cNvSpPr/>
          <p:nvPr/>
        </p:nvSpPr>
        <p:spPr>
          <a:xfrm>
            <a:off x="8299065" y="2040779"/>
            <a:ext cx="1140622" cy="1480782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Ôn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 đới</a:t>
            </a:r>
            <a:endParaRPr sz="2400" kern="0" dirty="0">
              <a:solidFill>
                <a:srgbClr val="C00000"/>
              </a:solidFill>
              <a:latin typeface="#9Slide07 IcielBaliho Script" pitchFamily="2" charset="-93"/>
              <a:cs typeface="Arial"/>
              <a:sym typeface="Arial"/>
            </a:endParaRPr>
          </a:p>
        </p:txBody>
      </p:sp>
      <p:sp>
        <p:nvSpPr>
          <p:cNvPr id="24" name="Google Shape;1763;p50"/>
          <p:cNvSpPr/>
          <p:nvPr/>
        </p:nvSpPr>
        <p:spPr>
          <a:xfrm>
            <a:off x="7294950" y="1602335"/>
            <a:ext cx="1140622" cy="1480782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Núi 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cao</a:t>
            </a:r>
            <a:endParaRPr sz="2400" kern="0" dirty="0">
              <a:solidFill>
                <a:srgbClr val="C00000"/>
              </a:solidFill>
              <a:latin typeface="#9Slide07 IcielBaliho Script" pitchFamily="2" charset="-93"/>
              <a:cs typeface="Arial"/>
              <a:sym typeface="Arial"/>
            </a:endParaRPr>
          </a:p>
        </p:txBody>
      </p:sp>
      <p:sp>
        <p:nvSpPr>
          <p:cNvPr id="25" name="Google Shape;1763;p50"/>
          <p:cNvSpPr/>
          <p:nvPr/>
        </p:nvSpPr>
        <p:spPr>
          <a:xfrm>
            <a:off x="8945442" y="3415173"/>
            <a:ext cx="1140622" cy="1480782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Cận nhiệt</a:t>
            </a:r>
            <a:endParaRPr sz="2400" kern="0" dirty="0">
              <a:solidFill>
                <a:srgbClr val="C00000"/>
              </a:solidFill>
              <a:latin typeface="#9Slide07 IcielBaliho Script" pitchFamily="2" charset="-93"/>
              <a:cs typeface="Arial"/>
              <a:sym typeface="Arial"/>
            </a:endParaRPr>
          </a:p>
        </p:txBody>
      </p:sp>
      <p:sp>
        <p:nvSpPr>
          <p:cNvPr id="26" name="Google Shape;1763;p50"/>
          <p:cNvSpPr/>
          <p:nvPr/>
        </p:nvSpPr>
        <p:spPr>
          <a:xfrm>
            <a:off x="7431457" y="3201924"/>
            <a:ext cx="1140622" cy="1480782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Hoang mạc…</a:t>
            </a:r>
            <a:endParaRPr sz="2400" kern="0" dirty="0">
              <a:solidFill>
                <a:srgbClr val="C00000"/>
              </a:solidFill>
              <a:latin typeface="#9Slide07 IcielBaliho Script" pitchFamily="2" charset="-93"/>
              <a:cs typeface="Arial"/>
              <a:sym typeface="Arial"/>
            </a:endParaRPr>
          </a:p>
        </p:txBody>
      </p:sp>
      <p:sp>
        <p:nvSpPr>
          <p:cNvPr id="30" name="Google Shape;1763;p50"/>
          <p:cNvSpPr/>
          <p:nvPr/>
        </p:nvSpPr>
        <p:spPr>
          <a:xfrm>
            <a:off x="9762992" y="4006646"/>
            <a:ext cx="1140622" cy="1480782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Nhiệt </a:t>
            </a: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đới</a:t>
            </a:r>
            <a:endParaRPr sz="2400" kern="0" dirty="0">
              <a:solidFill>
                <a:srgbClr val="C00000"/>
              </a:solidFill>
              <a:latin typeface="#9Slide07 IcielBaliho Script" pitchFamily="2" charset="-93"/>
              <a:cs typeface="Arial"/>
              <a:sym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6840" y="2482952"/>
            <a:ext cx="4784693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600">
                <a:solidFill>
                  <a:schemeClr val="bg1"/>
                </a:solidFill>
                <a:latin typeface="#9Slide07 IcielBaliho Script" pitchFamily="2" charset="-93"/>
              </a:rPr>
              <a:t>Đới </a:t>
            </a:r>
            <a:r>
              <a:rPr lang="vi-VN" sz="3600" dirty="0">
                <a:solidFill>
                  <a:schemeClr val="bg1"/>
                </a:solidFill>
                <a:latin typeface="#9Slide07 IcielBaliho Script" pitchFamily="2" charset="-93"/>
              </a:rPr>
              <a:t>khí hậu nào chiếm diện tích lớn </a:t>
            </a:r>
            <a:r>
              <a:rPr lang="vi-VN" sz="3600">
                <a:solidFill>
                  <a:schemeClr val="bg1"/>
                </a:solidFill>
                <a:latin typeface="#9Slide07 IcielBaliho Script" pitchFamily="2" charset="-93"/>
              </a:rPr>
              <a:t>nhất?</a:t>
            </a:r>
            <a:endParaRPr lang="en-US" sz="36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3127" y="3928665"/>
            <a:ext cx="4657534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#9Slide07 IcielBaliho Script" pitchFamily="2" charset="-93"/>
                <a:sym typeface="Wingdings" panose="05000000000000000000" pitchFamily="2" charset="2"/>
              </a:rPr>
              <a:t> </a:t>
            </a:r>
            <a:r>
              <a:rPr lang="vi-VN" sz="4000">
                <a:solidFill>
                  <a:schemeClr val="bg1"/>
                </a:solidFill>
                <a:latin typeface="#9Slide07 IcielBaliho Script" pitchFamily="2" charset="-93"/>
                <a:sym typeface="Wingdings" panose="05000000000000000000" pitchFamily="2" charset="2"/>
              </a:rPr>
              <a:t>Ô</a:t>
            </a:r>
            <a:r>
              <a:rPr lang="en-US" sz="4000">
                <a:solidFill>
                  <a:schemeClr val="bg1"/>
                </a:solidFill>
                <a:latin typeface="#9Slide07 IcielBaliho Script" pitchFamily="2" charset="-93"/>
                <a:sym typeface="Wingdings" panose="05000000000000000000" pitchFamily="2" charset="2"/>
              </a:rPr>
              <a:t>n </a:t>
            </a:r>
            <a:r>
              <a:rPr lang="en-US" sz="4000" dirty="0">
                <a:solidFill>
                  <a:schemeClr val="bg1"/>
                </a:solidFill>
                <a:latin typeface="#9Slide07 IcielBaliho Script" pitchFamily="2" charset="-93"/>
                <a:sym typeface="Wingdings" panose="05000000000000000000" pitchFamily="2" charset="2"/>
              </a:rPr>
              <a:t>đới</a:t>
            </a:r>
            <a:endParaRPr lang="en-US" sz="40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9FF717-370A-4198-8907-CF518C62E188}"/>
              </a:ext>
            </a:extLst>
          </p:cNvPr>
          <p:cNvSpPr/>
          <p:nvPr/>
        </p:nvSpPr>
        <p:spPr>
          <a:xfrm>
            <a:off x="373127" y="5120449"/>
            <a:ext cx="4784693" cy="107721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#9Slide07 IcielBaliho Script" pitchFamily="2" charset="-93"/>
              </a:rPr>
              <a:t>Nêu nhận xét về sự phân hóa khí hậu ở Bắc Mĩ</a:t>
            </a:r>
            <a:r>
              <a:rPr lang="en-US" sz="3200">
                <a:solidFill>
                  <a:schemeClr val="bg1"/>
                </a:solidFill>
                <a:latin typeface="#9Slide07 IcielBaliho Script" pitchFamily="2" charset="-93"/>
              </a:rPr>
              <a:t>? </a:t>
            </a:r>
            <a:r>
              <a:rPr lang="vi-VN" sz="320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endParaRPr lang="en-US" sz="32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071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419" y="287565"/>
            <a:ext cx="50261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  <a:latin typeface="#9Slide07 IcielBaliho Script" pitchFamily="2" charset="-93"/>
              </a:rPr>
              <a:t>Bắc </a:t>
            </a:r>
            <a:r>
              <a:rPr lang="vi-VN" sz="4000" dirty="0">
                <a:solidFill>
                  <a:srgbClr val="FF0000"/>
                </a:solidFill>
                <a:latin typeface="#9Slide07 IcielBaliho Script" pitchFamily="2" charset="-93"/>
              </a:rPr>
              <a:t>- Nam.</a:t>
            </a:r>
          </a:p>
          <a:p>
            <a:pPr algn="ctr"/>
            <a:r>
              <a:rPr lang="vi-VN" sz="24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Có các đới khí hậu cực, cận cực, ôn đới, cận nhiệt và nhiệt đới. Khí hậu ôn đới có diện tích lớn nhất.</a:t>
            </a:r>
            <a:endParaRPr lang="vi-VN" sz="2400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5007" y="2772208"/>
            <a:ext cx="446562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sym typeface="Wingdings" panose="05000000000000000000" pitchFamily="2" charset="2"/>
              </a:rPr>
              <a:t> Phía bắc có khí hậu hàn đới nên rất lạnh giá</a:t>
            </a:r>
            <a:endParaRPr lang="vi-VN" sz="2800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5006" y="4588593"/>
            <a:ext cx="4465621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sym typeface="Wingdings" panose="05000000000000000000" pitchFamily="2" charset="2"/>
              </a:rPr>
              <a:t> Phía nam có khí hậu nhiệt đới với ánh nắng chói chang</a:t>
            </a:r>
            <a:endParaRPr lang="vi-VN" sz="2800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AC9846-3258-4FF5-AE3B-F089B73A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048" y="287565"/>
            <a:ext cx="6813409" cy="6283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6408"/>
          <a:stretch/>
        </p:blipFill>
        <p:spPr>
          <a:xfrm>
            <a:off x="5757062" y="486075"/>
            <a:ext cx="6247028" cy="57150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757062" y="486075"/>
            <a:ext cx="6247028" cy="1200329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Nằm ở phía Bắc của Canada, Columbia Icefield là khối băng lớn nhất trong dãy núi Rocky , với diện tích 230 km</a:t>
            </a:r>
            <a:r>
              <a:rPr lang="en-US" sz="2400" baseline="30000" dirty="0">
                <a:solidFill>
                  <a:srgbClr val="C0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 2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-93"/>
                <a:sym typeface="Wingdings" panose="05000000000000000000" pitchFamily="2" charset="2"/>
              </a:rPr>
              <a:t>, là một điểm du lịch nổi tiếng</a:t>
            </a:r>
            <a:endParaRPr lang="vi-VN" sz="2400" baseline="30000" dirty="0">
              <a:solidFill>
                <a:srgbClr val="C00000"/>
              </a:solidFill>
              <a:latin typeface="#9Slide07 IcielBaliho Script" pitchFamily="2" charset="-93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45743"/>
          <a:stretch/>
        </p:blipFill>
        <p:spPr>
          <a:xfrm>
            <a:off x="5757062" y="486074"/>
            <a:ext cx="6316447" cy="571502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7061" y="486073"/>
            <a:ext cx="6316447" cy="1200329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#9Slide07 IcielBaliho Script" pitchFamily="2" charset="-93"/>
                <a:sym typeface="Wingdings" panose="05000000000000000000" pitchFamily="2" charset="2"/>
              </a:rPr>
              <a:t>Biển Cancun của Mexico nổi tiếng với bờ cát trắng mịn màng, thời tiết ấm áp, và làn nước trong vắt</a:t>
            </a:r>
            <a:r>
              <a:rPr lang="en-US" sz="2400" dirty="0">
                <a:solidFill>
                  <a:srgbClr val="002060"/>
                </a:solidFill>
                <a:latin typeface="#9Slide07 IcielBaliho Script" pitchFamily="2" charset="-93"/>
                <a:sym typeface="Wingdings" panose="05000000000000000000" pitchFamily="2" charset="2"/>
              </a:rPr>
              <a:t> hấp dẫn du khách. </a:t>
            </a:r>
            <a:endParaRPr lang="vi-VN" sz="2400" baseline="30000" dirty="0">
              <a:solidFill>
                <a:srgbClr val="002060"/>
              </a:solidFill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055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4" grpId="0" animBg="1"/>
      <p:bldP spid="24" grpId="1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7DAD1B-D356-4E7D-8BB9-8EE7FD773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924" y="217941"/>
            <a:ext cx="6963241" cy="6422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98" y="355017"/>
            <a:ext cx="49489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#9Slide07 IcielBaliho Script" pitchFamily="2" charset="-93"/>
              </a:rPr>
              <a:t>Đông - Tây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Ven biển có khí hậu điều hoà hơn, mưa nhiều, càng vào sâu trong lục địa khí hậu khắc nghiệt, mưa càng ít, biên độ nhiệt lớn.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999" y="3163667"/>
            <a:ext cx="4948924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sym typeface="Wingdings" panose="05000000000000000000" pitchFamily="2" charset="2"/>
              </a:rPr>
              <a:t>+ Phía Đông chịu ảnh hưởng nhiều của biển, mưa </a:t>
            </a:r>
            <a:r>
              <a:rPr lang="en-US" sz="28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sym typeface="Wingdings" panose="05000000000000000000" pitchFamily="2" charset="2"/>
              </a:rPr>
              <a:t>nhiều. </a:t>
            </a:r>
            <a:endParaRPr lang="vi-VN" sz="2800" b="1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999" y="4556544"/>
            <a:ext cx="4948924" cy="181588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sym typeface="Wingdings" panose="05000000000000000000" pitchFamily="2" charset="2"/>
              </a:rPr>
              <a:t>+ Phía Tây ít chịu ảnh hưởng của biển, mưa rất ít</a:t>
            </a:r>
            <a:r>
              <a:rPr lang="en-US" sz="28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sym typeface="Wingdings" panose="05000000000000000000" pitchFamily="2" charset="2"/>
              </a:rPr>
              <a:t> do các khối khí từ Thái Bình Dương vào bị chặn lại bởi dãy Cooc-đi-e</a:t>
            </a:r>
            <a:endParaRPr lang="vi-VN" sz="2800" b="1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165047" y="2133150"/>
            <a:ext cx="897319" cy="444466"/>
          </a:xfrm>
          <a:prstGeom prst="rightArrow">
            <a:avLst/>
          </a:prstGeom>
          <a:solidFill>
            <a:srgbClr val="0506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6165047" y="2719201"/>
            <a:ext cx="897319" cy="444466"/>
          </a:xfrm>
          <a:prstGeom prst="rightArrow">
            <a:avLst/>
          </a:prstGeom>
          <a:solidFill>
            <a:srgbClr val="0506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6170595" y="3305252"/>
            <a:ext cx="897319" cy="444466"/>
          </a:xfrm>
          <a:prstGeom prst="rightArrow">
            <a:avLst/>
          </a:prstGeom>
          <a:solidFill>
            <a:srgbClr val="0506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6170595" y="3891302"/>
            <a:ext cx="897319" cy="444466"/>
          </a:xfrm>
          <a:prstGeom prst="rightArrow">
            <a:avLst/>
          </a:prstGeom>
          <a:solidFill>
            <a:srgbClr val="0506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repeatCount="5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05429 0.002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5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05429 0.0020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5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543 0.002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9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5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05429 0.002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5" grpId="0" animBg="1"/>
      <p:bldP spid="23" grpId="0" animBg="1"/>
      <p:bldP spid="23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A847DD-3914-4E7A-BDE3-7718D0941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156" y="87550"/>
            <a:ext cx="7404416" cy="6821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7451" y="943776"/>
            <a:ext cx="3290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  <a:latin typeface="#9Slide07 IcielBaliho Script" pitchFamily="2" charset="-93"/>
              </a:rPr>
              <a:t>Độ cao</a:t>
            </a:r>
            <a:r>
              <a:rPr lang="vi-VN" sz="3200" dirty="0">
                <a:solidFill>
                  <a:srgbClr val="FF0000"/>
                </a:solidFill>
                <a:latin typeface="#9Slide07 IcielBaliho Script" pitchFamily="2" charset="-93"/>
              </a:rPr>
              <a:t>.</a:t>
            </a:r>
            <a:endParaRPr lang="en-US" sz="3200" dirty="0">
              <a:solidFill>
                <a:srgbClr val="FF0000"/>
              </a:solidFill>
              <a:latin typeface="#9Slide07 IcielBaliho Script" pitchFamily="2" charset="-93"/>
            </a:endParaRPr>
          </a:p>
          <a:p>
            <a:r>
              <a:rPr lang="vi-VN" sz="3200">
                <a:latin typeface="#9Slide07 IcielBaliho Script" pitchFamily="2" charset="-93"/>
              </a:rPr>
              <a:t>Ở vùng núi Coócđie.</a:t>
            </a:r>
            <a:endParaRPr lang="vi-VN" sz="3200" dirty="0">
              <a:latin typeface="#9Slide07 IcielBaliho Script" pitchFamily="2" charset="-9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488" y="2512543"/>
            <a:ext cx="4524088" cy="138499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sym typeface="Wingdings" panose="05000000000000000000" pitchFamily="2" charset="2"/>
              </a:rPr>
              <a:t>+ Chân núi có khí hậu cận nhiệt hay ôn đới tùy thuộc vị trí.</a:t>
            </a:r>
            <a:endParaRPr lang="vi-VN" sz="2800" b="1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2190" y="4219866"/>
            <a:ext cx="4605386" cy="138499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sym typeface="Wingdings" panose="05000000000000000000" pitchFamily="2" charset="2"/>
              </a:rPr>
              <a:t>+ Trên cao thời tiết lạnh dần. Nhiều đỉnh cao có băng tuyết vĩnh viễn.</a:t>
            </a:r>
            <a:endParaRPr lang="vi-VN" sz="2800" b="1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1" name="Google Shape;1763;p50"/>
          <p:cNvSpPr/>
          <p:nvPr/>
        </p:nvSpPr>
        <p:spPr>
          <a:xfrm>
            <a:off x="7153732" y="1628674"/>
            <a:ext cx="1140622" cy="1480782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C0000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NÚI 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#9Slide07 IcielBaliho Script" pitchFamily="2" charset="-93"/>
                <a:cs typeface="Arial"/>
                <a:sym typeface="Arial"/>
              </a:rPr>
              <a:t>CAO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88" y="936847"/>
            <a:ext cx="107721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39A0740-0C60-42F8-AB6B-B5A3C7F53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4560268"/>
              </p:ext>
            </p:extLst>
          </p:nvPr>
        </p:nvGraphicFramePr>
        <p:xfrm>
          <a:off x="-535127" y="1135010"/>
          <a:ext cx="878840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A69F07A-D8D3-4C06-AED7-E4071BEF9130}"/>
              </a:ext>
            </a:extLst>
          </p:cNvPr>
          <p:cNvSpPr txBox="1"/>
          <p:nvPr/>
        </p:nvSpPr>
        <p:spPr>
          <a:xfrm>
            <a:off x="8004312" y="1230879"/>
            <a:ext cx="3677480" cy="130567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Do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lãnh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thổ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trải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dài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từ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chí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tuyến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Bắc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đến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gần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cực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Bắc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0CBF96-144F-4929-A3C9-96C4F0F8214B}"/>
              </a:ext>
            </a:extLst>
          </p:cNvPr>
          <p:cNvSpPr txBox="1"/>
          <p:nvPr/>
        </p:nvSpPr>
        <p:spPr>
          <a:xfrm>
            <a:off x="6924620" y="3055359"/>
            <a:ext cx="4757172" cy="2031325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Do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lãnh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thổ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mở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rộng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theo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chiều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ngang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,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kết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hợp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với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tác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động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của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địa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hình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và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dòng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biển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ED0CF5-1AE6-4E47-9EE6-90139841C6BC}"/>
              </a:ext>
            </a:extLst>
          </p:cNvPr>
          <p:cNvSpPr txBox="1"/>
          <p:nvPr/>
        </p:nvSpPr>
        <p:spPr>
          <a:xfrm>
            <a:off x="6089373" y="5636705"/>
            <a:ext cx="4892663" cy="73866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Do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có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hệ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thống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Coocdie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cao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đồ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sộ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4494022-F8C6-4473-B1BC-6828B91AD996}"/>
              </a:ext>
            </a:extLst>
          </p:cNvPr>
          <p:cNvSpPr/>
          <p:nvPr/>
        </p:nvSpPr>
        <p:spPr>
          <a:xfrm>
            <a:off x="7026965" y="1679713"/>
            <a:ext cx="775252" cy="506896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F871C02-5A07-4618-AA42-07B08AB22CCD}"/>
              </a:ext>
            </a:extLst>
          </p:cNvPr>
          <p:cNvSpPr/>
          <p:nvPr/>
        </p:nvSpPr>
        <p:spPr>
          <a:xfrm>
            <a:off x="5570484" y="3609357"/>
            <a:ext cx="1040523" cy="578300"/>
          </a:xfrm>
          <a:prstGeom prst="rightArrow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82B16C4-02ED-4DB7-A65A-62CFDB52AA45}"/>
              </a:ext>
            </a:extLst>
          </p:cNvPr>
          <p:cNvSpPr/>
          <p:nvPr/>
        </p:nvSpPr>
        <p:spPr>
          <a:xfrm>
            <a:off x="4548781" y="5708109"/>
            <a:ext cx="1242420" cy="506896"/>
          </a:xfrm>
          <a:prstGeom prst="rightArrow">
            <a:avLst/>
          </a:prstGeom>
          <a:solidFill>
            <a:srgbClr val="0506F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15185E-8994-4A17-A126-4749C71DFD56}"/>
              </a:ext>
            </a:extLst>
          </p:cNvPr>
          <p:cNvSpPr txBox="1"/>
          <p:nvPr/>
        </p:nvSpPr>
        <p:spPr>
          <a:xfrm>
            <a:off x="289491" y="180903"/>
            <a:ext cx="2443199" cy="150810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FFFF00"/>
                </a:solidFill>
                <a:latin typeface="#9Slide07 IcielBaliho Script" pitchFamily="2" charset="-93"/>
              </a:rPr>
              <a:t>Nguyên nhân</a:t>
            </a:r>
          </a:p>
          <a:p>
            <a:pPr algn="ctr"/>
            <a:r>
              <a:rPr lang="vi-VN" sz="2800">
                <a:solidFill>
                  <a:schemeClr val="bg1"/>
                </a:solidFill>
                <a:latin typeface="#9Slide07 IcielBaliho Script" pitchFamily="2" charset="-93"/>
              </a:rPr>
              <a:t>khí hậu p</a:t>
            </a:r>
            <a:r>
              <a:rPr lang="en-GB" sz="2800">
                <a:solidFill>
                  <a:schemeClr val="bg1"/>
                </a:solidFill>
                <a:latin typeface="#9Slide07 IcielBaliho Script" pitchFamily="2" charset="-93"/>
              </a:rPr>
              <a:t>hân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hóa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</a:p>
          <a:p>
            <a:pPr algn="ctr"/>
            <a:r>
              <a:rPr lang="en-GB" sz="2800" err="1">
                <a:solidFill>
                  <a:schemeClr val="bg1"/>
                </a:solidFill>
                <a:latin typeface="#9Slide07 IcielBaliho Script" pitchFamily="2" charset="-93"/>
              </a:rPr>
              <a:t>đa</a:t>
            </a:r>
            <a:r>
              <a:rPr lang="en-GB" sz="2800">
                <a:solidFill>
                  <a:schemeClr val="bg1"/>
                </a:solidFill>
                <a:latin typeface="#9Slide07 IcielBaliho Script" pitchFamily="2" charset="-93"/>
              </a:rPr>
              <a:t> dạng</a:t>
            </a:r>
            <a:r>
              <a:rPr lang="vi-VN" sz="2800">
                <a:solidFill>
                  <a:schemeClr val="bg1"/>
                </a:solidFill>
                <a:latin typeface="#9Slide07 IcielBaliho Script" pitchFamily="2" charset="-93"/>
              </a:rPr>
              <a:t>?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315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9157BFB-E730-488C-A2EB-D06F6ABEAF90}"/>
              </a:ext>
            </a:extLst>
          </p:cNvPr>
          <p:cNvSpPr txBox="1"/>
          <p:nvPr/>
        </p:nvSpPr>
        <p:spPr>
          <a:xfrm>
            <a:off x="-513626" y="222877"/>
            <a:ext cx="45820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  <a:latin typeface="#9Slide07 Cadena" panose="02000503000000020004" pitchFamily="2" charset="0"/>
                <a:ea typeface="Tahoma" panose="020B0604030504040204" pitchFamily="34" charset="0"/>
              </a:rPr>
              <a:t>3. Sông, hồ</a:t>
            </a:r>
            <a:endParaRPr lang="en-US" sz="4000" dirty="0">
              <a:solidFill>
                <a:srgbClr val="FF0000"/>
              </a:solidFill>
              <a:latin typeface="#9Slide07 Cadena" panose="02000503000000020004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630" y="1012954"/>
            <a:ext cx="5122624" cy="224676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FF00"/>
                </a:solidFill>
                <a:latin typeface="#9Slide07 IcielBaliho Script" pitchFamily="2" charset="-93"/>
              </a:rPr>
              <a:t>QUAN SÁT LƯỢC ĐỒ</a:t>
            </a:r>
          </a:p>
          <a:p>
            <a:pPr algn="just"/>
            <a:r>
              <a:rPr lang="vi-VN" sz="2800">
                <a:solidFill>
                  <a:schemeClr val="bg1"/>
                </a:solidFill>
                <a:latin typeface="#9Slide07 IcielBaliho Script" pitchFamily="2" charset="-93"/>
              </a:rPr>
              <a:t>- Xác </a:t>
            </a:r>
            <a:r>
              <a:rPr lang="vi-VN" sz="2800" dirty="0">
                <a:solidFill>
                  <a:schemeClr val="bg1"/>
                </a:solidFill>
                <a:latin typeface="#9Slide07 IcielBaliho Script" pitchFamily="2" charset="-93"/>
              </a:rPr>
              <a:t>định  hệ thống </a:t>
            </a:r>
            <a:r>
              <a:rPr lang="vi-VN" sz="2800">
                <a:solidFill>
                  <a:schemeClr val="bg1"/>
                </a:solidFill>
                <a:latin typeface="#9Slide07 IcielBaliho Script" pitchFamily="2" charset="-93"/>
              </a:rPr>
              <a:t>sông lớn và hồ lớn ở khu vực Bắc Mĩ?</a:t>
            </a:r>
          </a:p>
          <a:p>
            <a:pPr algn="just"/>
            <a:r>
              <a:rPr lang="vi-VN" sz="2800">
                <a:solidFill>
                  <a:schemeClr val="bg1"/>
                </a:solidFill>
                <a:latin typeface="#9Slide07 IcielBaliho Script" pitchFamily="2" charset="-93"/>
              </a:rPr>
              <a:t>- Nhận xét về mạng lưới sông, hồ ở khu vực này?</a:t>
            </a:r>
            <a:endParaRPr lang="vi-VN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B4B51-8EC7-4B45-B485-235522C7B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255" y="473951"/>
            <a:ext cx="6947338" cy="63984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399F7D-3011-4BFE-B6C3-BFA074BD7116}"/>
              </a:ext>
            </a:extLst>
          </p:cNvPr>
          <p:cNvSpPr/>
          <p:nvPr/>
        </p:nvSpPr>
        <p:spPr>
          <a:xfrm>
            <a:off x="142738" y="3164647"/>
            <a:ext cx="54360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Sông: </a:t>
            </a:r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Mạng lưới sông khá dày đặc, nhiều </a:t>
            </a:r>
            <a:r>
              <a:rPr lang="vi-VN" sz="2800" b="1" dirty="0" smtClean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nước. </a:t>
            </a:r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Một số sông lớn như Mit-xu-ri, Mi-xi-xi-pi, Mác-ken-đi, Cô-lô-ra-đô.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Hồ: </a:t>
            </a:r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Đứng đầu thế giới </a:t>
            </a:r>
            <a:r>
              <a:rPr lang="vi-VN" sz="2800" b="1" dirty="0" smtClean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với </a:t>
            </a:r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 lượng các hồ có diện tích lớn, phần lớn là hồ nước ngọt. Một số hồ lớn như Ngũ Hồ, Uy-ni-pếc, Gấu lớn, Nô Lệ Lớn…</a:t>
            </a:r>
            <a:endParaRPr lang="en-US" sz="28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922E80-8393-41F1-9B6F-F6C8D685D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834" y="167368"/>
            <a:ext cx="4975876" cy="3261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D1A2E-1C98-4E6E-A604-7E14448E8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74" y="3793766"/>
            <a:ext cx="4666595" cy="2624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E2B57-FDBE-466C-897A-5E0B68542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933" y="134253"/>
            <a:ext cx="4975876" cy="65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5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6ED83A-9AD2-4E26-A3F3-963D08310D6C}"/>
              </a:ext>
            </a:extLst>
          </p:cNvPr>
          <p:cNvSpPr txBox="1"/>
          <p:nvPr/>
        </p:nvSpPr>
        <p:spPr>
          <a:xfrm>
            <a:off x="5979088" y="276225"/>
            <a:ext cx="561368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>
                <a:solidFill>
                  <a:srgbClr val="FF0000"/>
                </a:solidFill>
                <a:latin typeface="#9Slide07 IcielCadena" panose="02000503000000020004" pitchFamily="2" charset="0"/>
              </a:rPr>
              <a:t>- </a:t>
            </a:r>
            <a:r>
              <a:rPr lang="en-GB" sz="4000" dirty="0">
                <a:solidFill>
                  <a:srgbClr val="FF0000"/>
                </a:solidFill>
                <a:latin typeface="#9Slide07 IcielCadena" panose="02000503000000020004" pitchFamily="2" charset="0"/>
              </a:rPr>
              <a:t>CANADA -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sz="2400" b="0" i="0" dirty="0" err="1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Chiếm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½ </a:t>
            </a:r>
            <a:r>
              <a:rPr lang="en-GB" sz="2400" b="0" i="0" dirty="0" err="1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400" b="0" i="0" dirty="0" err="1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lượng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400" b="0" i="0" dirty="0" err="1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hồ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400" b="0" i="0" dirty="0" err="1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trên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400" b="0" i="0" dirty="0" err="1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thế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400" b="0" i="0" dirty="0" err="1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giới</a:t>
            </a:r>
            <a:endParaRPr lang="en-GB" sz="2400" b="0" i="0" dirty="0">
              <a:solidFill>
                <a:srgbClr val="002060"/>
              </a:solidFill>
              <a:effectLst/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Người ta ước tính rằng có gần 31.752 hồ trên đất liền có diện tích hơn 3 km</a:t>
            </a:r>
            <a:r>
              <a:rPr lang="en-GB" sz="2400" b="0" i="0" baseline="3000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,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400" b="0" i="0" dirty="0" err="1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trong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GB" sz="2400" b="0" i="0" dirty="0" err="1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đó</a:t>
            </a:r>
            <a:r>
              <a:rPr lang="en-GB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có 561 hồ lớn hơn 100 km</a:t>
            </a:r>
            <a:r>
              <a:rPr lang="en-GB" sz="2400" b="0" i="0" baseline="3000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endParaRPr lang="en-GB" sz="2400" b="0" i="0" dirty="0">
              <a:solidFill>
                <a:srgbClr val="002060"/>
              </a:solidFill>
              <a:effectLst/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9%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bề mặt của Canada được bao phủ bởi nước ngọt và vùng đất này là nơi có hồ đốm duy nhất trên thế giới: một khối nước nhỏ chứa nhiều khoáng chất đến mức khi chúng bốc hơi vào mùa hè, chúng sẽ tạo thành các đốm.</a:t>
            </a:r>
            <a:endParaRPr lang="en-GB" sz="2400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17410" name="Picture 2" descr="Hồ “đốm” kỳ lạ ở Canada">
            <a:extLst>
              <a:ext uri="{FF2B5EF4-FFF2-40B4-BE49-F238E27FC236}">
                <a16:creationId xmlns:a16="http://schemas.microsoft.com/office/drawing/2014/main" id="{3BDE5BD5-1171-4D6A-BB7B-095636552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r="29715"/>
          <a:stretch/>
        </p:blipFill>
        <p:spPr bwMode="auto">
          <a:xfrm>
            <a:off x="219075" y="1416532"/>
            <a:ext cx="5613681" cy="4429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AF213C-FAAB-411A-94DE-F2811C12DD2B}"/>
              </a:ext>
            </a:extLst>
          </p:cNvPr>
          <p:cNvSpPr txBox="1"/>
          <p:nvPr/>
        </p:nvSpPr>
        <p:spPr>
          <a:xfrm>
            <a:off x="72743" y="5846266"/>
            <a:ext cx="56136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Hồ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“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đốm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” Spotted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tại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Canada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nhìn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từ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trên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cao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. </a:t>
            </a:r>
          </a:p>
          <a:p>
            <a:pPr algn="ctr"/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Ảnh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: New York Times</a:t>
            </a:r>
            <a:endParaRPr lang="en-GB" sz="2400" dirty="0">
              <a:latin typeface="#9Slide07 IcielBaliho Script" pitchFamily="2" charset="-93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6252DF-4781-4487-BE2F-10FA3024BCB8}"/>
              </a:ext>
            </a:extLst>
          </p:cNvPr>
          <p:cNvSpPr/>
          <p:nvPr/>
        </p:nvSpPr>
        <p:spPr>
          <a:xfrm>
            <a:off x="258025" y="342243"/>
            <a:ext cx="559640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>
                <a:solidFill>
                  <a:srgbClr val="0506FE"/>
                </a:solidFill>
                <a:latin typeface="#9Slide07 Cadena" panose="02000503000000020004" pitchFamily="2" charset="0"/>
              </a:rPr>
              <a:t>ĐẤT NƯỚC NHIỀU HỒ NHẤT THẾ GIỚI?</a:t>
            </a:r>
          </a:p>
        </p:txBody>
      </p:sp>
    </p:spTree>
    <p:extLst>
      <p:ext uri="{BB962C8B-B14F-4D97-AF65-F5344CB8AC3E}">
        <p14:creationId xmlns:p14="http://schemas.microsoft.com/office/powerpoint/2010/main" val="9374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8DDFD-25BD-42AC-95CC-C605E2974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02" y="120074"/>
            <a:ext cx="9175531" cy="66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9157BFB-E730-488C-A2EB-D06F6ABEAF90}"/>
              </a:ext>
            </a:extLst>
          </p:cNvPr>
          <p:cNvSpPr txBox="1"/>
          <p:nvPr/>
        </p:nvSpPr>
        <p:spPr>
          <a:xfrm>
            <a:off x="216629" y="276910"/>
            <a:ext cx="4561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>
                <a:solidFill>
                  <a:srgbClr val="FF0000"/>
                </a:solidFill>
                <a:latin typeface="#9Slide07 Cadena" panose="02000503000000020004" pitchFamily="2" charset="0"/>
                <a:ea typeface="Tahoma" panose="020B0604030504040204" pitchFamily="34" charset="0"/>
              </a:rPr>
              <a:t>4. Các đới thiên nhiên</a:t>
            </a:r>
            <a:endParaRPr lang="en-US" sz="3600" dirty="0">
              <a:solidFill>
                <a:srgbClr val="FF0000"/>
              </a:solidFill>
              <a:latin typeface="#9Slide07 Cadena" panose="02000503000000020004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630" y="1012954"/>
            <a:ext cx="5122624" cy="138499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FF00"/>
                </a:solidFill>
                <a:latin typeface="#9Slide07 IcielBaliho Script" pitchFamily="2" charset="-93"/>
              </a:rPr>
              <a:t>QUAN SÁT LƯỢC ĐỒ</a:t>
            </a:r>
          </a:p>
          <a:p>
            <a:pPr algn="just"/>
            <a:r>
              <a:rPr lang="vi-VN" sz="2800">
                <a:solidFill>
                  <a:schemeClr val="bg1"/>
                </a:solidFill>
                <a:latin typeface="#9Slide07 IcielBaliho Script" pitchFamily="2" charset="-93"/>
              </a:rPr>
              <a:t>Cho biết phần lớn diện tích khu vực Bắc Mĩ nằm trong đới thiên nhiên nào?</a:t>
            </a:r>
            <a:endParaRPr lang="vi-VN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B4B51-8EC7-4B45-B485-235522C7B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255" y="473951"/>
            <a:ext cx="6947338" cy="63984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399F7D-3011-4BFE-B6C3-BFA074BD7116}"/>
              </a:ext>
            </a:extLst>
          </p:cNvPr>
          <p:cNvSpPr/>
          <p:nvPr/>
        </p:nvSpPr>
        <p:spPr>
          <a:xfrm>
            <a:off x="589747" y="2402550"/>
            <a:ext cx="4376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Đới lạnh và đới ôn hòa</a:t>
            </a:r>
            <a:endParaRPr lang="en-US" sz="280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114F37-91FE-4A1B-9605-41CF4A65A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610418"/>
              </p:ext>
            </p:extLst>
          </p:nvPr>
        </p:nvGraphicFramePr>
        <p:xfrm>
          <a:off x="216628" y="4860950"/>
          <a:ext cx="5122626" cy="1715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4273">
                  <a:extLst>
                    <a:ext uri="{9D8B030D-6E8A-4147-A177-3AD203B41FA5}">
                      <a16:colId xmlns:a16="http://schemas.microsoft.com/office/drawing/2014/main" val="4252436974"/>
                    </a:ext>
                  </a:extLst>
                </a:gridCol>
                <a:gridCol w="1683517">
                  <a:extLst>
                    <a:ext uri="{9D8B030D-6E8A-4147-A177-3AD203B41FA5}">
                      <a16:colId xmlns:a16="http://schemas.microsoft.com/office/drawing/2014/main" val="3588659806"/>
                    </a:ext>
                  </a:extLst>
                </a:gridCol>
                <a:gridCol w="1824836">
                  <a:extLst>
                    <a:ext uri="{9D8B030D-6E8A-4147-A177-3AD203B41FA5}">
                      <a16:colId xmlns:a16="http://schemas.microsoft.com/office/drawing/2014/main" val="710166263"/>
                    </a:ext>
                  </a:extLst>
                </a:gridCol>
              </a:tblGrid>
              <a:tr h="764515">
                <a:tc>
                  <a:txBody>
                    <a:bodyPr/>
                    <a:lstStyle/>
                    <a:p>
                      <a:pPr marL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Đới thiên nhiên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Đới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lạnh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Đới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ôn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hòa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580768"/>
                  </a:ext>
                </a:extLst>
              </a:tr>
              <a:tr h="361453"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Khí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hậu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93406"/>
                  </a:ext>
                </a:extLst>
              </a:tr>
              <a:tr h="437347"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Sinh </a:t>
                      </a:r>
                      <a:r>
                        <a:rPr lang="en-US" sz="2400" b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vật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03292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9E35631-854A-4A91-9824-2AE94C52F2E5}"/>
              </a:ext>
            </a:extLst>
          </p:cNvPr>
          <p:cNvSpPr/>
          <p:nvPr/>
        </p:nvSpPr>
        <p:spPr>
          <a:xfrm>
            <a:off x="216630" y="2936952"/>
            <a:ext cx="5122624" cy="181588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FFFF00"/>
                </a:solidFill>
                <a:latin typeface="#9Slide07 IcielBaliho Script" pitchFamily="2" charset="-93"/>
              </a:rPr>
              <a:t>HOẠT ĐỘNG CẶP ĐÔI</a:t>
            </a:r>
          </a:p>
          <a:p>
            <a:pPr algn="ctr"/>
            <a:r>
              <a:rPr lang="vi-VN" sz="2800">
                <a:solidFill>
                  <a:schemeClr val="bg1"/>
                </a:solidFill>
                <a:latin typeface="#9Slide07 IcielBaliho Script" pitchFamily="2" charset="-93"/>
              </a:rPr>
              <a:t>Dựa vào thông tin mục 4, và hình 2, các em hãy trao đổi và hoàn thiện nội dung PHT.</a:t>
            </a:r>
            <a:endParaRPr lang="vi-VN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0203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77400E-CF7C-4420-87D5-6B8C839570FE}"/>
              </a:ext>
            </a:extLst>
          </p:cNvPr>
          <p:cNvSpPr/>
          <p:nvPr/>
        </p:nvSpPr>
        <p:spPr>
          <a:xfrm>
            <a:off x="3608633" y="581287"/>
            <a:ext cx="6273175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vi-VN" sz="5400">
                <a:solidFill>
                  <a:srgbClr val="FF0000"/>
                </a:solidFill>
                <a:effectLst/>
                <a:latin typeface="#9Slide07 Cadena" panose="02000503000000020004" pitchFamily="2" charset="0"/>
                <a:ea typeface="Tahoma" panose="020B0604030504040204" pitchFamily="34" charset="0"/>
              </a:rPr>
              <a:t>THỬ TÀI HIỂU BIẾT</a:t>
            </a:r>
            <a:endParaRPr lang="en-US" sz="5400" dirty="0">
              <a:solidFill>
                <a:srgbClr val="FF0000"/>
              </a:solidFill>
              <a:effectLst/>
              <a:latin typeface="#9Slide07 Cadena" panose="02000503000000020004" pitchFamily="2" charset="0"/>
              <a:ea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9252" y="1486714"/>
            <a:ext cx="2512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506FE"/>
                </a:solidFill>
                <a:latin typeface="#9Slide07 IcielBaliho Script" pitchFamily="2" charset="-93"/>
              </a:rPr>
              <a:t>Giơ tay trả lời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0" y="397612"/>
            <a:ext cx="2299760" cy="11671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19640" y="2537400"/>
            <a:ext cx="4340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#9Slide07 IcielBaliho Script" pitchFamily="2" charset="-93"/>
              </a:rPr>
              <a:t>1/ </a:t>
            </a:r>
            <a:r>
              <a:rPr lang="vi-VN" sz="2800" dirty="0">
                <a:latin typeface="#9Slide07 IcielBaliho Script" pitchFamily="2" charset="-93"/>
              </a:rPr>
              <a:t>Bắc Mỹ có các quốc gia nào?</a:t>
            </a:r>
            <a:endParaRPr lang="en-US" sz="2800" dirty="0">
              <a:latin typeface="#9Slide07 IcielBaliho Script" pitchFamily="2" charset="-93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661" y="2243357"/>
            <a:ext cx="1973025" cy="1479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582" y="3679229"/>
            <a:ext cx="2379426" cy="1189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6989" y="4868942"/>
            <a:ext cx="2379425" cy="1357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" name="Rectangle 27"/>
          <p:cNvSpPr/>
          <p:nvPr/>
        </p:nvSpPr>
        <p:spPr>
          <a:xfrm>
            <a:off x="8496086" y="2745672"/>
            <a:ext cx="1730922" cy="663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340" algn="ctr">
              <a:lnSpc>
                <a:spcPct val="115000"/>
              </a:lnSpc>
            </a:pPr>
            <a:r>
              <a:rPr lang="en-US" sz="3600" dirty="0">
                <a:latin typeface="#9Slide07 IcielBC Cubano Normal" panose="00000500000000000000" pitchFamily="2" charset="0"/>
                <a:ea typeface="Tahoma" panose="020B0604030504040204" pitchFamily="34" charset="0"/>
              </a:rPr>
              <a:t>HOA KÌ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853766" y="4199335"/>
            <a:ext cx="1993816" cy="663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340" algn="ctr">
              <a:lnSpc>
                <a:spcPct val="115000"/>
              </a:lnSpc>
            </a:pPr>
            <a:r>
              <a:rPr lang="en-US" sz="3600" dirty="0">
                <a:latin typeface="#9Slide07 IcielBC Cubano Normal" panose="00000500000000000000" pitchFamily="2" charset="0"/>
                <a:ea typeface="Tahoma" panose="020B0604030504040204" pitchFamily="34" charset="0"/>
              </a:rPr>
              <a:t>CANAĐA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80390" y="5420889"/>
            <a:ext cx="1918474" cy="663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340" algn="ctr">
              <a:lnSpc>
                <a:spcPct val="115000"/>
              </a:lnSpc>
            </a:pPr>
            <a:r>
              <a:rPr lang="en-US" sz="3600" dirty="0">
                <a:latin typeface="#9Slide07 IcielBC Cubano Normal" panose="00000500000000000000" pitchFamily="2" charset="0"/>
                <a:ea typeface="Tahoma" panose="020B0604030504040204" pitchFamily="34" charset="0"/>
              </a:rPr>
              <a:t>Mêxico</a:t>
            </a:r>
          </a:p>
        </p:txBody>
      </p:sp>
      <p:pic>
        <p:nvPicPr>
          <p:cNvPr id="31" name="image38.png"/>
          <p:cNvPicPr/>
          <p:nvPr/>
        </p:nvPicPr>
        <p:blipFill rotWithShape="1">
          <a:blip r:embed="rId7"/>
          <a:srcRect b="45903"/>
          <a:stretch/>
        </p:blipFill>
        <p:spPr>
          <a:xfrm>
            <a:off x="5550662" y="2023161"/>
            <a:ext cx="6247638" cy="445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519640" y="3752455"/>
            <a:ext cx="43405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#9Slide07 IcielBaliho Script" pitchFamily="2" charset="-93"/>
              </a:rPr>
              <a:t>2/ </a:t>
            </a:r>
            <a:r>
              <a:rPr lang="vi-VN" sz="2800" dirty="0">
                <a:latin typeface="#9Slide07 IcielBaliho Script" pitchFamily="2" charset="-93"/>
              </a:rPr>
              <a:t>Bắc Mĩ nằm giữa 2 đại </a:t>
            </a:r>
            <a:r>
              <a:rPr lang="vi-VN" sz="2800">
                <a:latin typeface="#9Slide07 IcielBaliho Script" pitchFamily="2" charset="-93"/>
              </a:rPr>
              <a:t>dương nào?</a:t>
            </a:r>
            <a:endParaRPr lang="en-US" sz="2800" dirty="0">
              <a:latin typeface="#9Slide07 IcielBaliho Script" pitchFamily="2" charset="-93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77400E-CF7C-4420-87D5-6B8C839570FE}"/>
              </a:ext>
            </a:extLst>
          </p:cNvPr>
          <p:cNvSpPr/>
          <p:nvPr/>
        </p:nvSpPr>
        <p:spPr>
          <a:xfrm rot="4788193">
            <a:off x="3077256" y="3758354"/>
            <a:ext cx="6273175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0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THÁI BÌNH DƯƠNG</a:t>
            </a:r>
            <a:endParaRPr lang="en-US" sz="40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77400E-CF7C-4420-87D5-6B8C839570FE}"/>
              </a:ext>
            </a:extLst>
          </p:cNvPr>
          <p:cNvSpPr/>
          <p:nvPr/>
        </p:nvSpPr>
        <p:spPr>
          <a:xfrm rot="4078127">
            <a:off x="7553959" y="3843416"/>
            <a:ext cx="6273175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4000" dirty="0">
                <a:solidFill>
                  <a:schemeClr val="tx1"/>
                </a:solidFill>
                <a:latin typeface="#9Slide07 IcielBC Cubano Normal" panose="00000500000000000000" pitchFamily="2" charset="0"/>
                <a:ea typeface="Tahoma" panose="020B0604030504040204" pitchFamily="34" charset="0"/>
              </a:rPr>
              <a:t>ĐẠI TÂY DƯƠNG</a:t>
            </a:r>
            <a:endParaRPr lang="en-US" sz="4000" dirty="0">
              <a:solidFill>
                <a:schemeClr val="tx1"/>
              </a:solidFill>
              <a:effectLst/>
              <a:latin typeface="#9Slide07 IcielBC Cubano Normal" panose="00000500000000000000" pitchFamily="2" charset="0"/>
              <a:ea typeface="Tahoma" panose="020B060403050404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9640" y="4868942"/>
            <a:ext cx="4340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#9Slide07 IcielBaliho Script" pitchFamily="2" charset="-93"/>
              </a:rPr>
              <a:t>3/ Tên dãy núi phía Tây là gì?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77400E-CF7C-4420-87D5-6B8C839570FE}"/>
              </a:ext>
            </a:extLst>
          </p:cNvPr>
          <p:cNvSpPr/>
          <p:nvPr/>
        </p:nvSpPr>
        <p:spPr>
          <a:xfrm rot="5209505">
            <a:off x="5272120" y="3201659"/>
            <a:ext cx="4040091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3200" dirty="0">
                <a:solidFill>
                  <a:schemeClr val="tx1"/>
                </a:solidFill>
                <a:latin typeface="#9Slide07 IcielBaliho Script" pitchFamily="2" charset="-93"/>
                <a:ea typeface="Tahoma" panose="020B0604030504040204" pitchFamily="34" charset="0"/>
              </a:rPr>
              <a:t>Hệ thống núi Coóc đi e</a:t>
            </a:r>
            <a:endParaRPr lang="en-US" sz="3200" dirty="0">
              <a:solidFill>
                <a:schemeClr val="tx1"/>
              </a:solidFill>
              <a:effectLst/>
              <a:latin typeface="#9Slide07 IcielBaliho Script" pitchFamily="2" charset="-93"/>
              <a:ea typeface="Tahoma" panose="020B060403050404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9640" y="5762281"/>
            <a:ext cx="4340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#9Slide07 IcielBaliho Script" pitchFamily="2" charset="-93"/>
              </a:rPr>
              <a:t>4/ Tên eo đất phía nam là gì?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77400E-CF7C-4420-87D5-6B8C839570FE}"/>
              </a:ext>
            </a:extLst>
          </p:cNvPr>
          <p:cNvSpPr/>
          <p:nvPr/>
        </p:nvSpPr>
        <p:spPr>
          <a:xfrm>
            <a:off x="6745221" y="5380966"/>
            <a:ext cx="4040091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en-US" sz="3200" dirty="0">
                <a:solidFill>
                  <a:schemeClr val="tx1"/>
                </a:solidFill>
                <a:latin typeface="#9Slide07 IcielBaliho Script" pitchFamily="2" charset="-93"/>
                <a:ea typeface="Tahoma" panose="020B0604030504040204" pitchFamily="34" charset="0"/>
              </a:rPr>
              <a:t>Eo đất Trung Mĩ</a:t>
            </a:r>
            <a:endParaRPr lang="en-US" sz="3200" dirty="0">
              <a:solidFill>
                <a:schemeClr val="tx1"/>
              </a:solidFill>
              <a:effectLst/>
              <a:latin typeface="#9Slide07 IcielBaliho Script" pitchFamily="2" charset="-93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8" grpId="0"/>
      <p:bldP spid="29" grpId="0"/>
      <p:bldP spid="30" grpId="0"/>
      <p:bldP spid="32" grpId="0"/>
      <p:bldP spid="33" grpId="0"/>
      <p:bldP spid="36" grpId="0"/>
      <p:bldP spid="37" grpId="0"/>
      <p:bldP spid="38" grpId="0"/>
      <p:bldP spid="39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EB7419-CD37-4BAF-8456-DF1F1AF00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193922"/>
              </p:ext>
            </p:extLst>
          </p:nvPr>
        </p:nvGraphicFramePr>
        <p:xfrm>
          <a:off x="505816" y="369876"/>
          <a:ext cx="11254259" cy="5846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9420">
                  <a:extLst>
                    <a:ext uri="{9D8B030D-6E8A-4147-A177-3AD203B41FA5}">
                      <a16:colId xmlns:a16="http://schemas.microsoft.com/office/drawing/2014/main" val="4252436974"/>
                    </a:ext>
                  </a:extLst>
                </a:gridCol>
                <a:gridCol w="5076496">
                  <a:extLst>
                    <a:ext uri="{9D8B030D-6E8A-4147-A177-3AD203B41FA5}">
                      <a16:colId xmlns:a16="http://schemas.microsoft.com/office/drawing/2014/main" val="3588659806"/>
                    </a:ext>
                  </a:extLst>
                </a:gridCol>
                <a:gridCol w="4828343">
                  <a:extLst>
                    <a:ext uri="{9D8B030D-6E8A-4147-A177-3AD203B41FA5}">
                      <a16:colId xmlns:a16="http://schemas.microsoft.com/office/drawing/2014/main" val="710166263"/>
                    </a:ext>
                  </a:extLst>
                </a:gridCol>
              </a:tblGrid>
              <a:tr h="1412278"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fr-FR" sz="2800" b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vi-VN" sz="2800" b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Đới thiên nhiên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Đới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lạnh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Đới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ôn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hòa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580768"/>
                  </a:ext>
                </a:extLst>
              </a:tr>
              <a:tr h="1493830"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Khí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hậu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93406"/>
                  </a:ext>
                </a:extLst>
              </a:tr>
              <a:tr h="2940089"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Sinh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</a:rPr>
                        <a:t>vật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2400" b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11" marR="621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03292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92C361A-3805-4215-919F-B2B045686453}"/>
              </a:ext>
            </a:extLst>
          </p:cNvPr>
          <p:cNvSpPr/>
          <p:nvPr/>
        </p:nvSpPr>
        <p:spPr>
          <a:xfrm>
            <a:off x="1878324" y="1758800"/>
            <a:ext cx="4803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Lạnh giá, băng tuyết bao phủ. Khu vực phía nam ấm hơn, có mùa hạ ngắn</a:t>
            </a:r>
            <a:endParaRPr lang="en-US" sz="28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F6EC6E-8F21-4937-BB30-0CFA7C09DECF}"/>
              </a:ext>
            </a:extLst>
          </p:cNvPr>
          <p:cNvSpPr/>
          <p:nvPr/>
        </p:nvSpPr>
        <p:spPr>
          <a:xfrm>
            <a:off x="1970688" y="3399670"/>
            <a:ext cx="48032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Thực vật chủ yếu là rêu và địa y, cỏ, cây bụi. 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Động vật nghèo nàn, chỉ có một số loài chịu lạnh như tuần lộc, cáo Bắc cực và một số loài chim di cư…</a:t>
            </a:r>
            <a:endParaRPr lang="en-US" sz="28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A63F6-7F8E-41EB-9D7E-93E5C83F0568}"/>
              </a:ext>
            </a:extLst>
          </p:cNvPr>
          <p:cNvSpPr/>
          <p:nvPr/>
        </p:nvSpPr>
        <p:spPr>
          <a:xfrm>
            <a:off x="7002820" y="1758799"/>
            <a:ext cx="45690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Phía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bắc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có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khí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hậu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ôn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đới</a:t>
            </a:r>
            <a:r>
              <a:rPr lang="vi-VN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Phía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đông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nam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là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khí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hậu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cận</a:t>
            </a:r>
            <a:r>
              <a:rPr lang="en-US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nhiệt</a:t>
            </a:r>
            <a:r>
              <a:rPr lang="vi-VN" sz="2800" b="1" dirty="0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, Sâu trong lục địa mưa ít </a:t>
            </a:r>
            <a:endParaRPr lang="en-US" sz="2800" b="1" dirty="0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29E0D-934F-4879-AA91-3327FA6B5A38}"/>
              </a:ext>
            </a:extLst>
          </p:cNvPr>
          <p:cNvSpPr/>
          <p:nvPr/>
        </p:nvSpPr>
        <p:spPr>
          <a:xfrm>
            <a:off x="7002821" y="3394035"/>
            <a:ext cx="45690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có</a:t>
            </a:r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rừng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kim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đông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nam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rừng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hỗn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rừng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phong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phú</a:t>
            </a:r>
            <a:r>
              <a:rPr lang="en-US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Sâu trong lục địa có thảo nguyên.</a:t>
            </a:r>
            <a:endParaRPr lang="en-US" sz="28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7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0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2694887" y="1146804"/>
            <a:ext cx="6802226" cy="71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vi-VN" sz="3600" dirty="0">
                <a:solidFill>
                  <a:srgbClr val="7030A0"/>
                </a:solidFill>
                <a:latin typeface="#9Slide07 IcielBaliho Script" pitchFamily="2" charset="0"/>
                <a:ea typeface="Cambria" panose="02040503050406030204" pitchFamily="18" charset="0"/>
              </a:rPr>
              <a:t>HS hoàn thành sơ đồ tư duy của bài học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-263294" y="-219833"/>
            <a:ext cx="12633970" cy="1319909"/>
          </a:xfrm>
          <a:prstGeom prst="rect">
            <a:avLst/>
          </a:prstGeom>
          <a:solidFill>
            <a:srgbClr val="050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>
              <a:lnSpc>
                <a:spcPct val="115000"/>
              </a:lnSpc>
            </a:pPr>
            <a:r>
              <a:rPr lang="vi-VN" sz="4800">
                <a:solidFill>
                  <a:schemeClr val="bg1"/>
                </a:solidFill>
                <a:latin typeface="#9Slide07 Cadena" panose="02000503000000020004" pitchFamily="2" charset="0"/>
                <a:ea typeface="Tahoma" panose="020B0604030504040204" pitchFamily="34" charset="0"/>
              </a:rPr>
              <a:t>LUYỆN TẬP</a:t>
            </a:r>
            <a:endParaRPr lang="en-US" sz="4800" dirty="0">
              <a:solidFill>
                <a:schemeClr val="bg1"/>
              </a:solidFill>
              <a:effectLst/>
              <a:latin typeface="#9Slide07 Cadena" panose="02000503000000020004" pitchFamily="2" charset="0"/>
              <a:ea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7744945" y="2052324"/>
            <a:ext cx="1825741" cy="663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en-US" sz="3600" dirty="0">
                <a:solidFill>
                  <a:srgbClr val="0506FE"/>
                </a:solidFill>
                <a:latin typeface="#9Slide07 IcielBaliho Script" pitchFamily="2" charset="0"/>
                <a:ea typeface="Cambria" panose="02040503050406030204" pitchFamily="18" charset="0"/>
              </a:rPr>
              <a:t>Vẽ vào vở</a:t>
            </a:r>
            <a:endParaRPr lang="vi-VN" sz="3600" dirty="0">
              <a:solidFill>
                <a:srgbClr val="0506FE"/>
              </a:solidFill>
              <a:latin typeface="#9Slide07 IcielBaliho Script" pitchFamily="2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986"/>
          <a:stretch/>
        </p:blipFill>
        <p:spPr>
          <a:xfrm>
            <a:off x="9861200" y="1518666"/>
            <a:ext cx="1969465" cy="152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7446009" y="3749531"/>
            <a:ext cx="2271000" cy="1284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vi-VN" sz="3600">
                <a:solidFill>
                  <a:srgbClr val="0506FE"/>
                </a:solidFill>
                <a:latin typeface="#9Slide07 IcielBaliho Script" pitchFamily="2" charset="0"/>
                <a:ea typeface="Cambria" panose="02040503050406030204" pitchFamily="18" charset="0"/>
              </a:rPr>
              <a:t>Thời gian: </a:t>
            </a:r>
          </a:p>
          <a:p>
            <a:pPr algn="ctr">
              <a:lnSpc>
                <a:spcPct val="112000"/>
              </a:lnSpc>
            </a:pPr>
            <a:r>
              <a:rPr lang="vi-VN" sz="3600">
                <a:solidFill>
                  <a:srgbClr val="0506FE"/>
                </a:solidFill>
                <a:latin typeface="#9Slide07 IcielBaliho Script" pitchFamily="2" charset="0"/>
                <a:ea typeface="Cambria" panose="02040503050406030204" pitchFamily="18" charset="0"/>
              </a:rPr>
              <a:t>5 phút</a:t>
            </a:r>
            <a:endParaRPr lang="vi-VN" sz="3600" dirty="0">
              <a:solidFill>
                <a:srgbClr val="0506FE"/>
              </a:solidFill>
              <a:latin typeface="#9Slide07 IcielBaliho Script" pitchFamily="2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3730528" y="5033537"/>
            <a:ext cx="5739293" cy="1284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3600" dirty="0">
                <a:solidFill>
                  <a:srgbClr val="0506FE"/>
                </a:solidFill>
                <a:latin typeface="#9Slide07 IcielBaliho Script" pitchFamily="2" charset="0"/>
                <a:ea typeface="Cambria" panose="02040503050406030204" pitchFamily="18" charset="0"/>
              </a:rPr>
              <a:t>Tiêu chí:</a:t>
            </a:r>
          </a:p>
          <a:p>
            <a:pPr algn="just">
              <a:lnSpc>
                <a:spcPct val="112000"/>
              </a:lnSpc>
            </a:pPr>
            <a:r>
              <a:rPr lang="en-US" sz="3600" dirty="0">
                <a:solidFill>
                  <a:srgbClr val="0506FE"/>
                </a:solidFill>
                <a:latin typeface="#9Slide07 IcielBaliho Script" pitchFamily="2" charset="0"/>
                <a:ea typeface="Cambria" panose="02040503050406030204" pitchFamily="18" charset="0"/>
              </a:rPr>
              <a:t>+ Màu sắc/ Nội dung/ Hình vẽ …</a:t>
            </a:r>
            <a:endParaRPr lang="vi-VN" sz="3600" dirty="0">
              <a:solidFill>
                <a:srgbClr val="0506FE"/>
              </a:solidFill>
              <a:latin typeface="#9Slide07 IcielBaliho Script" pitchFamily="2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419" y="5228059"/>
            <a:ext cx="2273180" cy="151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EA266-67FE-4A75-9D7E-9A359D875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78"/>
          <a:stretch/>
        </p:blipFill>
        <p:spPr>
          <a:xfrm>
            <a:off x="1146419" y="2102955"/>
            <a:ext cx="3953791" cy="265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C517C5-F459-490D-A542-B082DE302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009" y="3319957"/>
            <a:ext cx="1969465" cy="201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4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4F061-8468-4623-9B39-8E4AF412D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239" r="26984"/>
          <a:stretch/>
        </p:blipFill>
        <p:spPr>
          <a:xfrm>
            <a:off x="267225" y="0"/>
            <a:ext cx="6095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16F338-F6EF-4E4A-9DC6-D1EB723998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231" r="11103"/>
          <a:stretch/>
        </p:blipFill>
        <p:spPr>
          <a:xfrm>
            <a:off x="6096000" y="-10"/>
            <a:ext cx="609600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indent="18034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0000"/>
                </a:solidFill>
                <a:effectLst/>
                <a:latin typeface="#9Slide07 Cadena" panose="02000503000000020004" pitchFamily="2" charset="0"/>
                <a:ea typeface="#9Slide02 Noi dung rat dai" panose="02000000000000000000" pitchFamily="2" charset="0"/>
                <a:cs typeface="+mj-cs"/>
              </a:rPr>
              <a:t>VẬN DỤNG</a:t>
            </a:r>
          </a:p>
          <a:p>
            <a:pPr indent="18034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+mj-cs"/>
              </a:rPr>
              <a:t>Sưu tầm thông tin, hình ảnh về thiên nhiên Bắc Mỹ</a:t>
            </a:r>
            <a:r>
              <a:rPr lang="en-US" sz="2400" kern="1200">
                <a:solidFill>
                  <a:srgbClr val="0506FE"/>
                </a:solidFill>
                <a:latin typeface="+mj-lt"/>
                <a:ea typeface="+mj-ea"/>
                <a:cs typeface="+mj-cs"/>
              </a:rPr>
              <a:t>.</a:t>
            </a:r>
            <a:endParaRPr lang="en-US" sz="2400" kern="1200">
              <a:solidFill>
                <a:srgbClr val="0506FE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2694887" y="1146804"/>
            <a:ext cx="6802226" cy="663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endParaRPr lang="vi-VN" sz="3600" dirty="0">
              <a:solidFill>
                <a:srgbClr val="7030A0"/>
              </a:solidFill>
              <a:latin typeface="#9Slide07 IcielBaliho Script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9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Winter thank you background with snowflakes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1"/>
          <a:stretch/>
        </p:blipFill>
        <p:spPr bwMode="auto">
          <a:xfrm>
            <a:off x="50800" y="0"/>
            <a:ext cx="120777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BA8F13-4A44-4D73-929B-78215550C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77" name="Content Placeholder 12">
            <a:extLst>
              <a:ext uri="{FF2B5EF4-FFF2-40B4-BE49-F238E27FC236}">
                <a16:creationId xmlns:a16="http://schemas.microsoft.com/office/drawing/2014/main" id="{991CA279-C513-44E1-881A-C46095EF15E0}"/>
              </a:ext>
            </a:extLst>
          </p:cNvPr>
          <p:cNvSpPr txBox="1">
            <a:spLocks/>
          </p:cNvSpPr>
          <p:nvPr/>
        </p:nvSpPr>
        <p:spPr>
          <a:xfrm>
            <a:off x="838200" y="295564"/>
            <a:ext cx="10515600" cy="17456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dirty="0">
                <a:solidFill>
                  <a:srgbClr val="0506FE"/>
                </a:solidFill>
                <a:latin typeface="#9Slide07 Cadena" panose="02000503000000020004" pitchFamily="2" charset="0"/>
              </a:rPr>
              <a:t>BÀI 14: </a:t>
            </a:r>
            <a:r>
              <a:rPr lang="en-US" sz="5400" dirty="0" smtClean="0">
                <a:solidFill>
                  <a:srgbClr val="0506FE"/>
                </a:solidFill>
                <a:latin typeface="#9Slide07 Cadena" panose="02000503000000020004" pitchFamily="2" charset="0"/>
              </a:rPr>
              <a:t>ĐẶC ĐIỂM TỰ</a:t>
            </a:r>
            <a:r>
              <a:rPr lang="vi-VN" sz="5400" dirty="0" smtClean="0">
                <a:solidFill>
                  <a:srgbClr val="0506FE"/>
                </a:solidFill>
                <a:latin typeface="#9Slide07 Cadena" panose="02000503000000020004" pitchFamily="2" charset="0"/>
              </a:rPr>
              <a:t> </a:t>
            </a:r>
            <a:r>
              <a:rPr lang="vi-VN" sz="5400" dirty="0">
                <a:solidFill>
                  <a:srgbClr val="0506FE"/>
                </a:solidFill>
                <a:latin typeface="#9Slide07 Cadena" panose="02000503000000020004" pitchFamily="2" charset="0"/>
              </a:rPr>
              <a:t>NHIÊN </a:t>
            </a:r>
            <a:endParaRPr lang="en-US" sz="5400" dirty="0" smtClean="0">
              <a:solidFill>
                <a:srgbClr val="0506FE"/>
              </a:solidFill>
              <a:latin typeface="#9Slide07 Cadena" panose="02000503000000020004" pitchFamily="2" charset="0"/>
            </a:endParaRPr>
          </a:p>
          <a:p>
            <a:pPr algn="ctr"/>
            <a:r>
              <a:rPr lang="vi-VN" sz="5400" dirty="0" smtClean="0">
                <a:solidFill>
                  <a:srgbClr val="0506FE"/>
                </a:solidFill>
                <a:latin typeface="#9Slide07 Cadena" panose="02000503000000020004" pitchFamily="2" charset="0"/>
              </a:rPr>
              <a:t>BẮC </a:t>
            </a:r>
            <a:r>
              <a:rPr lang="vi-VN" sz="5400" dirty="0">
                <a:solidFill>
                  <a:srgbClr val="0506FE"/>
                </a:solidFill>
                <a:latin typeface="#9Slide07 Cadena" panose="02000503000000020004" pitchFamily="2" charset="0"/>
              </a:rPr>
              <a:t>MĨ</a:t>
            </a:r>
          </a:p>
        </p:txBody>
      </p:sp>
    </p:spTree>
    <p:extLst>
      <p:ext uri="{BB962C8B-B14F-4D97-AF65-F5344CB8AC3E}">
        <p14:creationId xmlns:p14="http://schemas.microsoft.com/office/powerpoint/2010/main" val="39456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ontent Placeholder 12">
            <a:extLst>
              <a:ext uri="{FF2B5EF4-FFF2-40B4-BE49-F238E27FC236}">
                <a16:creationId xmlns:a16="http://schemas.microsoft.com/office/drawing/2014/main" id="{991CA279-C513-44E1-881A-C46095EF15E0}"/>
              </a:ext>
            </a:extLst>
          </p:cNvPr>
          <p:cNvSpPr txBox="1">
            <a:spLocks/>
          </p:cNvSpPr>
          <p:nvPr/>
        </p:nvSpPr>
        <p:spPr>
          <a:xfrm>
            <a:off x="3230852" y="366416"/>
            <a:ext cx="605411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>
                <a:solidFill>
                  <a:srgbClr val="FF0000"/>
                </a:solidFill>
                <a:latin typeface="#9Slide07 IcielCadena" panose="02000503000000020004" pitchFamily="2" charset="0"/>
              </a:rPr>
              <a:t>NỘI DUNG CHÍNH</a:t>
            </a:r>
            <a:endParaRPr lang="vi-VN" sz="5400" b="1" dirty="0">
              <a:solidFill>
                <a:srgbClr val="FF0000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90" name="Google Shape;1758;p50"/>
          <p:cNvSpPr/>
          <p:nvPr/>
        </p:nvSpPr>
        <p:spPr>
          <a:xfrm>
            <a:off x="10757827" y="3688454"/>
            <a:ext cx="1080268" cy="119817"/>
          </a:xfrm>
          <a:custGeom>
            <a:avLst/>
            <a:gdLst/>
            <a:ahLst/>
            <a:cxnLst/>
            <a:rect l="l" t="t" r="r" b="b"/>
            <a:pathLst>
              <a:path w="1677" h="186" extrusionOk="0">
                <a:moveTo>
                  <a:pt x="1" y="0"/>
                </a:moveTo>
                <a:cubicBezTo>
                  <a:pt x="13" y="25"/>
                  <a:pt x="13" y="62"/>
                  <a:pt x="13" y="87"/>
                </a:cubicBezTo>
                <a:cubicBezTo>
                  <a:pt x="13" y="124"/>
                  <a:pt x="13" y="148"/>
                  <a:pt x="1" y="185"/>
                </a:cubicBezTo>
                <a:lnTo>
                  <a:pt x="1677" y="185"/>
                </a:lnTo>
                <a:lnTo>
                  <a:pt x="1677" y="0"/>
                </a:ln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1759;p50"/>
          <p:cNvSpPr/>
          <p:nvPr/>
        </p:nvSpPr>
        <p:spPr>
          <a:xfrm>
            <a:off x="2170293" y="3688454"/>
            <a:ext cx="2452997" cy="111442"/>
          </a:xfrm>
          <a:custGeom>
            <a:avLst/>
            <a:gdLst/>
            <a:ahLst/>
            <a:cxnLst/>
            <a:rect l="l" t="t" r="r" b="b"/>
            <a:pathLst>
              <a:path w="3808" h="173" extrusionOk="0">
                <a:moveTo>
                  <a:pt x="12" y="0"/>
                </a:moveTo>
                <a:cubicBezTo>
                  <a:pt x="12" y="25"/>
                  <a:pt x="25" y="50"/>
                  <a:pt x="12" y="74"/>
                </a:cubicBezTo>
                <a:cubicBezTo>
                  <a:pt x="25" y="111"/>
                  <a:pt x="12" y="148"/>
                  <a:pt x="0" y="173"/>
                </a:cubicBezTo>
                <a:lnTo>
                  <a:pt x="3807" y="173"/>
                </a:lnTo>
                <a:cubicBezTo>
                  <a:pt x="3795" y="148"/>
                  <a:pt x="3783" y="111"/>
                  <a:pt x="3783" y="74"/>
                </a:cubicBezTo>
                <a:cubicBezTo>
                  <a:pt x="3783" y="50"/>
                  <a:pt x="3795" y="25"/>
                  <a:pt x="3795" y="0"/>
                </a:cubicBez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1760;p50"/>
          <p:cNvSpPr/>
          <p:nvPr/>
        </p:nvSpPr>
        <p:spPr>
          <a:xfrm>
            <a:off x="7892524" y="3688454"/>
            <a:ext cx="2437532" cy="111442"/>
          </a:xfrm>
          <a:custGeom>
            <a:avLst/>
            <a:gdLst/>
            <a:ahLst/>
            <a:cxnLst/>
            <a:rect l="l" t="t" r="r" b="b"/>
            <a:pathLst>
              <a:path w="3784" h="173" extrusionOk="0">
                <a:moveTo>
                  <a:pt x="13" y="0"/>
                </a:moveTo>
                <a:cubicBezTo>
                  <a:pt x="13" y="25"/>
                  <a:pt x="13" y="50"/>
                  <a:pt x="26" y="74"/>
                </a:cubicBezTo>
                <a:cubicBezTo>
                  <a:pt x="13" y="111"/>
                  <a:pt x="13" y="148"/>
                  <a:pt x="1" y="173"/>
                </a:cubicBezTo>
                <a:lnTo>
                  <a:pt x="3784" y="173"/>
                </a:lnTo>
                <a:cubicBezTo>
                  <a:pt x="3771" y="148"/>
                  <a:pt x="3771" y="111"/>
                  <a:pt x="3771" y="74"/>
                </a:cubicBezTo>
                <a:cubicBezTo>
                  <a:pt x="3771" y="50"/>
                  <a:pt x="3771" y="25"/>
                  <a:pt x="3784" y="0"/>
                </a:cubicBez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761;p50"/>
          <p:cNvSpPr/>
          <p:nvPr/>
        </p:nvSpPr>
        <p:spPr>
          <a:xfrm>
            <a:off x="638432" y="3688454"/>
            <a:ext cx="1111832" cy="111442"/>
          </a:xfrm>
          <a:custGeom>
            <a:avLst/>
            <a:gdLst/>
            <a:ahLst/>
            <a:cxnLst/>
            <a:rect l="l" t="t" r="r" b="b"/>
            <a:pathLst>
              <a:path w="1726" h="173" extrusionOk="0">
                <a:moveTo>
                  <a:pt x="0" y="0"/>
                </a:moveTo>
                <a:lnTo>
                  <a:pt x="0" y="173"/>
                </a:lnTo>
                <a:lnTo>
                  <a:pt x="1725" y="173"/>
                </a:lnTo>
                <a:cubicBezTo>
                  <a:pt x="1713" y="148"/>
                  <a:pt x="1713" y="111"/>
                  <a:pt x="1713" y="74"/>
                </a:cubicBezTo>
                <a:cubicBezTo>
                  <a:pt x="1713" y="50"/>
                  <a:pt x="1713" y="25"/>
                  <a:pt x="1725" y="0"/>
                </a:cubicBez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1762;p50"/>
          <p:cNvSpPr/>
          <p:nvPr/>
        </p:nvSpPr>
        <p:spPr>
          <a:xfrm>
            <a:off x="5043329" y="3688454"/>
            <a:ext cx="2429157" cy="111442"/>
          </a:xfrm>
          <a:custGeom>
            <a:avLst/>
            <a:gdLst/>
            <a:ahLst/>
            <a:cxnLst/>
            <a:rect l="l" t="t" r="r" b="b"/>
            <a:pathLst>
              <a:path w="3771" h="173" extrusionOk="0">
                <a:moveTo>
                  <a:pt x="0" y="0"/>
                </a:moveTo>
                <a:cubicBezTo>
                  <a:pt x="13" y="25"/>
                  <a:pt x="13" y="50"/>
                  <a:pt x="13" y="74"/>
                </a:cubicBezTo>
                <a:cubicBezTo>
                  <a:pt x="13" y="111"/>
                  <a:pt x="13" y="148"/>
                  <a:pt x="0" y="173"/>
                </a:cubicBezTo>
                <a:lnTo>
                  <a:pt x="3771" y="173"/>
                </a:lnTo>
                <a:cubicBezTo>
                  <a:pt x="3759" y="148"/>
                  <a:pt x="3759" y="111"/>
                  <a:pt x="3759" y="74"/>
                </a:cubicBezTo>
                <a:cubicBezTo>
                  <a:pt x="3759" y="50"/>
                  <a:pt x="3759" y="25"/>
                  <a:pt x="3771" y="0"/>
                </a:cubicBezTo>
                <a:close/>
              </a:path>
            </a:pathLst>
          </a:custGeom>
          <a:solidFill>
            <a:srgbClr val="FF660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1767;p50"/>
          <p:cNvSpPr/>
          <p:nvPr/>
        </p:nvSpPr>
        <p:spPr>
          <a:xfrm>
            <a:off x="1812769" y="3625968"/>
            <a:ext cx="260245" cy="221590"/>
          </a:xfrm>
          <a:custGeom>
            <a:avLst/>
            <a:gdLst/>
            <a:ahLst/>
            <a:cxnLst/>
            <a:rect l="l" t="t" r="r" b="b"/>
            <a:pathLst>
              <a:path w="404" h="344" extrusionOk="0">
                <a:moveTo>
                  <a:pt x="233" y="1"/>
                </a:moveTo>
                <a:cubicBezTo>
                  <a:pt x="196" y="1"/>
                  <a:pt x="157" y="15"/>
                  <a:pt x="124" y="48"/>
                </a:cubicBezTo>
                <a:cubicBezTo>
                  <a:pt x="1" y="147"/>
                  <a:pt x="75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4" y="80"/>
                  <a:pt x="321" y="1"/>
                  <a:pt x="233" y="1"/>
                </a:cubicBezTo>
                <a:close/>
              </a:path>
            </a:pathLst>
          </a:custGeom>
          <a:solidFill>
            <a:srgbClr val="FF6600"/>
          </a:solidFill>
          <a:ln w="19050">
            <a:solidFill>
              <a:srgbClr val="EDFF7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768;p50"/>
          <p:cNvSpPr/>
          <p:nvPr/>
        </p:nvSpPr>
        <p:spPr>
          <a:xfrm>
            <a:off x="1741266" y="3521617"/>
            <a:ext cx="445116" cy="439319"/>
          </a:xfrm>
          <a:custGeom>
            <a:avLst/>
            <a:gdLst/>
            <a:ahLst/>
            <a:cxnLst/>
            <a:rect l="l" t="t" r="r" b="b"/>
            <a:pathLst>
              <a:path w="691" h="682" extrusionOk="0">
                <a:moveTo>
                  <a:pt x="344" y="163"/>
                </a:moveTo>
                <a:cubicBezTo>
                  <a:pt x="432" y="163"/>
                  <a:pt x="515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6" y="494"/>
                  <a:pt x="112" y="309"/>
                  <a:pt x="235" y="210"/>
                </a:cubicBezTo>
                <a:cubicBezTo>
                  <a:pt x="268" y="177"/>
                  <a:pt x="307" y="163"/>
                  <a:pt x="344" y="163"/>
                </a:cubicBezTo>
                <a:close/>
                <a:moveTo>
                  <a:pt x="321" y="1"/>
                </a:moveTo>
                <a:cubicBezTo>
                  <a:pt x="173" y="1"/>
                  <a:pt x="38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40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91" y="370"/>
                  <a:pt x="691" y="333"/>
                </a:cubicBezTo>
                <a:cubicBezTo>
                  <a:pt x="691" y="309"/>
                  <a:pt x="678" y="284"/>
                  <a:pt x="678" y="259"/>
                </a:cubicBezTo>
                <a:cubicBezTo>
                  <a:pt x="642" y="112"/>
                  <a:pt x="506" y="1"/>
                  <a:pt x="358" y="1"/>
                </a:cubicBezTo>
                <a:close/>
              </a:path>
            </a:pathLst>
          </a:custGeom>
          <a:solidFill>
            <a:srgbClr val="00B050"/>
          </a:solidFill>
          <a:ln w="19050"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9575" y="2061651"/>
            <a:ext cx="982366" cy="1450939"/>
            <a:chOff x="1500086" y="867816"/>
            <a:chExt cx="982366" cy="1450939"/>
          </a:xfrm>
        </p:grpSpPr>
        <p:sp>
          <p:nvSpPr>
            <p:cNvPr id="95" name="Google Shape;1763;p50"/>
            <p:cNvSpPr/>
            <p:nvPr/>
          </p:nvSpPr>
          <p:spPr>
            <a:xfrm>
              <a:off x="1500086" y="1043427"/>
              <a:ext cx="982366" cy="1275328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rgbClr val="00B050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Content Placeholder 12">
              <a:extLst>
                <a:ext uri="{FF2B5EF4-FFF2-40B4-BE49-F238E27FC236}">
                  <a16:creationId xmlns:a16="http://schemas.microsoft.com/office/drawing/2014/main" id="{991CA279-C513-44E1-881A-C46095EF15E0}"/>
                </a:ext>
              </a:extLst>
            </p:cNvPr>
            <p:cNvSpPr txBox="1">
              <a:spLocks/>
            </p:cNvSpPr>
            <p:nvPr/>
          </p:nvSpPr>
          <p:spPr>
            <a:xfrm>
              <a:off x="1675444" y="867816"/>
              <a:ext cx="555916" cy="132556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#9Slide07 IcielBC Cubano Normal" panose="00000500000000000000" pitchFamily="2" charset="0"/>
                </a:rPr>
                <a:t>1</a:t>
              </a:r>
              <a:endParaRPr lang="vi-VN" sz="5400" b="1" dirty="0">
                <a:solidFill>
                  <a:srgbClr val="FF0000"/>
                </a:solidFill>
                <a:latin typeface="#9Slide07 IcielBC Cubano Normal" panose="00000500000000000000" pitchFamily="2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723136" y="4139054"/>
            <a:ext cx="2328530" cy="185598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829" y="4256012"/>
            <a:ext cx="2126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bg1"/>
                </a:solidFill>
                <a:latin typeface="#9Slide07 IcielBaliho Script" pitchFamily="2" charset="-93"/>
              </a:rPr>
              <a:t>Địa hình</a:t>
            </a:r>
            <a:endParaRPr lang="en-US" sz="36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3575038" y="4127773"/>
            <a:ext cx="2328530" cy="185598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670731" y="4244731"/>
            <a:ext cx="2126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bg1"/>
                </a:solidFill>
                <a:latin typeface="#9Slide07 IcielBaliho Script" pitchFamily="2" charset="-93"/>
              </a:rPr>
              <a:t>Khí hậu</a:t>
            </a:r>
            <a:endParaRPr lang="en-US" sz="36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6426941" y="4112473"/>
            <a:ext cx="2519530" cy="185598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522634" y="4229431"/>
            <a:ext cx="230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bg1"/>
                </a:solidFill>
                <a:latin typeface="#9Slide07 IcielBaliho Script" pitchFamily="2" charset="-93"/>
              </a:rPr>
              <a:t>Sông, hồ</a:t>
            </a:r>
            <a:endParaRPr lang="en-US" sz="36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9467340" y="4229431"/>
            <a:ext cx="2300940" cy="175432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bg1"/>
                </a:solidFill>
                <a:latin typeface="#9Slide07 IcielBaliho Script" pitchFamily="2" charset="-93"/>
              </a:rPr>
              <a:t>Các môi trường tự nhiên</a:t>
            </a:r>
            <a:endParaRPr lang="en-US" sz="36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52" name="Google Shape;1767;p50">
            <a:extLst>
              <a:ext uri="{FF2B5EF4-FFF2-40B4-BE49-F238E27FC236}">
                <a16:creationId xmlns:a16="http://schemas.microsoft.com/office/drawing/2014/main" id="{8260E503-4744-4B12-9485-CA50EA060211}"/>
              </a:ext>
            </a:extLst>
          </p:cNvPr>
          <p:cNvSpPr/>
          <p:nvPr/>
        </p:nvSpPr>
        <p:spPr>
          <a:xfrm>
            <a:off x="4699183" y="3584173"/>
            <a:ext cx="260245" cy="221590"/>
          </a:xfrm>
          <a:custGeom>
            <a:avLst/>
            <a:gdLst/>
            <a:ahLst/>
            <a:cxnLst/>
            <a:rect l="l" t="t" r="r" b="b"/>
            <a:pathLst>
              <a:path w="404" h="344" extrusionOk="0">
                <a:moveTo>
                  <a:pt x="233" y="1"/>
                </a:moveTo>
                <a:cubicBezTo>
                  <a:pt x="196" y="1"/>
                  <a:pt x="157" y="15"/>
                  <a:pt x="124" y="48"/>
                </a:cubicBezTo>
                <a:cubicBezTo>
                  <a:pt x="1" y="147"/>
                  <a:pt x="75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4" y="80"/>
                  <a:pt x="321" y="1"/>
                  <a:pt x="233" y="1"/>
                </a:cubicBezTo>
                <a:close/>
              </a:path>
            </a:pathLst>
          </a:custGeom>
          <a:solidFill>
            <a:srgbClr val="FF6600"/>
          </a:solidFill>
          <a:ln w="19050">
            <a:solidFill>
              <a:srgbClr val="EDFF7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1768;p50">
            <a:extLst>
              <a:ext uri="{FF2B5EF4-FFF2-40B4-BE49-F238E27FC236}">
                <a16:creationId xmlns:a16="http://schemas.microsoft.com/office/drawing/2014/main" id="{E4B54537-090B-4973-ACF9-FBA83A050CC1}"/>
              </a:ext>
            </a:extLst>
          </p:cNvPr>
          <p:cNvSpPr/>
          <p:nvPr/>
        </p:nvSpPr>
        <p:spPr>
          <a:xfrm>
            <a:off x="4627680" y="3479822"/>
            <a:ext cx="445116" cy="439319"/>
          </a:xfrm>
          <a:custGeom>
            <a:avLst/>
            <a:gdLst/>
            <a:ahLst/>
            <a:cxnLst/>
            <a:rect l="l" t="t" r="r" b="b"/>
            <a:pathLst>
              <a:path w="691" h="682" extrusionOk="0">
                <a:moveTo>
                  <a:pt x="344" y="163"/>
                </a:moveTo>
                <a:cubicBezTo>
                  <a:pt x="432" y="163"/>
                  <a:pt x="515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6" y="494"/>
                  <a:pt x="112" y="309"/>
                  <a:pt x="235" y="210"/>
                </a:cubicBezTo>
                <a:cubicBezTo>
                  <a:pt x="268" y="177"/>
                  <a:pt x="307" y="163"/>
                  <a:pt x="344" y="163"/>
                </a:cubicBezTo>
                <a:close/>
                <a:moveTo>
                  <a:pt x="321" y="1"/>
                </a:moveTo>
                <a:cubicBezTo>
                  <a:pt x="173" y="1"/>
                  <a:pt x="38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40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91" y="370"/>
                  <a:pt x="691" y="333"/>
                </a:cubicBezTo>
                <a:cubicBezTo>
                  <a:pt x="691" y="309"/>
                  <a:pt x="678" y="284"/>
                  <a:pt x="678" y="259"/>
                </a:cubicBezTo>
                <a:cubicBezTo>
                  <a:pt x="642" y="112"/>
                  <a:pt x="506" y="1"/>
                  <a:pt x="358" y="1"/>
                </a:cubicBezTo>
                <a:close/>
              </a:path>
            </a:pathLst>
          </a:custGeom>
          <a:solidFill>
            <a:srgbClr val="00B050"/>
          </a:solidFill>
          <a:ln w="19050"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094C47F-ED4F-4156-B9E0-D88FA5950ADF}"/>
              </a:ext>
            </a:extLst>
          </p:cNvPr>
          <p:cNvGrpSpPr/>
          <p:nvPr/>
        </p:nvGrpSpPr>
        <p:grpSpPr>
          <a:xfrm>
            <a:off x="4375989" y="2019856"/>
            <a:ext cx="982366" cy="1450939"/>
            <a:chOff x="1500086" y="867816"/>
            <a:chExt cx="982366" cy="1450939"/>
          </a:xfrm>
        </p:grpSpPr>
        <p:sp>
          <p:nvSpPr>
            <p:cNvPr id="55" name="Google Shape;1763;p50">
              <a:extLst>
                <a:ext uri="{FF2B5EF4-FFF2-40B4-BE49-F238E27FC236}">
                  <a16:creationId xmlns:a16="http://schemas.microsoft.com/office/drawing/2014/main" id="{A88742B5-4CD0-43E4-B97E-AFE6B0DA08B4}"/>
                </a:ext>
              </a:extLst>
            </p:cNvPr>
            <p:cNvSpPr/>
            <p:nvPr/>
          </p:nvSpPr>
          <p:spPr>
            <a:xfrm>
              <a:off x="1500086" y="1043427"/>
              <a:ext cx="982366" cy="1275328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rgbClr val="00B050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Content Placeholder 12">
              <a:extLst>
                <a:ext uri="{FF2B5EF4-FFF2-40B4-BE49-F238E27FC236}">
                  <a16:creationId xmlns:a16="http://schemas.microsoft.com/office/drawing/2014/main" id="{115FFF70-84B2-41E7-8496-458014A01D70}"/>
                </a:ext>
              </a:extLst>
            </p:cNvPr>
            <p:cNvSpPr txBox="1">
              <a:spLocks/>
            </p:cNvSpPr>
            <p:nvPr/>
          </p:nvSpPr>
          <p:spPr>
            <a:xfrm>
              <a:off x="1675444" y="867816"/>
              <a:ext cx="555916" cy="132556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vi-VN" sz="5400" b="1" dirty="0">
                  <a:solidFill>
                    <a:srgbClr val="FF0000"/>
                  </a:solidFill>
                  <a:latin typeface="#9Slide07 IcielBC Cubano Normal" panose="00000500000000000000" pitchFamily="2" charset="0"/>
                </a:rPr>
                <a:t>2</a:t>
              </a:r>
            </a:p>
          </p:txBody>
        </p:sp>
      </p:grpSp>
      <p:sp>
        <p:nvSpPr>
          <p:cNvPr id="57" name="Google Shape;1767;p50">
            <a:extLst>
              <a:ext uri="{FF2B5EF4-FFF2-40B4-BE49-F238E27FC236}">
                <a16:creationId xmlns:a16="http://schemas.microsoft.com/office/drawing/2014/main" id="{5C9649E3-592B-40AD-AA3E-2D24C1920BD0}"/>
              </a:ext>
            </a:extLst>
          </p:cNvPr>
          <p:cNvSpPr/>
          <p:nvPr/>
        </p:nvSpPr>
        <p:spPr>
          <a:xfrm>
            <a:off x="7585597" y="3542378"/>
            <a:ext cx="260245" cy="221590"/>
          </a:xfrm>
          <a:custGeom>
            <a:avLst/>
            <a:gdLst/>
            <a:ahLst/>
            <a:cxnLst/>
            <a:rect l="l" t="t" r="r" b="b"/>
            <a:pathLst>
              <a:path w="404" h="344" extrusionOk="0">
                <a:moveTo>
                  <a:pt x="233" y="1"/>
                </a:moveTo>
                <a:cubicBezTo>
                  <a:pt x="196" y="1"/>
                  <a:pt x="157" y="15"/>
                  <a:pt x="124" y="48"/>
                </a:cubicBezTo>
                <a:cubicBezTo>
                  <a:pt x="1" y="147"/>
                  <a:pt x="75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4" y="80"/>
                  <a:pt x="321" y="1"/>
                  <a:pt x="233" y="1"/>
                </a:cubicBezTo>
                <a:close/>
              </a:path>
            </a:pathLst>
          </a:custGeom>
          <a:solidFill>
            <a:srgbClr val="FF6600"/>
          </a:solidFill>
          <a:ln w="19050">
            <a:solidFill>
              <a:srgbClr val="EDFF7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768;p50">
            <a:extLst>
              <a:ext uri="{FF2B5EF4-FFF2-40B4-BE49-F238E27FC236}">
                <a16:creationId xmlns:a16="http://schemas.microsoft.com/office/drawing/2014/main" id="{99DAE0F7-0FF0-472B-91B6-5B71DE4AA226}"/>
              </a:ext>
            </a:extLst>
          </p:cNvPr>
          <p:cNvSpPr/>
          <p:nvPr/>
        </p:nvSpPr>
        <p:spPr>
          <a:xfrm>
            <a:off x="7514094" y="3438027"/>
            <a:ext cx="445116" cy="439319"/>
          </a:xfrm>
          <a:custGeom>
            <a:avLst/>
            <a:gdLst/>
            <a:ahLst/>
            <a:cxnLst/>
            <a:rect l="l" t="t" r="r" b="b"/>
            <a:pathLst>
              <a:path w="691" h="682" extrusionOk="0">
                <a:moveTo>
                  <a:pt x="344" y="163"/>
                </a:moveTo>
                <a:cubicBezTo>
                  <a:pt x="432" y="163"/>
                  <a:pt x="515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6" y="494"/>
                  <a:pt x="112" y="309"/>
                  <a:pt x="235" y="210"/>
                </a:cubicBezTo>
                <a:cubicBezTo>
                  <a:pt x="268" y="177"/>
                  <a:pt x="307" y="163"/>
                  <a:pt x="344" y="163"/>
                </a:cubicBezTo>
                <a:close/>
                <a:moveTo>
                  <a:pt x="321" y="1"/>
                </a:moveTo>
                <a:cubicBezTo>
                  <a:pt x="173" y="1"/>
                  <a:pt x="38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40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91" y="370"/>
                  <a:pt x="691" y="333"/>
                </a:cubicBezTo>
                <a:cubicBezTo>
                  <a:pt x="691" y="309"/>
                  <a:pt x="678" y="284"/>
                  <a:pt x="678" y="259"/>
                </a:cubicBezTo>
                <a:cubicBezTo>
                  <a:pt x="642" y="112"/>
                  <a:pt x="506" y="1"/>
                  <a:pt x="358" y="1"/>
                </a:cubicBezTo>
                <a:close/>
              </a:path>
            </a:pathLst>
          </a:custGeom>
          <a:solidFill>
            <a:srgbClr val="00B050"/>
          </a:solidFill>
          <a:ln w="19050"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626A16F-8651-4DF7-A5C5-BDF245BEB7B9}"/>
              </a:ext>
            </a:extLst>
          </p:cNvPr>
          <p:cNvGrpSpPr/>
          <p:nvPr/>
        </p:nvGrpSpPr>
        <p:grpSpPr>
          <a:xfrm>
            <a:off x="7262403" y="1978061"/>
            <a:ext cx="982366" cy="1450939"/>
            <a:chOff x="1500086" y="867816"/>
            <a:chExt cx="982366" cy="1450939"/>
          </a:xfrm>
        </p:grpSpPr>
        <p:sp>
          <p:nvSpPr>
            <p:cNvPr id="60" name="Google Shape;1763;p50">
              <a:extLst>
                <a:ext uri="{FF2B5EF4-FFF2-40B4-BE49-F238E27FC236}">
                  <a16:creationId xmlns:a16="http://schemas.microsoft.com/office/drawing/2014/main" id="{CFB553CA-B602-428D-AE41-71963D85B9DA}"/>
                </a:ext>
              </a:extLst>
            </p:cNvPr>
            <p:cNvSpPr/>
            <p:nvPr/>
          </p:nvSpPr>
          <p:spPr>
            <a:xfrm>
              <a:off x="1500086" y="1043427"/>
              <a:ext cx="982366" cy="1275328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rgbClr val="00B050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Content Placeholder 12">
              <a:extLst>
                <a:ext uri="{FF2B5EF4-FFF2-40B4-BE49-F238E27FC236}">
                  <a16:creationId xmlns:a16="http://schemas.microsoft.com/office/drawing/2014/main" id="{3879967D-C414-4461-837D-8234BCD28A16}"/>
                </a:ext>
              </a:extLst>
            </p:cNvPr>
            <p:cNvSpPr txBox="1">
              <a:spLocks/>
            </p:cNvSpPr>
            <p:nvPr/>
          </p:nvSpPr>
          <p:spPr>
            <a:xfrm>
              <a:off x="1675444" y="867816"/>
              <a:ext cx="555916" cy="132556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vi-VN" sz="5400" b="1" dirty="0">
                  <a:solidFill>
                    <a:srgbClr val="FF0000"/>
                  </a:solidFill>
                  <a:latin typeface="#9Slide07 IcielBC Cubano Normal" panose="00000500000000000000" pitchFamily="2" charset="0"/>
                </a:rPr>
                <a:t>3</a:t>
              </a:r>
            </a:p>
          </p:txBody>
        </p:sp>
      </p:grpSp>
      <p:sp>
        <p:nvSpPr>
          <p:cNvPr id="62" name="Google Shape;1767;p50">
            <a:extLst>
              <a:ext uri="{FF2B5EF4-FFF2-40B4-BE49-F238E27FC236}">
                <a16:creationId xmlns:a16="http://schemas.microsoft.com/office/drawing/2014/main" id="{FCE88476-B9FD-4F23-8612-12B01F9BFBD6}"/>
              </a:ext>
            </a:extLst>
          </p:cNvPr>
          <p:cNvSpPr/>
          <p:nvPr/>
        </p:nvSpPr>
        <p:spPr>
          <a:xfrm>
            <a:off x="10472011" y="3500583"/>
            <a:ext cx="260245" cy="221590"/>
          </a:xfrm>
          <a:custGeom>
            <a:avLst/>
            <a:gdLst/>
            <a:ahLst/>
            <a:cxnLst/>
            <a:rect l="l" t="t" r="r" b="b"/>
            <a:pathLst>
              <a:path w="404" h="344" extrusionOk="0">
                <a:moveTo>
                  <a:pt x="233" y="1"/>
                </a:moveTo>
                <a:cubicBezTo>
                  <a:pt x="196" y="1"/>
                  <a:pt x="157" y="15"/>
                  <a:pt x="124" y="48"/>
                </a:cubicBezTo>
                <a:cubicBezTo>
                  <a:pt x="1" y="147"/>
                  <a:pt x="75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4" y="80"/>
                  <a:pt x="321" y="1"/>
                  <a:pt x="233" y="1"/>
                </a:cubicBezTo>
                <a:close/>
              </a:path>
            </a:pathLst>
          </a:custGeom>
          <a:solidFill>
            <a:srgbClr val="FF6600"/>
          </a:solidFill>
          <a:ln w="19050">
            <a:solidFill>
              <a:srgbClr val="EDFF7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1768;p50">
            <a:extLst>
              <a:ext uri="{FF2B5EF4-FFF2-40B4-BE49-F238E27FC236}">
                <a16:creationId xmlns:a16="http://schemas.microsoft.com/office/drawing/2014/main" id="{6D29145B-35FC-4E28-A1CD-5A5E499BAF53}"/>
              </a:ext>
            </a:extLst>
          </p:cNvPr>
          <p:cNvSpPr/>
          <p:nvPr/>
        </p:nvSpPr>
        <p:spPr>
          <a:xfrm>
            <a:off x="10400508" y="3396232"/>
            <a:ext cx="445116" cy="439319"/>
          </a:xfrm>
          <a:custGeom>
            <a:avLst/>
            <a:gdLst/>
            <a:ahLst/>
            <a:cxnLst/>
            <a:rect l="l" t="t" r="r" b="b"/>
            <a:pathLst>
              <a:path w="691" h="682" extrusionOk="0">
                <a:moveTo>
                  <a:pt x="344" y="163"/>
                </a:moveTo>
                <a:cubicBezTo>
                  <a:pt x="432" y="163"/>
                  <a:pt x="515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6" y="494"/>
                  <a:pt x="112" y="309"/>
                  <a:pt x="235" y="210"/>
                </a:cubicBezTo>
                <a:cubicBezTo>
                  <a:pt x="268" y="177"/>
                  <a:pt x="307" y="163"/>
                  <a:pt x="344" y="163"/>
                </a:cubicBezTo>
                <a:close/>
                <a:moveTo>
                  <a:pt x="321" y="1"/>
                </a:moveTo>
                <a:cubicBezTo>
                  <a:pt x="173" y="1"/>
                  <a:pt x="38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40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91" y="370"/>
                  <a:pt x="691" y="333"/>
                </a:cubicBezTo>
                <a:cubicBezTo>
                  <a:pt x="691" y="309"/>
                  <a:pt x="678" y="284"/>
                  <a:pt x="678" y="259"/>
                </a:cubicBezTo>
                <a:cubicBezTo>
                  <a:pt x="642" y="112"/>
                  <a:pt x="506" y="1"/>
                  <a:pt x="358" y="1"/>
                </a:cubicBezTo>
                <a:close/>
              </a:path>
            </a:pathLst>
          </a:custGeom>
          <a:solidFill>
            <a:srgbClr val="00B050"/>
          </a:solidFill>
          <a:ln w="19050"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CE2BDCC-275B-47D8-B7E6-7A3B31582E29}"/>
              </a:ext>
            </a:extLst>
          </p:cNvPr>
          <p:cNvGrpSpPr/>
          <p:nvPr/>
        </p:nvGrpSpPr>
        <p:grpSpPr>
          <a:xfrm>
            <a:off x="10148817" y="1936266"/>
            <a:ext cx="982366" cy="1450939"/>
            <a:chOff x="1500086" y="867816"/>
            <a:chExt cx="982366" cy="1450939"/>
          </a:xfrm>
        </p:grpSpPr>
        <p:sp>
          <p:nvSpPr>
            <p:cNvPr id="65" name="Google Shape;1763;p50">
              <a:extLst>
                <a:ext uri="{FF2B5EF4-FFF2-40B4-BE49-F238E27FC236}">
                  <a16:creationId xmlns:a16="http://schemas.microsoft.com/office/drawing/2014/main" id="{C876F1AD-44B5-4CF3-B5C6-45B01B71C62D}"/>
                </a:ext>
              </a:extLst>
            </p:cNvPr>
            <p:cNvSpPr/>
            <p:nvPr/>
          </p:nvSpPr>
          <p:spPr>
            <a:xfrm>
              <a:off x="1500086" y="1043427"/>
              <a:ext cx="982366" cy="1275328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rgbClr val="00B050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Content Placeholder 12">
              <a:extLst>
                <a:ext uri="{FF2B5EF4-FFF2-40B4-BE49-F238E27FC236}">
                  <a16:creationId xmlns:a16="http://schemas.microsoft.com/office/drawing/2014/main" id="{E4D014A8-F27A-476A-B465-964D32B0431F}"/>
                </a:ext>
              </a:extLst>
            </p:cNvPr>
            <p:cNvSpPr txBox="1">
              <a:spLocks/>
            </p:cNvSpPr>
            <p:nvPr/>
          </p:nvSpPr>
          <p:spPr>
            <a:xfrm>
              <a:off x="1675444" y="867816"/>
              <a:ext cx="555916" cy="132556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vi-VN" sz="5400" b="1" dirty="0">
                  <a:solidFill>
                    <a:srgbClr val="FF0000"/>
                  </a:solidFill>
                  <a:latin typeface="#9Slide07 IcielBC Cubano Normal" panose="00000500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85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100" grpId="0" animBg="1"/>
      <p:bldP spid="5" grpId="0" animBg="1"/>
      <p:bldP spid="6" grpId="0"/>
      <p:bldP spid="118" grpId="0" animBg="1"/>
      <p:bldP spid="119" grpId="0"/>
      <p:bldP spid="125" grpId="0" animBg="1"/>
      <p:bldP spid="126" grpId="0"/>
      <p:bldP spid="133" grpId="0" animBg="1"/>
      <p:bldP spid="53" grpId="0" animBg="1"/>
      <p:bldP spid="58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9157BFB-E730-488C-A2EB-D06F6ABEAF90}"/>
              </a:ext>
            </a:extLst>
          </p:cNvPr>
          <p:cNvSpPr txBox="1"/>
          <p:nvPr/>
        </p:nvSpPr>
        <p:spPr>
          <a:xfrm>
            <a:off x="0" y="198453"/>
            <a:ext cx="32922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7 IcielCadena" panose="02000503000000020004" pitchFamily="2" charset="0"/>
                <a:ea typeface="Tahoma" panose="020B0604030504040204" pitchFamily="34" charset="0"/>
              </a:rPr>
              <a:t>1</a:t>
            </a:r>
            <a:r>
              <a:rPr lang="en-US" sz="4400">
                <a:solidFill>
                  <a:srgbClr val="FF0000"/>
                </a:solidFill>
                <a:latin typeface="#9Slide07 IcielCadena" panose="02000503000000020004" pitchFamily="2" charset="0"/>
                <a:ea typeface="Tahoma" panose="020B0604030504040204" pitchFamily="34" charset="0"/>
              </a:rPr>
              <a:t>. </a:t>
            </a:r>
            <a:r>
              <a:rPr lang="vi-VN" sz="4400">
                <a:solidFill>
                  <a:srgbClr val="FF0000"/>
                </a:solidFill>
                <a:latin typeface="#9Slide07 IcielCadena" panose="02000503000000020004" pitchFamily="2" charset="0"/>
                <a:ea typeface="Tahoma" panose="020B0604030504040204" pitchFamily="34" charset="0"/>
              </a:rPr>
              <a:t>Đ</a:t>
            </a:r>
            <a:r>
              <a:rPr lang="en-US" sz="4400">
                <a:solidFill>
                  <a:srgbClr val="FF0000"/>
                </a:solidFill>
                <a:latin typeface="#9Slide07 IcielCadena" panose="02000503000000020004" pitchFamily="2" charset="0"/>
                <a:ea typeface="Tahoma" panose="020B0604030504040204" pitchFamily="34" charset="0"/>
              </a:rPr>
              <a:t>ịa </a:t>
            </a:r>
            <a:r>
              <a:rPr lang="en-US" sz="4400" dirty="0">
                <a:solidFill>
                  <a:srgbClr val="FF0000"/>
                </a:solidFill>
                <a:latin typeface="#9Slide07 IcielCadena" panose="02000503000000020004" pitchFamily="2" charset="0"/>
                <a:ea typeface="Tahoma" panose="020B0604030504040204" pitchFamily="34" charset="0"/>
              </a:rPr>
              <a:t>hình</a:t>
            </a:r>
            <a:endParaRPr lang="en-US" sz="4400" dirty="0">
              <a:solidFill>
                <a:srgbClr val="FF0000"/>
              </a:solidFill>
              <a:latin typeface="#9Slide07 IcielCadena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96C68-1672-485B-AC0B-CA0E0A47107D}"/>
              </a:ext>
            </a:extLst>
          </p:cNvPr>
          <p:cNvSpPr/>
          <p:nvPr/>
        </p:nvSpPr>
        <p:spPr>
          <a:xfrm>
            <a:off x="249472" y="1013543"/>
            <a:ext cx="672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#9Slide07 IcielBaliho Script" pitchFamily="2" charset="-93"/>
              </a:rPr>
              <a:t>Xác định các khu vực địa hình ở Bắc Mĩ?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797B76-32F8-4A5A-A20D-71875FAE4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72" y="4120004"/>
            <a:ext cx="6628579" cy="2176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CFFD62-EE72-4CB8-82BD-104EB17C56B4}"/>
              </a:ext>
            </a:extLst>
          </p:cNvPr>
          <p:cNvSpPr/>
          <p:nvPr/>
        </p:nvSpPr>
        <p:spPr>
          <a:xfrm>
            <a:off x="249471" y="1830055"/>
            <a:ext cx="58465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Chia thành 3 khu vực:</a:t>
            </a:r>
          </a:p>
          <a:p>
            <a:pPr algn="just"/>
            <a:r>
              <a:rPr lang="vi-VN" sz="28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Phía Tây: miền núi Cooc-đi-e.</a:t>
            </a:r>
          </a:p>
          <a:p>
            <a:pPr algn="just"/>
            <a:r>
              <a:rPr lang="vi-VN" sz="28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Ở giữa: là đồng bằng.</a:t>
            </a:r>
          </a:p>
          <a:p>
            <a:pPr algn="just"/>
            <a:r>
              <a:rPr lang="vi-VN" sz="28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Phía Đông: dãy núi A-pa-lat. </a:t>
            </a:r>
            <a:endParaRPr lang="vi-VN" sz="2800" b="0" i="0">
              <a:solidFill>
                <a:srgbClr val="002060"/>
              </a:solidFill>
              <a:effectLst/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480B25-5401-46BF-943B-96B81EAE3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0981" y="0"/>
            <a:ext cx="4725622" cy="67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9157BFB-E730-488C-A2EB-D06F6ABEAF90}"/>
              </a:ext>
            </a:extLst>
          </p:cNvPr>
          <p:cNvSpPr txBox="1"/>
          <p:nvPr/>
        </p:nvSpPr>
        <p:spPr>
          <a:xfrm>
            <a:off x="287491" y="249083"/>
            <a:ext cx="6770860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4000">
                <a:solidFill>
                  <a:schemeClr val="bg1"/>
                </a:solidFill>
                <a:latin typeface="#9Slide07 Cadena" panose="02000503000000020004" pitchFamily="2" charset="0"/>
              </a:rPr>
              <a:t>HOẠT ĐỘNG NHÓM - 4 HS</a:t>
            </a:r>
            <a:endParaRPr lang="en-US" sz="4000" dirty="0">
              <a:solidFill>
                <a:schemeClr val="bg1"/>
              </a:solidFill>
              <a:latin typeface="#9Slide07 Cadena" panose="02000503000000020004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315463"/>
              </p:ext>
            </p:extLst>
          </p:nvPr>
        </p:nvGraphicFramePr>
        <p:xfrm>
          <a:off x="227702" y="4722279"/>
          <a:ext cx="11620586" cy="1853303"/>
        </p:xfrm>
        <a:graphic>
          <a:graphicData uri="http://schemas.openxmlformats.org/drawingml/2006/table">
            <a:tbl>
              <a:tblPr bandRow="1"/>
              <a:tblGrid>
                <a:gridCol w="2905708">
                  <a:extLst>
                    <a:ext uri="{9D8B030D-6E8A-4147-A177-3AD203B41FA5}">
                      <a16:colId xmlns:a16="http://schemas.microsoft.com/office/drawing/2014/main" val="1952345063"/>
                    </a:ext>
                  </a:extLst>
                </a:gridCol>
                <a:gridCol w="2905708">
                  <a:extLst>
                    <a:ext uri="{9D8B030D-6E8A-4147-A177-3AD203B41FA5}">
                      <a16:colId xmlns:a16="http://schemas.microsoft.com/office/drawing/2014/main" val="2575671767"/>
                    </a:ext>
                  </a:extLst>
                </a:gridCol>
                <a:gridCol w="2904585">
                  <a:extLst>
                    <a:ext uri="{9D8B030D-6E8A-4147-A177-3AD203B41FA5}">
                      <a16:colId xmlns:a16="http://schemas.microsoft.com/office/drawing/2014/main" val="4060918172"/>
                    </a:ext>
                  </a:extLst>
                </a:gridCol>
                <a:gridCol w="2904585">
                  <a:extLst>
                    <a:ext uri="{9D8B030D-6E8A-4147-A177-3AD203B41FA5}">
                      <a16:colId xmlns:a16="http://schemas.microsoft.com/office/drawing/2014/main" val="1437024372"/>
                    </a:ext>
                  </a:extLst>
                </a:gridCol>
              </a:tblGrid>
              <a:tr h="97547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Khu vực địa hình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Miền núi Cooc-đi-e</a:t>
                      </a:r>
                      <a:endParaRPr lang="vi-VN" sz="24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Đồng bằng  trung tâm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Dãy núi Apalát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076460"/>
                  </a:ext>
                </a:extLst>
              </a:tr>
              <a:tr h="32516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Vị trí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179843"/>
                  </a:ext>
                </a:extLst>
              </a:tr>
              <a:tr h="32516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Đặc điểm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4503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32045" y="1269963"/>
            <a:ext cx="2974573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1. </a:t>
            </a:r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Phía tây                                       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2. </a:t>
            </a:r>
            <a:r>
              <a:rPr lang="pt-BR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 cao từ 200 - 500m</a:t>
            </a:r>
            <a:endParaRPr lang="vi-VN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3. Phía bắc khoảng 400 – 500m 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4. Phía Đông                                    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5. Có nhiều dãy núi song song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6. Cao 3000 - 4000m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72921" y="1269963"/>
            <a:ext cx="3487714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7. Ở giữa</a:t>
            </a:r>
          </a:p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8. Dài 9000 km theo hướng B-N</a:t>
            </a:r>
          </a:p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9. Thấp dần từ B xuống N.</a:t>
            </a:r>
          </a:p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10. Hướng đông bắc – tây nam </a:t>
            </a:r>
          </a:p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11. </a:t>
            </a:r>
            <a:r>
              <a:rPr lang="pl-PL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Phía Nam khoảng 1000 – 1500m</a:t>
            </a:r>
            <a:endParaRPr lang="vi-VN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12. Có nhiều đồng bằng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93" y="305116"/>
            <a:ext cx="1322766" cy="1303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8722" y="1495650"/>
            <a:ext cx="1524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#9Slide07 IcielBaliho Script" pitchFamily="2" charset="-93"/>
              </a:rPr>
              <a:t>Hoạt động </a:t>
            </a:r>
          </a:p>
          <a:p>
            <a:pPr algn="ctr"/>
            <a:r>
              <a:rPr lang="en-US" sz="2400" dirty="0">
                <a:latin typeface="#9Slide07 IcielBaliho Script" pitchFamily="2" charset="-93"/>
              </a:rPr>
              <a:t>nhóm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014" y="2459182"/>
            <a:ext cx="951773" cy="880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298" y="2422197"/>
            <a:ext cx="1088635" cy="1065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531" y="545608"/>
            <a:ext cx="861032" cy="8610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601200" y="1473539"/>
            <a:ext cx="25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#9Slide07 IcielBaliho Script" pitchFamily="2" charset="-93"/>
              </a:rPr>
              <a:t>Nghiên cứu SGK + </a:t>
            </a:r>
          </a:p>
          <a:p>
            <a:pPr algn="ctr"/>
            <a:r>
              <a:rPr lang="en-US" sz="2400" dirty="0">
                <a:latin typeface="#9Slide07 IcielBaliho Script" pitchFamily="2" charset="-93"/>
              </a:rPr>
              <a:t>Lược đồ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10916" y="3404289"/>
            <a:ext cx="2566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#9Slide07 IcielBaliho Script" pitchFamily="2" charset="-93"/>
              </a:rPr>
              <a:t>Chọn ý đúng cho mỗi khu vực địa hình</a:t>
            </a:r>
            <a:r>
              <a:rPr lang="en-US" sz="2400" dirty="0">
                <a:latin typeface="#9Slide07 IcielBaliho Script" pitchFamily="2" charset="-93"/>
              </a:rPr>
              <a:t>, điền số vào PHT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325100" y="3624389"/>
            <a:ext cx="1092200" cy="4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#9Slide07 IcielBaliho Script" pitchFamily="2" charset="-93"/>
              </a:rPr>
              <a:t>3</a:t>
            </a:r>
            <a:r>
              <a:rPr lang="en-US" sz="2400">
                <a:latin typeface="#9Slide07 IcielBaliho Script" pitchFamily="2" charset="-93"/>
              </a:rPr>
              <a:t> </a:t>
            </a:r>
            <a:r>
              <a:rPr lang="en-US" sz="2400" dirty="0">
                <a:latin typeface="#9Slide07 IcielBaliho Script" pitchFamily="2" charset="-93"/>
              </a:rPr>
              <a:t>Phút</a:t>
            </a:r>
          </a:p>
        </p:txBody>
      </p:sp>
    </p:spTree>
    <p:extLst>
      <p:ext uri="{BB962C8B-B14F-4D97-AF65-F5344CB8AC3E}">
        <p14:creationId xmlns:p14="http://schemas.microsoft.com/office/powerpoint/2010/main" val="13437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7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121552"/>
              </p:ext>
            </p:extLst>
          </p:nvPr>
        </p:nvGraphicFramePr>
        <p:xfrm>
          <a:off x="312797" y="1146989"/>
          <a:ext cx="11620586" cy="5393799"/>
        </p:xfrm>
        <a:graphic>
          <a:graphicData uri="http://schemas.openxmlformats.org/drawingml/2006/table">
            <a:tbl>
              <a:tblPr bandRow="1"/>
              <a:tblGrid>
                <a:gridCol w="1784831">
                  <a:extLst>
                    <a:ext uri="{9D8B030D-6E8A-4147-A177-3AD203B41FA5}">
                      <a16:colId xmlns:a16="http://schemas.microsoft.com/office/drawing/2014/main" val="1952345063"/>
                    </a:ext>
                  </a:extLst>
                </a:gridCol>
                <a:gridCol w="3216165">
                  <a:extLst>
                    <a:ext uri="{9D8B030D-6E8A-4147-A177-3AD203B41FA5}">
                      <a16:colId xmlns:a16="http://schemas.microsoft.com/office/drawing/2014/main" val="2575671767"/>
                    </a:ext>
                  </a:extLst>
                </a:gridCol>
                <a:gridCol w="3178702">
                  <a:extLst>
                    <a:ext uri="{9D8B030D-6E8A-4147-A177-3AD203B41FA5}">
                      <a16:colId xmlns:a16="http://schemas.microsoft.com/office/drawing/2014/main" val="4060918172"/>
                    </a:ext>
                  </a:extLst>
                </a:gridCol>
                <a:gridCol w="3440888">
                  <a:extLst>
                    <a:ext uri="{9D8B030D-6E8A-4147-A177-3AD203B41FA5}">
                      <a16:colId xmlns:a16="http://schemas.microsoft.com/office/drawing/2014/main" val="1437024372"/>
                    </a:ext>
                  </a:extLst>
                </a:gridCol>
              </a:tblGrid>
              <a:tr h="132763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K</a:t>
                      </a: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hu 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vực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 địa hình</a:t>
                      </a: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Miền núi Co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oc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đi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-</a:t>
                      </a: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e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320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Đồng </a:t>
                      </a: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bằng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Dãy núi Apalát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076460"/>
                  </a:ext>
                </a:extLst>
              </a:tr>
              <a:tr h="56669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Vị trí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179843"/>
                  </a:ext>
                </a:extLst>
              </a:tr>
              <a:tr h="349947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</a:rPr>
                        <a:t>Đặc điểm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4503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24906" y="3313688"/>
            <a:ext cx="3239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6. Cao 3000-4000m 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75744" y="2568122"/>
            <a:ext cx="1745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1. Phía tây                 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74656" y="3694309"/>
            <a:ext cx="3403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2. Độ cao từ 200 - 500m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98674" y="4118096"/>
            <a:ext cx="2846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3. Phía </a:t>
            </a:r>
            <a:r>
              <a:rPr lang="vi-VN" sz="2400" b="1" dirty="0" smtClean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bắc</a:t>
            </a:r>
            <a:r>
              <a:rPr lang="en-US" sz="2400" b="1" dirty="0" smtClean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cao</a:t>
            </a:r>
            <a:r>
              <a:rPr lang="vi-VN" sz="2400" b="1" dirty="0" smtClean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khoảng 400 – 500m 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98676" y="2573918"/>
            <a:ext cx="1970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4. Phía Đông                                    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24906" y="4717603"/>
            <a:ext cx="2760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5. Có nhiều dãy núi chạy song song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79994" y="2573919"/>
            <a:ext cx="1439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+mj-lt"/>
              <a:buAutoNum type="arabicPeriod" startAt="7"/>
            </a:pPr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Ở giữa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14353" y="4314854"/>
            <a:ext cx="2846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9. </a:t>
            </a:r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Thấp dần từ Bắc xuống Nam.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74656" y="3163899"/>
            <a:ext cx="3403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12. </a:t>
            </a:r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Có nhiều đồng bằng</a:t>
            </a:r>
            <a:endParaRPr lang="en-US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561258" y="3195243"/>
            <a:ext cx="2846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10. </a:t>
            </a:r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Hướng </a:t>
            </a:r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đông bắc – tây nam </a:t>
            </a:r>
            <a:endParaRPr lang="vi-VN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598674" y="4933548"/>
            <a:ext cx="3177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11. </a:t>
            </a:r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</a:t>
            </a:r>
            <a:r>
              <a:rPr lang="en-US" sz="24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hía</a:t>
            </a:r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Nam</a:t>
            </a:r>
            <a:r>
              <a:rPr lang="en-US" sz="2400" b="1" dirty="0" smtClean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cao</a:t>
            </a:r>
            <a:r>
              <a:rPr lang="en-US" sz="2400" b="1" dirty="0" smtClean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khoảng</a:t>
            </a:r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1000</a:t>
            </a:r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– </a:t>
            </a:r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</a:t>
            </a:r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500m</a:t>
            </a:r>
            <a:endParaRPr lang="vi-VN" sz="2400" b="1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74785" y="3843889"/>
            <a:ext cx="2908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10. </a:t>
            </a:r>
            <a:r>
              <a:rPr lang="vi-VN" sz="2400" b="1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Kéo dài 9000 km theo hướng B-N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3325" y="297553"/>
            <a:ext cx="11620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#9Slide07 IcielBaliho Script" pitchFamily="2" charset="-93"/>
              </a:rPr>
              <a:t> Địa hình đơn giản, chia làm 3 khu vực rõ rệt, kéo dài theo chiều kinh tuyến.</a:t>
            </a:r>
            <a:endParaRPr lang="en-US" sz="3200" dirty="0"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412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  <p:bldP spid="13" grpId="0"/>
      <p:bldP spid="14" grpId="0"/>
      <p:bldP spid="15" grpId="0"/>
      <p:bldP spid="16" grpId="0"/>
      <p:bldP spid="30" grpId="0"/>
      <p:bldP spid="31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5EAA1-7E7D-4E54-BB32-325826D3F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38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Kết quả hình ảnh cho alaska mountain 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1" y="110491"/>
            <a:ext cx="4919029" cy="3261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Kết quả hình ảnh cho denali mount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43" y="204803"/>
            <a:ext cx="5306618" cy="316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dãy apal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3626485"/>
            <a:ext cx="4835525" cy="2820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Dựa vào hình 1, hãy chỉ và đọc tên: Hai đồng bằng lớn ở giữa. | SGK Lịch sử  và Địa lí lớp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43" y="3532173"/>
            <a:ext cx="5306618" cy="3325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61440" y="6343650"/>
            <a:ext cx="48085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Đồng</a:t>
            </a:r>
            <a:r>
              <a:rPr lang="en-US" sz="2400" dirty="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bằng</a:t>
            </a:r>
            <a:r>
              <a:rPr lang="en-US" sz="2400" dirty="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trung</a:t>
            </a:r>
            <a:r>
              <a:rPr lang="en-US" sz="2400" dirty="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tâm</a:t>
            </a:r>
            <a:r>
              <a:rPr lang="en-US" sz="2400" dirty="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(</a:t>
            </a:r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Hoa</a:t>
            </a:r>
            <a:r>
              <a:rPr lang="en-US" sz="2400" dirty="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Kỳ</a:t>
            </a:r>
            <a:r>
              <a:rPr lang="en-US" sz="2400" dirty="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390" y="6343650"/>
            <a:ext cx="48085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Núi</a:t>
            </a:r>
            <a:r>
              <a:rPr lang="en-US" sz="2400" dirty="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già</a:t>
            </a:r>
            <a:r>
              <a:rPr lang="en-US" sz="2400" dirty="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A-pa-</a:t>
            </a:r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lat</a:t>
            </a:r>
            <a:endParaRPr lang="en-US" sz="2400" dirty="0">
              <a:solidFill>
                <a:srgbClr val="0506FE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292" y="3226375"/>
            <a:ext cx="41178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Dãy</a:t>
            </a:r>
            <a:r>
              <a:rPr lang="en-US" sz="2400" dirty="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At-</a:t>
            </a:r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lat</a:t>
            </a:r>
            <a:endParaRPr lang="en-US" sz="2400" dirty="0">
              <a:solidFill>
                <a:srgbClr val="0506FE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8670" y="3238108"/>
            <a:ext cx="41178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Dãy</a:t>
            </a:r>
            <a:r>
              <a:rPr lang="en-US" sz="2400" dirty="0">
                <a:solidFill>
                  <a:srgbClr val="0506FE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Mac-ken-di</a:t>
            </a:r>
          </a:p>
        </p:txBody>
      </p:sp>
    </p:spTree>
    <p:extLst>
      <p:ext uri="{BB962C8B-B14F-4D97-AF65-F5344CB8AC3E}">
        <p14:creationId xmlns:p14="http://schemas.microsoft.com/office/powerpoint/2010/main" val="167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1505</Words>
  <Application>Microsoft Office PowerPoint</Application>
  <PresentationFormat>Widescreen</PresentationFormat>
  <Paragraphs>194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#9Slide07 Cadena</vt:lpstr>
      <vt:lpstr>Tahoma</vt:lpstr>
      <vt:lpstr>#9Slide05 SVNVanilla Daisy Pro</vt:lpstr>
      <vt:lpstr>#9Slide02 Noi dung rat dai</vt:lpstr>
      <vt:lpstr>#9Slide07 IcielBaliho Script</vt:lpstr>
      <vt:lpstr>#9Slide07 IcielCadena</vt:lpstr>
      <vt:lpstr>#9Slide07 IcielBC Cubano Normal</vt:lpstr>
      <vt:lpstr>Calibri Light</vt:lpstr>
      <vt:lpstr>Calibri</vt:lpstr>
      <vt:lpstr>Wingdings</vt:lpstr>
      <vt:lpstr>Arial</vt:lpstr>
      <vt:lpstr>#9Slide07 IcielLa Chic Pro Shad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pham</dc:creator>
  <cp:lastModifiedBy>Admin</cp:lastModifiedBy>
  <cp:revision>9</cp:revision>
  <dcterms:created xsi:type="dcterms:W3CDTF">2022-10-23T18:35:34Z</dcterms:created>
  <dcterms:modified xsi:type="dcterms:W3CDTF">2025-03-19T01:53:42Z</dcterms:modified>
</cp:coreProperties>
</file>