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67" r:id="rId2"/>
    <p:sldId id="256" r:id="rId3"/>
    <p:sldId id="346" r:id="rId4"/>
    <p:sldId id="354" r:id="rId5"/>
    <p:sldId id="356" r:id="rId6"/>
    <p:sldId id="363" r:id="rId7"/>
    <p:sldId id="368" r:id="rId8"/>
    <p:sldId id="359" r:id="rId9"/>
    <p:sldId id="340" r:id="rId10"/>
    <p:sldId id="366" r:id="rId11"/>
    <p:sldId id="313" r:id="rId12"/>
    <p:sldId id="333" r:id="rId13"/>
    <p:sldId id="365" r:id="rId14"/>
    <p:sldId id="344" r:id="rId15"/>
    <p:sldId id="369" r:id="rId16"/>
    <p:sldId id="314" r:id="rId17"/>
    <p:sldId id="330" r:id="rId18"/>
    <p:sldId id="3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7192A9"/>
    <a:srgbClr val="0000FF"/>
    <a:srgbClr val="00A9A5"/>
    <a:srgbClr val="800000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5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C5B26-7518-752C-4998-2D9C96994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1F70F-DF36-3E11-B2FF-07D952E74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73CE71-EBC4-5126-CFCB-6F8206138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B5999-6666-60CC-C2B2-CE1B91FEE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5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9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173" y="124954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answer to complete 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2243" y="12126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028" y="11099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243" y="2316362"/>
            <a:ext cx="1121734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dirty="0"/>
          </a:p>
          <a:p>
            <a:r>
              <a:rPr lang="en-US" sz="3200" b="1" dirty="0">
                <a:solidFill>
                  <a:srgbClr val="F7941E"/>
                </a:solidFill>
              </a:rPr>
              <a:t>4. </a:t>
            </a:r>
            <a:r>
              <a:rPr lang="en-US" sz="3200" dirty="0"/>
              <a:t>After Tom </a:t>
            </a:r>
            <a:r>
              <a:rPr lang="en-US" sz="3200" dirty="0">
                <a:solidFill>
                  <a:srgbClr val="F7941E"/>
                </a:solidFill>
              </a:rPr>
              <a:t>ran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 running</a:t>
            </a:r>
            <a:r>
              <a:rPr lang="en-US" sz="3200" dirty="0"/>
              <a:t> out of his house, he </a:t>
            </a:r>
            <a:r>
              <a:rPr lang="en-US" sz="3200" dirty="0">
                <a:solidFill>
                  <a:srgbClr val="F7941E"/>
                </a:solidFill>
              </a:rPr>
              <a:t>moved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moving</a:t>
            </a:r>
            <a:r>
              <a:rPr lang="en-US" sz="3200" dirty="0"/>
              <a:t> quickly to a safer place</a:t>
            </a:r>
            <a:r>
              <a:rPr lang="en-US" sz="3200"/>
              <a:t>. </a:t>
            </a:r>
          </a:p>
          <a:p>
            <a:endParaRPr lang="en-US" sz="1500"/>
          </a:p>
          <a:p>
            <a:endParaRPr lang="en-US" sz="500" dirty="0"/>
          </a:p>
          <a:p>
            <a:r>
              <a:rPr lang="en-US" sz="3200" b="1" dirty="0">
                <a:solidFill>
                  <a:srgbClr val="F7941E"/>
                </a:solidFill>
              </a:rPr>
              <a:t>5.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F7941E"/>
                </a:solidFill>
              </a:rPr>
              <a:t>didn’t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read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wasn’t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reading</a:t>
            </a:r>
            <a:r>
              <a:rPr lang="en-US" sz="3200" dirty="0"/>
              <a:t> a newspaper at 9 a.m. yesterday, but I </a:t>
            </a:r>
            <a:r>
              <a:rPr lang="en-US" sz="3200" dirty="0">
                <a:solidFill>
                  <a:srgbClr val="F7941E"/>
                </a:solidFill>
              </a:rPr>
              <a:t>watched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watching</a:t>
            </a:r>
            <a:r>
              <a:rPr lang="en-US" sz="3200" dirty="0"/>
              <a:t> the news about the tornado.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24375" y="2874184"/>
            <a:ext cx="610188" cy="559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86983" y="2874184"/>
            <a:ext cx="114397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34563" y="4159174"/>
            <a:ext cx="244749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13700" y="4633958"/>
            <a:ext cx="229839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118618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Look at the picture and write what each person in Lan’s family was doing when the earthquake happened. Use the given word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5291" y="3669127"/>
            <a:ext cx="7283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1. Lan’s grandparents were watching TV.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Lan’s/ Her mother was reading a book.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Lan’s/ Her father was drinking tea.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Lan was talking on the phone.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Lan’s/ Her brother was drawing.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92" t="8638" r="5225" b="7125"/>
          <a:stretch/>
        </p:blipFill>
        <p:spPr>
          <a:xfrm>
            <a:off x="4975291" y="2000321"/>
            <a:ext cx="5679830" cy="1238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47" t="3846" r="6303" b="4362"/>
          <a:stretch/>
        </p:blipFill>
        <p:spPr>
          <a:xfrm>
            <a:off x="0" y="2013830"/>
            <a:ext cx="4825822" cy="44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869" y="1900257"/>
            <a:ext cx="1068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Example</a:t>
            </a:r>
            <a:r>
              <a:rPr lang="en-US" sz="3200" dirty="0">
                <a:solidFill>
                  <a:srgbClr val="00B0F0"/>
                </a:solidFill>
              </a:rPr>
              <a:t>: </a:t>
            </a:r>
            <a:r>
              <a:rPr lang="en-US" sz="3200" dirty="0"/>
              <a:t>you / play / football / 5 o’clock yesterday afternoon? </a:t>
            </a:r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/>
              <a:t> Were you playing football at 5 o’clock yesterday afternoon? </a:t>
            </a:r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/>
              <a:t> Yes, I was. / No, I wasn’t. I was doing my 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132" y="1201168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0199" y="11806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984" y="10780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699" y="1881462"/>
            <a:ext cx="11316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7941E"/>
                </a:solidFill>
              </a:rPr>
              <a:t>1. </a:t>
            </a:r>
            <a:r>
              <a:rPr lang="en-US" sz="3200" dirty="0"/>
              <a:t>you / have dinner / 7 o’clock yesterday evening?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Were you having dinner at 7 o’clock yesterday evening?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7941E"/>
                </a:solidFill>
              </a:rPr>
              <a:t>2. </a:t>
            </a:r>
            <a:r>
              <a:rPr lang="en-US" sz="3200" dirty="0"/>
              <a:t>you / do / homework / 8 o’clock yesterday evening?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Were you doing your homework at 8 o’clock yesterday evening?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7941E"/>
                </a:solidFill>
              </a:rPr>
              <a:t>3. </a:t>
            </a:r>
            <a:r>
              <a:rPr lang="en-US" sz="3200" dirty="0"/>
              <a:t>you / watch / film / 9 o’clock yesterday evening?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Were you watching a film at 9 o’clock yesterday evening?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132" y="1201168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0199" y="11806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984" y="10780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93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186393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Take turns to say a sentence that describes what each person in the picture was doing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0199" y="93679"/>
            <a:ext cx="76229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5490" y="2368497"/>
            <a:ext cx="6762239" cy="370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Mai was reading.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Nick were playing chess.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Lan and Ann were singing.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Nam was cleaning the board.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Ha were talking.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5" t="876" r="816" b="1082"/>
          <a:stretch/>
        </p:blipFill>
        <p:spPr>
          <a:xfrm>
            <a:off x="123093" y="2042139"/>
            <a:ext cx="4536830" cy="46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B5DFD7-A90E-30EB-A093-4399C70AB724}"/>
              </a:ext>
            </a:extLst>
          </p:cNvPr>
          <p:cNvSpPr txBox="1"/>
          <p:nvPr/>
        </p:nvSpPr>
        <p:spPr>
          <a:xfrm>
            <a:off x="206477" y="216310"/>
            <a:ext cx="11779045" cy="6273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XV. </a:t>
            </a:r>
            <a:r>
              <a:rPr lang="en-US" sz="29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 the verbs in brackets in the past simple or the past continuous tense.</a:t>
            </a:r>
            <a:endParaRPr lang="en-U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 He (sit) __________ in a bar when I (see) __________ him.</a:t>
            </a:r>
            <a:endParaRPr lang="en-US" sz="2900" dirty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2/ When I (go) __________ out, the sun (shine) __________.</a:t>
            </a:r>
            <a:endParaRPr lang="en-US" sz="2900" dirty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 The light (go) __________ out while I (have) __________ tea.</a:t>
            </a:r>
            <a:endParaRPr lang="en-U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4/ When it (rain) __________ , she(carry) __________ an umbrella.</a:t>
            </a:r>
            <a:endParaRPr lang="en-U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5/ We (walk) __________ to the station when it (begin) __________ to rain.</a:t>
            </a:r>
            <a:endParaRPr lang="en-U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6/ He (teach) ______ English for 2 months when he (live)______ in Germany </a:t>
            </a:r>
            <a:endParaRPr lang="en-U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7/ The house (burn) _____ fast, so we (break) _______ the window to get out.</a:t>
            </a:r>
            <a:endParaRPr lang="en-U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8/ He (eat) __________ three sandwiches while you (talk) _________ to him.</a:t>
            </a:r>
            <a:endParaRPr lang="en-U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9/ The servant (drop) _______ two cups while she (wash up) _____ last night</a:t>
            </a:r>
            <a:endParaRPr lang="en-US" sz="2900" dirty="0">
              <a:solidFill>
                <a:srgbClr val="00000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10/ While he (write) __________ a letter, the telephone (ring) ­­­__________</a:t>
            </a:r>
            <a:endParaRPr lang="en-US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73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870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17065"/>
              </p:ext>
            </p:extLst>
          </p:nvPr>
        </p:nvGraphicFramePr>
        <p:xfrm>
          <a:off x="2623059" y="2131309"/>
          <a:ext cx="7263324" cy="33007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63324">
                  <a:extLst>
                    <a:ext uri="{9D8B030D-6E8A-4147-A177-3AD203B41FA5}">
                      <a16:colId xmlns:a16="http://schemas.microsoft.com/office/drawing/2014/main" val="4026173448"/>
                    </a:ext>
                  </a:extLst>
                </a:gridCol>
              </a:tblGrid>
              <a:tr h="7636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Structures: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450243"/>
                  </a:ext>
                </a:extLst>
              </a:tr>
              <a:tr h="781457">
                <a:tc>
                  <a:txBody>
                    <a:bodyPr/>
                    <a:lstStyle/>
                    <a:p>
                      <a:pPr marL="107950" indent="-107950"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(+)</a:t>
                      </a:r>
                      <a:r>
                        <a:rPr lang="en-US" sz="3200">
                          <a:solidFill>
                            <a:srgbClr val="00B050"/>
                          </a:solidFill>
                          <a:effectLst/>
                        </a:rPr>
                        <a:t>	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V-ing 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7688"/>
                  </a:ext>
                </a:extLst>
              </a:tr>
              <a:tr h="1092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(-)	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not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V-ing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052241"/>
                  </a:ext>
                </a:extLst>
              </a:tr>
              <a:tr h="662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(?)	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Was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/ were + S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V-ing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…?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03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0084" y="135144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71003"/>
            <a:ext cx="7452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Remember the structures and the use of the past continuous.</a:t>
            </a:r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4 </a:t>
            </a:r>
            <a:r>
              <a:rPr lang="en-US" sz="3200"/>
              <a:t>- Communication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98" y="3124562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6843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83988" y="1234228"/>
            <a:ext cx="5876738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Questions and answers.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67012"/>
            <a:ext cx="5894515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The past continuous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751737"/>
            <a:ext cx="5891050" cy="21461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Complete the sentences by putting the verbs in brackets into the past continuous.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Circle the correct answer to complete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3: Look at the picture and write what each person in Lan’s family was doing when the earthquake happened</a:t>
            </a:r>
            <a:r>
              <a:rPr lang="en-US">
                <a:solidFill>
                  <a:schemeClr val="tx1"/>
                </a:solidFill>
              </a:rPr>
              <a:t>. 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Form questions using the past continuous</a:t>
            </a:r>
            <a:r>
              <a:rPr lang="en-US">
                <a:solidFill>
                  <a:schemeClr val="tx1"/>
                </a:solidFill>
              </a:rPr>
              <a:t>. Ask and answer.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75100" y="5118175"/>
            <a:ext cx="5879630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Say sentences to describe what each person in the picture is doing.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66844"/>
            <a:ext cx="5876738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103077" y="506632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40551"/>
            <a:ext cx="1317833" cy="4979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47265"/>
            <a:ext cx="1317833" cy="11827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1"/>
            <a:ext cx="1218245" cy="12355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84116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367051"/>
            <a:ext cx="1218245" cy="4741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7835" y="132667"/>
            <a:ext cx="78328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Questions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answers</a:t>
            </a:r>
          </a:p>
        </p:txBody>
      </p:sp>
      <p:sp>
        <p:nvSpPr>
          <p:cNvPr id="5" name="Cloud 4"/>
          <p:cNvSpPr/>
          <p:nvPr/>
        </p:nvSpPr>
        <p:spPr>
          <a:xfrm>
            <a:off x="629051" y="1214232"/>
            <a:ext cx="7528121" cy="23563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were you doing </a:t>
            </a:r>
            <a:r>
              <a:rPr lang="en-GB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p.m. yesterday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060888" y="3317074"/>
            <a:ext cx="6862527" cy="29269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was watching TV at 8 p.m. yesterday.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41" y="-4837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714" y="15288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61316" y="1423862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Form of the past continuous:</a:t>
            </a:r>
            <a:endParaRPr lang="en-US" sz="3200" dirty="0">
              <a:solidFill>
                <a:srgbClr val="F794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062" y="1940639"/>
            <a:ext cx="6789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(+)	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V-ing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(-)	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not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V-ing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(?)	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were + S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V-ing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-71917" y="862525"/>
            <a:ext cx="5620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use of the past continuous:</a:t>
            </a:r>
            <a:endParaRPr lang="en-US" sz="3200" dirty="0">
              <a:solidFill>
                <a:srgbClr val="F794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3" y="1348569"/>
            <a:ext cx="12109449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We use the past continuous to describe: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1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xảy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tại</a:t>
            </a:r>
            <a:r>
              <a:rPr lang="en-US" sz="3200" dirty="0"/>
              <a:t> 1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cụ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quá</a:t>
            </a:r>
            <a:r>
              <a:rPr lang="en-US" sz="3200" dirty="0"/>
              <a:t> </a:t>
            </a:r>
            <a:r>
              <a:rPr lang="en-US" sz="3200" dirty="0" err="1"/>
              <a:t>khứ</a:t>
            </a:r>
            <a:endParaRPr lang="en-US" sz="3200" dirty="0"/>
          </a:p>
          <a:p>
            <a:r>
              <a:rPr lang="en-US" sz="3200" b="1" i="1" dirty="0">
                <a:solidFill>
                  <a:srgbClr val="00B0F0"/>
                </a:solidFill>
              </a:rPr>
              <a:t>Example:</a:t>
            </a:r>
            <a:r>
              <a:rPr lang="en-US" sz="3200" dirty="0"/>
              <a:t> I </a:t>
            </a:r>
            <a:r>
              <a:rPr lang="en-US" sz="3200" b="1" dirty="0"/>
              <a:t>was having </a:t>
            </a:r>
            <a:r>
              <a:rPr lang="en-US" sz="3200" dirty="0"/>
              <a:t>dinner at 6 p.m. yesterday.</a:t>
            </a:r>
          </a:p>
          <a:p>
            <a:r>
              <a:rPr lang="en-US" sz="3200" dirty="0"/>
              <a:t>                  </a:t>
            </a:r>
            <a:r>
              <a:rPr lang="en-US" sz="3200" b="1" dirty="0"/>
              <a:t>Were</a:t>
            </a:r>
            <a:r>
              <a:rPr lang="en-US" sz="3200" dirty="0"/>
              <a:t> you </a:t>
            </a:r>
            <a:r>
              <a:rPr lang="en-US" sz="3200" b="1" dirty="0"/>
              <a:t>having</a:t>
            </a:r>
            <a:r>
              <a:rPr lang="en-US" sz="3200" dirty="0"/>
              <a:t> dinner at 6 p.m. yesterday? – Yes, I was.</a:t>
            </a:r>
          </a:p>
          <a:p>
            <a:endParaRPr lang="en-US" sz="700" dirty="0"/>
          </a:p>
          <a:p>
            <a:r>
              <a:rPr lang="en-US" sz="3200" dirty="0"/>
              <a:t>-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1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xảy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thì</a:t>
            </a:r>
            <a:r>
              <a:rPr lang="en-US" sz="3200" dirty="0"/>
              <a:t> 1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xen </a:t>
            </a:r>
            <a:r>
              <a:rPr lang="en-US" sz="3200" dirty="0" err="1"/>
              <a:t>vào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xen </a:t>
            </a:r>
            <a:r>
              <a:rPr lang="en-US" sz="3200" dirty="0" err="1"/>
              <a:t>vào</a:t>
            </a:r>
            <a:r>
              <a:rPr lang="en-US" sz="3200" dirty="0"/>
              <a:t> chia ở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quá</a:t>
            </a:r>
            <a:r>
              <a:rPr lang="en-US" sz="3200" dirty="0"/>
              <a:t> </a:t>
            </a:r>
            <a:r>
              <a:rPr lang="en-US" sz="3200" dirty="0" err="1"/>
              <a:t>khứ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endParaRPr lang="en-US" sz="3200" dirty="0"/>
          </a:p>
          <a:p>
            <a:r>
              <a:rPr lang="en-US" sz="3200" b="1" i="1" dirty="0">
                <a:solidFill>
                  <a:srgbClr val="00B0F0"/>
                </a:solidFill>
              </a:rPr>
              <a:t>Example:</a:t>
            </a:r>
            <a:r>
              <a:rPr lang="en-US" sz="3200" dirty="0"/>
              <a:t> When / While we </a:t>
            </a:r>
            <a:r>
              <a:rPr lang="en-US" sz="3200" b="1" dirty="0"/>
              <a:t>were watching </a:t>
            </a:r>
            <a:r>
              <a:rPr lang="en-US" sz="3200" dirty="0"/>
              <a:t>TV, we felt the earthquake.</a:t>
            </a:r>
          </a:p>
          <a:p>
            <a:r>
              <a:rPr lang="en-US" sz="3200" dirty="0"/>
              <a:t>                  What </a:t>
            </a:r>
            <a:r>
              <a:rPr lang="en-US" sz="3200" b="1" dirty="0"/>
              <a:t>were</a:t>
            </a:r>
            <a:r>
              <a:rPr lang="en-US" sz="3200" dirty="0"/>
              <a:t> they </a:t>
            </a:r>
            <a:r>
              <a:rPr lang="en-US" sz="3200" b="1" dirty="0"/>
              <a:t>doing</a:t>
            </a:r>
            <a:r>
              <a:rPr lang="en-US" sz="3200" dirty="0"/>
              <a:t> when they felt the earthquake? – They</a:t>
            </a:r>
            <a:br>
              <a:rPr lang="en-US" sz="3200" dirty="0"/>
            </a:br>
            <a:r>
              <a:rPr lang="en-US" sz="3200" dirty="0"/>
              <a:t>                  </a:t>
            </a:r>
            <a:r>
              <a:rPr lang="en-US" sz="3200" b="1" dirty="0"/>
              <a:t>were watching </a:t>
            </a:r>
            <a:r>
              <a:rPr lang="en-US" sz="3200" dirty="0"/>
              <a:t>TV.</a:t>
            </a:r>
          </a:p>
          <a:p>
            <a:r>
              <a:rPr lang="en-US" sz="3200" dirty="0">
                <a:solidFill>
                  <a:srgbClr val="00B050"/>
                </a:solidFill>
              </a:rPr>
              <a:t>Notes:   </a:t>
            </a:r>
            <a:r>
              <a:rPr lang="en-US" sz="3200" dirty="0"/>
              <a:t>- We can use </a:t>
            </a:r>
            <a:r>
              <a:rPr lang="en-US" sz="3200" i="1" dirty="0">
                <a:solidFill>
                  <a:srgbClr val="F7941E"/>
                </a:solidFill>
              </a:rPr>
              <a:t>when</a:t>
            </a:r>
            <a:r>
              <a:rPr lang="en-US" sz="3200" dirty="0"/>
              <a:t> or </a:t>
            </a:r>
            <a:r>
              <a:rPr lang="en-US" sz="3200" i="1" dirty="0">
                <a:solidFill>
                  <a:srgbClr val="F7941E"/>
                </a:solidFill>
              </a:rPr>
              <a:t>while</a:t>
            </a:r>
            <a:r>
              <a:rPr lang="en-US" sz="3200" dirty="0"/>
              <a:t> before the past continuous. </a:t>
            </a:r>
          </a:p>
          <a:p>
            <a:r>
              <a:rPr lang="en-US" sz="3200" dirty="0"/>
              <a:t>               - We can only use </a:t>
            </a:r>
            <a:r>
              <a:rPr lang="en-US" sz="3200" i="1" dirty="0">
                <a:solidFill>
                  <a:srgbClr val="F7941E"/>
                </a:solidFill>
              </a:rPr>
              <a:t>when</a:t>
            </a:r>
            <a:r>
              <a:rPr lang="en-US" sz="3200" dirty="0"/>
              <a:t> before the past simple.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11A88-C677-D782-0F0A-1F679E243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9CB9EE5-E731-5EF1-03DD-7B7BF8B2F11B}"/>
              </a:ext>
            </a:extLst>
          </p:cNvPr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>
              <a:extLst>
                <a:ext uri="{FF2B5EF4-FFF2-40B4-BE49-F238E27FC236}">
                  <a16:creationId xmlns:a16="http://schemas.microsoft.com/office/drawing/2014/main" id="{F2B99DAA-BD3F-4DEB-BF78-9929312FFC6D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>
              <a:extLst>
                <a:ext uri="{FF2B5EF4-FFF2-40B4-BE49-F238E27FC236}">
                  <a16:creationId xmlns:a16="http://schemas.microsoft.com/office/drawing/2014/main" id="{3BA08B16-1EF0-AD0D-B34F-F7327E9909DD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>
              <a:extLst>
                <a:ext uri="{FF2B5EF4-FFF2-40B4-BE49-F238E27FC236}">
                  <a16:creationId xmlns:a16="http://schemas.microsoft.com/office/drawing/2014/main" id="{882E6F6A-4E34-5AA9-DA4F-5A955D57066C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7F6CC8D-D773-AA40-EAF9-259B318FDE0D}"/>
              </a:ext>
            </a:extLst>
          </p:cNvPr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FC83D7-F33C-DEF7-AA4C-EB5A4040D206}"/>
              </a:ext>
            </a:extLst>
          </p:cNvPr>
          <p:cNvSpPr/>
          <p:nvPr/>
        </p:nvSpPr>
        <p:spPr>
          <a:xfrm>
            <a:off x="634413" y="1010073"/>
            <a:ext cx="5620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use of the past continuous:</a:t>
            </a:r>
            <a:endParaRPr lang="en-US" sz="3200" dirty="0">
              <a:solidFill>
                <a:srgbClr val="F7941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3233C9-0AE4-3AA5-E1E2-45478F348F92}"/>
              </a:ext>
            </a:extLst>
          </p:cNvPr>
          <p:cNvSpPr/>
          <p:nvPr/>
        </p:nvSpPr>
        <p:spPr>
          <a:xfrm>
            <a:off x="383458" y="1515717"/>
            <a:ext cx="10894502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>
                <a:solidFill>
                  <a:srgbClr val="00B050"/>
                </a:solidFill>
              </a:rPr>
              <a:t>Signs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When + QKĐ, QKTD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While + QKTD, QKĐ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Because/ that + QKTD, QKĐ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After + QKĐ, QKĐ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QKĐ, QKTD</a:t>
            </a:r>
          </a:p>
        </p:txBody>
      </p:sp>
    </p:spTree>
    <p:extLst>
      <p:ext uri="{BB962C8B-B14F-4D97-AF65-F5344CB8AC3E}">
        <p14:creationId xmlns:p14="http://schemas.microsoft.com/office/powerpoint/2010/main" val="222878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0937" y="1173814"/>
            <a:ext cx="10533363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by putting the verbs in brackets into the past continuous.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840" y="1955318"/>
            <a:ext cx="116953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They </a:t>
            </a:r>
            <a:r>
              <a:rPr lang="en-US" sz="3200" dirty="0">
                <a:solidFill>
                  <a:srgbClr val="00B0F0"/>
                </a:solidFill>
              </a:rPr>
              <a:t>(help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/>
              <a:t>____________ </a:t>
            </a:r>
            <a:r>
              <a:rPr lang="en-US" sz="3200" dirty="0"/>
              <a:t>the flood victims at 10 o’clock last </a:t>
            </a:r>
            <a:r>
              <a:rPr lang="en-US" sz="3200"/>
              <a:t>night.</a:t>
            </a:r>
          </a:p>
          <a:p>
            <a:r>
              <a:rPr lang="en-US" sz="1500"/>
              <a:t> 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2. </a:t>
            </a:r>
            <a:r>
              <a:rPr lang="en-US" sz="3200" dirty="0"/>
              <a:t>It </a:t>
            </a:r>
            <a:r>
              <a:rPr lang="en-US" sz="3200" dirty="0">
                <a:solidFill>
                  <a:srgbClr val="00B0F0"/>
                </a:solidFill>
              </a:rPr>
              <a:t>(not snow</a:t>
            </a:r>
            <a:r>
              <a:rPr lang="en-US" sz="3200">
                <a:solidFill>
                  <a:srgbClr val="00B0F0"/>
                </a:solidFill>
              </a:rPr>
              <a:t>)</a:t>
            </a:r>
            <a:r>
              <a:rPr lang="en-US" sz="3200"/>
              <a:t> ______________ </a:t>
            </a:r>
            <a:r>
              <a:rPr lang="en-US" sz="3200" dirty="0"/>
              <a:t>when I left home this afternoon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3. </a:t>
            </a:r>
            <a:r>
              <a:rPr lang="en-US" sz="3200" dirty="0"/>
              <a:t>While she </a:t>
            </a:r>
            <a:r>
              <a:rPr lang="en-US" sz="3200" dirty="0">
                <a:solidFill>
                  <a:srgbClr val="00B0F0"/>
                </a:solidFill>
              </a:rPr>
              <a:t>(work) </a:t>
            </a:r>
            <a:r>
              <a:rPr lang="en-US" sz="3200" dirty="0"/>
              <a:t>____________ in the field, the tornado came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4. </a:t>
            </a:r>
            <a:r>
              <a:rPr lang="en-US" sz="3200" dirty="0"/>
              <a:t>– What </a:t>
            </a:r>
            <a:r>
              <a:rPr lang="en-US" sz="3200"/>
              <a:t>you ______ </a:t>
            </a:r>
            <a:r>
              <a:rPr lang="en-US" sz="3200">
                <a:solidFill>
                  <a:srgbClr val="00B0F0"/>
                </a:solidFill>
              </a:rPr>
              <a:t>(</a:t>
            </a:r>
            <a:r>
              <a:rPr lang="en-US" sz="3200" dirty="0">
                <a:solidFill>
                  <a:srgbClr val="00B0F0"/>
                </a:solidFill>
              </a:rPr>
              <a:t>do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/>
              <a:t>______ </a:t>
            </a:r>
            <a:r>
              <a:rPr lang="en-US" sz="3200" dirty="0"/>
              <a:t>at 9 o’clock yesterday morning</a:t>
            </a:r>
            <a:r>
              <a:rPr lang="en-US" sz="3200"/>
              <a:t>? </a:t>
            </a:r>
            <a:br>
              <a:rPr lang="en-US" sz="3200"/>
            </a:br>
            <a:r>
              <a:rPr lang="en-US" sz="3200"/>
              <a:t>    –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00B0F0"/>
                </a:solidFill>
              </a:rPr>
              <a:t>(watch) </a:t>
            </a:r>
            <a:r>
              <a:rPr lang="en-US" sz="3200" dirty="0"/>
              <a:t>____________ the news about a volcanic eruption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5</a:t>
            </a:r>
            <a:r>
              <a:rPr lang="en-US" sz="3200" b="1">
                <a:solidFill>
                  <a:srgbClr val="F7941E"/>
                </a:solidFill>
              </a:rPr>
              <a:t>. </a:t>
            </a:r>
            <a:r>
              <a:rPr lang="en-US" sz="3200"/>
              <a:t>– ______ </a:t>
            </a:r>
            <a:r>
              <a:rPr lang="en-US" sz="3200" dirty="0"/>
              <a:t>you </a:t>
            </a:r>
            <a:r>
              <a:rPr lang="en-US" sz="3200" dirty="0">
                <a:solidFill>
                  <a:srgbClr val="00B0F0"/>
                </a:solidFill>
              </a:rPr>
              <a:t>(cry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/>
              <a:t>______ </a:t>
            </a:r>
            <a:r>
              <a:rPr lang="en-US" sz="3200" dirty="0"/>
              <a:t>when I saw you two days ago</a:t>
            </a:r>
            <a:r>
              <a:rPr lang="en-US" sz="3200"/>
              <a:t>? </a:t>
            </a:r>
            <a:br>
              <a:rPr lang="en-US" sz="3200"/>
            </a:br>
            <a:r>
              <a:rPr lang="en-US" sz="3200"/>
              <a:t>    – </a:t>
            </a:r>
            <a:r>
              <a:rPr lang="en-US" sz="3200" dirty="0"/>
              <a:t>No, I wasn’t.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3576" y="1955318"/>
            <a:ext cx="24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were helping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95574" y="2693142"/>
            <a:ext cx="290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wasn’t snowing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90157" y="3365493"/>
            <a:ext cx="246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was working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55836" y="4103317"/>
            <a:ext cx="107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9553" y="4606628"/>
            <a:ext cx="256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was watching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33301" y="5307297"/>
            <a:ext cx="135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crying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5208" y="4110306"/>
            <a:ext cx="114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doing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6838" y="5306110"/>
            <a:ext cx="119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8" grpId="0"/>
      <p:bldP spid="29" grpId="0"/>
      <p:bldP spid="17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173" y="124954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answer to complete 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2243" y="12126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028" y="11099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325" y="2265132"/>
            <a:ext cx="11217349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/>
              <a:t>We </a:t>
            </a:r>
            <a:r>
              <a:rPr lang="en-US" sz="3200" dirty="0">
                <a:solidFill>
                  <a:srgbClr val="F7941E"/>
                </a:solidFill>
              </a:rPr>
              <a:t>donated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were donating </a:t>
            </a:r>
            <a:r>
              <a:rPr lang="en-US" sz="3200" dirty="0"/>
              <a:t>money to help the earthquake victims last month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2. </a:t>
            </a:r>
            <a:r>
              <a:rPr lang="en-US" sz="3200" dirty="0"/>
              <a:t>– What </a:t>
            </a:r>
            <a:r>
              <a:rPr lang="en-US" sz="3200" dirty="0">
                <a:solidFill>
                  <a:srgbClr val="F7941E"/>
                </a:solidFill>
              </a:rPr>
              <a:t>did you do </a:t>
            </a:r>
            <a:r>
              <a:rPr lang="en-US" sz="3200" dirty="0"/>
              <a:t>/ </a:t>
            </a:r>
            <a:r>
              <a:rPr lang="en-US" sz="3200" dirty="0">
                <a:solidFill>
                  <a:srgbClr val="F7941E"/>
                </a:solidFill>
              </a:rPr>
              <a:t>were you doing </a:t>
            </a:r>
            <a:r>
              <a:rPr lang="en-US" sz="3200" dirty="0"/>
              <a:t>when the volcano erupted? – I </a:t>
            </a:r>
            <a:r>
              <a:rPr lang="en-US" sz="3200" dirty="0">
                <a:solidFill>
                  <a:srgbClr val="F7941E"/>
                </a:solidFill>
              </a:rPr>
              <a:t>slept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 sleeping </a:t>
            </a:r>
            <a:r>
              <a:rPr lang="en-US" sz="3200" dirty="0"/>
              <a:t>in my bed</a:t>
            </a:r>
            <a:r>
              <a:rPr lang="en-US" sz="3200"/>
              <a:t>. </a:t>
            </a:r>
          </a:p>
          <a:p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3. </a:t>
            </a:r>
            <a:r>
              <a:rPr lang="en-US" sz="3200" dirty="0"/>
              <a:t>While they </a:t>
            </a:r>
            <a:r>
              <a:rPr lang="en-US" sz="3200" dirty="0">
                <a:solidFill>
                  <a:srgbClr val="F7941E"/>
                </a:solidFill>
              </a:rPr>
              <a:t>camped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were camping </a:t>
            </a:r>
            <a:r>
              <a:rPr lang="en-US" sz="3200" dirty="0"/>
              <a:t>near the river, the </a:t>
            </a:r>
            <a:r>
              <a:rPr lang="en-US" sz="3200"/>
              <a:t>flood </a:t>
            </a:r>
            <a:br>
              <a:rPr lang="en-US" sz="3200"/>
            </a:br>
            <a:r>
              <a:rPr lang="en-US" sz="3200">
                <a:solidFill>
                  <a:srgbClr val="F7941E"/>
                </a:solidFill>
              </a:rPr>
              <a:t>was </a:t>
            </a:r>
            <a:r>
              <a:rPr lang="en-US" sz="3200" dirty="0">
                <a:solidFill>
                  <a:srgbClr val="F7941E"/>
                </a:solidFill>
              </a:rPr>
              <a:t>coming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came</a:t>
            </a:r>
            <a:r>
              <a:rPr lang="en-US" sz="3200" dirty="0"/>
              <a:t> suddenly</a:t>
            </a:r>
            <a:r>
              <a:rPr lang="en-US" sz="3200"/>
              <a:t>. </a:t>
            </a:r>
          </a:p>
          <a:p>
            <a:endParaRPr lang="en-US" sz="5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79702" y="2735768"/>
            <a:ext cx="1475434" cy="1353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61149" y="3948158"/>
            <a:ext cx="251946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25451" y="4440526"/>
            <a:ext cx="207603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89271" y="5143504"/>
            <a:ext cx="229839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65782" y="5640158"/>
            <a:ext cx="87974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3774</TotalTime>
  <Words>1240</Words>
  <Application>Microsoft Office PowerPoint</Application>
  <PresentationFormat>Widescreen</PresentationFormat>
  <Paragraphs>159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Symbol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Thái Hoàng</cp:lastModifiedBy>
  <cp:revision>433</cp:revision>
  <dcterms:created xsi:type="dcterms:W3CDTF">2020-12-09T02:04:09Z</dcterms:created>
  <dcterms:modified xsi:type="dcterms:W3CDTF">2025-03-03T01:55:21Z</dcterms:modified>
</cp:coreProperties>
</file>