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55" r:id="rId4"/>
    <p:sldId id="279" r:id="rId5"/>
    <p:sldId id="283" r:id="rId6"/>
    <p:sldId id="276" r:id="rId7"/>
    <p:sldId id="298" r:id="rId8"/>
    <p:sldId id="351" r:id="rId9"/>
    <p:sldId id="327" r:id="rId10"/>
    <p:sldId id="356" r:id="rId11"/>
    <p:sldId id="352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AD4F0F"/>
    <a:srgbClr val="3B87CD"/>
    <a:srgbClr val="D36113"/>
    <a:srgbClr val="5DD2FF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450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129308" y="1422512"/>
            <a:ext cx="1197661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3. Mai and </a:t>
            </a:r>
            <a:r>
              <a:rPr lang="en-US" sz="3200" dirty="0" err="1"/>
              <a:t>hoa</a:t>
            </a:r>
            <a:r>
              <a:rPr lang="en-US" sz="3200" dirty="0"/>
              <a:t> both did well on the exam. </a:t>
            </a:r>
            <a:r>
              <a:rPr lang="en-US" sz="3200" dirty="0" err="1"/>
              <a:t>Hoa</a:t>
            </a:r>
            <a:r>
              <a:rPr lang="en-US" sz="3200" dirty="0"/>
              <a:t> got 80% of the answers correct and Mai got 90%.</a:t>
            </a:r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 dirty="0"/>
              <a:t>Mai did ___________________________. (well)</a:t>
            </a:r>
          </a:p>
          <a:p>
            <a:endParaRPr lang="en-US" sz="1500" dirty="0"/>
          </a:p>
          <a:p>
            <a:r>
              <a:rPr lang="en-US" sz="3200" dirty="0"/>
              <a:t>4. My dad expected the workers to arrive at 7 a.m., but they arrived at 6:30 a.m.</a:t>
            </a:r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 dirty="0"/>
              <a:t>The workers arrived __________________________.    (early)</a:t>
            </a:r>
          </a:p>
          <a:p>
            <a:endParaRPr lang="en-US" sz="1500" dirty="0"/>
          </a:p>
          <a:p>
            <a:r>
              <a:rPr lang="en-US" sz="3200" dirty="0"/>
              <a:t>5. The buses run every 15 minutes. The trains run every 30 minutes.</a:t>
            </a:r>
          </a:p>
          <a:p>
            <a:r>
              <a:rPr lang="en-US" sz="3200" dirty="0">
                <a:sym typeface="Wingdings 3" panose="05040102010807070707" pitchFamily="18" charset="2"/>
              </a:rPr>
              <a:t> </a:t>
            </a:r>
            <a:r>
              <a:rPr lang="en-US" sz="3200" dirty="0"/>
              <a:t>The buses run ____________________________.       (frequently)</a:t>
            </a:r>
            <a:endParaRPr lang="vi-VN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2185831" y="2392033"/>
            <a:ext cx="6073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better on the exam than </a:t>
            </a:r>
            <a:r>
              <a:rPr lang="en-US" sz="3600" b="1" dirty="0" err="1"/>
              <a:t>Hoa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4009373" y="4107874"/>
            <a:ext cx="6370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earlier than my dad expected</a:t>
            </a:r>
            <a:endParaRPr lang="vi-VN" sz="3600" b="1" dirty="0"/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3092172" y="5275767"/>
            <a:ext cx="6333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more frequently than the trains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19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57132" y="12742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737" y="1294677"/>
            <a:ext cx="824308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to find out who: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137" y="11827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310947" y="2107998"/>
            <a:ext cx="60458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gets up earlier in the morning</a:t>
            </a:r>
            <a:endParaRPr lang="vi-VN" sz="32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961A1F-6ECB-D90A-207B-57B39BA4E793}"/>
              </a:ext>
            </a:extLst>
          </p:cNvPr>
          <p:cNvSpPr txBox="1"/>
          <p:nvPr/>
        </p:nvSpPr>
        <p:spPr>
          <a:xfrm>
            <a:off x="5502407" y="2082853"/>
            <a:ext cx="6315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</a:t>
            </a:r>
            <a:r>
              <a:rPr lang="en-US" sz="3200" b="1" i="1">
                <a:solidFill>
                  <a:srgbClr val="242021"/>
                </a:solidFill>
                <a:effectLst/>
              </a:rPr>
              <a:t>:</a:t>
            </a:r>
            <a:r>
              <a:rPr lang="en-US" sz="3200" b="0" i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H</a:t>
            </a:r>
            <a:r>
              <a:rPr lang="en-US" sz="3200" b="0" i="0">
                <a:solidFill>
                  <a:srgbClr val="242021"/>
                </a:solidFill>
                <a:effectLst/>
              </a:rPr>
              <a:t>ow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fast can you run?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can run 15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kilometres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an hour.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OK, you can run faster than me.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F0C69E7-DCBE-BB01-0E70-98579F593DB2}"/>
              </a:ext>
            </a:extLst>
          </p:cNvPr>
          <p:cNvSpPr txBox="1"/>
          <p:nvPr/>
        </p:nvSpPr>
        <p:spPr>
          <a:xfrm>
            <a:off x="3027469" y="5633412"/>
            <a:ext cx="627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EF4B66"/>
                </a:solidFill>
                <a:effectLst/>
              </a:rPr>
              <a:t>Report your results to the class</a:t>
            </a:r>
            <a:r>
              <a:rPr lang="en-US" sz="3600" b="1" i="0">
                <a:solidFill>
                  <a:srgbClr val="EF4B66"/>
                </a:solidFill>
                <a:effectLst/>
              </a:rPr>
              <a:t>.</a:t>
            </a:r>
            <a:r>
              <a:rPr lang="en-US" sz="3600">
                <a:solidFill>
                  <a:srgbClr val="EF4B66"/>
                </a:solidFill>
              </a:rPr>
              <a:t> </a:t>
            </a:r>
            <a:endParaRPr lang="vi-VN" sz="36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7" y="1331912"/>
            <a:ext cx="2191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19795" y="2141289"/>
            <a:ext cx="893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How to use the comparative forms of adverbs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189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588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974100" y="1726624"/>
            <a:ext cx="9131819" cy="6933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46" y="1640266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60913" y="1780183"/>
            <a:ext cx="897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PERIOD 11 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26339" y="118115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5356" y="201747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5356" y="5235817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Making comparison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06977"/>
            <a:ext cx="6078497" cy="5944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Comparative adverbs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5235817"/>
            <a:ext cx="6087026" cy="5727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Ask and answer to find out who…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162253" y="1487255"/>
            <a:ext cx="1531060" cy="5302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244296" y="2326274"/>
            <a:ext cx="1531060" cy="118077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27" idx="0"/>
          </p:cNvCxnSpPr>
          <p:nvPr/>
        </p:nvCxnSpPr>
        <p:spPr>
          <a:xfrm rot="10800000" flipV="1">
            <a:off x="1244296" y="5536541"/>
            <a:ext cx="1531060" cy="48807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6339" y="60246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945132"/>
            <a:ext cx="608702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26339" y="350705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18" idx="0"/>
          </p:cNvCxnSpPr>
          <p:nvPr/>
        </p:nvCxnSpPr>
        <p:spPr>
          <a:xfrm>
            <a:off x="2162253" y="3815856"/>
            <a:ext cx="1578139" cy="14199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78626" y="2793689"/>
            <a:ext cx="6064184" cy="230558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Write the comparative forms of the adverbs in the table below.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the sentences with the comparative forms of the adverbs in brackets.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sentences with suitable comparative forms of the adverbs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Read the situations and complete the sentences using the comparative forms.</a:t>
            </a:r>
          </a:p>
        </p:txBody>
      </p:sp>
    </p:spTree>
    <p:extLst>
      <p:ext uri="{BB962C8B-B14F-4D97-AF65-F5344CB8AC3E}">
        <p14:creationId xmlns:p14="http://schemas.microsoft.com/office/powerpoint/2010/main" val="226633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93C49B1C-EE2D-0E09-EDB1-42C88D46274D}"/>
              </a:ext>
            </a:extLst>
          </p:cNvPr>
          <p:cNvSpPr/>
          <p:nvPr/>
        </p:nvSpPr>
        <p:spPr>
          <a:xfrm>
            <a:off x="176035" y="3140050"/>
            <a:ext cx="4188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MAKING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COMPARISON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41" y="1031555"/>
            <a:ext cx="4488134" cy="2982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3"/>
          <a:stretch/>
        </p:blipFill>
        <p:spPr>
          <a:xfrm>
            <a:off x="7961873" y="3743204"/>
            <a:ext cx="4008609" cy="30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414252" y="1180240"/>
            <a:ext cx="113564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– For most adverbs (often with two or more syllables),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more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slowly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slowly</a:t>
            </a:r>
          </a:p>
          <a:p>
            <a:r>
              <a:rPr lang="en-US" sz="2600" dirty="0"/>
              <a:t>carefully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carefully</a:t>
            </a:r>
          </a:p>
          <a:p>
            <a:r>
              <a:rPr lang="en-US" sz="2600" b="1" dirty="0"/>
              <a:t>– For adverbs that have the same forms as adjectives like fast, hard, soon, etc.,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-er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fast → fast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dirty="0"/>
              <a:t>hard </a:t>
            </a:r>
            <a:r>
              <a:rPr lang="en-US" sz="2600"/>
              <a:t>→ hard</a:t>
            </a:r>
            <a:r>
              <a:rPr lang="en-US" sz="2600">
                <a:solidFill>
                  <a:srgbClr val="EF4B66"/>
                </a:solidFill>
              </a:rPr>
              <a:t>er</a:t>
            </a:r>
            <a:endParaRPr lang="en-US" sz="2600" dirty="0">
              <a:solidFill>
                <a:srgbClr val="EF4B66"/>
              </a:solidFill>
            </a:endParaRPr>
          </a:p>
          <a:p>
            <a:r>
              <a:rPr lang="en-US" sz="2600" b="1" dirty="0"/>
              <a:t>– Some irregular adverbs:</a:t>
            </a:r>
          </a:p>
          <a:p>
            <a:r>
              <a:rPr lang="en-US" sz="2600" dirty="0"/>
              <a:t>well → better</a:t>
            </a:r>
          </a:p>
          <a:p>
            <a:r>
              <a:rPr lang="en-US" sz="2600" dirty="0"/>
              <a:t>badly → worse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10" y="1757034"/>
            <a:ext cx="6065650" cy="501165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7065" y="1221314"/>
            <a:ext cx="1095885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comparative forms of the adverbs in the table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3604" y="11986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70835" y="10859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BFCB2745-A983-8284-89C4-06AF3D3A6644}"/>
              </a:ext>
            </a:extLst>
          </p:cNvPr>
          <p:cNvSpPr/>
          <p:nvPr/>
        </p:nvSpPr>
        <p:spPr>
          <a:xfrm>
            <a:off x="5936243" y="2880576"/>
            <a:ext cx="127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higher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A9909FFA-A2A5-AFCD-D526-3B4CFB11D03B}"/>
              </a:ext>
            </a:extLst>
          </p:cNvPr>
          <p:cNvSpPr/>
          <p:nvPr/>
        </p:nvSpPr>
        <p:spPr>
          <a:xfrm>
            <a:off x="6002848" y="3403796"/>
            <a:ext cx="97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later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CF4E1C0-6CEF-AEAB-7D3E-20962C3758D2}"/>
              </a:ext>
            </a:extLst>
          </p:cNvPr>
          <p:cNvSpPr/>
          <p:nvPr/>
        </p:nvSpPr>
        <p:spPr>
          <a:xfrm>
            <a:off x="5379905" y="3940986"/>
            <a:ext cx="238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quickly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AE8803FA-39CE-1A50-28DB-1F0B12CB6BB4}"/>
              </a:ext>
            </a:extLst>
          </p:cNvPr>
          <p:cNvSpPr/>
          <p:nvPr/>
        </p:nvSpPr>
        <p:spPr>
          <a:xfrm>
            <a:off x="5191910" y="4530820"/>
            <a:ext cx="295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frequently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9B193B6-2EB5-C693-5CE4-58E960C8AF3C}"/>
              </a:ext>
            </a:extLst>
          </p:cNvPr>
          <p:cNvSpPr/>
          <p:nvPr/>
        </p:nvSpPr>
        <p:spPr>
          <a:xfrm>
            <a:off x="5914602" y="5059261"/>
            <a:ext cx="129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earlier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A65424E6-8AFE-6107-9033-2F745B64AA35}"/>
              </a:ext>
            </a:extLst>
          </p:cNvPr>
          <p:cNvSpPr/>
          <p:nvPr/>
        </p:nvSpPr>
        <p:spPr>
          <a:xfrm>
            <a:off x="5994577" y="5616771"/>
            <a:ext cx="108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CC64F3A-EFFA-6DE8-DB4A-8399B507FA12}"/>
              </a:ext>
            </a:extLst>
          </p:cNvPr>
          <p:cNvSpPr/>
          <p:nvPr/>
        </p:nvSpPr>
        <p:spPr>
          <a:xfrm>
            <a:off x="6052394" y="6175584"/>
            <a:ext cx="81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68906" y="11551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130" y="885707"/>
            <a:ext cx="1022284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comparative forms of the adverbs in brackets.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626" y="10389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FA7772-FB14-B6AE-D0FC-8ECC5AC58B0F}"/>
              </a:ext>
            </a:extLst>
          </p:cNvPr>
          <p:cNvSpPr txBox="1"/>
          <p:nvPr/>
        </p:nvSpPr>
        <p:spPr>
          <a:xfrm>
            <a:off x="139755" y="2006591"/>
            <a:ext cx="119661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1.</a:t>
            </a:r>
            <a:r>
              <a:rPr lang="en-US" sz="3200" dirty="0"/>
              <a:t> Mai dances (beautifully) _______________ than </a:t>
            </a:r>
            <a:r>
              <a:rPr lang="en-US" sz="3200" dirty="0" err="1"/>
              <a:t>Hoa</a:t>
            </a:r>
            <a:r>
              <a:rPr lang="en-US" sz="3200" dirty="0"/>
              <a:t> does.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Please write (clearly) _</a:t>
            </a:r>
            <a:r>
              <a:rPr lang="en-US" sz="3600" dirty="0"/>
              <a:t>___________</a:t>
            </a:r>
            <a:r>
              <a:rPr lang="en-US" sz="3200" dirty="0"/>
              <a:t>_. I can’t read it.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Life in the city seems to move (fast) </a:t>
            </a:r>
            <a:r>
              <a:rPr lang="en-US" sz="3600" dirty="0"/>
              <a:t>_____</a:t>
            </a:r>
            <a:r>
              <a:rPr lang="en-US" sz="3200" dirty="0"/>
              <a:t> than that in the countryside.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If you want to get better marks, you must work much (hard) 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Today it’s raining (heavily) ____________ than it was yesterday.</a:t>
            </a:r>
            <a:endParaRPr lang="vi-VN" sz="3200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A1C49A7-CF3F-C223-26D1-27A6850DD658}"/>
              </a:ext>
            </a:extLst>
          </p:cNvPr>
          <p:cNvSpPr/>
          <p:nvPr/>
        </p:nvSpPr>
        <p:spPr>
          <a:xfrm>
            <a:off x="4458570" y="2006591"/>
            <a:ext cx="36546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</a:rPr>
              <a:t>more beautifully </a:t>
            </a:r>
            <a:endParaRPr lang="vi-VN" sz="3600" b="1" dirty="0">
              <a:ln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4357A15-0D50-1638-5DE8-4295D172E0AA}"/>
              </a:ext>
            </a:extLst>
          </p:cNvPr>
          <p:cNvSpPr/>
          <p:nvPr/>
        </p:nvSpPr>
        <p:spPr>
          <a:xfrm>
            <a:off x="3958840" y="2670263"/>
            <a:ext cx="281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</a:rPr>
              <a:t>more clearly </a:t>
            </a:r>
            <a:endParaRPr lang="vi-VN" sz="3200" b="1" dirty="0">
              <a:ln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2783B55-7F1B-AE86-73BB-BA185632249C}"/>
              </a:ext>
            </a:extLst>
          </p:cNvPr>
          <p:cNvSpPr/>
          <p:nvPr/>
        </p:nvSpPr>
        <p:spPr>
          <a:xfrm>
            <a:off x="6426576" y="3253086"/>
            <a:ext cx="1361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</a:rPr>
              <a:t>faster</a:t>
            </a:r>
            <a:endParaRPr lang="vi-VN" sz="3600" b="1" dirty="0">
              <a:ln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9F064FDD-BC12-3F83-C05A-CD3059E1FDFF}"/>
              </a:ext>
            </a:extLst>
          </p:cNvPr>
          <p:cNvSpPr/>
          <p:nvPr/>
        </p:nvSpPr>
        <p:spPr>
          <a:xfrm>
            <a:off x="10398824" y="4422032"/>
            <a:ext cx="1550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</a:rPr>
              <a:t>harder</a:t>
            </a:r>
            <a:endParaRPr lang="vi-VN" sz="3600" b="1" dirty="0">
              <a:ln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2BDEA295-5557-B092-86EF-1839D6CCD264}"/>
              </a:ext>
            </a:extLst>
          </p:cNvPr>
          <p:cNvSpPr/>
          <p:nvPr/>
        </p:nvSpPr>
        <p:spPr>
          <a:xfrm>
            <a:off x="4717080" y="5048484"/>
            <a:ext cx="28115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</a:rPr>
              <a:t>more heavily</a:t>
            </a:r>
            <a:endParaRPr lang="vi-VN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147" y="674734"/>
            <a:ext cx="1129977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331" y="9960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13360" y="2326670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After his accident last month, he is driving _____________    now.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run ______ than a buffalo.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loud. Can you speak a bit 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slept ____________ than ever before.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The farmers started harvesting their crops ______ than expected. 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800673" y="2357795"/>
            <a:ext cx="3262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more carefully</a:t>
            </a:r>
            <a:endParaRPr lang="vi-VN" sz="36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333222" y="2992845"/>
            <a:ext cx="1286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faster</a:t>
            </a:r>
            <a:endParaRPr lang="vi-VN" sz="3600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612828" y="3691759"/>
            <a:ext cx="3187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more quietly 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568628" y="4455194"/>
            <a:ext cx="3623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more soundly </a:t>
            </a:r>
            <a:endParaRPr lang="vi-VN" sz="3600" b="1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630543" y="5598782"/>
            <a:ext cx="1801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earlier</a:t>
            </a:r>
            <a:endParaRPr lang="vi-VN" sz="3600" b="1" dirty="0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103760" y="1585953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030151" y="1645653"/>
            <a:ext cx="10565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929910"/>
            <a:ext cx="108153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200306" y="1896217"/>
            <a:ext cx="119056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The red car can run 200 km/h while the black car can run 160 km/h.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ym typeface="Wingdings 3" panose="05040102010807070707" pitchFamily="18" charset="2"/>
              </a:rPr>
              <a:t> </a:t>
            </a:r>
            <a:r>
              <a:rPr lang="en-US" sz="3200" dirty="0"/>
              <a:t>The red car can run _______________________. (fast)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Nick can jump 1.5 m high while Tom can jump only 1.3 m.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ym typeface="Wingdings 3" panose="05040102010807070707" pitchFamily="18" charset="2"/>
              </a:rPr>
              <a:t> </a:t>
            </a:r>
            <a:r>
              <a:rPr lang="en-US" sz="3200" dirty="0"/>
              <a:t>Nick can jump ___________________.    (high)</a:t>
            </a:r>
            <a:endParaRPr lang="vi-VN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4109777" y="3147629"/>
            <a:ext cx="5482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faster than the black car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3163870" y="5126062"/>
            <a:ext cx="4894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higher than Tom (can)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3874</TotalTime>
  <Words>745</Words>
  <Application>Microsoft Office PowerPoint</Application>
  <PresentationFormat>Widescreen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 Thi Thuy</cp:lastModifiedBy>
  <cp:revision>219</cp:revision>
  <dcterms:created xsi:type="dcterms:W3CDTF">2020-12-09T02:04:09Z</dcterms:created>
  <dcterms:modified xsi:type="dcterms:W3CDTF">2025-10-02T15:10:28Z</dcterms:modified>
</cp:coreProperties>
</file>