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71" r:id="rId2"/>
    <p:sldId id="256" r:id="rId3"/>
    <p:sldId id="436" r:id="rId4"/>
    <p:sldId id="663" r:id="rId5"/>
    <p:sldId id="446" r:id="rId6"/>
    <p:sldId id="445" r:id="rId7"/>
    <p:sldId id="596" r:id="rId8"/>
    <p:sldId id="665" r:id="rId9"/>
    <p:sldId id="599" r:id="rId10"/>
    <p:sldId id="622" r:id="rId11"/>
    <p:sldId id="456" r:id="rId12"/>
    <p:sldId id="642" r:id="rId13"/>
    <p:sldId id="667" r:id="rId14"/>
    <p:sldId id="668" r:id="rId15"/>
    <p:sldId id="669" r:id="rId16"/>
    <p:sldId id="670" r:id="rId17"/>
    <p:sldId id="298" r:id="rId18"/>
    <p:sldId id="672" r:id="rId19"/>
    <p:sldId id="610" r:id="rId20"/>
    <p:sldId id="314" r:id="rId21"/>
    <p:sldId id="330" r:id="rId22"/>
    <p:sldId id="350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6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EDF"/>
    <a:srgbClr val="F6F4EA"/>
    <a:srgbClr val="F7F5EB"/>
    <a:srgbClr val="ECECEC"/>
    <a:srgbClr val="A0C3D2"/>
    <a:srgbClr val="EAC7C7"/>
    <a:srgbClr val="F9F5F6"/>
    <a:srgbClr val="8AB9AD"/>
    <a:srgbClr val="C7DCA7"/>
    <a:srgbClr val="FFEB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96" y="78"/>
      </p:cViewPr>
      <p:guideLst>
        <p:guide orient="horz" pos="2086"/>
        <p:guide pos="3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7878" y="-74295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" name="Text Box 4"/>
          <p:cNvSpPr txBox="1"/>
          <p:nvPr/>
        </p:nvSpPr>
        <p:spPr>
          <a:xfrm>
            <a:off x="247015" y="1780540"/>
            <a:ext cx="11639550" cy="4429760"/>
          </a:xfrm>
          <a:prstGeom prst="rect">
            <a:avLst/>
          </a:prstGeom>
          <a:solidFill>
            <a:srgbClr val="FEE3AF"/>
          </a:solidFill>
        </p:spPr>
        <p:txBody>
          <a:bodyPr wrap="square" rtlCol="0" anchor="t">
            <a:noAutofit/>
          </a:bodyPr>
          <a:lstStyle/>
          <a:p>
            <a:pPr algn="just"/>
            <a:r>
              <a:rPr lang="en-US" sz="3500" dirty="0"/>
              <a:t>– The verb after </a:t>
            </a:r>
            <a:r>
              <a:rPr lang="en-US" sz="3500" b="1" dirty="0"/>
              <a:t>want, promise, decide, agree, learn, plan</a:t>
            </a:r>
            <a:r>
              <a:rPr lang="en-US" sz="3500" dirty="0"/>
              <a:t> has the </a:t>
            </a:r>
            <a:r>
              <a:rPr lang="en-US" sz="3500" i="1" dirty="0"/>
              <a:t>to</a:t>
            </a:r>
            <a:r>
              <a:rPr lang="en-US" sz="3500" dirty="0"/>
              <a:t>-infinitive form. </a:t>
            </a:r>
          </a:p>
          <a:p>
            <a:pPr algn="just"/>
            <a:r>
              <a:rPr lang="en-US" sz="3500" b="1" dirty="0">
                <a:solidFill>
                  <a:srgbClr val="0070C0"/>
                </a:solidFill>
              </a:rPr>
              <a:t>Example:</a:t>
            </a:r>
          </a:p>
          <a:p>
            <a:pPr algn="just"/>
            <a:r>
              <a:rPr lang="en-US" sz="3500" dirty="0"/>
              <a:t>We </a:t>
            </a:r>
            <a:r>
              <a:rPr lang="en-US" sz="3500" b="1" dirty="0"/>
              <a:t>decided to do</a:t>
            </a:r>
            <a:r>
              <a:rPr lang="en-US" sz="3500" dirty="0"/>
              <a:t> some research on Thai traditional dancing.</a:t>
            </a:r>
          </a:p>
          <a:p>
            <a:pPr algn="just"/>
            <a:r>
              <a:rPr lang="en-US" sz="3500" dirty="0"/>
              <a:t>– The verb after </a:t>
            </a:r>
            <a:r>
              <a:rPr lang="en-US" sz="3500" b="1" dirty="0"/>
              <a:t>enjoy, fancy, finish, mind, avoid, suggest </a:t>
            </a:r>
            <a:r>
              <a:rPr lang="en-US" sz="3500" dirty="0"/>
              <a:t>has the </a:t>
            </a:r>
            <a:r>
              <a:rPr lang="en-US" sz="3500" i="1" dirty="0"/>
              <a:t>-</a:t>
            </a:r>
            <a:r>
              <a:rPr lang="en-US" sz="3500" i="1" dirty="0" err="1"/>
              <a:t>ing</a:t>
            </a:r>
            <a:r>
              <a:rPr lang="en-US" sz="3500" i="1" dirty="0"/>
              <a:t> </a:t>
            </a:r>
            <a:r>
              <a:rPr lang="en-US" sz="3500" dirty="0"/>
              <a:t>form. </a:t>
            </a:r>
          </a:p>
          <a:p>
            <a:pPr algn="just"/>
            <a:r>
              <a:rPr lang="en-US" sz="3500" b="1" dirty="0">
                <a:solidFill>
                  <a:srgbClr val="0070C0"/>
                </a:solidFill>
              </a:rPr>
              <a:t>Example:</a:t>
            </a:r>
          </a:p>
          <a:p>
            <a:pPr algn="just"/>
            <a:r>
              <a:rPr lang="en-US" sz="3500" dirty="0"/>
              <a:t>I </a:t>
            </a:r>
            <a:r>
              <a:rPr lang="en-US" sz="3500" b="1" dirty="0"/>
              <a:t>suggested visiting</a:t>
            </a:r>
            <a:r>
              <a:rPr lang="en-US" sz="3500" dirty="0"/>
              <a:t> the Viet Nam Museum of Ethnology.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45" y="922655"/>
            <a:ext cx="3148330" cy="927735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540385" y="1016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PRESENTATION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0480" y="-22225"/>
            <a:ext cx="12330430" cy="1083310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8870" y="1113155"/>
            <a:ext cx="1088834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Underline the correct verb form for </a:t>
            </a:r>
            <a:r>
              <a:rPr lang="en-US" sz="3200" b="1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each sentence.</a:t>
            </a:r>
            <a:endParaRPr lang="en-US" sz="3200" b="1" dirty="0">
              <a:solidFill>
                <a:schemeClr val="tx1"/>
              </a:solidFill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2" name="Text Box 21"/>
          <p:cNvSpPr txBox="1"/>
          <p:nvPr/>
        </p:nvSpPr>
        <p:spPr>
          <a:xfrm>
            <a:off x="578103" y="1903095"/>
            <a:ext cx="11453495" cy="1076325"/>
          </a:xfrm>
          <a:prstGeom prst="rect">
            <a:avLst/>
          </a:prstGeom>
          <a:solidFill>
            <a:srgbClr val="F9F5F6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1.</a:t>
            </a:r>
            <a:r>
              <a:rPr lang="en-US" sz="3200"/>
              <a:t> I really fancy </a:t>
            </a:r>
            <a:r>
              <a:rPr lang="en-US" sz="3200" b="1">
                <a:solidFill>
                  <a:schemeClr val="accent2"/>
                </a:solidFill>
              </a:rPr>
              <a:t>to wear / wearing</a:t>
            </a:r>
            <a:r>
              <a:rPr lang="en-US" sz="3200"/>
              <a:t> this traditional cone hat at our Fashion Show</a:t>
            </a:r>
          </a:p>
        </p:txBody>
      </p:sp>
      <p:sp>
        <p:nvSpPr>
          <p:cNvPr id="29" name="Text Box 28"/>
          <p:cNvSpPr txBox="1"/>
          <p:nvPr/>
        </p:nvSpPr>
        <p:spPr>
          <a:xfrm>
            <a:off x="578103" y="2961640"/>
            <a:ext cx="11453495" cy="1076325"/>
          </a:xfrm>
          <a:prstGeom prst="rect">
            <a:avLst/>
          </a:prstGeom>
          <a:solidFill>
            <a:srgbClr val="FDCEDF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2.</a:t>
            </a:r>
            <a:r>
              <a:rPr lang="en-US" sz="3200"/>
              <a:t> My brother has decided </a:t>
            </a:r>
            <a:r>
              <a:rPr lang="en-US" sz="3200" b="1">
                <a:solidFill>
                  <a:schemeClr val="accent2"/>
                </a:solidFill>
              </a:rPr>
              <a:t>to enter / entering </a:t>
            </a:r>
            <a:r>
              <a:rPr lang="en-US" sz="3200"/>
              <a:t>the Back to Our Past Competition.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540385" y="19240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PRACTICE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578103" y="4024630"/>
            <a:ext cx="11453495" cy="583565"/>
          </a:xfrm>
          <a:prstGeom prst="rect">
            <a:avLst/>
          </a:prstGeom>
          <a:solidFill>
            <a:srgbClr val="F9F5F6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3.</a:t>
            </a:r>
            <a:r>
              <a:rPr lang="en-US" sz="3200"/>
              <a:t> Do you mind </a:t>
            </a:r>
            <a:r>
              <a:rPr lang="en-US" sz="3200" b="1">
                <a:solidFill>
                  <a:schemeClr val="accent2"/>
                </a:solidFill>
              </a:rPr>
              <a:t>to replay / replaying</a:t>
            </a:r>
            <a:r>
              <a:rPr lang="en-US" sz="3200"/>
              <a:t> that Folk music? It’s lovely.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578103" y="4608195"/>
            <a:ext cx="11453495" cy="583565"/>
          </a:xfrm>
          <a:prstGeom prst="rect">
            <a:avLst/>
          </a:prstGeom>
          <a:solidFill>
            <a:srgbClr val="FDCEDF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4. </a:t>
            </a:r>
            <a:r>
              <a:rPr lang="en-US" sz="3200"/>
              <a:t>My uncle always avoids </a:t>
            </a:r>
            <a:r>
              <a:rPr lang="en-US" sz="3200" b="1">
                <a:solidFill>
                  <a:schemeClr val="accent2"/>
                </a:solidFill>
              </a:rPr>
              <a:t>to tell / telling</a:t>
            </a:r>
            <a:r>
              <a:rPr lang="en-US" sz="3200"/>
              <a:t> stories about his past.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578103" y="5191760"/>
            <a:ext cx="11453495" cy="1076325"/>
          </a:xfrm>
          <a:prstGeom prst="rect">
            <a:avLst/>
          </a:prstGeom>
          <a:solidFill>
            <a:srgbClr val="F9F5F6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5.</a:t>
            </a:r>
            <a:r>
              <a:rPr lang="en-US" sz="3200"/>
              <a:t> They plan </a:t>
            </a:r>
            <a:r>
              <a:rPr lang="en-US" sz="3200" b="1">
                <a:solidFill>
                  <a:schemeClr val="accent2"/>
                </a:solidFill>
              </a:rPr>
              <a:t>to do / doing </a:t>
            </a:r>
            <a:r>
              <a:rPr lang="en-US" sz="3200"/>
              <a:t>research about life in Hue in the 19th century.</a:t>
            </a:r>
          </a:p>
        </p:txBody>
      </p:sp>
      <p:sp>
        <p:nvSpPr>
          <p:cNvPr id="8" name="Oval 7"/>
          <p:cNvSpPr/>
          <p:nvPr/>
        </p:nvSpPr>
        <p:spPr>
          <a:xfrm>
            <a:off x="2189931" y="1939394"/>
            <a:ext cx="1082408" cy="57721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588385" y="2979420"/>
            <a:ext cx="1519555" cy="57721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2298065" y="4023995"/>
            <a:ext cx="961758" cy="57721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814916" y="4614545"/>
            <a:ext cx="1162255" cy="57721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1864995" y="5177790"/>
            <a:ext cx="866140" cy="57721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>
            <a:off x="4808855" y="2393950"/>
            <a:ext cx="15684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cxnSpLocks/>
          </p:cNvCxnSpPr>
          <p:nvPr/>
        </p:nvCxnSpPr>
        <p:spPr>
          <a:xfrm>
            <a:off x="5097780" y="3443891"/>
            <a:ext cx="1371846" cy="1685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108512" y="4537647"/>
            <a:ext cx="15684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cxnSpLocks/>
          </p:cNvCxnSpPr>
          <p:nvPr/>
        </p:nvCxnSpPr>
        <p:spPr>
          <a:xfrm>
            <a:off x="6312309" y="5122810"/>
            <a:ext cx="116225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cxnSpLocks/>
          </p:cNvCxnSpPr>
          <p:nvPr/>
        </p:nvCxnSpPr>
        <p:spPr>
          <a:xfrm>
            <a:off x="2740967" y="5695561"/>
            <a:ext cx="92980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9" grpId="0" animBg="1"/>
      <p:bldP spid="29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0" grpId="0" bldLvl="0" animBg="1"/>
      <p:bldP spid="10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0480" y="-22225"/>
            <a:ext cx="12330430" cy="1083310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8870" y="1042035"/>
            <a:ext cx="10888345" cy="1076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Complete each sentence with the correct form of a verb from the box.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3048000" y="2039620"/>
            <a:ext cx="6096000" cy="1076325"/>
          </a:xfrm>
          <a:prstGeom prst="rect">
            <a:avLst/>
          </a:prstGeom>
          <a:solidFill>
            <a:srgbClr val="F6F4EA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n-US" sz="3200" b="1">
                <a:solidFill>
                  <a:schemeClr val="tx1"/>
                </a:solidFill>
              </a:rPr>
              <a:t>make             learn            give</a:t>
            </a:r>
          </a:p>
          <a:p>
            <a:pPr algn="ctr"/>
            <a:r>
              <a:rPr lang="en-US" sz="3200" b="1">
                <a:solidFill>
                  <a:schemeClr val="tx1"/>
                </a:solidFill>
              </a:rPr>
              <a:t>work            teach</a:t>
            </a:r>
          </a:p>
        </p:txBody>
      </p:sp>
      <p:sp>
        <p:nvSpPr>
          <p:cNvPr id="22" name="Text Box 21"/>
          <p:cNvSpPr txBox="1"/>
          <p:nvPr/>
        </p:nvSpPr>
        <p:spPr>
          <a:xfrm>
            <a:off x="540385" y="3283687"/>
            <a:ext cx="11453495" cy="584775"/>
          </a:xfrm>
          <a:prstGeom prst="rect">
            <a:avLst/>
          </a:prstGeom>
          <a:solidFill>
            <a:srgbClr val="EAC7C7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1.</a:t>
            </a:r>
            <a:r>
              <a:rPr lang="en-US" sz="3200"/>
              <a:t> We want </a:t>
            </a:r>
            <a:r>
              <a:rPr lang="en-US" sz="3200">
                <a:sym typeface="+mn-ea"/>
              </a:rPr>
              <a:t>__________</a:t>
            </a:r>
            <a:r>
              <a:rPr lang="en-US" sz="3200"/>
              <a:t> how to make toys from natural materials.</a:t>
            </a:r>
          </a:p>
        </p:txBody>
      </p:sp>
      <p:sp>
        <p:nvSpPr>
          <p:cNvPr id="29" name="Text Box 28"/>
          <p:cNvSpPr txBox="1"/>
          <p:nvPr/>
        </p:nvSpPr>
        <p:spPr>
          <a:xfrm>
            <a:off x="540385" y="4049558"/>
            <a:ext cx="11453495" cy="1076325"/>
          </a:xfrm>
          <a:prstGeom prst="rect">
            <a:avLst/>
          </a:prstGeom>
          <a:solidFill>
            <a:srgbClr val="A0C3D2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2.</a:t>
            </a:r>
            <a:r>
              <a:rPr lang="en-US" sz="3200"/>
              <a:t> Yesterday, we finished __</a:t>
            </a:r>
            <a:r>
              <a:rPr lang="en-US" sz="3200">
                <a:sym typeface="+mn-ea"/>
              </a:rPr>
              <a:t>_________</a:t>
            </a:r>
            <a:r>
              <a:rPr lang="en-US" sz="3200"/>
              <a:t> on the poster for our Good Old Days project.</a:t>
            </a:r>
          </a:p>
        </p:txBody>
      </p:sp>
      <p:sp>
        <p:nvSpPr>
          <p:cNvPr id="31" name="Text Box 30"/>
          <p:cNvSpPr txBox="1"/>
          <p:nvPr/>
        </p:nvSpPr>
        <p:spPr>
          <a:xfrm>
            <a:off x="2540317" y="3114779"/>
            <a:ext cx="1684655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sz="48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learn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540385" y="5338547"/>
            <a:ext cx="11453495" cy="1076325"/>
          </a:xfrm>
          <a:prstGeom prst="rect">
            <a:avLst/>
          </a:prstGeom>
          <a:solidFill>
            <a:srgbClr val="EAC7C7"/>
          </a:solidFill>
        </p:spPr>
        <p:txBody>
          <a:bodyPr wrap="square" rtlCol="0" anchor="t">
            <a:spAutoFit/>
          </a:bodyPr>
          <a:lstStyle/>
          <a:p>
            <a:r>
              <a:rPr lang="en-US" sz="3200" b="1" dirty="0"/>
              <a:t>3.</a:t>
            </a:r>
            <a:r>
              <a:rPr lang="en-US" sz="3200" dirty="0"/>
              <a:t> </a:t>
            </a:r>
            <a:r>
              <a:rPr lang="en-US" sz="3200" dirty="0">
                <a:sym typeface="+mn-ea"/>
              </a:rPr>
              <a:t>I have promised ___________ my grandfather how to find news online.</a:t>
            </a:r>
            <a:endParaRPr lang="en-US" sz="3200" dirty="0"/>
          </a:p>
        </p:txBody>
      </p:sp>
      <p:sp>
        <p:nvSpPr>
          <p:cNvPr id="8" name="Oval 7"/>
          <p:cNvSpPr/>
          <p:nvPr/>
        </p:nvSpPr>
        <p:spPr>
          <a:xfrm>
            <a:off x="1597977" y="3291247"/>
            <a:ext cx="942340" cy="57721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274142" y="4045463"/>
            <a:ext cx="1469943" cy="596182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069147" y="5317000"/>
            <a:ext cx="1684655" cy="617036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Box 9"/>
          <p:cNvSpPr txBox="1"/>
          <p:nvPr/>
        </p:nvSpPr>
        <p:spPr>
          <a:xfrm>
            <a:off x="4744085" y="3885688"/>
            <a:ext cx="1684655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sz="48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working</a:t>
            </a:r>
          </a:p>
        </p:txBody>
      </p:sp>
      <p:sp>
        <p:nvSpPr>
          <p:cNvPr id="13" name="Text Box 12"/>
          <p:cNvSpPr txBox="1"/>
          <p:nvPr/>
        </p:nvSpPr>
        <p:spPr>
          <a:xfrm>
            <a:off x="3754120" y="5174677"/>
            <a:ext cx="1684655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sz="48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teach</a:t>
            </a:r>
          </a:p>
        </p:txBody>
      </p:sp>
      <p:sp>
        <p:nvSpPr>
          <p:cNvPr id="18" name="Text Box 17"/>
          <p:cNvSpPr txBox="1"/>
          <p:nvPr/>
        </p:nvSpPr>
        <p:spPr>
          <a:xfrm>
            <a:off x="540385" y="19240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PRACTICE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9" grpId="0" animBg="1"/>
      <p:bldP spid="29" grpId="1" animBg="1"/>
      <p:bldP spid="31" grpId="0"/>
      <p:bldP spid="31" grpId="1"/>
      <p:bldP spid="5" grpId="0" animBg="1"/>
      <p:bldP spid="5" grpId="1" animBg="1"/>
      <p:bldP spid="8" grpId="0" bldLvl="0" animBg="1"/>
      <p:bldP spid="8" grpId="1" animBg="1"/>
      <p:bldP spid="6" grpId="0" bldLvl="0" animBg="1"/>
      <p:bldP spid="6" grpId="1" animBg="1"/>
      <p:bldP spid="7" grpId="0" bldLvl="0" animBg="1"/>
      <p:bldP spid="7" grpId="1" animBg="1"/>
      <p:bldP spid="10" grpId="0"/>
      <p:bldP spid="10" grpId="1"/>
      <p:bldP spid="13" grpId="0"/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0480" y="-22225"/>
            <a:ext cx="12330430" cy="1083310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8870" y="1042035"/>
            <a:ext cx="10888345" cy="1076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Complete each sentence with the correct form of a verb from the box.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3048000" y="2039620"/>
            <a:ext cx="6096000" cy="1076325"/>
          </a:xfrm>
          <a:prstGeom prst="rect">
            <a:avLst/>
          </a:prstGeom>
          <a:solidFill>
            <a:srgbClr val="F6F4EA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n-US" sz="3200" b="1">
                <a:solidFill>
                  <a:schemeClr val="tx1"/>
                </a:solidFill>
              </a:rPr>
              <a:t>make             learn            give</a:t>
            </a:r>
          </a:p>
          <a:p>
            <a:pPr algn="ctr"/>
            <a:r>
              <a:rPr lang="en-US" sz="3200" b="1">
                <a:solidFill>
                  <a:schemeClr val="tx1"/>
                </a:solidFill>
              </a:rPr>
              <a:t>work            teach</a:t>
            </a:r>
          </a:p>
        </p:txBody>
      </p:sp>
      <p:sp>
        <p:nvSpPr>
          <p:cNvPr id="22" name="Text Box 21"/>
          <p:cNvSpPr txBox="1"/>
          <p:nvPr/>
        </p:nvSpPr>
        <p:spPr>
          <a:xfrm>
            <a:off x="310198" y="3209925"/>
            <a:ext cx="11453495" cy="1076325"/>
          </a:xfrm>
          <a:prstGeom prst="rect">
            <a:avLst/>
          </a:prstGeom>
          <a:solidFill>
            <a:srgbClr val="EAC7C7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4.</a:t>
            </a:r>
            <a:r>
              <a:rPr lang="en-US" sz="3200"/>
              <a:t> My grandmother suggested _</a:t>
            </a:r>
            <a:r>
              <a:rPr lang="en-US" sz="3200">
                <a:sym typeface="+mn-ea"/>
              </a:rPr>
              <a:t>_________ </a:t>
            </a:r>
            <a:r>
              <a:rPr lang="en-US" sz="3200"/>
              <a:t>a traditional long dress for the wedding.</a:t>
            </a:r>
          </a:p>
        </p:txBody>
      </p:sp>
      <p:sp>
        <p:nvSpPr>
          <p:cNvPr id="29" name="Text Box 28"/>
          <p:cNvSpPr txBox="1"/>
          <p:nvPr/>
        </p:nvSpPr>
        <p:spPr>
          <a:xfrm>
            <a:off x="310198" y="4448391"/>
            <a:ext cx="11453495" cy="1076325"/>
          </a:xfrm>
          <a:prstGeom prst="rect">
            <a:avLst/>
          </a:prstGeom>
          <a:solidFill>
            <a:srgbClr val="A0C3D2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5.</a:t>
            </a:r>
            <a:r>
              <a:rPr lang="en-US" sz="3200"/>
              <a:t> Our group agreed</a:t>
            </a:r>
            <a:r>
              <a:rPr lang="en-US" sz="3200">
                <a:sym typeface="+mn-ea"/>
              </a:rPr>
              <a:t> _________</a:t>
            </a:r>
            <a:r>
              <a:rPr lang="en-US" sz="3200"/>
              <a:t> a presentation about school uniforms in the 20th century.</a:t>
            </a:r>
          </a:p>
        </p:txBody>
      </p:sp>
      <p:sp>
        <p:nvSpPr>
          <p:cNvPr id="31" name="Text Box 30"/>
          <p:cNvSpPr txBox="1"/>
          <p:nvPr/>
        </p:nvSpPr>
        <p:spPr>
          <a:xfrm>
            <a:off x="5435579" y="3036836"/>
            <a:ext cx="1684655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sz="48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making</a:t>
            </a:r>
          </a:p>
        </p:txBody>
      </p:sp>
      <p:sp>
        <p:nvSpPr>
          <p:cNvPr id="8" name="Oval 7"/>
          <p:cNvSpPr/>
          <p:nvPr/>
        </p:nvSpPr>
        <p:spPr>
          <a:xfrm>
            <a:off x="3588385" y="3209803"/>
            <a:ext cx="1946091" cy="57721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510319" y="4469551"/>
            <a:ext cx="1311275" cy="57721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Box 9"/>
          <p:cNvSpPr txBox="1"/>
          <p:nvPr/>
        </p:nvSpPr>
        <p:spPr>
          <a:xfrm>
            <a:off x="3821594" y="4275988"/>
            <a:ext cx="1684655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sz="48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give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540385" y="19240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PRACTICE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9" grpId="0" animBg="1"/>
      <p:bldP spid="29" grpId="1" animBg="1"/>
      <p:bldP spid="31" grpId="0"/>
      <p:bldP spid="31" grpId="1"/>
      <p:bldP spid="8" grpId="0" bldLvl="0" animBg="1"/>
      <p:bldP spid="8" grpId="1" animBg="1"/>
      <p:bldP spid="6" grpId="0" bldLvl="0" animBg="1"/>
      <p:bldP spid="6" grpId="1" animBg="1"/>
      <p:bldP spid="10" grpId="0"/>
      <p:bldP spid="1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0480" y="-22225"/>
            <a:ext cx="12330430" cy="1083310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66345" y="1042731"/>
            <a:ext cx="11394565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incorrect underlined word or phrase in </a:t>
            </a:r>
            <a:r>
              <a:rPr lang="en-US" sz="3200" b="1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each sentence.</a:t>
            </a:r>
            <a:endParaRPr lang="en-US" sz="3200" b="1" dirty="0">
              <a:solidFill>
                <a:schemeClr val="tx1"/>
              </a:solidFill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10954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3739" y="1027236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540385" y="19240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PRACTICE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102235" y="1703705"/>
            <a:ext cx="12007215" cy="1924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b="1"/>
              <a:t>1. </a:t>
            </a:r>
            <a:r>
              <a:rPr lang="en-US" sz="3200"/>
              <a:t>Just </a:t>
            </a:r>
            <a:r>
              <a:rPr lang="en-US" sz="3200" b="1" u="sng"/>
              <a:t>a few</a:t>
            </a:r>
            <a:r>
              <a:rPr lang="en-US" sz="3200"/>
              <a:t> years </a:t>
            </a:r>
            <a:r>
              <a:rPr lang="en-US" sz="3200" b="1" u="sng"/>
              <a:t>ago</a:t>
            </a:r>
            <a:r>
              <a:rPr lang="en-US" sz="3200"/>
              <a:t>, I would </a:t>
            </a:r>
            <a:r>
              <a:rPr lang="en-US" sz="3200" b="1" u="sng"/>
              <a:t>never</a:t>
            </a:r>
            <a:r>
              <a:rPr lang="en-US" sz="3200"/>
              <a:t> fancy </a:t>
            </a:r>
            <a:r>
              <a:rPr lang="en-US" sz="3200" b="1" u="sng"/>
              <a:t>to have</a:t>
            </a:r>
            <a:r>
              <a:rPr lang="en-US" sz="3200"/>
              <a:t> a smart TV in my home.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106680" y="3659505"/>
            <a:ext cx="11805285" cy="1924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b="1"/>
              <a:t>2. </a:t>
            </a:r>
            <a:r>
              <a:rPr lang="en-US" sz="3200"/>
              <a:t>Tom promised </a:t>
            </a:r>
            <a:r>
              <a:rPr lang="en-US" sz="3200" b="1" u="sng"/>
              <a:t>adding</a:t>
            </a:r>
            <a:r>
              <a:rPr lang="en-US" sz="3200"/>
              <a:t> some </a:t>
            </a:r>
            <a:r>
              <a:rPr lang="en-US" sz="3200" b="1" u="sng"/>
              <a:t>information</a:t>
            </a:r>
            <a:r>
              <a:rPr lang="en-US" sz="3200"/>
              <a:t> about </a:t>
            </a:r>
            <a:r>
              <a:rPr lang="en-US" sz="3200" b="1" u="sng"/>
              <a:t>the past</a:t>
            </a:r>
            <a:r>
              <a:rPr lang="en-US" sz="3200"/>
              <a:t> to his </a:t>
            </a:r>
            <a:r>
              <a:rPr lang="en-US" sz="3200" b="1" u="sng"/>
              <a:t>presentation</a:t>
            </a:r>
            <a:r>
              <a:rPr lang="en-US" sz="3200"/>
              <a:t>.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1517650" y="2573142"/>
            <a:ext cx="558165" cy="535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A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3370969" y="2517775"/>
            <a:ext cx="558165" cy="535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B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5637530" y="2507214"/>
            <a:ext cx="558165" cy="535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C</a:t>
            </a:r>
          </a:p>
        </p:txBody>
      </p:sp>
      <p:sp>
        <p:nvSpPr>
          <p:cNvPr id="13" name="Text Box 12"/>
          <p:cNvSpPr txBox="1"/>
          <p:nvPr/>
        </p:nvSpPr>
        <p:spPr>
          <a:xfrm>
            <a:off x="7818437" y="2481165"/>
            <a:ext cx="558165" cy="535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D</a:t>
            </a:r>
          </a:p>
        </p:txBody>
      </p:sp>
      <p:sp>
        <p:nvSpPr>
          <p:cNvPr id="14" name="Text Box 13"/>
          <p:cNvSpPr txBox="1"/>
          <p:nvPr/>
        </p:nvSpPr>
        <p:spPr>
          <a:xfrm>
            <a:off x="3282315" y="4431459"/>
            <a:ext cx="528586" cy="5668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A</a:t>
            </a:r>
          </a:p>
        </p:txBody>
      </p:sp>
      <p:sp>
        <p:nvSpPr>
          <p:cNvPr id="18" name="Text Box 17"/>
          <p:cNvSpPr txBox="1"/>
          <p:nvPr/>
        </p:nvSpPr>
        <p:spPr>
          <a:xfrm>
            <a:off x="6075045" y="4431459"/>
            <a:ext cx="528586" cy="535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B</a:t>
            </a:r>
          </a:p>
        </p:txBody>
      </p:sp>
      <p:sp>
        <p:nvSpPr>
          <p:cNvPr id="19" name="Text Box 18"/>
          <p:cNvSpPr txBox="1"/>
          <p:nvPr/>
        </p:nvSpPr>
        <p:spPr>
          <a:xfrm>
            <a:off x="8993505" y="4431459"/>
            <a:ext cx="528586" cy="535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C</a:t>
            </a:r>
          </a:p>
        </p:txBody>
      </p:sp>
      <p:sp>
        <p:nvSpPr>
          <p:cNvPr id="20" name="Text Box 19"/>
          <p:cNvSpPr txBox="1"/>
          <p:nvPr/>
        </p:nvSpPr>
        <p:spPr>
          <a:xfrm>
            <a:off x="860774" y="5347652"/>
            <a:ext cx="558165" cy="535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D</a:t>
            </a:r>
          </a:p>
        </p:txBody>
      </p:sp>
      <p:sp>
        <p:nvSpPr>
          <p:cNvPr id="21" name="Oval 20"/>
          <p:cNvSpPr/>
          <p:nvPr/>
        </p:nvSpPr>
        <p:spPr>
          <a:xfrm>
            <a:off x="7740209" y="2507214"/>
            <a:ext cx="558166" cy="556261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Box 22"/>
          <p:cNvSpPr txBox="1"/>
          <p:nvPr/>
        </p:nvSpPr>
        <p:spPr>
          <a:xfrm>
            <a:off x="7189317" y="1449290"/>
            <a:ext cx="1684655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sz="44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having</a:t>
            </a:r>
          </a:p>
        </p:txBody>
      </p:sp>
      <p:sp>
        <p:nvSpPr>
          <p:cNvPr id="24" name="Oval 23"/>
          <p:cNvSpPr/>
          <p:nvPr/>
        </p:nvSpPr>
        <p:spPr>
          <a:xfrm>
            <a:off x="3198496" y="4463014"/>
            <a:ext cx="598353" cy="56686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 Box 24"/>
          <p:cNvSpPr txBox="1"/>
          <p:nvPr/>
        </p:nvSpPr>
        <p:spPr>
          <a:xfrm>
            <a:off x="2746057" y="3469751"/>
            <a:ext cx="1684655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sz="44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add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23" grpId="0"/>
      <p:bldP spid="23" grpId="1"/>
      <p:bldP spid="24" grpId="0" bldLvl="0" animBg="1"/>
      <p:bldP spid="24" grpId="1" animBg="1"/>
      <p:bldP spid="25" grpId="0"/>
      <p:bldP spid="2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0480" y="-22225"/>
            <a:ext cx="12330430" cy="949537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93894" y="968667"/>
            <a:ext cx="1129810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incorrect underlined word or phrase in each sentence.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22901" y="943722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5686" y="806304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574204" y="247017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PRACTICE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102235" y="1703705"/>
            <a:ext cx="12007215" cy="1924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b="1"/>
              <a:t>3. </a:t>
            </a:r>
            <a:r>
              <a:rPr lang="en-US" sz="3200" b="1" u="sng"/>
              <a:t>I’ve</a:t>
            </a:r>
            <a:r>
              <a:rPr lang="en-US" sz="3200"/>
              <a:t> decided </a:t>
            </a:r>
            <a:r>
              <a:rPr lang="en-US" sz="3200" b="1" u="sng"/>
              <a:t>learning</a:t>
            </a:r>
            <a:r>
              <a:rPr lang="en-US" sz="3200"/>
              <a:t> how ethnic minority people </a:t>
            </a:r>
            <a:r>
              <a:rPr lang="en-US" sz="3200" b="1" u="sng"/>
              <a:t>use</a:t>
            </a:r>
            <a:r>
              <a:rPr lang="en-US" sz="3200"/>
              <a:t> natural materials </a:t>
            </a:r>
            <a:r>
              <a:rPr lang="en-US" sz="3200" b="1" u="sng"/>
              <a:t>to dye</a:t>
            </a:r>
            <a:r>
              <a:rPr lang="en-US" sz="3200"/>
              <a:t> cloth.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106680" y="3659505"/>
            <a:ext cx="11805285" cy="1924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b="1"/>
              <a:t>4. </a:t>
            </a:r>
            <a:r>
              <a:rPr lang="en-US" sz="3200" b="1" u="sng"/>
              <a:t>My</a:t>
            </a:r>
            <a:r>
              <a:rPr lang="en-US" sz="3200"/>
              <a:t> children plan </a:t>
            </a:r>
            <a:r>
              <a:rPr lang="en-US" sz="3200" b="1" u="sng"/>
              <a:t>researching</a:t>
            </a:r>
            <a:r>
              <a:rPr lang="en-US" sz="3200"/>
              <a:t> and make our family </a:t>
            </a:r>
            <a:r>
              <a:rPr lang="en-US" sz="3200" b="1" u="sng"/>
              <a:t>tree</a:t>
            </a:r>
            <a:r>
              <a:rPr lang="en-US" sz="3200"/>
              <a:t> for </a:t>
            </a:r>
            <a:r>
              <a:rPr lang="en-US" sz="3200" b="1" u="sng"/>
              <a:t>the past hundred years</a:t>
            </a:r>
            <a:r>
              <a:rPr lang="en-US" sz="3200"/>
              <a:t>.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642591" y="2419986"/>
            <a:ext cx="558165" cy="535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A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3073717" y="2442527"/>
            <a:ext cx="558165" cy="535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B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8894330" y="2398174"/>
            <a:ext cx="558165" cy="535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C</a:t>
            </a:r>
          </a:p>
        </p:txBody>
      </p:sp>
      <p:sp>
        <p:nvSpPr>
          <p:cNvPr id="13" name="Text Box 12"/>
          <p:cNvSpPr txBox="1"/>
          <p:nvPr/>
        </p:nvSpPr>
        <p:spPr>
          <a:xfrm>
            <a:off x="2074852" y="3391852"/>
            <a:ext cx="558165" cy="535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D</a:t>
            </a:r>
          </a:p>
        </p:txBody>
      </p:sp>
      <p:sp>
        <p:nvSpPr>
          <p:cNvPr id="14" name="Text Box 13"/>
          <p:cNvSpPr txBox="1"/>
          <p:nvPr/>
        </p:nvSpPr>
        <p:spPr>
          <a:xfrm>
            <a:off x="654050" y="4393302"/>
            <a:ext cx="558165" cy="535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A</a:t>
            </a:r>
          </a:p>
        </p:txBody>
      </p:sp>
      <p:sp>
        <p:nvSpPr>
          <p:cNvPr id="18" name="Text Box 17"/>
          <p:cNvSpPr txBox="1"/>
          <p:nvPr/>
        </p:nvSpPr>
        <p:spPr>
          <a:xfrm>
            <a:off x="4200207" y="4393302"/>
            <a:ext cx="322632" cy="489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B</a:t>
            </a:r>
          </a:p>
        </p:txBody>
      </p:sp>
      <p:sp>
        <p:nvSpPr>
          <p:cNvPr id="19" name="Text Box 18"/>
          <p:cNvSpPr txBox="1"/>
          <p:nvPr/>
        </p:nvSpPr>
        <p:spPr>
          <a:xfrm>
            <a:off x="9093712" y="4393300"/>
            <a:ext cx="558165" cy="535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C</a:t>
            </a:r>
          </a:p>
        </p:txBody>
      </p:sp>
      <p:sp>
        <p:nvSpPr>
          <p:cNvPr id="20" name="Text Box 19"/>
          <p:cNvSpPr txBox="1"/>
          <p:nvPr/>
        </p:nvSpPr>
        <p:spPr>
          <a:xfrm>
            <a:off x="736026" y="5376016"/>
            <a:ext cx="558165" cy="535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D</a:t>
            </a:r>
          </a:p>
        </p:txBody>
      </p:sp>
      <p:sp>
        <p:nvSpPr>
          <p:cNvPr id="21" name="Oval 20"/>
          <p:cNvSpPr/>
          <p:nvPr/>
        </p:nvSpPr>
        <p:spPr>
          <a:xfrm>
            <a:off x="3018587" y="2485922"/>
            <a:ext cx="540155" cy="49191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Box 22"/>
          <p:cNvSpPr txBox="1"/>
          <p:nvPr/>
        </p:nvSpPr>
        <p:spPr>
          <a:xfrm>
            <a:off x="2401570" y="1529398"/>
            <a:ext cx="1684655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sz="44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learn</a:t>
            </a:r>
          </a:p>
        </p:txBody>
      </p:sp>
      <p:sp>
        <p:nvSpPr>
          <p:cNvPr id="24" name="Oval 23"/>
          <p:cNvSpPr/>
          <p:nvPr/>
        </p:nvSpPr>
        <p:spPr>
          <a:xfrm>
            <a:off x="4106195" y="4465188"/>
            <a:ext cx="558165" cy="48909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 Box 24"/>
          <p:cNvSpPr txBox="1"/>
          <p:nvPr/>
        </p:nvSpPr>
        <p:spPr>
          <a:xfrm>
            <a:off x="3073717" y="3494404"/>
            <a:ext cx="1684655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sz="44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research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23" grpId="0"/>
      <p:bldP spid="23" grpId="1"/>
      <p:bldP spid="24" grpId="0" bldLvl="0" animBg="1"/>
      <p:bldP spid="24" grpId="1" animBg="1"/>
      <p:bldP spid="25" grpId="0"/>
      <p:bldP spid="2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0480" y="-22225"/>
            <a:ext cx="12330430" cy="1083310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41109" y="1077531"/>
            <a:ext cx="11350891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incorrect underlined word or phrase in </a:t>
            </a:r>
            <a:r>
              <a:rPr lang="en-US" sz="3200" b="1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each sentence.</a:t>
            </a:r>
            <a:endParaRPr lang="en-US" sz="3200" b="1" dirty="0">
              <a:solidFill>
                <a:schemeClr val="tx1"/>
              </a:solidFill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91289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4074" y="1027236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540385" y="19240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PRACTICE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187960" y="2341880"/>
            <a:ext cx="12007215" cy="939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3200" b="1"/>
              <a:t>5. </a:t>
            </a:r>
            <a:r>
              <a:rPr lang="en-US" sz="3200" b="1" u="sng"/>
              <a:t>Do </a:t>
            </a:r>
            <a:r>
              <a:rPr lang="en-US" sz="3200"/>
              <a:t>you mind </a:t>
            </a:r>
            <a:r>
              <a:rPr lang="en-US" sz="3200" b="1" u="sng"/>
              <a:t>not</a:t>
            </a:r>
            <a:r>
              <a:rPr lang="en-US" sz="3200" b="1"/>
              <a:t> </a:t>
            </a:r>
            <a:r>
              <a:rPr lang="en-US" sz="3200" b="1" u="sng"/>
              <a:t>to talk </a:t>
            </a:r>
            <a:r>
              <a:rPr lang="en-US" sz="3200"/>
              <a:t>about the past in such a </a:t>
            </a:r>
            <a:r>
              <a:rPr lang="en-US" sz="3200" b="1" u="sng"/>
              <a:t>negative</a:t>
            </a:r>
            <a:r>
              <a:rPr lang="en-US" sz="3200"/>
              <a:t> way?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766445" y="3211830"/>
            <a:ext cx="558165" cy="535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A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3100705" y="3136900"/>
            <a:ext cx="558165" cy="535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B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3937635" y="3136900"/>
            <a:ext cx="558165" cy="535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C</a:t>
            </a:r>
          </a:p>
        </p:txBody>
      </p:sp>
      <p:sp>
        <p:nvSpPr>
          <p:cNvPr id="13" name="Text Box 12"/>
          <p:cNvSpPr txBox="1"/>
          <p:nvPr/>
        </p:nvSpPr>
        <p:spPr>
          <a:xfrm>
            <a:off x="9347200" y="3211830"/>
            <a:ext cx="558165" cy="535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/>
              <a:t>D</a:t>
            </a:r>
          </a:p>
        </p:txBody>
      </p:sp>
      <p:sp>
        <p:nvSpPr>
          <p:cNvPr id="21" name="Oval 20"/>
          <p:cNvSpPr/>
          <p:nvPr/>
        </p:nvSpPr>
        <p:spPr>
          <a:xfrm>
            <a:off x="3900806" y="3211830"/>
            <a:ext cx="474550" cy="46037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Box 22"/>
          <p:cNvSpPr txBox="1"/>
          <p:nvPr/>
        </p:nvSpPr>
        <p:spPr>
          <a:xfrm>
            <a:off x="3374390" y="2159000"/>
            <a:ext cx="1684655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sz="44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talking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23" grpId="0"/>
      <p:bldP spid="2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1905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7297" y="1219186"/>
            <a:ext cx="10338245" cy="5530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0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Work in pairs. Take turns to complete the sentences.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579292" y="128698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2077" y="1166735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00" name="Text Box 99"/>
          <p:cNvSpPr txBox="1"/>
          <p:nvPr/>
        </p:nvSpPr>
        <p:spPr>
          <a:xfrm>
            <a:off x="555647" y="2047995"/>
            <a:ext cx="7040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vi-VN" altLang="en-US" sz="3200" b="0">
                <a:solidFill>
                  <a:srgbClr val="000000"/>
                </a:solidFill>
                <a:latin typeface="Times New Roman" panose="02020603050405020304" charset="0"/>
              </a:rPr>
              <a:t>- W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charset="0"/>
              </a:rPr>
              <a:t>ork in pairs.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710805" y="3467697"/>
            <a:ext cx="10219888" cy="2553335"/>
          </a:xfrm>
          <a:prstGeom prst="rect">
            <a:avLst/>
          </a:prstGeom>
          <a:solidFill>
            <a:srgbClr val="A0C3D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vi-VN" sz="3200" dirty="0">
                <a:solidFill>
                  <a:srgbClr val="000000"/>
                </a:solidFill>
                <a:latin typeface="Times New Roman" panose="02020603050405020304" charset="0"/>
              </a:rPr>
              <a:t>1. For my future career, I want ______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charset="0"/>
              </a:rPr>
              <a:t>__________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charset="0"/>
              </a:rPr>
              <a:t>______.</a:t>
            </a:r>
          </a:p>
          <a:p>
            <a:pPr marL="635" indent="-635"/>
            <a:r>
              <a:rPr lang="vi-VN" sz="3200" dirty="0">
                <a:solidFill>
                  <a:srgbClr val="000000"/>
                </a:solidFill>
                <a:latin typeface="Times New Roman" panose="02020603050405020304" charset="0"/>
              </a:rPr>
              <a:t>2. Do you mind not ____________________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charset="0"/>
              </a:rPr>
              <a:t>___________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charset="0"/>
              </a:rPr>
              <a:t>?</a:t>
            </a:r>
          </a:p>
          <a:p>
            <a:pPr marL="635" indent="-635"/>
            <a:r>
              <a:rPr lang="vi-VN" sz="3200" dirty="0">
                <a:solidFill>
                  <a:srgbClr val="000000"/>
                </a:solidFill>
                <a:latin typeface="Times New Roman" panose="02020603050405020304" charset="0"/>
              </a:rPr>
              <a:t>3. We all agreed _______________________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charset="0"/>
              </a:rPr>
              <a:t>___________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charset="0"/>
              </a:rPr>
              <a:t>.</a:t>
            </a:r>
          </a:p>
          <a:p>
            <a:pPr marL="635" indent="-635"/>
            <a:r>
              <a:rPr lang="vi-VN" sz="3200" dirty="0">
                <a:solidFill>
                  <a:srgbClr val="000000"/>
                </a:solidFill>
                <a:latin typeface="Times New Roman" panose="02020603050405020304" charset="0"/>
              </a:rPr>
              <a:t>4. I have never fancied __________________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charset="0"/>
              </a:rPr>
              <a:t>___________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charset="0"/>
              </a:rPr>
              <a:t>.</a:t>
            </a:r>
          </a:p>
          <a:p>
            <a:pPr marL="635" indent="-635"/>
            <a:r>
              <a:rPr lang="vi-VN" sz="3200" dirty="0">
                <a:solidFill>
                  <a:srgbClr val="000000"/>
                </a:solidFill>
                <a:latin typeface="Times New Roman" panose="02020603050405020304" charset="0"/>
              </a:rPr>
              <a:t>5. For our two-day holiday, I suggest ________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charset="0"/>
              </a:rPr>
              <a:t>__________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charset="0"/>
              </a:rPr>
              <a:t>.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487067" y="2676527"/>
            <a:ext cx="106673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vi-VN" altLang="en-US" sz="3200" b="0">
                <a:solidFill>
                  <a:srgbClr val="000000"/>
                </a:solidFill>
                <a:latin typeface="Times New Roman" panose="02020603050405020304" charset="0"/>
              </a:rPr>
              <a:t>- 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charset="0"/>
              </a:rPr>
              <a:t>Take turns to complete the sentences in the way they like.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 bldLvl="0" animBg="1"/>
      <p:bldP spid="3" grpId="1"/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1905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87067" y="194965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2077" y="1166735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335666" y="1038798"/>
            <a:ext cx="11772611" cy="5750378"/>
          </a:xfrm>
          <a:prstGeom prst="rect">
            <a:avLst/>
          </a:prstGeom>
          <a:solidFill>
            <a:srgbClr val="A0C3D2"/>
          </a:solidFill>
          <a:ln w="9525">
            <a:noFill/>
          </a:ln>
        </p:spPr>
        <p:txBody>
          <a:bodyPr wrap="square">
            <a:noAutofit/>
          </a:bodyPr>
          <a:lstStyle/>
          <a:p>
            <a:pPr marL="635" indent="-635">
              <a:lnSpc>
                <a:spcPct val="150000"/>
              </a:lnSpc>
            </a:pPr>
            <a:r>
              <a:rPr lang="vi-VN" sz="3500" b="1" i="1" dirty="0">
                <a:solidFill>
                  <a:srgbClr val="000000"/>
                </a:solidFill>
                <a:latin typeface="Times New Roman" panose="02020603050405020304" charset="0"/>
              </a:rPr>
              <a:t>Suggested answers:</a:t>
            </a:r>
          </a:p>
          <a:p>
            <a:pPr marL="635" indent="-635">
              <a:lnSpc>
                <a:spcPct val="150000"/>
              </a:lnSpc>
            </a:pPr>
            <a:r>
              <a:rPr lang="vi-VN" sz="3500" b="1" dirty="0">
                <a:solidFill>
                  <a:srgbClr val="000000"/>
                </a:solidFill>
                <a:latin typeface="Times New Roman" panose="02020603050405020304" charset="0"/>
              </a:rPr>
              <a:t>1. </a:t>
            </a:r>
            <a:r>
              <a:rPr lang="vi-VN" sz="3500" dirty="0">
                <a:solidFill>
                  <a:srgbClr val="000000"/>
                </a:solidFill>
                <a:latin typeface="Times New Roman" panose="02020603050405020304" charset="0"/>
              </a:rPr>
              <a:t>For my future career, I want </a:t>
            </a:r>
            <a:r>
              <a:rPr lang="vi-VN" sz="3500" u="sng" dirty="0">
                <a:solidFill>
                  <a:srgbClr val="000000"/>
                </a:solidFill>
                <a:latin typeface="Times New Roman" panose="02020603050405020304" charset="0"/>
              </a:rPr>
              <a:t>to work in fashion design</a:t>
            </a:r>
            <a:r>
              <a:rPr lang="vi-VN" sz="3500" dirty="0">
                <a:solidFill>
                  <a:srgbClr val="000000"/>
                </a:solidFill>
                <a:latin typeface="Times New Roman" panose="02020603050405020304" charset="0"/>
              </a:rPr>
              <a:t>.</a:t>
            </a:r>
          </a:p>
          <a:p>
            <a:pPr marL="635" indent="-635">
              <a:lnSpc>
                <a:spcPct val="150000"/>
              </a:lnSpc>
            </a:pPr>
            <a:r>
              <a:rPr lang="vi-VN" sz="3500" b="1" dirty="0">
                <a:solidFill>
                  <a:srgbClr val="000000"/>
                </a:solidFill>
                <a:latin typeface="Times New Roman" panose="02020603050405020304" charset="0"/>
              </a:rPr>
              <a:t>2. </a:t>
            </a:r>
            <a:r>
              <a:rPr lang="vi-VN" sz="3500" dirty="0">
                <a:solidFill>
                  <a:srgbClr val="000000"/>
                </a:solidFill>
                <a:latin typeface="Times New Roman" panose="02020603050405020304" charset="0"/>
              </a:rPr>
              <a:t>Do you mind not </a:t>
            </a:r>
            <a:r>
              <a:rPr lang="vi-VN" sz="3500" u="sng" dirty="0">
                <a:solidFill>
                  <a:srgbClr val="000000"/>
                </a:solidFill>
                <a:latin typeface="Times New Roman" panose="02020603050405020304" charset="0"/>
              </a:rPr>
              <a:t>making noise while studying</a:t>
            </a:r>
            <a:r>
              <a:rPr lang="vi-VN" sz="3500" dirty="0">
                <a:solidFill>
                  <a:srgbClr val="000000"/>
                </a:solidFill>
                <a:latin typeface="Times New Roman" panose="02020603050405020304" charset="0"/>
              </a:rPr>
              <a:t>?</a:t>
            </a:r>
          </a:p>
          <a:p>
            <a:pPr marL="635" indent="-635">
              <a:lnSpc>
                <a:spcPct val="150000"/>
              </a:lnSpc>
            </a:pPr>
            <a:r>
              <a:rPr lang="vi-VN" sz="3500" b="1" dirty="0">
                <a:solidFill>
                  <a:srgbClr val="000000"/>
                </a:solidFill>
                <a:latin typeface="Times New Roman" panose="02020603050405020304" charset="0"/>
              </a:rPr>
              <a:t>3. </a:t>
            </a:r>
            <a:r>
              <a:rPr lang="vi-VN" sz="3500" dirty="0">
                <a:solidFill>
                  <a:srgbClr val="000000"/>
                </a:solidFill>
                <a:latin typeface="Times New Roman" panose="02020603050405020304" charset="0"/>
              </a:rPr>
              <a:t>We all agreed </a:t>
            </a:r>
            <a:r>
              <a:rPr lang="vi-VN" sz="3500" u="sng" dirty="0">
                <a:solidFill>
                  <a:srgbClr val="000000"/>
                </a:solidFill>
                <a:latin typeface="Times New Roman" panose="02020603050405020304" charset="0"/>
              </a:rPr>
              <a:t>to visit the nursing home in our neighbourhood</a:t>
            </a:r>
            <a:r>
              <a:rPr lang="vi-VN" sz="3500" dirty="0">
                <a:solidFill>
                  <a:srgbClr val="000000"/>
                </a:solidFill>
                <a:latin typeface="Times New Roman" panose="02020603050405020304" charset="0"/>
              </a:rPr>
              <a:t>.</a:t>
            </a:r>
          </a:p>
          <a:p>
            <a:pPr marL="635" indent="-635">
              <a:lnSpc>
                <a:spcPct val="150000"/>
              </a:lnSpc>
            </a:pPr>
            <a:r>
              <a:rPr lang="vi-VN" sz="3500" b="1" dirty="0">
                <a:solidFill>
                  <a:srgbClr val="000000"/>
                </a:solidFill>
                <a:latin typeface="Times New Roman" panose="02020603050405020304" charset="0"/>
              </a:rPr>
              <a:t>4. </a:t>
            </a:r>
            <a:r>
              <a:rPr lang="vi-VN" sz="3500" dirty="0">
                <a:solidFill>
                  <a:srgbClr val="000000"/>
                </a:solidFill>
                <a:latin typeface="Times New Roman" panose="02020603050405020304" charset="0"/>
              </a:rPr>
              <a:t>I have never fancied </a:t>
            </a:r>
            <a:r>
              <a:rPr lang="vi-VN" sz="3500" u="sng" dirty="0">
                <a:solidFill>
                  <a:srgbClr val="000000"/>
                </a:solidFill>
                <a:latin typeface="Times New Roman" panose="02020603050405020304" charset="0"/>
              </a:rPr>
              <a:t>travelling alone </a:t>
            </a:r>
            <a:r>
              <a:rPr lang="en-US" sz="3500" u="sng" dirty="0">
                <a:solidFill>
                  <a:srgbClr val="000000"/>
                </a:solidFill>
                <a:latin typeface="Times New Roman" panose="02020603050405020304" charset="0"/>
              </a:rPr>
              <a:t>abroad</a:t>
            </a:r>
            <a:r>
              <a:rPr lang="vi-VN" sz="3500" dirty="0">
                <a:solidFill>
                  <a:srgbClr val="000000"/>
                </a:solidFill>
                <a:latin typeface="Times New Roman" panose="02020603050405020304" charset="0"/>
              </a:rPr>
              <a:t>.</a:t>
            </a:r>
          </a:p>
          <a:p>
            <a:pPr marL="635" indent="-635">
              <a:lnSpc>
                <a:spcPct val="150000"/>
              </a:lnSpc>
            </a:pPr>
            <a:r>
              <a:rPr lang="vi-VN" sz="3500" b="1" dirty="0">
                <a:solidFill>
                  <a:srgbClr val="000000"/>
                </a:solidFill>
                <a:latin typeface="Times New Roman" panose="02020603050405020304" charset="0"/>
              </a:rPr>
              <a:t>5. </a:t>
            </a:r>
            <a:r>
              <a:rPr lang="vi-VN" sz="3500" dirty="0">
                <a:solidFill>
                  <a:srgbClr val="000000"/>
                </a:solidFill>
                <a:latin typeface="Times New Roman" panose="02020603050405020304" charset="0"/>
              </a:rPr>
              <a:t>For our two-day holiday, I suggest </a:t>
            </a:r>
            <a:r>
              <a:rPr lang="vi-VN" sz="3500" u="sng" dirty="0">
                <a:solidFill>
                  <a:srgbClr val="000000"/>
                </a:solidFill>
                <a:latin typeface="Times New Roman" panose="02020603050405020304" charset="0"/>
              </a:rPr>
              <a:t>going camping at Thay</a:t>
            </a:r>
            <a:r>
              <a:rPr lang="en-US" sz="3500" u="sng" dirty="0">
                <a:solidFill>
                  <a:srgbClr val="000000"/>
                </a:solidFill>
                <a:latin typeface="Times New Roman" panose="02020603050405020304" charset="0"/>
              </a:rPr>
              <a:t> pagoda</a:t>
            </a:r>
            <a:r>
              <a:rPr lang="vi-VN" sz="3500" dirty="0">
                <a:solidFill>
                  <a:srgbClr val="000000"/>
                </a:solidFill>
                <a:latin typeface="Times New Roman" panose="0202060305040502030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967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87045" y="194945"/>
            <a:ext cx="543814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vi-VN" alt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EXTRA ACTIVITY</a:t>
            </a:r>
          </a:p>
        </p:txBody>
      </p:sp>
      <p:sp>
        <p:nvSpPr>
          <p:cNvPr id="100" name="Text Box 99"/>
          <p:cNvSpPr txBox="1"/>
          <p:nvPr/>
        </p:nvSpPr>
        <p:spPr>
          <a:xfrm>
            <a:off x="90170" y="1577340"/>
            <a:ext cx="1191133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just"/>
            <a:r>
              <a:rPr lang="en-US" sz="40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sz="40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Prepare a short talk about your future, based on the cues provided below. Then share it with your class.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379537" y="3122033"/>
            <a:ext cx="11426640" cy="2553335"/>
          </a:xfrm>
          <a:prstGeom prst="rect">
            <a:avLst/>
          </a:prstGeom>
          <a:solidFill>
            <a:srgbClr val="FDCEDF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sz="4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your future (what you want / hope / plan to do / to 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4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become)</a:t>
            </a:r>
          </a:p>
          <a:p>
            <a:pPr marL="635" indent="-635"/>
            <a:r>
              <a:rPr sz="4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three things that you enjoy doing / you want to learn that you think could help you fulfil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4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your future plan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 bldLvl="0" animBg="1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market_-_42089 (540p)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43105" cy="6858000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>
            <a:off x="1905" y="4163786"/>
            <a:ext cx="34925" cy="76577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5" h="1206">
                <a:moveTo>
                  <a:pt x="0" y="0"/>
                </a:moveTo>
                <a:lnTo>
                  <a:pt x="55" y="393"/>
                </a:lnTo>
                <a:lnTo>
                  <a:pt x="0" y="1206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-100965" y="3429000"/>
            <a:ext cx="102870" cy="73478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2" h="1157">
                <a:moveTo>
                  <a:pt x="0" y="0"/>
                </a:moveTo>
                <a:lnTo>
                  <a:pt x="162" y="34"/>
                </a:lnTo>
                <a:lnTo>
                  <a:pt x="162" y="1157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-100965" y="4929561"/>
            <a:ext cx="102870" cy="152076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2" h="2395">
                <a:moveTo>
                  <a:pt x="162" y="0"/>
                </a:moveTo>
                <a:lnTo>
                  <a:pt x="162" y="2336"/>
                </a:lnTo>
                <a:lnTo>
                  <a:pt x="0" y="2395"/>
                </a:lnTo>
                <a:lnTo>
                  <a:pt x="16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0" y="3389630"/>
            <a:ext cx="12143740" cy="311531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21" h="4906">
                <a:moveTo>
                  <a:pt x="19121" y="0"/>
                </a:moveTo>
                <a:cubicBezTo>
                  <a:pt x="18896" y="1785"/>
                  <a:pt x="19098" y="3167"/>
                  <a:pt x="19086" y="4750"/>
                </a:cubicBezTo>
                <a:lnTo>
                  <a:pt x="14752" y="3710"/>
                </a:lnTo>
                <a:lnTo>
                  <a:pt x="9292" y="4906"/>
                </a:lnTo>
                <a:lnTo>
                  <a:pt x="2618" y="3814"/>
                </a:lnTo>
                <a:lnTo>
                  <a:pt x="0" y="4761"/>
                </a:lnTo>
                <a:lnTo>
                  <a:pt x="0" y="2425"/>
                </a:lnTo>
                <a:lnTo>
                  <a:pt x="55" y="1612"/>
                </a:lnTo>
                <a:lnTo>
                  <a:pt x="0" y="1219"/>
                </a:lnTo>
                <a:lnTo>
                  <a:pt x="0" y="96"/>
                </a:lnTo>
                <a:lnTo>
                  <a:pt x="2739" y="676"/>
                </a:lnTo>
                <a:lnTo>
                  <a:pt x="4389" y="867"/>
                </a:lnTo>
                <a:lnTo>
                  <a:pt x="8654" y="693"/>
                </a:lnTo>
                <a:lnTo>
                  <a:pt x="10003" y="225"/>
                </a:lnTo>
                <a:lnTo>
                  <a:pt x="12745" y="1092"/>
                </a:lnTo>
                <a:lnTo>
                  <a:pt x="14648" y="1109"/>
                </a:lnTo>
                <a:lnTo>
                  <a:pt x="19121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-352425" y="0"/>
            <a:ext cx="12678410" cy="709993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21" h="11181">
                <a:moveTo>
                  <a:pt x="19121" y="5498"/>
                </a:moveTo>
                <a:lnTo>
                  <a:pt x="19121" y="11181"/>
                </a:lnTo>
                <a:lnTo>
                  <a:pt x="0" y="11181"/>
                </a:lnTo>
                <a:lnTo>
                  <a:pt x="0" y="10259"/>
                </a:lnTo>
                <a:lnTo>
                  <a:pt x="2618" y="9312"/>
                </a:lnTo>
                <a:lnTo>
                  <a:pt x="9292" y="10404"/>
                </a:lnTo>
                <a:lnTo>
                  <a:pt x="14752" y="9208"/>
                </a:lnTo>
                <a:lnTo>
                  <a:pt x="19086" y="10248"/>
                </a:lnTo>
                <a:cubicBezTo>
                  <a:pt x="19098" y="8665"/>
                  <a:pt x="18896" y="7283"/>
                  <a:pt x="19121" y="5498"/>
                </a:cubicBezTo>
                <a:close/>
                <a:moveTo>
                  <a:pt x="0" y="0"/>
                </a:moveTo>
                <a:lnTo>
                  <a:pt x="19121" y="0"/>
                </a:lnTo>
                <a:lnTo>
                  <a:pt x="19121" y="5498"/>
                </a:lnTo>
                <a:lnTo>
                  <a:pt x="14648" y="6607"/>
                </a:lnTo>
                <a:lnTo>
                  <a:pt x="12745" y="6590"/>
                </a:lnTo>
                <a:lnTo>
                  <a:pt x="10003" y="5723"/>
                </a:lnTo>
                <a:lnTo>
                  <a:pt x="8654" y="6191"/>
                </a:lnTo>
                <a:lnTo>
                  <a:pt x="4389" y="6365"/>
                </a:lnTo>
                <a:lnTo>
                  <a:pt x="2739" y="6174"/>
                </a:lnTo>
                <a:lnTo>
                  <a:pt x="0" y="559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2357755" y="956310"/>
            <a:ext cx="787400" cy="709295"/>
            <a:chOff x="2180974" y="148629"/>
            <a:chExt cx="712319" cy="709214"/>
          </a:xfrm>
        </p:grpSpPr>
        <p:sp>
          <p:nvSpPr>
            <p:cNvPr id="10" name="Oval 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77ADC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u="sng">
                <a:solidFill>
                  <a:schemeClr val="tx1"/>
                </a:solidFill>
              </a:endParaRPr>
            </a:p>
          </p:txBody>
        </p:sp>
        <p:sp>
          <p:nvSpPr>
            <p:cNvPr id="11" name="Chord 1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008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u="sng">
                <a:solidFill>
                  <a:schemeClr val="tx1"/>
                </a:solidFill>
              </a:endParaRPr>
            </a:p>
          </p:txBody>
        </p:sp>
      </p:grpSp>
      <p:sp>
        <p:nvSpPr>
          <p:cNvPr id="12" name="TextBox 39"/>
          <p:cNvSpPr txBox="1"/>
          <p:nvPr/>
        </p:nvSpPr>
        <p:spPr>
          <a:xfrm>
            <a:off x="327025" y="850265"/>
            <a:ext cx="230886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u="sng" dirty="0">
                <a:solidFill>
                  <a:srgbClr val="FF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yriad Pro" pitchFamily="34" charset="0"/>
              </a:rPr>
              <a:t>Unit</a:t>
            </a:r>
          </a:p>
        </p:txBody>
      </p:sp>
      <p:sp>
        <p:nvSpPr>
          <p:cNvPr id="13" name="TextBox 16"/>
          <p:cNvSpPr txBox="1"/>
          <p:nvPr/>
        </p:nvSpPr>
        <p:spPr>
          <a:xfrm>
            <a:off x="2337435" y="939800"/>
            <a:ext cx="8070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vi-VN" sz="4000" b="1" u="sng">
                <a:solidFill>
                  <a:schemeClr val="bg1"/>
                </a:solidFill>
                <a:latin typeface="Myriad Pro" pitchFamily="34" charset="0"/>
              </a:rPr>
              <a:t>6</a:t>
            </a:r>
            <a:endParaRPr lang="en-US" altLang="vi-VN" sz="4000" b="1" u="sng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0" name="TextBox 40"/>
          <p:cNvSpPr txBox="1"/>
          <p:nvPr/>
        </p:nvSpPr>
        <p:spPr>
          <a:xfrm>
            <a:off x="2738755" y="521335"/>
            <a:ext cx="958659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>
                <a:ln>
                  <a:noFill/>
                </a:ln>
                <a:solidFill>
                  <a:srgbClr val="FF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yriad Pro" pitchFamily="34" charset="0"/>
              </a:rPr>
              <a:t>VIETNAMESE LIFESTYLE: </a:t>
            </a:r>
          </a:p>
          <a:p>
            <a:pPr algn="ctr"/>
            <a:r>
              <a:rPr lang="en-US" sz="5000" b="1" dirty="0">
                <a:ln>
                  <a:noFill/>
                </a:ln>
                <a:solidFill>
                  <a:srgbClr val="FF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yriad Pro" pitchFamily="34" charset="0"/>
              </a:rPr>
              <a:t>THEN AND NOW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738880" y="2399030"/>
            <a:ext cx="5208270" cy="625475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35"/>
          <p:cNvSpPr txBox="1"/>
          <p:nvPr/>
        </p:nvSpPr>
        <p:spPr>
          <a:xfrm>
            <a:off x="4264180" y="2434432"/>
            <a:ext cx="471298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3: A CLOSER LOOK 2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3194154" y="2229959"/>
            <a:ext cx="990895" cy="941618"/>
            <a:chOff x="2766630" y="1746890"/>
            <a:chExt cx="990895" cy="941618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7"/>
            <a:srcRect t="5582"/>
            <a:stretch>
              <a:fillRect/>
            </a:stretch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6" dur="2368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7" repeatCount="indefinite" fill="hold" display="1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2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5" grpId="1" animBg="1"/>
      <p:bldP spid="14" grpId="0" bldLvl="0" animBg="1"/>
      <p:bldP spid="14" grpId="1" animBg="1"/>
      <p:bldP spid="15" grpId="0"/>
      <p:bldP spid="15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7375" y="1289230"/>
            <a:ext cx="208881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7067" y="2649381"/>
            <a:ext cx="11445622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>
                <a:sym typeface="+mn-ea"/>
              </a:rPr>
              <a:t>Use correctly </a:t>
            </a:r>
            <a:r>
              <a:rPr lang="en-US" sz="3600" i="1" dirty="0">
                <a:sym typeface="+mn-ea"/>
              </a:rPr>
              <a:t>to</a:t>
            </a:r>
            <a:r>
              <a:rPr lang="en-US" sz="3600" dirty="0">
                <a:sym typeface="+mn-ea"/>
              </a:rPr>
              <a:t>-infinitive and </a:t>
            </a:r>
            <a:r>
              <a:rPr lang="en-US" sz="3600" i="1" dirty="0">
                <a:sym typeface="+mn-ea"/>
              </a:rPr>
              <a:t>V-ing</a:t>
            </a:r>
            <a:r>
              <a:rPr lang="en-US" sz="3600" dirty="0">
                <a:sym typeface="+mn-ea"/>
              </a:rPr>
              <a:t> after a verb.</a:t>
            </a:r>
            <a:endParaRPr lang="en-US" sz="36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sz="3600" dirty="0"/>
          </a:p>
        </p:txBody>
      </p:sp>
      <p:pic>
        <p:nvPicPr>
          <p:cNvPr id="2050" name="Picture 2" descr="Recruiting Action Plan Wrap-Up – firecracke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588" y="1436567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5" y="1278761"/>
            <a:ext cx="263666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11864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045" y="1953895"/>
            <a:ext cx="11184255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- Do exercises in the workbook;</a:t>
            </a:r>
          </a:p>
          <a:p>
            <a:pPr algn="just">
              <a:lnSpc>
                <a:spcPct val="150000"/>
              </a:lnSpc>
            </a:pPr>
            <a:r>
              <a:rPr lang="en-US" sz="3600" dirty="0"/>
              <a:t>- Make 5 sentences by using </a:t>
            </a:r>
            <a:r>
              <a:rPr lang="en-US" sz="3600" i="1" dirty="0"/>
              <a:t>to</a:t>
            </a:r>
            <a:r>
              <a:rPr lang="en-US" sz="3600" dirty="0"/>
              <a:t>-infinitive and </a:t>
            </a:r>
            <a:r>
              <a:rPr lang="en-US" sz="3600" i="1" dirty="0"/>
              <a:t>V-</a:t>
            </a:r>
            <a:r>
              <a:rPr lang="en-US" sz="3600" i="1" dirty="0" err="1"/>
              <a:t>ing</a:t>
            </a:r>
            <a:r>
              <a:rPr lang="en-US" sz="3600" dirty="0"/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765" y="4495800"/>
            <a:ext cx="2112010" cy="2112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9701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Website: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hoclieu.vn</a:t>
            </a:r>
            <a:endParaRPr lang="en-GB">
              <a:solidFill>
                <a:schemeClr val="bg1"/>
              </a:solidFill>
            </a:endParaRPr>
          </a:p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Fanpage: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facebook.com/www.tienganhglobalsuccess.vn/</a:t>
            </a:r>
            <a:endParaRPr lang="en-GB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1271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1</a:t>
            </a:r>
          </a:p>
        </p:txBody>
      </p:sp>
      <p:sp>
        <p:nvSpPr>
          <p:cNvPr id="5" name="TextBox 20"/>
          <p:cNvSpPr txBox="1"/>
          <p:nvPr/>
        </p:nvSpPr>
        <p:spPr>
          <a:xfrm>
            <a:off x="804545" y="1532890"/>
            <a:ext cx="10470515" cy="919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en-US" sz="4500" b="1" dirty="0"/>
              <a:t>Example:</a:t>
            </a:r>
          </a:p>
        </p:txBody>
      </p:sp>
      <p:sp>
        <p:nvSpPr>
          <p:cNvPr id="2" name="TextBox 20"/>
          <p:cNvSpPr txBox="1"/>
          <p:nvPr/>
        </p:nvSpPr>
        <p:spPr>
          <a:xfrm>
            <a:off x="658761" y="2452370"/>
            <a:ext cx="11449517" cy="919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</a:pPr>
            <a:r>
              <a:rPr lang="en-US" sz="4500" dirty="0"/>
              <a:t> I enjoy working in the garden with </a:t>
            </a:r>
            <a:r>
              <a:rPr lang="en-US" sz="4500"/>
              <a:t>my grandma.</a:t>
            </a:r>
            <a:endParaRPr lang="en-US" sz="4500" dirty="0"/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1136015" y="3124610"/>
            <a:ext cx="327866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TextBox 20"/>
          <p:cNvSpPr txBox="1"/>
          <p:nvPr/>
        </p:nvSpPr>
        <p:spPr>
          <a:xfrm>
            <a:off x="804544" y="4044090"/>
            <a:ext cx="11208483" cy="919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4500" dirty="0"/>
              <a:t>Which certain Verbs can go with </a:t>
            </a:r>
            <a:r>
              <a:rPr lang="en-US" sz="4500" i="1" dirty="0"/>
              <a:t>V-</a:t>
            </a:r>
            <a:r>
              <a:rPr lang="en-US" sz="4500" i="1" dirty="0" err="1"/>
              <a:t>ing</a:t>
            </a:r>
            <a:r>
              <a:rPr lang="en-US" sz="4500" dirty="0"/>
              <a:t>? </a:t>
            </a:r>
          </a:p>
        </p:txBody>
      </p:sp>
      <p:sp>
        <p:nvSpPr>
          <p:cNvPr id="7" name="TextBox 20"/>
          <p:cNvSpPr txBox="1"/>
          <p:nvPr/>
        </p:nvSpPr>
        <p:spPr>
          <a:xfrm>
            <a:off x="804544" y="5176070"/>
            <a:ext cx="11208483" cy="919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4500">
                <a:solidFill>
                  <a:srgbClr val="FF0000"/>
                </a:solidFill>
              </a:rPr>
              <a:t>enjoy / fancy / </a:t>
            </a:r>
            <a:r>
              <a:rPr lang="en-US" sz="4500" dirty="0">
                <a:solidFill>
                  <a:srgbClr val="FF0000"/>
                </a:solidFill>
              </a:rPr>
              <a:t>hate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1271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1</a:t>
            </a:r>
          </a:p>
        </p:txBody>
      </p:sp>
      <p:sp>
        <p:nvSpPr>
          <p:cNvPr id="5" name="TextBox 20"/>
          <p:cNvSpPr txBox="1"/>
          <p:nvPr/>
        </p:nvSpPr>
        <p:spPr>
          <a:xfrm>
            <a:off x="314636" y="1532890"/>
            <a:ext cx="10470515" cy="919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en-US" sz="4500" b="1" dirty="0"/>
              <a:t>Example:</a:t>
            </a:r>
          </a:p>
        </p:txBody>
      </p:sp>
      <p:sp>
        <p:nvSpPr>
          <p:cNvPr id="2" name="TextBox 20"/>
          <p:cNvSpPr txBox="1"/>
          <p:nvPr/>
        </p:nvSpPr>
        <p:spPr>
          <a:xfrm>
            <a:off x="314636" y="2452370"/>
            <a:ext cx="11916697" cy="919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</a:pPr>
            <a:r>
              <a:rPr lang="en-US" sz="4500" dirty="0"/>
              <a:t>My father wants to find a better job in advertising.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2854202" y="3183603"/>
            <a:ext cx="29566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TextBox 20"/>
          <p:cNvSpPr txBox="1"/>
          <p:nvPr/>
        </p:nvSpPr>
        <p:spPr>
          <a:xfrm>
            <a:off x="314636" y="4113366"/>
            <a:ext cx="11698391" cy="919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4500" dirty="0"/>
              <a:t>Which certain Verbs can go with </a:t>
            </a:r>
            <a:r>
              <a:rPr lang="en-US" sz="4500" i="1" dirty="0"/>
              <a:t>to-</a:t>
            </a:r>
            <a:r>
              <a:rPr lang="en-US" sz="4500" dirty="0"/>
              <a:t>V? </a:t>
            </a:r>
          </a:p>
        </p:txBody>
      </p:sp>
      <p:sp>
        <p:nvSpPr>
          <p:cNvPr id="7" name="TextBox 20"/>
          <p:cNvSpPr txBox="1"/>
          <p:nvPr/>
        </p:nvSpPr>
        <p:spPr>
          <a:xfrm>
            <a:off x="487067" y="4969510"/>
            <a:ext cx="11525960" cy="919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4500">
                <a:solidFill>
                  <a:srgbClr val="FF0000"/>
                </a:solidFill>
              </a:rPr>
              <a:t>want / </a:t>
            </a:r>
            <a:r>
              <a:rPr lang="en-US" sz="4500" dirty="0">
                <a:solidFill>
                  <a:srgbClr val="FF0000"/>
                </a:solidFill>
              </a:rPr>
              <a:t>learn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E0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270" y="-7620"/>
            <a:ext cx="12192000" cy="862965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179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255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</a:p>
        </p:txBody>
      </p:sp>
      <p:sp>
        <p:nvSpPr>
          <p:cNvPr id="2" name="TextBox 20"/>
          <p:cNvSpPr txBox="1"/>
          <p:nvPr/>
        </p:nvSpPr>
        <p:spPr>
          <a:xfrm>
            <a:off x="2120265" y="1818640"/>
            <a:ext cx="8100060" cy="23444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sz="115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Grammar Challenge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E0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270" y="-7620"/>
            <a:ext cx="12192000" cy="862965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179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255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</a:p>
        </p:txBody>
      </p:sp>
      <p:sp>
        <p:nvSpPr>
          <p:cNvPr id="2" name="TextBox 20"/>
          <p:cNvSpPr txBox="1"/>
          <p:nvPr/>
        </p:nvSpPr>
        <p:spPr>
          <a:xfrm>
            <a:off x="3982066" y="974780"/>
            <a:ext cx="8126114" cy="35128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sz="4000" b="1" dirty="0"/>
              <a:t>- </a:t>
            </a:r>
            <a:r>
              <a:rPr lang="en-US" sz="4000" dirty="0"/>
              <a:t>There is a list a list of verbs.</a:t>
            </a:r>
            <a:endParaRPr lang="en-US" sz="4000" b="1" dirty="0"/>
          </a:p>
          <a:p>
            <a:pPr>
              <a:lnSpc>
                <a:spcPct val="150000"/>
              </a:lnSpc>
            </a:pPr>
            <a:r>
              <a:rPr lang="en-US" sz="4000" dirty="0"/>
              <a:t>- You must create sentences using both the </a:t>
            </a:r>
            <a:r>
              <a:rPr lang="en-US" sz="4000" i="1" dirty="0"/>
              <a:t>to</a:t>
            </a:r>
            <a:r>
              <a:rPr lang="en-US" sz="4000" dirty="0"/>
              <a:t>-V and </a:t>
            </a:r>
            <a:r>
              <a:rPr lang="en-US" sz="4000" i="1" dirty="0"/>
              <a:t>V-</a:t>
            </a:r>
            <a:r>
              <a:rPr lang="en-US" sz="4000" i="1" dirty="0" err="1"/>
              <a:t>ing</a:t>
            </a:r>
            <a:r>
              <a:rPr lang="en-US" sz="4000" dirty="0"/>
              <a:t> forms.</a:t>
            </a:r>
          </a:p>
          <a:p>
            <a:pPr>
              <a:lnSpc>
                <a:spcPct val="150000"/>
              </a:lnSpc>
            </a:pPr>
            <a:r>
              <a:rPr lang="en-US" sz="4000" b="1" dirty="0"/>
              <a:t>Example:</a:t>
            </a:r>
            <a:r>
              <a:rPr lang="en-US" sz="4000" dirty="0"/>
              <a:t> </a:t>
            </a:r>
          </a:p>
          <a:p>
            <a:pPr>
              <a:lnSpc>
                <a:spcPct val="150000"/>
              </a:lnSpc>
            </a:pPr>
            <a:r>
              <a:rPr lang="en-US" sz="4000" dirty="0"/>
              <a:t>“I like </a:t>
            </a:r>
            <a:r>
              <a:rPr lang="en-US" sz="4000" dirty="0">
                <a:solidFill>
                  <a:srgbClr val="FF0000"/>
                </a:solidFill>
              </a:rPr>
              <a:t>to eat</a:t>
            </a:r>
            <a:r>
              <a:rPr lang="en-US" sz="4000" dirty="0"/>
              <a:t> </a:t>
            </a:r>
            <a:r>
              <a:rPr lang="en-US" sz="4000" i="1" dirty="0"/>
              <a:t>pho</a:t>
            </a:r>
            <a:r>
              <a:rPr lang="en-US" sz="4000" dirty="0"/>
              <a:t>.”</a:t>
            </a:r>
          </a:p>
          <a:p>
            <a:pPr>
              <a:lnSpc>
                <a:spcPct val="150000"/>
              </a:lnSpc>
            </a:pPr>
            <a:r>
              <a:rPr lang="en-US" sz="4000" dirty="0"/>
              <a:t>“</a:t>
            </a:r>
            <a:r>
              <a:rPr lang="en-US" sz="4000" dirty="0">
                <a:solidFill>
                  <a:srgbClr val="FF0000"/>
                </a:solidFill>
              </a:rPr>
              <a:t>Eating </a:t>
            </a:r>
            <a:r>
              <a:rPr lang="en-US" sz="4000" i="1" dirty="0">
                <a:solidFill>
                  <a:srgbClr val="FF0000"/>
                </a:solidFill>
              </a:rPr>
              <a:t>pho</a:t>
            </a:r>
            <a:r>
              <a:rPr lang="en-US" sz="4000" dirty="0"/>
              <a:t> is my favorite thing to do.”</a:t>
            </a:r>
          </a:p>
        </p:txBody>
      </p:sp>
      <p:sp>
        <p:nvSpPr>
          <p:cNvPr id="7" name="TextBox 20"/>
          <p:cNvSpPr txBox="1"/>
          <p:nvPr/>
        </p:nvSpPr>
        <p:spPr>
          <a:xfrm>
            <a:off x="340976" y="2922270"/>
            <a:ext cx="3641090" cy="23444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200000"/>
              </a:lnSpc>
            </a:pPr>
            <a:r>
              <a:rPr lang="en-US" sz="4400" b="1" dirty="0">
                <a:solidFill>
                  <a:srgbClr val="FF0000"/>
                </a:solidFill>
              </a:rPr>
              <a:t>HOW TO PLAY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E0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270" y="-7620"/>
            <a:ext cx="12192000" cy="862965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179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255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</a:p>
        </p:txBody>
      </p:sp>
      <p:sp>
        <p:nvSpPr>
          <p:cNvPr id="2" name="TextBox 20"/>
          <p:cNvSpPr txBox="1"/>
          <p:nvPr/>
        </p:nvSpPr>
        <p:spPr>
          <a:xfrm>
            <a:off x="3143885" y="1686560"/>
            <a:ext cx="6457950" cy="23444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200000"/>
              </a:lnSpc>
            </a:pPr>
            <a:r>
              <a:rPr lang="en-US" sz="8800" b="1" dirty="0">
                <a:solidFill>
                  <a:srgbClr val="FF0000"/>
                </a:solidFill>
              </a:rPr>
              <a:t>LET’S PLAY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E0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270" y="-7620"/>
            <a:ext cx="12192000" cy="862965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179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255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</a:p>
        </p:txBody>
      </p:sp>
      <p:sp>
        <p:nvSpPr>
          <p:cNvPr id="2" name="TextBox 20"/>
          <p:cNvSpPr txBox="1"/>
          <p:nvPr/>
        </p:nvSpPr>
        <p:spPr>
          <a:xfrm>
            <a:off x="4935220" y="1530350"/>
            <a:ext cx="6885305" cy="35128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4000" dirty="0"/>
              <a:t>play Mandarin square capturing</a:t>
            </a:r>
          </a:p>
          <a:p>
            <a:pPr algn="just">
              <a:lnSpc>
                <a:spcPct val="150000"/>
              </a:lnSpc>
            </a:pPr>
            <a:r>
              <a:rPr lang="en-US" sz="4000" dirty="0"/>
              <a:t>use modern technology</a:t>
            </a:r>
          </a:p>
          <a:p>
            <a:pPr algn="just">
              <a:lnSpc>
                <a:spcPct val="150000"/>
              </a:lnSpc>
            </a:pPr>
            <a:r>
              <a:rPr lang="en-US" sz="4000" dirty="0"/>
              <a:t>eat fast food</a:t>
            </a:r>
          </a:p>
          <a:p>
            <a:pPr algn="just">
              <a:lnSpc>
                <a:spcPct val="150000"/>
              </a:lnSpc>
            </a:pPr>
            <a:r>
              <a:rPr lang="en-US" sz="4000" dirty="0"/>
              <a:t>wear </a:t>
            </a:r>
            <a:r>
              <a:rPr lang="en-US" sz="4000" i="1" dirty="0"/>
              <a:t>ao dai</a:t>
            </a:r>
          </a:p>
          <a:p>
            <a:pPr algn="just">
              <a:lnSpc>
                <a:spcPct val="150000"/>
              </a:lnSpc>
            </a:pPr>
            <a:r>
              <a:rPr lang="en-US" sz="4000" dirty="0"/>
              <a:t>ride </a:t>
            </a:r>
            <a:r>
              <a:rPr lang="en-US" sz="4000" dirty="0" err="1"/>
              <a:t>cyclo</a:t>
            </a:r>
            <a:endParaRPr lang="en-US" sz="4000" dirty="0"/>
          </a:p>
        </p:txBody>
      </p:sp>
      <p:sp>
        <p:nvSpPr>
          <p:cNvPr id="7" name="TextBox 20"/>
          <p:cNvSpPr txBox="1"/>
          <p:nvPr/>
        </p:nvSpPr>
        <p:spPr>
          <a:xfrm>
            <a:off x="732870" y="2964221"/>
            <a:ext cx="3641090" cy="23444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200000"/>
              </a:lnSpc>
            </a:pPr>
            <a:r>
              <a:rPr lang="en-US" sz="4400" b="1" dirty="0">
                <a:solidFill>
                  <a:srgbClr val="FF0000"/>
                </a:solidFill>
              </a:rPr>
              <a:t>List of Verbs: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7878" y="-74295"/>
            <a:ext cx="12192000" cy="851475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67443" y="829399"/>
            <a:ext cx="10888345" cy="58356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95BD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en-US" sz="3200" b="1" dirty="0">
                <a:ln>
                  <a:noFill/>
                </a:ln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Write the correct form of the verbs in bracket.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0407" y="861826"/>
            <a:ext cx="39703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0408" y="742323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563245" y="1770545"/>
            <a:ext cx="11453495" cy="706755"/>
          </a:xfrm>
          <a:prstGeom prst="rect">
            <a:avLst/>
          </a:prstGeom>
          <a:solidFill>
            <a:srgbClr val="FFC5C5"/>
          </a:solidFill>
        </p:spPr>
        <p:txBody>
          <a:bodyPr wrap="square" rtlCol="0" anchor="t">
            <a:spAutoFit/>
          </a:bodyPr>
          <a:lstStyle/>
          <a:p>
            <a:r>
              <a:rPr lang="en-US" sz="4000" b="1"/>
              <a:t>1. </a:t>
            </a:r>
            <a:r>
              <a:rPr lang="en-US" sz="4000"/>
              <a:t>fancy (ride) _______ a buffalo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563880" y="2493810"/>
            <a:ext cx="11453495" cy="706755"/>
          </a:xfrm>
          <a:prstGeom prst="rect">
            <a:avLst/>
          </a:prstGeom>
          <a:solidFill>
            <a:srgbClr val="FFEBD8"/>
          </a:solidFill>
        </p:spPr>
        <p:txBody>
          <a:bodyPr wrap="square" rtlCol="0" anchor="t">
            <a:spAutoFit/>
          </a:bodyPr>
          <a:lstStyle/>
          <a:p>
            <a:r>
              <a:rPr lang="en-US" sz="4000" b="1"/>
              <a:t>2.</a:t>
            </a:r>
            <a:r>
              <a:rPr lang="en-US" sz="4000"/>
              <a:t> learn (use) </a:t>
            </a:r>
            <a:r>
              <a:rPr lang="en-US" sz="4000">
                <a:sym typeface="+mn-ea"/>
              </a:rPr>
              <a:t>_______</a:t>
            </a:r>
            <a:r>
              <a:rPr lang="en-US" sz="4000"/>
              <a:t> traditional farming tools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564515" y="3217075"/>
            <a:ext cx="11453495" cy="706755"/>
          </a:xfrm>
          <a:prstGeom prst="rect">
            <a:avLst/>
          </a:prstGeom>
          <a:solidFill>
            <a:srgbClr val="C7DCA7"/>
          </a:solidFill>
        </p:spPr>
        <p:txBody>
          <a:bodyPr wrap="square" rtlCol="0" anchor="t">
            <a:spAutoFit/>
          </a:bodyPr>
          <a:lstStyle/>
          <a:p>
            <a:r>
              <a:rPr lang="en-US" sz="4000" b="1"/>
              <a:t>3.</a:t>
            </a:r>
            <a:r>
              <a:rPr lang="en-US" sz="4000"/>
              <a:t> mind (not touch) </a:t>
            </a:r>
            <a:r>
              <a:rPr lang="en-US" sz="4000">
                <a:sym typeface="+mn-ea"/>
              </a:rPr>
              <a:t>_____________ </a:t>
            </a:r>
            <a:r>
              <a:rPr lang="en-US" sz="4000"/>
              <a:t>the displays</a:t>
            </a:r>
          </a:p>
        </p:txBody>
      </p:sp>
      <p:sp>
        <p:nvSpPr>
          <p:cNvPr id="23" name="Text Box 22"/>
          <p:cNvSpPr txBox="1"/>
          <p:nvPr/>
        </p:nvSpPr>
        <p:spPr>
          <a:xfrm>
            <a:off x="3647377" y="1685609"/>
            <a:ext cx="2609215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sz="48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riding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540385" y="192405"/>
            <a:ext cx="609600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PRESENTATION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565150" y="3940340"/>
            <a:ext cx="11453495" cy="706755"/>
          </a:xfrm>
          <a:prstGeom prst="rect">
            <a:avLst/>
          </a:prstGeom>
          <a:solidFill>
            <a:srgbClr val="8AB9AD"/>
          </a:solidFill>
        </p:spPr>
        <p:txBody>
          <a:bodyPr wrap="square" rtlCol="0" anchor="t">
            <a:spAutoFit/>
          </a:bodyPr>
          <a:lstStyle/>
          <a:p>
            <a:r>
              <a:rPr lang="en-US" sz="4000" b="1"/>
              <a:t>4.</a:t>
            </a:r>
            <a:r>
              <a:rPr lang="en-US" sz="4000"/>
              <a:t> decide (make) </a:t>
            </a:r>
            <a:r>
              <a:rPr lang="en-US" sz="4000">
                <a:sym typeface="+mn-ea"/>
              </a:rPr>
              <a:t>_________ </a:t>
            </a:r>
            <a:r>
              <a:rPr lang="en-US" sz="4000"/>
              <a:t>a kite</a:t>
            </a:r>
          </a:p>
        </p:txBody>
      </p:sp>
      <p:sp>
        <p:nvSpPr>
          <p:cNvPr id="14" name="Text Box 13"/>
          <p:cNvSpPr txBox="1"/>
          <p:nvPr/>
        </p:nvSpPr>
        <p:spPr>
          <a:xfrm>
            <a:off x="565785" y="4663605"/>
            <a:ext cx="11453495" cy="706755"/>
          </a:xfrm>
          <a:prstGeom prst="rect">
            <a:avLst/>
          </a:prstGeom>
          <a:solidFill>
            <a:srgbClr val="FFC5C5"/>
          </a:solidFill>
        </p:spPr>
        <p:txBody>
          <a:bodyPr wrap="square" rtlCol="0" anchor="t">
            <a:spAutoFit/>
          </a:bodyPr>
          <a:lstStyle/>
          <a:p>
            <a:r>
              <a:rPr lang="en-US" sz="4000" b="1"/>
              <a:t>5. </a:t>
            </a:r>
            <a:r>
              <a:rPr lang="en-US" sz="4000"/>
              <a:t>avoid (play) </a:t>
            </a:r>
            <a:r>
              <a:rPr lang="en-US" sz="4000">
                <a:sym typeface="+mn-ea"/>
              </a:rPr>
              <a:t>________</a:t>
            </a:r>
            <a:r>
              <a:rPr lang="en-US" sz="4000"/>
              <a:t> on the streets</a:t>
            </a:r>
          </a:p>
        </p:txBody>
      </p:sp>
      <p:sp>
        <p:nvSpPr>
          <p:cNvPr id="15" name="Text Box 14"/>
          <p:cNvSpPr txBox="1"/>
          <p:nvPr/>
        </p:nvSpPr>
        <p:spPr>
          <a:xfrm>
            <a:off x="566420" y="5386870"/>
            <a:ext cx="11453495" cy="1322070"/>
          </a:xfrm>
          <a:prstGeom prst="rect">
            <a:avLst/>
          </a:prstGeom>
          <a:solidFill>
            <a:srgbClr val="FFEBD8"/>
          </a:solidFill>
        </p:spPr>
        <p:txBody>
          <a:bodyPr wrap="square" rtlCol="0" anchor="t">
            <a:spAutoFit/>
          </a:bodyPr>
          <a:lstStyle/>
          <a:p>
            <a:r>
              <a:rPr lang="en-US" sz="4000" b="1"/>
              <a:t>6.</a:t>
            </a:r>
            <a:r>
              <a:rPr lang="en-US" sz="4000"/>
              <a:t> promise (learn) </a:t>
            </a:r>
            <a:r>
              <a:rPr lang="en-US" sz="4000">
                <a:sym typeface="+mn-ea"/>
              </a:rPr>
              <a:t>________ </a:t>
            </a:r>
            <a:r>
              <a:rPr lang="en-US" sz="4000"/>
              <a:t>more about the history of our village</a:t>
            </a:r>
          </a:p>
        </p:txBody>
      </p:sp>
      <p:sp>
        <p:nvSpPr>
          <p:cNvPr id="21" name="Text Box 20"/>
          <p:cNvSpPr txBox="1"/>
          <p:nvPr/>
        </p:nvSpPr>
        <p:spPr>
          <a:xfrm>
            <a:off x="3464923" y="2411875"/>
            <a:ext cx="2609215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sz="48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use</a:t>
            </a:r>
          </a:p>
        </p:txBody>
      </p:sp>
      <p:sp>
        <p:nvSpPr>
          <p:cNvPr id="22" name="Text Box 21"/>
          <p:cNvSpPr txBox="1"/>
          <p:nvPr/>
        </p:nvSpPr>
        <p:spPr>
          <a:xfrm>
            <a:off x="4701749" y="3134044"/>
            <a:ext cx="2609215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sz="48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 touching</a:t>
            </a:r>
          </a:p>
        </p:txBody>
      </p:sp>
      <p:sp>
        <p:nvSpPr>
          <p:cNvPr id="24" name="Text Box 23"/>
          <p:cNvSpPr txBox="1"/>
          <p:nvPr/>
        </p:nvSpPr>
        <p:spPr>
          <a:xfrm>
            <a:off x="4183111" y="3856213"/>
            <a:ext cx="2609215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sz="48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make</a:t>
            </a:r>
          </a:p>
        </p:txBody>
      </p:sp>
      <p:sp>
        <p:nvSpPr>
          <p:cNvPr id="25" name="Text Box 24"/>
          <p:cNvSpPr txBox="1"/>
          <p:nvPr/>
        </p:nvSpPr>
        <p:spPr>
          <a:xfrm>
            <a:off x="3647376" y="4542955"/>
            <a:ext cx="2609215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sz="48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playing</a:t>
            </a:r>
          </a:p>
        </p:txBody>
      </p:sp>
      <p:sp>
        <p:nvSpPr>
          <p:cNvPr id="26" name="Text Box 25"/>
          <p:cNvSpPr txBox="1"/>
          <p:nvPr/>
        </p:nvSpPr>
        <p:spPr>
          <a:xfrm>
            <a:off x="4346902" y="5294489"/>
            <a:ext cx="2609215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sz="48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learn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423920" y="490855"/>
            <a:ext cx="3148330" cy="927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23" grpId="0"/>
      <p:bldP spid="23" grpId="1"/>
      <p:bldP spid="11" grpId="0" animBg="1"/>
      <p:bldP spid="11" grpId="1" animBg="1"/>
      <p:bldP spid="14" grpId="0" animBg="1"/>
      <p:bldP spid="14" grpId="1" animBg="1"/>
      <p:bldP spid="15" grpId="0" animBg="1"/>
      <p:bldP spid="15" grpId="1" animBg="1"/>
      <p:bldP spid="21" grpId="0"/>
      <p:bldP spid="21" grpId="1"/>
      <p:bldP spid="22" grpId="0"/>
      <p:bldP spid="22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</TotalTime>
  <Words>956</Words>
  <Application>Microsoft Office PowerPoint</Application>
  <PresentationFormat>Widescreen</PresentationFormat>
  <Paragraphs>182</Paragraphs>
  <Slides>22</Slides>
  <Notes>20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</cp:lastModifiedBy>
  <cp:revision>298</cp:revision>
  <dcterms:created xsi:type="dcterms:W3CDTF">2020-12-09T02:04:00Z</dcterms:created>
  <dcterms:modified xsi:type="dcterms:W3CDTF">2024-06-19T04:12:05Z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823C590716E34869B370A41AA84A4474_13</vt:lpwstr>
  </property>
  <property fmtid="{D5CDD505-2E9C-101B-9397-08002B2CF9AE}" pid="3" name="KSOProductBuildVer">
    <vt:lpwstr>1033-12.2.0.13306</vt:lpwstr>
  </property>
</Properties>
</file>