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1" r:id="rId2"/>
    <p:sldId id="256" r:id="rId3"/>
    <p:sldId id="338" r:id="rId4"/>
    <p:sldId id="332" r:id="rId5"/>
    <p:sldId id="331" r:id="rId6"/>
    <p:sldId id="333" r:id="rId7"/>
    <p:sldId id="334" r:id="rId8"/>
    <p:sldId id="337" r:id="rId9"/>
    <p:sldId id="276" r:id="rId10"/>
    <p:sldId id="298" r:id="rId11"/>
    <p:sldId id="335" r:id="rId12"/>
    <p:sldId id="325" r:id="rId13"/>
    <p:sldId id="336" r:id="rId14"/>
    <p:sldId id="313" r:id="rId15"/>
    <p:sldId id="314" r:id="rId16"/>
    <p:sldId id="33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EF4B66"/>
    <a:srgbClr val="FBCDCD"/>
    <a:srgbClr val="F7A5A5"/>
    <a:srgbClr val="7192A9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1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</a:t>
            </a:r>
            <a:r>
              <a:rPr lang="en-GB" sz="1200" b="0" i="1" u="none" strike="noStrike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video: </a:t>
            </a:r>
            <a:r>
              <a:rPr lang="en-GB" sz="1200" b="0" i="1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https://www.youtube.com/watch?v=d-jE5WJ7J28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5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413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611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Confessions%20of%20a%20Shopaholic%202009%20-%20Shopping%20addiction.web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fessions%20of%20a%20Shopaholic%202009%20-%20Shopping%20addiction.web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57445" y="108909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0051" y="1125389"/>
            <a:ext cx="700784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shopping places with their characteristics.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0231" y="9864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029788"/>
              </p:ext>
            </p:extLst>
          </p:nvPr>
        </p:nvGraphicFramePr>
        <p:xfrm>
          <a:off x="346902" y="1631873"/>
          <a:ext cx="11494385" cy="5113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918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2406272">
                  <a:extLst>
                    <a:ext uri="{9D8B030D-6E8A-4147-A177-3AD203B41FA5}">
                      <a16:colId xmlns:a16="http://schemas.microsoft.com/office/drawing/2014/main" val="1250737039"/>
                    </a:ext>
                  </a:extLst>
                </a:gridCol>
                <a:gridCol w="5619195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857001"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1. a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baseline="0" dirty="0" err="1" smtClean="0">
                          <a:solidFill>
                            <a:schemeClr val="tx1"/>
                          </a:solidFill>
                        </a:rPr>
                        <a:t>speciality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0" dirty="0" smtClean="0">
                          <a:solidFill>
                            <a:schemeClr val="tx1"/>
                          </a:solidFill>
                        </a:rPr>
                        <a:t> a. It</a:t>
                      </a:r>
                      <a:r>
                        <a:rPr lang="en-US" sz="2600" b="0" baseline="0" dirty="0" smtClean="0">
                          <a:solidFill>
                            <a:schemeClr val="tx1"/>
                          </a:solidFill>
                        </a:rPr>
                        <a:t> offers lower prices on all products.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857001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2. a discount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 b. It uses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the Internet to sell goods and services.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1208629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3. a supermarket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 c. It is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often outdoor and offers a wide range of goods. Buyers can bargain.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1244034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4. an online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 d. It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is a large indoor shopping place with mixed prices for all the items offered.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857001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5. an open-air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market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</a:rPr>
                        <a:t>e. It offers</a:t>
                      </a:r>
                      <a:r>
                        <a:rPr lang="en-US" sz="2600" baseline="0" dirty="0" smtClean="0">
                          <a:solidFill>
                            <a:schemeClr val="tx1"/>
                          </a:solidFill>
                        </a:rPr>
                        <a:t> one or two specific kinds of goods.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3813464" y="2063470"/>
            <a:ext cx="2411490" cy="425819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13464" y="1989921"/>
            <a:ext cx="2411490" cy="10057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13464" y="3905631"/>
            <a:ext cx="2411490" cy="13998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813464" y="2883877"/>
            <a:ext cx="2411490" cy="242160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813464" y="3905630"/>
            <a:ext cx="2411490" cy="245621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6387" y="1037018"/>
            <a:ext cx="86366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3782" y="10165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67" y="91390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7068" y="1549603"/>
            <a:ext cx="11294624" cy="591427"/>
          </a:xfrm>
          <a:prstGeom prst="roundRect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3633" y="1568317"/>
            <a:ext cx="2003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shopaholic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97824" y="1562811"/>
            <a:ext cx="14657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bargain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9316" y="1558894"/>
            <a:ext cx="2734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7030A0"/>
                </a:solidFill>
              </a:rPr>
              <a:t>s</a:t>
            </a:r>
            <a:r>
              <a:rPr lang="en-US" sz="3000" b="1" dirty="0" err="1" smtClean="0">
                <a:solidFill>
                  <a:srgbClr val="7030A0"/>
                </a:solidFill>
              </a:rPr>
              <a:t>peciality</a:t>
            </a:r>
            <a:r>
              <a:rPr lang="en-US" sz="3000" b="1" dirty="0" smtClean="0">
                <a:solidFill>
                  <a:srgbClr val="7030A0"/>
                </a:solidFill>
              </a:rPr>
              <a:t> shops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56811" y="1555383"/>
            <a:ext cx="17223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browsing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619667" y="1555383"/>
            <a:ext cx="2986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r</a:t>
            </a:r>
            <a:r>
              <a:rPr lang="en-US" sz="3000" b="1" dirty="0" smtClean="0">
                <a:solidFill>
                  <a:srgbClr val="7030A0"/>
                </a:solidFill>
              </a:rPr>
              <a:t>ange of products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5449" y="2296268"/>
            <a:ext cx="12189040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1. </a:t>
            </a:r>
            <a:r>
              <a:rPr lang="en-US" sz="3200" smtClean="0"/>
              <a:t>There </a:t>
            </a:r>
            <a:r>
              <a:rPr lang="en-US" sz="3200" dirty="0" smtClean="0"/>
              <a:t>are </a:t>
            </a:r>
            <a:r>
              <a:rPr lang="en-US" sz="3200" smtClean="0"/>
              <a:t>many _____________ in </a:t>
            </a:r>
            <a:r>
              <a:rPr lang="en-US" sz="3200" dirty="0" smtClean="0"/>
              <a:t>a shopping </a:t>
            </a:r>
            <a:r>
              <a:rPr lang="en-US" sz="3200" dirty="0" err="1" smtClean="0"/>
              <a:t>centre</a:t>
            </a:r>
            <a:r>
              <a:rPr lang="en-US" sz="32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2. </a:t>
            </a:r>
            <a:r>
              <a:rPr lang="en-US" sz="3200" smtClean="0"/>
              <a:t>I </a:t>
            </a:r>
            <a:r>
              <a:rPr lang="en-US" sz="3200" dirty="0" smtClean="0"/>
              <a:t>spent the whole morning </a:t>
            </a:r>
            <a:r>
              <a:rPr lang="en-US" sz="3200" smtClean="0"/>
              <a:t>just ________online </a:t>
            </a:r>
            <a:r>
              <a:rPr lang="en-US" sz="3200" dirty="0" smtClean="0"/>
              <a:t>for clothes, but I didn’t buy anything.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3.</a:t>
            </a:r>
            <a:r>
              <a:rPr lang="en-US" sz="3200" smtClean="0"/>
              <a:t> Alice </a:t>
            </a:r>
            <a:r>
              <a:rPr lang="en-US" sz="3200" dirty="0" smtClean="0"/>
              <a:t>doesn’t know how </a:t>
            </a:r>
            <a:r>
              <a:rPr lang="en-US" sz="3200" smtClean="0"/>
              <a:t>to _______, </a:t>
            </a:r>
            <a:r>
              <a:rPr lang="en-US" sz="3200" dirty="0" smtClean="0"/>
              <a:t>so she paid too much for </a:t>
            </a:r>
            <a:r>
              <a:rPr lang="en-US" sz="3200" smtClean="0"/>
              <a:t>her </a:t>
            </a:r>
            <a:br>
              <a:rPr lang="en-US" sz="3200" smtClean="0"/>
            </a:br>
            <a:r>
              <a:rPr lang="en-US" sz="3200" smtClean="0"/>
              <a:t>T-shirt</a:t>
            </a:r>
            <a:r>
              <a:rPr lang="en-US" sz="32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4.</a:t>
            </a:r>
            <a:r>
              <a:rPr lang="en-US" sz="3200" smtClean="0"/>
              <a:t> Both </a:t>
            </a:r>
            <a:r>
              <a:rPr lang="en-US" sz="3200" dirty="0" smtClean="0"/>
              <a:t>online and offline supermarkets offer </a:t>
            </a:r>
            <a:r>
              <a:rPr lang="en-US" sz="3200" smtClean="0"/>
              <a:t>a wide ______________.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5.</a:t>
            </a:r>
            <a:r>
              <a:rPr lang="en-US" sz="3200" smtClean="0"/>
              <a:t> She’s a __________. </a:t>
            </a:r>
            <a:r>
              <a:rPr lang="en-US" sz="3200" dirty="0" smtClean="0"/>
              <a:t>She spends too much time and money shopping</a:t>
            </a:r>
            <a:r>
              <a:rPr lang="en-US" sz="3200" smtClean="0"/>
              <a:t>. </a:t>
            </a: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8671 0.11227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10248 0.20463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0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8138 0.36134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01614 0.52523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09037 0.61181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3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42871"/>
            <a:ext cx="917299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</a:t>
            </a:r>
            <a:r>
              <a:rPr lang="en-US" sz="2800" b="1" dirty="0" err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sp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800" b="1" dirty="0" err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st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413269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74215" y="1257944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356" y="2250460"/>
            <a:ext cx="7217752" cy="40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85429"/>
            <a:ext cx="93136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underlined words.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3525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326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28983" y="2121098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1.</a:t>
            </a:r>
            <a:r>
              <a:rPr lang="en-US" sz="3200" smtClean="0"/>
              <a:t> There </a:t>
            </a:r>
            <a:r>
              <a:rPr lang="en-US" sz="3200" dirty="0"/>
              <a:t>is a three-</a:t>
            </a:r>
            <a:r>
              <a:rPr lang="en-US" sz="3200" u="sng" dirty="0" err="1"/>
              <a:t>storey</a:t>
            </a:r>
            <a:r>
              <a:rPr lang="en-US" sz="3200" dirty="0"/>
              <a:t> </a:t>
            </a:r>
            <a:r>
              <a:rPr lang="en-US" sz="3200" u="sng" dirty="0" smtClean="0"/>
              <a:t>sports</a:t>
            </a:r>
            <a:r>
              <a:rPr lang="en-US" sz="3200" dirty="0" smtClean="0"/>
              <a:t> </a:t>
            </a:r>
            <a:r>
              <a:rPr lang="en-US" sz="3200" dirty="0" err="1"/>
              <a:t>centre</a:t>
            </a:r>
            <a:r>
              <a:rPr lang="en-US" sz="3200" dirty="0"/>
              <a:t> in my </a:t>
            </a:r>
            <a:r>
              <a:rPr lang="en-US" sz="3200" dirty="0" err="1"/>
              <a:t>neighbourhood</a:t>
            </a:r>
            <a:r>
              <a:rPr lang="en-US" sz="3200" dirty="0"/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2.</a:t>
            </a:r>
            <a:r>
              <a:rPr lang="en-US" sz="3200" smtClean="0"/>
              <a:t> The </a:t>
            </a:r>
            <a:r>
              <a:rPr lang="en-US" sz="3200" u="sng" dirty="0" smtClean="0"/>
              <a:t>assistant</a:t>
            </a:r>
            <a:r>
              <a:rPr lang="en-US" sz="3200" dirty="0" smtClean="0"/>
              <a:t> </a:t>
            </a:r>
            <a:r>
              <a:rPr lang="en-US" sz="3200" dirty="0"/>
              <a:t>at her shop always gives us </a:t>
            </a:r>
            <a:r>
              <a:rPr lang="en-US" sz="3200" u="sng" dirty="0"/>
              <a:t>special</a:t>
            </a:r>
            <a:r>
              <a:rPr lang="en-US" sz="3200" dirty="0"/>
              <a:t> attention.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3. </a:t>
            </a:r>
            <a:r>
              <a:rPr lang="en-US" sz="3200" smtClean="0"/>
              <a:t>The </a:t>
            </a:r>
            <a:r>
              <a:rPr lang="en-US" sz="3200" dirty="0"/>
              <a:t>shop owner treats his </a:t>
            </a:r>
            <a:r>
              <a:rPr lang="en-US" sz="3200" u="sng" dirty="0"/>
              <a:t>customers</a:t>
            </a:r>
            <a:r>
              <a:rPr lang="en-US" sz="3200" dirty="0"/>
              <a:t> with a lot of </a:t>
            </a:r>
            <a:r>
              <a:rPr lang="en-US" sz="3200" u="sng" dirty="0"/>
              <a:t>respect</a:t>
            </a:r>
            <a:r>
              <a:rPr lang="en-US" sz="3200" dirty="0"/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4.</a:t>
            </a:r>
            <a:r>
              <a:rPr lang="en-US" sz="3200" smtClean="0"/>
              <a:t> The </a:t>
            </a:r>
            <a:r>
              <a:rPr lang="en-US" sz="3200" dirty="0"/>
              <a:t>food at that </a:t>
            </a:r>
            <a:r>
              <a:rPr lang="en-US" sz="3200" u="sng" dirty="0"/>
              <a:t>restaurant</a:t>
            </a:r>
            <a:r>
              <a:rPr lang="en-US" sz="3200" dirty="0"/>
              <a:t> is too </a:t>
            </a:r>
            <a:r>
              <a:rPr lang="en-US" sz="3200" u="sng" dirty="0"/>
              <a:t>spicy</a:t>
            </a:r>
            <a:r>
              <a:rPr lang="en-US" sz="3200" dirty="0"/>
              <a:t> for me.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3200" b="1" smtClean="0">
                <a:solidFill>
                  <a:srgbClr val="E0702A"/>
                </a:solidFill>
              </a:rPr>
              <a:t>5.</a:t>
            </a:r>
            <a:r>
              <a:rPr lang="en-US" sz="3200" smtClean="0"/>
              <a:t> Tom </a:t>
            </a:r>
            <a:r>
              <a:rPr lang="en-US" sz="3200" u="sng" dirty="0" smtClean="0"/>
              <a:t>spent</a:t>
            </a:r>
            <a:r>
              <a:rPr lang="en-US" sz="3200" dirty="0" smtClean="0"/>
              <a:t> </a:t>
            </a:r>
            <a:r>
              <a:rPr lang="en-US" sz="3200" dirty="0"/>
              <a:t>half of his savings in that music </a:t>
            </a:r>
            <a:r>
              <a:rPr lang="en-US" sz="3200" u="sng" dirty="0"/>
              <a:t>store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066" y="194965"/>
            <a:ext cx="413269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4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84375" y="1579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6" y="1314062"/>
            <a:ext cx="409476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</a:t>
            </a:r>
            <a:r>
              <a:rPr lang="en-US" sz="2800" b="1" dirty="0" smtClean="0"/>
              <a:t>: </a:t>
            </a:r>
            <a:r>
              <a:rPr lang="en-US" sz="2800" b="1" dirty="0" smtClean="0">
                <a:solidFill>
                  <a:srgbClr val="EF4B66"/>
                </a:solidFill>
              </a:rPr>
              <a:t>WHISPERING</a:t>
            </a:r>
            <a:endParaRPr lang="en-US" sz="2800" b="1" dirty="0">
              <a:solidFill>
                <a:srgbClr val="EF4B66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94975" y="1896217"/>
            <a:ext cx="66740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RULE</a:t>
            </a:r>
            <a:r>
              <a:rPr lang="en-US" sz="3200" dirty="0" smtClean="0">
                <a:solidFill>
                  <a:srgbClr val="00B050"/>
                </a:solidFill>
              </a:rPr>
              <a:t>:</a:t>
            </a:r>
          </a:p>
          <a:p>
            <a:r>
              <a:rPr lang="en-US" sz="3200" smtClean="0"/>
              <a:t>-   Work </a:t>
            </a:r>
            <a:r>
              <a:rPr lang="en-US" sz="3200" dirty="0" smtClean="0"/>
              <a:t>in 2 teams 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Players </a:t>
            </a:r>
            <a:r>
              <a:rPr lang="en-US" sz="3200" dirty="0"/>
              <a:t>stand in a </a:t>
            </a:r>
            <a:r>
              <a:rPr lang="en-US" sz="3200" dirty="0" smtClean="0"/>
              <a:t>line.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The teacher whispers </a:t>
            </a:r>
            <a:r>
              <a:rPr lang="en-US" sz="3200" dirty="0"/>
              <a:t>5</a:t>
            </a:r>
            <a:r>
              <a:rPr lang="en-US" sz="3200" dirty="0" smtClean="0"/>
              <a:t> words one by one from </a:t>
            </a:r>
            <a:r>
              <a:rPr lang="en-US" sz="3200" dirty="0"/>
              <a:t>one person to the next until it gets to the end of the line. The last person in the line repeats the </a:t>
            </a:r>
            <a:r>
              <a:rPr lang="en-US" sz="3200" dirty="0" smtClean="0"/>
              <a:t>words.</a:t>
            </a:r>
          </a:p>
          <a:p>
            <a:pPr marL="457200" indent="-457200">
              <a:buFontTx/>
              <a:buChar char="-"/>
            </a:pPr>
            <a:r>
              <a:rPr lang="en-US" sz="3200" dirty="0" smtClean="0"/>
              <a:t>The team with more correct words will win.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832" y="2333249"/>
            <a:ext cx="5263713" cy="30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638219"/>
            <a:ext cx="9770226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Shopping places and their characteristics.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2 sounds /</a:t>
            </a:r>
            <a:r>
              <a:rPr lang="en-US" sz="3600" dirty="0" err="1" smtClean="0"/>
              <a:t>sp</a:t>
            </a:r>
            <a:r>
              <a:rPr lang="en-US" sz="3600" dirty="0" smtClean="0"/>
              <a:t>/ vs /</a:t>
            </a:r>
            <a:r>
              <a:rPr lang="en-US" sz="3600" dirty="0" err="1" smtClean="0"/>
              <a:t>st</a:t>
            </a:r>
            <a:r>
              <a:rPr lang="en-US" sz="3600" dirty="0" smtClean="0"/>
              <a:t>/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79504"/>
            <a:ext cx="20975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342659"/>
            <a:ext cx="90491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Name a list of shopping places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Find 5 more words with the sounds /</a:t>
            </a:r>
            <a:r>
              <a:rPr lang="en-US" sz="3200" dirty="0" err="1" smtClean="0"/>
              <a:t>st</a:t>
            </a:r>
            <a:r>
              <a:rPr lang="en-US" sz="3200" dirty="0" smtClean="0"/>
              <a:t>/ and /</a:t>
            </a:r>
            <a:r>
              <a:rPr lang="en-US" sz="3200" dirty="0" err="1" smtClean="0"/>
              <a:t>sp</a:t>
            </a:r>
            <a:r>
              <a:rPr lang="en-US" sz="3200" dirty="0" smtClean="0"/>
              <a:t>/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smtClean="0"/>
              <a:t>Do exercise in the Workbook</a:t>
            </a:r>
            <a:endParaRPr lang="en-US" sz="3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65" y="3583179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88178"/>
            <a:ext cx="505983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47" y="1421806"/>
            <a:ext cx="1450088" cy="134663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443971" y="1886522"/>
            <a:ext cx="3680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</a:t>
            </a:r>
            <a:r>
              <a:rPr lang="en-US" sz="2400" b="1" dirty="0" smtClean="0">
                <a:solidFill>
                  <a:schemeClr val="bg1"/>
                </a:solidFill>
              </a:rPr>
              <a:t>2:  A closer look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SHOPPING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pic>
        <p:nvPicPr>
          <p:cNvPr id="16" name="Picture 15">
            <a:hlinkClick r:id="rId4" action="ppaction://hlinkfile"/>
          </p:cNvPr>
          <p:cNvPicPr>
            <a:picLocks noChangeAspect="1"/>
          </p:cNvPicPr>
          <p:nvPr/>
        </p:nvPicPr>
        <p:blipFill rotWithShape="1">
          <a:blip r:embed="rId5"/>
          <a:srcRect l="24969" r="21335" b="9215"/>
          <a:stretch/>
        </p:blipFill>
        <p:spPr>
          <a:xfrm>
            <a:off x="3798737" y="2413819"/>
            <a:ext cx="4431966" cy="43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379427" y="126904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54758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9427" y="3908106"/>
            <a:ext cx="1915365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2887" y="1234174"/>
            <a:ext cx="5881853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Clip watching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1683" y="1956361"/>
            <a:ext cx="5873058" cy="180005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Vocabulary</a:t>
            </a:r>
            <a:endParaRPr lang="en-US" sz="1800" smtClean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Write the words and phrases under the correct pictures.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Match the shopping places with their characteristics.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words and phrases from the box. 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215341" y="1575146"/>
            <a:ext cx="1598902" cy="97243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337110" y="2856386"/>
            <a:ext cx="1559176" cy="105172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79427" y="5903947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23" idx="1"/>
            <a:endCxn id="27" idx="0"/>
          </p:cNvCxnSpPr>
          <p:nvPr/>
        </p:nvCxnSpPr>
        <p:spPr>
          <a:xfrm rot="10800000" flipV="1">
            <a:off x="1297385" y="5484691"/>
            <a:ext cx="1598903" cy="41925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4527" y="5903947"/>
            <a:ext cx="5858746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2B296B37-31A1-E0D3-0223-6CF67DA34147}"/>
              </a:ext>
            </a:extLst>
          </p:cNvPr>
          <p:cNvSpPr/>
          <p:nvPr/>
        </p:nvSpPr>
        <p:spPr>
          <a:xfrm>
            <a:off x="5574527" y="3874945"/>
            <a:ext cx="5858746" cy="121539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Listen and repeat the words. Pay attention to the sounds /sp/ and /st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>
              <a:solidFill>
                <a:schemeClr val="tx1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repeat the sentences. Pay attention to the underlined words.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3738" y="521998"/>
            <a:ext cx="2873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LESSON 2: A CLOSER LOOK 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4527" y="5208872"/>
            <a:ext cx="5858746" cy="57654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Whispering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96287" y="5183968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6" name="Curved Connector 25"/>
          <p:cNvCxnSpPr>
            <a:cxnSpLocks/>
            <a:stCxn id="19" idx="3"/>
            <a:endCxn id="23" idx="0"/>
          </p:cNvCxnSpPr>
          <p:nvPr/>
        </p:nvCxnSpPr>
        <p:spPr>
          <a:xfrm>
            <a:off x="2294792" y="4208830"/>
            <a:ext cx="1519452" cy="97513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3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24969" r="21335" b="1104"/>
          <a:stretch/>
        </p:blipFill>
        <p:spPr>
          <a:xfrm>
            <a:off x="6620719" y="1077098"/>
            <a:ext cx="5341999" cy="57544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941" y="1995963"/>
            <a:ext cx="63197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3200" b="1" dirty="0">
                <a:solidFill>
                  <a:srgbClr val="00B050"/>
                </a:solidFill>
              </a:rPr>
              <a:t>It’s Confessions of a </a:t>
            </a:r>
            <a:r>
              <a:rPr lang="en-US" sz="3200" b="1" dirty="0" smtClean="0">
                <a:solidFill>
                  <a:srgbClr val="00B050"/>
                </a:solidFill>
              </a:rPr>
              <a:t>Shopaholic.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941" y="3415733"/>
            <a:ext cx="66901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en-US" sz="3200" b="1" dirty="0">
                <a:solidFill>
                  <a:srgbClr val="00B050"/>
                </a:solidFill>
              </a:rPr>
              <a:t>It’s </a:t>
            </a:r>
            <a:r>
              <a:rPr lang="en-US" sz="3200" b="1" dirty="0" smtClean="0">
                <a:solidFill>
                  <a:srgbClr val="00B050"/>
                </a:solidFill>
              </a:rPr>
              <a:t>about a girl who is addicted to shopping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255" y="5087187"/>
            <a:ext cx="39095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F4B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SHOPAHOLIC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EF4B6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89876" y="1425619"/>
            <a:ext cx="5262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</a:pPr>
            <a:r>
              <a:rPr lang="en-US" sz="3200" b="1" dirty="0"/>
              <a:t>Do you know the film?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562206" y="2751779"/>
            <a:ext cx="5262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Tx/>
              <a:buChar char="-"/>
            </a:pPr>
            <a:r>
              <a:rPr lang="en-US" sz="3200" b="1" dirty="0" smtClean="0"/>
              <a:t>What is it about?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CLIP WATCHING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9499" y="1227147"/>
            <a:ext cx="600792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shopaholic</a:t>
            </a:r>
            <a:r>
              <a:rPr lang="en-US" sz="4000" b="1" dirty="0" smtClean="0">
                <a:solidFill>
                  <a:srgbClr val="AD4F0F"/>
                </a:solidFill>
              </a:rPr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67" y="4840562"/>
            <a:ext cx="5861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người nghiện mua sắm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1282559" y="3287638"/>
            <a:ext cx="42709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solidFill>
                  <a:schemeClr val="accent5">
                    <a:lumMod val="50000"/>
                  </a:schemeClr>
                </a:solidFill>
              </a:rPr>
              <a:t>/ˌʃɒpəˈhɒlɪk/</a:t>
            </a:r>
            <a:endParaRPr lang="en-US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026" name="Picture 2" descr="Confessions of a Shopaholic (2009) - IMD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47" y="930782"/>
            <a:ext cx="4118361" cy="592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hopahol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0948" y="3348499"/>
            <a:ext cx="663221" cy="66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108353" y="1331081"/>
            <a:ext cx="363524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0" b="1">
                <a:solidFill>
                  <a:srgbClr val="AD4F0F"/>
                </a:solidFill>
                <a:latin typeface="Calibri" panose="020F0502020204030204"/>
              </a:rPr>
              <a:t>o</a:t>
            </a:r>
            <a:r>
              <a:rPr kumimoji="0" lang="en-US" sz="8000" b="1" i="0" u="none" strike="noStrike" kern="1200" cap="none" spc="0" normalizeH="0" baseline="0" noProof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</a:rPr>
              <a:t>n sale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726" y="4561112"/>
            <a:ext cx="44264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Calibri" panose="020F0502020204030204"/>
              </a:rPr>
              <a:t>đ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ang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(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được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bán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hạ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giá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8681" y="3127149"/>
            <a:ext cx="3294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ɒn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seɪl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2050" name="Picture 2" descr="on saleとfor saleの意味の違い | ネイティブと英語について話したこ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08" y="1972925"/>
            <a:ext cx="6534687" cy="397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 sa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0750" y="3205044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36254" y="1303141"/>
            <a:ext cx="892305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d</a:t>
            </a:r>
            <a:r>
              <a:rPr lang="en-US" sz="8000" b="1" noProof="0" dirty="0" err="1" smtClean="0">
                <a:solidFill>
                  <a:srgbClr val="AD4F0F"/>
                </a:solidFill>
                <a:latin typeface="Calibri" panose="020F0502020204030204"/>
              </a:rPr>
              <a:t>iscount</a:t>
            </a:r>
            <a:r>
              <a:rPr lang="en-US" sz="8000" b="1" noProof="0" dirty="0" smtClean="0">
                <a:solidFill>
                  <a:srgbClr val="AD4F0F"/>
                </a:solidFill>
                <a:latin typeface="Calibri" panose="020F0502020204030204"/>
              </a:rPr>
              <a:t> shop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(n)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3859" y="5039542"/>
            <a:ext cx="5697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prstClr val="black"/>
                </a:solidFill>
              </a:rPr>
              <a:t>c</a:t>
            </a:r>
            <a:r>
              <a:rPr lang="en-US" sz="4800" dirty="0" err="1" smtClean="0">
                <a:solidFill>
                  <a:prstClr val="black"/>
                </a:solidFill>
              </a:rPr>
              <a:t>ửa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hàng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hạ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giá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98365" y="3421100"/>
            <a:ext cx="41068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solidFill>
                  <a:srgbClr val="4472C4">
                    <a:lumMod val="50000"/>
                  </a:srgbClr>
                </a:solidFill>
              </a:rPr>
              <a:t>/ˈ</a:t>
            </a:r>
            <a:r>
              <a:rPr lang="en-US" sz="4800" b="1" dirty="0" err="1" smtClean="0">
                <a:solidFill>
                  <a:srgbClr val="4472C4">
                    <a:lumMod val="50000"/>
                  </a:srgbClr>
                </a:solidFill>
              </a:rPr>
              <a:t>dɪskaʊnt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4800" b="1" dirty="0" err="1" smtClean="0">
                <a:solidFill>
                  <a:srgbClr val="4472C4">
                    <a:lumMod val="50000"/>
                  </a:srgbClr>
                </a:solidFill>
              </a:rPr>
              <a:t>ʃɒp</a:t>
            </a:r>
            <a:r>
              <a:rPr lang="en-US" sz="4800" b="1" dirty="0" smtClean="0">
                <a:solidFill>
                  <a:srgbClr val="4472C4">
                    <a:lumMod val="50000"/>
                  </a:srgbClr>
                </a:solidFill>
              </a:rPr>
              <a:t>/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8059" t="14320" r="13900"/>
          <a:stretch/>
        </p:blipFill>
        <p:spPr>
          <a:xfrm>
            <a:off x="7966374" y="2743200"/>
            <a:ext cx="3509590" cy="3870303"/>
          </a:xfrm>
          <a:prstGeom prst="rect">
            <a:avLst/>
          </a:prstGeom>
        </p:spPr>
      </p:pic>
      <p:pic>
        <p:nvPicPr>
          <p:cNvPr id="4" name="discount sho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5161" y="3498995"/>
            <a:ext cx="675206" cy="6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95208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032635"/>
              </p:ext>
            </p:extLst>
          </p:nvPr>
        </p:nvGraphicFramePr>
        <p:xfrm>
          <a:off x="1335225" y="2109885"/>
          <a:ext cx="10085976" cy="26949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5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8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EF4B66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shopaholic (n)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ʃɒpəˈhɒlɪk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nghiện mua sắm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 sale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seɪl</a:t>
                      </a: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đang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(được bán) hạ giá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discount</a:t>
                      </a:r>
                      <a:r>
                        <a:rPr lang="en-US" sz="28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shop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dɪskaʊnt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</a:t>
                      </a:r>
                      <a:r>
                        <a:rPr lang="en-US" sz="280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cửa</a:t>
                      </a:r>
                      <a:r>
                        <a:rPr lang="en-US" sz="2800" b="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hàng hạ giá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20867254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32582" y="7452"/>
            <a:ext cx="41587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VOCABULARY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9" name="shopahol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1" y="2931302"/>
            <a:ext cx="487363" cy="487363"/>
          </a:xfrm>
          <a:prstGeom prst="rect">
            <a:avLst/>
          </a:prstGeom>
        </p:spPr>
      </p:pic>
      <p:pic>
        <p:nvPicPr>
          <p:cNvPr id="15" name="on sa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1" y="3587573"/>
            <a:ext cx="487363" cy="487363"/>
          </a:xfrm>
          <a:prstGeom prst="rect">
            <a:avLst/>
          </a:prstGeom>
        </p:spPr>
      </p:pic>
      <p:pic>
        <p:nvPicPr>
          <p:cNvPr id="16" name="discount shop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6952" y="42438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018828"/>
            <a:ext cx="95491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 and phrases under the correct pictures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01045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0781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5882" y="1525814"/>
            <a:ext cx="10815315" cy="746421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6620" y="1645882"/>
            <a:ext cx="182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shopaholic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7824" y="1645881"/>
            <a:ext cx="1596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browsing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6017" y="1645881"/>
            <a:ext cx="2458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Internet access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6050" y="1637414"/>
            <a:ext cx="1466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price tag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31000" y="1637414"/>
            <a:ext cx="134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o</a:t>
            </a:r>
            <a:r>
              <a:rPr lang="en-US" sz="2800" b="1" dirty="0" smtClean="0">
                <a:solidFill>
                  <a:srgbClr val="7030A0"/>
                </a:solidFill>
              </a:rPr>
              <a:t>n sale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53" y="2317556"/>
            <a:ext cx="2476572" cy="1641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82" y="4621679"/>
            <a:ext cx="2541954" cy="1759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590" y="2297874"/>
            <a:ext cx="2595037" cy="3820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0592" y="2289168"/>
            <a:ext cx="2582127" cy="16725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0592" y="4458345"/>
            <a:ext cx="2582127" cy="167251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87067" y="398948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1. </a:t>
            </a:r>
            <a:r>
              <a:rPr lang="en-US" sz="2800" smtClean="0">
                <a:solidFill>
                  <a:prstClr val="black"/>
                </a:solidFill>
              </a:rPr>
              <a:t>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87590" y="614364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2.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7067" y="633285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3.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75857" y="3937658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4.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708939" y="6143649"/>
            <a:ext cx="2871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mtClean="0">
                <a:solidFill>
                  <a:srgbClr val="E0702A"/>
                </a:solidFill>
              </a:rPr>
              <a:t>5.</a:t>
            </a:r>
            <a:r>
              <a:rPr lang="en-US" sz="2800" smtClean="0">
                <a:solidFill>
                  <a:prstClr val="black"/>
                </a:solidFill>
              </a:rPr>
              <a:t> _____________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-0.34636 0.34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18" y="1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31406 0.65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3" y="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70326 0.684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9" y="3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57 7.40741E-7 L 0.44037 0.336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97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09401 0.6525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3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3715</TotalTime>
  <Words>683</Words>
  <Application>Microsoft Office PowerPoint</Application>
  <PresentationFormat>Widescreen</PresentationFormat>
  <Paragraphs>141</Paragraphs>
  <Slides>17</Slides>
  <Notes>14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235</cp:revision>
  <dcterms:created xsi:type="dcterms:W3CDTF">2020-12-09T02:04:09Z</dcterms:created>
  <dcterms:modified xsi:type="dcterms:W3CDTF">2023-06-14T09:22:57Z</dcterms:modified>
</cp:coreProperties>
</file>