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1" r:id="rId2"/>
    <p:sldId id="256" r:id="rId3"/>
    <p:sldId id="279" r:id="rId4"/>
    <p:sldId id="327" r:id="rId5"/>
    <p:sldId id="363" r:id="rId6"/>
    <p:sldId id="355" r:id="rId7"/>
    <p:sldId id="364" r:id="rId8"/>
    <p:sldId id="276" r:id="rId9"/>
    <p:sldId id="365" r:id="rId10"/>
    <p:sldId id="366" r:id="rId11"/>
    <p:sldId id="356" r:id="rId12"/>
    <p:sldId id="314" r:id="rId13"/>
    <p:sldId id="330" r:id="rId14"/>
    <p:sldId id="3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417"/>
    <a:srgbClr val="0070C0"/>
    <a:srgbClr val="0087B2"/>
    <a:srgbClr val="F26648"/>
    <a:srgbClr val="6D9FB1"/>
    <a:srgbClr val="F7931D"/>
    <a:srgbClr val="FBC864"/>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p:scale>
          <a:sx n="68" d="100"/>
          <a:sy n="68" d="100"/>
        </p:scale>
        <p:origin x="-611" y="-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74246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10356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97713" y="989331"/>
            <a:ext cx="10815315" cy="1569660"/>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Write a paragraph (about 100 words) about your </a:t>
            </a:r>
            <a:r>
              <a:rPr lang="en-US" sz="3200" b="1" dirty="0" err="1">
                <a:effectLst>
                  <a:glow rad="88900">
                    <a:schemeClr val="bg1"/>
                  </a:glow>
                </a:effectLst>
                <a:cs typeface="Arial" panose="020B0604020202020204" pitchFamily="34" charset="0"/>
              </a:rPr>
              <a:t>favourite</a:t>
            </a:r>
            <a:r>
              <a:rPr lang="en-US" sz="3200" b="1" dirty="0">
                <a:effectLst>
                  <a:glow rad="88900">
                    <a:schemeClr val="bg1"/>
                  </a:glow>
                </a:effectLst>
                <a:cs typeface="Arial" panose="020B0604020202020204" pitchFamily="34" charset="0"/>
              </a:rPr>
              <a:t> community helper. Use the answers to the questions in 4 to help you.</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 name="Rectangle 1"/>
          <p:cNvSpPr/>
          <p:nvPr/>
        </p:nvSpPr>
        <p:spPr>
          <a:xfrm>
            <a:off x="628983" y="2769691"/>
            <a:ext cx="11238769" cy="3108543"/>
          </a:xfrm>
          <a:prstGeom prst="rect">
            <a:avLst/>
          </a:prstGeom>
        </p:spPr>
        <p:txBody>
          <a:bodyPr wrap="square">
            <a:spAutoFit/>
          </a:bodyPr>
          <a:lstStyle/>
          <a:p>
            <a:r>
              <a:rPr lang="en-US" sz="2800" dirty="0">
                <a:solidFill>
                  <a:srgbClr val="000000"/>
                </a:solidFill>
                <a:latin typeface="Open Sans"/>
              </a:rPr>
              <a:t>My </a:t>
            </a:r>
            <a:r>
              <a:rPr lang="en-US" sz="2800" dirty="0" err="1">
                <a:solidFill>
                  <a:srgbClr val="000000"/>
                </a:solidFill>
                <a:latin typeface="Open Sans"/>
              </a:rPr>
              <a:t>favourite</a:t>
            </a:r>
            <a:r>
              <a:rPr lang="en-US" sz="2800" dirty="0">
                <a:solidFill>
                  <a:srgbClr val="000000"/>
                </a:solidFill>
                <a:latin typeface="Open Sans"/>
              </a:rPr>
              <a:t> community helper is a firefighter. He typically wears specialized uniforms that include protective gear. He is a dedicated, brave, and quick-thinking individual. He responds to fire incidents, accidents, and natural disasters to protect lives and property for communities.  He also engages in public programs, educating people on fire safety and prevention. I have immense respect and gratitude for him. He is a true hero in real life.</a:t>
            </a:r>
            <a:endParaRPr lang="en-US" sz="2800" dirty="0"/>
          </a:p>
        </p:txBody>
      </p:sp>
    </p:spTree>
    <p:extLst>
      <p:ext uri="{BB962C8B-B14F-4D97-AF65-F5344CB8AC3E}">
        <p14:creationId xmlns:p14="http://schemas.microsoft.com/office/powerpoint/2010/main" val="405795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8" y="1185328"/>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a paragraph (about 100 words)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community helper. Use the answers to the questions in 4 to help you.</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10" name="Hộp Văn bản 9">
            <a:extLst>
              <a:ext uri="{FF2B5EF4-FFF2-40B4-BE49-F238E27FC236}">
                <a16:creationId xmlns:a16="http://schemas.microsoft.com/office/drawing/2014/main" xmlns="" id="{C0F8F5C6-5AAD-FA22-C50B-BB1927F99932}"/>
              </a:ext>
            </a:extLst>
          </p:cNvPr>
          <p:cNvSpPr txBox="1"/>
          <p:nvPr/>
        </p:nvSpPr>
        <p:spPr>
          <a:xfrm>
            <a:off x="1026018" y="2405854"/>
            <a:ext cx="10509620" cy="4455835"/>
          </a:xfrm>
          <a:prstGeom prst="rect">
            <a:avLst/>
          </a:prstGeom>
          <a:noFill/>
        </p:spPr>
        <p:txBody>
          <a:bodyPr wrap="square">
            <a:spAutoFit/>
          </a:bodyPr>
          <a:lstStyle/>
          <a:p>
            <a:pPr algn="just">
              <a:lnSpc>
                <a:spcPct val="150000"/>
              </a:lnSpc>
            </a:pPr>
            <a:r>
              <a:rPr lang="en-GB" sz="2400" dirty="0">
                <a:latin typeface="Arial" panose="020B0604020202020204" pitchFamily="34" charset="0"/>
                <a:cs typeface="Arial" panose="020B0604020202020204" pitchFamily="34" charset="0"/>
              </a:rPr>
              <a:t>My favourite community helper is Mr Nam. He is a delivery person in my neighbourhood. He is a friendly person. Whenever he delivers something to us, he smiles happily. He sometimes asks me about my study. In addition, he is hard-working and responsible. He delivers goods to my family and other families in the neighbourhood despite the weather. Sometimes he has to return twice to deliver us a parcel because we are not at home. I really appreciate his manner. In general, Mr Nam is a very dedicated community helper who makes our life easy and comfortable</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54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985D3B7-A40A-4421-9C5F-777653C71BC7}"/>
              </a:ext>
            </a:extLst>
          </p:cNvPr>
          <p:cNvSpPr txBox="1"/>
          <p:nvPr/>
        </p:nvSpPr>
        <p:spPr>
          <a:xfrm>
            <a:off x="344129" y="2564957"/>
            <a:ext cx="11375923"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Listen for specific information about a community helper.</a:t>
            </a:r>
          </a:p>
          <a:p>
            <a:pPr marL="457200" indent="-457200">
              <a:lnSpc>
                <a:spcPct val="150000"/>
              </a:lnSpc>
              <a:buFont typeface="Wingdings" panose="05000000000000000000" pitchFamily="2" charset="2"/>
              <a:buChar char="ü"/>
            </a:pPr>
            <a:r>
              <a:rPr lang="en-US" sz="3600" dirty="0"/>
              <a:t>Write a paragraph about a </a:t>
            </a:r>
            <a:r>
              <a:rPr lang="en-US" sz="3600"/>
              <a:t>community helper.</a:t>
            </a:r>
            <a:endParaRPr lang="en-US" sz="3600" dirty="0"/>
          </a:p>
        </p:txBody>
      </p:sp>
      <p:pic>
        <p:nvPicPr>
          <p:cNvPr id="2050" name="Picture 2" descr="Recruiting Action Plan Wrap-Up – firecrackers">
            <a:extLst>
              <a:ext uri="{FF2B5EF4-FFF2-40B4-BE49-F238E27FC236}">
                <a16:creationId xmlns:a16="http://schemas.microsoft.com/office/drawing/2014/main" xmlns=""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086" y="1289230"/>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594765"/>
            <a:ext cx="8149852" cy="837473"/>
          </a:xfrm>
          <a:prstGeom prst="rect">
            <a:avLst/>
          </a:prstGeom>
          <a:noFill/>
        </p:spPr>
        <p:txBody>
          <a:bodyPr wrap="square" rtlCol="0">
            <a:spAutoFit/>
          </a:bodyPr>
          <a:lstStyle/>
          <a:p>
            <a:pPr>
              <a:lnSpc>
                <a:spcPct val="150000"/>
              </a:lnSpc>
            </a:pPr>
            <a:r>
              <a:rPr lang="en-US" sz="3600" dirty="0"/>
              <a:t>- 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651" y="2395778"/>
            <a:ext cx="3044282" cy="3044282"/>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xmlns=""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931" y="2872228"/>
            <a:ext cx="3773794" cy="2910508"/>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xmlns="" id="{18AC8E79-ECD6-4F34-BE5A-9F5E850E85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D2BE1BB-2AB2-4D7E-9E27-8D245181B5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22A1615C-2156-4B15-BF3E-39794B3790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xmlns="" id="{D0AAA4B8-4E08-4663-9835-BA403F00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xmlns="" id="{CB4869D1-3E13-4881-A292-2F38ECC07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xmlns="" id="{3FEDB7CE-BB3D-4A0D-A73F-3117044F32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xmlns="" id="{A6E0C6E1-7FBF-471E-849C-A54AF1D41F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xmlns="" id="{B2BFAA38-D910-41AD-BBED-0608E4AE71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xmlns=""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xmlns="" id="{337A5E1E-3CA0-4464-8CDD-31E8FAFCE4DB}"/>
              </a:ext>
            </a:extLst>
          </p:cNvPr>
          <p:cNvSpPr txBox="1"/>
          <p:nvPr/>
        </p:nvSpPr>
        <p:spPr>
          <a:xfrm>
            <a:off x="413393" y="3141738"/>
            <a:ext cx="5187197"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BRAINSTORMING</a:t>
            </a:r>
          </a:p>
        </p:txBody>
      </p:sp>
      <p:sp>
        <p:nvSpPr>
          <p:cNvPr id="8" name="TextBox 4">
            <a:extLst>
              <a:ext uri="{FF2B5EF4-FFF2-40B4-BE49-F238E27FC236}">
                <a16:creationId xmlns:a16="http://schemas.microsoft.com/office/drawing/2014/main" xmlns="" id="{4C95C995-7DE5-CC52-08BF-DD192CB1A30A}"/>
              </a:ext>
            </a:extLst>
          </p:cNvPr>
          <p:cNvSpPr txBox="1"/>
          <p:nvPr/>
        </p:nvSpPr>
        <p:spPr>
          <a:xfrm>
            <a:off x="5792017" y="2359053"/>
            <a:ext cx="5954676" cy="341632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Who is your </a:t>
            </a:r>
            <a:r>
              <a:rPr lang="en-US" sz="5400" b="1" dirty="0" err="1">
                <a:solidFill>
                  <a:srgbClr val="C00000"/>
                </a:solidFill>
                <a:effectLst>
                  <a:outerShdw blurRad="38100" dist="38100" dir="2700000" algn="tl">
                    <a:srgbClr val="000000">
                      <a:alpha val="43137"/>
                    </a:srgbClr>
                  </a:outerShdw>
                </a:effectLst>
              </a:rPr>
              <a:t>favourite</a:t>
            </a:r>
            <a:r>
              <a:rPr lang="en-US" sz="5400" b="1" dirty="0">
                <a:solidFill>
                  <a:srgbClr val="C00000"/>
                </a:solidFill>
                <a:effectLst>
                  <a:outerShdw blurRad="38100" dist="38100" dir="2700000" algn="tl">
                    <a:srgbClr val="000000">
                      <a:alpha val="43137"/>
                    </a:srgbClr>
                  </a:outerShdw>
                </a:effectLst>
              </a:rPr>
              <a:t> community helper?</a:t>
            </a:r>
          </a:p>
          <a:p>
            <a:pPr algn="ctr"/>
            <a:r>
              <a:rPr lang="en-US" sz="5400" b="1" dirty="0">
                <a:solidFill>
                  <a:srgbClr val="C00000"/>
                </a:solidFill>
                <a:effectLst>
                  <a:outerShdw blurRad="38100" dist="38100" dir="2700000" algn="tl">
                    <a:srgbClr val="000000">
                      <a:alpha val="43137"/>
                    </a:srgbClr>
                  </a:outerShdw>
                </a:effectLst>
              </a:rPr>
              <a:t>Why?</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97713" y="1214181"/>
            <a:ext cx="10815315"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pairs. Discuss the questions.</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6" y="19496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 LISTENING</a:t>
            </a:r>
          </a:p>
        </p:txBody>
      </p:sp>
      <p:sp>
        <p:nvSpPr>
          <p:cNvPr id="15" name="Hộp Văn bản 14">
            <a:extLst>
              <a:ext uri="{FF2B5EF4-FFF2-40B4-BE49-F238E27FC236}">
                <a16:creationId xmlns:a16="http://schemas.microsoft.com/office/drawing/2014/main" xmlns="" id="{C214BF5A-E291-1F66-838B-F6DCDD41664E}"/>
              </a:ext>
            </a:extLst>
          </p:cNvPr>
          <p:cNvSpPr txBox="1"/>
          <p:nvPr/>
        </p:nvSpPr>
        <p:spPr>
          <a:xfrm>
            <a:off x="5468294" y="2210899"/>
            <a:ext cx="7976102" cy="2000548"/>
          </a:xfrm>
          <a:prstGeom prst="rect">
            <a:avLst/>
          </a:prstGeom>
          <a:noFill/>
        </p:spPr>
        <p:txBody>
          <a:bodyPr wrap="square">
            <a:spAutoFit/>
          </a:bodyPr>
          <a:lstStyle/>
          <a:p>
            <a:r>
              <a:rPr lang="en-US" sz="2800" b="1" i="0" dirty="0">
                <a:solidFill>
                  <a:srgbClr val="F26548"/>
                </a:solidFill>
                <a:effectLst/>
                <a:latin typeface="Source Sans Pro" panose="020B0503030403020204" pitchFamily="34" charset="0"/>
                <a:ea typeface="Source Sans Pro" panose="020B0503030403020204" pitchFamily="34" charset="0"/>
              </a:rPr>
              <a:t>1</a:t>
            </a:r>
            <a:r>
              <a:rPr lang="en-US" sz="3200" b="1" i="0" dirty="0">
                <a:solidFill>
                  <a:srgbClr val="F26548"/>
                </a:solidFill>
                <a:effectLst/>
                <a:latin typeface="Source Sans Pro" panose="020B0503030403020204" pitchFamily="34" charset="0"/>
                <a:ea typeface="Source Sans Pro" panose="020B0503030403020204" pitchFamily="34" charset="0"/>
              </a:rPr>
              <a:t>. </a:t>
            </a:r>
            <a:r>
              <a:rPr lang="en-US" sz="3200" b="0" i="0" dirty="0">
                <a:solidFill>
                  <a:srgbClr val="242021"/>
                </a:solidFill>
                <a:effectLst/>
                <a:latin typeface="Source Sans Pro" panose="020B0503030403020204" pitchFamily="34" charset="0"/>
                <a:ea typeface="Source Sans Pro" panose="020B0503030403020204" pitchFamily="34" charset="0"/>
              </a:rPr>
              <a:t>Who can you see in the pictures?</a:t>
            </a:r>
            <a:br>
              <a:rPr lang="en-US" sz="3200" b="0" i="0" dirty="0">
                <a:solidFill>
                  <a:srgbClr val="242021"/>
                </a:solidFill>
                <a:effectLst/>
                <a:latin typeface="Source Sans Pro" panose="020B0503030403020204" pitchFamily="34" charset="0"/>
                <a:ea typeface="Source Sans Pro" panose="020B0503030403020204" pitchFamily="34" charset="0"/>
              </a:rPr>
            </a:br>
            <a:endParaRPr lang="en-US" sz="3200" b="0" i="0" dirty="0">
              <a:solidFill>
                <a:srgbClr val="242021"/>
              </a:solidFill>
              <a:effectLst/>
              <a:latin typeface="Source Sans Pro" panose="020B0503030403020204" pitchFamily="34" charset="0"/>
              <a:ea typeface="Source Sans Pro" panose="020B0503030403020204" pitchFamily="34" charset="0"/>
            </a:endParaRPr>
          </a:p>
          <a:p>
            <a:endParaRPr lang="en-US" sz="2800" b="1" i="0" dirty="0">
              <a:solidFill>
                <a:srgbClr val="F26548"/>
              </a:solidFill>
              <a:effectLst/>
              <a:latin typeface="Source Sans Pro" panose="020B0503030403020204" pitchFamily="34" charset="0"/>
              <a:ea typeface="Source Sans Pro" panose="020B0503030403020204" pitchFamily="34" charset="0"/>
            </a:endParaRPr>
          </a:p>
          <a:p>
            <a:r>
              <a:rPr lang="en-US" sz="3200" b="1" i="0" dirty="0">
                <a:solidFill>
                  <a:srgbClr val="F26548"/>
                </a:solidFill>
                <a:effectLst/>
                <a:latin typeface="Source Sans Pro" panose="020B0503030403020204" pitchFamily="34" charset="0"/>
                <a:ea typeface="Source Sans Pro" panose="020B0503030403020204" pitchFamily="34" charset="0"/>
              </a:rPr>
              <a:t>2. </a:t>
            </a:r>
            <a:r>
              <a:rPr lang="en-US" sz="3200" b="0" i="0" dirty="0">
                <a:solidFill>
                  <a:srgbClr val="242021"/>
                </a:solidFill>
                <a:effectLst/>
                <a:latin typeface="Source Sans Pro" panose="020B0503030403020204" pitchFamily="34" charset="0"/>
                <a:ea typeface="Source Sans Pro" panose="020B0503030403020204" pitchFamily="34" charset="0"/>
              </a:rPr>
              <a:t>What are they doing?</a:t>
            </a:r>
            <a:endParaRPr lang="vi-VN" sz="3200" dirty="0">
              <a:latin typeface="Source Sans Pro" panose="020B0503030403020204" pitchFamily="34" charset="0"/>
              <a:ea typeface="Source Sans Pro" panose="020B0503030403020204" pitchFamily="34" charset="0"/>
            </a:endParaRPr>
          </a:p>
        </p:txBody>
      </p:sp>
      <p:sp>
        <p:nvSpPr>
          <p:cNvPr id="26" name="Hộp Văn bản 25">
            <a:extLst>
              <a:ext uri="{FF2B5EF4-FFF2-40B4-BE49-F238E27FC236}">
                <a16:creationId xmlns:a16="http://schemas.microsoft.com/office/drawing/2014/main" xmlns="" id="{8A409E91-A644-2341-97E3-DAA339309880}"/>
              </a:ext>
            </a:extLst>
          </p:cNvPr>
          <p:cNvSpPr txBox="1"/>
          <p:nvPr/>
        </p:nvSpPr>
        <p:spPr>
          <a:xfrm>
            <a:off x="6005928" y="4538585"/>
            <a:ext cx="5872178" cy="1077218"/>
          </a:xfrm>
          <a:prstGeom prst="rect">
            <a:avLst/>
          </a:prstGeom>
          <a:noFill/>
        </p:spPr>
        <p:txBody>
          <a:bodyPr wrap="square">
            <a:spAutoFit/>
          </a:bodyPr>
          <a:lstStyle/>
          <a:p>
            <a:r>
              <a:rPr lang="en-US" sz="3200" b="1" i="0" dirty="0">
                <a:solidFill>
                  <a:srgbClr val="F26548"/>
                </a:solidFill>
                <a:effectLst/>
                <a:latin typeface="Source Sans Pro" panose="020B0503030403020204" pitchFamily="34" charset="0"/>
                <a:ea typeface="Source Sans Pro" panose="020B0503030403020204" pitchFamily="34" charset="0"/>
              </a:rPr>
              <a:t>They are taking the garbage away. </a:t>
            </a:r>
            <a:endParaRPr lang="vi-VN" sz="3200" dirty="0">
              <a:latin typeface="Source Sans Pro" panose="020B0503030403020204" pitchFamily="34" charset="0"/>
              <a:ea typeface="Source Sans Pro" panose="020B0503030403020204" pitchFamily="34" charset="0"/>
            </a:endParaRPr>
          </a:p>
        </p:txBody>
      </p:sp>
      <p:sp>
        <p:nvSpPr>
          <p:cNvPr id="28" name="Hộp Văn bản 27">
            <a:extLst>
              <a:ext uri="{FF2B5EF4-FFF2-40B4-BE49-F238E27FC236}">
                <a16:creationId xmlns:a16="http://schemas.microsoft.com/office/drawing/2014/main" xmlns="" id="{B57FEAA4-7C74-C1D7-5B85-7CFA2863DDFD}"/>
              </a:ext>
            </a:extLst>
          </p:cNvPr>
          <p:cNvSpPr txBox="1"/>
          <p:nvPr/>
        </p:nvSpPr>
        <p:spPr>
          <a:xfrm>
            <a:off x="5878858" y="2982327"/>
            <a:ext cx="7565538" cy="584775"/>
          </a:xfrm>
          <a:prstGeom prst="rect">
            <a:avLst/>
          </a:prstGeom>
          <a:noFill/>
        </p:spPr>
        <p:txBody>
          <a:bodyPr wrap="square">
            <a:spAutoFit/>
          </a:bodyPr>
          <a:lstStyle/>
          <a:p>
            <a:r>
              <a:rPr lang="en-US" sz="3200" b="1" i="0" dirty="0">
                <a:solidFill>
                  <a:srgbClr val="F26548"/>
                </a:solidFill>
                <a:effectLst/>
                <a:latin typeface="Source Sans Pro" panose="020B0503030403020204" pitchFamily="34" charset="0"/>
                <a:ea typeface="Source Sans Pro" panose="020B0503030403020204" pitchFamily="34" charset="0"/>
              </a:rPr>
              <a:t>We can see garbage collectors. </a:t>
            </a:r>
          </a:p>
        </p:txBody>
      </p:sp>
      <p:pic>
        <p:nvPicPr>
          <p:cNvPr id="3" name="Picture 2">
            <a:extLst>
              <a:ext uri="{FF2B5EF4-FFF2-40B4-BE49-F238E27FC236}">
                <a16:creationId xmlns:a16="http://schemas.microsoft.com/office/drawing/2014/main" xmlns="" id="{61D632BC-3475-2F44-EF85-916E9643D7CB}"/>
              </a:ext>
            </a:extLst>
          </p:cNvPr>
          <p:cNvPicPr>
            <a:picLocks noChangeAspect="1"/>
          </p:cNvPicPr>
          <p:nvPr/>
        </p:nvPicPr>
        <p:blipFill>
          <a:blip r:embed="rId3"/>
          <a:stretch>
            <a:fillRect/>
          </a:stretch>
        </p:blipFill>
        <p:spPr>
          <a:xfrm>
            <a:off x="1415844" y="1896217"/>
            <a:ext cx="3737965" cy="4509717"/>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1878241"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Listen and fill in each blank with no more than two words</a:t>
            </a:r>
            <a:r>
              <a:rPr lang="en-US" sz="3200" b="1" dirty="0">
                <a:effectLst>
                  <a:glow rad="88900">
                    <a:schemeClr val="bg1"/>
                  </a:glow>
                </a:effectLst>
                <a:cs typeface="Arial" panose="020B0604020202020204" pitchFamily="34" charset="0"/>
              </a:rPr>
              <a:t>.</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WHILE LISTENING</a:t>
            </a:r>
          </a:p>
        </p:txBody>
      </p:sp>
      <p:sp>
        <p:nvSpPr>
          <p:cNvPr id="3" name="Hộp Văn bản 2">
            <a:extLst>
              <a:ext uri="{FF2B5EF4-FFF2-40B4-BE49-F238E27FC236}">
                <a16:creationId xmlns:a16="http://schemas.microsoft.com/office/drawing/2014/main" xmlns="" id="{786EAB8C-BE97-5EB7-76A1-AAA86FB9B44F}"/>
              </a:ext>
            </a:extLst>
          </p:cNvPr>
          <p:cNvSpPr txBox="1"/>
          <p:nvPr/>
        </p:nvSpPr>
        <p:spPr>
          <a:xfrm>
            <a:off x="239888" y="2111499"/>
            <a:ext cx="11532080" cy="4031873"/>
          </a:xfrm>
          <a:prstGeom prst="rect">
            <a:avLst/>
          </a:prstGeom>
          <a:noFill/>
        </p:spPr>
        <p:txBody>
          <a:bodyPr wrap="square">
            <a:spAutoFit/>
          </a:bodyPr>
          <a:lstStyle/>
          <a:p>
            <a:pPr>
              <a:lnSpc>
                <a:spcPct val="200000"/>
              </a:lnSpc>
            </a:pPr>
            <a:r>
              <a:rPr lang="en-US" sz="3200" b="1" i="0" dirty="0">
                <a:solidFill>
                  <a:srgbClr val="F26548"/>
                </a:solidFill>
                <a:effectLst/>
                <a:latin typeface="Aptos Display" panose="020B0004020202020204" pitchFamily="34" charset="0"/>
              </a:rPr>
              <a:t>1. </a:t>
            </a:r>
            <a:r>
              <a:rPr lang="en-US" sz="2800" b="0" i="0" dirty="0">
                <a:solidFill>
                  <a:srgbClr val="242021"/>
                </a:solidFill>
                <a:effectLst/>
                <a:latin typeface="Arial" panose="020B0604020202020204" pitchFamily="34" charset="0"/>
                <a:cs typeface="Arial" panose="020B0604020202020204" pitchFamily="34" charset="0"/>
              </a:rPr>
              <a:t>The name of the writing contest is “My </a:t>
            </a:r>
            <a:r>
              <a:rPr lang="en-US" sz="2800" b="0" i="0" dirty="0" err="1">
                <a:solidFill>
                  <a:srgbClr val="242021"/>
                </a:solidFill>
                <a:effectLst/>
                <a:latin typeface="Arial" panose="020B0604020202020204" pitchFamily="34" charset="0"/>
                <a:cs typeface="Arial" panose="020B0604020202020204" pitchFamily="34" charset="0"/>
              </a:rPr>
              <a:t>Favourite</a:t>
            </a:r>
            <a:r>
              <a:rPr lang="en-US" sz="2800" b="0" i="0" dirty="0">
                <a:solidFill>
                  <a:srgbClr val="242021"/>
                </a:solidFill>
                <a:effectLst/>
                <a:latin typeface="Arial" panose="020B0604020202020204" pitchFamily="34" charset="0"/>
                <a:cs typeface="Arial" panose="020B0604020202020204" pitchFamily="34" charset="0"/>
              </a:rPr>
              <a:t> </a:t>
            </a:r>
            <a:r>
              <a:rPr lang="en-US" sz="3200" b="0" i="0" dirty="0">
                <a:solidFill>
                  <a:srgbClr val="949599"/>
                </a:solidFill>
                <a:effectLst/>
                <a:latin typeface="Aptos Display" panose="020B0004020202020204" pitchFamily="34" charset="0"/>
              </a:rPr>
              <a:t>_____________</a:t>
            </a:r>
            <a:r>
              <a:rPr lang="en-US" sz="3200" b="0" i="0" dirty="0">
                <a:solidFill>
                  <a:srgbClr val="242021"/>
                </a:solidFill>
                <a:effectLst/>
                <a:latin typeface="Aptos Display" panose="020B0004020202020204" pitchFamily="34" charset="0"/>
              </a:rPr>
              <a:t>”.</a:t>
            </a:r>
            <a:br>
              <a:rPr lang="en-US" sz="3200" b="0" i="0" dirty="0">
                <a:solidFill>
                  <a:srgbClr val="242021"/>
                </a:solidFill>
                <a:effectLst/>
                <a:latin typeface="Aptos Display" panose="020B0004020202020204" pitchFamily="34" charset="0"/>
              </a:rPr>
            </a:br>
            <a:r>
              <a:rPr lang="en-US" sz="2800" b="1" i="0" dirty="0">
                <a:solidFill>
                  <a:srgbClr val="F26548"/>
                </a:solidFill>
                <a:effectLst/>
                <a:latin typeface="Arial" panose="020B0604020202020204" pitchFamily="34" charset="0"/>
                <a:cs typeface="Arial" panose="020B0604020202020204" pitchFamily="34" charset="0"/>
              </a:rPr>
              <a:t>2. </a:t>
            </a:r>
            <a:r>
              <a:rPr lang="en-US" sz="2800" b="0" i="0" dirty="0" err="1">
                <a:solidFill>
                  <a:srgbClr val="242021"/>
                </a:solidFill>
                <a:effectLst/>
                <a:latin typeface="Arial" panose="020B0604020202020204" pitchFamily="34" charset="0"/>
                <a:cs typeface="Arial" panose="020B0604020202020204" pitchFamily="34" charset="0"/>
              </a:rPr>
              <a:t>Mr</a:t>
            </a:r>
            <a:r>
              <a:rPr lang="en-US" sz="2800" b="0" i="0" dirty="0">
                <a:solidFill>
                  <a:srgbClr val="242021"/>
                </a:solidFill>
                <a:effectLst/>
                <a:latin typeface="Arial" panose="020B0604020202020204" pitchFamily="34" charset="0"/>
                <a:cs typeface="Arial" panose="020B0604020202020204" pitchFamily="34" charset="0"/>
              </a:rPr>
              <a:t> Vinh is a</a:t>
            </a:r>
            <a:r>
              <a:rPr lang="en-US" sz="3200" b="0" i="0" dirty="0">
                <a:solidFill>
                  <a:srgbClr val="242021"/>
                </a:solidFill>
                <a:effectLst/>
                <a:latin typeface="Aptos Display" panose="020B0004020202020204" pitchFamily="34" charset="0"/>
              </a:rPr>
              <a:t> </a:t>
            </a:r>
            <a:r>
              <a:rPr lang="en-US" sz="3200" b="0" i="0" dirty="0">
                <a:solidFill>
                  <a:srgbClr val="949599"/>
                </a:solidFill>
                <a:effectLst/>
                <a:latin typeface="Aptos Display" panose="020B0004020202020204" pitchFamily="34" charset="0"/>
              </a:rPr>
              <a:t>__________________</a:t>
            </a:r>
            <a:r>
              <a:rPr lang="en-US" sz="3200" b="0" i="0" dirty="0">
                <a:solidFill>
                  <a:srgbClr val="242021"/>
                </a:solidFill>
                <a:effectLst/>
                <a:latin typeface="Aptos Display" panose="020B0004020202020204" pitchFamily="34" charset="0"/>
              </a:rPr>
              <a:t>.</a:t>
            </a:r>
            <a:br>
              <a:rPr lang="en-US" sz="3200" b="0" i="0" dirty="0">
                <a:solidFill>
                  <a:srgbClr val="242021"/>
                </a:solidFill>
                <a:effectLst/>
                <a:latin typeface="Aptos Display" panose="020B0004020202020204" pitchFamily="34" charset="0"/>
              </a:rPr>
            </a:br>
            <a:r>
              <a:rPr lang="en-US" sz="2800" b="1" i="0" dirty="0">
                <a:solidFill>
                  <a:srgbClr val="F26548"/>
                </a:solidFill>
                <a:effectLst/>
                <a:latin typeface="Arial" panose="020B0604020202020204" pitchFamily="34" charset="0"/>
                <a:cs typeface="Arial" panose="020B0604020202020204" pitchFamily="34" charset="0"/>
              </a:rPr>
              <a:t>3. </a:t>
            </a:r>
            <a:r>
              <a:rPr lang="en-US" sz="2800" b="0" i="0" dirty="0">
                <a:solidFill>
                  <a:srgbClr val="242021"/>
                </a:solidFill>
                <a:effectLst/>
                <a:latin typeface="Arial" panose="020B0604020202020204" pitchFamily="34" charset="0"/>
                <a:cs typeface="Arial" panose="020B0604020202020204" pitchFamily="34" charset="0"/>
              </a:rPr>
              <a:t>He is tall and </a:t>
            </a:r>
            <a:r>
              <a:rPr lang="en-US" sz="3200" b="0" i="0" dirty="0">
                <a:solidFill>
                  <a:srgbClr val="949599"/>
                </a:solidFill>
                <a:effectLst/>
                <a:latin typeface="Aptos Display" panose="020B0004020202020204" pitchFamily="34" charset="0"/>
              </a:rPr>
              <a:t>__________________</a:t>
            </a:r>
            <a:r>
              <a:rPr lang="en-US" sz="3200" b="0" i="0" dirty="0">
                <a:solidFill>
                  <a:srgbClr val="242021"/>
                </a:solidFill>
                <a:effectLst/>
                <a:latin typeface="Aptos Display" panose="020B0004020202020204" pitchFamily="34" charset="0"/>
              </a:rPr>
              <a:t>.</a:t>
            </a:r>
            <a:br>
              <a:rPr lang="en-US" sz="3200" b="0" i="0" dirty="0">
                <a:solidFill>
                  <a:srgbClr val="242021"/>
                </a:solidFill>
                <a:effectLst/>
                <a:latin typeface="Aptos Display" panose="020B0004020202020204" pitchFamily="34" charset="0"/>
              </a:rPr>
            </a:br>
            <a:r>
              <a:rPr lang="en-US" sz="2800" b="1" i="0" dirty="0">
                <a:solidFill>
                  <a:srgbClr val="F26548"/>
                </a:solidFill>
                <a:effectLst/>
                <a:latin typeface="Arial" panose="020B0604020202020204" pitchFamily="34" charset="0"/>
                <a:cs typeface="Arial" panose="020B0604020202020204" pitchFamily="34" charset="0"/>
              </a:rPr>
              <a:t>4. </a:t>
            </a:r>
            <a:r>
              <a:rPr lang="en-US" sz="2800" b="0" i="0" dirty="0">
                <a:solidFill>
                  <a:srgbClr val="242021"/>
                </a:solidFill>
                <a:effectLst/>
                <a:latin typeface="Arial" panose="020B0604020202020204" pitchFamily="34" charset="0"/>
                <a:cs typeface="Arial" panose="020B0604020202020204" pitchFamily="34" charset="0"/>
              </a:rPr>
              <a:t>He is hard-working, responsible, and </a:t>
            </a:r>
            <a:r>
              <a:rPr lang="en-US" sz="2800" b="0" i="0" dirty="0">
                <a:solidFill>
                  <a:srgbClr val="949599"/>
                </a:solidFill>
                <a:effectLst/>
                <a:latin typeface="Arial" panose="020B0604020202020204" pitchFamily="34" charset="0"/>
                <a:cs typeface="Arial" panose="020B0604020202020204" pitchFamily="34" charset="0"/>
              </a:rPr>
              <a:t>___</a:t>
            </a:r>
            <a:r>
              <a:rPr lang="en-US" sz="3200" b="0" i="0" dirty="0">
                <a:solidFill>
                  <a:srgbClr val="949599"/>
                </a:solidFill>
                <a:effectLst/>
                <a:latin typeface="Aptos Display" panose="020B0004020202020204" pitchFamily="34" charset="0"/>
              </a:rPr>
              <a:t>____________</a:t>
            </a:r>
            <a:r>
              <a:rPr lang="en-US" sz="3200" b="0" i="0" dirty="0">
                <a:solidFill>
                  <a:srgbClr val="242021"/>
                </a:solidFill>
                <a:effectLst/>
                <a:latin typeface="Aptos Display" panose="020B0004020202020204" pitchFamily="34" charset="0"/>
              </a:rPr>
              <a:t>.</a:t>
            </a:r>
            <a:endParaRPr lang="vi-VN" sz="3200" dirty="0">
              <a:latin typeface="Aptos Display" panose="020B0004020202020204" pitchFamily="34" charset="0"/>
            </a:endParaRPr>
          </a:p>
        </p:txBody>
      </p:sp>
      <p:sp>
        <p:nvSpPr>
          <p:cNvPr id="6" name="Hộp Văn bản 5">
            <a:extLst>
              <a:ext uri="{FF2B5EF4-FFF2-40B4-BE49-F238E27FC236}">
                <a16:creationId xmlns:a16="http://schemas.microsoft.com/office/drawing/2014/main" xmlns="" id="{D5B2BB61-EAFE-5D06-A207-E08874712954}"/>
              </a:ext>
            </a:extLst>
          </p:cNvPr>
          <p:cNvSpPr txBox="1"/>
          <p:nvPr/>
        </p:nvSpPr>
        <p:spPr>
          <a:xfrm>
            <a:off x="8452377" y="2432044"/>
            <a:ext cx="4983473" cy="584775"/>
          </a:xfrm>
          <a:prstGeom prst="rect">
            <a:avLst/>
          </a:prstGeom>
          <a:noFill/>
        </p:spPr>
        <p:txBody>
          <a:bodyPr wrap="square">
            <a:spAutoFit/>
          </a:bodyPr>
          <a:lstStyle/>
          <a:p>
            <a:r>
              <a:rPr lang="en-US" sz="3200" b="1" dirty="0">
                <a:solidFill>
                  <a:srgbClr val="F26548"/>
                </a:solidFill>
                <a:latin typeface="Source Sans Pro" panose="020B0503030403020204" pitchFamily="34" charset="0"/>
                <a:ea typeface="Source Sans Pro" panose="020B0503030403020204" pitchFamily="34" charset="0"/>
              </a:rPr>
              <a:t>Community Helper</a:t>
            </a:r>
            <a:endParaRPr lang="vi-VN" sz="3200" dirty="0">
              <a:latin typeface="Source Sans Pro" panose="020B0503030403020204" pitchFamily="34" charset="0"/>
              <a:ea typeface="Source Sans Pro" panose="020B0503030403020204" pitchFamily="34" charset="0"/>
            </a:endParaRPr>
          </a:p>
        </p:txBody>
      </p:sp>
      <p:sp>
        <p:nvSpPr>
          <p:cNvPr id="7" name="Hộp Văn bản 6">
            <a:extLst>
              <a:ext uri="{FF2B5EF4-FFF2-40B4-BE49-F238E27FC236}">
                <a16:creationId xmlns:a16="http://schemas.microsoft.com/office/drawing/2014/main" xmlns="" id="{F4F3B058-692C-F4C4-3530-2E211AEE945F}"/>
              </a:ext>
            </a:extLst>
          </p:cNvPr>
          <p:cNvSpPr txBox="1"/>
          <p:nvPr/>
        </p:nvSpPr>
        <p:spPr>
          <a:xfrm>
            <a:off x="2725601" y="3429000"/>
            <a:ext cx="4643920" cy="584775"/>
          </a:xfrm>
          <a:prstGeom prst="rect">
            <a:avLst/>
          </a:prstGeom>
          <a:noFill/>
        </p:spPr>
        <p:txBody>
          <a:bodyPr wrap="square">
            <a:spAutoFit/>
          </a:bodyPr>
          <a:lstStyle/>
          <a:p>
            <a:r>
              <a:rPr lang="en-US" sz="3200" b="1" dirty="0">
                <a:solidFill>
                  <a:srgbClr val="F26548"/>
                </a:solidFill>
                <a:latin typeface="Source Sans Pro" panose="020B0503030403020204" pitchFamily="34" charset="0"/>
                <a:ea typeface="Source Sans Pro" panose="020B0503030403020204" pitchFamily="34" charset="0"/>
              </a:rPr>
              <a:t>garbage collector</a:t>
            </a:r>
            <a:endParaRPr lang="vi-VN" sz="3200" dirty="0">
              <a:latin typeface="Source Sans Pro" panose="020B0503030403020204" pitchFamily="34" charset="0"/>
              <a:ea typeface="Source Sans Pro" panose="020B0503030403020204" pitchFamily="34" charset="0"/>
            </a:endParaRPr>
          </a:p>
        </p:txBody>
      </p:sp>
      <p:sp>
        <p:nvSpPr>
          <p:cNvPr id="8" name="Hộp Văn bản 7">
            <a:extLst>
              <a:ext uri="{FF2B5EF4-FFF2-40B4-BE49-F238E27FC236}">
                <a16:creationId xmlns:a16="http://schemas.microsoft.com/office/drawing/2014/main" xmlns="" id="{760A15E7-FE1E-D6E9-F2E3-F7B9E3C03113}"/>
              </a:ext>
            </a:extLst>
          </p:cNvPr>
          <p:cNvSpPr txBox="1"/>
          <p:nvPr/>
        </p:nvSpPr>
        <p:spPr>
          <a:xfrm>
            <a:off x="3060138" y="4458308"/>
            <a:ext cx="3369227" cy="584775"/>
          </a:xfrm>
          <a:prstGeom prst="rect">
            <a:avLst/>
          </a:prstGeom>
          <a:noFill/>
        </p:spPr>
        <p:txBody>
          <a:bodyPr wrap="square">
            <a:spAutoFit/>
          </a:bodyPr>
          <a:lstStyle/>
          <a:p>
            <a:r>
              <a:rPr lang="en-US" sz="3200" b="1" dirty="0">
                <a:solidFill>
                  <a:srgbClr val="F26548"/>
                </a:solidFill>
                <a:latin typeface="Source Sans Pro" panose="020B0503030403020204" pitchFamily="34" charset="0"/>
                <a:ea typeface="Source Sans Pro" panose="020B0503030403020204" pitchFamily="34" charset="0"/>
              </a:rPr>
              <a:t>slim</a:t>
            </a:r>
            <a:endParaRPr lang="vi-VN" sz="3200" dirty="0">
              <a:latin typeface="Source Sans Pro" panose="020B0503030403020204" pitchFamily="34" charset="0"/>
              <a:ea typeface="Source Sans Pro" panose="020B0503030403020204" pitchFamily="34" charset="0"/>
            </a:endParaRPr>
          </a:p>
        </p:txBody>
      </p:sp>
      <p:sp>
        <p:nvSpPr>
          <p:cNvPr id="9" name="Hộp Văn bản 8">
            <a:extLst>
              <a:ext uri="{FF2B5EF4-FFF2-40B4-BE49-F238E27FC236}">
                <a16:creationId xmlns:a16="http://schemas.microsoft.com/office/drawing/2014/main" xmlns="" id="{9BA25F09-EF61-2CEF-73E1-DE4122F1B9D7}"/>
              </a:ext>
            </a:extLst>
          </p:cNvPr>
          <p:cNvSpPr txBox="1"/>
          <p:nvPr/>
        </p:nvSpPr>
        <p:spPr>
          <a:xfrm>
            <a:off x="7130333" y="5409559"/>
            <a:ext cx="3369227" cy="584775"/>
          </a:xfrm>
          <a:prstGeom prst="rect">
            <a:avLst/>
          </a:prstGeom>
          <a:noFill/>
        </p:spPr>
        <p:txBody>
          <a:bodyPr wrap="square">
            <a:spAutoFit/>
          </a:bodyPr>
          <a:lstStyle/>
          <a:p>
            <a:r>
              <a:rPr lang="en-US" sz="3200" b="1" dirty="0">
                <a:solidFill>
                  <a:srgbClr val="F26548"/>
                </a:solidFill>
                <a:latin typeface="Source Sans Pro" panose="020B0503030403020204" pitchFamily="34" charset="0"/>
                <a:ea typeface="Source Sans Pro" panose="020B0503030403020204" pitchFamily="34" charset="0"/>
              </a:rPr>
              <a:t>friendly</a:t>
            </a:r>
            <a:endParaRPr lang="vi-VN" sz="3200" dirty="0">
              <a:latin typeface="Source Sans Pro" panose="020B0503030403020204" pitchFamily="34" charset="0"/>
              <a:ea typeface="Source Sans Pro" panose="020B0503030403020204" pitchFamily="34" charset="0"/>
            </a:endParaRPr>
          </a:p>
        </p:txBody>
      </p:sp>
      <p:pic>
        <p:nvPicPr>
          <p:cNvPr id="4" name="Track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44114" y="238080"/>
            <a:ext cx="1246714" cy="1246714"/>
          </a:xfrm>
          <a:prstGeom prst="rect">
            <a:avLst/>
          </a:prstGeom>
        </p:spPr>
      </p:pic>
    </p:spTree>
    <p:extLst>
      <p:ext uri="{BB962C8B-B14F-4D97-AF65-F5344CB8AC3E}">
        <p14:creationId xmlns:p14="http://schemas.microsoft.com/office/powerpoint/2010/main" val="14197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7746" fill="hold"/>
                                        <p:tgtEl>
                                          <p:spTgt spid="4"/>
                                        </p:tgtEl>
                                      </p:cBhvr>
                                    </p:cmd>
                                  </p:childTnLst>
                                </p:cTn>
                              </p:par>
                            </p:childTnLst>
                          </p:cTn>
                        </p:par>
                      </p:childTnLst>
                    </p:cTn>
                  </p:par>
                </p:childTnLst>
              </p:cTn>
              <p:nextCondLst>
                <p:cond evt="onClick" delay="0">
                  <p:tgtEl>
                    <p:spTgt spid="4"/>
                  </p:tgtEl>
                </p:cond>
              </p:nextCondLst>
            </p:seq>
            <p:audio>
              <p:cMediaNode vol="80000">
                <p:cTn id="24" fill="hold" display="0">
                  <p:stCondLst>
                    <p:cond delay="indefinite"/>
                  </p:stCondLst>
                  <p:endCondLst>
                    <p:cond evt="onStopAudio" delay="0">
                      <p:tgtEl>
                        <p:sldTgt/>
                      </p:tgtEl>
                    </p:cond>
                  </p:endCondLst>
                </p:cTn>
                <p:tgtEl>
                  <p:spTgt spid="4"/>
                </p:tgtEl>
              </p:cMediaNode>
            </p:audio>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Listen again and tick T (True) or F (False</a:t>
            </a:r>
            <a:r>
              <a:rPr lang="en-US" sz="2800" b="1" dirty="0">
                <a:effectLst>
                  <a:glow rad="88900">
                    <a:schemeClr val="bg1"/>
                  </a:glow>
                </a:effectLst>
                <a:cs typeface="Arial" panose="020B0604020202020204" pitchFamily="34" charset="0"/>
              </a:rPr>
              <a:t>).</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WHILE LISTENING</a:t>
            </a:r>
          </a:p>
        </p:txBody>
      </p:sp>
      <p:sp>
        <p:nvSpPr>
          <p:cNvPr id="26" name="Hộp Văn bản 25">
            <a:extLst>
              <a:ext uri="{FF2B5EF4-FFF2-40B4-BE49-F238E27FC236}">
                <a16:creationId xmlns:a16="http://schemas.microsoft.com/office/drawing/2014/main" xmlns="" id="{103D28C3-B582-F13A-3BBA-E83E4CCAB36A}"/>
              </a:ext>
            </a:extLst>
          </p:cNvPr>
          <p:cNvSpPr txBox="1"/>
          <p:nvPr/>
        </p:nvSpPr>
        <p:spPr>
          <a:xfrm>
            <a:off x="9914077" y="1991586"/>
            <a:ext cx="1269270" cy="2308324"/>
          </a:xfrm>
          <a:prstGeom prst="rect">
            <a:avLst/>
          </a:prstGeom>
          <a:noFill/>
        </p:spPr>
        <p:txBody>
          <a:bodyPr wrap="square">
            <a:spAutoFit/>
          </a:bodyPr>
          <a:lstStyle/>
          <a:p>
            <a:r>
              <a:rPr lang="de-DE" sz="3600" b="1" dirty="0">
                <a:solidFill>
                  <a:schemeClr val="accent5">
                    <a:lumMod val="75000"/>
                  </a:schemeClr>
                </a:solidFill>
                <a:latin typeface="Source Sans Pro" panose="020B0503030403020204" pitchFamily="34" charset="0"/>
                <a:ea typeface="Source Sans Pro" panose="020B0503030403020204" pitchFamily="34" charset="0"/>
              </a:rPr>
              <a:t>1-F</a:t>
            </a:r>
          </a:p>
          <a:p>
            <a:r>
              <a:rPr lang="de-DE" sz="3600" b="1" dirty="0">
                <a:solidFill>
                  <a:schemeClr val="accent5">
                    <a:lumMod val="75000"/>
                  </a:schemeClr>
                </a:solidFill>
                <a:latin typeface="Source Sans Pro" panose="020B0503030403020204" pitchFamily="34" charset="0"/>
                <a:ea typeface="Source Sans Pro" panose="020B0503030403020204" pitchFamily="34" charset="0"/>
              </a:rPr>
              <a:t>2-F</a:t>
            </a:r>
          </a:p>
          <a:p>
            <a:r>
              <a:rPr lang="de-DE" sz="3600" b="1" dirty="0">
                <a:solidFill>
                  <a:schemeClr val="accent5">
                    <a:lumMod val="75000"/>
                  </a:schemeClr>
                </a:solidFill>
                <a:latin typeface="Source Sans Pro" panose="020B0503030403020204" pitchFamily="34" charset="0"/>
                <a:ea typeface="Source Sans Pro" panose="020B0503030403020204" pitchFamily="34" charset="0"/>
              </a:rPr>
              <a:t>3-T</a:t>
            </a:r>
          </a:p>
          <a:p>
            <a:r>
              <a:rPr lang="de-DE" sz="3600" b="1" dirty="0">
                <a:solidFill>
                  <a:schemeClr val="accent5">
                    <a:lumMod val="75000"/>
                  </a:schemeClr>
                </a:solidFill>
                <a:latin typeface="Source Sans Pro" panose="020B0503030403020204" pitchFamily="34" charset="0"/>
                <a:ea typeface="Source Sans Pro" panose="020B0503030403020204" pitchFamily="34" charset="0"/>
              </a:rPr>
              <a:t>4-T</a:t>
            </a:r>
          </a:p>
        </p:txBody>
      </p:sp>
      <p:pic>
        <p:nvPicPr>
          <p:cNvPr id="3" name="Picture 2">
            <a:extLst>
              <a:ext uri="{FF2B5EF4-FFF2-40B4-BE49-F238E27FC236}">
                <a16:creationId xmlns:a16="http://schemas.microsoft.com/office/drawing/2014/main" xmlns="" id="{9A778AC0-A7F5-C083-57A1-C8658E0FB413}"/>
              </a:ext>
            </a:extLst>
          </p:cNvPr>
          <p:cNvPicPr>
            <a:picLocks noChangeAspect="1"/>
          </p:cNvPicPr>
          <p:nvPr/>
        </p:nvPicPr>
        <p:blipFill>
          <a:blip r:embed="rId5"/>
          <a:stretch>
            <a:fillRect/>
          </a:stretch>
        </p:blipFill>
        <p:spPr>
          <a:xfrm>
            <a:off x="1026018" y="1896218"/>
            <a:ext cx="8311620" cy="4741250"/>
          </a:xfrm>
          <a:prstGeom prst="rect">
            <a:avLst/>
          </a:prstGeom>
        </p:spPr>
      </p:pic>
      <p:pic>
        <p:nvPicPr>
          <p:cNvPr id="4" name="Track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69082" y="279165"/>
            <a:ext cx="609600" cy="609600"/>
          </a:xfrm>
          <a:prstGeom prst="rect">
            <a:avLst/>
          </a:prstGeom>
        </p:spPr>
      </p:pic>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8189"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924" y="508380"/>
            <a:ext cx="11026587" cy="5262979"/>
          </a:xfrm>
          <a:prstGeom prst="rect">
            <a:avLst/>
          </a:prstGeom>
        </p:spPr>
        <p:txBody>
          <a:bodyPr wrap="square">
            <a:spAutoFit/>
          </a:bodyPr>
          <a:lstStyle/>
          <a:p>
            <a:r>
              <a:rPr lang="en-US" sz="2800" dirty="0">
                <a:solidFill>
                  <a:srgbClr val="000000"/>
                </a:solidFill>
                <a:latin typeface="Open Sans"/>
              </a:rPr>
              <a:t>This is An </a:t>
            </a:r>
            <a:r>
              <a:rPr lang="en-US" sz="2800" dirty="0" err="1">
                <a:solidFill>
                  <a:srgbClr val="000000"/>
                </a:solidFill>
                <a:latin typeface="Open Sans"/>
              </a:rPr>
              <a:t>Binh</a:t>
            </a:r>
            <a:r>
              <a:rPr lang="en-US" sz="2800" dirty="0">
                <a:solidFill>
                  <a:srgbClr val="000000"/>
                </a:solidFill>
                <a:latin typeface="Open Sans"/>
              </a:rPr>
              <a:t> commune radio station. In today's special </a:t>
            </a:r>
            <a:r>
              <a:rPr lang="en-US" sz="2800" dirty="0" err="1">
                <a:solidFill>
                  <a:srgbClr val="000000"/>
                </a:solidFill>
                <a:latin typeface="Open Sans"/>
              </a:rPr>
              <a:t>programme</a:t>
            </a:r>
            <a:r>
              <a:rPr lang="en-US" sz="2800" dirty="0">
                <a:solidFill>
                  <a:srgbClr val="000000"/>
                </a:solidFill>
                <a:latin typeface="Open Sans"/>
              </a:rPr>
              <a:t>, we will share with you a piece of writing which won first prize in our writing contest test called “My </a:t>
            </a:r>
            <a:r>
              <a:rPr lang="en-US" sz="2800" dirty="0" err="1">
                <a:solidFill>
                  <a:srgbClr val="000000"/>
                </a:solidFill>
                <a:latin typeface="Open Sans"/>
              </a:rPr>
              <a:t>favourite</a:t>
            </a:r>
            <a:r>
              <a:rPr lang="en-US" sz="2800" dirty="0">
                <a:solidFill>
                  <a:srgbClr val="000000"/>
                </a:solidFill>
                <a:latin typeface="Open Sans"/>
              </a:rPr>
              <a:t> community helper”. This was written by </a:t>
            </a:r>
            <a:r>
              <a:rPr lang="en-US" sz="2800" dirty="0" err="1">
                <a:solidFill>
                  <a:srgbClr val="000000"/>
                </a:solidFill>
                <a:latin typeface="Open Sans"/>
              </a:rPr>
              <a:t>Mi</a:t>
            </a:r>
            <a:r>
              <a:rPr lang="en-US" sz="2800" dirty="0">
                <a:solidFill>
                  <a:srgbClr val="000000"/>
                </a:solidFill>
                <a:latin typeface="Open Sans"/>
              </a:rPr>
              <a:t>, a grade nine student. There are many great community helpers in our </a:t>
            </a:r>
            <a:r>
              <a:rPr lang="en-US" sz="2800" dirty="0" err="1">
                <a:solidFill>
                  <a:srgbClr val="000000"/>
                </a:solidFill>
                <a:latin typeface="Open Sans"/>
              </a:rPr>
              <a:t>neighbourhood</a:t>
            </a:r>
            <a:r>
              <a:rPr lang="en-US" sz="2800" dirty="0">
                <a:solidFill>
                  <a:srgbClr val="000000"/>
                </a:solidFill>
                <a:latin typeface="Open Sans"/>
              </a:rPr>
              <a:t>. But my </a:t>
            </a:r>
            <a:r>
              <a:rPr lang="en-US" sz="2800" dirty="0" err="1">
                <a:solidFill>
                  <a:srgbClr val="000000"/>
                </a:solidFill>
                <a:latin typeface="Open Sans"/>
              </a:rPr>
              <a:t>favourite</a:t>
            </a:r>
            <a:r>
              <a:rPr lang="en-US" sz="2800" dirty="0">
                <a:solidFill>
                  <a:srgbClr val="000000"/>
                </a:solidFill>
                <a:latin typeface="Open Sans"/>
              </a:rPr>
              <a:t> one is Mr. </a:t>
            </a:r>
            <a:r>
              <a:rPr lang="en-US" sz="2800" dirty="0" err="1">
                <a:solidFill>
                  <a:srgbClr val="000000"/>
                </a:solidFill>
                <a:latin typeface="Open Sans"/>
              </a:rPr>
              <a:t>Vinh</a:t>
            </a:r>
            <a:r>
              <a:rPr lang="en-US" sz="2800" dirty="0">
                <a:solidFill>
                  <a:srgbClr val="000000"/>
                </a:solidFill>
                <a:latin typeface="Open Sans"/>
              </a:rPr>
              <a:t>, the garbage collector. Mr. </a:t>
            </a:r>
            <a:r>
              <a:rPr lang="en-US" sz="2800" dirty="0" err="1">
                <a:solidFill>
                  <a:srgbClr val="000000"/>
                </a:solidFill>
                <a:latin typeface="Open Sans"/>
              </a:rPr>
              <a:t>Vinh</a:t>
            </a:r>
            <a:r>
              <a:rPr lang="en-US" sz="2800" dirty="0">
                <a:solidFill>
                  <a:srgbClr val="000000"/>
                </a:solidFill>
                <a:latin typeface="Open Sans"/>
              </a:rPr>
              <a:t> is a tall and slim man. He usually wears a green uniform with reflective stripes. He is hardworking and responsible. Every day he goes to our </a:t>
            </a:r>
            <a:r>
              <a:rPr lang="en-US" sz="2800" dirty="0" err="1">
                <a:solidFill>
                  <a:srgbClr val="000000"/>
                </a:solidFill>
                <a:latin typeface="Open Sans"/>
              </a:rPr>
              <a:t>neighbourhood</a:t>
            </a:r>
            <a:r>
              <a:rPr lang="en-US" sz="2800" dirty="0">
                <a:solidFill>
                  <a:srgbClr val="000000"/>
                </a:solidFill>
                <a:latin typeface="Open Sans"/>
              </a:rPr>
              <a:t> at 06:00 </a:t>
            </a:r>
            <a:r>
              <a:rPr lang="en-US" sz="2800" dirty="0" err="1">
                <a:solidFill>
                  <a:srgbClr val="000000"/>
                </a:solidFill>
                <a:latin typeface="Open Sans"/>
              </a:rPr>
              <a:t>p.m</a:t>
            </a:r>
            <a:r>
              <a:rPr lang="en-US" sz="2800" dirty="0">
                <a:solidFill>
                  <a:srgbClr val="000000"/>
                </a:solidFill>
                <a:latin typeface="Open Sans"/>
              </a:rPr>
              <a:t> with a garbage cart. He instructs everyone to put garbage in the correct bin, recyclable and </a:t>
            </a:r>
            <a:r>
              <a:rPr lang="en-US" sz="2800" dirty="0" err="1">
                <a:solidFill>
                  <a:srgbClr val="000000"/>
                </a:solidFill>
                <a:latin typeface="Open Sans"/>
              </a:rPr>
              <a:t>nonrecyclable</a:t>
            </a:r>
            <a:r>
              <a:rPr lang="en-US" sz="2800" dirty="0">
                <a:solidFill>
                  <a:srgbClr val="000000"/>
                </a:solidFill>
                <a:latin typeface="Open Sans"/>
              </a:rPr>
              <a:t>, and then goes to the next </a:t>
            </a:r>
            <a:r>
              <a:rPr lang="en-US" sz="2800" dirty="0" err="1">
                <a:solidFill>
                  <a:srgbClr val="000000"/>
                </a:solidFill>
                <a:latin typeface="Open Sans"/>
              </a:rPr>
              <a:t>neighbourhood</a:t>
            </a:r>
            <a:r>
              <a:rPr lang="en-US" sz="2800" dirty="0">
                <a:solidFill>
                  <a:srgbClr val="000000"/>
                </a:solidFill>
                <a:latin typeface="Open Sans"/>
              </a:rPr>
              <a:t> at about 09:00 p.m. He comes back and empties all the bins carefully.</a:t>
            </a:r>
            <a:endParaRPr lang="en-US" sz="2800" dirty="0"/>
          </a:p>
        </p:txBody>
      </p:sp>
      <p:pic>
        <p:nvPicPr>
          <p:cNvPr id="5" name="Track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97899" y="5121518"/>
            <a:ext cx="943621" cy="943621"/>
          </a:xfrm>
          <a:prstGeom prst="rect">
            <a:avLst/>
          </a:prstGeom>
        </p:spPr>
      </p:pic>
    </p:spTree>
    <p:extLst>
      <p:ext uri="{BB962C8B-B14F-4D97-AF65-F5344CB8AC3E}">
        <p14:creationId xmlns:p14="http://schemas.microsoft.com/office/powerpoint/2010/main" val="810910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74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21145" y="989331"/>
            <a:ext cx="11087133" cy="1077218"/>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pairs. Choose a community helper you like and answer the following questions.</a:t>
            </a:r>
          </a:p>
        </p:txBody>
      </p:sp>
      <p:sp>
        <p:nvSpPr>
          <p:cNvPr id="16" name="Rounded Rectangle 15"/>
          <p:cNvSpPr/>
          <p:nvPr/>
        </p:nvSpPr>
        <p:spPr>
          <a:xfrm>
            <a:off x="182978" y="115230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35764" y="104966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367990" y="186930"/>
            <a:ext cx="584323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Hộp Văn bản 25">
            <a:extLst>
              <a:ext uri="{FF2B5EF4-FFF2-40B4-BE49-F238E27FC236}">
                <a16:creationId xmlns:a16="http://schemas.microsoft.com/office/drawing/2014/main" xmlns="" id="{C0185DF8-573E-B054-1318-A869EFB717E3}"/>
              </a:ext>
            </a:extLst>
          </p:cNvPr>
          <p:cNvSpPr txBox="1"/>
          <p:nvPr/>
        </p:nvSpPr>
        <p:spPr>
          <a:xfrm>
            <a:off x="868247" y="2257079"/>
            <a:ext cx="10952046" cy="3707938"/>
          </a:xfrm>
          <a:prstGeom prst="rect">
            <a:avLst/>
          </a:prstGeom>
          <a:noFill/>
        </p:spPr>
        <p:txBody>
          <a:bodyPr wrap="square">
            <a:spAutoFit/>
          </a:bodyPr>
          <a:lstStyle/>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What is his / her job?</a:t>
            </a:r>
          </a:p>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What does he / she look like?</a:t>
            </a:r>
          </a:p>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What is he / she like?</a:t>
            </a:r>
          </a:p>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What does he / she do for the community?</a:t>
            </a:r>
          </a:p>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How do you feel about him / her?</a:t>
            </a:r>
            <a:endParaRPr lang="vi-VN" sz="3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073" y="1316099"/>
            <a:ext cx="11033761" cy="4893647"/>
          </a:xfrm>
          <a:prstGeom prst="rect">
            <a:avLst/>
          </a:prstGeom>
        </p:spPr>
        <p:txBody>
          <a:bodyPr wrap="square">
            <a:spAutoFit/>
          </a:bodyPr>
          <a:lstStyle/>
          <a:p>
            <a:pPr algn="just"/>
            <a:r>
              <a:rPr lang="en-US" sz="2400" dirty="0">
                <a:solidFill>
                  <a:srgbClr val="000000"/>
                </a:solidFill>
                <a:latin typeface="Open Sans"/>
              </a:rPr>
              <a:t>A: What is his job?</a:t>
            </a:r>
          </a:p>
          <a:p>
            <a:pPr algn="just"/>
            <a:r>
              <a:rPr lang="en-US" sz="2400" dirty="0">
                <a:solidFill>
                  <a:srgbClr val="000000"/>
                </a:solidFill>
                <a:latin typeface="Open Sans"/>
              </a:rPr>
              <a:t>B: He is a firefighter. His primary job is to respond to emergencies involving fires and other disasters.</a:t>
            </a:r>
          </a:p>
          <a:p>
            <a:pPr algn="just"/>
            <a:r>
              <a:rPr lang="en-US" sz="2400" dirty="0">
                <a:solidFill>
                  <a:srgbClr val="000000"/>
                </a:solidFill>
                <a:latin typeface="Open Sans"/>
              </a:rPr>
              <a:t>A: What does he look like?</a:t>
            </a:r>
          </a:p>
          <a:p>
            <a:pPr algn="just"/>
            <a:r>
              <a:rPr lang="en-US" sz="2400" dirty="0">
                <a:solidFill>
                  <a:srgbClr val="000000"/>
                </a:solidFill>
                <a:latin typeface="Open Sans"/>
              </a:rPr>
              <a:t>B: He typically wears distinctive uniforms that include protective gear.</a:t>
            </a:r>
          </a:p>
          <a:p>
            <a:pPr algn="just"/>
            <a:r>
              <a:rPr lang="en-US" sz="2400" dirty="0">
                <a:solidFill>
                  <a:srgbClr val="000000"/>
                </a:solidFill>
                <a:latin typeface="Open Sans"/>
              </a:rPr>
              <a:t>A: What is he like?</a:t>
            </a:r>
          </a:p>
          <a:p>
            <a:pPr algn="just"/>
            <a:r>
              <a:rPr lang="en-US" sz="2400" dirty="0">
                <a:solidFill>
                  <a:srgbClr val="000000"/>
                </a:solidFill>
                <a:latin typeface="Open Sans"/>
              </a:rPr>
              <a:t>B: He is a dedicated, brave, and quick-thinking individual.</a:t>
            </a:r>
          </a:p>
          <a:p>
            <a:pPr algn="just"/>
            <a:r>
              <a:rPr lang="en-US" sz="2400" dirty="0">
                <a:solidFill>
                  <a:srgbClr val="000000"/>
                </a:solidFill>
                <a:latin typeface="Open Sans"/>
              </a:rPr>
              <a:t>A: What does he do for the community?</a:t>
            </a:r>
          </a:p>
          <a:p>
            <a:pPr algn="just"/>
            <a:r>
              <a:rPr lang="en-US" sz="2400" dirty="0">
                <a:solidFill>
                  <a:srgbClr val="000000"/>
                </a:solidFill>
                <a:latin typeface="Open Sans"/>
              </a:rPr>
              <a:t>B: He responds to fire incidents, accidents, and natural disasters to protect lives and property for the community. He also engages in public programs, educating people on fire safety and prevention.</a:t>
            </a:r>
          </a:p>
          <a:p>
            <a:pPr algn="just"/>
            <a:r>
              <a:rPr lang="en-US" sz="2400" dirty="0">
                <a:solidFill>
                  <a:srgbClr val="000000"/>
                </a:solidFill>
                <a:latin typeface="Open Sans"/>
              </a:rPr>
              <a:t>A: How do you feel about him?</a:t>
            </a:r>
          </a:p>
          <a:p>
            <a:pPr algn="just"/>
            <a:r>
              <a:rPr lang="en-US" sz="2400" dirty="0">
                <a:solidFill>
                  <a:srgbClr val="000000"/>
                </a:solidFill>
                <a:latin typeface="Open Sans"/>
              </a:rPr>
              <a:t>B: I have immense respect and gratitude for him.</a:t>
            </a:r>
            <a:endParaRPr lang="en-US" sz="2400" b="0" i="0" dirty="0">
              <a:solidFill>
                <a:srgbClr val="000000"/>
              </a:solidFill>
              <a:effectLst/>
              <a:latin typeface="Open Sans"/>
            </a:endParaRPr>
          </a:p>
        </p:txBody>
      </p:sp>
      <p:sp>
        <p:nvSpPr>
          <p:cNvPr id="5" name="Rectangle 4"/>
          <p:cNvSpPr/>
          <p:nvPr/>
        </p:nvSpPr>
        <p:spPr>
          <a:xfrm>
            <a:off x="896470" y="222786"/>
            <a:ext cx="11295530" cy="954107"/>
          </a:xfrm>
          <a:prstGeom prst="rect">
            <a:avLst/>
          </a:prstGeom>
        </p:spPr>
        <p:txBody>
          <a:bodyPr wrap="square">
            <a:spAutoFit/>
          </a:bodyPr>
          <a:lstStyle/>
          <a:p>
            <a:r>
              <a:rPr lang="en-US" sz="2800" b="1" dirty="0" smtClean="0">
                <a:effectLst>
                  <a:glow rad="88900">
                    <a:schemeClr val="bg1"/>
                  </a:glow>
                </a:effectLst>
                <a:cs typeface="Arial" panose="020B0604020202020204" pitchFamily="34" charset="0"/>
              </a:rPr>
              <a:t>4. Work </a:t>
            </a:r>
            <a:r>
              <a:rPr lang="en-US" sz="2800" b="1" dirty="0">
                <a:effectLst>
                  <a:glow rad="88900">
                    <a:schemeClr val="bg1"/>
                  </a:glow>
                </a:effectLst>
                <a:cs typeface="Arial" panose="020B0604020202020204" pitchFamily="34" charset="0"/>
              </a:rPr>
              <a:t>in pairs. Choose a community helper you like and answer the following questions.</a:t>
            </a:r>
          </a:p>
        </p:txBody>
      </p:sp>
    </p:spTree>
    <p:extLst>
      <p:ext uri="{BB962C8B-B14F-4D97-AF65-F5344CB8AC3E}">
        <p14:creationId xmlns:p14="http://schemas.microsoft.com/office/powerpoint/2010/main" val="3578682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4074</TotalTime>
  <Words>746</Words>
  <Application>Microsoft Office PowerPoint</Application>
  <PresentationFormat>Custom</PresentationFormat>
  <Paragraphs>82</Paragraphs>
  <Slides>14</Slides>
  <Notes>10</Notes>
  <HiddenSlides>0</HiddenSlides>
  <MMClips>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DELL</cp:lastModifiedBy>
  <cp:revision>236</cp:revision>
  <dcterms:created xsi:type="dcterms:W3CDTF">2020-12-09T02:04:09Z</dcterms:created>
  <dcterms:modified xsi:type="dcterms:W3CDTF">2024-09-25T15:41:07Z</dcterms:modified>
</cp:coreProperties>
</file>