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3" r:id="rId3"/>
    <p:sldMasterId id="2147483685" r:id="rId4"/>
  </p:sldMasterIdLst>
  <p:notesMasterIdLst>
    <p:notesMasterId r:id="rId26"/>
  </p:notesMasterIdLst>
  <p:sldIdLst>
    <p:sldId id="265" r:id="rId5"/>
    <p:sldId id="257" r:id="rId6"/>
    <p:sldId id="267" r:id="rId7"/>
    <p:sldId id="266" r:id="rId8"/>
    <p:sldId id="295" r:id="rId9"/>
    <p:sldId id="298" r:id="rId10"/>
    <p:sldId id="299" r:id="rId11"/>
    <p:sldId id="300" r:id="rId12"/>
    <p:sldId id="301" r:id="rId13"/>
    <p:sldId id="302" r:id="rId14"/>
    <p:sldId id="303" r:id="rId15"/>
    <p:sldId id="304" r:id="rId16"/>
    <p:sldId id="305" r:id="rId17"/>
    <p:sldId id="306" r:id="rId18"/>
    <p:sldId id="307" r:id="rId19"/>
    <p:sldId id="308" r:id="rId20"/>
    <p:sldId id="309" r:id="rId21"/>
    <p:sldId id="310" r:id="rId22"/>
    <p:sldId id="311" r:id="rId23"/>
    <p:sldId id="260" r:id="rId24"/>
    <p:sldId id="273" r:id="rId25"/>
  </p:sldIdLst>
  <p:sldSz cx="12192000" cy="6858000"/>
  <p:notesSz cx="6858000" cy="9144000"/>
  <p:embeddedFontLst>
    <p:embeddedFont>
      <p:font typeface=".VnAristote" panose="020B7200000000000000" pitchFamily="34" charset="0"/>
      <p:regular r:id="rId27"/>
    </p:embeddedFont>
    <p:embeddedFont>
      <p:font typeface="VNI-Thufap2" pitchFamily="2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C8A36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34" autoAdjust="0"/>
    <p:restoredTop sz="94434" autoAdjust="0"/>
  </p:normalViewPr>
  <p:slideViewPr>
    <p:cSldViewPr snapToGrid="0">
      <p:cViewPr varScale="1">
        <p:scale>
          <a:sx n="108" d="100"/>
          <a:sy n="108" d="100"/>
        </p:scale>
        <p:origin x="54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283CC9-28FE-4C1E-BECA-0DDB615E1FF4}" type="datetimeFigureOut">
              <a:rPr lang="vi-VN" smtClean="0"/>
              <a:t>19/08/2024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43FE3A-A534-4F23-8939-97FE733BBD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09768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43FE3A-A534-4F23-8939-97FE733BBD13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6689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43FE3A-A534-4F23-8939-97FE733BBD13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865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43FE3A-A534-4F23-8939-97FE733BBD13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2594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43FE3A-A534-4F23-8939-97FE733BBD13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27017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43FE3A-A534-4F23-8939-97FE733BBD13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9678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43FE3A-A534-4F23-8939-97FE733BBD13}" type="slidenum">
              <a:rPr lang="vi-VN" smtClean="0">
                <a:solidFill>
                  <a:prstClr val="black"/>
                </a:solidFill>
              </a:rPr>
              <a:pPr/>
              <a:t>8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932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CCDF2-C46E-4948-9AFA-5B7BAE884218}" type="datetimeFigureOut">
              <a:rPr lang="en-US" smtClean="0"/>
              <a:t>19/8/2024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C8F11-DF86-4A91-913D-98D918C76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793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CCDF2-C46E-4948-9AFA-5B7BAE884218}" type="datetimeFigureOut">
              <a:rPr lang="en-US" smtClean="0"/>
              <a:t>19/8/2024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C8F11-DF86-4A91-913D-98D918C76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869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CCDF2-C46E-4948-9AFA-5B7BAE884218}" type="datetimeFigureOut">
              <a:rPr lang="en-US" smtClean="0"/>
              <a:t>19/8/2024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C8F11-DF86-4A91-913D-98D918C76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690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7D783-842F-456F-9380-68DF4DA84C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8171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FEDE8E-DA84-41F0-9598-13273984353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9395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9962CA-A5FE-4C05-89D7-6CAFB205F14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0909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A7F31D-12C6-4C5B-B08B-A507719B136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3520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D1F533-C271-49DB-A269-B7907EDA92E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0796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6640EB-2BF2-4A96-ADA1-9EDB2581EB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4313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9766E3-79A3-47C5-88DA-9B92F43DD20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4321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A64A8C-8C42-4782-BE99-3348170C98D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6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CCDF2-C46E-4948-9AFA-5B7BAE884218}" type="datetimeFigureOut">
              <a:rPr lang="en-US" smtClean="0"/>
              <a:t>19/8/2024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C8F11-DF86-4A91-913D-98D918C76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6525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1A2ECC-A41C-416B-B2C3-DCC520E1D45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0141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C99B1F-6853-46CE-8B12-ACA33365047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613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E4A707-03CC-4378-A825-3B453031F8D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1479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78F73306-CCCB-45C3-8411-EE42D4908F6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2989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7F13E0-7B67-416B-BD59-3FC1AC7C5E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4615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2A8DC2-1596-4820-8CBC-D3CE8D8341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4648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BFED18-683F-495C-8986-90EBA39B56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7432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2DF3F9-449D-4BE2-9028-FB738CAF04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955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C69373-8D73-42B8-8903-5C280C7F7F1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2149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FA4560-EFDA-40CD-956D-616C7E58C15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651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CCDF2-C46E-4948-9AFA-5B7BAE884218}" type="datetimeFigureOut">
              <a:rPr lang="en-US" smtClean="0"/>
              <a:t>19/8/2024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C8F11-DF86-4A91-913D-98D918C76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4684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4802CA-D37F-4717-BB41-F74EEC162DD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3182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F0D11B-7440-4835-89AD-2B161332F9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8908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F7CCD8-A0F1-46FC-8CE3-56E979D16B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6873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59CCA1-376B-480F-AE1C-18399117125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8413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B6318C-985F-41E7-A815-F39CBE4E441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8083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7F13E0-7B67-416B-BD59-3FC1AC7C5E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9069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2A8DC2-1596-4820-8CBC-D3CE8D8341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4742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BFED18-683F-495C-8986-90EBA39B56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1545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2DF3F9-449D-4BE2-9028-FB738CAF04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5465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C69373-8D73-42B8-8903-5C280C7F7F1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341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CCDF2-C46E-4948-9AFA-5B7BAE884218}" type="datetimeFigureOut">
              <a:rPr lang="en-US" smtClean="0"/>
              <a:t>19/8/2024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C8F11-DF86-4A91-913D-98D918C76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8528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FA4560-EFDA-40CD-956D-616C7E58C15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5939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4802CA-D37F-4717-BB41-F74EEC162DD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8759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F0D11B-7440-4835-89AD-2B161332F9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9778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F7CCD8-A0F1-46FC-8CE3-56E979D16B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2247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59CCA1-376B-480F-AE1C-18399117125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2008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B6318C-985F-41E7-A815-F39CBE4E441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253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CCDF2-C46E-4948-9AFA-5B7BAE884218}" type="datetimeFigureOut">
              <a:rPr lang="en-US" smtClean="0"/>
              <a:t>19/8/2024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C8F11-DF86-4A91-913D-98D918C76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275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CCDF2-C46E-4948-9AFA-5B7BAE884218}" type="datetimeFigureOut">
              <a:rPr lang="en-US" smtClean="0"/>
              <a:t>19/8/2024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C8F11-DF86-4A91-913D-98D918C76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524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CCDF2-C46E-4948-9AFA-5B7BAE884218}" type="datetimeFigureOut">
              <a:rPr lang="en-US" smtClean="0"/>
              <a:t>19/8/2024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C8F11-DF86-4A91-913D-98D918C76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317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CCDF2-C46E-4948-9AFA-5B7BAE884218}" type="datetimeFigureOut">
              <a:rPr lang="en-US" smtClean="0"/>
              <a:t>19/8/2024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C8F11-DF86-4A91-913D-98D918C76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779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CCDF2-C46E-4948-9AFA-5B7BAE884218}" type="datetimeFigureOut">
              <a:rPr lang="en-US" smtClean="0"/>
              <a:t>19/8/2024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C8F11-DF86-4A91-913D-98D918C76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247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2000">
              <a:srgbClr val="00B0F0">
                <a:alpha val="60000"/>
              </a:srgbClr>
            </a:gs>
            <a:gs pos="47000">
              <a:schemeClr val="accent2">
                <a:lumMod val="20000"/>
                <a:lumOff val="80000"/>
              </a:schemeClr>
            </a:gs>
            <a:gs pos="71000">
              <a:schemeClr val="accent2">
                <a:lumMod val="40000"/>
                <a:lumOff val="60000"/>
              </a:schemeClr>
            </a:gs>
            <a:gs pos="92000">
              <a:srgbClr val="92D05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6CCDF2-C46E-4948-9AFA-5B7BAE884218}" type="datetimeFigureOut">
              <a:rPr lang="en-US" smtClean="0"/>
              <a:t>19/8/2024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6C8F11-DF86-4A91-913D-98D918C76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206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2000">
              <a:srgbClr val="00B0F0">
                <a:alpha val="60000"/>
              </a:srgbClr>
            </a:gs>
            <a:gs pos="47000">
              <a:schemeClr val="accent2">
                <a:lumMod val="20000"/>
                <a:lumOff val="80000"/>
              </a:schemeClr>
            </a:gs>
            <a:gs pos="71000">
              <a:schemeClr val="accent2">
                <a:lumMod val="40000"/>
                <a:lumOff val="60000"/>
              </a:schemeClr>
            </a:gs>
            <a:gs pos="92000">
              <a:srgbClr val="92D05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E8D289D-E1A2-48D3-81FA-3BE92672CFE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279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2000">
              <a:srgbClr val="00B0F0">
                <a:alpha val="60000"/>
              </a:srgbClr>
            </a:gs>
            <a:gs pos="47000">
              <a:schemeClr val="accent2">
                <a:lumMod val="20000"/>
                <a:lumOff val="80000"/>
              </a:schemeClr>
            </a:gs>
            <a:gs pos="71000">
              <a:schemeClr val="accent2">
                <a:lumMod val="40000"/>
                <a:lumOff val="60000"/>
              </a:schemeClr>
            </a:gs>
            <a:gs pos="92000">
              <a:srgbClr val="92D05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02D6B94-9C5B-4FB4-A5CF-B795B7BFC66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82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2000">
              <a:srgbClr val="00B0F0">
                <a:alpha val="60000"/>
              </a:srgbClr>
            </a:gs>
            <a:gs pos="47000">
              <a:schemeClr val="accent2">
                <a:lumMod val="20000"/>
                <a:lumOff val="80000"/>
              </a:schemeClr>
            </a:gs>
            <a:gs pos="71000">
              <a:schemeClr val="accent2">
                <a:lumMod val="40000"/>
                <a:lumOff val="60000"/>
              </a:schemeClr>
            </a:gs>
            <a:gs pos="92000">
              <a:srgbClr val="92D05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02D6B94-9C5B-4FB4-A5CF-B795B7BFC66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046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7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8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microsoft.com/office/2007/relationships/hdphoto" Target="../media/hdphoto1.wdp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 rot="9847307">
            <a:off x="1916803" y="5561014"/>
            <a:ext cx="3886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99CC00"/>
              </a:solidFill>
              <a:latin typeface="VNI-Thufap2" pitchFamily="2" charset="0"/>
            </a:endParaRPr>
          </a:p>
        </p:txBody>
      </p:sp>
      <p:pic>
        <p:nvPicPr>
          <p:cNvPr id="12293" name="Picture 5" descr="07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8146">
            <a:off x="251273" y="2981450"/>
            <a:ext cx="3407392" cy="1062939"/>
          </a:xfrm>
          <a:prstGeom prst="rect">
            <a:avLst/>
          </a:prstGeom>
          <a:noFill/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  <a:reflection blurRad="6350" stA="50000" endA="300" endPos="90000" dist="50800" dir="5400000" sy="-100000" algn="bl" rotWithShape="0"/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lope"/>
            <a:bevelB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69775" y="5026223"/>
            <a:ext cx="6687350" cy="446087"/>
          </a:xfrm>
        </p:spPr>
        <p:txBody>
          <a:bodyPr/>
          <a:lstStyle/>
          <a:p>
            <a:r>
              <a:rPr lang="en-US" sz="2800" b="1" dirty="0">
                <a:solidFill>
                  <a:srgbClr val="CC0066"/>
                </a:solidFill>
                <a:latin typeface="Times New Roman" panose="02020603050405020304" pitchFamily="18" charset="0"/>
              </a:rPr>
              <a:t>GIÁO VIÊN THỰC </a:t>
            </a:r>
            <a:r>
              <a:rPr lang="en-US" sz="2800" b="1">
                <a:solidFill>
                  <a:srgbClr val="CC0066"/>
                </a:solidFill>
                <a:latin typeface="Times New Roman" panose="02020603050405020304" pitchFamily="18" charset="0"/>
              </a:rPr>
              <a:t>HIỆN:</a:t>
            </a:r>
            <a:endParaRPr lang="en-US" sz="2800" b="1" i="1" dirty="0">
              <a:solidFill>
                <a:srgbClr val="0000FF"/>
              </a:solidFill>
              <a:latin typeface=".VnAristote" panose="020B7200000000000000" pitchFamily="34" charset="0"/>
            </a:endParaRPr>
          </a:p>
        </p:txBody>
      </p:sp>
      <p:pic>
        <p:nvPicPr>
          <p:cNvPr id="12298" name="Picture 10" descr="07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8008">
            <a:off x="7694228" y="3213225"/>
            <a:ext cx="4262756" cy="1066800"/>
          </a:xfrm>
          <a:prstGeom prst="rect">
            <a:avLst/>
          </a:prstGeom>
          <a:noFill/>
          <a:effectLst>
            <a:reflection blurRad="6350" stA="50000" endA="295" endPos="92000" dist="101600" dir="5400000" sy="-100000" algn="bl" rotWithShape="0"/>
          </a:effectLst>
          <a:scene3d>
            <a:camera prst="isometricOffAxis1Top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9" name="Rectangle 11"/>
          <p:cNvSpPr>
            <a:spLocks/>
          </p:cNvSpPr>
          <p:nvPr/>
        </p:nvSpPr>
        <p:spPr bwMode="auto">
          <a:xfrm>
            <a:off x="3633787" y="5905665"/>
            <a:ext cx="47593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2023 - 2024</a:t>
            </a:r>
          </a:p>
        </p:txBody>
      </p:sp>
      <p:sp>
        <p:nvSpPr>
          <p:cNvPr id="2" name="Rectangle 1"/>
          <p:cNvSpPr/>
          <p:nvPr/>
        </p:nvSpPr>
        <p:spPr>
          <a:xfrm>
            <a:off x="64864" y="-40883"/>
            <a:ext cx="12192000" cy="1218408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2305" name="Picture 17" descr="Giao du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76"/>
          <a:stretch>
            <a:fillRect/>
          </a:stretch>
        </p:blipFill>
        <p:spPr bwMode="auto">
          <a:xfrm>
            <a:off x="184334" y="107679"/>
            <a:ext cx="1051023" cy="846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04" name="WordArt 16"/>
          <p:cNvSpPr>
            <a:spLocks noChangeArrowheads="1" noChangeShapeType="1" noTextEdit="1"/>
          </p:cNvSpPr>
          <p:nvPr/>
        </p:nvSpPr>
        <p:spPr bwMode="auto">
          <a:xfrm>
            <a:off x="1633573" y="93378"/>
            <a:ext cx="9990016" cy="4540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 kern="10" dirty="0">
              <a:ln w="9525">
                <a:solidFill>
                  <a:srgbClr val="000080"/>
                </a:solidFill>
                <a:round/>
                <a:headEnd/>
                <a:tailEnd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03" name="Rectangle 15"/>
          <p:cNvSpPr>
            <a:spLocks/>
          </p:cNvSpPr>
          <p:nvPr/>
        </p:nvSpPr>
        <p:spPr bwMode="auto">
          <a:xfrm>
            <a:off x="2336801" y="558901"/>
            <a:ext cx="7353300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</a:pPr>
            <a:endParaRPr lang="en-US" sz="2000" b="1" dirty="0">
              <a:solidFill>
                <a:srgbClr val="0099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2300" name="Group 12"/>
          <p:cNvGrpSpPr>
            <a:grpSpLocks/>
          </p:cNvGrpSpPr>
          <p:nvPr/>
        </p:nvGrpSpPr>
        <p:grpSpPr bwMode="auto">
          <a:xfrm>
            <a:off x="10905003" y="305684"/>
            <a:ext cx="1214437" cy="1166812"/>
            <a:chOff x="3696" y="2784"/>
            <a:chExt cx="1536" cy="1536"/>
          </a:xfrm>
        </p:grpSpPr>
        <p:pic>
          <p:nvPicPr>
            <p:cNvPr id="12301" name="Picture 13" descr="GOLDENCD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3072"/>
              <a:ext cx="864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02" name="Picture 14" descr="WaterLily-02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784"/>
              <a:ext cx="1409" cy="1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295" name="Group 7"/>
          <p:cNvGrpSpPr>
            <a:grpSpLocks/>
          </p:cNvGrpSpPr>
          <p:nvPr/>
        </p:nvGrpSpPr>
        <p:grpSpPr bwMode="auto">
          <a:xfrm>
            <a:off x="9930596" y="346165"/>
            <a:ext cx="1260475" cy="1085850"/>
            <a:chOff x="3696" y="2784"/>
            <a:chExt cx="1536" cy="1536"/>
          </a:xfrm>
        </p:grpSpPr>
        <p:pic>
          <p:nvPicPr>
            <p:cNvPr id="12296" name="Picture 8" descr="GOLDENCD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3072"/>
              <a:ext cx="864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97" name="Picture 9" descr="WaterLily-02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784"/>
              <a:ext cx="1409" cy="1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7"/>
          <p:cNvGrpSpPr>
            <a:grpSpLocks/>
          </p:cNvGrpSpPr>
          <p:nvPr/>
        </p:nvGrpSpPr>
        <p:grpSpPr bwMode="auto">
          <a:xfrm>
            <a:off x="8919640" y="362700"/>
            <a:ext cx="1260475" cy="1085850"/>
            <a:chOff x="3696" y="2784"/>
            <a:chExt cx="1536" cy="1536"/>
          </a:xfrm>
        </p:grpSpPr>
        <p:pic>
          <p:nvPicPr>
            <p:cNvPr id="22" name="Picture 8" descr="GOLDENCD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3072"/>
              <a:ext cx="864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9" descr="WaterLily-02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784"/>
              <a:ext cx="1409" cy="1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7"/>
          <p:cNvGrpSpPr>
            <a:grpSpLocks/>
          </p:cNvGrpSpPr>
          <p:nvPr/>
        </p:nvGrpSpPr>
        <p:grpSpPr bwMode="auto">
          <a:xfrm>
            <a:off x="1810782" y="374144"/>
            <a:ext cx="1260475" cy="1085850"/>
            <a:chOff x="3696" y="2784"/>
            <a:chExt cx="1536" cy="1536"/>
          </a:xfrm>
        </p:grpSpPr>
        <p:pic>
          <p:nvPicPr>
            <p:cNvPr id="25" name="Picture 8" descr="GOLDENCD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3072"/>
              <a:ext cx="864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9" descr="WaterLily-02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784"/>
              <a:ext cx="1409" cy="1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Group 7"/>
          <p:cNvGrpSpPr>
            <a:grpSpLocks/>
          </p:cNvGrpSpPr>
          <p:nvPr/>
        </p:nvGrpSpPr>
        <p:grpSpPr bwMode="auto">
          <a:xfrm>
            <a:off x="887007" y="362700"/>
            <a:ext cx="1260475" cy="1085850"/>
            <a:chOff x="3696" y="2784"/>
            <a:chExt cx="1536" cy="1536"/>
          </a:xfrm>
        </p:grpSpPr>
        <p:pic>
          <p:nvPicPr>
            <p:cNvPr id="28" name="Picture 8" descr="GOLDENCD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3072"/>
              <a:ext cx="864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9" descr="WaterLily-02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784"/>
              <a:ext cx="1409" cy="1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64864" y="1411483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CHÀO MỪNG CÁC EM ĐẾN VỚI BỘ MÔN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138773"/>
            <a:ext cx="12066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ÂM NHẠC: 9 BỘ SÁCH KẾT NỐI TRI THỨC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30" name="Picture 5" descr="07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7028" flipH="1">
            <a:off x="4300696" y="5211472"/>
            <a:ext cx="3720336" cy="1066975"/>
          </a:xfrm>
          <a:prstGeom prst="rect">
            <a:avLst/>
          </a:prstGeom>
          <a:noFill/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  <a:reflection blurRad="6350" stA="50000" endA="295" endPos="92000" dist="101600" dir="5400000" sy="-100000" algn="bl" rotWithShape="0"/>
          </a:effectLst>
          <a:scene3d>
            <a:camera prst="isometricOffAxis2Top"/>
            <a:lightRig rig="threePt" dir="t">
              <a:rot lat="0" lon="0" rev="0"/>
            </a:lightRig>
          </a:scene3d>
          <a:sp3d extrusionH="38100" prstMaterial="clear">
            <a:bevelT w="260350" h="50800" prst="slope"/>
            <a:bevelB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DIEU GIAN D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7407" y="61771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111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2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0"/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9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30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2292" grpId="0" build="p"/>
      <p:bldP spid="12299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/>
          </p:cNvSpPr>
          <p:nvPr/>
        </p:nvSpPr>
        <p:spPr bwMode="auto">
          <a:xfrm>
            <a:off x="0" y="701842"/>
            <a:ext cx="3416623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câu</a:t>
            </a:r>
            <a:endParaRPr lang="en-US" sz="3200" b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Rectangle 32"/>
          <p:cNvSpPr>
            <a:spLocks/>
          </p:cNvSpPr>
          <p:nvPr/>
        </p:nvSpPr>
        <p:spPr bwMode="auto">
          <a:xfrm>
            <a:off x="1" y="0"/>
            <a:ext cx="12191999" cy="632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333399"/>
                </a:solidFill>
                <a:latin typeface="Times New Roman" panose="02020603050405020304" pitchFamily="18" charset="0"/>
              </a:rPr>
              <a:t>HOẠT ĐỘNG LUYỆN TẬP</a:t>
            </a:r>
          </a:p>
        </p:txBody>
      </p:sp>
      <p:pic>
        <p:nvPicPr>
          <p:cNvPr id="3" name="BÀI ĐỌC NHẠC SỐ 1 LỚP 9 KNT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152" end="37477.1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43927" y="1205851"/>
            <a:ext cx="8109528" cy="4696186"/>
          </a:xfrm>
          <a:prstGeom prst="rect">
            <a:avLst/>
          </a:prstGeom>
        </p:spPr>
      </p:pic>
      <p:sp>
        <p:nvSpPr>
          <p:cNvPr id="6" name="Rectangle 5"/>
          <p:cNvSpPr>
            <a:spLocks/>
          </p:cNvSpPr>
          <p:nvPr/>
        </p:nvSpPr>
        <p:spPr bwMode="auto">
          <a:xfrm>
            <a:off x="0" y="1362242"/>
            <a:ext cx="3416623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1</a:t>
            </a:r>
          </a:p>
        </p:txBody>
      </p:sp>
      <p:sp>
        <p:nvSpPr>
          <p:cNvPr id="4" name="Isosceles Triangle 3"/>
          <p:cNvSpPr/>
          <p:nvPr/>
        </p:nvSpPr>
        <p:spPr>
          <a:xfrm flipV="1">
            <a:off x="11046691" y="2096653"/>
            <a:ext cx="120073" cy="378693"/>
          </a:xfrm>
          <a:prstGeom prst="triangl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010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7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" grpId="0"/>
      <p:bldP spid="9" grpId="0"/>
      <p:bldP spid="6" grpId="0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/>
          </p:cNvSpPr>
          <p:nvPr/>
        </p:nvSpPr>
        <p:spPr bwMode="auto">
          <a:xfrm>
            <a:off x="0" y="701842"/>
            <a:ext cx="3416623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câu</a:t>
            </a:r>
            <a:endParaRPr lang="en-US" sz="3200" b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Rectangle 32"/>
          <p:cNvSpPr>
            <a:spLocks/>
          </p:cNvSpPr>
          <p:nvPr/>
        </p:nvSpPr>
        <p:spPr bwMode="auto">
          <a:xfrm>
            <a:off x="1" y="0"/>
            <a:ext cx="12191999" cy="632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333399"/>
                </a:solidFill>
                <a:latin typeface="Times New Roman" panose="02020603050405020304" pitchFamily="18" charset="0"/>
              </a:rPr>
              <a:t>HOẠT ĐỘNG LUYỆN TẬP</a:t>
            </a:r>
          </a:p>
        </p:txBody>
      </p:sp>
      <p:pic>
        <p:nvPicPr>
          <p:cNvPr id="3" name="BÀI ĐỌC NHẠC SỐ 1 LỚP 9 KNT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485" end="32098.1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43927" y="1205851"/>
            <a:ext cx="8109528" cy="4696186"/>
          </a:xfrm>
          <a:prstGeom prst="rect">
            <a:avLst/>
          </a:prstGeom>
        </p:spPr>
      </p:pic>
      <p:sp>
        <p:nvSpPr>
          <p:cNvPr id="6" name="Rectangle 5"/>
          <p:cNvSpPr>
            <a:spLocks/>
          </p:cNvSpPr>
          <p:nvPr/>
        </p:nvSpPr>
        <p:spPr bwMode="auto">
          <a:xfrm>
            <a:off x="0" y="1362242"/>
            <a:ext cx="3416623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2</a:t>
            </a:r>
          </a:p>
        </p:txBody>
      </p:sp>
      <p:sp>
        <p:nvSpPr>
          <p:cNvPr id="4" name="Isosceles Triangle 3"/>
          <p:cNvSpPr/>
          <p:nvPr/>
        </p:nvSpPr>
        <p:spPr>
          <a:xfrm flipV="1">
            <a:off x="11231418" y="3175251"/>
            <a:ext cx="120073" cy="378693"/>
          </a:xfrm>
          <a:prstGeom prst="triangl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3066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7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" grpId="0"/>
      <p:bldP spid="9" grpId="0"/>
      <p:bldP spid="6" grpId="0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/>
          </p:cNvSpPr>
          <p:nvPr/>
        </p:nvSpPr>
        <p:spPr bwMode="auto">
          <a:xfrm>
            <a:off x="0" y="701842"/>
            <a:ext cx="3416623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câu</a:t>
            </a:r>
            <a:endParaRPr lang="en-US" sz="3200" b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Rectangle 32"/>
          <p:cNvSpPr>
            <a:spLocks/>
          </p:cNvSpPr>
          <p:nvPr/>
        </p:nvSpPr>
        <p:spPr bwMode="auto">
          <a:xfrm>
            <a:off x="1" y="0"/>
            <a:ext cx="12191999" cy="632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333399"/>
                </a:solidFill>
                <a:latin typeface="Times New Roman" panose="02020603050405020304" pitchFamily="18" charset="0"/>
              </a:rPr>
              <a:t>HOẠT ĐỘNG LUYỆN TẬP</a:t>
            </a:r>
          </a:p>
        </p:txBody>
      </p:sp>
      <p:pic>
        <p:nvPicPr>
          <p:cNvPr id="3" name="BÀI ĐỌC NHẠC SỐ 1 LỚP 9 KNT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2098.1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43927" y="1205851"/>
            <a:ext cx="8109528" cy="4696186"/>
          </a:xfrm>
          <a:prstGeom prst="rect">
            <a:avLst/>
          </a:prstGeom>
        </p:spPr>
      </p:pic>
      <p:sp>
        <p:nvSpPr>
          <p:cNvPr id="6" name="Rectangle 5"/>
          <p:cNvSpPr>
            <a:spLocks/>
          </p:cNvSpPr>
          <p:nvPr/>
        </p:nvSpPr>
        <p:spPr bwMode="auto">
          <a:xfrm>
            <a:off x="0" y="1362242"/>
            <a:ext cx="3416623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Ghép</a:t>
            </a:r>
            <a:r>
              <a:rPr lang="en-US" sz="32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2</a:t>
            </a:r>
          </a:p>
        </p:txBody>
      </p:sp>
      <p:sp>
        <p:nvSpPr>
          <p:cNvPr id="4" name="Isosceles Triangle 3"/>
          <p:cNvSpPr/>
          <p:nvPr/>
        </p:nvSpPr>
        <p:spPr>
          <a:xfrm flipV="1">
            <a:off x="11222181" y="3175251"/>
            <a:ext cx="129309" cy="378693"/>
          </a:xfrm>
          <a:prstGeom prst="triangl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042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62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" grpId="0"/>
      <p:bldP spid="9" grpId="0"/>
      <p:bldP spid="6" grpId="0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/>
          </p:cNvSpPr>
          <p:nvPr/>
        </p:nvSpPr>
        <p:spPr bwMode="auto">
          <a:xfrm>
            <a:off x="0" y="701842"/>
            <a:ext cx="3416623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câu</a:t>
            </a:r>
            <a:endParaRPr lang="en-US" sz="3200" b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Rectangle 32"/>
          <p:cNvSpPr>
            <a:spLocks/>
          </p:cNvSpPr>
          <p:nvPr/>
        </p:nvSpPr>
        <p:spPr bwMode="auto">
          <a:xfrm>
            <a:off x="1" y="0"/>
            <a:ext cx="12191999" cy="632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333399"/>
                </a:solidFill>
                <a:latin typeface="Times New Roman" panose="02020603050405020304" pitchFamily="18" charset="0"/>
              </a:rPr>
              <a:t>HOẠT ĐỘNG LUYỆN TẬP</a:t>
            </a:r>
          </a:p>
        </p:txBody>
      </p:sp>
      <p:pic>
        <p:nvPicPr>
          <p:cNvPr id="3" name="BÀI ĐỌC NHẠC SỐ 1 LỚP 9 KNT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675" end="27313.1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43927" y="1205851"/>
            <a:ext cx="8109528" cy="4696186"/>
          </a:xfrm>
          <a:prstGeom prst="rect">
            <a:avLst/>
          </a:prstGeom>
        </p:spPr>
      </p:pic>
      <p:sp>
        <p:nvSpPr>
          <p:cNvPr id="6" name="Rectangle 5"/>
          <p:cNvSpPr>
            <a:spLocks/>
          </p:cNvSpPr>
          <p:nvPr/>
        </p:nvSpPr>
        <p:spPr bwMode="auto">
          <a:xfrm>
            <a:off x="0" y="1362242"/>
            <a:ext cx="3416623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3</a:t>
            </a:r>
          </a:p>
        </p:txBody>
      </p:sp>
      <p:sp>
        <p:nvSpPr>
          <p:cNvPr id="4" name="Isosceles Triangle 3"/>
          <p:cNvSpPr/>
          <p:nvPr/>
        </p:nvSpPr>
        <p:spPr>
          <a:xfrm flipV="1">
            <a:off x="11018981" y="4283615"/>
            <a:ext cx="129309" cy="378693"/>
          </a:xfrm>
          <a:prstGeom prst="triangl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754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3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" grpId="0"/>
      <p:bldP spid="9" grpId="0"/>
      <p:bldP spid="6" grpId="0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/>
          </p:cNvSpPr>
          <p:nvPr/>
        </p:nvSpPr>
        <p:spPr bwMode="auto">
          <a:xfrm>
            <a:off x="0" y="701842"/>
            <a:ext cx="3416623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câu</a:t>
            </a:r>
            <a:endParaRPr lang="en-US" sz="3200" b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Rectangle 32"/>
          <p:cNvSpPr>
            <a:spLocks/>
          </p:cNvSpPr>
          <p:nvPr/>
        </p:nvSpPr>
        <p:spPr bwMode="auto">
          <a:xfrm>
            <a:off x="1" y="0"/>
            <a:ext cx="12191999" cy="632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333399"/>
                </a:solidFill>
                <a:latin typeface="Times New Roman" panose="02020603050405020304" pitchFamily="18" charset="0"/>
              </a:rPr>
              <a:t>HOẠT ĐỘNG LUYỆN TẬP</a:t>
            </a:r>
          </a:p>
        </p:txBody>
      </p:sp>
      <p:pic>
        <p:nvPicPr>
          <p:cNvPr id="3" name="BÀI ĐỌC NHẠC SỐ 1 LỚP 9 KNT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493" end="22000.1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43927" y="1205851"/>
            <a:ext cx="8109528" cy="4696186"/>
          </a:xfrm>
          <a:prstGeom prst="rect">
            <a:avLst/>
          </a:prstGeom>
        </p:spPr>
      </p:pic>
      <p:sp>
        <p:nvSpPr>
          <p:cNvPr id="6" name="Rectangle 5"/>
          <p:cNvSpPr>
            <a:spLocks/>
          </p:cNvSpPr>
          <p:nvPr/>
        </p:nvSpPr>
        <p:spPr bwMode="auto">
          <a:xfrm>
            <a:off x="0" y="1362242"/>
            <a:ext cx="3416623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4</a:t>
            </a:r>
          </a:p>
        </p:txBody>
      </p:sp>
      <p:sp>
        <p:nvSpPr>
          <p:cNvPr id="4" name="Isosceles Triangle 3"/>
          <p:cNvSpPr/>
          <p:nvPr/>
        </p:nvSpPr>
        <p:spPr>
          <a:xfrm flipV="1">
            <a:off x="11610108" y="5345797"/>
            <a:ext cx="129309" cy="378693"/>
          </a:xfrm>
          <a:prstGeom prst="triangl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1544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8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" grpId="0"/>
      <p:bldP spid="9" grpId="0"/>
      <p:bldP spid="6" grpId="0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/>
          </p:cNvSpPr>
          <p:nvPr/>
        </p:nvSpPr>
        <p:spPr bwMode="auto">
          <a:xfrm>
            <a:off x="0" y="701842"/>
            <a:ext cx="3416623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câu</a:t>
            </a:r>
            <a:endParaRPr lang="en-US" sz="3200" b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Rectangle 32"/>
          <p:cNvSpPr>
            <a:spLocks/>
          </p:cNvSpPr>
          <p:nvPr/>
        </p:nvSpPr>
        <p:spPr bwMode="auto">
          <a:xfrm>
            <a:off x="1" y="0"/>
            <a:ext cx="12191999" cy="632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333399"/>
                </a:solidFill>
                <a:latin typeface="Times New Roman" panose="02020603050405020304" pitchFamily="18" charset="0"/>
              </a:rPr>
              <a:t>HOẠT ĐỘNG LUYỆN TẬP</a:t>
            </a:r>
          </a:p>
        </p:txBody>
      </p:sp>
      <p:pic>
        <p:nvPicPr>
          <p:cNvPr id="3" name="BÀI ĐỌC NHẠC SỐ 1 LỚP 9 KNT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642" end="22000.1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43927" y="1205851"/>
            <a:ext cx="8109528" cy="4696186"/>
          </a:xfrm>
          <a:prstGeom prst="rect">
            <a:avLst/>
          </a:prstGeom>
        </p:spPr>
      </p:pic>
      <p:sp>
        <p:nvSpPr>
          <p:cNvPr id="6" name="Rectangle 5"/>
          <p:cNvSpPr>
            <a:spLocks/>
          </p:cNvSpPr>
          <p:nvPr/>
        </p:nvSpPr>
        <p:spPr bwMode="auto">
          <a:xfrm>
            <a:off x="0" y="1362242"/>
            <a:ext cx="3416623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Ghép</a:t>
            </a:r>
            <a:r>
              <a:rPr lang="en-US" sz="32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3 </a:t>
            </a:r>
            <a:r>
              <a:rPr 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4</a:t>
            </a:r>
          </a:p>
        </p:txBody>
      </p:sp>
      <p:sp>
        <p:nvSpPr>
          <p:cNvPr id="4" name="Isosceles Triangle 3"/>
          <p:cNvSpPr/>
          <p:nvPr/>
        </p:nvSpPr>
        <p:spPr>
          <a:xfrm flipV="1">
            <a:off x="11610108" y="5345797"/>
            <a:ext cx="129309" cy="378693"/>
          </a:xfrm>
          <a:prstGeom prst="triangl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078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07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" grpId="0"/>
      <p:bldP spid="9" grpId="0"/>
      <p:bldP spid="6" grpId="0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/>
          </p:cNvSpPr>
          <p:nvPr/>
        </p:nvSpPr>
        <p:spPr bwMode="auto">
          <a:xfrm>
            <a:off x="0" y="701842"/>
            <a:ext cx="3416623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câu</a:t>
            </a:r>
            <a:endParaRPr lang="en-US" sz="3200" b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Rectangle 32"/>
          <p:cNvSpPr>
            <a:spLocks/>
          </p:cNvSpPr>
          <p:nvPr/>
        </p:nvSpPr>
        <p:spPr bwMode="auto">
          <a:xfrm>
            <a:off x="1" y="0"/>
            <a:ext cx="12191999" cy="632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333399"/>
                </a:solidFill>
                <a:latin typeface="Times New Roman" panose="02020603050405020304" pitchFamily="18" charset="0"/>
              </a:rPr>
              <a:t>HOẠT ĐỘNG LUYỆN TẬP</a:t>
            </a:r>
          </a:p>
        </p:txBody>
      </p:sp>
      <p:pic>
        <p:nvPicPr>
          <p:cNvPr id="3" name="BÀI ĐỌC NHẠC SỐ 1 LỚP 9 KNT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0.1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43927" y="1205851"/>
            <a:ext cx="8109528" cy="4696186"/>
          </a:xfrm>
          <a:prstGeom prst="rect">
            <a:avLst/>
          </a:prstGeom>
        </p:spPr>
      </p:pic>
      <p:sp>
        <p:nvSpPr>
          <p:cNvPr id="6" name="Rectangle 5"/>
          <p:cNvSpPr>
            <a:spLocks/>
          </p:cNvSpPr>
          <p:nvPr/>
        </p:nvSpPr>
        <p:spPr bwMode="auto">
          <a:xfrm>
            <a:off x="0" y="1362242"/>
            <a:ext cx="3416623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Ghép</a:t>
            </a:r>
            <a:r>
              <a:rPr lang="en-US" sz="32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2739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83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" grpId="0"/>
      <p:bldP spid="9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/>
          </p:cNvSpPr>
          <p:nvPr/>
        </p:nvSpPr>
        <p:spPr bwMode="auto">
          <a:xfrm>
            <a:off x="0" y="701842"/>
            <a:ext cx="9633527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gõ</a:t>
            </a:r>
            <a:r>
              <a:rPr lang="en-US" sz="32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nhịp</a:t>
            </a:r>
            <a:r>
              <a:rPr lang="en-US" sz="32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phách</a:t>
            </a:r>
            <a:endParaRPr lang="en-US" sz="3200" b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Rectangle 32"/>
          <p:cNvSpPr>
            <a:spLocks/>
          </p:cNvSpPr>
          <p:nvPr/>
        </p:nvSpPr>
        <p:spPr bwMode="auto">
          <a:xfrm>
            <a:off x="1" y="0"/>
            <a:ext cx="12191999" cy="632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333399"/>
                </a:solidFill>
                <a:latin typeface="Times New Roman" panose="02020603050405020304" pitchFamily="18" charset="0"/>
              </a:rPr>
              <a:t>HOẠT ĐỘNG LUYỆN TẬP</a:t>
            </a:r>
          </a:p>
        </p:txBody>
      </p:sp>
      <p:pic>
        <p:nvPicPr>
          <p:cNvPr id="3" name="BÀI ĐỌC NHẠC SỐ 1 LỚP 9 KNT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0.1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0364" y="1274618"/>
            <a:ext cx="10991271" cy="537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16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83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/>
          </p:cNvSpPr>
          <p:nvPr/>
        </p:nvSpPr>
        <p:spPr bwMode="auto">
          <a:xfrm>
            <a:off x="0" y="701842"/>
            <a:ext cx="9633527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gõ</a:t>
            </a:r>
            <a:r>
              <a:rPr lang="en-US" sz="32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đệm</a:t>
            </a:r>
            <a:r>
              <a:rPr lang="en-US" sz="32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thể</a:t>
            </a:r>
            <a:endParaRPr lang="en-US" sz="3200" b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Rectangle 32"/>
          <p:cNvSpPr>
            <a:spLocks/>
          </p:cNvSpPr>
          <p:nvPr/>
        </p:nvSpPr>
        <p:spPr bwMode="auto">
          <a:xfrm>
            <a:off x="1" y="0"/>
            <a:ext cx="12191999" cy="632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333399"/>
                </a:solidFill>
                <a:latin typeface="Times New Roman" panose="02020603050405020304" pitchFamily="18" charset="0"/>
              </a:rPr>
              <a:t>VẬN DỤNG</a:t>
            </a:r>
          </a:p>
        </p:txBody>
      </p:sp>
      <p:pic>
        <p:nvPicPr>
          <p:cNvPr id="3" name="BÀI ĐỌC NHẠC SỐ 1 LỚP 9 KNT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0.1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0364" y="1274618"/>
            <a:ext cx="10991271" cy="53755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741" y="2978304"/>
            <a:ext cx="482677" cy="4404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408" y="2954294"/>
            <a:ext cx="447718" cy="4404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614" y="2978140"/>
            <a:ext cx="537556" cy="4406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970" y="2908592"/>
            <a:ext cx="1054503" cy="5101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840" y="2988653"/>
            <a:ext cx="482130" cy="4404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56491" y="2988653"/>
            <a:ext cx="587146" cy="4406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3321" y="2908592"/>
            <a:ext cx="447718" cy="4404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935" y="4199617"/>
            <a:ext cx="482677" cy="4404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296" y="4258542"/>
            <a:ext cx="447718" cy="44045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531" y="4258542"/>
            <a:ext cx="537556" cy="4406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970" y="4188994"/>
            <a:ext cx="1054503" cy="5101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564" y="4223850"/>
            <a:ext cx="482130" cy="4404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51083" y="4269055"/>
            <a:ext cx="587146" cy="44062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105" y="4197446"/>
            <a:ext cx="447718" cy="44045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935" y="5390098"/>
            <a:ext cx="482677" cy="4404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296" y="5449023"/>
            <a:ext cx="447718" cy="44045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531" y="5449023"/>
            <a:ext cx="537556" cy="44062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970" y="5379475"/>
            <a:ext cx="1054503" cy="51016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564" y="5414331"/>
            <a:ext cx="482130" cy="44045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51083" y="5459536"/>
            <a:ext cx="587146" cy="44062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387" y="5423814"/>
            <a:ext cx="447718" cy="44045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17" y="6501117"/>
            <a:ext cx="482677" cy="44045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634" y="6534833"/>
            <a:ext cx="447718" cy="44045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346" y="6525350"/>
            <a:ext cx="482130" cy="44045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645" y="6498389"/>
            <a:ext cx="447718" cy="44045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3246" y="6587684"/>
            <a:ext cx="587146" cy="44062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970" y="6527686"/>
            <a:ext cx="482130" cy="44045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021" y="6488408"/>
            <a:ext cx="482130" cy="44045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331" y="6509108"/>
            <a:ext cx="482130" cy="44045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712" y="6487664"/>
            <a:ext cx="482130" cy="44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48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83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/>
          </p:cNvSpPr>
          <p:nvPr/>
        </p:nvSpPr>
        <p:spPr bwMode="auto">
          <a:xfrm>
            <a:off x="0" y="701842"/>
            <a:ext cx="9633527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mới</a:t>
            </a:r>
            <a:endParaRPr lang="en-US" sz="3200" b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Rectangle 32"/>
          <p:cNvSpPr>
            <a:spLocks/>
          </p:cNvSpPr>
          <p:nvPr/>
        </p:nvSpPr>
        <p:spPr bwMode="auto">
          <a:xfrm>
            <a:off x="1" y="0"/>
            <a:ext cx="12191999" cy="632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333399"/>
                </a:solidFill>
                <a:latin typeface="Times New Roman" panose="02020603050405020304" pitchFamily="18" charset="0"/>
              </a:rPr>
              <a:t>VẬN DỤNG</a:t>
            </a:r>
          </a:p>
        </p:txBody>
      </p:sp>
      <p:pic>
        <p:nvPicPr>
          <p:cNvPr id="2" name="ĐỌC NHẠC SÓ 1 GHEP LỜ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66982" y="1136817"/>
            <a:ext cx="9966036" cy="560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90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17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/>
          </p:cNvSpPr>
          <p:nvPr/>
        </p:nvSpPr>
        <p:spPr bwMode="auto">
          <a:xfrm>
            <a:off x="354941" y="0"/>
            <a:ext cx="11720946" cy="440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TIẾT 2 </a:t>
            </a:r>
          </a:p>
          <a:p>
            <a:pPr algn="just"/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LTAN: Sơ lược về quãng cách xác định và gọi tên quãng</a:t>
            </a:r>
            <a:endParaRPr lang="vi-V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Đọc nhạc: Bài đọc nhạc số 1.</a:t>
            </a:r>
            <a:endParaRPr lang="vi-VN" sz="5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656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10"/>
          <p:cNvSpPr>
            <a:spLocks/>
          </p:cNvSpPr>
          <p:nvPr/>
        </p:nvSpPr>
        <p:spPr bwMode="auto">
          <a:xfrm>
            <a:off x="3390892" y="1068303"/>
            <a:ext cx="6950998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333399"/>
                </a:solidFill>
                <a:latin typeface="Times New Roman" panose="02020603050405020304" pitchFamily="18" charset="0"/>
              </a:rPr>
              <a:t>NỘI DUNG : VỀ NHÀ</a:t>
            </a:r>
          </a:p>
        </p:txBody>
      </p:sp>
      <p:sp>
        <p:nvSpPr>
          <p:cNvPr id="59" name="Rectangle 5"/>
          <p:cNvSpPr>
            <a:spLocks/>
          </p:cNvSpPr>
          <p:nvPr/>
        </p:nvSpPr>
        <p:spPr bwMode="auto">
          <a:xfrm>
            <a:off x="579120" y="2056193"/>
            <a:ext cx="9908548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: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Vận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vận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61" name="Rectangle 5"/>
          <p:cNvSpPr>
            <a:spLocks/>
          </p:cNvSpPr>
          <p:nvPr/>
        </p:nvSpPr>
        <p:spPr bwMode="auto">
          <a:xfrm>
            <a:off x="739132" y="3454437"/>
            <a:ext cx="10427632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thuộc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Nối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vòng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tay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nhạc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1. </a:t>
            </a:r>
          </a:p>
        </p:txBody>
      </p:sp>
      <p:sp>
        <p:nvSpPr>
          <p:cNvPr id="62" name="Rectangle 5"/>
          <p:cNvSpPr>
            <a:spLocks/>
          </p:cNvSpPr>
          <p:nvPr/>
        </p:nvSpPr>
        <p:spPr bwMode="auto">
          <a:xfrm>
            <a:off x="739132" y="4442445"/>
            <a:ext cx="11212415" cy="93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Chuẩn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dung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sgk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liệu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tử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9828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8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1" grpId="0"/>
      <p:bldP spid="6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4800" y="1582615"/>
            <a:ext cx="11406554" cy="3244372"/>
          </a:xfrm>
          <a:prstGeom prst="rect">
            <a:avLst/>
          </a:prstGeom>
          <a:noFill/>
          <a:scene3d>
            <a:camera prst="orthographicFront"/>
            <a:lightRig rig="threePt" dir="t"/>
          </a:scene3d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sz="6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333399"/>
                  </a:outerShdw>
                </a:effectLst>
                <a:latin typeface="Times New Roman" panose="02020603050405020304" pitchFamily="18" charset="0"/>
              </a:rPr>
              <a:t>GIỜ HỌC KẾT THÚC CHÚC CÁC EM HỌC SINH CHĂM NGOAN HỌC GIỎI </a:t>
            </a:r>
            <a:endParaRPr lang="en-US" sz="3200" b="1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333399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12929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1" name="Rectangle 5"/>
          <p:cNvSpPr>
            <a:spLocks/>
          </p:cNvSpPr>
          <p:nvPr/>
        </p:nvSpPr>
        <p:spPr bwMode="auto">
          <a:xfrm>
            <a:off x="-1" y="724014"/>
            <a:ext cx="10128069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7 hang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âm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giọng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đô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trưởng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2" name="Rectangle 10"/>
          <p:cNvSpPr>
            <a:spLocks/>
          </p:cNvSpPr>
          <p:nvPr/>
        </p:nvSpPr>
        <p:spPr bwMode="auto">
          <a:xfrm>
            <a:off x="-1" y="129353"/>
            <a:ext cx="6950998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333399"/>
                </a:solidFill>
                <a:latin typeface="Times New Roman" panose="02020603050405020304" pitchFamily="18" charset="0"/>
              </a:rPr>
              <a:t>NỘI DUNG KHỞI ĐỘNG</a:t>
            </a:r>
          </a:p>
        </p:txBody>
      </p:sp>
      <p:pic>
        <p:nvPicPr>
          <p:cNvPr id="2" name="BÀI LUYỆN GIỌNG ĐÔ TRƯỞNG -- LUYỆN THI NHẠC VIỆN -- KHUYẾN NHẠ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850" end="219242.9999"/>
                </p14:media>
              </p:ext>
            </p:extLst>
          </p:nvPr>
        </p:nvPicPr>
        <p:blipFill rotWithShape="1">
          <a:blip r:embed="rId5"/>
          <a:srcRect l="4785" t="28571" r="4929" b="26476"/>
          <a:stretch>
            <a:fillRect/>
          </a:stretch>
        </p:blipFill>
        <p:spPr>
          <a:xfrm>
            <a:off x="188893" y="6541212"/>
            <a:ext cx="518233" cy="244766"/>
          </a:xfrm>
          <a:prstGeom prst="rect">
            <a:avLst/>
          </a:prstGeom>
        </p:spPr>
      </p:pic>
      <p:pic>
        <p:nvPicPr>
          <p:cNvPr id="8" name="Picture 7" descr="A close-up of a paper&#10;&#10;Description automatically generated with low confidence">
            <a:extLst>
              <a:ext uri="{FF2B5EF4-FFF2-40B4-BE49-F238E27FC236}">
                <a16:creationId xmlns:a16="http://schemas.microsoft.com/office/drawing/2014/main" id="{0734A5B4-F3FB-5B46-89AC-F4B8F2EE88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D97F92">
                <a:tint val="45000"/>
                <a:satMod val="400000"/>
              </a:srgbClr>
            </a:duotone>
          </a:blip>
          <a:srcRect l="18382" t="66962" r="16477" b="27059"/>
          <a:stretch/>
        </p:blipFill>
        <p:spPr>
          <a:xfrm>
            <a:off x="320736" y="2167463"/>
            <a:ext cx="11739417" cy="11944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154056" y="1158989"/>
            <a:ext cx="1200310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Quan sát nốt nhạc kết hợp nghe âm thanh cao thấp và nêu cảm nhận,nhận xét về độ cao thấp của âm thanh.</a:t>
            </a:r>
            <a:endParaRPr lang="vi-VN" sz="4000" dirty="0"/>
          </a:p>
        </p:txBody>
      </p:sp>
      <p:pic>
        <p:nvPicPr>
          <p:cNvPr id="7" name="Picture 6" descr="C:\Users\Vu Tuan PC\Desktop\10.png"/>
          <p:cNvPicPr/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01" y="3518518"/>
            <a:ext cx="11809085" cy="1132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285901" y="4807451"/>
            <a:ext cx="6096000" cy="153888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it-IT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it-IT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 – C cao độ = nhau.</a:t>
            </a:r>
            <a:endParaRPr lang="vi-VN" sz="28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it-IT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 – G cao độ từ thấp đến cao.</a:t>
            </a:r>
            <a:endParaRPr lang="vi-VN" sz="28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it-IT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C2 – C1 cao độ từ cao xuống thấp.</a:t>
            </a:r>
            <a:endParaRPr lang="vi-VN" sz="28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48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5301" grpId="0"/>
      <p:bldP spid="22" grpId="0"/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2"/>
          <p:cNvSpPr>
            <a:spLocks/>
          </p:cNvSpPr>
          <p:nvPr/>
        </p:nvSpPr>
        <p:spPr bwMode="auto">
          <a:xfrm>
            <a:off x="-9100" y="-57215"/>
            <a:ext cx="12192000" cy="88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333399"/>
                </a:solidFill>
                <a:latin typeface="Times New Roman" panose="02020603050405020304" pitchFamily="18" charset="0"/>
              </a:rPr>
              <a:t>HOẠT ĐỘNG HÌNH THÀNH KIẾN THỨC MỚI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-9100" y="1416776"/>
            <a:ext cx="12182900" cy="490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90488" indent="-90488" algn="l" rtl="0" fontAlgn="base">
              <a:lnSpc>
                <a:spcPct val="85000"/>
              </a:lnSpc>
              <a:spcBef>
                <a:spcPts val="13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4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1pPr>
            <a:lvl2pPr marL="346075" indent="-342900" algn="l" rtl="0" fontAlgn="base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4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2pPr>
            <a:lvl3pPr marL="547688" indent="-547688" algn="l" rtl="0" fontAlgn="base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000" i="1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3pPr>
            <a:lvl4pPr marL="822325" indent="-822325" algn="l" rtl="0" fontAlgn="base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4pPr>
            <a:lvl5pPr marL="1096963" indent="-1096963" algn="l" rtl="0" fontAlgn="base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Tx/>
              <a:buNone/>
            </a:pP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0629" y="757645"/>
            <a:ext cx="3579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C:\Users\Vu Tuan PC\Desktop\11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9" y="2967582"/>
            <a:ext cx="11939451" cy="2330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316" y="5473841"/>
            <a:ext cx="5974007" cy="785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79"/>
          <p:cNvSpPr>
            <a:spLocks noChangeArrowheads="1"/>
          </p:cNvSpPr>
          <p:nvPr/>
        </p:nvSpPr>
        <p:spPr bwMode="auto">
          <a:xfrm>
            <a:off x="2582092" y="6318141"/>
            <a:ext cx="22555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2370CD"/>
              </a:buClr>
              <a:buSzPct val="80000"/>
              <a:buFont typeface="Wingdings" pitchFamily="2" charset="2"/>
              <a:buNone/>
              <a:defRPr/>
            </a:pP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Quãng hòa âm</a:t>
            </a:r>
          </a:p>
        </p:txBody>
      </p:sp>
      <p:sp>
        <p:nvSpPr>
          <p:cNvPr id="17" name="Rectangle 79"/>
          <p:cNvSpPr>
            <a:spLocks noChangeArrowheads="1"/>
          </p:cNvSpPr>
          <p:nvPr/>
        </p:nvSpPr>
        <p:spPr bwMode="auto">
          <a:xfrm>
            <a:off x="5416545" y="6318142"/>
            <a:ext cx="25171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2370CD"/>
              </a:buClr>
              <a:buSzPct val="80000"/>
              <a:buFont typeface="Wingdings" pitchFamily="2" charset="2"/>
              <a:buNone/>
              <a:defRPr/>
            </a:pP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Quãng giai điệu</a:t>
            </a: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0" y="1815704"/>
            <a:ext cx="9144000" cy="679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alt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vi-V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alt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alt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alt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9099" y="2318855"/>
            <a:ext cx="9144001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alt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vi-V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alt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alt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alt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alt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alt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5167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" grpId="0" build="p"/>
      <p:bldP spid="2" grpId="0"/>
      <p:bldP spid="16" grpId="0"/>
      <p:bldP spid="17" grpId="0"/>
      <p:bldP spid="18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2"/>
          <p:cNvSpPr>
            <a:spLocks/>
          </p:cNvSpPr>
          <p:nvPr/>
        </p:nvSpPr>
        <p:spPr bwMode="auto">
          <a:xfrm>
            <a:off x="-9100" y="-57215"/>
            <a:ext cx="12192000" cy="88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333399"/>
                </a:solidFill>
                <a:latin typeface="Times New Roman" panose="02020603050405020304" pitchFamily="18" charset="0"/>
              </a:rPr>
              <a:t>HOẠT ĐỘNG HÌNH THÀNH KIẾN THỨC MỚI</a:t>
            </a:r>
          </a:p>
        </p:txBody>
      </p:sp>
      <p:sp>
        <p:nvSpPr>
          <p:cNvPr id="19" name="Rectangle 12"/>
          <p:cNvSpPr>
            <a:spLocks/>
          </p:cNvSpPr>
          <p:nvPr/>
        </p:nvSpPr>
        <p:spPr bwMode="auto">
          <a:xfrm>
            <a:off x="-9100" y="722377"/>
            <a:ext cx="8055820" cy="64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12954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17526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22098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26670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xác</a:t>
            </a: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định</a:t>
            </a: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gọi</a:t>
            </a: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tên</a:t>
            </a: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quãng</a:t>
            </a: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11"/>
          <p:cNvSpPr txBox="1">
            <a:spLocks noChangeArrowheads="1"/>
          </p:cNvSpPr>
          <p:nvPr/>
        </p:nvSpPr>
        <p:spPr bwMode="auto">
          <a:xfrm>
            <a:off x="-9100" y="1403888"/>
            <a:ext cx="121829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90488" indent="-90488" algn="l" rtl="0" fontAlgn="base">
              <a:lnSpc>
                <a:spcPct val="85000"/>
              </a:lnSpc>
              <a:spcBef>
                <a:spcPts val="13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4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1pPr>
            <a:lvl2pPr marL="346075" indent="-342900" algn="l" rtl="0" fontAlgn="base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4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2pPr>
            <a:lvl3pPr marL="547688" indent="-547688" algn="l" rtl="0" fontAlgn="base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000" i="1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3pPr>
            <a:lvl4pPr marL="822325" indent="-822325" algn="l" rtl="0" fontAlgn="base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4pPr>
            <a:lvl5pPr marL="1096963" indent="-1096963" algn="l" rtl="0" fontAlgn="base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altLang="vi-VN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       </a:t>
            </a:r>
            <a:r>
              <a:rPr lang="en-US" altLang="vi-VN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Quãng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khoảng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cao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giữa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âm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thanh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liền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bậc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hoặc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bậc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vi-VN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quãng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mang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riêng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vi-VN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Tùy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vi-VN" sz="28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vi-VN" sz="28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lượng</a:t>
            </a:r>
            <a:r>
              <a:rPr lang="en-US" altLang="vi-VN" sz="28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cung</a:t>
            </a:r>
            <a:r>
              <a:rPr lang="en-US" altLang="vi-VN" sz="28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vi-VN" sz="28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nửa</a:t>
            </a:r>
            <a:r>
              <a:rPr lang="en-US" altLang="vi-VN" sz="28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cung</a:t>
            </a:r>
            <a:r>
              <a:rPr lang="en-US" altLang="vi-VN" sz="28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chứa</a:t>
            </a:r>
            <a:r>
              <a:rPr lang="en-US" altLang="vi-VN" sz="28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vi-VN" sz="28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quãng</a:t>
            </a:r>
            <a:r>
              <a:rPr lang="en-US" altLang="vi-VN" sz="28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vi-VN" sz="28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vi-VN" sz="28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xác</a:t>
            </a:r>
            <a:r>
              <a:rPr lang="en-US" altLang="vi-VN" sz="28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định</a:t>
            </a:r>
            <a:r>
              <a:rPr lang="en-US" altLang="vi-VN" sz="28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vi-VN" sz="28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gọi</a:t>
            </a:r>
            <a:r>
              <a:rPr lang="en-US" altLang="vi-VN" sz="28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vi-VN" sz="28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vi-VN" sz="28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vi-VN" sz="28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vi-VN" sz="28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quãng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trưởng</a:t>
            </a:r>
            <a:r>
              <a:rPr lang="en-US" altLang="vi-VN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vi-VN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đúng</a:t>
            </a:r>
            <a:r>
              <a:rPr lang="en-US" altLang="vi-VN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tăng</a:t>
            </a:r>
            <a:r>
              <a:rPr lang="en-US" altLang="vi-VN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giảm</a:t>
            </a:r>
            <a:r>
              <a:rPr lang="en-US" altLang="vi-VN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</a:p>
        </p:txBody>
      </p:sp>
      <p:pic>
        <p:nvPicPr>
          <p:cNvPr id="6" name="Picture 5" descr="C:\Users\Vu Tuan PC\Desktop\13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297" y="2926430"/>
            <a:ext cx="5799908" cy="3476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Vu Tuan PC\Desktop\12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2"/>
          <a:stretch/>
        </p:blipFill>
        <p:spPr bwMode="auto">
          <a:xfrm>
            <a:off x="223065" y="3196045"/>
            <a:ext cx="5925185" cy="31263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812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2"/>
          <p:cNvSpPr>
            <a:spLocks/>
          </p:cNvSpPr>
          <p:nvPr/>
        </p:nvSpPr>
        <p:spPr bwMode="auto">
          <a:xfrm>
            <a:off x="-9100" y="-57215"/>
            <a:ext cx="12192000" cy="88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333399"/>
                </a:solidFill>
                <a:latin typeface="Times New Roman" panose="02020603050405020304" pitchFamily="18" charset="0"/>
              </a:rPr>
              <a:t>HOẠT ĐỘNG HÌNH THÀNH KIẾN THỨC MỚI</a:t>
            </a:r>
          </a:p>
        </p:txBody>
      </p:sp>
      <p:sp>
        <p:nvSpPr>
          <p:cNvPr id="19" name="Rectangle 12"/>
          <p:cNvSpPr>
            <a:spLocks/>
          </p:cNvSpPr>
          <p:nvPr/>
        </p:nvSpPr>
        <p:spPr bwMode="auto">
          <a:xfrm>
            <a:off x="-9100" y="722377"/>
            <a:ext cx="8055820" cy="64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12954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17526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22098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26670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xác</a:t>
            </a: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định</a:t>
            </a: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gọi</a:t>
            </a: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tên</a:t>
            </a: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quãng</a:t>
            </a: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11"/>
          <p:cNvSpPr txBox="1">
            <a:spLocks noChangeArrowheads="1"/>
          </p:cNvSpPr>
          <p:nvPr/>
        </p:nvSpPr>
        <p:spPr bwMode="auto">
          <a:xfrm>
            <a:off x="-9100" y="1403888"/>
            <a:ext cx="121829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90488" indent="-90488" algn="l" rtl="0" fontAlgn="base">
              <a:lnSpc>
                <a:spcPct val="85000"/>
              </a:lnSpc>
              <a:spcBef>
                <a:spcPts val="13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4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1pPr>
            <a:lvl2pPr marL="346075" indent="-342900" algn="l" rtl="0" fontAlgn="base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4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2pPr>
            <a:lvl3pPr marL="547688" indent="-547688" algn="l" rtl="0" fontAlgn="base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000" i="1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3pPr>
            <a:lvl4pPr marL="822325" indent="-822325" algn="l" rtl="0" fontAlgn="base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4pPr>
            <a:lvl5pPr marL="1096963" indent="-1096963" algn="l" rtl="0" fontAlgn="base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altLang="vi-VN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       </a:t>
            </a:r>
            <a:r>
              <a:rPr lang="en-US" altLang="vi-VN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Quãng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khoảng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cao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giữa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âm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thanh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liền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bậc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hoặc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bậc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vi-VN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quãng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mang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riêng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vi-VN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Tùy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vi-VN" sz="28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vi-VN" sz="28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lượng</a:t>
            </a:r>
            <a:r>
              <a:rPr lang="en-US" altLang="vi-VN" sz="28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cung</a:t>
            </a:r>
            <a:r>
              <a:rPr lang="en-US" altLang="vi-VN" sz="28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vi-VN" sz="28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nửa</a:t>
            </a:r>
            <a:r>
              <a:rPr lang="en-US" altLang="vi-VN" sz="28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cung</a:t>
            </a:r>
            <a:r>
              <a:rPr lang="en-US" altLang="vi-VN" sz="28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chứa</a:t>
            </a:r>
            <a:r>
              <a:rPr lang="en-US" altLang="vi-VN" sz="28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vi-VN" sz="28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quãng</a:t>
            </a:r>
            <a:r>
              <a:rPr lang="en-US" altLang="vi-VN" sz="28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vi-VN" sz="28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vi-VN" sz="28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xác</a:t>
            </a:r>
            <a:r>
              <a:rPr lang="en-US" altLang="vi-VN" sz="28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định</a:t>
            </a:r>
            <a:r>
              <a:rPr lang="en-US" altLang="vi-VN" sz="28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vi-VN" sz="28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gọi</a:t>
            </a:r>
            <a:r>
              <a:rPr lang="en-US" altLang="vi-VN" sz="28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vi-VN" sz="28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vi-VN" sz="28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vi-VN" sz="28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vi-VN" sz="28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quãng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trưởng</a:t>
            </a:r>
            <a:r>
              <a:rPr lang="en-US" altLang="vi-VN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vi-VN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đúng</a:t>
            </a:r>
            <a:r>
              <a:rPr lang="en-US" altLang="vi-VN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tăng</a:t>
            </a:r>
            <a:r>
              <a:rPr lang="en-US" altLang="vi-VN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giảm</a:t>
            </a:r>
            <a:r>
              <a:rPr lang="en-US" altLang="vi-VN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3" r="3159"/>
          <a:stretch/>
        </p:blipFill>
        <p:spPr bwMode="auto">
          <a:xfrm>
            <a:off x="332509" y="3031292"/>
            <a:ext cx="6853646" cy="3311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:\Users\Vu Tuan PC\Desktop\14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212" y="5247083"/>
            <a:ext cx="4638210" cy="917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C:\Users\Vu Tuan PC\Desktop\15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212" y="3651921"/>
            <a:ext cx="4638210" cy="129159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9056915" y="2941570"/>
            <a:ext cx="1245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73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5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2"/>
          <p:cNvSpPr>
            <a:spLocks/>
          </p:cNvSpPr>
          <p:nvPr/>
        </p:nvSpPr>
        <p:spPr bwMode="auto">
          <a:xfrm>
            <a:off x="-9100" y="765920"/>
            <a:ext cx="6386733" cy="512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12954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17526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22098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26670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nhạc</a:t>
            </a: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nhạc</a:t>
            </a: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1</a:t>
            </a:r>
          </a:p>
        </p:txBody>
      </p:sp>
      <p:sp>
        <p:nvSpPr>
          <p:cNvPr id="6" name="Rectangle 32"/>
          <p:cNvSpPr>
            <a:spLocks/>
          </p:cNvSpPr>
          <p:nvPr/>
        </p:nvSpPr>
        <p:spPr bwMode="auto">
          <a:xfrm>
            <a:off x="1" y="0"/>
            <a:ext cx="12191999" cy="632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333399"/>
                </a:solidFill>
                <a:latin typeface="Times New Roman" panose="02020603050405020304" pitchFamily="18" charset="0"/>
              </a:rPr>
              <a:t>HOẠT ĐỘNG LUYỆN TẬP</a:t>
            </a:r>
          </a:p>
        </p:txBody>
      </p:sp>
      <p:pic>
        <p:nvPicPr>
          <p:cNvPr id="10" name="Picture 9" descr="C:\Users\Vu Tuan PC\Desktop\8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989" y="1915930"/>
            <a:ext cx="6444342" cy="421054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1" y="1328148"/>
            <a:ext cx="108826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  <a:tabLst>
                <a:tab pos="5850890" algn="l"/>
              </a:tabLst>
            </a:pPr>
            <a:r>
              <a:rPr lang="nl-NL" sz="3200" b="1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 giai điệu và tìm hiểu bài đọc nhạc số 1:</a:t>
            </a:r>
            <a:endParaRPr lang="vi-VN" sz="3600" dirty="0">
              <a:solidFill>
                <a:schemeClr val="accent6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BÀI ĐỌC NHẠC SỐ 1 LỚP 9 KNT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600" y="2242501"/>
            <a:ext cx="5471886" cy="355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46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83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9" grpId="0"/>
      <p:bldP spid="6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2"/>
          <p:cNvSpPr>
            <a:spLocks/>
          </p:cNvSpPr>
          <p:nvPr/>
        </p:nvSpPr>
        <p:spPr bwMode="auto">
          <a:xfrm>
            <a:off x="0" y="507254"/>
            <a:ext cx="10724449" cy="672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12954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17526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22098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26670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TÌM HIỂU BÀI ĐỌC NHẠC THẢO LUẬN NHÓM</a:t>
            </a:r>
          </a:p>
        </p:txBody>
      </p:sp>
      <p:sp>
        <p:nvSpPr>
          <p:cNvPr id="2" name="Rectangle 1"/>
          <p:cNvSpPr/>
          <p:nvPr/>
        </p:nvSpPr>
        <p:spPr>
          <a:xfrm>
            <a:off x="-1" y="1020263"/>
            <a:ext cx="8448442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Bài đọc nhạc viết ở nhịp gì? Nhắc lại khái niệm?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Kể tên các nốt nhạc và hình nốt có trong bài đọc nhạc.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7305" y="2059006"/>
            <a:ext cx="6672909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Bài đọc nhạc viết ở:  Nhịp 2/4  có 2 phách trong một ô nhịp. Giá trị mỗi phách bằng một nốt đen. Phách 1 mạnh, phách 2 nhẹ.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Tên nốt: Đồ, Rê, Mi, Pha, Son, La;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Hình nốt đơn, đen, đen chấm dôi, trắng.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32"/>
          <p:cNvSpPr>
            <a:spLocks/>
          </p:cNvSpPr>
          <p:nvPr/>
        </p:nvSpPr>
        <p:spPr bwMode="auto">
          <a:xfrm>
            <a:off x="1" y="0"/>
            <a:ext cx="12191999" cy="632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333399"/>
                </a:solidFill>
                <a:latin typeface="Times New Roman" panose="02020603050405020304" pitchFamily="18" charset="0"/>
              </a:rPr>
              <a:t>HOẠT ĐỘNG LUYỆN TẬP</a:t>
            </a:r>
          </a:p>
        </p:txBody>
      </p:sp>
      <p:pic>
        <p:nvPicPr>
          <p:cNvPr id="9" name="Picture 8" descr="C:\Users\Vu Tuan PC\Desktop\8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214" y="2133600"/>
            <a:ext cx="5382117" cy="33648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420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/>
      <p:bldP spid="3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12"/>
          <p:cNvSpPr>
            <a:spLocks/>
          </p:cNvSpPr>
          <p:nvPr/>
        </p:nvSpPr>
        <p:spPr bwMode="auto">
          <a:xfrm>
            <a:off x="0" y="1181678"/>
            <a:ext cx="4685281" cy="67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12954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17526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22098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26670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LUYỆN GAM C</a:t>
            </a:r>
          </a:p>
        </p:txBody>
      </p:sp>
      <p:sp>
        <p:nvSpPr>
          <p:cNvPr id="10" name="Rectangle 32"/>
          <p:cNvSpPr>
            <a:spLocks/>
          </p:cNvSpPr>
          <p:nvPr/>
        </p:nvSpPr>
        <p:spPr bwMode="auto">
          <a:xfrm>
            <a:off x="1" y="0"/>
            <a:ext cx="12191999" cy="632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333399"/>
                </a:solidFill>
                <a:latin typeface="Times New Roman" panose="02020603050405020304" pitchFamily="18" charset="0"/>
              </a:rPr>
              <a:t>HOẠT ĐỘNG LUYỆN TẬP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884" y="1936739"/>
            <a:ext cx="9653720" cy="1443866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0" y="3543568"/>
            <a:ext cx="5662470" cy="67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12954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17526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22098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26670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LUYỆN GÕ TIẾT TẤU</a:t>
            </a:r>
          </a:p>
        </p:txBody>
      </p:sp>
      <p:pic>
        <p:nvPicPr>
          <p:cNvPr id="7" name="BÀI LUYỆN GIỌNG ĐÔ TRƯỞNG -- LUYỆN THI NHẠC VIỆN -- KHUYẾN NHẠ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850" end="219242.9999"/>
                </p14:media>
              </p:ext>
            </p:extLst>
          </p:nvPr>
        </p:nvPicPr>
        <p:blipFill rotWithShape="1">
          <a:blip r:embed="rId5"/>
          <a:srcRect l="4785" t="28571" r="4929" b="26476"/>
          <a:stretch>
            <a:fillRect/>
          </a:stretch>
        </p:blipFill>
        <p:spPr>
          <a:xfrm>
            <a:off x="206310" y="6191277"/>
            <a:ext cx="518233" cy="244766"/>
          </a:xfrm>
          <a:prstGeom prst="rect">
            <a:avLst/>
          </a:prstGeom>
        </p:spPr>
      </p:pic>
      <p:sp>
        <p:nvSpPr>
          <p:cNvPr id="8" name="Rectangle 12"/>
          <p:cNvSpPr>
            <a:spLocks/>
          </p:cNvSpPr>
          <p:nvPr/>
        </p:nvSpPr>
        <p:spPr bwMode="auto">
          <a:xfrm>
            <a:off x="28116" y="612667"/>
            <a:ext cx="6386733" cy="512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12954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17526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22098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26670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nhạc</a:t>
            </a: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nhạc</a:t>
            </a: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1</a:t>
            </a:r>
          </a:p>
        </p:txBody>
      </p:sp>
      <p:pic>
        <p:nvPicPr>
          <p:cNvPr id="9" name="Picture 8" descr="C:\Users\Vu Tuan PC\Desktop\7.png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212" y="4384181"/>
            <a:ext cx="9634392" cy="15031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051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2" grpId="0"/>
      <p:bldP spid="10" grpId="0"/>
      <p:bldP spid="11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1485</TotalTime>
  <Words>681</Words>
  <Application>Microsoft Office PowerPoint</Application>
  <PresentationFormat>Widescreen</PresentationFormat>
  <Paragraphs>79</Paragraphs>
  <Slides>21</Slides>
  <Notes>6</Notes>
  <HiddenSlides>0</HiddenSlides>
  <MMClips>14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Wingdings</vt:lpstr>
      <vt:lpstr>Calibri Light</vt:lpstr>
      <vt:lpstr>VNI-Thufap2</vt:lpstr>
      <vt:lpstr>.VnAristote</vt:lpstr>
      <vt:lpstr>Times New Roman</vt:lpstr>
      <vt:lpstr>Arial</vt:lpstr>
      <vt:lpstr>Calibri</vt:lpstr>
      <vt:lpstr>Office Theme</vt:lpstr>
      <vt:lpstr>Default Design</vt:lpstr>
      <vt:lpstr>1_Default Design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 TUAN PC</dc:creator>
  <cp:lastModifiedBy>Admin</cp:lastModifiedBy>
  <cp:revision>198</cp:revision>
  <dcterms:created xsi:type="dcterms:W3CDTF">2021-09-24T02:04:51Z</dcterms:created>
  <dcterms:modified xsi:type="dcterms:W3CDTF">2024-08-19T15:40:03Z</dcterms:modified>
</cp:coreProperties>
</file>