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sldIdLst>
    <p:sldId id="256" r:id="rId3"/>
    <p:sldId id="258" r:id="rId4"/>
    <p:sldId id="284" r:id="rId5"/>
    <p:sldId id="285" r:id="rId6"/>
    <p:sldId id="286" r:id="rId7"/>
    <p:sldId id="287" r:id="rId8"/>
    <p:sldId id="260" r:id="rId9"/>
    <p:sldId id="288" r:id="rId10"/>
    <p:sldId id="289" r:id="rId11"/>
    <p:sldId id="290" r:id="rId12"/>
    <p:sldId id="291" r:id="rId13"/>
    <p:sldId id="293" r:id="rId14"/>
    <p:sldId id="292" r:id="rId15"/>
    <p:sldId id="262" r:id="rId16"/>
    <p:sldId id="294" r:id="rId17"/>
    <p:sldId id="295" r:id="rId18"/>
    <p:sldId id="266" r:id="rId19"/>
    <p:sldId id="261" r:id="rId20"/>
    <p:sldId id="296" r:id="rId21"/>
    <p:sldId id="298" r:id="rId22"/>
    <p:sldId id="299" r:id="rId23"/>
    <p:sldId id="300" r:id="rId24"/>
    <p:sldId id="301" r:id="rId25"/>
    <p:sldId id="302" r:id="rId26"/>
    <p:sldId id="303" r:id="rId27"/>
    <p:sldId id="304" r:id="rId28"/>
    <p:sldId id="305" r:id="rId29"/>
    <p:sldId id="297" r:id="rId30"/>
    <p:sldId id="282" r:id="rId31"/>
  </p:sldIdLst>
  <p:sldSz cx="12192000" cy="6858000"/>
  <p:notesSz cx="7104063" cy="10234613"/>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95A"/>
    <a:srgbClr val="B5213B"/>
    <a:srgbClr val="EB8628"/>
    <a:srgbClr val="6EADA7"/>
    <a:srgbClr val="F4D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54" d="100"/>
          <a:sy n="54" d="100"/>
        </p:scale>
        <p:origin x="8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印品黑体" panose="00000500000000000000" pitchFamily="2" charset="-122"/>
              </a:defRPr>
            </a:lvl1pPr>
          </a:lstStyle>
          <a:p>
            <a:fld id="{D2A48B96-639E-45A3-A0BA-2464DFDB1FAA}" type="datetimeFigureOut">
              <a:rPr lang="zh-CN" altLang="en-US" smtClean="0"/>
              <a:pPr/>
              <a:t>2023/9/14</a:t>
            </a:fld>
            <a:endParaRPr lang="zh-CN" altLang="en-US" dirty="0"/>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fld id="{A6837353-30EB-4A48-80EB-173D804AEFBD}" type="slidenum">
              <a:rPr lang="zh-CN" altLang="en-US" smtClean="0"/>
              <a:pPr/>
              <a:t>‹#›</a:t>
            </a:fld>
            <a:endParaRPr lang="zh-CN" altLang="en-US" dirty="0"/>
          </a:p>
        </p:txBody>
      </p:sp>
    </p:spTree>
    <p:extLst>
      <p:ext uri="{BB962C8B-B14F-4D97-AF65-F5344CB8AC3E}">
        <p14:creationId xmlns:p14="http://schemas.microsoft.com/office/powerpoint/2010/main" val="229145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1930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9842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257002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385505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226251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14</a:t>
            </a:fld>
            <a:endParaRPr lang="zh-CN" altLang="en-US" dirty="0"/>
          </a:p>
        </p:txBody>
      </p:sp>
    </p:spTree>
    <p:extLst>
      <p:ext uri="{BB962C8B-B14F-4D97-AF65-F5344CB8AC3E}">
        <p14:creationId xmlns:p14="http://schemas.microsoft.com/office/powerpoint/2010/main" val="290768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15</a:t>
            </a:fld>
            <a:endParaRPr lang="zh-CN" altLang="en-US" dirty="0">
              <a:solidFill>
                <a:prstClr val="black"/>
              </a:solidFill>
            </a:endParaRPr>
          </a:p>
        </p:txBody>
      </p:sp>
    </p:spTree>
    <p:extLst>
      <p:ext uri="{BB962C8B-B14F-4D97-AF65-F5344CB8AC3E}">
        <p14:creationId xmlns:p14="http://schemas.microsoft.com/office/powerpoint/2010/main" val="244425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16</a:t>
            </a:fld>
            <a:endParaRPr lang="zh-CN" altLang="en-US" dirty="0">
              <a:solidFill>
                <a:prstClr val="black"/>
              </a:solidFill>
            </a:endParaRPr>
          </a:p>
        </p:txBody>
      </p:sp>
    </p:spTree>
    <p:extLst>
      <p:ext uri="{BB962C8B-B14F-4D97-AF65-F5344CB8AC3E}">
        <p14:creationId xmlns:p14="http://schemas.microsoft.com/office/powerpoint/2010/main" val="91529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17</a:t>
            </a:fld>
            <a:endParaRPr lang="zh-CN" altLang="en-US" dirty="0"/>
          </a:p>
        </p:txBody>
      </p:sp>
    </p:spTree>
    <p:extLst>
      <p:ext uri="{BB962C8B-B14F-4D97-AF65-F5344CB8AC3E}">
        <p14:creationId xmlns:p14="http://schemas.microsoft.com/office/powerpoint/2010/main" val="417029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18</a:t>
            </a:fld>
            <a:endParaRPr lang="zh-CN" altLang="en-US" dirty="0"/>
          </a:p>
        </p:txBody>
      </p:sp>
    </p:spTree>
    <p:extLst>
      <p:ext uri="{BB962C8B-B14F-4D97-AF65-F5344CB8AC3E}">
        <p14:creationId xmlns:p14="http://schemas.microsoft.com/office/powerpoint/2010/main" val="1007924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19</a:t>
            </a:fld>
            <a:endParaRPr lang="zh-CN" altLang="en-US" dirty="0">
              <a:solidFill>
                <a:prstClr val="black"/>
              </a:solidFill>
            </a:endParaRPr>
          </a:p>
        </p:txBody>
      </p:sp>
    </p:spTree>
    <p:extLst>
      <p:ext uri="{BB962C8B-B14F-4D97-AF65-F5344CB8AC3E}">
        <p14:creationId xmlns:p14="http://schemas.microsoft.com/office/powerpoint/2010/main" val="190130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a:t>
            </a:fld>
            <a:endParaRPr lang="zh-CN" altLang="en-US" dirty="0"/>
          </a:p>
        </p:txBody>
      </p:sp>
    </p:spTree>
    <p:extLst>
      <p:ext uri="{BB962C8B-B14F-4D97-AF65-F5344CB8AC3E}">
        <p14:creationId xmlns:p14="http://schemas.microsoft.com/office/powerpoint/2010/main" val="421934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28</a:t>
            </a:fld>
            <a:endParaRPr lang="zh-CN" altLang="en-US" dirty="0">
              <a:solidFill>
                <a:prstClr val="black"/>
              </a:solidFill>
            </a:endParaRPr>
          </a:p>
        </p:txBody>
      </p:sp>
    </p:spTree>
    <p:extLst>
      <p:ext uri="{BB962C8B-B14F-4D97-AF65-F5344CB8AC3E}">
        <p14:creationId xmlns:p14="http://schemas.microsoft.com/office/powerpoint/2010/main" val="247149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29</a:t>
            </a:fld>
            <a:endParaRPr lang="zh-CN" altLang="en-US" dirty="0"/>
          </a:p>
        </p:txBody>
      </p:sp>
    </p:spTree>
    <p:extLst>
      <p:ext uri="{BB962C8B-B14F-4D97-AF65-F5344CB8AC3E}">
        <p14:creationId xmlns:p14="http://schemas.microsoft.com/office/powerpoint/2010/main" val="291688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1641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48471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290118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416116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7</a:t>
            </a:fld>
            <a:endParaRPr lang="zh-CN" altLang="en-US" dirty="0"/>
          </a:p>
        </p:txBody>
      </p:sp>
    </p:spTree>
    <p:extLst>
      <p:ext uri="{BB962C8B-B14F-4D97-AF65-F5344CB8AC3E}">
        <p14:creationId xmlns:p14="http://schemas.microsoft.com/office/powerpoint/2010/main" val="298831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276375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346486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32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0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72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02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57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39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27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24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89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1">
                <a:lumMod val="5000"/>
                <a:lumOff val="95000"/>
              </a:schemeClr>
            </a:gs>
            <a:gs pos="100000">
              <a:srgbClr val="F4D7B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82F288E0-7875-42C4-84C8-98DBBD3BF4D2}" type="datetimeFigureOut">
              <a:rPr lang="zh-CN" altLang="en-US" smtClean="0"/>
              <a:pPr/>
              <a:t>2023/9/14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7D9BB5D0-35E4-459D-AEF3-FE4D7C45CC19}"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152F-6F5E-48CF-A181-2BBC38F9FBB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53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0.png"/><Relationship Id="rId5" Type="http://schemas.openxmlformats.org/officeDocument/2006/relationships/tags" Target="../tags/tag6.xml"/><Relationship Id="rId10" Type="http://schemas.openxmlformats.org/officeDocument/2006/relationships/image" Target="../media/image9.png"/><Relationship Id="rId4" Type="http://schemas.openxmlformats.org/officeDocument/2006/relationships/tags" Target="../tags/tag5.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Layout" Target="../slideLayouts/slideLayout17.xml"/><Relationship Id="rId7" Type="http://schemas.openxmlformats.org/officeDocument/2006/relationships/image" Target="../media/image1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eg"/><Relationship Id="rId5" Type="http://schemas.openxmlformats.org/officeDocument/2006/relationships/image" Target="../media/image14.jpg"/><Relationship Id="rId10" Type="http://schemas.openxmlformats.org/officeDocument/2006/relationships/image" Target="../media/image18.png"/><Relationship Id="rId4" Type="http://schemas.openxmlformats.org/officeDocument/2006/relationships/image" Target="../media/image13.jpg"/><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gif"/><Relationship Id="rId5" Type="http://schemas.openxmlformats.org/officeDocument/2006/relationships/image" Target="../media/image20.gif"/><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36f9a2a7dc2088575b3175c2c9b24629"/>
          <p:cNvPicPr>
            <a:picLocks noChangeAspect="1"/>
          </p:cNvPicPr>
          <p:nvPr/>
        </p:nvPicPr>
        <p:blipFill>
          <a:blip r:embed="rId4"/>
          <a:stretch>
            <a:fillRect/>
          </a:stretch>
        </p:blipFill>
        <p:spPr>
          <a:xfrm>
            <a:off x="4437380" y="4842510"/>
            <a:ext cx="3646805" cy="1922780"/>
          </a:xfrm>
          <a:prstGeom prst="rect">
            <a:avLst/>
          </a:prstGeom>
        </p:spPr>
      </p:pic>
      <p:sp>
        <p:nvSpPr>
          <p:cNvPr id="26" name="TextBox 76"/>
          <p:cNvSpPr txBox="1"/>
          <p:nvPr/>
        </p:nvSpPr>
        <p:spPr>
          <a:xfrm>
            <a:off x="3561969" y="1285748"/>
            <a:ext cx="4961890" cy="2123658"/>
          </a:xfrm>
          <a:prstGeom prst="rect">
            <a:avLst/>
          </a:prstGeom>
          <a:noFill/>
          <a:effectLst>
            <a:reflection blurRad="6350" stA="50000" endA="300" endPos="55500" dist="50800" dir="5400000" sy="-100000" algn="bl" rotWithShape="0"/>
          </a:effectLst>
        </p:spPr>
        <p:txBody>
          <a:bodyPr wrap="square" rtlCol="0">
            <a:spAutoFit/>
          </a:bodyPr>
          <a:lstStyle/>
          <a:p>
            <a:pPr algn="ctr"/>
            <a:r>
              <a:rPr lang="de-DE" sz="4400" b="1">
                <a:latin typeface="Times New Roman" panose="02020603050405020304" pitchFamily="18" charset="0"/>
                <a:cs typeface="Times New Roman" panose="02020603050405020304" pitchFamily="18" charset="0"/>
              </a:rPr>
              <a:t>NGHĨA CỦA MỘT SỐ TỪ, THÀNH NGỮ HÁN </a:t>
            </a:r>
            <a:r>
              <a:rPr lang="de-DE" sz="4400" b="1" smtClean="0">
                <a:latin typeface="Times New Roman" panose="02020603050405020304" pitchFamily="18" charset="0"/>
                <a:cs typeface="Times New Roman" panose="02020603050405020304" pitchFamily="18" charset="0"/>
              </a:rPr>
              <a:t>VIỆT</a:t>
            </a:r>
            <a:endParaRPr lang="en-GB" sz="44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sp>
        <p:nvSpPr>
          <p:cNvPr id="2" name="Rectangle 1"/>
          <p:cNvSpPr/>
          <p:nvPr/>
        </p:nvSpPr>
        <p:spPr>
          <a:xfrm>
            <a:off x="3952982" y="2789030"/>
            <a:ext cx="4093813" cy="1446550"/>
          </a:xfrm>
          <a:prstGeom prst="rect">
            <a:avLst/>
          </a:prstGeom>
        </p:spPr>
        <p:txBody>
          <a:bodyPr wrap="none">
            <a:spAutoFit/>
          </a:bodyPr>
          <a:lstStyle/>
          <a:p>
            <a:pPr algn="ctr"/>
            <a:r>
              <a:rPr lang="en-US" sz="4400" b="1">
                <a:latin typeface="Times New Roman" panose="02020603050405020304" pitchFamily="18" charset="0"/>
                <a:ea typeface="Calibri" panose="020F0502020204030204" pitchFamily="34" charset="0"/>
              </a:rPr>
              <a:t>HOẠT ĐỘNG </a:t>
            </a:r>
            <a:r>
              <a:rPr lang="en-US" sz="4400" b="1" smtClean="0">
                <a:latin typeface="Times New Roman" panose="02020603050405020304" pitchFamily="18" charset="0"/>
                <a:ea typeface="Calibri" panose="020F0502020204030204" pitchFamily="34" charset="0"/>
              </a:rPr>
              <a:t>3</a:t>
            </a:r>
            <a:endParaRPr lang="vi-VN" sz="4400" b="1" smtClean="0">
              <a:latin typeface="Times New Roman" panose="02020603050405020304" pitchFamily="18" charset="0"/>
              <a:ea typeface="Calibri" panose="020F0502020204030204" pitchFamily="34" charset="0"/>
            </a:endParaRPr>
          </a:p>
          <a:p>
            <a:pPr algn="ctr"/>
            <a:r>
              <a:rPr lang="en-US" sz="4400" b="1" smtClean="0">
                <a:latin typeface="Times New Roman" panose="02020603050405020304" pitchFamily="18" charset="0"/>
                <a:ea typeface="Calibri" panose="020F0502020204030204" pitchFamily="34" charset="0"/>
              </a:rPr>
              <a:t> </a:t>
            </a:r>
            <a:r>
              <a:rPr lang="en-US" sz="4400" b="1">
                <a:latin typeface="Times New Roman" panose="02020603050405020304" pitchFamily="18" charset="0"/>
                <a:ea typeface="Calibri" panose="020F0502020204030204" pitchFamily="34" charset="0"/>
              </a:rPr>
              <a:t>LUYỆN TẬP</a:t>
            </a:r>
            <a:endParaRPr lang="en-GB" sz="6000"/>
          </a:p>
        </p:txBody>
      </p:sp>
    </p:spTree>
    <p:extLst>
      <p:ext uri="{BB962C8B-B14F-4D97-AF65-F5344CB8AC3E}">
        <p14:creationId xmlns:p14="http://schemas.microsoft.com/office/powerpoint/2010/main" val="16048943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76"/>
          <p:cNvSpPr txBox="1"/>
          <p:nvPr/>
        </p:nvSpPr>
        <p:spPr>
          <a:xfrm>
            <a:off x="3103491" y="273146"/>
            <a:ext cx="5186356" cy="646331"/>
          </a:xfrm>
          <a:prstGeom prst="rect">
            <a:avLst/>
          </a:prstGeom>
          <a:noFill/>
        </p:spPr>
        <p:txBody>
          <a:bodyPr wrap="none" rtlCol="0">
            <a:spAutoFit/>
          </a:bodyPr>
          <a:lstStyle/>
          <a:p>
            <a:r>
              <a:rPr lang="vi-VN" sz="3600" b="1">
                <a:latin typeface="Times New Roman" panose="02020603050405020304" pitchFamily="18" charset="0"/>
                <a:cs typeface="Times New Roman" panose="02020603050405020304" pitchFamily="18" charset="0"/>
              </a:rPr>
              <a:t>1. Bài tập 1 (Tr.84/ SGK )</a:t>
            </a:r>
            <a:endParaRPr lang="en-GB" sz="3600" b="1">
              <a:latin typeface="Times New Roman" panose="02020603050405020304" pitchFamily="18" charset="0"/>
              <a:cs typeface="Times New Roman" panose="02020603050405020304" pitchFamily="18" charset="0"/>
            </a:endParaRPr>
          </a:p>
        </p:txBody>
      </p:sp>
      <p:cxnSp>
        <p:nvCxnSpPr>
          <p:cNvPr id="29" name="直接连接符 28"/>
          <p:cNvCxnSpPr/>
          <p:nvPr/>
        </p:nvCxnSpPr>
        <p:spPr>
          <a:xfrm flipV="1">
            <a:off x="5184648" y="954730"/>
            <a:ext cx="1024043" cy="5390"/>
          </a:xfrm>
          <a:prstGeom prst="line">
            <a:avLst/>
          </a:prstGeom>
          <a:ln w="28575" cap="rnd">
            <a:solidFill>
              <a:srgbClr val="6EADA7"/>
            </a:solidFill>
          </a:ln>
        </p:spPr>
        <p:style>
          <a:lnRef idx="1">
            <a:schemeClr val="accent1"/>
          </a:lnRef>
          <a:fillRef idx="0">
            <a:schemeClr val="accent1"/>
          </a:fillRef>
          <a:effectRef idx="0">
            <a:schemeClr val="accent1"/>
          </a:effectRef>
          <a:fontRef idx="minor">
            <a:schemeClr val="tx1"/>
          </a:fontRef>
        </p:style>
      </p:cxnSp>
      <p:sp>
        <p:nvSpPr>
          <p:cNvPr id="33" name="Rectangle 127" descr="C3443F420FB5676601CD8A6FCB880146"/>
          <p:cNvSpPr>
            <a:spLocks noChangeArrowheads="1"/>
          </p:cNvSpPr>
          <p:nvPr/>
        </p:nvSpPr>
        <p:spPr bwMode="auto">
          <a:xfrm>
            <a:off x="6392536" y="1704748"/>
            <a:ext cx="5280520" cy="3903518"/>
          </a:xfrm>
          <a:prstGeom prst="rect">
            <a:avLst/>
          </a:prstGeom>
          <a:blipFill dpi="0" rotWithShape="1">
            <a:blip r:embed="rId3">
              <a:extLst>
                <a:ext uri="{28A0092B-C50C-407E-A947-70E740481C1C}">
                  <a14:useLocalDpi xmlns:a14="http://schemas.microsoft.com/office/drawing/2010/main" val="0"/>
                </a:ext>
              </a:extLst>
            </a:blip>
            <a:srcRect/>
            <a:stretch>
              <a:fillRect l="-6818" r="-6818"/>
            </a:stretch>
          </a:blipFill>
          <a:ln>
            <a:noFill/>
          </a:ln>
          <a:effectLst/>
        </p:spPr>
        <p:txBody>
          <a:bodyPr wrap="none" anchor="ctr"/>
          <a:lstStyle/>
          <a:p>
            <a:endParaRPr lang="zh-CN" altLang="en-US" sz="2400" dirty="0">
              <a:solidFill>
                <a:prstClr val="black">
                  <a:lumMod val="85000"/>
                  <a:lumOff val="15000"/>
                </a:prstClr>
              </a:solidFill>
              <a:latin typeface="印品黑体" panose="00000500000000000000" pitchFamily="2" charset="-122"/>
              <a:ea typeface="印品黑体" panose="00000500000000000000" pitchFamily="2" charset="-122"/>
            </a:endParaRPr>
          </a:p>
        </p:txBody>
      </p:sp>
      <p:sp>
        <p:nvSpPr>
          <p:cNvPr id="2" name="Rectangle 1"/>
          <p:cNvSpPr/>
          <p:nvPr/>
        </p:nvSpPr>
        <p:spPr>
          <a:xfrm>
            <a:off x="1042416" y="1884331"/>
            <a:ext cx="5056632" cy="2862322"/>
          </a:xfrm>
          <a:prstGeom prst="rect">
            <a:avLst/>
          </a:prstGeom>
        </p:spPr>
        <p:txBody>
          <a:bodyPr wrap="square">
            <a:spAutoFit/>
          </a:bodyPr>
          <a:lstStyle/>
          <a:p>
            <a:pPr algn="just"/>
            <a:r>
              <a:rPr lang="vi-VN" sz="3600">
                <a:latin typeface="Times New Roman" panose="02020603050405020304" pitchFamily="18" charset="0"/>
                <a:ea typeface="Calibri" panose="020F0502020204030204" pitchFamily="34" charset="0"/>
                <a:cs typeface="Times New Roman" panose="02020603050405020304" pitchFamily="18" charset="0"/>
              </a:rPr>
              <a:t>Các từ Hán Việt trong </a:t>
            </a:r>
            <a:r>
              <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 bản </a:t>
            </a:r>
            <a:r>
              <a:rPr lang="vi-VN" sz="36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Lễ xướng danh khoa Đinh Dậu </a:t>
            </a:r>
            <a:r>
              <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 Tế Xương)</a:t>
            </a:r>
            <a:r>
              <a:rPr lang="vi-VN" sz="36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vi-VN" sz="36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sĩ tử, quan trường, quan sứ, nhân tài</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568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bldLvl="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0166565"/>
              </p:ext>
            </p:extLst>
          </p:nvPr>
        </p:nvGraphicFramePr>
        <p:xfrm>
          <a:off x="338328" y="192023"/>
          <a:ext cx="11548872" cy="5633657"/>
        </p:xfrm>
        <a:graphic>
          <a:graphicData uri="http://schemas.openxmlformats.org/drawingml/2006/table">
            <a:tbl>
              <a:tblPr firstRow="1" firstCol="1" bandRow="1">
                <a:effectLst>
                  <a:outerShdw blurRad="50800" dist="38100" algn="l" rotWithShape="0">
                    <a:prstClr val="black">
                      <a:alpha val="40000"/>
                    </a:prstClr>
                  </a:outerShdw>
                </a:effectLst>
              </a:tblPr>
              <a:tblGrid>
                <a:gridCol w="797128"/>
                <a:gridCol w="1708328"/>
                <a:gridCol w="5440680"/>
                <a:gridCol w="3602736"/>
              </a:tblGrid>
              <a:tr h="372829">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STT</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Yếu tố Hán Việt</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Giải thích yếu tố</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Từ có yếu tố Hán Việt</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52">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1</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sĩ</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học trò, người có học vấn</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sĩ diện, học sĩ, sĩ phu, danh sĩ,...</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381">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2</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tử</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 người nào đấy, thành phần cấu tạo nên một chỉnh thể nào đấy</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lãng tử, tài tử, nữ tử, nam tử, sĩ tử, phần tử,...</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241">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3</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800" b="1">
                          <a:effectLst/>
                          <a:latin typeface="Times New Roman" panose="02020603050405020304" pitchFamily="18" charset="0"/>
                          <a:ea typeface="Arial" panose="020B0604020202020204" pitchFamily="34" charset="0"/>
                          <a:cs typeface="Times New Roman" panose="02020603050405020304" pitchFamily="18" charset="0"/>
                        </a:rPr>
                        <a:t>quan</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30000"/>
                        </a:lnSpc>
                        <a:spcAft>
                          <a:spcPts val="0"/>
                        </a:spcAft>
                        <a:buClr>
                          <a:srgbClr val="000000"/>
                        </a:buClr>
                        <a:buSzPts val="1200"/>
                        <a:buFont typeface="Symbol" panose="05050102010706020507" pitchFamily="18" charset="2"/>
                        <a:buChar char="-"/>
                        <a:tabLst>
                          <a:tab pos="152400" algn="l"/>
                        </a:tabLst>
                      </a:pPr>
                      <a:r>
                        <a:rPr lang="vi-VN" sz="2800" u="none" strike="noStrike" spc="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 vụ trong bộ máy nhà nước phong kiến, thực dân</a:t>
                      </a:r>
                      <a:r>
                        <a:rPr lang="en-GB" sz="2800" u="none" strike="noStrike" spc="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 chức có quyển hành trong bộ máy nhà nước phong kiến, thực dân</a:t>
                      </a:r>
                      <a:endParaRPr lang="en-GB"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quan văn, quan võ, quan sứ, quan lại, quan trường,...</a:t>
                      </a:r>
                      <a:endParaRPr lang="en-GB" sz="24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图片 8" descr="36f9a2a7dc2088575b3175c2c9b24629"/>
          <p:cNvPicPr>
            <a:picLocks noChangeAspect="1"/>
          </p:cNvPicPr>
          <p:nvPr/>
        </p:nvPicPr>
        <p:blipFill>
          <a:blip r:embed="rId3"/>
          <a:stretch>
            <a:fillRect/>
          </a:stretch>
        </p:blipFill>
        <p:spPr>
          <a:xfrm>
            <a:off x="-98044" y="4935220"/>
            <a:ext cx="3646805" cy="1922780"/>
          </a:xfrm>
          <a:prstGeom prst="rect">
            <a:avLst/>
          </a:prstGeom>
        </p:spPr>
      </p:pic>
      <p:pic>
        <p:nvPicPr>
          <p:cNvPr id="4" name="图片 8" descr="36f9a2a7dc2088575b3175c2c9b24629"/>
          <p:cNvPicPr>
            <a:picLocks noChangeAspect="1"/>
          </p:cNvPicPr>
          <p:nvPr/>
        </p:nvPicPr>
        <p:blipFill>
          <a:blip r:embed="rId3"/>
          <a:stretch>
            <a:fillRect/>
          </a:stretch>
        </p:blipFill>
        <p:spPr>
          <a:xfrm>
            <a:off x="8646477" y="4952238"/>
            <a:ext cx="3646805" cy="1922780"/>
          </a:xfrm>
          <a:prstGeom prst="rect">
            <a:avLst/>
          </a:prstGeom>
        </p:spPr>
      </p:pic>
    </p:spTree>
    <p:extLst>
      <p:ext uri="{BB962C8B-B14F-4D97-AF65-F5344CB8AC3E}">
        <p14:creationId xmlns:p14="http://schemas.microsoft.com/office/powerpoint/2010/main" val="25517479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9352011"/>
              </p:ext>
            </p:extLst>
          </p:nvPr>
        </p:nvGraphicFramePr>
        <p:xfrm>
          <a:off x="219456" y="225172"/>
          <a:ext cx="11795759" cy="6551292"/>
        </p:xfrm>
        <a:graphic>
          <a:graphicData uri="http://schemas.openxmlformats.org/drawingml/2006/table">
            <a:tbl>
              <a:tblPr firstRow="1" firstCol="1" bandRow="1">
                <a:effectLst>
                  <a:outerShdw blurRad="50800" dist="38100" algn="l" rotWithShape="0">
                    <a:prstClr val="black">
                      <a:alpha val="40000"/>
                    </a:prstClr>
                  </a:outerShdw>
                </a:effectLst>
              </a:tblPr>
              <a:tblGrid>
                <a:gridCol w="768096"/>
                <a:gridCol w="1536192"/>
                <a:gridCol w="3922776"/>
                <a:gridCol w="5568695"/>
              </a:tblGrid>
              <a:tr h="900381">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STT</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Yếu tố Hán Việt</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Giải thích yếu tố</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Từ có yếu tố Hán Việt</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406">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4</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trường</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khoảng đất trống rộng rãi - nơi tụ họp đông người - nơi, chỗ</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quảng trường, môi trường, hiện trường, cống trường, trường học, thị trường</a:t>
                      </a:r>
                      <a:r>
                        <a:rPr lang="en-GB" sz="27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7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381">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 </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sứ</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 thực hiện mệnh lệnh của nhà nước làm việc ở nước ngoài</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sứ giả, sứ thần, công sứ, quan sứ, sứ quán,...</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052">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5</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nhân</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a:effectLst/>
                          <a:latin typeface="Times New Roman" panose="02020603050405020304" pitchFamily="18" charset="0"/>
                          <a:ea typeface="Arial" panose="020B0604020202020204" pitchFamily="34" charset="0"/>
                          <a:cs typeface="Times New Roman" panose="02020603050405020304" pitchFamily="18" charset="0"/>
                        </a:rPr>
                        <a:t>người</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nhân văn, nhân khẩu, nhân ỉực, yếu nhân, vĩ nhân, đại nhân,...</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6</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700" b="1">
                          <a:effectLst/>
                          <a:latin typeface="Times New Roman" panose="02020603050405020304" pitchFamily="18" charset="0"/>
                          <a:ea typeface="Arial" panose="020B0604020202020204" pitchFamily="34" charset="0"/>
                          <a:cs typeface="Times New Roman" panose="02020603050405020304" pitchFamily="18" charset="0"/>
                        </a:rPr>
                        <a:t>tài </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năng lực, giỏi</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vi-VN" sz="27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tài năng, tài hoa, tài nghệ, tài đức, hiển tài, đại tài, thiền tài,...</a:t>
                      </a:r>
                      <a:endParaRPr lang="en-GB" sz="2700">
                        <a:effectLst/>
                        <a:latin typeface="Arial" panose="020B0604020202020204" pitchFamily="34" charset="0"/>
                        <a:ea typeface="Arial" panose="020B0604020202020204" pitchFamily="34" charset="0"/>
                        <a:cs typeface="Times New Roman" panose="02020603050405020304" pitchFamily="18" charset="0"/>
                      </a:endParaRPr>
                    </a:p>
                  </a:txBody>
                  <a:tcPr marL="28260" marR="2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24198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76"/>
          <p:cNvSpPr txBox="1"/>
          <p:nvPr/>
        </p:nvSpPr>
        <p:spPr>
          <a:xfrm>
            <a:off x="1754651" y="196534"/>
            <a:ext cx="4454040"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2. Bài tập 2 (Tr 84/SGK)</a:t>
            </a:r>
            <a:endParaRPr lang="en-GB" sz="3200">
              <a:latin typeface="Times New Roman" panose="02020603050405020304" pitchFamily="18" charset="0"/>
              <a:cs typeface="Times New Roman" panose="02020603050405020304" pitchFamily="18" charset="0"/>
            </a:endParaRPr>
          </a:p>
        </p:txBody>
      </p:sp>
      <p:sp>
        <p:nvSpPr>
          <p:cNvPr id="12" name="Freeform 22"/>
          <p:cNvSpPr/>
          <p:nvPr/>
        </p:nvSpPr>
        <p:spPr bwMode="auto">
          <a:xfrm>
            <a:off x="10171986" y="2183650"/>
            <a:ext cx="1323669" cy="158722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6EADA7"/>
          </a:solidFill>
          <a:ln w="6350">
            <a:noFill/>
          </a:ln>
        </p:spPr>
        <p:txBody>
          <a:bodyPr/>
          <a:lstStyle/>
          <a:p>
            <a:endParaRPr lang="zh-CN" altLang="en-US" dirty="0">
              <a:solidFill>
                <a:schemeClr val="bg2">
                  <a:lumMod val="25000"/>
                </a:schemeClr>
              </a:solidFill>
              <a:latin typeface="印品黑体" panose="00000500000000000000" pitchFamily="2" charset="-122"/>
            </a:endParaRPr>
          </a:p>
        </p:txBody>
      </p:sp>
      <p:sp>
        <p:nvSpPr>
          <p:cNvPr id="13" name="Freeform 23"/>
          <p:cNvSpPr/>
          <p:nvPr/>
        </p:nvSpPr>
        <p:spPr bwMode="auto">
          <a:xfrm>
            <a:off x="9908432" y="3637129"/>
            <a:ext cx="1587223" cy="1323669"/>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CEA95A"/>
          </a:solidFill>
          <a:ln>
            <a:noFill/>
          </a:ln>
        </p:spPr>
        <p:txBody>
          <a:bodyPr/>
          <a:lstStyle/>
          <a:p>
            <a:endParaRPr lang="zh-CN" altLang="en-US" dirty="0">
              <a:solidFill>
                <a:schemeClr val="bg2">
                  <a:lumMod val="25000"/>
                </a:schemeClr>
              </a:solidFill>
              <a:latin typeface="印品黑体" panose="00000500000000000000" pitchFamily="2" charset="-122"/>
            </a:endParaRPr>
          </a:p>
        </p:txBody>
      </p:sp>
      <p:sp>
        <p:nvSpPr>
          <p:cNvPr id="14" name="Freeform 24"/>
          <p:cNvSpPr/>
          <p:nvPr/>
        </p:nvSpPr>
        <p:spPr bwMode="auto">
          <a:xfrm>
            <a:off x="8718507" y="3371608"/>
            <a:ext cx="1323669" cy="158919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B5213B"/>
          </a:solidFill>
          <a:ln w="6350">
            <a:noFill/>
          </a:ln>
        </p:spPr>
        <p:txBody>
          <a:bodyPr/>
          <a:lstStyle/>
          <a:p>
            <a:endParaRPr lang="zh-CN" altLang="en-US" dirty="0">
              <a:solidFill>
                <a:schemeClr val="bg2">
                  <a:lumMod val="25000"/>
                </a:schemeClr>
              </a:solidFill>
              <a:latin typeface="印品黑体" panose="00000500000000000000" pitchFamily="2" charset="-122"/>
            </a:endParaRPr>
          </a:p>
        </p:txBody>
      </p:sp>
      <p:sp>
        <p:nvSpPr>
          <p:cNvPr id="15" name="Freeform 25"/>
          <p:cNvSpPr/>
          <p:nvPr/>
        </p:nvSpPr>
        <p:spPr bwMode="auto">
          <a:xfrm>
            <a:off x="8718507" y="2183650"/>
            <a:ext cx="1583289" cy="1323669"/>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EB8628"/>
          </a:solidFill>
          <a:ln>
            <a:noFill/>
          </a:ln>
        </p:spPr>
        <p:txBody>
          <a:bodyPr/>
          <a:lstStyle/>
          <a:p>
            <a:endParaRPr lang="zh-CN" altLang="en-US" dirty="0">
              <a:solidFill>
                <a:schemeClr val="bg2">
                  <a:lumMod val="25000"/>
                </a:schemeClr>
              </a:solidFill>
              <a:latin typeface="印品黑体" panose="00000500000000000000" pitchFamily="2" charset="-122"/>
            </a:endParaRPr>
          </a:p>
        </p:txBody>
      </p:sp>
      <p:sp>
        <p:nvSpPr>
          <p:cNvPr id="16" name="Freeform 43"/>
          <p:cNvSpPr>
            <a:spLocks noEditPoints="1"/>
          </p:cNvSpPr>
          <p:nvPr/>
        </p:nvSpPr>
        <p:spPr bwMode="auto">
          <a:xfrm>
            <a:off x="9569637" y="4158630"/>
            <a:ext cx="338795" cy="439609"/>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chemeClr val="bg2">
                  <a:lumMod val="25000"/>
                </a:schemeClr>
              </a:solidFill>
              <a:latin typeface="印品黑体" panose="00000500000000000000" pitchFamily="2" charset="-122"/>
            </a:endParaRPr>
          </a:p>
        </p:txBody>
      </p:sp>
      <p:sp>
        <p:nvSpPr>
          <p:cNvPr id="17" name="Freeform 72"/>
          <p:cNvSpPr>
            <a:spLocks noEditPoints="1"/>
          </p:cNvSpPr>
          <p:nvPr/>
        </p:nvSpPr>
        <p:spPr bwMode="auto">
          <a:xfrm>
            <a:off x="9165990" y="2585814"/>
            <a:ext cx="428701" cy="430555"/>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chemeClr val="bg2">
                  <a:lumMod val="25000"/>
                </a:schemeClr>
              </a:solidFill>
              <a:latin typeface="印品黑体" panose="00000500000000000000" pitchFamily="2" charset="-122"/>
            </a:endParaRPr>
          </a:p>
        </p:txBody>
      </p:sp>
      <p:sp>
        <p:nvSpPr>
          <p:cNvPr id="18" name="Freeform 76"/>
          <p:cNvSpPr>
            <a:spLocks noEditPoints="1"/>
          </p:cNvSpPr>
          <p:nvPr/>
        </p:nvSpPr>
        <p:spPr bwMode="auto">
          <a:xfrm>
            <a:off x="9182081" y="4134242"/>
            <a:ext cx="396521" cy="401241"/>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chemeClr val="bg2">
                  <a:lumMod val="25000"/>
                </a:schemeClr>
              </a:solidFill>
              <a:latin typeface="印品黑体" panose="00000500000000000000" pitchFamily="2" charset="-122"/>
            </a:endParaRPr>
          </a:p>
        </p:txBody>
      </p:sp>
      <p:sp>
        <p:nvSpPr>
          <p:cNvPr id="19" name="Freeform 79"/>
          <p:cNvSpPr>
            <a:spLocks noEditPoints="1"/>
          </p:cNvSpPr>
          <p:nvPr/>
        </p:nvSpPr>
        <p:spPr bwMode="auto">
          <a:xfrm>
            <a:off x="10691770" y="2539184"/>
            <a:ext cx="374641" cy="438186"/>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chemeClr val="bg2">
                  <a:lumMod val="25000"/>
                </a:schemeClr>
              </a:solidFill>
              <a:latin typeface="印品黑体" panose="00000500000000000000" pitchFamily="2"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323078164"/>
              </p:ext>
            </p:extLst>
          </p:nvPr>
        </p:nvGraphicFramePr>
        <p:xfrm>
          <a:off x="356615" y="1128152"/>
          <a:ext cx="8032062" cy="5300080"/>
        </p:xfrm>
        <a:graphic>
          <a:graphicData uri="http://schemas.openxmlformats.org/drawingml/2006/table">
            <a:tbl>
              <a:tblPr firstRow="1" firstCol="1" bandRow="1">
                <a:effectLst>
                  <a:outerShdw blurRad="50800" dist="38100" algn="l" rotWithShape="0">
                    <a:prstClr val="black">
                      <a:alpha val="40000"/>
                    </a:prstClr>
                  </a:outerShdw>
                </a:effectLst>
              </a:tblPr>
              <a:tblGrid>
                <a:gridCol w="3153104"/>
                <a:gridCol w="4878958"/>
              </a:tblGrid>
              <a:tr h="499480">
                <a:tc>
                  <a:txBody>
                    <a:bodyPr/>
                    <a:lstStyle/>
                    <a:p>
                      <a:pPr marL="457200" algn="ctr">
                        <a:lnSpc>
                          <a:spcPct val="130000"/>
                        </a:lnSpc>
                        <a:spcAft>
                          <a:spcPts val="0"/>
                        </a:spcAft>
                        <a:tabLst>
                          <a:tab pos="413385" algn="l"/>
                        </a:tabLs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Yếu tố Hán Việt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30000"/>
                        </a:lnSpc>
                        <a:spcAft>
                          <a:spcPts val="0"/>
                        </a:spcAft>
                        <a:tabLst>
                          <a:tab pos="413385" algn="l"/>
                        </a:tabLs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Từ có yếu tố Hán Việt tương ứng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160">
                <a:tc>
                  <a:txBody>
                    <a:bodyPr/>
                    <a:lstStyle/>
                    <a:p>
                      <a:pPr indent="254000" algn="ctr">
                        <a:lnSpc>
                          <a:spcPct val="13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vi-VN" sz="2400" baseline="-25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(lừa dối, xảo trá)</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30000"/>
                        </a:lnSpc>
                        <a:spcAft>
                          <a:spcPts val="0"/>
                        </a:spcAft>
                      </a:pP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 ác, gian giảo, gian hiểm, gian hùng, gian lận, gian manh, gian phi, gian phu, gian tà, gian tặc, gian tham, gian thần, gian thương, gian trá, gian xảo, tà gian,...</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951">
                <a:tc>
                  <a:txBody>
                    <a:bodyPr/>
                    <a:lstStyle/>
                    <a:p>
                      <a:pPr indent="254000" algn="ctr">
                        <a:lnSpc>
                          <a:spcPct val="13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vi-VN" sz="2400" baseline="-25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 khoảng giữa)</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30000"/>
                        </a:lnSpc>
                        <a:spcAft>
                          <a:spcPts val="0"/>
                        </a:spcAft>
                      </a:pP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gian, dân gian, dương gian, khống gian, nhân gian, thế gian, thời gian, trần gian,...</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634">
                <a:tc>
                  <a:txBody>
                    <a:bodyPr/>
                    <a:lstStyle/>
                    <a:p>
                      <a:pPr indent="254000" algn="ctr">
                        <a:lnSpc>
                          <a:spcPct val="13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vi-VN" sz="2400" baseline="-25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 khăn, vất vả)</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30000"/>
                        </a:lnSpc>
                        <a:spcAft>
                          <a:spcPts val="0"/>
                        </a:spcAft>
                      </a:pP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 khổ, gian nan, gian nguy, gian truân,...</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313638" y="2423160"/>
            <a:ext cx="4491266" cy="4089736"/>
            <a:chOff x="598429" y="917737"/>
            <a:chExt cx="5705824" cy="5568307"/>
          </a:xfrm>
        </p:grpSpPr>
        <p:grpSp>
          <p:nvGrpSpPr>
            <p:cNvPr id="61" name="组合 60"/>
            <p:cNvGrpSpPr/>
            <p:nvPr/>
          </p:nvGrpSpPr>
          <p:grpSpPr>
            <a:xfrm>
              <a:off x="598429" y="917737"/>
              <a:ext cx="5705824" cy="5568307"/>
              <a:chOff x="598429" y="917737"/>
              <a:chExt cx="5705824" cy="5568307"/>
            </a:xfrm>
          </p:grpSpPr>
          <p:sp>
            <p:nvSpPr>
              <p:cNvPr id="62" name="Freeform 1594"/>
              <p:cNvSpPr/>
              <p:nvPr/>
            </p:nvSpPr>
            <p:spPr bwMode="auto">
              <a:xfrm>
                <a:off x="5511182" y="2209485"/>
                <a:ext cx="319931" cy="902206"/>
              </a:xfrm>
              <a:custGeom>
                <a:avLst/>
                <a:gdLst>
                  <a:gd name="T0" fmla="*/ 21 w 52"/>
                  <a:gd name="T1" fmla="*/ 147 h 147"/>
                  <a:gd name="T2" fmla="*/ 0 w 52"/>
                  <a:gd name="T3" fmla="*/ 128 h 147"/>
                  <a:gd name="T4" fmla="*/ 0 w 52"/>
                  <a:gd name="T5" fmla="*/ 24 h 147"/>
                  <a:gd name="T6" fmla="*/ 26 w 52"/>
                  <a:gd name="T7" fmla="*/ 0 h 147"/>
                  <a:gd name="T8" fmla="*/ 52 w 52"/>
                  <a:gd name="T9" fmla="*/ 24 h 147"/>
                  <a:gd name="T10" fmla="*/ 52 w 52"/>
                  <a:gd name="T11" fmla="*/ 92 h 147"/>
                  <a:gd name="T12" fmla="*/ 47 w 52"/>
                  <a:gd name="T13" fmla="*/ 92 h 147"/>
                  <a:gd name="T14" fmla="*/ 47 w 52"/>
                  <a:gd name="T15" fmla="*/ 24 h 147"/>
                  <a:gd name="T16" fmla="*/ 26 w 52"/>
                  <a:gd name="T17" fmla="*/ 5 h 147"/>
                  <a:gd name="T18" fmla="*/ 5 w 52"/>
                  <a:gd name="T19" fmla="*/ 24 h 147"/>
                  <a:gd name="T20" fmla="*/ 5 w 52"/>
                  <a:gd name="T21" fmla="*/ 128 h 147"/>
                  <a:gd name="T22" fmla="*/ 21 w 52"/>
                  <a:gd name="T23" fmla="*/ 142 h 147"/>
                  <a:gd name="T24" fmla="*/ 36 w 52"/>
                  <a:gd name="T25" fmla="*/ 128 h 147"/>
                  <a:gd name="T26" fmla="*/ 36 w 52"/>
                  <a:gd name="T27" fmla="*/ 33 h 147"/>
                  <a:gd name="T28" fmla="*/ 26 w 52"/>
                  <a:gd name="T29" fmla="*/ 23 h 147"/>
                  <a:gd name="T30" fmla="*/ 16 w 52"/>
                  <a:gd name="T31" fmla="*/ 33 h 147"/>
                  <a:gd name="T32" fmla="*/ 16 w 52"/>
                  <a:gd name="T33" fmla="*/ 95 h 147"/>
                  <a:gd name="T34" fmla="*/ 11 w 52"/>
                  <a:gd name="T35" fmla="*/ 95 h 147"/>
                  <a:gd name="T36" fmla="*/ 11 w 52"/>
                  <a:gd name="T37" fmla="*/ 33 h 147"/>
                  <a:gd name="T38" fmla="*/ 26 w 52"/>
                  <a:gd name="T39" fmla="*/ 18 h 147"/>
                  <a:gd name="T40" fmla="*/ 41 w 52"/>
                  <a:gd name="T41" fmla="*/ 33 h 147"/>
                  <a:gd name="T42" fmla="*/ 41 w 52"/>
                  <a:gd name="T43" fmla="*/ 128 h 147"/>
                  <a:gd name="T44" fmla="*/ 21 w 52"/>
                  <a:gd name="T4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147">
                    <a:moveTo>
                      <a:pt x="21" y="147"/>
                    </a:moveTo>
                    <a:cubicBezTo>
                      <a:pt x="10" y="147"/>
                      <a:pt x="0" y="139"/>
                      <a:pt x="0" y="128"/>
                    </a:cubicBezTo>
                    <a:cubicBezTo>
                      <a:pt x="0" y="24"/>
                      <a:pt x="0" y="24"/>
                      <a:pt x="0" y="24"/>
                    </a:cubicBezTo>
                    <a:cubicBezTo>
                      <a:pt x="0" y="10"/>
                      <a:pt x="13" y="0"/>
                      <a:pt x="26" y="0"/>
                    </a:cubicBezTo>
                    <a:cubicBezTo>
                      <a:pt x="40" y="0"/>
                      <a:pt x="52" y="10"/>
                      <a:pt x="52" y="24"/>
                    </a:cubicBezTo>
                    <a:cubicBezTo>
                      <a:pt x="52" y="92"/>
                      <a:pt x="52" y="92"/>
                      <a:pt x="52" y="92"/>
                    </a:cubicBezTo>
                    <a:cubicBezTo>
                      <a:pt x="47" y="92"/>
                      <a:pt x="47" y="92"/>
                      <a:pt x="47" y="92"/>
                    </a:cubicBezTo>
                    <a:cubicBezTo>
                      <a:pt x="47" y="24"/>
                      <a:pt x="47" y="24"/>
                      <a:pt x="47" y="24"/>
                    </a:cubicBezTo>
                    <a:cubicBezTo>
                      <a:pt x="47" y="13"/>
                      <a:pt x="37" y="5"/>
                      <a:pt x="26" y="5"/>
                    </a:cubicBezTo>
                    <a:cubicBezTo>
                      <a:pt x="16" y="5"/>
                      <a:pt x="5" y="13"/>
                      <a:pt x="5" y="24"/>
                    </a:cubicBezTo>
                    <a:cubicBezTo>
                      <a:pt x="5" y="128"/>
                      <a:pt x="5" y="128"/>
                      <a:pt x="5" y="128"/>
                    </a:cubicBezTo>
                    <a:cubicBezTo>
                      <a:pt x="5" y="136"/>
                      <a:pt x="13" y="142"/>
                      <a:pt x="21" y="142"/>
                    </a:cubicBezTo>
                    <a:cubicBezTo>
                      <a:pt x="29" y="142"/>
                      <a:pt x="36" y="136"/>
                      <a:pt x="36" y="128"/>
                    </a:cubicBezTo>
                    <a:cubicBezTo>
                      <a:pt x="36" y="33"/>
                      <a:pt x="36" y="33"/>
                      <a:pt x="36" y="33"/>
                    </a:cubicBezTo>
                    <a:cubicBezTo>
                      <a:pt x="36" y="28"/>
                      <a:pt x="32" y="23"/>
                      <a:pt x="26" y="23"/>
                    </a:cubicBezTo>
                    <a:cubicBezTo>
                      <a:pt x="20" y="23"/>
                      <a:pt x="16" y="28"/>
                      <a:pt x="16" y="33"/>
                    </a:cubicBezTo>
                    <a:cubicBezTo>
                      <a:pt x="16" y="95"/>
                      <a:pt x="16" y="95"/>
                      <a:pt x="16" y="95"/>
                    </a:cubicBezTo>
                    <a:cubicBezTo>
                      <a:pt x="11" y="95"/>
                      <a:pt x="11" y="95"/>
                      <a:pt x="11" y="95"/>
                    </a:cubicBezTo>
                    <a:cubicBezTo>
                      <a:pt x="11" y="33"/>
                      <a:pt x="11" y="33"/>
                      <a:pt x="11" y="33"/>
                    </a:cubicBezTo>
                    <a:cubicBezTo>
                      <a:pt x="11" y="25"/>
                      <a:pt x="18" y="18"/>
                      <a:pt x="26" y="18"/>
                    </a:cubicBezTo>
                    <a:cubicBezTo>
                      <a:pt x="34" y="18"/>
                      <a:pt x="41" y="25"/>
                      <a:pt x="41" y="33"/>
                    </a:cubicBezTo>
                    <a:cubicBezTo>
                      <a:pt x="41" y="128"/>
                      <a:pt x="41" y="128"/>
                      <a:pt x="41" y="128"/>
                    </a:cubicBezTo>
                    <a:cubicBezTo>
                      <a:pt x="41" y="139"/>
                      <a:pt x="32" y="147"/>
                      <a:pt x="21" y="147"/>
                    </a:cubicBezTo>
                  </a:path>
                </a:pathLst>
              </a:custGeom>
              <a:solidFill>
                <a:srgbClr val="244B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3" name="Freeform 6"/>
              <p:cNvSpPr>
                <a:spLocks noEditPoints="1"/>
              </p:cNvSpPr>
              <p:nvPr/>
            </p:nvSpPr>
            <p:spPr bwMode="auto">
              <a:xfrm>
                <a:off x="598429" y="917737"/>
                <a:ext cx="5705824" cy="5555634"/>
              </a:xfrm>
              <a:custGeom>
                <a:avLst/>
                <a:gdLst>
                  <a:gd name="T0" fmla="*/ 233 w 1687"/>
                  <a:gd name="T1" fmla="*/ 1643 h 1643"/>
                  <a:gd name="T2" fmla="*/ 1453 w 1687"/>
                  <a:gd name="T3" fmla="*/ 0 h 1643"/>
                  <a:gd name="T4" fmla="*/ 285 w 1687"/>
                  <a:gd name="T5" fmla="*/ 1592 h 1643"/>
                  <a:gd name="T6" fmla="*/ 278 w 1687"/>
                  <a:gd name="T7" fmla="*/ 1548 h 1643"/>
                  <a:gd name="T8" fmla="*/ 285 w 1687"/>
                  <a:gd name="T9" fmla="*/ 1592 h 1643"/>
                  <a:gd name="T10" fmla="*/ 246 w 1687"/>
                  <a:gd name="T11" fmla="*/ 1494 h 1643"/>
                  <a:gd name="T12" fmla="*/ 291 w 1687"/>
                  <a:gd name="T13" fmla="*/ 1486 h 1643"/>
                  <a:gd name="T14" fmla="*/ 259 w 1687"/>
                  <a:gd name="T15" fmla="*/ 1432 h 1643"/>
                  <a:gd name="T16" fmla="*/ 251 w 1687"/>
                  <a:gd name="T17" fmla="*/ 1388 h 1643"/>
                  <a:gd name="T18" fmla="*/ 259 w 1687"/>
                  <a:gd name="T19" fmla="*/ 1432 h 1643"/>
                  <a:gd name="T20" fmla="*/ 219 w 1687"/>
                  <a:gd name="T21" fmla="*/ 1334 h 1643"/>
                  <a:gd name="T22" fmla="*/ 264 w 1687"/>
                  <a:gd name="T23" fmla="*/ 1326 h 1643"/>
                  <a:gd name="T24" fmla="*/ 232 w 1687"/>
                  <a:gd name="T25" fmla="*/ 1273 h 1643"/>
                  <a:gd name="T26" fmla="*/ 225 w 1687"/>
                  <a:gd name="T27" fmla="*/ 1228 h 1643"/>
                  <a:gd name="T28" fmla="*/ 232 w 1687"/>
                  <a:gd name="T29" fmla="*/ 1273 h 1643"/>
                  <a:gd name="T30" fmla="*/ 193 w 1687"/>
                  <a:gd name="T31" fmla="*/ 1174 h 1643"/>
                  <a:gd name="T32" fmla="*/ 237 w 1687"/>
                  <a:gd name="T33" fmla="*/ 1167 h 1643"/>
                  <a:gd name="T34" fmla="*/ 205 w 1687"/>
                  <a:gd name="T35" fmla="*/ 1113 h 1643"/>
                  <a:gd name="T36" fmla="*/ 198 w 1687"/>
                  <a:gd name="T37" fmla="*/ 1068 h 1643"/>
                  <a:gd name="T38" fmla="*/ 205 w 1687"/>
                  <a:gd name="T39" fmla="*/ 1113 h 1643"/>
                  <a:gd name="T40" fmla="*/ 166 w 1687"/>
                  <a:gd name="T41" fmla="*/ 1014 h 1643"/>
                  <a:gd name="T42" fmla="*/ 211 w 1687"/>
                  <a:gd name="T43" fmla="*/ 1007 h 1643"/>
                  <a:gd name="T44" fmla="*/ 179 w 1687"/>
                  <a:gd name="T45" fmla="*/ 953 h 1643"/>
                  <a:gd name="T46" fmla="*/ 171 w 1687"/>
                  <a:gd name="T47" fmla="*/ 908 h 1643"/>
                  <a:gd name="T48" fmla="*/ 179 w 1687"/>
                  <a:gd name="T49" fmla="*/ 953 h 1643"/>
                  <a:gd name="T50" fmla="*/ 139 w 1687"/>
                  <a:gd name="T51" fmla="*/ 854 h 1643"/>
                  <a:gd name="T52" fmla="*/ 184 w 1687"/>
                  <a:gd name="T53" fmla="*/ 847 h 1643"/>
                  <a:gd name="T54" fmla="*/ 152 w 1687"/>
                  <a:gd name="T55" fmla="*/ 793 h 1643"/>
                  <a:gd name="T56" fmla="*/ 145 w 1687"/>
                  <a:gd name="T57" fmla="*/ 749 h 1643"/>
                  <a:gd name="T58" fmla="*/ 152 w 1687"/>
                  <a:gd name="T59" fmla="*/ 793 h 1643"/>
                  <a:gd name="T60" fmla="*/ 113 w 1687"/>
                  <a:gd name="T61" fmla="*/ 695 h 1643"/>
                  <a:gd name="T62" fmla="*/ 157 w 1687"/>
                  <a:gd name="T63" fmla="*/ 687 h 1643"/>
                  <a:gd name="T64" fmla="*/ 126 w 1687"/>
                  <a:gd name="T65" fmla="*/ 633 h 1643"/>
                  <a:gd name="T66" fmla="*/ 118 w 1687"/>
                  <a:gd name="T67" fmla="*/ 589 h 1643"/>
                  <a:gd name="T68" fmla="*/ 126 w 1687"/>
                  <a:gd name="T69" fmla="*/ 633 h 1643"/>
                  <a:gd name="T70" fmla="*/ 86 w 1687"/>
                  <a:gd name="T71" fmla="*/ 535 h 1643"/>
                  <a:gd name="T72" fmla="*/ 131 w 1687"/>
                  <a:gd name="T73" fmla="*/ 527 h 1643"/>
                  <a:gd name="T74" fmla="*/ 99 w 1687"/>
                  <a:gd name="T75" fmla="*/ 474 h 1643"/>
                  <a:gd name="T76" fmla="*/ 91 w 1687"/>
                  <a:gd name="T77" fmla="*/ 429 h 1643"/>
                  <a:gd name="T78" fmla="*/ 99 w 1687"/>
                  <a:gd name="T79" fmla="*/ 474 h 1643"/>
                  <a:gd name="T80" fmla="*/ 60 w 1687"/>
                  <a:gd name="T81" fmla="*/ 375 h 1643"/>
                  <a:gd name="T82" fmla="*/ 104 w 1687"/>
                  <a:gd name="T83" fmla="*/ 368 h 1643"/>
                  <a:gd name="T84" fmla="*/ 72 w 1687"/>
                  <a:gd name="T85" fmla="*/ 314 h 1643"/>
                  <a:gd name="T86" fmla="*/ 65 w 1687"/>
                  <a:gd name="T87" fmla="*/ 269 h 1643"/>
                  <a:gd name="T88" fmla="*/ 72 w 1687"/>
                  <a:gd name="T89" fmla="*/ 314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7" h="1643">
                    <a:moveTo>
                      <a:pt x="0" y="242"/>
                    </a:moveTo>
                    <a:cubicBezTo>
                      <a:pt x="233" y="1643"/>
                      <a:pt x="233" y="1643"/>
                      <a:pt x="233" y="1643"/>
                    </a:cubicBezTo>
                    <a:cubicBezTo>
                      <a:pt x="1687" y="1401"/>
                      <a:pt x="1687" y="1401"/>
                      <a:pt x="1687" y="1401"/>
                    </a:cubicBezTo>
                    <a:cubicBezTo>
                      <a:pt x="1453" y="0"/>
                      <a:pt x="1453" y="0"/>
                      <a:pt x="1453" y="0"/>
                    </a:cubicBezTo>
                    <a:cubicBezTo>
                      <a:pt x="0" y="242"/>
                      <a:pt x="0" y="242"/>
                      <a:pt x="0" y="242"/>
                    </a:cubicBezTo>
                    <a:moveTo>
                      <a:pt x="285" y="1592"/>
                    </a:moveTo>
                    <a:cubicBezTo>
                      <a:pt x="273" y="1594"/>
                      <a:pt x="261" y="1586"/>
                      <a:pt x="259" y="1574"/>
                    </a:cubicBezTo>
                    <a:cubicBezTo>
                      <a:pt x="257" y="1561"/>
                      <a:pt x="265" y="1550"/>
                      <a:pt x="278" y="1548"/>
                    </a:cubicBezTo>
                    <a:cubicBezTo>
                      <a:pt x="290" y="1545"/>
                      <a:pt x="302" y="1554"/>
                      <a:pt x="304" y="1566"/>
                    </a:cubicBezTo>
                    <a:cubicBezTo>
                      <a:pt x="306" y="1579"/>
                      <a:pt x="298" y="1590"/>
                      <a:pt x="285" y="1592"/>
                    </a:cubicBezTo>
                    <a:moveTo>
                      <a:pt x="272" y="1512"/>
                    </a:moveTo>
                    <a:cubicBezTo>
                      <a:pt x="260" y="1514"/>
                      <a:pt x="248" y="1506"/>
                      <a:pt x="246" y="1494"/>
                    </a:cubicBezTo>
                    <a:cubicBezTo>
                      <a:pt x="244" y="1481"/>
                      <a:pt x="252" y="1470"/>
                      <a:pt x="264" y="1468"/>
                    </a:cubicBezTo>
                    <a:cubicBezTo>
                      <a:pt x="277" y="1466"/>
                      <a:pt x="288" y="1474"/>
                      <a:pt x="291" y="1486"/>
                    </a:cubicBezTo>
                    <a:cubicBezTo>
                      <a:pt x="293" y="1499"/>
                      <a:pt x="284" y="1510"/>
                      <a:pt x="272" y="1512"/>
                    </a:cubicBezTo>
                    <a:moveTo>
                      <a:pt x="259" y="1432"/>
                    </a:moveTo>
                    <a:cubicBezTo>
                      <a:pt x="246" y="1434"/>
                      <a:pt x="235" y="1426"/>
                      <a:pt x="232" y="1414"/>
                    </a:cubicBezTo>
                    <a:cubicBezTo>
                      <a:pt x="230" y="1401"/>
                      <a:pt x="239" y="1390"/>
                      <a:pt x="251" y="1388"/>
                    </a:cubicBezTo>
                    <a:cubicBezTo>
                      <a:pt x="263" y="1386"/>
                      <a:pt x="275" y="1394"/>
                      <a:pt x="277" y="1406"/>
                    </a:cubicBezTo>
                    <a:cubicBezTo>
                      <a:pt x="279" y="1419"/>
                      <a:pt x="271" y="1430"/>
                      <a:pt x="259" y="1432"/>
                    </a:cubicBezTo>
                    <a:moveTo>
                      <a:pt x="245" y="1353"/>
                    </a:moveTo>
                    <a:cubicBezTo>
                      <a:pt x="233" y="1355"/>
                      <a:pt x="221" y="1346"/>
                      <a:pt x="219" y="1334"/>
                    </a:cubicBezTo>
                    <a:cubicBezTo>
                      <a:pt x="217" y="1322"/>
                      <a:pt x="225" y="1310"/>
                      <a:pt x="238" y="1308"/>
                    </a:cubicBezTo>
                    <a:cubicBezTo>
                      <a:pt x="250" y="1306"/>
                      <a:pt x="262" y="1314"/>
                      <a:pt x="264" y="1326"/>
                    </a:cubicBezTo>
                    <a:cubicBezTo>
                      <a:pt x="266" y="1339"/>
                      <a:pt x="258" y="1350"/>
                      <a:pt x="245" y="1353"/>
                    </a:cubicBezTo>
                    <a:moveTo>
                      <a:pt x="232" y="1273"/>
                    </a:moveTo>
                    <a:cubicBezTo>
                      <a:pt x="220" y="1275"/>
                      <a:pt x="208" y="1266"/>
                      <a:pt x="206" y="1254"/>
                    </a:cubicBezTo>
                    <a:cubicBezTo>
                      <a:pt x="204" y="1242"/>
                      <a:pt x="212" y="1230"/>
                      <a:pt x="225" y="1228"/>
                    </a:cubicBezTo>
                    <a:cubicBezTo>
                      <a:pt x="237" y="1226"/>
                      <a:pt x="249" y="1234"/>
                      <a:pt x="251" y="1247"/>
                    </a:cubicBezTo>
                    <a:cubicBezTo>
                      <a:pt x="253" y="1259"/>
                      <a:pt x="244" y="1271"/>
                      <a:pt x="232" y="1273"/>
                    </a:cubicBezTo>
                    <a:moveTo>
                      <a:pt x="219" y="1193"/>
                    </a:moveTo>
                    <a:cubicBezTo>
                      <a:pt x="206" y="1195"/>
                      <a:pt x="195" y="1186"/>
                      <a:pt x="193" y="1174"/>
                    </a:cubicBezTo>
                    <a:cubicBezTo>
                      <a:pt x="191" y="1162"/>
                      <a:pt x="199" y="1150"/>
                      <a:pt x="211" y="1148"/>
                    </a:cubicBezTo>
                    <a:cubicBezTo>
                      <a:pt x="224" y="1146"/>
                      <a:pt x="235" y="1154"/>
                      <a:pt x="237" y="1167"/>
                    </a:cubicBezTo>
                    <a:cubicBezTo>
                      <a:pt x="239" y="1179"/>
                      <a:pt x="231" y="1191"/>
                      <a:pt x="219" y="1193"/>
                    </a:cubicBezTo>
                    <a:moveTo>
                      <a:pt x="205" y="1113"/>
                    </a:moveTo>
                    <a:cubicBezTo>
                      <a:pt x="193" y="1115"/>
                      <a:pt x="181" y="1107"/>
                      <a:pt x="179" y="1094"/>
                    </a:cubicBezTo>
                    <a:cubicBezTo>
                      <a:pt x="177" y="1082"/>
                      <a:pt x="186" y="1070"/>
                      <a:pt x="198" y="1068"/>
                    </a:cubicBezTo>
                    <a:cubicBezTo>
                      <a:pt x="210" y="1066"/>
                      <a:pt x="222" y="1074"/>
                      <a:pt x="224" y="1087"/>
                    </a:cubicBezTo>
                    <a:cubicBezTo>
                      <a:pt x="226" y="1099"/>
                      <a:pt x="218" y="1111"/>
                      <a:pt x="205" y="1113"/>
                    </a:cubicBezTo>
                    <a:moveTo>
                      <a:pt x="192" y="1033"/>
                    </a:moveTo>
                    <a:cubicBezTo>
                      <a:pt x="180" y="1035"/>
                      <a:pt x="168" y="1027"/>
                      <a:pt x="166" y="1014"/>
                    </a:cubicBezTo>
                    <a:cubicBezTo>
                      <a:pt x="164" y="1002"/>
                      <a:pt x="172" y="990"/>
                      <a:pt x="185" y="988"/>
                    </a:cubicBezTo>
                    <a:cubicBezTo>
                      <a:pt x="197" y="986"/>
                      <a:pt x="209" y="994"/>
                      <a:pt x="211" y="1007"/>
                    </a:cubicBezTo>
                    <a:cubicBezTo>
                      <a:pt x="213" y="1019"/>
                      <a:pt x="204" y="1031"/>
                      <a:pt x="192" y="1033"/>
                    </a:cubicBezTo>
                    <a:moveTo>
                      <a:pt x="179" y="953"/>
                    </a:moveTo>
                    <a:cubicBezTo>
                      <a:pt x="166" y="955"/>
                      <a:pt x="155" y="947"/>
                      <a:pt x="153" y="934"/>
                    </a:cubicBezTo>
                    <a:cubicBezTo>
                      <a:pt x="151" y="922"/>
                      <a:pt x="159" y="910"/>
                      <a:pt x="171" y="908"/>
                    </a:cubicBezTo>
                    <a:cubicBezTo>
                      <a:pt x="184" y="906"/>
                      <a:pt x="195" y="915"/>
                      <a:pt x="197" y="927"/>
                    </a:cubicBezTo>
                    <a:cubicBezTo>
                      <a:pt x="199" y="939"/>
                      <a:pt x="191" y="951"/>
                      <a:pt x="179" y="953"/>
                    </a:cubicBezTo>
                    <a:moveTo>
                      <a:pt x="165" y="873"/>
                    </a:moveTo>
                    <a:cubicBezTo>
                      <a:pt x="153" y="875"/>
                      <a:pt x="141" y="867"/>
                      <a:pt x="139" y="854"/>
                    </a:cubicBezTo>
                    <a:cubicBezTo>
                      <a:pt x="137" y="842"/>
                      <a:pt x="146" y="830"/>
                      <a:pt x="158" y="828"/>
                    </a:cubicBezTo>
                    <a:cubicBezTo>
                      <a:pt x="170" y="826"/>
                      <a:pt x="182" y="835"/>
                      <a:pt x="184" y="847"/>
                    </a:cubicBezTo>
                    <a:cubicBezTo>
                      <a:pt x="186" y="859"/>
                      <a:pt x="178" y="871"/>
                      <a:pt x="165" y="873"/>
                    </a:cubicBezTo>
                    <a:moveTo>
                      <a:pt x="152" y="793"/>
                    </a:moveTo>
                    <a:cubicBezTo>
                      <a:pt x="140" y="795"/>
                      <a:pt x="128" y="787"/>
                      <a:pt x="126" y="775"/>
                    </a:cubicBezTo>
                    <a:cubicBezTo>
                      <a:pt x="124" y="762"/>
                      <a:pt x="132" y="751"/>
                      <a:pt x="145" y="749"/>
                    </a:cubicBezTo>
                    <a:cubicBezTo>
                      <a:pt x="157" y="746"/>
                      <a:pt x="169" y="755"/>
                      <a:pt x="171" y="767"/>
                    </a:cubicBezTo>
                    <a:cubicBezTo>
                      <a:pt x="173" y="779"/>
                      <a:pt x="165" y="791"/>
                      <a:pt x="152" y="793"/>
                    </a:cubicBezTo>
                    <a:moveTo>
                      <a:pt x="139" y="713"/>
                    </a:moveTo>
                    <a:cubicBezTo>
                      <a:pt x="126" y="715"/>
                      <a:pt x="115" y="707"/>
                      <a:pt x="113" y="695"/>
                    </a:cubicBezTo>
                    <a:cubicBezTo>
                      <a:pt x="111" y="682"/>
                      <a:pt x="119" y="671"/>
                      <a:pt x="131" y="669"/>
                    </a:cubicBezTo>
                    <a:cubicBezTo>
                      <a:pt x="144" y="667"/>
                      <a:pt x="155" y="675"/>
                      <a:pt x="157" y="687"/>
                    </a:cubicBezTo>
                    <a:cubicBezTo>
                      <a:pt x="160" y="700"/>
                      <a:pt x="151" y="711"/>
                      <a:pt x="139" y="713"/>
                    </a:cubicBezTo>
                    <a:moveTo>
                      <a:pt x="126" y="633"/>
                    </a:moveTo>
                    <a:cubicBezTo>
                      <a:pt x="113" y="635"/>
                      <a:pt x="102" y="627"/>
                      <a:pt x="99" y="615"/>
                    </a:cubicBezTo>
                    <a:cubicBezTo>
                      <a:pt x="97" y="602"/>
                      <a:pt x="106" y="591"/>
                      <a:pt x="118" y="589"/>
                    </a:cubicBezTo>
                    <a:cubicBezTo>
                      <a:pt x="130" y="587"/>
                      <a:pt x="142" y="595"/>
                      <a:pt x="144" y="607"/>
                    </a:cubicBezTo>
                    <a:cubicBezTo>
                      <a:pt x="146" y="620"/>
                      <a:pt x="138" y="631"/>
                      <a:pt x="126" y="633"/>
                    </a:cubicBezTo>
                    <a:moveTo>
                      <a:pt x="112" y="554"/>
                    </a:moveTo>
                    <a:cubicBezTo>
                      <a:pt x="100" y="556"/>
                      <a:pt x="88" y="547"/>
                      <a:pt x="86" y="535"/>
                    </a:cubicBezTo>
                    <a:cubicBezTo>
                      <a:pt x="84" y="523"/>
                      <a:pt x="92" y="511"/>
                      <a:pt x="105" y="509"/>
                    </a:cubicBezTo>
                    <a:cubicBezTo>
                      <a:pt x="117" y="507"/>
                      <a:pt x="129" y="515"/>
                      <a:pt x="131" y="527"/>
                    </a:cubicBezTo>
                    <a:cubicBezTo>
                      <a:pt x="133" y="540"/>
                      <a:pt x="125" y="551"/>
                      <a:pt x="112" y="554"/>
                    </a:cubicBezTo>
                    <a:moveTo>
                      <a:pt x="99" y="474"/>
                    </a:moveTo>
                    <a:cubicBezTo>
                      <a:pt x="87" y="476"/>
                      <a:pt x="75" y="467"/>
                      <a:pt x="73" y="455"/>
                    </a:cubicBezTo>
                    <a:cubicBezTo>
                      <a:pt x="71" y="443"/>
                      <a:pt x="79" y="431"/>
                      <a:pt x="91" y="429"/>
                    </a:cubicBezTo>
                    <a:cubicBezTo>
                      <a:pt x="104" y="427"/>
                      <a:pt x="116" y="435"/>
                      <a:pt x="118" y="448"/>
                    </a:cubicBezTo>
                    <a:cubicBezTo>
                      <a:pt x="120" y="460"/>
                      <a:pt x="111" y="472"/>
                      <a:pt x="99" y="474"/>
                    </a:cubicBezTo>
                    <a:moveTo>
                      <a:pt x="86" y="394"/>
                    </a:moveTo>
                    <a:cubicBezTo>
                      <a:pt x="73" y="396"/>
                      <a:pt x="62" y="387"/>
                      <a:pt x="60" y="375"/>
                    </a:cubicBezTo>
                    <a:cubicBezTo>
                      <a:pt x="57" y="363"/>
                      <a:pt x="66" y="351"/>
                      <a:pt x="78" y="349"/>
                    </a:cubicBezTo>
                    <a:cubicBezTo>
                      <a:pt x="91" y="347"/>
                      <a:pt x="102" y="355"/>
                      <a:pt x="104" y="368"/>
                    </a:cubicBezTo>
                    <a:cubicBezTo>
                      <a:pt x="106" y="380"/>
                      <a:pt x="98" y="392"/>
                      <a:pt x="86" y="394"/>
                    </a:cubicBezTo>
                    <a:moveTo>
                      <a:pt x="72" y="314"/>
                    </a:moveTo>
                    <a:cubicBezTo>
                      <a:pt x="60" y="316"/>
                      <a:pt x="48" y="308"/>
                      <a:pt x="46" y="295"/>
                    </a:cubicBezTo>
                    <a:cubicBezTo>
                      <a:pt x="44" y="283"/>
                      <a:pt x="53" y="271"/>
                      <a:pt x="65" y="269"/>
                    </a:cubicBezTo>
                    <a:cubicBezTo>
                      <a:pt x="77" y="267"/>
                      <a:pt x="89" y="275"/>
                      <a:pt x="91" y="288"/>
                    </a:cubicBezTo>
                    <a:cubicBezTo>
                      <a:pt x="93" y="300"/>
                      <a:pt x="85" y="312"/>
                      <a:pt x="72" y="314"/>
                    </a:cubicBezTo>
                  </a:path>
                </a:pathLst>
              </a:custGeom>
              <a:solidFill>
                <a:srgbClr val="6EADA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4" name="Freeform 254"/>
              <p:cNvSpPr>
                <a:spLocks noEditPoints="1"/>
              </p:cNvSpPr>
              <p:nvPr/>
            </p:nvSpPr>
            <p:spPr bwMode="auto">
              <a:xfrm>
                <a:off x="598429" y="1348086"/>
                <a:ext cx="5306745" cy="5137958"/>
              </a:xfrm>
              <a:custGeom>
                <a:avLst/>
                <a:gdLst>
                  <a:gd name="T0" fmla="*/ 0 w 1569"/>
                  <a:gd name="T1" fmla="*/ 1417 h 1519"/>
                  <a:gd name="T2" fmla="*/ 1569 w 1569"/>
                  <a:gd name="T3" fmla="*/ 102 h 1519"/>
                  <a:gd name="T4" fmla="*/ 63 w 1569"/>
                  <a:gd name="T5" fmla="*/ 1379 h 1519"/>
                  <a:gd name="T6" fmla="*/ 66 w 1569"/>
                  <a:gd name="T7" fmla="*/ 1334 h 1519"/>
                  <a:gd name="T8" fmla="*/ 63 w 1569"/>
                  <a:gd name="T9" fmla="*/ 1379 h 1519"/>
                  <a:gd name="T10" fmla="*/ 47 w 1569"/>
                  <a:gd name="T11" fmla="*/ 1274 h 1519"/>
                  <a:gd name="T12" fmla="*/ 92 w 1569"/>
                  <a:gd name="T13" fmla="*/ 1278 h 1519"/>
                  <a:gd name="T14" fmla="*/ 74 w 1569"/>
                  <a:gd name="T15" fmla="*/ 1218 h 1519"/>
                  <a:gd name="T16" fmla="*/ 77 w 1569"/>
                  <a:gd name="T17" fmla="*/ 1173 h 1519"/>
                  <a:gd name="T18" fmla="*/ 74 w 1569"/>
                  <a:gd name="T19" fmla="*/ 1218 h 1519"/>
                  <a:gd name="T20" fmla="*/ 59 w 1569"/>
                  <a:gd name="T21" fmla="*/ 1113 h 1519"/>
                  <a:gd name="T22" fmla="*/ 104 w 1569"/>
                  <a:gd name="T23" fmla="*/ 1116 h 1519"/>
                  <a:gd name="T24" fmla="*/ 85 w 1569"/>
                  <a:gd name="T25" fmla="*/ 1056 h 1519"/>
                  <a:gd name="T26" fmla="*/ 88 w 1569"/>
                  <a:gd name="T27" fmla="*/ 1011 h 1519"/>
                  <a:gd name="T28" fmla="*/ 85 w 1569"/>
                  <a:gd name="T29" fmla="*/ 1056 h 1519"/>
                  <a:gd name="T30" fmla="*/ 70 w 1569"/>
                  <a:gd name="T31" fmla="*/ 951 h 1519"/>
                  <a:gd name="T32" fmla="*/ 115 w 1569"/>
                  <a:gd name="T33" fmla="*/ 954 h 1519"/>
                  <a:gd name="T34" fmla="*/ 96 w 1569"/>
                  <a:gd name="T35" fmla="*/ 895 h 1519"/>
                  <a:gd name="T36" fmla="*/ 100 w 1569"/>
                  <a:gd name="T37" fmla="*/ 849 h 1519"/>
                  <a:gd name="T38" fmla="*/ 96 w 1569"/>
                  <a:gd name="T39" fmla="*/ 895 h 1519"/>
                  <a:gd name="T40" fmla="*/ 81 w 1569"/>
                  <a:gd name="T41" fmla="*/ 790 h 1519"/>
                  <a:gd name="T42" fmla="*/ 126 w 1569"/>
                  <a:gd name="T43" fmla="*/ 793 h 1519"/>
                  <a:gd name="T44" fmla="*/ 108 w 1569"/>
                  <a:gd name="T45" fmla="*/ 733 h 1519"/>
                  <a:gd name="T46" fmla="*/ 111 w 1569"/>
                  <a:gd name="T47" fmla="*/ 688 h 1519"/>
                  <a:gd name="T48" fmla="*/ 108 w 1569"/>
                  <a:gd name="T49" fmla="*/ 733 h 1519"/>
                  <a:gd name="T50" fmla="*/ 92 w 1569"/>
                  <a:gd name="T51" fmla="*/ 628 h 1519"/>
                  <a:gd name="T52" fmla="*/ 138 w 1569"/>
                  <a:gd name="T53" fmla="*/ 631 h 1519"/>
                  <a:gd name="T54" fmla="*/ 119 w 1569"/>
                  <a:gd name="T55" fmla="*/ 571 h 1519"/>
                  <a:gd name="T56" fmla="*/ 122 w 1569"/>
                  <a:gd name="T57" fmla="*/ 526 h 1519"/>
                  <a:gd name="T58" fmla="*/ 119 w 1569"/>
                  <a:gd name="T59" fmla="*/ 571 h 1519"/>
                  <a:gd name="T60" fmla="*/ 104 w 1569"/>
                  <a:gd name="T61" fmla="*/ 466 h 1519"/>
                  <a:gd name="T62" fmla="*/ 149 w 1569"/>
                  <a:gd name="T63" fmla="*/ 470 h 1519"/>
                  <a:gd name="T64" fmla="*/ 130 w 1569"/>
                  <a:gd name="T65" fmla="*/ 410 h 1519"/>
                  <a:gd name="T66" fmla="*/ 133 w 1569"/>
                  <a:gd name="T67" fmla="*/ 365 h 1519"/>
                  <a:gd name="T68" fmla="*/ 130 w 1569"/>
                  <a:gd name="T69" fmla="*/ 410 h 1519"/>
                  <a:gd name="T70" fmla="*/ 115 w 1569"/>
                  <a:gd name="T71" fmla="*/ 305 h 1519"/>
                  <a:gd name="T72" fmla="*/ 160 w 1569"/>
                  <a:gd name="T73" fmla="*/ 308 h 1519"/>
                  <a:gd name="T74" fmla="*/ 142 w 1569"/>
                  <a:gd name="T75" fmla="*/ 248 h 1519"/>
                  <a:gd name="T76" fmla="*/ 145 w 1569"/>
                  <a:gd name="T77" fmla="*/ 203 h 1519"/>
                  <a:gd name="T78" fmla="*/ 142 w 1569"/>
                  <a:gd name="T79" fmla="*/ 248 h 1519"/>
                  <a:gd name="T80" fmla="*/ 126 w 1569"/>
                  <a:gd name="T81" fmla="*/ 143 h 1519"/>
                  <a:gd name="T82" fmla="*/ 171 w 1569"/>
                  <a:gd name="T83" fmla="*/ 146 h 1519"/>
                  <a:gd name="T84" fmla="*/ 153 w 1569"/>
                  <a:gd name="T85" fmla="*/ 87 h 1519"/>
                  <a:gd name="T86" fmla="*/ 156 w 1569"/>
                  <a:gd name="T87" fmla="*/ 41 h 1519"/>
                  <a:gd name="T88" fmla="*/ 153 w 1569"/>
                  <a:gd name="T89" fmla="*/ 87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9" h="1519">
                    <a:moveTo>
                      <a:pt x="99" y="0"/>
                    </a:moveTo>
                    <a:cubicBezTo>
                      <a:pt x="0" y="1417"/>
                      <a:pt x="0" y="1417"/>
                      <a:pt x="0" y="1417"/>
                    </a:cubicBezTo>
                    <a:cubicBezTo>
                      <a:pt x="1470" y="1519"/>
                      <a:pt x="1470" y="1519"/>
                      <a:pt x="1470" y="1519"/>
                    </a:cubicBezTo>
                    <a:cubicBezTo>
                      <a:pt x="1569" y="102"/>
                      <a:pt x="1569" y="102"/>
                      <a:pt x="1569" y="102"/>
                    </a:cubicBezTo>
                    <a:cubicBezTo>
                      <a:pt x="99" y="0"/>
                      <a:pt x="99" y="0"/>
                      <a:pt x="99" y="0"/>
                    </a:cubicBezTo>
                    <a:moveTo>
                      <a:pt x="63" y="1379"/>
                    </a:moveTo>
                    <a:cubicBezTo>
                      <a:pt x="50" y="1379"/>
                      <a:pt x="41" y="1368"/>
                      <a:pt x="42" y="1355"/>
                    </a:cubicBezTo>
                    <a:cubicBezTo>
                      <a:pt x="42" y="1343"/>
                      <a:pt x="53" y="1333"/>
                      <a:pt x="66" y="1334"/>
                    </a:cubicBezTo>
                    <a:cubicBezTo>
                      <a:pt x="78" y="1335"/>
                      <a:pt x="88" y="1346"/>
                      <a:pt x="87" y="1358"/>
                    </a:cubicBezTo>
                    <a:cubicBezTo>
                      <a:pt x="86" y="1371"/>
                      <a:pt x="75" y="1380"/>
                      <a:pt x="63" y="1379"/>
                    </a:cubicBezTo>
                    <a:moveTo>
                      <a:pt x="68" y="1299"/>
                    </a:moveTo>
                    <a:cubicBezTo>
                      <a:pt x="56" y="1298"/>
                      <a:pt x="46" y="1287"/>
                      <a:pt x="47" y="1274"/>
                    </a:cubicBezTo>
                    <a:cubicBezTo>
                      <a:pt x="48" y="1262"/>
                      <a:pt x="59" y="1252"/>
                      <a:pt x="71" y="1253"/>
                    </a:cubicBezTo>
                    <a:cubicBezTo>
                      <a:pt x="84" y="1254"/>
                      <a:pt x="93" y="1265"/>
                      <a:pt x="92" y="1278"/>
                    </a:cubicBezTo>
                    <a:cubicBezTo>
                      <a:pt x="92" y="1290"/>
                      <a:pt x="81" y="1299"/>
                      <a:pt x="68" y="1299"/>
                    </a:cubicBezTo>
                    <a:moveTo>
                      <a:pt x="74" y="1218"/>
                    </a:moveTo>
                    <a:cubicBezTo>
                      <a:pt x="61" y="1217"/>
                      <a:pt x="52" y="1206"/>
                      <a:pt x="53" y="1194"/>
                    </a:cubicBezTo>
                    <a:cubicBezTo>
                      <a:pt x="54" y="1181"/>
                      <a:pt x="65" y="1172"/>
                      <a:pt x="77" y="1173"/>
                    </a:cubicBezTo>
                    <a:cubicBezTo>
                      <a:pt x="90" y="1173"/>
                      <a:pt x="99" y="1184"/>
                      <a:pt x="98" y="1197"/>
                    </a:cubicBezTo>
                    <a:cubicBezTo>
                      <a:pt x="97" y="1209"/>
                      <a:pt x="86" y="1219"/>
                      <a:pt x="74" y="1218"/>
                    </a:cubicBezTo>
                    <a:moveTo>
                      <a:pt x="80" y="1137"/>
                    </a:moveTo>
                    <a:cubicBezTo>
                      <a:pt x="67" y="1136"/>
                      <a:pt x="58" y="1125"/>
                      <a:pt x="59" y="1113"/>
                    </a:cubicBezTo>
                    <a:cubicBezTo>
                      <a:pt x="59" y="1100"/>
                      <a:pt x="70" y="1091"/>
                      <a:pt x="83" y="1092"/>
                    </a:cubicBezTo>
                    <a:cubicBezTo>
                      <a:pt x="95" y="1093"/>
                      <a:pt x="105" y="1103"/>
                      <a:pt x="104" y="1116"/>
                    </a:cubicBezTo>
                    <a:cubicBezTo>
                      <a:pt x="103" y="1128"/>
                      <a:pt x="92" y="1138"/>
                      <a:pt x="80" y="1137"/>
                    </a:cubicBezTo>
                    <a:moveTo>
                      <a:pt x="85" y="1056"/>
                    </a:moveTo>
                    <a:cubicBezTo>
                      <a:pt x="73" y="1055"/>
                      <a:pt x="63" y="1044"/>
                      <a:pt x="64" y="1032"/>
                    </a:cubicBezTo>
                    <a:cubicBezTo>
                      <a:pt x="65" y="1019"/>
                      <a:pt x="76" y="1010"/>
                      <a:pt x="88" y="1011"/>
                    </a:cubicBezTo>
                    <a:cubicBezTo>
                      <a:pt x="101" y="1012"/>
                      <a:pt x="110" y="1023"/>
                      <a:pt x="109" y="1035"/>
                    </a:cubicBezTo>
                    <a:cubicBezTo>
                      <a:pt x="109" y="1048"/>
                      <a:pt x="98" y="1057"/>
                      <a:pt x="85" y="1056"/>
                    </a:cubicBezTo>
                    <a:moveTo>
                      <a:pt x="91" y="975"/>
                    </a:moveTo>
                    <a:cubicBezTo>
                      <a:pt x="78" y="974"/>
                      <a:pt x="69" y="964"/>
                      <a:pt x="70" y="951"/>
                    </a:cubicBezTo>
                    <a:cubicBezTo>
                      <a:pt x="71" y="939"/>
                      <a:pt x="82" y="929"/>
                      <a:pt x="94" y="930"/>
                    </a:cubicBezTo>
                    <a:cubicBezTo>
                      <a:pt x="106" y="931"/>
                      <a:pt x="116" y="942"/>
                      <a:pt x="115" y="954"/>
                    </a:cubicBezTo>
                    <a:cubicBezTo>
                      <a:pt x="114" y="967"/>
                      <a:pt x="103" y="976"/>
                      <a:pt x="91" y="975"/>
                    </a:cubicBezTo>
                    <a:moveTo>
                      <a:pt x="96" y="895"/>
                    </a:moveTo>
                    <a:cubicBezTo>
                      <a:pt x="84" y="894"/>
                      <a:pt x="75" y="883"/>
                      <a:pt x="75" y="870"/>
                    </a:cubicBezTo>
                    <a:cubicBezTo>
                      <a:pt x="76" y="858"/>
                      <a:pt x="87" y="848"/>
                      <a:pt x="100" y="849"/>
                    </a:cubicBezTo>
                    <a:cubicBezTo>
                      <a:pt x="112" y="850"/>
                      <a:pt x="122" y="861"/>
                      <a:pt x="121" y="874"/>
                    </a:cubicBezTo>
                    <a:cubicBezTo>
                      <a:pt x="120" y="886"/>
                      <a:pt x="109" y="895"/>
                      <a:pt x="96" y="895"/>
                    </a:cubicBezTo>
                    <a:moveTo>
                      <a:pt x="102" y="814"/>
                    </a:moveTo>
                    <a:cubicBezTo>
                      <a:pt x="90" y="813"/>
                      <a:pt x="80" y="802"/>
                      <a:pt x="81" y="790"/>
                    </a:cubicBezTo>
                    <a:cubicBezTo>
                      <a:pt x="82" y="777"/>
                      <a:pt x="93" y="768"/>
                      <a:pt x="105" y="769"/>
                    </a:cubicBezTo>
                    <a:cubicBezTo>
                      <a:pt x="118" y="769"/>
                      <a:pt x="127" y="780"/>
                      <a:pt x="126" y="793"/>
                    </a:cubicBezTo>
                    <a:cubicBezTo>
                      <a:pt x="125" y="805"/>
                      <a:pt x="115" y="815"/>
                      <a:pt x="102" y="814"/>
                    </a:cubicBezTo>
                    <a:moveTo>
                      <a:pt x="108" y="733"/>
                    </a:moveTo>
                    <a:cubicBezTo>
                      <a:pt x="95" y="732"/>
                      <a:pt x="86" y="721"/>
                      <a:pt x="87" y="709"/>
                    </a:cubicBezTo>
                    <a:cubicBezTo>
                      <a:pt x="88" y="696"/>
                      <a:pt x="98" y="687"/>
                      <a:pt x="111" y="688"/>
                    </a:cubicBezTo>
                    <a:cubicBezTo>
                      <a:pt x="123" y="689"/>
                      <a:pt x="133" y="699"/>
                      <a:pt x="132" y="712"/>
                    </a:cubicBezTo>
                    <a:cubicBezTo>
                      <a:pt x="131" y="724"/>
                      <a:pt x="120" y="734"/>
                      <a:pt x="108" y="733"/>
                    </a:cubicBezTo>
                    <a:moveTo>
                      <a:pt x="113" y="652"/>
                    </a:moveTo>
                    <a:cubicBezTo>
                      <a:pt x="101" y="651"/>
                      <a:pt x="91" y="640"/>
                      <a:pt x="92" y="628"/>
                    </a:cubicBezTo>
                    <a:cubicBezTo>
                      <a:pt x="93" y="615"/>
                      <a:pt x="104" y="606"/>
                      <a:pt x="117" y="607"/>
                    </a:cubicBezTo>
                    <a:cubicBezTo>
                      <a:pt x="129" y="608"/>
                      <a:pt x="138" y="619"/>
                      <a:pt x="138" y="631"/>
                    </a:cubicBezTo>
                    <a:cubicBezTo>
                      <a:pt x="137" y="644"/>
                      <a:pt x="126" y="653"/>
                      <a:pt x="113" y="652"/>
                    </a:cubicBezTo>
                    <a:moveTo>
                      <a:pt x="119" y="571"/>
                    </a:moveTo>
                    <a:cubicBezTo>
                      <a:pt x="107" y="570"/>
                      <a:pt x="97" y="560"/>
                      <a:pt x="98" y="547"/>
                    </a:cubicBezTo>
                    <a:cubicBezTo>
                      <a:pt x="99" y="535"/>
                      <a:pt x="110" y="525"/>
                      <a:pt x="122" y="526"/>
                    </a:cubicBezTo>
                    <a:cubicBezTo>
                      <a:pt x="135" y="527"/>
                      <a:pt x="144" y="538"/>
                      <a:pt x="143" y="550"/>
                    </a:cubicBezTo>
                    <a:cubicBezTo>
                      <a:pt x="142" y="563"/>
                      <a:pt x="132" y="572"/>
                      <a:pt x="119" y="571"/>
                    </a:cubicBezTo>
                    <a:moveTo>
                      <a:pt x="125" y="491"/>
                    </a:moveTo>
                    <a:cubicBezTo>
                      <a:pt x="112" y="490"/>
                      <a:pt x="103" y="479"/>
                      <a:pt x="104" y="466"/>
                    </a:cubicBezTo>
                    <a:cubicBezTo>
                      <a:pt x="105" y="454"/>
                      <a:pt x="115" y="444"/>
                      <a:pt x="128" y="445"/>
                    </a:cubicBezTo>
                    <a:cubicBezTo>
                      <a:pt x="140" y="446"/>
                      <a:pt x="150" y="457"/>
                      <a:pt x="149" y="470"/>
                    </a:cubicBezTo>
                    <a:cubicBezTo>
                      <a:pt x="148" y="482"/>
                      <a:pt x="137" y="491"/>
                      <a:pt x="125" y="491"/>
                    </a:cubicBezTo>
                    <a:moveTo>
                      <a:pt x="130" y="410"/>
                    </a:moveTo>
                    <a:cubicBezTo>
                      <a:pt x="118" y="409"/>
                      <a:pt x="108" y="398"/>
                      <a:pt x="109" y="386"/>
                    </a:cubicBezTo>
                    <a:cubicBezTo>
                      <a:pt x="110" y="373"/>
                      <a:pt x="121" y="364"/>
                      <a:pt x="133" y="365"/>
                    </a:cubicBezTo>
                    <a:cubicBezTo>
                      <a:pt x="146" y="365"/>
                      <a:pt x="155" y="376"/>
                      <a:pt x="155" y="389"/>
                    </a:cubicBezTo>
                    <a:cubicBezTo>
                      <a:pt x="154" y="401"/>
                      <a:pt x="143" y="411"/>
                      <a:pt x="130" y="410"/>
                    </a:cubicBezTo>
                    <a:moveTo>
                      <a:pt x="136" y="329"/>
                    </a:moveTo>
                    <a:cubicBezTo>
                      <a:pt x="123" y="328"/>
                      <a:pt x="114" y="317"/>
                      <a:pt x="115" y="305"/>
                    </a:cubicBezTo>
                    <a:cubicBezTo>
                      <a:pt x="116" y="292"/>
                      <a:pt x="127" y="283"/>
                      <a:pt x="139" y="284"/>
                    </a:cubicBezTo>
                    <a:cubicBezTo>
                      <a:pt x="152" y="285"/>
                      <a:pt x="161" y="295"/>
                      <a:pt x="160" y="308"/>
                    </a:cubicBezTo>
                    <a:cubicBezTo>
                      <a:pt x="159" y="320"/>
                      <a:pt x="148" y="330"/>
                      <a:pt x="136" y="329"/>
                    </a:cubicBezTo>
                    <a:moveTo>
                      <a:pt x="142" y="248"/>
                    </a:moveTo>
                    <a:cubicBezTo>
                      <a:pt x="129" y="247"/>
                      <a:pt x="120" y="236"/>
                      <a:pt x="121" y="224"/>
                    </a:cubicBezTo>
                    <a:cubicBezTo>
                      <a:pt x="121" y="211"/>
                      <a:pt x="132" y="202"/>
                      <a:pt x="145" y="203"/>
                    </a:cubicBezTo>
                    <a:cubicBezTo>
                      <a:pt x="157" y="204"/>
                      <a:pt x="167" y="215"/>
                      <a:pt x="166" y="227"/>
                    </a:cubicBezTo>
                    <a:cubicBezTo>
                      <a:pt x="165" y="240"/>
                      <a:pt x="154" y="249"/>
                      <a:pt x="142" y="248"/>
                    </a:cubicBezTo>
                    <a:moveTo>
                      <a:pt x="147" y="167"/>
                    </a:moveTo>
                    <a:cubicBezTo>
                      <a:pt x="135" y="166"/>
                      <a:pt x="125" y="156"/>
                      <a:pt x="126" y="143"/>
                    </a:cubicBezTo>
                    <a:cubicBezTo>
                      <a:pt x="127" y="131"/>
                      <a:pt x="138" y="121"/>
                      <a:pt x="150" y="122"/>
                    </a:cubicBezTo>
                    <a:cubicBezTo>
                      <a:pt x="163" y="123"/>
                      <a:pt x="172" y="134"/>
                      <a:pt x="171" y="146"/>
                    </a:cubicBezTo>
                    <a:cubicBezTo>
                      <a:pt x="171" y="159"/>
                      <a:pt x="160" y="168"/>
                      <a:pt x="147" y="167"/>
                    </a:cubicBezTo>
                    <a:moveTo>
                      <a:pt x="153" y="87"/>
                    </a:moveTo>
                    <a:cubicBezTo>
                      <a:pt x="140" y="86"/>
                      <a:pt x="131" y="75"/>
                      <a:pt x="132" y="62"/>
                    </a:cubicBezTo>
                    <a:cubicBezTo>
                      <a:pt x="133" y="50"/>
                      <a:pt x="144" y="40"/>
                      <a:pt x="156" y="41"/>
                    </a:cubicBezTo>
                    <a:cubicBezTo>
                      <a:pt x="169" y="42"/>
                      <a:pt x="178" y="53"/>
                      <a:pt x="177" y="65"/>
                    </a:cubicBezTo>
                    <a:cubicBezTo>
                      <a:pt x="176" y="78"/>
                      <a:pt x="165" y="87"/>
                      <a:pt x="153" y="87"/>
                    </a:cubicBezTo>
                  </a:path>
                </a:pathLst>
              </a:custGeom>
              <a:solidFill>
                <a:srgbClr val="F7FBF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5" name="Rectangle 11"/>
              <p:cNvSpPr>
                <a:spLocks noChangeArrowheads="1"/>
              </p:cNvSpPr>
              <p:nvPr/>
            </p:nvSpPr>
            <p:spPr bwMode="auto">
              <a:xfrm rot="273303">
                <a:off x="1443333" y="1925780"/>
                <a:ext cx="3876554" cy="4022802"/>
              </a:xfrm>
              <a:prstGeom prst="rect">
                <a:avLst/>
              </a:prstGeom>
              <a:blipFill dpi="0" rotWithShape="1">
                <a:blip r:embed="rId3"/>
                <a:srcRect/>
                <a:stretch>
                  <a:fillRect/>
                </a:stretch>
              </a:blipFill>
              <a:ln w="76200">
                <a:noFill/>
                <a:miter lim="800000"/>
              </a:ln>
              <a:effectLst>
                <a:outerShdw blurRad="25400" dist="127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6" name="Freeform 291"/>
              <p:cNvSpPr/>
              <p:nvPr/>
            </p:nvSpPr>
            <p:spPr bwMode="auto">
              <a:xfrm>
                <a:off x="1359104" y="966369"/>
                <a:ext cx="416243" cy="946918"/>
              </a:xfrm>
              <a:custGeom>
                <a:avLst/>
                <a:gdLst>
                  <a:gd name="T0" fmla="*/ 50 w 123"/>
                  <a:gd name="T1" fmla="*/ 228 h 280"/>
                  <a:gd name="T2" fmla="*/ 51 w 123"/>
                  <a:gd name="T3" fmla="*/ 230 h 280"/>
                  <a:gd name="T4" fmla="*/ 51 w 123"/>
                  <a:gd name="T5" fmla="*/ 231 h 280"/>
                  <a:gd name="T6" fmla="*/ 51 w 123"/>
                  <a:gd name="T7" fmla="*/ 231 h 280"/>
                  <a:gd name="T8" fmla="*/ 56 w 123"/>
                  <a:gd name="T9" fmla="*/ 249 h 280"/>
                  <a:gd name="T10" fmla="*/ 94 w 123"/>
                  <a:gd name="T11" fmla="*/ 275 h 280"/>
                  <a:gd name="T12" fmla="*/ 98 w 123"/>
                  <a:gd name="T13" fmla="*/ 275 h 280"/>
                  <a:gd name="T14" fmla="*/ 119 w 123"/>
                  <a:gd name="T15" fmla="*/ 234 h 280"/>
                  <a:gd name="T16" fmla="*/ 73 w 123"/>
                  <a:gd name="T17" fmla="*/ 54 h 280"/>
                  <a:gd name="T18" fmla="*/ 72 w 123"/>
                  <a:gd name="T19" fmla="*/ 52 h 280"/>
                  <a:gd name="T20" fmla="*/ 72 w 123"/>
                  <a:gd name="T21" fmla="*/ 50 h 280"/>
                  <a:gd name="T22" fmla="*/ 63 w 123"/>
                  <a:gd name="T23" fmla="*/ 53 h 280"/>
                  <a:gd name="T24" fmla="*/ 64 w 123"/>
                  <a:gd name="T25" fmla="*/ 54 h 280"/>
                  <a:gd name="T26" fmla="*/ 64 w 123"/>
                  <a:gd name="T27" fmla="*/ 56 h 280"/>
                  <a:gd name="T28" fmla="*/ 110 w 123"/>
                  <a:gd name="T29" fmla="*/ 236 h 280"/>
                  <a:gd name="T30" fmla="*/ 95 w 123"/>
                  <a:gd name="T31" fmla="*/ 266 h 280"/>
                  <a:gd name="T32" fmla="*/ 92 w 123"/>
                  <a:gd name="T33" fmla="*/ 267 h 280"/>
                  <a:gd name="T34" fmla="*/ 65 w 123"/>
                  <a:gd name="T35" fmla="*/ 247 h 280"/>
                  <a:gd name="T36" fmla="*/ 60 w 123"/>
                  <a:gd name="T37" fmla="*/ 229 h 280"/>
                  <a:gd name="T38" fmla="*/ 60 w 123"/>
                  <a:gd name="T39" fmla="*/ 229 h 280"/>
                  <a:gd name="T40" fmla="*/ 60 w 123"/>
                  <a:gd name="T41" fmla="*/ 227 h 280"/>
                  <a:gd name="T42" fmla="*/ 59 w 123"/>
                  <a:gd name="T43" fmla="*/ 225 h 280"/>
                  <a:gd name="T44" fmla="*/ 19 w 123"/>
                  <a:gd name="T45" fmla="*/ 66 h 280"/>
                  <a:gd name="T46" fmla="*/ 19 w 123"/>
                  <a:gd name="T47" fmla="*/ 66 h 280"/>
                  <a:gd name="T48" fmla="*/ 18 w 123"/>
                  <a:gd name="T49" fmla="*/ 64 h 280"/>
                  <a:gd name="T50" fmla="*/ 18 w 123"/>
                  <a:gd name="T51" fmla="*/ 64 h 280"/>
                  <a:gd name="T52" fmla="*/ 14 w 123"/>
                  <a:gd name="T53" fmla="*/ 46 h 280"/>
                  <a:gd name="T54" fmla="*/ 34 w 123"/>
                  <a:gd name="T55" fmla="*/ 14 h 280"/>
                  <a:gd name="T56" fmla="*/ 38 w 123"/>
                  <a:gd name="T57" fmla="*/ 13 h 280"/>
                  <a:gd name="T58" fmla="*/ 71 w 123"/>
                  <a:gd name="T59" fmla="*/ 31 h 280"/>
                  <a:gd name="T60" fmla="*/ 93 w 123"/>
                  <a:gd name="T61" fmla="*/ 117 h 280"/>
                  <a:gd name="T62" fmla="*/ 103 w 123"/>
                  <a:gd name="T63" fmla="*/ 117 h 280"/>
                  <a:gd name="T64" fmla="*/ 91 w 123"/>
                  <a:gd name="T65" fmla="*/ 74 h 280"/>
                  <a:gd name="T66" fmla="*/ 91 w 123"/>
                  <a:gd name="T67" fmla="*/ 74 h 280"/>
                  <a:gd name="T68" fmla="*/ 80 w 123"/>
                  <a:gd name="T69" fmla="*/ 29 h 280"/>
                  <a:gd name="T70" fmla="*/ 36 w 123"/>
                  <a:gd name="T71" fmla="*/ 5 h 280"/>
                  <a:gd name="T72" fmla="*/ 32 w 123"/>
                  <a:gd name="T73" fmla="*/ 6 h 280"/>
                  <a:gd name="T74" fmla="*/ 5 w 123"/>
                  <a:gd name="T75" fmla="*/ 48 h 280"/>
                  <a:gd name="T76" fmla="*/ 50 w 123"/>
                  <a:gd name="T77" fmla="*/ 22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280">
                    <a:moveTo>
                      <a:pt x="50" y="228"/>
                    </a:moveTo>
                    <a:cubicBezTo>
                      <a:pt x="50" y="228"/>
                      <a:pt x="51" y="229"/>
                      <a:pt x="51" y="230"/>
                    </a:cubicBezTo>
                    <a:cubicBezTo>
                      <a:pt x="51" y="231"/>
                      <a:pt x="51" y="231"/>
                      <a:pt x="51" y="231"/>
                    </a:cubicBezTo>
                    <a:cubicBezTo>
                      <a:pt x="51" y="231"/>
                      <a:pt x="51" y="231"/>
                      <a:pt x="51" y="231"/>
                    </a:cubicBezTo>
                    <a:cubicBezTo>
                      <a:pt x="56" y="249"/>
                      <a:pt x="56" y="249"/>
                      <a:pt x="56" y="249"/>
                    </a:cubicBezTo>
                    <a:cubicBezTo>
                      <a:pt x="61" y="268"/>
                      <a:pt x="78" y="280"/>
                      <a:pt x="94" y="275"/>
                    </a:cubicBezTo>
                    <a:cubicBezTo>
                      <a:pt x="98" y="275"/>
                      <a:pt x="98" y="275"/>
                      <a:pt x="98" y="275"/>
                    </a:cubicBezTo>
                    <a:cubicBezTo>
                      <a:pt x="114" y="270"/>
                      <a:pt x="123" y="252"/>
                      <a:pt x="119" y="234"/>
                    </a:cubicBezTo>
                    <a:cubicBezTo>
                      <a:pt x="73" y="54"/>
                      <a:pt x="73" y="54"/>
                      <a:pt x="73" y="54"/>
                    </a:cubicBezTo>
                    <a:cubicBezTo>
                      <a:pt x="73" y="53"/>
                      <a:pt x="72" y="52"/>
                      <a:pt x="72" y="52"/>
                    </a:cubicBezTo>
                    <a:cubicBezTo>
                      <a:pt x="72" y="50"/>
                      <a:pt x="72" y="50"/>
                      <a:pt x="72" y="50"/>
                    </a:cubicBezTo>
                    <a:cubicBezTo>
                      <a:pt x="63" y="53"/>
                      <a:pt x="63" y="53"/>
                      <a:pt x="63" y="53"/>
                    </a:cubicBezTo>
                    <a:cubicBezTo>
                      <a:pt x="64" y="54"/>
                      <a:pt x="64" y="54"/>
                      <a:pt x="64" y="54"/>
                    </a:cubicBezTo>
                    <a:cubicBezTo>
                      <a:pt x="64" y="55"/>
                      <a:pt x="64" y="56"/>
                      <a:pt x="64" y="56"/>
                    </a:cubicBezTo>
                    <a:cubicBezTo>
                      <a:pt x="110" y="236"/>
                      <a:pt x="110" y="236"/>
                      <a:pt x="110" y="236"/>
                    </a:cubicBezTo>
                    <a:cubicBezTo>
                      <a:pt x="113" y="249"/>
                      <a:pt x="107" y="263"/>
                      <a:pt x="95" y="266"/>
                    </a:cubicBezTo>
                    <a:cubicBezTo>
                      <a:pt x="92" y="267"/>
                      <a:pt x="92" y="267"/>
                      <a:pt x="92" y="267"/>
                    </a:cubicBezTo>
                    <a:cubicBezTo>
                      <a:pt x="80" y="270"/>
                      <a:pt x="68" y="261"/>
                      <a:pt x="65" y="247"/>
                    </a:cubicBezTo>
                    <a:cubicBezTo>
                      <a:pt x="60" y="229"/>
                      <a:pt x="60" y="229"/>
                      <a:pt x="60" y="229"/>
                    </a:cubicBezTo>
                    <a:cubicBezTo>
                      <a:pt x="60" y="229"/>
                      <a:pt x="60" y="229"/>
                      <a:pt x="60" y="229"/>
                    </a:cubicBezTo>
                    <a:cubicBezTo>
                      <a:pt x="60" y="227"/>
                      <a:pt x="60" y="227"/>
                      <a:pt x="60" y="227"/>
                    </a:cubicBezTo>
                    <a:cubicBezTo>
                      <a:pt x="60" y="227"/>
                      <a:pt x="59" y="226"/>
                      <a:pt x="59" y="225"/>
                    </a:cubicBezTo>
                    <a:cubicBezTo>
                      <a:pt x="19" y="66"/>
                      <a:pt x="19" y="66"/>
                      <a:pt x="19" y="66"/>
                    </a:cubicBezTo>
                    <a:cubicBezTo>
                      <a:pt x="19" y="66"/>
                      <a:pt x="19" y="66"/>
                      <a:pt x="19" y="66"/>
                    </a:cubicBezTo>
                    <a:cubicBezTo>
                      <a:pt x="18" y="64"/>
                      <a:pt x="18" y="64"/>
                      <a:pt x="18" y="64"/>
                    </a:cubicBezTo>
                    <a:cubicBezTo>
                      <a:pt x="18" y="64"/>
                      <a:pt x="18" y="64"/>
                      <a:pt x="18" y="64"/>
                    </a:cubicBezTo>
                    <a:cubicBezTo>
                      <a:pt x="14" y="46"/>
                      <a:pt x="14" y="46"/>
                      <a:pt x="14" y="46"/>
                    </a:cubicBezTo>
                    <a:cubicBezTo>
                      <a:pt x="10" y="32"/>
                      <a:pt x="19" y="18"/>
                      <a:pt x="34" y="14"/>
                    </a:cubicBezTo>
                    <a:cubicBezTo>
                      <a:pt x="38" y="13"/>
                      <a:pt x="38" y="13"/>
                      <a:pt x="38" y="13"/>
                    </a:cubicBezTo>
                    <a:cubicBezTo>
                      <a:pt x="53" y="9"/>
                      <a:pt x="68" y="17"/>
                      <a:pt x="71" y="31"/>
                    </a:cubicBezTo>
                    <a:cubicBezTo>
                      <a:pt x="93" y="117"/>
                      <a:pt x="93" y="117"/>
                      <a:pt x="93" y="117"/>
                    </a:cubicBezTo>
                    <a:cubicBezTo>
                      <a:pt x="103" y="117"/>
                      <a:pt x="103" y="117"/>
                      <a:pt x="103" y="117"/>
                    </a:cubicBezTo>
                    <a:cubicBezTo>
                      <a:pt x="91" y="74"/>
                      <a:pt x="91" y="74"/>
                      <a:pt x="91" y="74"/>
                    </a:cubicBezTo>
                    <a:cubicBezTo>
                      <a:pt x="91" y="74"/>
                      <a:pt x="91" y="74"/>
                      <a:pt x="91" y="74"/>
                    </a:cubicBezTo>
                    <a:cubicBezTo>
                      <a:pt x="80" y="29"/>
                      <a:pt x="80" y="29"/>
                      <a:pt x="80" y="29"/>
                    </a:cubicBezTo>
                    <a:cubicBezTo>
                      <a:pt x="75" y="11"/>
                      <a:pt x="56" y="0"/>
                      <a:pt x="36" y="5"/>
                    </a:cubicBezTo>
                    <a:cubicBezTo>
                      <a:pt x="32" y="6"/>
                      <a:pt x="32" y="6"/>
                      <a:pt x="32" y="6"/>
                    </a:cubicBezTo>
                    <a:cubicBezTo>
                      <a:pt x="12" y="11"/>
                      <a:pt x="0" y="30"/>
                      <a:pt x="5" y="48"/>
                    </a:cubicBezTo>
                    <a:lnTo>
                      <a:pt x="50" y="228"/>
                    </a:lnTo>
                    <a:close/>
                  </a:path>
                </a:pathLst>
              </a:custGeom>
              <a:solidFill>
                <a:srgbClr val="3F89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grpSp>
        <p:sp>
          <p:nvSpPr>
            <p:cNvPr id="67" name="文本框 66"/>
            <p:cNvSpPr txBox="1"/>
            <p:nvPr/>
          </p:nvSpPr>
          <p:spPr>
            <a:xfrm rot="240541">
              <a:off x="2909759" y="4771648"/>
              <a:ext cx="2571745" cy="707886"/>
            </a:xfrm>
            <a:prstGeom prst="rect">
              <a:avLst/>
            </a:prstGeom>
            <a:solidFill>
              <a:srgbClr val="EB8628"/>
            </a:solidFill>
            <a:effectLst/>
          </p:spPr>
          <p:txBody>
            <a:bodyPr wrap="square" rtlCol="0">
              <a:spAutoFit/>
            </a:bodyPr>
            <a:lstStyle/>
            <a:p>
              <a:r>
                <a:rPr lang="en-US" altLang="zh-CN" sz="2000" b="1" dirty="0">
                  <a:solidFill>
                    <a:srgbClr val="F7FBFC"/>
                  </a:solidFill>
                  <a:latin typeface="印品黑体" panose="00000500000000000000" pitchFamily="2" charset="-122"/>
                  <a:ea typeface="印品黑体" panose="00000500000000000000" pitchFamily="2" charset="-122"/>
                </a:rPr>
                <a:t>SAMPLE TITLE HERE           </a:t>
              </a:r>
              <a:endParaRPr lang="zh-CN" altLang="en-US" sz="2000" b="1" dirty="0">
                <a:solidFill>
                  <a:srgbClr val="F7FBFC"/>
                </a:solidFill>
                <a:latin typeface="印品黑体" panose="00000500000000000000" pitchFamily="2" charset="-122"/>
                <a:ea typeface="印品黑体" panose="00000500000000000000" pitchFamily="2" charset="-122"/>
              </a:endParaRPr>
            </a:p>
          </p:txBody>
        </p:sp>
      </p:grpSp>
      <p:sp>
        <p:nvSpPr>
          <p:cNvPr id="2" name="Rectangle 1"/>
          <p:cNvSpPr/>
          <p:nvPr/>
        </p:nvSpPr>
        <p:spPr>
          <a:xfrm>
            <a:off x="810918" y="356616"/>
            <a:ext cx="4820550" cy="668645"/>
          </a:xfrm>
          <a:prstGeom prst="rect">
            <a:avLst/>
          </a:prstGeom>
        </p:spPr>
        <p:txBody>
          <a:bodyPr wrap="none">
            <a:spAutoFit/>
          </a:bodyPr>
          <a:lstStyle/>
          <a:p>
            <a:pPr marL="457200" algn="just">
              <a:lnSpc>
                <a:spcPct val="130000"/>
              </a:lnSpc>
              <a:spcAft>
                <a:spcPts val="0"/>
              </a:spcAft>
              <a:tabLst>
                <a:tab pos="413385" algn="l"/>
              </a:tabLst>
            </a:pPr>
            <a:r>
              <a:rPr lang="en-US" sz="3200" b="1">
                <a:solidFill>
                  <a:srgbClr val="0070C0"/>
                </a:solidFill>
                <a:latin typeface="Times New Roman" panose="02020603050405020304" pitchFamily="18" charset="0"/>
                <a:ea typeface="Times New Roman" panose="02020603050405020304" pitchFamily="18" charset="0"/>
              </a:rPr>
              <a:t>3. Bài tập 3 (Tr84/SGK)</a:t>
            </a:r>
            <a:endParaRPr lang="en-GB"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7135543"/>
              </p:ext>
            </p:extLst>
          </p:nvPr>
        </p:nvGraphicFramePr>
        <p:xfrm>
          <a:off x="402336" y="1654026"/>
          <a:ext cx="6016753" cy="4580622"/>
        </p:xfrm>
        <a:graphic>
          <a:graphicData uri="http://schemas.openxmlformats.org/drawingml/2006/table">
            <a:tbl>
              <a:tblPr firstRow="1" firstCol="1" bandRow="1">
                <a:effectLst>
                  <a:outerShdw blurRad="50800" dist="38100" algn="l" rotWithShape="0">
                    <a:prstClr val="black">
                      <a:alpha val="40000"/>
                    </a:prstClr>
                  </a:outerShdw>
                </a:effectLst>
              </a:tblPr>
              <a:tblGrid>
                <a:gridCol w="1298448"/>
                <a:gridCol w="1500615"/>
                <a:gridCol w="3217690"/>
              </a:tblGrid>
              <a:tr h="987550">
                <a:tc>
                  <a:txBody>
                    <a:bodyPr/>
                    <a:lstStyle/>
                    <a:p>
                      <a:pPr indent="12700" algn="ctr">
                        <a:lnSpc>
                          <a:spcPct val="130000"/>
                        </a:lnSpc>
                        <a:spcAft>
                          <a:spcPts val="0"/>
                        </a:spcAft>
                        <a:tabLst>
                          <a:tab pos="540385" algn="l"/>
                        </a:tabLst>
                      </a:pPr>
                      <a:r>
                        <a:rPr lang="en-GB" sz="2400" b="1">
                          <a:effectLst/>
                          <a:latin typeface="Times New Roman" panose="02020603050405020304" pitchFamily="18" charset="0"/>
                          <a:ea typeface="Arial" panose="020B0604020202020204" pitchFamily="34" charset="0"/>
                          <a:cs typeface="Times New Roman" panose="02020603050405020304" pitchFamily="18" charset="0"/>
                        </a:rPr>
                        <a:t>Yếu tố Hán Việt</a:t>
                      </a:r>
                      <a:endParaRPr lang="en-GB" sz="16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400" b="1">
                          <a:effectLst/>
                          <a:latin typeface="Times New Roman" panose="02020603050405020304" pitchFamily="18" charset="0"/>
                          <a:ea typeface="Arial" panose="020B0604020202020204" pitchFamily="34" charset="0"/>
                          <a:cs typeface="Times New Roman" panose="02020603050405020304" pitchFamily="18" charset="0"/>
                        </a:rPr>
                        <a:t>Giải thích yếu tố</a:t>
                      </a:r>
                      <a:endParaRPr lang="en-GB" sz="16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2400" b="1">
                          <a:effectLst/>
                          <a:latin typeface="Times New Roman" panose="02020603050405020304" pitchFamily="18" charset="0"/>
                          <a:ea typeface="Arial" panose="020B0604020202020204" pitchFamily="34" charset="0"/>
                          <a:cs typeface="Times New Roman" panose="02020603050405020304" pitchFamily="18" charset="0"/>
                        </a:rPr>
                        <a:t>Nhóm từ có yếu tố Hán Việt cùng nghĩa</a:t>
                      </a:r>
                      <a:endParaRPr lang="en-GB" sz="16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4821">
                <a:tc>
                  <a:txBody>
                    <a:bodyPr/>
                    <a:lstStyle/>
                    <a:p>
                      <a:pPr marL="457200" algn="ctr">
                        <a:lnSpc>
                          <a:spcPct val="130000"/>
                        </a:lnSpc>
                        <a:spcAft>
                          <a:spcPts val="0"/>
                        </a:spcAft>
                        <a:tabLst>
                          <a:tab pos="413385" algn="l"/>
                        </a:tabLs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30000"/>
                        </a:lnSpc>
                        <a:spcAft>
                          <a:spcPts val="0"/>
                        </a:spcAft>
                        <a:tabLst>
                          <a:tab pos="413385" algn="l"/>
                        </a:tabLs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 hướng nam</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28320" algn="l"/>
                        </a:tabLst>
                      </a:pPr>
                      <a:r>
                        <a:rPr lang="vi-VN" sz="2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kim chỉ nam, nam phong, phương nam</a:t>
                      </a:r>
                      <a:endParaRPr lang="en-GB" sz="1600">
                        <a:effectLst/>
                        <a:latin typeface="Times New Roman" panose="02020603050405020304" pitchFamily="18" charset="0"/>
                        <a:ea typeface="Arial" panose="020B0604020202020204" pitchFamily="34" charset="0"/>
                        <a:cs typeface="Times New Roman" panose="02020603050405020304" pitchFamily="18" charset="0"/>
                      </a:endParaRPr>
                    </a:p>
                    <a:p>
                      <a:pPr marL="457200" algn="ctr">
                        <a:lnSpc>
                          <a:spcPct val="130000"/>
                        </a:lnSpc>
                        <a:spcAft>
                          <a:spcPts val="0"/>
                        </a:spcAft>
                        <a:tabLst>
                          <a:tab pos="413385" algn="l"/>
                        </a:tabLst>
                      </a:pP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251">
                <a:tc>
                  <a:txBody>
                    <a:bodyPr/>
                    <a:lstStyle/>
                    <a:p>
                      <a:pPr marL="457200" algn="ctr">
                        <a:lnSpc>
                          <a:spcPct val="130000"/>
                        </a:lnSpc>
                        <a:spcAft>
                          <a:spcPts val="0"/>
                        </a:spcAft>
                        <a:tabLst>
                          <a:tab pos="413385" algn="l"/>
                        </a:tabLs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30000"/>
                        </a:lnSpc>
                        <a:spcAft>
                          <a:spcPts val="0"/>
                        </a:spcAft>
                        <a:tabLst>
                          <a:tab pos="413385" algn="l"/>
                        </a:tabLst>
                      </a:pPr>
                      <a:r>
                        <a:rPr lang="fr-FR"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 con trai, đàn ông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pPr>
                      <a:r>
                        <a:rPr lang="vi-VN" sz="2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nam quyền, nam sinh, nam tính</a:t>
                      </a:r>
                      <a:endParaRPr lang="en-GB" sz="1600">
                        <a:effectLst/>
                        <a:latin typeface="Times New Roman" panose="02020603050405020304" pitchFamily="18" charset="0"/>
                        <a:ea typeface="Arial" panose="020B0604020202020204" pitchFamily="34" charset="0"/>
                        <a:cs typeface="Times New Roman" panose="02020603050405020304" pitchFamily="18" charset="0"/>
                      </a:endParaRPr>
                    </a:p>
                    <a:p>
                      <a:pPr marL="457200" algn="ctr">
                        <a:lnSpc>
                          <a:spcPct val="130000"/>
                        </a:lnSpc>
                        <a:spcAft>
                          <a:spcPts val="0"/>
                        </a:spcAft>
                        <a:tabLst>
                          <a:tab pos="413385" algn="l"/>
                        </a:tabLst>
                      </a:pP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4" name="图片 8" descr="36f9a2a7dc2088575b3175c2c9b24629"/>
          <p:cNvPicPr>
            <a:picLocks noChangeAspect="1"/>
          </p:cNvPicPr>
          <p:nvPr/>
        </p:nvPicPr>
        <p:blipFill>
          <a:blip r:embed="rId4"/>
          <a:stretch>
            <a:fillRect/>
          </a:stretch>
        </p:blipFill>
        <p:spPr>
          <a:xfrm>
            <a:off x="7495773" y="267159"/>
            <a:ext cx="3646805" cy="1922780"/>
          </a:xfrm>
          <a:prstGeom prst="rect">
            <a:avLst/>
          </a:prstGeom>
        </p:spPr>
      </p:pic>
    </p:spTree>
    <p:extLst>
      <p:ext uri="{BB962C8B-B14F-4D97-AF65-F5344CB8AC3E}">
        <p14:creationId xmlns:p14="http://schemas.microsoft.com/office/powerpoint/2010/main" val="41506384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313638" y="2423160"/>
            <a:ext cx="4491266" cy="4089736"/>
            <a:chOff x="598429" y="917737"/>
            <a:chExt cx="5705824" cy="5568307"/>
          </a:xfrm>
        </p:grpSpPr>
        <p:grpSp>
          <p:nvGrpSpPr>
            <p:cNvPr id="61" name="组合 60"/>
            <p:cNvGrpSpPr/>
            <p:nvPr/>
          </p:nvGrpSpPr>
          <p:grpSpPr>
            <a:xfrm>
              <a:off x="598429" y="917737"/>
              <a:ext cx="5705824" cy="5568307"/>
              <a:chOff x="598429" y="917737"/>
              <a:chExt cx="5705824" cy="5568307"/>
            </a:xfrm>
          </p:grpSpPr>
          <p:sp>
            <p:nvSpPr>
              <p:cNvPr id="62" name="Freeform 1594"/>
              <p:cNvSpPr/>
              <p:nvPr/>
            </p:nvSpPr>
            <p:spPr bwMode="auto">
              <a:xfrm>
                <a:off x="5511182" y="2209485"/>
                <a:ext cx="319931" cy="902206"/>
              </a:xfrm>
              <a:custGeom>
                <a:avLst/>
                <a:gdLst>
                  <a:gd name="T0" fmla="*/ 21 w 52"/>
                  <a:gd name="T1" fmla="*/ 147 h 147"/>
                  <a:gd name="T2" fmla="*/ 0 w 52"/>
                  <a:gd name="T3" fmla="*/ 128 h 147"/>
                  <a:gd name="T4" fmla="*/ 0 w 52"/>
                  <a:gd name="T5" fmla="*/ 24 h 147"/>
                  <a:gd name="T6" fmla="*/ 26 w 52"/>
                  <a:gd name="T7" fmla="*/ 0 h 147"/>
                  <a:gd name="T8" fmla="*/ 52 w 52"/>
                  <a:gd name="T9" fmla="*/ 24 h 147"/>
                  <a:gd name="T10" fmla="*/ 52 w 52"/>
                  <a:gd name="T11" fmla="*/ 92 h 147"/>
                  <a:gd name="T12" fmla="*/ 47 w 52"/>
                  <a:gd name="T13" fmla="*/ 92 h 147"/>
                  <a:gd name="T14" fmla="*/ 47 w 52"/>
                  <a:gd name="T15" fmla="*/ 24 h 147"/>
                  <a:gd name="T16" fmla="*/ 26 w 52"/>
                  <a:gd name="T17" fmla="*/ 5 h 147"/>
                  <a:gd name="T18" fmla="*/ 5 w 52"/>
                  <a:gd name="T19" fmla="*/ 24 h 147"/>
                  <a:gd name="T20" fmla="*/ 5 w 52"/>
                  <a:gd name="T21" fmla="*/ 128 h 147"/>
                  <a:gd name="T22" fmla="*/ 21 w 52"/>
                  <a:gd name="T23" fmla="*/ 142 h 147"/>
                  <a:gd name="T24" fmla="*/ 36 w 52"/>
                  <a:gd name="T25" fmla="*/ 128 h 147"/>
                  <a:gd name="T26" fmla="*/ 36 w 52"/>
                  <a:gd name="T27" fmla="*/ 33 h 147"/>
                  <a:gd name="T28" fmla="*/ 26 w 52"/>
                  <a:gd name="T29" fmla="*/ 23 h 147"/>
                  <a:gd name="T30" fmla="*/ 16 w 52"/>
                  <a:gd name="T31" fmla="*/ 33 h 147"/>
                  <a:gd name="T32" fmla="*/ 16 w 52"/>
                  <a:gd name="T33" fmla="*/ 95 h 147"/>
                  <a:gd name="T34" fmla="*/ 11 w 52"/>
                  <a:gd name="T35" fmla="*/ 95 h 147"/>
                  <a:gd name="T36" fmla="*/ 11 w 52"/>
                  <a:gd name="T37" fmla="*/ 33 h 147"/>
                  <a:gd name="T38" fmla="*/ 26 w 52"/>
                  <a:gd name="T39" fmla="*/ 18 h 147"/>
                  <a:gd name="T40" fmla="*/ 41 w 52"/>
                  <a:gd name="T41" fmla="*/ 33 h 147"/>
                  <a:gd name="T42" fmla="*/ 41 w 52"/>
                  <a:gd name="T43" fmla="*/ 128 h 147"/>
                  <a:gd name="T44" fmla="*/ 21 w 52"/>
                  <a:gd name="T4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147">
                    <a:moveTo>
                      <a:pt x="21" y="147"/>
                    </a:moveTo>
                    <a:cubicBezTo>
                      <a:pt x="10" y="147"/>
                      <a:pt x="0" y="139"/>
                      <a:pt x="0" y="128"/>
                    </a:cubicBezTo>
                    <a:cubicBezTo>
                      <a:pt x="0" y="24"/>
                      <a:pt x="0" y="24"/>
                      <a:pt x="0" y="24"/>
                    </a:cubicBezTo>
                    <a:cubicBezTo>
                      <a:pt x="0" y="10"/>
                      <a:pt x="13" y="0"/>
                      <a:pt x="26" y="0"/>
                    </a:cubicBezTo>
                    <a:cubicBezTo>
                      <a:pt x="40" y="0"/>
                      <a:pt x="52" y="10"/>
                      <a:pt x="52" y="24"/>
                    </a:cubicBezTo>
                    <a:cubicBezTo>
                      <a:pt x="52" y="92"/>
                      <a:pt x="52" y="92"/>
                      <a:pt x="52" y="92"/>
                    </a:cubicBezTo>
                    <a:cubicBezTo>
                      <a:pt x="47" y="92"/>
                      <a:pt x="47" y="92"/>
                      <a:pt x="47" y="92"/>
                    </a:cubicBezTo>
                    <a:cubicBezTo>
                      <a:pt x="47" y="24"/>
                      <a:pt x="47" y="24"/>
                      <a:pt x="47" y="24"/>
                    </a:cubicBezTo>
                    <a:cubicBezTo>
                      <a:pt x="47" y="13"/>
                      <a:pt x="37" y="5"/>
                      <a:pt x="26" y="5"/>
                    </a:cubicBezTo>
                    <a:cubicBezTo>
                      <a:pt x="16" y="5"/>
                      <a:pt x="5" y="13"/>
                      <a:pt x="5" y="24"/>
                    </a:cubicBezTo>
                    <a:cubicBezTo>
                      <a:pt x="5" y="128"/>
                      <a:pt x="5" y="128"/>
                      <a:pt x="5" y="128"/>
                    </a:cubicBezTo>
                    <a:cubicBezTo>
                      <a:pt x="5" y="136"/>
                      <a:pt x="13" y="142"/>
                      <a:pt x="21" y="142"/>
                    </a:cubicBezTo>
                    <a:cubicBezTo>
                      <a:pt x="29" y="142"/>
                      <a:pt x="36" y="136"/>
                      <a:pt x="36" y="128"/>
                    </a:cubicBezTo>
                    <a:cubicBezTo>
                      <a:pt x="36" y="33"/>
                      <a:pt x="36" y="33"/>
                      <a:pt x="36" y="33"/>
                    </a:cubicBezTo>
                    <a:cubicBezTo>
                      <a:pt x="36" y="28"/>
                      <a:pt x="32" y="23"/>
                      <a:pt x="26" y="23"/>
                    </a:cubicBezTo>
                    <a:cubicBezTo>
                      <a:pt x="20" y="23"/>
                      <a:pt x="16" y="28"/>
                      <a:pt x="16" y="33"/>
                    </a:cubicBezTo>
                    <a:cubicBezTo>
                      <a:pt x="16" y="95"/>
                      <a:pt x="16" y="95"/>
                      <a:pt x="16" y="95"/>
                    </a:cubicBezTo>
                    <a:cubicBezTo>
                      <a:pt x="11" y="95"/>
                      <a:pt x="11" y="95"/>
                      <a:pt x="11" y="95"/>
                    </a:cubicBezTo>
                    <a:cubicBezTo>
                      <a:pt x="11" y="33"/>
                      <a:pt x="11" y="33"/>
                      <a:pt x="11" y="33"/>
                    </a:cubicBezTo>
                    <a:cubicBezTo>
                      <a:pt x="11" y="25"/>
                      <a:pt x="18" y="18"/>
                      <a:pt x="26" y="18"/>
                    </a:cubicBezTo>
                    <a:cubicBezTo>
                      <a:pt x="34" y="18"/>
                      <a:pt x="41" y="25"/>
                      <a:pt x="41" y="33"/>
                    </a:cubicBezTo>
                    <a:cubicBezTo>
                      <a:pt x="41" y="128"/>
                      <a:pt x="41" y="128"/>
                      <a:pt x="41" y="128"/>
                    </a:cubicBezTo>
                    <a:cubicBezTo>
                      <a:pt x="41" y="139"/>
                      <a:pt x="32" y="147"/>
                      <a:pt x="21" y="147"/>
                    </a:cubicBezTo>
                  </a:path>
                </a:pathLst>
              </a:custGeom>
              <a:solidFill>
                <a:srgbClr val="244B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3" name="Freeform 6"/>
              <p:cNvSpPr>
                <a:spLocks noEditPoints="1"/>
              </p:cNvSpPr>
              <p:nvPr/>
            </p:nvSpPr>
            <p:spPr bwMode="auto">
              <a:xfrm>
                <a:off x="598429" y="917737"/>
                <a:ext cx="5705824" cy="5555634"/>
              </a:xfrm>
              <a:custGeom>
                <a:avLst/>
                <a:gdLst>
                  <a:gd name="T0" fmla="*/ 233 w 1687"/>
                  <a:gd name="T1" fmla="*/ 1643 h 1643"/>
                  <a:gd name="T2" fmla="*/ 1453 w 1687"/>
                  <a:gd name="T3" fmla="*/ 0 h 1643"/>
                  <a:gd name="T4" fmla="*/ 285 w 1687"/>
                  <a:gd name="T5" fmla="*/ 1592 h 1643"/>
                  <a:gd name="T6" fmla="*/ 278 w 1687"/>
                  <a:gd name="T7" fmla="*/ 1548 h 1643"/>
                  <a:gd name="T8" fmla="*/ 285 w 1687"/>
                  <a:gd name="T9" fmla="*/ 1592 h 1643"/>
                  <a:gd name="T10" fmla="*/ 246 w 1687"/>
                  <a:gd name="T11" fmla="*/ 1494 h 1643"/>
                  <a:gd name="T12" fmla="*/ 291 w 1687"/>
                  <a:gd name="T13" fmla="*/ 1486 h 1643"/>
                  <a:gd name="T14" fmla="*/ 259 w 1687"/>
                  <a:gd name="T15" fmla="*/ 1432 h 1643"/>
                  <a:gd name="T16" fmla="*/ 251 w 1687"/>
                  <a:gd name="T17" fmla="*/ 1388 h 1643"/>
                  <a:gd name="T18" fmla="*/ 259 w 1687"/>
                  <a:gd name="T19" fmla="*/ 1432 h 1643"/>
                  <a:gd name="T20" fmla="*/ 219 w 1687"/>
                  <a:gd name="T21" fmla="*/ 1334 h 1643"/>
                  <a:gd name="T22" fmla="*/ 264 w 1687"/>
                  <a:gd name="T23" fmla="*/ 1326 h 1643"/>
                  <a:gd name="T24" fmla="*/ 232 w 1687"/>
                  <a:gd name="T25" fmla="*/ 1273 h 1643"/>
                  <a:gd name="T26" fmla="*/ 225 w 1687"/>
                  <a:gd name="T27" fmla="*/ 1228 h 1643"/>
                  <a:gd name="T28" fmla="*/ 232 w 1687"/>
                  <a:gd name="T29" fmla="*/ 1273 h 1643"/>
                  <a:gd name="T30" fmla="*/ 193 w 1687"/>
                  <a:gd name="T31" fmla="*/ 1174 h 1643"/>
                  <a:gd name="T32" fmla="*/ 237 w 1687"/>
                  <a:gd name="T33" fmla="*/ 1167 h 1643"/>
                  <a:gd name="T34" fmla="*/ 205 w 1687"/>
                  <a:gd name="T35" fmla="*/ 1113 h 1643"/>
                  <a:gd name="T36" fmla="*/ 198 w 1687"/>
                  <a:gd name="T37" fmla="*/ 1068 h 1643"/>
                  <a:gd name="T38" fmla="*/ 205 w 1687"/>
                  <a:gd name="T39" fmla="*/ 1113 h 1643"/>
                  <a:gd name="T40" fmla="*/ 166 w 1687"/>
                  <a:gd name="T41" fmla="*/ 1014 h 1643"/>
                  <a:gd name="T42" fmla="*/ 211 w 1687"/>
                  <a:gd name="T43" fmla="*/ 1007 h 1643"/>
                  <a:gd name="T44" fmla="*/ 179 w 1687"/>
                  <a:gd name="T45" fmla="*/ 953 h 1643"/>
                  <a:gd name="T46" fmla="*/ 171 w 1687"/>
                  <a:gd name="T47" fmla="*/ 908 h 1643"/>
                  <a:gd name="T48" fmla="*/ 179 w 1687"/>
                  <a:gd name="T49" fmla="*/ 953 h 1643"/>
                  <a:gd name="T50" fmla="*/ 139 w 1687"/>
                  <a:gd name="T51" fmla="*/ 854 h 1643"/>
                  <a:gd name="T52" fmla="*/ 184 w 1687"/>
                  <a:gd name="T53" fmla="*/ 847 h 1643"/>
                  <a:gd name="T54" fmla="*/ 152 w 1687"/>
                  <a:gd name="T55" fmla="*/ 793 h 1643"/>
                  <a:gd name="T56" fmla="*/ 145 w 1687"/>
                  <a:gd name="T57" fmla="*/ 749 h 1643"/>
                  <a:gd name="T58" fmla="*/ 152 w 1687"/>
                  <a:gd name="T59" fmla="*/ 793 h 1643"/>
                  <a:gd name="T60" fmla="*/ 113 w 1687"/>
                  <a:gd name="T61" fmla="*/ 695 h 1643"/>
                  <a:gd name="T62" fmla="*/ 157 w 1687"/>
                  <a:gd name="T63" fmla="*/ 687 h 1643"/>
                  <a:gd name="T64" fmla="*/ 126 w 1687"/>
                  <a:gd name="T65" fmla="*/ 633 h 1643"/>
                  <a:gd name="T66" fmla="*/ 118 w 1687"/>
                  <a:gd name="T67" fmla="*/ 589 h 1643"/>
                  <a:gd name="T68" fmla="*/ 126 w 1687"/>
                  <a:gd name="T69" fmla="*/ 633 h 1643"/>
                  <a:gd name="T70" fmla="*/ 86 w 1687"/>
                  <a:gd name="T71" fmla="*/ 535 h 1643"/>
                  <a:gd name="T72" fmla="*/ 131 w 1687"/>
                  <a:gd name="T73" fmla="*/ 527 h 1643"/>
                  <a:gd name="T74" fmla="*/ 99 w 1687"/>
                  <a:gd name="T75" fmla="*/ 474 h 1643"/>
                  <a:gd name="T76" fmla="*/ 91 w 1687"/>
                  <a:gd name="T77" fmla="*/ 429 h 1643"/>
                  <a:gd name="T78" fmla="*/ 99 w 1687"/>
                  <a:gd name="T79" fmla="*/ 474 h 1643"/>
                  <a:gd name="T80" fmla="*/ 60 w 1687"/>
                  <a:gd name="T81" fmla="*/ 375 h 1643"/>
                  <a:gd name="T82" fmla="*/ 104 w 1687"/>
                  <a:gd name="T83" fmla="*/ 368 h 1643"/>
                  <a:gd name="T84" fmla="*/ 72 w 1687"/>
                  <a:gd name="T85" fmla="*/ 314 h 1643"/>
                  <a:gd name="T86" fmla="*/ 65 w 1687"/>
                  <a:gd name="T87" fmla="*/ 269 h 1643"/>
                  <a:gd name="T88" fmla="*/ 72 w 1687"/>
                  <a:gd name="T89" fmla="*/ 314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7" h="1643">
                    <a:moveTo>
                      <a:pt x="0" y="242"/>
                    </a:moveTo>
                    <a:cubicBezTo>
                      <a:pt x="233" y="1643"/>
                      <a:pt x="233" y="1643"/>
                      <a:pt x="233" y="1643"/>
                    </a:cubicBezTo>
                    <a:cubicBezTo>
                      <a:pt x="1687" y="1401"/>
                      <a:pt x="1687" y="1401"/>
                      <a:pt x="1687" y="1401"/>
                    </a:cubicBezTo>
                    <a:cubicBezTo>
                      <a:pt x="1453" y="0"/>
                      <a:pt x="1453" y="0"/>
                      <a:pt x="1453" y="0"/>
                    </a:cubicBezTo>
                    <a:cubicBezTo>
                      <a:pt x="0" y="242"/>
                      <a:pt x="0" y="242"/>
                      <a:pt x="0" y="242"/>
                    </a:cubicBezTo>
                    <a:moveTo>
                      <a:pt x="285" y="1592"/>
                    </a:moveTo>
                    <a:cubicBezTo>
                      <a:pt x="273" y="1594"/>
                      <a:pt x="261" y="1586"/>
                      <a:pt x="259" y="1574"/>
                    </a:cubicBezTo>
                    <a:cubicBezTo>
                      <a:pt x="257" y="1561"/>
                      <a:pt x="265" y="1550"/>
                      <a:pt x="278" y="1548"/>
                    </a:cubicBezTo>
                    <a:cubicBezTo>
                      <a:pt x="290" y="1545"/>
                      <a:pt x="302" y="1554"/>
                      <a:pt x="304" y="1566"/>
                    </a:cubicBezTo>
                    <a:cubicBezTo>
                      <a:pt x="306" y="1579"/>
                      <a:pt x="298" y="1590"/>
                      <a:pt x="285" y="1592"/>
                    </a:cubicBezTo>
                    <a:moveTo>
                      <a:pt x="272" y="1512"/>
                    </a:moveTo>
                    <a:cubicBezTo>
                      <a:pt x="260" y="1514"/>
                      <a:pt x="248" y="1506"/>
                      <a:pt x="246" y="1494"/>
                    </a:cubicBezTo>
                    <a:cubicBezTo>
                      <a:pt x="244" y="1481"/>
                      <a:pt x="252" y="1470"/>
                      <a:pt x="264" y="1468"/>
                    </a:cubicBezTo>
                    <a:cubicBezTo>
                      <a:pt x="277" y="1466"/>
                      <a:pt x="288" y="1474"/>
                      <a:pt x="291" y="1486"/>
                    </a:cubicBezTo>
                    <a:cubicBezTo>
                      <a:pt x="293" y="1499"/>
                      <a:pt x="284" y="1510"/>
                      <a:pt x="272" y="1512"/>
                    </a:cubicBezTo>
                    <a:moveTo>
                      <a:pt x="259" y="1432"/>
                    </a:moveTo>
                    <a:cubicBezTo>
                      <a:pt x="246" y="1434"/>
                      <a:pt x="235" y="1426"/>
                      <a:pt x="232" y="1414"/>
                    </a:cubicBezTo>
                    <a:cubicBezTo>
                      <a:pt x="230" y="1401"/>
                      <a:pt x="239" y="1390"/>
                      <a:pt x="251" y="1388"/>
                    </a:cubicBezTo>
                    <a:cubicBezTo>
                      <a:pt x="263" y="1386"/>
                      <a:pt x="275" y="1394"/>
                      <a:pt x="277" y="1406"/>
                    </a:cubicBezTo>
                    <a:cubicBezTo>
                      <a:pt x="279" y="1419"/>
                      <a:pt x="271" y="1430"/>
                      <a:pt x="259" y="1432"/>
                    </a:cubicBezTo>
                    <a:moveTo>
                      <a:pt x="245" y="1353"/>
                    </a:moveTo>
                    <a:cubicBezTo>
                      <a:pt x="233" y="1355"/>
                      <a:pt x="221" y="1346"/>
                      <a:pt x="219" y="1334"/>
                    </a:cubicBezTo>
                    <a:cubicBezTo>
                      <a:pt x="217" y="1322"/>
                      <a:pt x="225" y="1310"/>
                      <a:pt x="238" y="1308"/>
                    </a:cubicBezTo>
                    <a:cubicBezTo>
                      <a:pt x="250" y="1306"/>
                      <a:pt x="262" y="1314"/>
                      <a:pt x="264" y="1326"/>
                    </a:cubicBezTo>
                    <a:cubicBezTo>
                      <a:pt x="266" y="1339"/>
                      <a:pt x="258" y="1350"/>
                      <a:pt x="245" y="1353"/>
                    </a:cubicBezTo>
                    <a:moveTo>
                      <a:pt x="232" y="1273"/>
                    </a:moveTo>
                    <a:cubicBezTo>
                      <a:pt x="220" y="1275"/>
                      <a:pt x="208" y="1266"/>
                      <a:pt x="206" y="1254"/>
                    </a:cubicBezTo>
                    <a:cubicBezTo>
                      <a:pt x="204" y="1242"/>
                      <a:pt x="212" y="1230"/>
                      <a:pt x="225" y="1228"/>
                    </a:cubicBezTo>
                    <a:cubicBezTo>
                      <a:pt x="237" y="1226"/>
                      <a:pt x="249" y="1234"/>
                      <a:pt x="251" y="1247"/>
                    </a:cubicBezTo>
                    <a:cubicBezTo>
                      <a:pt x="253" y="1259"/>
                      <a:pt x="244" y="1271"/>
                      <a:pt x="232" y="1273"/>
                    </a:cubicBezTo>
                    <a:moveTo>
                      <a:pt x="219" y="1193"/>
                    </a:moveTo>
                    <a:cubicBezTo>
                      <a:pt x="206" y="1195"/>
                      <a:pt x="195" y="1186"/>
                      <a:pt x="193" y="1174"/>
                    </a:cubicBezTo>
                    <a:cubicBezTo>
                      <a:pt x="191" y="1162"/>
                      <a:pt x="199" y="1150"/>
                      <a:pt x="211" y="1148"/>
                    </a:cubicBezTo>
                    <a:cubicBezTo>
                      <a:pt x="224" y="1146"/>
                      <a:pt x="235" y="1154"/>
                      <a:pt x="237" y="1167"/>
                    </a:cubicBezTo>
                    <a:cubicBezTo>
                      <a:pt x="239" y="1179"/>
                      <a:pt x="231" y="1191"/>
                      <a:pt x="219" y="1193"/>
                    </a:cubicBezTo>
                    <a:moveTo>
                      <a:pt x="205" y="1113"/>
                    </a:moveTo>
                    <a:cubicBezTo>
                      <a:pt x="193" y="1115"/>
                      <a:pt x="181" y="1107"/>
                      <a:pt x="179" y="1094"/>
                    </a:cubicBezTo>
                    <a:cubicBezTo>
                      <a:pt x="177" y="1082"/>
                      <a:pt x="186" y="1070"/>
                      <a:pt x="198" y="1068"/>
                    </a:cubicBezTo>
                    <a:cubicBezTo>
                      <a:pt x="210" y="1066"/>
                      <a:pt x="222" y="1074"/>
                      <a:pt x="224" y="1087"/>
                    </a:cubicBezTo>
                    <a:cubicBezTo>
                      <a:pt x="226" y="1099"/>
                      <a:pt x="218" y="1111"/>
                      <a:pt x="205" y="1113"/>
                    </a:cubicBezTo>
                    <a:moveTo>
                      <a:pt x="192" y="1033"/>
                    </a:moveTo>
                    <a:cubicBezTo>
                      <a:pt x="180" y="1035"/>
                      <a:pt x="168" y="1027"/>
                      <a:pt x="166" y="1014"/>
                    </a:cubicBezTo>
                    <a:cubicBezTo>
                      <a:pt x="164" y="1002"/>
                      <a:pt x="172" y="990"/>
                      <a:pt x="185" y="988"/>
                    </a:cubicBezTo>
                    <a:cubicBezTo>
                      <a:pt x="197" y="986"/>
                      <a:pt x="209" y="994"/>
                      <a:pt x="211" y="1007"/>
                    </a:cubicBezTo>
                    <a:cubicBezTo>
                      <a:pt x="213" y="1019"/>
                      <a:pt x="204" y="1031"/>
                      <a:pt x="192" y="1033"/>
                    </a:cubicBezTo>
                    <a:moveTo>
                      <a:pt x="179" y="953"/>
                    </a:moveTo>
                    <a:cubicBezTo>
                      <a:pt x="166" y="955"/>
                      <a:pt x="155" y="947"/>
                      <a:pt x="153" y="934"/>
                    </a:cubicBezTo>
                    <a:cubicBezTo>
                      <a:pt x="151" y="922"/>
                      <a:pt x="159" y="910"/>
                      <a:pt x="171" y="908"/>
                    </a:cubicBezTo>
                    <a:cubicBezTo>
                      <a:pt x="184" y="906"/>
                      <a:pt x="195" y="915"/>
                      <a:pt x="197" y="927"/>
                    </a:cubicBezTo>
                    <a:cubicBezTo>
                      <a:pt x="199" y="939"/>
                      <a:pt x="191" y="951"/>
                      <a:pt x="179" y="953"/>
                    </a:cubicBezTo>
                    <a:moveTo>
                      <a:pt x="165" y="873"/>
                    </a:moveTo>
                    <a:cubicBezTo>
                      <a:pt x="153" y="875"/>
                      <a:pt x="141" y="867"/>
                      <a:pt x="139" y="854"/>
                    </a:cubicBezTo>
                    <a:cubicBezTo>
                      <a:pt x="137" y="842"/>
                      <a:pt x="146" y="830"/>
                      <a:pt x="158" y="828"/>
                    </a:cubicBezTo>
                    <a:cubicBezTo>
                      <a:pt x="170" y="826"/>
                      <a:pt x="182" y="835"/>
                      <a:pt x="184" y="847"/>
                    </a:cubicBezTo>
                    <a:cubicBezTo>
                      <a:pt x="186" y="859"/>
                      <a:pt x="178" y="871"/>
                      <a:pt x="165" y="873"/>
                    </a:cubicBezTo>
                    <a:moveTo>
                      <a:pt x="152" y="793"/>
                    </a:moveTo>
                    <a:cubicBezTo>
                      <a:pt x="140" y="795"/>
                      <a:pt x="128" y="787"/>
                      <a:pt x="126" y="775"/>
                    </a:cubicBezTo>
                    <a:cubicBezTo>
                      <a:pt x="124" y="762"/>
                      <a:pt x="132" y="751"/>
                      <a:pt x="145" y="749"/>
                    </a:cubicBezTo>
                    <a:cubicBezTo>
                      <a:pt x="157" y="746"/>
                      <a:pt x="169" y="755"/>
                      <a:pt x="171" y="767"/>
                    </a:cubicBezTo>
                    <a:cubicBezTo>
                      <a:pt x="173" y="779"/>
                      <a:pt x="165" y="791"/>
                      <a:pt x="152" y="793"/>
                    </a:cubicBezTo>
                    <a:moveTo>
                      <a:pt x="139" y="713"/>
                    </a:moveTo>
                    <a:cubicBezTo>
                      <a:pt x="126" y="715"/>
                      <a:pt x="115" y="707"/>
                      <a:pt x="113" y="695"/>
                    </a:cubicBezTo>
                    <a:cubicBezTo>
                      <a:pt x="111" y="682"/>
                      <a:pt x="119" y="671"/>
                      <a:pt x="131" y="669"/>
                    </a:cubicBezTo>
                    <a:cubicBezTo>
                      <a:pt x="144" y="667"/>
                      <a:pt x="155" y="675"/>
                      <a:pt x="157" y="687"/>
                    </a:cubicBezTo>
                    <a:cubicBezTo>
                      <a:pt x="160" y="700"/>
                      <a:pt x="151" y="711"/>
                      <a:pt x="139" y="713"/>
                    </a:cubicBezTo>
                    <a:moveTo>
                      <a:pt x="126" y="633"/>
                    </a:moveTo>
                    <a:cubicBezTo>
                      <a:pt x="113" y="635"/>
                      <a:pt x="102" y="627"/>
                      <a:pt x="99" y="615"/>
                    </a:cubicBezTo>
                    <a:cubicBezTo>
                      <a:pt x="97" y="602"/>
                      <a:pt x="106" y="591"/>
                      <a:pt x="118" y="589"/>
                    </a:cubicBezTo>
                    <a:cubicBezTo>
                      <a:pt x="130" y="587"/>
                      <a:pt x="142" y="595"/>
                      <a:pt x="144" y="607"/>
                    </a:cubicBezTo>
                    <a:cubicBezTo>
                      <a:pt x="146" y="620"/>
                      <a:pt x="138" y="631"/>
                      <a:pt x="126" y="633"/>
                    </a:cubicBezTo>
                    <a:moveTo>
                      <a:pt x="112" y="554"/>
                    </a:moveTo>
                    <a:cubicBezTo>
                      <a:pt x="100" y="556"/>
                      <a:pt x="88" y="547"/>
                      <a:pt x="86" y="535"/>
                    </a:cubicBezTo>
                    <a:cubicBezTo>
                      <a:pt x="84" y="523"/>
                      <a:pt x="92" y="511"/>
                      <a:pt x="105" y="509"/>
                    </a:cubicBezTo>
                    <a:cubicBezTo>
                      <a:pt x="117" y="507"/>
                      <a:pt x="129" y="515"/>
                      <a:pt x="131" y="527"/>
                    </a:cubicBezTo>
                    <a:cubicBezTo>
                      <a:pt x="133" y="540"/>
                      <a:pt x="125" y="551"/>
                      <a:pt x="112" y="554"/>
                    </a:cubicBezTo>
                    <a:moveTo>
                      <a:pt x="99" y="474"/>
                    </a:moveTo>
                    <a:cubicBezTo>
                      <a:pt x="87" y="476"/>
                      <a:pt x="75" y="467"/>
                      <a:pt x="73" y="455"/>
                    </a:cubicBezTo>
                    <a:cubicBezTo>
                      <a:pt x="71" y="443"/>
                      <a:pt x="79" y="431"/>
                      <a:pt x="91" y="429"/>
                    </a:cubicBezTo>
                    <a:cubicBezTo>
                      <a:pt x="104" y="427"/>
                      <a:pt x="116" y="435"/>
                      <a:pt x="118" y="448"/>
                    </a:cubicBezTo>
                    <a:cubicBezTo>
                      <a:pt x="120" y="460"/>
                      <a:pt x="111" y="472"/>
                      <a:pt x="99" y="474"/>
                    </a:cubicBezTo>
                    <a:moveTo>
                      <a:pt x="86" y="394"/>
                    </a:moveTo>
                    <a:cubicBezTo>
                      <a:pt x="73" y="396"/>
                      <a:pt x="62" y="387"/>
                      <a:pt x="60" y="375"/>
                    </a:cubicBezTo>
                    <a:cubicBezTo>
                      <a:pt x="57" y="363"/>
                      <a:pt x="66" y="351"/>
                      <a:pt x="78" y="349"/>
                    </a:cubicBezTo>
                    <a:cubicBezTo>
                      <a:pt x="91" y="347"/>
                      <a:pt x="102" y="355"/>
                      <a:pt x="104" y="368"/>
                    </a:cubicBezTo>
                    <a:cubicBezTo>
                      <a:pt x="106" y="380"/>
                      <a:pt x="98" y="392"/>
                      <a:pt x="86" y="394"/>
                    </a:cubicBezTo>
                    <a:moveTo>
                      <a:pt x="72" y="314"/>
                    </a:moveTo>
                    <a:cubicBezTo>
                      <a:pt x="60" y="316"/>
                      <a:pt x="48" y="308"/>
                      <a:pt x="46" y="295"/>
                    </a:cubicBezTo>
                    <a:cubicBezTo>
                      <a:pt x="44" y="283"/>
                      <a:pt x="53" y="271"/>
                      <a:pt x="65" y="269"/>
                    </a:cubicBezTo>
                    <a:cubicBezTo>
                      <a:pt x="77" y="267"/>
                      <a:pt x="89" y="275"/>
                      <a:pt x="91" y="288"/>
                    </a:cubicBezTo>
                    <a:cubicBezTo>
                      <a:pt x="93" y="300"/>
                      <a:pt x="85" y="312"/>
                      <a:pt x="72" y="314"/>
                    </a:cubicBezTo>
                  </a:path>
                </a:pathLst>
              </a:custGeom>
              <a:solidFill>
                <a:srgbClr val="6EADA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4" name="Freeform 254"/>
              <p:cNvSpPr>
                <a:spLocks noEditPoints="1"/>
              </p:cNvSpPr>
              <p:nvPr/>
            </p:nvSpPr>
            <p:spPr bwMode="auto">
              <a:xfrm>
                <a:off x="598429" y="1348086"/>
                <a:ext cx="5306745" cy="5137958"/>
              </a:xfrm>
              <a:custGeom>
                <a:avLst/>
                <a:gdLst>
                  <a:gd name="T0" fmla="*/ 0 w 1569"/>
                  <a:gd name="T1" fmla="*/ 1417 h 1519"/>
                  <a:gd name="T2" fmla="*/ 1569 w 1569"/>
                  <a:gd name="T3" fmla="*/ 102 h 1519"/>
                  <a:gd name="T4" fmla="*/ 63 w 1569"/>
                  <a:gd name="T5" fmla="*/ 1379 h 1519"/>
                  <a:gd name="T6" fmla="*/ 66 w 1569"/>
                  <a:gd name="T7" fmla="*/ 1334 h 1519"/>
                  <a:gd name="T8" fmla="*/ 63 w 1569"/>
                  <a:gd name="T9" fmla="*/ 1379 h 1519"/>
                  <a:gd name="T10" fmla="*/ 47 w 1569"/>
                  <a:gd name="T11" fmla="*/ 1274 h 1519"/>
                  <a:gd name="T12" fmla="*/ 92 w 1569"/>
                  <a:gd name="T13" fmla="*/ 1278 h 1519"/>
                  <a:gd name="T14" fmla="*/ 74 w 1569"/>
                  <a:gd name="T15" fmla="*/ 1218 h 1519"/>
                  <a:gd name="T16" fmla="*/ 77 w 1569"/>
                  <a:gd name="T17" fmla="*/ 1173 h 1519"/>
                  <a:gd name="T18" fmla="*/ 74 w 1569"/>
                  <a:gd name="T19" fmla="*/ 1218 h 1519"/>
                  <a:gd name="T20" fmla="*/ 59 w 1569"/>
                  <a:gd name="T21" fmla="*/ 1113 h 1519"/>
                  <a:gd name="T22" fmla="*/ 104 w 1569"/>
                  <a:gd name="T23" fmla="*/ 1116 h 1519"/>
                  <a:gd name="T24" fmla="*/ 85 w 1569"/>
                  <a:gd name="T25" fmla="*/ 1056 h 1519"/>
                  <a:gd name="T26" fmla="*/ 88 w 1569"/>
                  <a:gd name="T27" fmla="*/ 1011 h 1519"/>
                  <a:gd name="T28" fmla="*/ 85 w 1569"/>
                  <a:gd name="T29" fmla="*/ 1056 h 1519"/>
                  <a:gd name="T30" fmla="*/ 70 w 1569"/>
                  <a:gd name="T31" fmla="*/ 951 h 1519"/>
                  <a:gd name="T32" fmla="*/ 115 w 1569"/>
                  <a:gd name="T33" fmla="*/ 954 h 1519"/>
                  <a:gd name="T34" fmla="*/ 96 w 1569"/>
                  <a:gd name="T35" fmla="*/ 895 h 1519"/>
                  <a:gd name="T36" fmla="*/ 100 w 1569"/>
                  <a:gd name="T37" fmla="*/ 849 h 1519"/>
                  <a:gd name="T38" fmla="*/ 96 w 1569"/>
                  <a:gd name="T39" fmla="*/ 895 h 1519"/>
                  <a:gd name="T40" fmla="*/ 81 w 1569"/>
                  <a:gd name="T41" fmla="*/ 790 h 1519"/>
                  <a:gd name="T42" fmla="*/ 126 w 1569"/>
                  <a:gd name="T43" fmla="*/ 793 h 1519"/>
                  <a:gd name="T44" fmla="*/ 108 w 1569"/>
                  <a:gd name="T45" fmla="*/ 733 h 1519"/>
                  <a:gd name="T46" fmla="*/ 111 w 1569"/>
                  <a:gd name="T47" fmla="*/ 688 h 1519"/>
                  <a:gd name="T48" fmla="*/ 108 w 1569"/>
                  <a:gd name="T49" fmla="*/ 733 h 1519"/>
                  <a:gd name="T50" fmla="*/ 92 w 1569"/>
                  <a:gd name="T51" fmla="*/ 628 h 1519"/>
                  <a:gd name="T52" fmla="*/ 138 w 1569"/>
                  <a:gd name="T53" fmla="*/ 631 h 1519"/>
                  <a:gd name="T54" fmla="*/ 119 w 1569"/>
                  <a:gd name="T55" fmla="*/ 571 h 1519"/>
                  <a:gd name="T56" fmla="*/ 122 w 1569"/>
                  <a:gd name="T57" fmla="*/ 526 h 1519"/>
                  <a:gd name="T58" fmla="*/ 119 w 1569"/>
                  <a:gd name="T59" fmla="*/ 571 h 1519"/>
                  <a:gd name="T60" fmla="*/ 104 w 1569"/>
                  <a:gd name="T61" fmla="*/ 466 h 1519"/>
                  <a:gd name="T62" fmla="*/ 149 w 1569"/>
                  <a:gd name="T63" fmla="*/ 470 h 1519"/>
                  <a:gd name="T64" fmla="*/ 130 w 1569"/>
                  <a:gd name="T65" fmla="*/ 410 h 1519"/>
                  <a:gd name="T66" fmla="*/ 133 w 1569"/>
                  <a:gd name="T67" fmla="*/ 365 h 1519"/>
                  <a:gd name="T68" fmla="*/ 130 w 1569"/>
                  <a:gd name="T69" fmla="*/ 410 h 1519"/>
                  <a:gd name="T70" fmla="*/ 115 w 1569"/>
                  <a:gd name="T71" fmla="*/ 305 h 1519"/>
                  <a:gd name="T72" fmla="*/ 160 w 1569"/>
                  <a:gd name="T73" fmla="*/ 308 h 1519"/>
                  <a:gd name="T74" fmla="*/ 142 w 1569"/>
                  <a:gd name="T75" fmla="*/ 248 h 1519"/>
                  <a:gd name="T76" fmla="*/ 145 w 1569"/>
                  <a:gd name="T77" fmla="*/ 203 h 1519"/>
                  <a:gd name="T78" fmla="*/ 142 w 1569"/>
                  <a:gd name="T79" fmla="*/ 248 h 1519"/>
                  <a:gd name="T80" fmla="*/ 126 w 1569"/>
                  <a:gd name="T81" fmla="*/ 143 h 1519"/>
                  <a:gd name="T82" fmla="*/ 171 w 1569"/>
                  <a:gd name="T83" fmla="*/ 146 h 1519"/>
                  <a:gd name="T84" fmla="*/ 153 w 1569"/>
                  <a:gd name="T85" fmla="*/ 87 h 1519"/>
                  <a:gd name="T86" fmla="*/ 156 w 1569"/>
                  <a:gd name="T87" fmla="*/ 41 h 1519"/>
                  <a:gd name="T88" fmla="*/ 153 w 1569"/>
                  <a:gd name="T89" fmla="*/ 87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9" h="1519">
                    <a:moveTo>
                      <a:pt x="99" y="0"/>
                    </a:moveTo>
                    <a:cubicBezTo>
                      <a:pt x="0" y="1417"/>
                      <a:pt x="0" y="1417"/>
                      <a:pt x="0" y="1417"/>
                    </a:cubicBezTo>
                    <a:cubicBezTo>
                      <a:pt x="1470" y="1519"/>
                      <a:pt x="1470" y="1519"/>
                      <a:pt x="1470" y="1519"/>
                    </a:cubicBezTo>
                    <a:cubicBezTo>
                      <a:pt x="1569" y="102"/>
                      <a:pt x="1569" y="102"/>
                      <a:pt x="1569" y="102"/>
                    </a:cubicBezTo>
                    <a:cubicBezTo>
                      <a:pt x="99" y="0"/>
                      <a:pt x="99" y="0"/>
                      <a:pt x="99" y="0"/>
                    </a:cubicBezTo>
                    <a:moveTo>
                      <a:pt x="63" y="1379"/>
                    </a:moveTo>
                    <a:cubicBezTo>
                      <a:pt x="50" y="1379"/>
                      <a:pt x="41" y="1368"/>
                      <a:pt x="42" y="1355"/>
                    </a:cubicBezTo>
                    <a:cubicBezTo>
                      <a:pt x="42" y="1343"/>
                      <a:pt x="53" y="1333"/>
                      <a:pt x="66" y="1334"/>
                    </a:cubicBezTo>
                    <a:cubicBezTo>
                      <a:pt x="78" y="1335"/>
                      <a:pt x="88" y="1346"/>
                      <a:pt x="87" y="1358"/>
                    </a:cubicBezTo>
                    <a:cubicBezTo>
                      <a:pt x="86" y="1371"/>
                      <a:pt x="75" y="1380"/>
                      <a:pt x="63" y="1379"/>
                    </a:cubicBezTo>
                    <a:moveTo>
                      <a:pt x="68" y="1299"/>
                    </a:moveTo>
                    <a:cubicBezTo>
                      <a:pt x="56" y="1298"/>
                      <a:pt x="46" y="1287"/>
                      <a:pt x="47" y="1274"/>
                    </a:cubicBezTo>
                    <a:cubicBezTo>
                      <a:pt x="48" y="1262"/>
                      <a:pt x="59" y="1252"/>
                      <a:pt x="71" y="1253"/>
                    </a:cubicBezTo>
                    <a:cubicBezTo>
                      <a:pt x="84" y="1254"/>
                      <a:pt x="93" y="1265"/>
                      <a:pt x="92" y="1278"/>
                    </a:cubicBezTo>
                    <a:cubicBezTo>
                      <a:pt x="92" y="1290"/>
                      <a:pt x="81" y="1299"/>
                      <a:pt x="68" y="1299"/>
                    </a:cubicBezTo>
                    <a:moveTo>
                      <a:pt x="74" y="1218"/>
                    </a:moveTo>
                    <a:cubicBezTo>
                      <a:pt x="61" y="1217"/>
                      <a:pt x="52" y="1206"/>
                      <a:pt x="53" y="1194"/>
                    </a:cubicBezTo>
                    <a:cubicBezTo>
                      <a:pt x="54" y="1181"/>
                      <a:pt x="65" y="1172"/>
                      <a:pt x="77" y="1173"/>
                    </a:cubicBezTo>
                    <a:cubicBezTo>
                      <a:pt x="90" y="1173"/>
                      <a:pt x="99" y="1184"/>
                      <a:pt x="98" y="1197"/>
                    </a:cubicBezTo>
                    <a:cubicBezTo>
                      <a:pt x="97" y="1209"/>
                      <a:pt x="86" y="1219"/>
                      <a:pt x="74" y="1218"/>
                    </a:cubicBezTo>
                    <a:moveTo>
                      <a:pt x="80" y="1137"/>
                    </a:moveTo>
                    <a:cubicBezTo>
                      <a:pt x="67" y="1136"/>
                      <a:pt x="58" y="1125"/>
                      <a:pt x="59" y="1113"/>
                    </a:cubicBezTo>
                    <a:cubicBezTo>
                      <a:pt x="59" y="1100"/>
                      <a:pt x="70" y="1091"/>
                      <a:pt x="83" y="1092"/>
                    </a:cubicBezTo>
                    <a:cubicBezTo>
                      <a:pt x="95" y="1093"/>
                      <a:pt x="105" y="1103"/>
                      <a:pt x="104" y="1116"/>
                    </a:cubicBezTo>
                    <a:cubicBezTo>
                      <a:pt x="103" y="1128"/>
                      <a:pt x="92" y="1138"/>
                      <a:pt x="80" y="1137"/>
                    </a:cubicBezTo>
                    <a:moveTo>
                      <a:pt x="85" y="1056"/>
                    </a:moveTo>
                    <a:cubicBezTo>
                      <a:pt x="73" y="1055"/>
                      <a:pt x="63" y="1044"/>
                      <a:pt x="64" y="1032"/>
                    </a:cubicBezTo>
                    <a:cubicBezTo>
                      <a:pt x="65" y="1019"/>
                      <a:pt x="76" y="1010"/>
                      <a:pt x="88" y="1011"/>
                    </a:cubicBezTo>
                    <a:cubicBezTo>
                      <a:pt x="101" y="1012"/>
                      <a:pt x="110" y="1023"/>
                      <a:pt x="109" y="1035"/>
                    </a:cubicBezTo>
                    <a:cubicBezTo>
                      <a:pt x="109" y="1048"/>
                      <a:pt x="98" y="1057"/>
                      <a:pt x="85" y="1056"/>
                    </a:cubicBezTo>
                    <a:moveTo>
                      <a:pt x="91" y="975"/>
                    </a:moveTo>
                    <a:cubicBezTo>
                      <a:pt x="78" y="974"/>
                      <a:pt x="69" y="964"/>
                      <a:pt x="70" y="951"/>
                    </a:cubicBezTo>
                    <a:cubicBezTo>
                      <a:pt x="71" y="939"/>
                      <a:pt x="82" y="929"/>
                      <a:pt x="94" y="930"/>
                    </a:cubicBezTo>
                    <a:cubicBezTo>
                      <a:pt x="106" y="931"/>
                      <a:pt x="116" y="942"/>
                      <a:pt x="115" y="954"/>
                    </a:cubicBezTo>
                    <a:cubicBezTo>
                      <a:pt x="114" y="967"/>
                      <a:pt x="103" y="976"/>
                      <a:pt x="91" y="975"/>
                    </a:cubicBezTo>
                    <a:moveTo>
                      <a:pt x="96" y="895"/>
                    </a:moveTo>
                    <a:cubicBezTo>
                      <a:pt x="84" y="894"/>
                      <a:pt x="75" y="883"/>
                      <a:pt x="75" y="870"/>
                    </a:cubicBezTo>
                    <a:cubicBezTo>
                      <a:pt x="76" y="858"/>
                      <a:pt x="87" y="848"/>
                      <a:pt x="100" y="849"/>
                    </a:cubicBezTo>
                    <a:cubicBezTo>
                      <a:pt x="112" y="850"/>
                      <a:pt x="122" y="861"/>
                      <a:pt x="121" y="874"/>
                    </a:cubicBezTo>
                    <a:cubicBezTo>
                      <a:pt x="120" y="886"/>
                      <a:pt x="109" y="895"/>
                      <a:pt x="96" y="895"/>
                    </a:cubicBezTo>
                    <a:moveTo>
                      <a:pt x="102" y="814"/>
                    </a:moveTo>
                    <a:cubicBezTo>
                      <a:pt x="90" y="813"/>
                      <a:pt x="80" y="802"/>
                      <a:pt x="81" y="790"/>
                    </a:cubicBezTo>
                    <a:cubicBezTo>
                      <a:pt x="82" y="777"/>
                      <a:pt x="93" y="768"/>
                      <a:pt x="105" y="769"/>
                    </a:cubicBezTo>
                    <a:cubicBezTo>
                      <a:pt x="118" y="769"/>
                      <a:pt x="127" y="780"/>
                      <a:pt x="126" y="793"/>
                    </a:cubicBezTo>
                    <a:cubicBezTo>
                      <a:pt x="125" y="805"/>
                      <a:pt x="115" y="815"/>
                      <a:pt x="102" y="814"/>
                    </a:cubicBezTo>
                    <a:moveTo>
                      <a:pt x="108" y="733"/>
                    </a:moveTo>
                    <a:cubicBezTo>
                      <a:pt x="95" y="732"/>
                      <a:pt x="86" y="721"/>
                      <a:pt x="87" y="709"/>
                    </a:cubicBezTo>
                    <a:cubicBezTo>
                      <a:pt x="88" y="696"/>
                      <a:pt x="98" y="687"/>
                      <a:pt x="111" y="688"/>
                    </a:cubicBezTo>
                    <a:cubicBezTo>
                      <a:pt x="123" y="689"/>
                      <a:pt x="133" y="699"/>
                      <a:pt x="132" y="712"/>
                    </a:cubicBezTo>
                    <a:cubicBezTo>
                      <a:pt x="131" y="724"/>
                      <a:pt x="120" y="734"/>
                      <a:pt x="108" y="733"/>
                    </a:cubicBezTo>
                    <a:moveTo>
                      <a:pt x="113" y="652"/>
                    </a:moveTo>
                    <a:cubicBezTo>
                      <a:pt x="101" y="651"/>
                      <a:pt x="91" y="640"/>
                      <a:pt x="92" y="628"/>
                    </a:cubicBezTo>
                    <a:cubicBezTo>
                      <a:pt x="93" y="615"/>
                      <a:pt x="104" y="606"/>
                      <a:pt x="117" y="607"/>
                    </a:cubicBezTo>
                    <a:cubicBezTo>
                      <a:pt x="129" y="608"/>
                      <a:pt x="138" y="619"/>
                      <a:pt x="138" y="631"/>
                    </a:cubicBezTo>
                    <a:cubicBezTo>
                      <a:pt x="137" y="644"/>
                      <a:pt x="126" y="653"/>
                      <a:pt x="113" y="652"/>
                    </a:cubicBezTo>
                    <a:moveTo>
                      <a:pt x="119" y="571"/>
                    </a:moveTo>
                    <a:cubicBezTo>
                      <a:pt x="107" y="570"/>
                      <a:pt x="97" y="560"/>
                      <a:pt x="98" y="547"/>
                    </a:cubicBezTo>
                    <a:cubicBezTo>
                      <a:pt x="99" y="535"/>
                      <a:pt x="110" y="525"/>
                      <a:pt x="122" y="526"/>
                    </a:cubicBezTo>
                    <a:cubicBezTo>
                      <a:pt x="135" y="527"/>
                      <a:pt x="144" y="538"/>
                      <a:pt x="143" y="550"/>
                    </a:cubicBezTo>
                    <a:cubicBezTo>
                      <a:pt x="142" y="563"/>
                      <a:pt x="132" y="572"/>
                      <a:pt x="119" y="571"/>
                    </a:cubicBezTo>
                    <a:moveTo>
                      <a:pt x="125" y="491"/>
                    </a:moveTo>
                    <a:cubicBezTo>
                      <a:pt x="112" y="490"/>
                      <a:pt x="103" y="479"/>
                      <a:pt x="104" y="466"/>
                    </a:cubicBezTo>
                    <a:cubicBezTo>
                      <a:pt x="105" y="454"/>
                      <a:pt x="115" y="444"/>
                      <a:pt x="128" y="445"/>
                    </a:cubicBezTo>
                    <a:cubicBezTo>
                      <a:pt x="140" y="446"/>
                      <a:pt x="150" y="457"/>
                      <a:pt x="149" y="470"/>
                    </a:cubicBezTo>
                    <a:cubicBezTo>
                      <a:pt x="148" y="482"/>
                      <a:pt x="137" y="491"/>
                      <a:pt x="125" y="491"/>
                    </a:cubicBezTo>
                    <a:moveTo>
                      <a:pt x="130" y="410"/>
                    </a:moveTo>
                    <a:cubicBezTo>
                      <a:pt x="118" y="409"/>
                      <a:pt x="108" y="398"/>
                      <a:pt x="109" y="386"/>
                    </a:cubicBezTo>
                    <a:cubicBezTo>
                      <a:pt x="110" y="373"/>
                      <a:pt x="121" y="364"/>
                      <a:pt x="133" y="365"/>
                    </a:cubicBezTo>
                    <a:cubicBezTo>
                      <a:pt x="146" y="365"/>
                      <a:pt x="155" y="376"/>
                      <a:pt x="155" y="389"/>
                    </a:cubicBezTo>
                    <a:cubicBezTo>
                      <a:pt x="154" y="401"/>
                      <a:pt x="143" y="411"/>
                      <a:pt x="130" y="410"/>
                    </a:cubicBezTo>
                    <a:moveTo>
                      <a:pt x="136" y="329"/>
                    </a:moveTo>
                    <a:cubicBezTo>
                      <a:pt x="123" y="328"/>
                      <a:pt x="114" y="317"/>
                      <a:pt x="115" y="305"/>
                    </a:cubicBezTo>
                    <a:cubicBezTo>
                      <a:pt x="116" y="292"/>
                      <a:pt x="127" y="283"/>
                      <a:pt x="139" y="284"/>
                    </a:cubicBezTo>
                    <a:cubicBezTo>
                      <a:pt x="152" y="285"/>
                      <a:pt x="161" y="295"/>
                      <a:pt x="160" y="308"/>
                    </a:cubicBezTo>
                    <a:cubicBezTo>
                      <a:pt x="159" y="320"/>
                      <a:pt x="148" y="330"/>
                      <a:pt x="136" y="329"/>
                    </a:cubicBezTo>
                    <a:moveTo>
                      <a:pt x="142" y="248"/>
                    </a:moveTo>
                    <a:cubicBezTo>
                      <a:pt x="129" y="247"/>
                      <a:pt x="120" y="236"/>
                      <a:pt x="121" y="224"/>
                    </a:cubicBezTo>
                    <a:cubicBezTo>
                      <a:pt x="121" y="211"/>
                      <a:pt x="132" y="202"/>
                      <a:pt x="145" y="203"/>
                    </a:cubicBezTo>
                    <a:cubicBezTo>
                      <a:pt x="157" y="204"/>
                      <a:pt x="167" y="215"/>
                      <a:pt x="166" y="227"/>
                    </a:cubicBezTo>
                    <a:cubicBezTo>
                      <a:pt x="165" y="240"/>
                      <a:pt x="154" y="249"/>
                      <a:pt x="142" y="248"/>
                    </a:cubicBezTo>
                    <a:moveTo>
                      <a:pt x="147" y="167"/>
                    </a:moveTo>
                    <a:cubicBezTo>
                      <a:pt x="135" y="166"/>
                      <a:pt x="125" y="156"/>
                      <a:pt x="126" y="143"/>
                    </a:cubicBezTo>
                    <a:cubicBezTo>
                      <a:pt x="127" y="131"/>
                      <a:pt x="138" y="121"/>
                      <a:pt x="150" y="122"/>
                    </a:cubicBezTo>
                    <a:cubicBezTo>
                      <a:pt x="163" y="123"/>
                      <a:pt x="172" y="134"/>
                      <a:pt x="171" y="146"/>
                    </a:cubicBezTo>
                    <a:cubicBezTo>
                      <a:pt x="171" y="159"/>
                      <a:pt x="160" y="168"/>
                      <a:pt x="147" y="167"/>
                    </a:cubicBezTo>
                    <a:moveTo>
                      <a:pt x="153" y="87"/>
                    </a:moveTo>
                    <a:cubicBezTo>
                      <a:pt x="140" y="86"/>
                      <a:pt x="131" y="75"/>
                      <a:pt x="132" y="62"/>
                    </a:cubicBezTo>
                    <a:cubicBezTo>
                      <a:pt x="133" y="50"/>
                      <a:pt x="144" y="40"/>
                      <a:pt x="156" y="41"/>
                    </a:cubicBezTo>
                    <a:cubicBezTo>
                      <a:pt x="169" y="42"/>
                      <a:pt x="178" y="53"/>
                      <a:pt x="177" y="65"/>
                    </a:cubicBezTo>
                    <a:cubicBezTo>
                      <a:pt x="176" y="78"/>
                      <a:pt x="165" y="87"/>
                      <a:pt x="153" y="87"/>
                    </a:cubicBezTo>
                  </a:path>
                </a:pathLst>
              </a:custGeom>
              <a:solidFill>
                <a:srgbClr val="F7FBF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5" name="Rectangle 11"/>
              <p:cNvSpPr>
                <a:spLocks noChangeArrowheads="1"/>
              </p:cNvSpPr>
              <p:nvPr/>
            </p:nvSpPr>
            <p:spPr bwMode="auto">
              <a:xfrm rot="273303">
                <a:off x="1443333" y="1925780"/>
                <a:ext cx="3876554" cy="4022802"/>
              </a:xfrm>
              <a:prstGeom prst="rect">
                <a:avLst/>
              </a:prstGeom>
              <a:blipFill dpi="0" rotWithShape="1">
                <a:blip r:embed="rId3"/>
                <a:srcRect/>
                <a:stretch>
                  <a:fillRect/>
                </a:stretch>
              </a:blipFill>
              <a:ln w="76200">
                <a:noFill/>
                <a:miter lim="800000"/>
              </a:ln>
              <a:effectLst>
                <a:outerShdw blurRad="25400" dist="127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sp>
            <p:nvSpPr>
              <p:cNvPr id="66" name="Freeform 291"/>
              <p:cNvSpPr/>
              <p:nvPr/>
            </p:nvSpPr>
            <p:spPr bwMode="auto">
              <a:xfrm>
                <a:off x="1359104" y="966369"/>
                <a:ext cx="416243" cy="946918"/>
              </a:xfrm>
              <a:custGeom>
                <a:avLst/>
                <a:gdLst>
                  <a:gd name="T0" fmla="*/ 50 w 123"/>
                  <a:gd name="T1" fmla="*/ 228 h 280"/>
                  <a:gd name="T2" fmla="*/ 51 w 123"/>
                  <a:gd name="T3" fmla="*/ 230 h 280"/>
                  <a:gd name="T4" fmla="*/ 51 w 123"/>
                  <a:gd name="T5" fmla="*/ 231 h 280"/>
                  <a:gd name="T6" fmla="*/ 51 w 123"/>
                  <a:gd name="T7" fmla="*/ 231 h 280"/>
                  <a:gd name="T8" fmla="*/ 56 w 123"/>
                  <a:gd name="T9" fmla="*/ 249 h 280"/>
                  <a:gd name="T10" fmla="*/ 94 w 123"/>
                  <a:gd name="T11" fmla="*/ 275 h 280"/>
                  <a:gd name="T12" fmla="*/ 98 w 123"/>
                  <a:gd name="T13" fmla="*/ 275 h 280"/>
                  <a:gd name="T14" fmla="*/ 119 w 123"/>
                  <a:gd name="T15" fmla="*/ 234 h 280"/>
                  <a:gd name="T16" fmla="*/ 73 w 123"/>
                  <a:gd name="T17" fmla="*/ 54 h 280"/>
                  <a:gd name="T18" fmla="*/ 72 w 123"/>
                  <a:gd name="T19" fmla="*/ 52 h 280"/>
                  <a:gd name="T20" fmla="*/ 72 w 123"/>
                  <a:gd name="T21" fmla="*/ 50 h 280"/>
                  <a:gd name="T22" fmla="*/ 63 w 123"/>
                  <a:gd name="T23" fmla="*/ 53 h 280"/>
                  <a:gd name="T24" fmla="*/ 64 w 123"/>
                  <a:gd name="T25" fmla="*/ 54 h 280"/>
                  <a:gd name="T26" fmla="*/ 64 w 123"/>
                  <a:gd name="T27" fmla="*/ 56 h 280"/>
                  <a:gd name="T28" fmla="*/ 110 w 123"/>
                  <a:gd name="T29" fmla="*/ 236 h 280"/>
                  <a:gd name="T30" fmla="*/ 95 w 123"/>
                  <a:gd name="T31" fmla="*/ 266 h 280"/>
                  <a:gd name="T32" fmla="*/ 92 w 123"/>
                  <a:gd name="T33" fmla="*/ 267 h 280"/>
                  <a:gd name="T34" fmla="*/ 65 w 123"/>
                  <a:gd name="T35" fmla="*/ 247 h 280"/>
                  <a:gd name="T36" fmla="*/ 60 w 123"/>
                  <a:gd name="T37" fmla="*/ 229 h 280"/>
                  <a:gd name="T38" fmla="*/ 60 w 123"/>
                  <a:gd name="T39" fmla="*/ 229 h 280"/>
                  <a:gd name="T40" fmla="*/ 60 w 123"/>
                  <a:gd name="T41" fmla="*/ 227 h 280"/>
                  <a:gd name="T42" fmla="*/ 59 w 123"/>
                  <a:gd name="T43" fmla="*/ 225 h 280"/>
                  <a:gd name="T44" fmla="*/ 19 w 123"/>
                  <a:gd name="T45" fmla="*/ 66 h 280"/>
                  <a:gd name="T46" fmla="*/ 19 w 123"/>
                  <a:gd name="T47" fmla="*/ 66 h 280"/>
                  <a:gd name="T48" fmla="*/ 18 w 123"/>
                  <a:gd name="T49" fmla="*/ 64 h 280"/>
                  <a:gd name="T50" fmla="*/ 18 w 123"/>
                  <a:gd name="T51" fmla="*/ 64 h 280"/>
                  <a:gd name="T52" fmla="*/ 14 w 123"/>
                  <a:gd name="T53" fmla="*/ 46 h 280"/>
                  <a:gd name="T54" fmla="*/ 34 w 123"/>
                  <a:gd name="T55" fmla="*/ 14 h 280"/>
                  <a:gd name="T56" fmla="*/ 38 w 123"/>
                  <a:gd name="T57" fmla="*/ 13 h 280"/>
                  <a:gd name="T58" fmla="*/ 71 w 123"/>
                  <a:gd name="T59" fmla="*/ 31 h 280"/>
                  <a:gd name="T60" fmla="*/ 93 w 123"/>
                  <a:gd name="T61" fmla="*/ 117 h 280"/>
                  <a:gd name="T62" fmla="*/ 103 w 123"/>
                  <a:gd name="T63" fmla="*/ 117 h 280"/>
                  <a:gd name="T64" fmla="*/ 91 w 123"/>
                  <a:gd name="T65" fmla="*/ 74 h 280"/>
                  <a:gd name="T66" fmla="*/ 91 w 123"/>
                  <a:gd name="T67" fmla="*/ 74 h 280"/>
                  <a:gd name="T68" fmla="*/ 80 w 123"/>
                  <a:gd name="T69" fmla="*/ 29 h 280"/>
                  <a:gd name="T70" fmla="*/ 36 w 123"/>
                  <a:gd name="T71" fmla="*/ 5 h 280"/>
                  <a:gd name="T72" fmla="*/ 32 w 123"/>
                  <a:gd name="T73" fmla="*/ 6 h 280"/>
                  <a:gd name="T74" fmla="*/ 5 w 123"/>
                  <a:gd name="T75" fmla="*/ 48 h 280"/>
                  <a:gd name="T76" fmla="*/ 50 w 123"/>
                  <a:gd name="T77" fmla="*/ 22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280">
                    <a:moveTo>
                      <a:pt x="50" y="228"/>
                    </a:moveTo>
                    <a:cubicBezTo>
                      <a:pt x="50" y="228"/>
                      <a:pt x="51" y="229"/>
                      <a:pt x="51" y="230"/>
                    </a:cubicBezTo>
                    <a:cubicBezTo>
                      <a:pt x="51" y="231"/>
                      <a:pt x="51" y="231"/>
                      <a:pt x="51" y="231"/>
                    </a:cubicBezTo>
                    <a:cubicBezTo>
                      <a:pt x="51" y="231"/>
                      <a:pt x="51" y="231"/>
                      <a:pt x="51" y="231"/>
                    </a:cubicBezTo>
                    <a:cubicBezTo>
                      <a:pt x="56" y="249"/>
                      <a:pt x="56" y="249"/>
                      <a:pt x="56" y="249"/>
                    </a:cubicBezTo>
                    <a:cubicBezTo>
                      <a:pt x="61" y="268"/>
                      <a:pt x="78" y="280"/>
                      <a:pt x="94" y="275"/>
                    </a:cubicBezTo>
                    <a:cubicBezTo>
                      <a:pt x="98" y="275"/>
                      <a:pt x="98" y="275"/>
                      <a:pt x="98" y="275"/>
                    </a:cubicBezTo>
                    <a:cubicBezTo>
                      <a:pt x="114" y="270"/>
                      <a:pt x="123" y="252"/>
                      <a:pt x="119" y="234"/>
                    </a:cubicBezTo>
                    <a:cubicBezTo>
                      <a:pt x="73" y="54"/>
                      <a:pt x="73" y="54"/>
                      <a:pt x="73" y="54"/>
                    </a:cubicBezTo>
                    <a:cubicBezTo>
                      <a:pt x="73" y="53"/>
                      <a:pt x="72" y="52"/>
                      <a:pt x="72" y="52"/>
                    </a:cubicBezTo>
                    <a:cubicBezTo>
                      <a:pt x="72" y="50"/>
                      <a:pt x="72" y="50"/>
                      <a:pt x="72" y="50"/>
                    </a:cubicBezTo>
                    <a:cubicBezTo>
                      <a:pt x="63" y="53"/>
                      <a:pt x="63" y="53"/>
                      <a:pt x="63" y="53"/>
                    </a:cubicBezTo>
                    <a:cubicBezTo>
                      <a:pt x="64" y="54"/>
                      <a:pt x="64" y="54"/>
                      <a:pt x="64" y="54"/>
                    </a:cubicBezTo>
                    <a:cubicBezTo>
                      <a:pt x="64" y="55"/>
                      <a:pt x="64" y="56"/>
                      <a:pt x="64" y="56"/>
                    </a:cubicBezTo>
                    <a:cubicBezTo>
                      <a:pt x="110" y="236"/>
                      <a:pt x="110" y="236"/>
                      <a:pt x="110" y="236"/>
                    </a:cubicBezTo>
                    <a:cubicBezTo>
                      <a:pt x="113" y="249"/>
                      <a:pt x="107" y="263"/>
                      <a:pt x="95" y="266"/>
                    </a:cubicBezTo>
                    <a:cubicBezTo>
                      <a:pt x="92" y="267"/>
                      <a:pt x="92" y="267"/>
                      <a:pt x="92" y="267"/>
                    </a:cubicBezTo>
                    <a:cubicBezTo>
                      <a:pt x="80" y="270"/>
                      <a:pt x="68" y="261"/>
                      <a:pt x="65" y="247"/>
                    </a:cubicBezTo>
                    <a:cubicBezTo>
                      <a:pt x="60" y="229"/>
                      <a:pt x="60" y="229"/>
                      <a:pt x="60" y="229"/>
                    </a:cubicBezTo>
                    <a:cubicBezTo>
                      <a:pt x="60" y="229"/>
                      <a:pt x="60" y="229"/>
                      <a:pt x="60" y="229"/>
                    </a:cubicBezTo>
                    <a:cubicBezTo>
                      <a:pt x="60" y="227"/>
                      <a:pt x="60" y="227"/>
                      <a:pt x="60" y="227"/>
                    </a:cubicBezTo>
                    <a:cubicBezTo>
                      <a:pt x="60" y="227"/>
                      <a:pt x="59" y="226"/>
                      <a:pt x="59" y="225"/>
                    </a:cubicBezTo>
                    <a:cubicBezTo>
                      <a:pt x="19" y="66"/>
                      <a:pt x="19" y="66"/>
                      <a:pt x="19" y="66"/>
                    </a:cubicBezTo>
                    <a:cubicBezTo>
                      <a:pt x="19" y="66"/>
                      <a:pt x="19" y="66"/>
                      <a:pt x="19" y="66"/>
                    </a:cubicBezTo>
                    <a:cubicBezTo>
                      <a:pt x="18" y="64"/>
                      <a:pt x="18" y="64"/>
                      <a:pt x="18" y="64"/>
                    </a:cubicBezTo>
                    <a:cubicBezTo>
                      <a:pt x="18" y="64"/>
                      <a:pt x="18" y="64"/>
                      <a:pt x="18" y="64"/>
                    </a:cubicBezTo>
                    <a:cubicBezTo>
                      <a:pt x="14" y="46"/>
                      <a:pt x="14" y="46"/>
                      <a:pt x="14" y="46"/>
                    </a:cubicBezTo>
                    <a:cubicBezTo>
                      <a:pt x="10" y="32"/>
                      <a:pt x="19" y="18"/>
                      <a:pt x="34" y="14"/>
                    </a:cubicBezTo>
                    <a:cubicBezTo>
                      <a:pt x="38" y="13"/>
                      <a:pt x="38" y="13"/>
                      <a:pt x="38" y="13"/>
                    </a:cubicBezTo>
                    <a:cubicBezTo>
                      <a:pt x="53" y="9"/>
                      <a:pt x="68" y="17"/>
                      <a:pt x="71" y="31"/>
                    </a:cubicBezTo>
                    <a:cubicBezTo>
                      <a:pt x="93" y="117"/>
                      <a:pt x="93" y="117"/>
                      <a:pt x="93" y="117"/>
                    </a:cubicBezTo>
                    <a:cubicBezTo>
                      <a:pt x="103" y="117"/>
                      <a:pt x="103" y="117"/>
                      <a:pt x="103" y="117"/>
                    </a:cubicBezTo>
                    <a:cubicBezTo>
                      <a:pt x="91" y="74"/>
                      <a:pt x="91" y="74"/>
                      <a:pt x="91" y="74"/>
                    </a:cubicBezTo>
                    <a:cubicBezTo>
                      <a:pt x="91" y="74"/>
                      <a:pt x="91" y="74"/>
                      <a:pt x="91" y="74"/>
                    </a:cubicBezTo>
                    <a:cubicBezTo>
                      <a:pt x="80" y="29"/>
                      <a:pt x="80" y="29"/>
                      <a:pt x="80" y="29"/>
                    </a:cubicBezTo>
                    <a:cubicBezTo>
                      <a:pt x="75" y="11"/>
                      <a:pt x="56" y="0"/>
                      <a:pt x="36" y="5"/>
                    </a:cubicBezTo>
                    <a:cubicBezTo>
                      <a:pt x="32" y="6"/>
                      <a:pt x="32" y="6"/>
                      <a:pt x="32" y="6"/>
                    </a:cubicBezTo>
                    <a:cubicBezTo>
                      <a:pt x="12" y="11"/>
                      <a:pt x="0" y="30"/>
                      <a:pt x="5" y="48"/>
                    </a:cubicBezTo>
                    <a:lnTo>
                      <a:pt x="50" y="228"/>
                    </a:lnTo>
                    <a:close/>
                  </a:path>
                </a:pathLst>
              </a:custGeom>
              <a:solidFill>
                <a:srgbClr val="3F89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印品黑体" panose="00000500000000000000" pitchFamily="2" charset="-122"/>
                </a:endParaRPr>
              </a:p>
            </p:txBody>
          </p:sp>
        </p:grpSp>
        <p:sp>
          <p:nvSpPr>
            <p:cNvPr id="67" name="文本框 66"/>
            <p:cNvSpPr txBox="1"/>
            <p:nvPr/>
          </p:nvSpPr>
          <p:spPr>
            <a:xfrm rot="240541">
              <a:off x="2909759" y="4771648"/>
              <a:ext cx="2571745" cy="707886"/>
            </a:xfrm>
            <a:prstGeom prst="rect">
              <a:avLst/>
            </a:prstGeom>
            <a:solidFill>
              <a:srgbClr val="EB8628"/>
            </a:solidFill>
            <a:effectLst/>
          </p:spPr>
          <p:txBody>
            <a:bodyPr wrap="square" rtlCol="0">
              <a:spAutoFit/>
            </a:bodyPr>
            <a:lstStyle/>
            <a:p>
              <a:r>
                <a:rPr lang="en-US" altLang="zh-CN" sz="2000" b="1" dirty="0">
                  <a:solidFill>
                    <a:srgbClr val="F7FBFC"/>
                  </a:solidFill>
                  <a:latin typeface="印品黑体" panose="00000500000000000000" pitchFamily="2" charset="-122"/>
                  <a:ea typeface="印品黑体" panose="00000500000000000000" pitchFamily="2" charset="-122"/>
                </a:rPr>
                <a:t>SAMPLE TITLE HERE           </a:t>
              </a:r>
              <a:endParaRPr lang="zh-CN" altLang="en-US" sz="2000" b="1" dirty="0">
                <a:solidFill>
                  <a:srgbClr val="F7FBFC"/>
                </a:solidFill>
                <a:latin typeface="印品黑体" panose="00000500000000000000" pitchFamily="2" charset="-122"/>
                <a:ea typeface="印品黑体" panose="00000500000000000000" pitchFamily="2" charset="-122"/>
              </a:endParaRPr>
            </a:p>
          </p:txBody>
        </p:sp>
      </p:grpSp>
      <p:graphicFrame>
        <p:nvGraphicFramePr>
          <p:cNvPr id="3" name="Table 2"/>
          <p:cNvGraphicFramePr>
            <a:graphicFrameLocks noGrp="1"/>
          </p:cNvGraphicFramePr>
          <p:nvPr>
            <p:extLst>
              <p:ext uri="{D42A27DB-BD31-4B8C-83A1-F6EECF244321}">
                <p14:modId xmlns:p14="http://schemas.microsoft.com/office/powerpoint/2010/main" val="1278073244"/>
              </p:ext>
            </p:extLst>
          </p:nvPr>
        </p:nvGraphicFramePr>
        <p:xfrm>
          <a:off x="222265" y="260550"/>
          <a:ext cx="7018380" cy="5576917"/>
        </p:xfrm>
        <a:graphic>
          <a:graphicData uri="http://schemas.openxmlformats.org/drawingml/2006/table">
            <a:tbl>
              <a:tblPr firstRow="1" firstCol="1" bandRow="1">
                <a:effectLst>
                  <a:outerShdw blurRad="50800" dist="38100" algn="l" rotWithShape="0">
                    <a:prstClr val="black">
                      <a:alpha val="40000"/>
                    </a:prstClr>
                  </a:outerShdw>
                </a:effectLst>
              </a:tblPr>
              <a:tblGrid>
                <a:gridCol w="1441966"/>
                <a:gridCol w="1593843"/>
                <a:gridCol w="3982571"/>
              </a:tblGrid>
              <a:tr h="1139029">
                <a:tc>
                  <a:txBody>
                    <a:bodyPr/>
                    <a:lstStyle/>
                    <a:p>
                      <a:pPr marL="457200" algn="just">
                        <a:lnSpc>
                          <a:spcPct val="130000"/>
                        </a:lnSpc>
                        <a:spcAft>
                          <a:spcPts val="0"/>
                        </a:spcAft>
                        <a:tabLst>
                          <a:tab pos="413385" algn="l"/>
                        </a:tabLs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khởi đầu</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pPr>
                      <a:r>
                        <a:rPr lang="vi-VN" sz="2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thuỷ tổ, khởi thuỷ, nguyên </a:t>
                      </a:r>
                      <a:r>
                        <a:rPr lang="vi-VN" sz="2800" i="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thuỷ</a:t>
                      </a: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497">
                <a:tc>
                  <a:txBody>
                    <a:bodyPr/>
                    <a:lstStyle/>
                    <a:p>
                      <a:pPr marL="457200" algn="just">
                        <a:lnSpc>
                          <a:spcPct val="130000"/>
                        </a:lnSpc>
                        <a:spcAft>
                          <a:spcPts val="0"/>
                        </a:spcAft>
                        <a:tabLst>
                          <a:tab pos="413385" algn="l"/>
                        </a:tabLs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tabLst>
                          <a:tab pos="538480" algn="l"/>
                        </a:tabLst>
                      </a:pPr>
                      <a:r>
                        <a:rPr lang="vi-VN" sz="2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thuỷ triều, thuỷ lực, hổng </a:t>
                      </a:r>
                      <a:r>
                        <a:rPr lang="vi-VN" sz="2800" i="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thuỷ</a:t>
                      </a: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497">
                <a:tc>
                  <a:txBody>
                    <a:bodyPr/>
                    <a:lstStyle/>
                    <a:p>
                      <a:pPr marL="457200" algn="just">
                        <a:lnSpc>
                          <a:spcPct val="130000"/>
                        </a:lnSpc>
                        <a:spcAft>
                          <a:spcPts val="0"/>
                        </a:spcAft>
                        <a:tabLst>
                          <a:tab pos="413385" algn="l"/>
                        </a:tabLs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 điệu, giai nhân, giai phẩm, giai thoại</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497">
                <a:tc>
                  <a:txBody>
                    <a:bodyPr/>
                    <a:lstStyle/>
                    <a:p>
                      <a:pPr marL="457200" algn="just">
                        <a:lnSpc>
                          <a:spcPct val="130000"/>
                        </a:lnSpc>
                        <a:spcAft>
                          <a:spcPts val="0"/>
                        </a:spcAft>
                        <a:tabLst>
                          <a:tab pos="413385" algn="l"/>
                        </a:tabLs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ngôi, bậc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 cấp, giai đoạn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497">
                <a:tc>
                  <a:txBody>
                    <a:bodyPr/>
                    <a:lstStyle/>
                    <a:p>
                      <a:pPr marL="457200" algn="just">
                        <a:lnSpc>
                          <a:spcPct val="130000"/>
                        </a:lnSpc>
                        <a:spcAft>
                          <a:spcPts val="0"/>
                        </a:spcAft>
                        <a:tabLst>
                          <a:tab pos="413385" algn="l"/>
                        </a:tabLs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0"/>
                        </a:spcAft>
                        <a:tabLst>
                          <a:tab pos="413385" algn="l"/>
                        </a:tabLs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đều, cùng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pPr>
                      <a:r>
                        <a:rPr lang="vi-VN" sz="2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bách niên giai lão</a:t>
                      </a:r>
                      <a:endParaRPr lang="en-GB" sz="1600">
                        <a:effectLst/>
                        <a:latin typeface="Times New Roman" panose="02020603050405020304" pitchFamily="18" charset="0"/>
                        <a:ea typeface="Arial" panose="020B0604020202020204" pitchFamily="34"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图片 8" descr="36f9a2a7dc2088575b3175c2c9b24629"/>
          <p:cNvPicPr>
            <a:picLocks noChangeAspect="1"/>
          </p:cNvPicPr>
          <p:nvPr/>
        </p:nvPicPr>
        <p:blipFill>
          <a:blip r:embed="rId4"/>
          <a:stretch>
            <a:fillRect/>
          </a:stretch>
        </p:blipFill>
        <p:spPr>
          <a:xfrm>
            <a:off x="8240034" y="171402"/>
            <a:ext cx="3646805" cy="1922780"/>
          </a:xfrm>
          <a:prstGeom prst="rect">
            <a:avLst/>
          </a:prstGeom>
        </p:spPr>
      </p:pic>
    </p:spTree>
    <p:extLst>
      <p:ext uri="{BB962C8B-B14F-4D97-AF65-F5344CB8AC3E}">
        <p14:creationId xmlns:p14="http://schemas.microsoft.com/office/powerpoint/2010/main" val="4218115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5983309" y="954730"/>
            <a:ext cx="225382" cy="0"/>
          </a:xfrm>
          <a:prstGeom prst="line">
            <a:avLst/>
          </a:prstGeom>
          <a:ln w="28575" cap="rnd">
            <a:solidFill>
              <a:srgbClr val="6EADA7"/>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709320" y="1152886"/>
            <a:ext cx="773359" cy="191267"/>
            <a:chOff x="6232688" y="2672443"/>
            <a:chExt cx="1600305" cy="395787"/>
          </a:xfrm>
        </p:grpSpPr>
        <p:pic>
          <p:nvPicPr>
            <p:cNvPr id="35" name="图片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46036" y="2678043"/>
              <a:ext cx="381393" cy="384587"/>
            </a:xfrm>
            <a:prstGeom prst="rect">
              <a:avLst/>
            </a:prstGeom>
          </p:spPr>
        </p:pic>
        <p:pic>
          <p:nvPicPr>
            <p:cNvPr id="36" name="图片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2688" y="2678043"/>
              <a:ext cx="393975" cy="384587"/>
            </a:xfrm>
            <a:prstGeom prst="rect">
              <a:avLst/>
            </a:prstGeom>
          </p:spPr>
        </p:pic>
        <p:pic>
          <p:nvPicPr>
            <p:cNvPr id="37" name="图片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048030" y="2675730"/>
              <a:ext cx="385942" cy="389213"/>
            </a:xfrm>
            <a:prstGeom prst="rect">
              <a:avLst/>
            </a:prstGeom>
          </p:spPr>
        </p:pic>
        <p:pic>
          <p:nvPicPr>
            <p:cNvPr id="38" name="图片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449727" y="2672443"/>
              <a:ext cx="383266" cy="395787"/>
            </a:xfrm>
            <a:prstGeom prst="rect">
              <a:avLst/>
            </a:prstGeom>
          </p:spPr>
        </p:pic>
      </p:grpSp>
      <p:cxnSp>
        <p:nvCxnSpPr>
          <p:cNvPr id="12" name="MH_Other_10"/>
          <p:cNvCxnSpPr/>
          <p:nvPr>
            <p:custDataLst>
              <p:tags r:id="rId1"/>
            </p:custDataLst>
          </p:nvPr>
        </p:nvCxnSpPr>
        <p:spPr>
          <a:xfrm flipH="1">
            <a:off x="4795473" y="2546340"/>
            <a:ext cx="215900" cy="0"/>
          </a:xfrm>
          <a:prstGeom prst="line">
            <a:avLst/>
          </a:prstGeom>
          <a:ln w="25400">
            <a:solidFill>
              <a:srgbClr val="F3BB8F"/>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11"/>
          <p:cNvSpPr/>
          <p:nvPr>
            <p:custDataLst>
              <p:tags r:id="rId2"/>
            </p:custDataLst>
          </p:nvPr>
        </p:nvSpPr>
        <p:spPr>
          <a:xfrm flipH="1">
            <a:off x="4952636" y="2487604"/>
            <a:ext cx="117475" cy="117475"/>
          </a:xfrm>
          <a:prstGeom prst="ellipse">
            <a:avLst/>
          </a:prstGeom>
          <a:solidFill>
            <a:srgbClr val="F3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latin typeface="印品黑体" panose="00000500000000000000" pitchFamily="2" charset="-122"/>
            </a:endParaRPr>
          </a:p>
        </p:txBody>
      </p:sp>
      <p:sp>
        <p:nvSpPr>
          <p:cNvPr id="14" name="椭圆 13"/>
          <p:cNvSpPr/>
          <p:nvPr/>
        </p:nvSpPr>
        <p:spPr>
          <a:xfrm>
            <a:off x="5375570" y="2175329"/>
            <a:ext cx="742022" cy="742022"/>
          </a:xfrm>
          <a:prstGeom prst="ellipse">
            <a:avLst/>
          </a:prstGeom>
          <a:solidFill>
            <a:srgbClr val="EB8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印品黑体" panose="00000500000000000000" pitchFamily="2" charset="-122"/>
            </a:endParaRPr>
          </a:p>
        </p:txBody>
      </p:sp>
      <p:sp>
        <p:nvSpPr>
          <p:cNvPr id="15" name="MH_Other_12"/>
          <p:cNvSpPr/>
          <p:nvPr>
            <p:custDataLst>
              <p:tags r:id="rId3"/>
            </p:custDataLst>
          </p:nvPr>
        </p:nvSpPr>
        <p:spPr bwMode="auto">
          <a:xfrm>
            <a:off x="5560050" y="2387591"/>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印品黑体" panose="00000500000000000000" pitchFamily="2" charset="-122"/>
            </a:endParaRPr>
          </a:p>
        </p:txBody>
      </p:sp>
      <p:sp>
        <p:nvSpPr>
          <p:cNvPr id="17" name="文本框 16"/>
          <p:cNvSpPr txBox="1"/>
          <p:nvPr/>
        </p:nvSpPr>
        <p:spPr>
          <a:xfrm>
            <a:off x="234319" y="1545574"/>
            <a:ext cx="4451493"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a</a:t>
            </a:r>
            <a:r>
              <a:rPr lang="en-US" sz="2400" b="1">
                <a:latin typeface="Times New Roman" panose="02020603050405020304" pitchFamily="18" charset="0"/>
                <a:cs typeface="Times New Roman" panose="02020603050405020304" pitchFamily="18" charset="0"/>
              </a:rPr>
              <a:t>. </a:t>
            </a:r>
            <a:r>
              <a:rPr lang="vi-VN" sz="2400" b="1" i="1">
                <a:solidFill>
                  <a:srgbClr val="FF0000"/>
                </a:solidFill>
                <a:latin typeface="Times New Roman" panose="02020603050405020304" pitchFamily="18" charset="0"/>
                <a:cs typeface="Times New Roman" panose="02020603050405020304" pitchFamily="18" charset="0"/>
              </a:rPr>
              <a:t>vô tiền khoáng hậu</a:t>
            </a:r>
            <a:r>
              <a:rPr lang="en-US" sz="2400" i="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điểu chưa từng xảy ra trong quá khứ và cũng rất khó xảy ra trong tương lai</a:t>
            </a:r>
            <a:r>
              <a:rPr lang="en-US" sz="2400">
                <a:latin typeface="Times New Roman" panose="02020603050405020304" pitchFamily="18" charset="0"/>
                <a:cs typeface="Times New Roman" panose="02020603050405020304" pitchFamily="18" charset="0"/>
              </a:rPr>
              <a:t>.</a:t>
            </a:r>
            <a:endParaRPr lang="en-GB" sz="2400">
              <a:latin typeface="Times New Roman" panose="02020603050405020304" pitchFamily="18" charset="0"/>
              <a:cs typeface="Times New Roman" panose="02020603050405020304" pitchFamily="18" charset="0"/>
            </a:endParaRPr>
          </a:p>
        </p:txBody>
      </p:sp>
      <p:cxnSp>
        <p:nvCxnSpPr>
          <p:cNvPr id="18" name="MH_Other_4"/>
          <p:cNvCxnSpPr/>
          <p:nvPr>
            <p:custDataLst>
              <p:tags r:id="rId4"/>
            </p:custDataLst>
          </p:nvPr>
        </p:nvCxnSpPr>
        <p:spPr>
          <a:xfrm>
            <a:off x="7599780" y="2546340"/>
            <a:ext cx="215900" cy="0"/>
          </a:xfrm>
          <a:prstGeom prst="line">
            <a:avLst/>
          </a:prstGeom>
          <a:ln w="25400">
            <a:solidFill>
              <a:srgbClr val="795129"/>
            </a:solidFill>
            <a:tailEnd type="oval" w="sm" len="sm"/>
          </a:ln>
        </p:spPr>
        <p:style>
          <a:lnRef idx="1">
            <a:schemeClr val="accent1"/>
          </a:lnRef>
          <a:fillRef idx="0">
            <a:schemeClr val="accent1"/>
          </a:fillRef>
          <a:effectRef idx="0">
            <a:schemeClr val="accent1"/>
          </a:effectRef>
          <a:fontRef idx="minor">
            <a:schemeClr val="tx1"/>
          </a:fontRef>
        </p:style>
      </p:cxnSp>
      <p:sp>
        <p:nvSpPr>
          <p:cNvPr id="19" name="MH_Other_5"/>
          <p:cNvSpPr/>
          <p:nvPr>
            <p:custDataLst>
              <p:tags r:id="rId5"/>
            </p:custDataLst>
          </p:nvPr>
        </p:nvSpPr>
        <p:spPr>
          <a:xfrm>
            <a:off x="7541044" y="2487604"/>
            <a:ext cx="117475" cy="117475"/>
          </a:xfrm>
          <a:prstGeom prst="ellipse">
            <a:avLst/>
          </a:prstGeom>
          <a:solidFill>
            <a:srgbClr val="795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latin typeface="印品黑体" panose="00000500000000000000" pitchFamily="2" charset="-122"/>
            </a:endParaRPr>
          </a:p>
        </p:txBody>
      </p:sp>
      <p:sp>
        <p:nvSpPr>
          <p:cNvPr id="20" name="椭圆 19"/>
          <p:cNvSpPr/>
          <p:nvPr/>
        </p:nvSpPr>
        <p:spPr>
          <a:xfrm>
            <a:off x="6384415" y="2175329"/>
            <a:ext cx="742022" cy="742022"/>
          </a:xfrm>
          <a:prstGeom prst="ellipse">
            <a:avLst/>
          </a:prstGeom>
          <a:solidFill>
            <a:srgbClr val="B5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印品黑体" panose="00000500000000000000" pitchFamily="2" charset="-122"/>
            </a:endParaRPr>
          </a:p>
        </p:txBody>
      </p:sp>
      <p:sp>
        <p:nvSpPr>
          <p:cNvPr id="21" name="MH_Other_6"/>
          <p:cNvSpPr/>
          <p:nvPr>
            <p:custDataLst>
              <p:tags r:id="rId6"/>
            </p:custDataLst>
          </p:nvPr>
        </p:nvSpPr>
        <p:spPr>
          <a:xfrm>
            <a:off x="6549051" y="2405054"/>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印品黑体" panose="00000500000000000000" pitchFamily="2" charset="-122"/>
            </a:endParaRPr>
          </a:p>
        </p:txBody>
      </p:sp>
      <p:sp>
        <p:nvSpPr>
          <p:cNvPr id="23" name="文本框 22"/>
          <p:cNvSpPr txBox="1"/>
          <p:nvPr/>
        </p:nvSpPr>
        <p:spPr>
          <a:xfrm>
            <a:off x="7291073" y="1656607"/>
            <a:ext cx="418789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a:t>
            </a:r>
            <a:r>
              <a:rPr lang="vi-VN" sz="2400" b="1" i="1">
                <a:solidFill>
                  <a:srgbClr val="FF0000"/>
                </a:solidFill>
                <a:latin typeface="Times New Roman" panose="02020603050405020304" pitchFamily="18" charset="0"/>
                <a:cs typeface="Times New Roman" panose="02020603050405020304" pitchFamily="18" charset="0"/>
              </a:rPr>
              <a:t>dĩ hoà vi quý</a:t>
            </a:r>
            <a:r>
              <a:rPr lang="en-US" sz="2400" i="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lấy sự hài hoà, hoà khí làm mục đích cao nhất</a:t>
            </a:r>
            <a:r>
              <a:rPr lang="en-US" sz="2400">
                <a:latin typeface="Times New Roman" panose="02020603050405020304" pitchFamily="18" charset="0"/>
                <a:cs typeface="Times New Roman" panose="02020603050405020304" pitchFamily="18" charset="0"/>
              </a:rPr>
              <a:t>.</a:t>
            </a:r>
            <a:endParaRPr lang="en-GB" sz="2400">
              <a:latin typeface="Times New Roman" panose="02020603050405020304" pitchFamily="18" charset="0"/>
              <a:cs typeface="Times New Roman" panose="02020603050405020304" pitchFamily="18" charset="0"/>
            </a:endParaRPr>
          </a:p>
        </p:txBody>
      </p:sp>
      <p:sp>
        <p:nvSpPr>
          <p:cNvPr id="2" name="椭圆 1"/>
          <p:cNvSpPr/>
          <p:nvPr/>
        </p:nvSpPr>
        <p:spPr>
          <a:xfrm>
            <a:off x="5861461" y="3382239"/>
            <a:ext cx="742022" cy="742022"/>
          </a:xfrm>
          <a:prstGeom prst="ellipse">
            <a:avLst/>
          </a:prstGeom>
          <a:solidFill>
            <a:srgbClr val="CEA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印品黑体" panose="00000500000000000000" pitchFamily="2" charset="-122"/>
            </a:endParaRPr>
          </a:p>
        </p:txBody>
      </p:sp>
      <p:sp>
        <p:nvSpPr>
          <p:cNvPr id="3" name="MH_Other_12"/>
          <p:cNvSpPr/>
          <p:nvPr>
            <p:custDataLst>
              <p:tags r:id="rId7"/>
            </p:custDataLst>
          </p:nvPr>
        </p:nvSpPr>
        <p:spPr bwMode="auto">
          <a:xfrm>
            <a:off x="6022159" y="3484566"/>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印品黑体" panose="00000500000000000000" pitchFamily="2" charset="-122"/>
            </a:endParaRPr>
          </a:p>
        </p:txBody>
      </p:sp>
      <p:sp>
        <p:nvSpPr>
          <p:cNvPr id="31" name="文本框 30"/>
          <p:cNvSpPr txBox="1"/>
          <p:nvPr/>
        </p:nvSpPr>
        <p:spPr>
          <a:xfrm>
            <a:off x="2788920" y="4449300"/>
            <a:ext cx="8385047"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c. </a:t>
            </a:r>
            <a:r>
              <a:rPr lang="vi-VN" sz="2400" b="1" i="1">
                <a:solidFill>
                  <a:srgbClr val="FF0000"/>
                </a:solidFill>
                <a:latin typeface="Times New Roman" panose="02020603050405020304" pitchFamily="18" charset="0"/>
                <a:cs typeface="Times New Roman" panose="02020603050405020304" pitchFamily="18" charset="0"/>
              </a:rPr>
              <a:t>đồng sàng dị mộng</a:t>
            </a:r>
            <a:r>
              <a:rPr lang="en-US" sz="2400" i="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ngủ cùng giường nhưng mơ những giấc mơ khác nhau (cùng sống với nhau nhưng tâm tư, tình cảm không giống nhau hoặc cùng làm việc nhưng không cùng một chí hướng)</a:t>
            </a:r>
            <a:r>
              <a:rPr lang="en-US" sz="2400">
                <a:latin typeface="Times New Roman" panose="02020603050405020304" pitchFamily="18" charset="0"/>
                <a:cs typeface="Times New Roman" panose="02020603050405020304" pitchFamily="18" charset="0"/>
              </a:rPr>
              <a:t>.</a:t>
            </a:r>
            <a:endParaRPr lang="en-GB" sz="2400">
              <a:latin typeface="Times New Roman" panose="02020603050405020304" pitchFamily="18" charset="0"/>
              <a:cs typeface="Times New Roman" panose="02020603050405020304" pitchFamily="18" charset="0"/>
            </a:endParaRPr>
          </a:p>
        </p:txBody>
      </p:sp>
      <p:sp>
        <p:nvSpPr>
          <p:cNvPr id="44" name="TextBox 76"/>
          <p:cNvSpPr txBox="1"/>
          <p:nvPr/>
        </p:nvSpPr>
        <p:spPr>
          <a:xfrm>
            <a:off x="4202917" y="342837"/>
            <a:ext cx="4011547"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4. Bài tập 4 (Tr 84/ SGK)</a:t>
            </a:r>
            <a:endParaRPr lang="en-GB" sz="2800">
              <a:latin typeface="Times New Roman" panose="02020603050405020304" pitchFamily="18" charset="0"/>
              <a:cs typeface="Times New Roman" panose="02020603050405020304" pitchFamily="18" charset="0"/>
            </a:endParaRPr>
          </a:p>
        </p:txBody>
      </p:sp>
      <p:sp>
        <p:nvSpPr>
          <p:cNvPr id="5" name="Rectangle 4"/>
          <p:cNvSpPr/>
          <p:nvPr/>
        </p:nvSpPr>
        <p:spPr>
          <a:xfrm>
            <a:off x="-255705" y="2750617"/>
            <a:ext cx="4768128" cy="1052596"/>
          </a:xfrm>
          <a:prstGeom prst="rect">
            <a:avLst/>
          </a:prstGeom>
        </p:spPr>
        <p:txBody>
          <a:bodyPr wrap="square">
            <a:spAutoFit/>
          </a:bodyPr>
          <a:lstStyle/>
          <a:p>
            <a:pPr marL="457200" algn="just">
              <a:lnSpc>
                <a:spcPct val="130000"/>
              </a:lnSpc>
              <a:spcAft>
                <a:spcPts val="0"/>
              </a:spcAft>
              <a:tabLst>
                <a:tab pos="413385" algn="l"/>
              </a:tabLs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 câu</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 tích của anh ấy là </a:t>
            </a:r>
            <a:r>
              <a:rPr lang="vi-VN"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 tiền khoáng hậu.</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841170" y="2760654"/>
            <a:ext cx="5065563" cy="1532727"/>
          </a:xfrm>
          <a:prstGeom prst="rect">
            <a:avLst/>
          </a:prstGeom>
        </p:spPr>
        <p:txBody>
          <a:bodyPr wrap="square">
            <a:spAutoFit/>
          </a:bodyPr>
          <a:lstStyle/>
          <a:p>
            <a:pPr marL="457200" algn="just">
              <a:lnSpc>
                <a:spcPct val="130000"/>
              </a:lnSpc>
              <a:spcAft>
                <a:spcPts val="0"/>
              </a:spcAft>
              <a:tabLst>
                <a:tab pos="413385" algn="l"/>
              </a:tabLs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 câu: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 em trong nhà cần biết cưu mang, đùm bọc nhau, </a:t>
            </a: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dĩ hòa vi quý</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hơn.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460065" y="5627234"/>
            <a:ext cx="8356278" cy="1004699"/>
          </a:xfrm>
          <a:prstGeom prst="rect">
            <a:avLst/>
          </a:prstGeom>
        </p:spPr>
        <p:txBody>
          <a:bodyPr wrap="square">
            <a:spAutoFit/>
          </a:bodyPr>
          <a:lstStyle/>
          <a:p>
            <a:pPr marL="457200" algn="just">
              <a:lnSpc>
                <a:spcPct val="130000"/>
              </a:lnSpc>
              <a:spcAft>
                <a:spcPts val="0"/>
              </a:spcAft>
              <a:tabLst>
                <a:tab pos="413385" algn="l"/>
              </a:tabLs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 câu: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 hôn nhân của cô và anh không hề hạnh phúc, cả hai chỉ là </a:t>
            </a:r>
            <a:r>
              <a:rPr lang="vi-VN"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 sàng dị mộng</a:t>
            </a: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arn(inVertical)">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barn(inVertical)">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P spid="19" grpId="0" animBg="1"/>
      <p:bldP spid="20" grpId="0" animBg="1"/>
      <p:bldP spid="21" grpId="0" animBg="1"/>
      <p:bldP spid="23" grpId="0"/>
      <p:bldP spid="2" grpId="0" animBg="1"/>
      <p:bldP spid="3" grpId="0" animBg="1"/>
      <p:bldP spid="31" grpId="0"/>
      <p:bldP spid="4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5983309" y="954730"/>
            <a:ext cx="225382" cy="0"/>
          </a:xfrm>
          <a:prstGeom prst="line">
            <a:avLst/>
          </a:prstGeom>
          <a:ln w="28575" cap="rnd">
            <a:solidFill>
              <a:srgbClr val="6EADA7"/>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flipH="1">
            <a:off x="1780497" y="1627632"/>
            <a:ext cx="3459122" cy="1769276"/>
          </a:xfrm>
          <a:prstGeom prst="roundRect">
            <a:avLst/>
          </a:prstGeom>
          <a:noFill/>
          <a:ln w="19050">
            <a:solidFill>
              <a:srgbClr val="CE3220"/>
            </a:solidFill>
            <a:round/>
            <a:headEnd type="none" w="med" len="med"/>
            <a:tailEnd type="ova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914400" fontAlgn="base">
              <a:spcBef>
                <a:spcPct val="0"/>
              </a:spcBef>
              <a:spcAft>
                <a:spcPct val="0"/>
              </a:spcAft>
            </a:pPr>
            <a:endParaRPr lang="zh-CN" altLang="en-US" dirty="0">
              <a:solidFill>
                <a:schemeClr val="tx1">
                  <a:lumMod val="75000"/>
                  <a:lumOff val="25000"/>
                </a:schemeClr>
              </a:solidFill>
              <a:latin typeface="印品黑体" panose="00000500000000000000" pitchFamily="2" charset="-122"/>
            </a:endParaRPr>
          </a:p>
        </p:txBody>
      </p:sp>
      <p:sp>
        <p:nvSpPr>
          <p:cNvPr id="13" name="泪滴形 12"/>
          <p:cNvSpPr/>
          <p:nvPr/>
        </p:nvSpPr>
        <p:spPr>
          <a:xfrm flipH="1">
            <a:off x="4792049" y="2513833"/>
            <a:ext cx="876002" cy="876002"/>
          </a:xfrm>
          <a:prstGeom prst="teardrop">
            <a:avLst/>
          </a:prstGeom>
          <a:solidFill>
            <a:srgbClr val="B521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dirty="0">
              <a:solidFill>
                <a:schemeClr val="bg1"/>
              </a:solidFill>
              <a:latin typeface="印品黑体" panose="00000500000000000000" pitchFamily="2" charset="-122"/>
            </a:endParaRPr>
          </a:p>
        </p:txBody>
      </p:sp>
      <p:sp>
        <p:nvSpPr>
          <p:cNvPr id="14" name="圆角矩形 13"/>
          <p:cNvSpPr/>
          <p:nvPr/>
        </p:nvSpPr>
        <p:spPr>
          <a:xfrm flipH="1">
            <a:off x="1783861" y="4042082"/>
            <a:ext cx="3459122" cy="2012336"/>
          </a:xfrm>
          <a:prstGeom prst="roundRect">
            <a:avLst/>
          </a:prstGeom>
          <a:noFill/>
          <a:ln w="19050">
            <a:solidFill>
              <a:srgbClr val="07A140"/>
            </a:solidFill>
            <a:round/>
            <a:headEnd type="none"/>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914400" fontAlgn="base">
              <a:spcBef>
                <a:spcPct val="0"/>
              </a:spcBef>
              <a:spcAft>
                <a:spcPct val="0"/>
              </a:spcAft>
            </a:pPr>
            <a:endParaRPr lang="zh-CN" altLang="en-US" dirty="0">
              <a:solidFill>
                <a:schemeClr val="tx1">
                  <a:lumMod val="75000"/>
                  <a:lumOff val="25000"/>
                </a:schemeClr>
              </a:solidFill>
              <a:latin typeface="印品黑体" panose="00000500000000000000" pitchFamily="2" charset="-122"/>
            </a:endParaRPr>
          </a:p>
        </p:txBody>
      </p:sp>
      <p:sp>
        <p:nvSpPr>
          <p:cNvPr id="15" name="泪滴形 14"/>
          <p:cNvSpPr/>
          <p:nvPr/>
        </p:nvSpPr>
        <p:spPr>
          <a:xfrm flipH="1" flipV="1">
            <a:off x="4790857" y="4042082"/>
            <a:ext cx="876002" cy="876002"/>
          </a:xfrm>
          <a:prstGeom prst="teardrop">
            <a:avLst/>
          </a:prstGeom>
          <a:solidFill>
            <a:srgbClr val="6EAD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dirty="0">
              <a:solidFill>
                <a:schemeClr val="bg1"/>
              </a:solidFill>
              <a:latin typeface="印品黑体" panose="00000500000000000000" pitchFamily="2" charset="-122"/>
            </a:endParaRPr>
          </a:p>
        </p:txBody>
      </p:sp>
      <p:sp>
        <p:nvSpPr>
          <p:cNvPr id="16" name="圆角矩形 15"/>
          <p:cNvSpPr/>
          <p:nvPr/>
        </p:nvSpPr>
        <p:spPr>
          <a:xfrm flipH="1">
            <a:off x="6950585" y="4042081"/>
            <a:ext cx="4104509" cy="2227779"/>
          </a:xfrm>
          <a:prstGeom prst="roundRect">
            <a:avLst/>
          </a:prstGeom>
          <a:noFill/>
          <a:ln w="19050">
            <a:solidFill>
              <a:srgbClr val="ED7616"/>
            </a:solidFill>
            <a:round/>
            <a:head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914400" fontAlgn="base">
              <a:spcBef>
                <a:spcPct val="0"/>
              </a:spcBef>
              <a:spcAft>
                <a:spcPct val="0"/>
              </a:spcAft>
            </a:pPr>
            <a:endParaRPr lang="zh-CN" altLang="en-US" dirty="0">
              <a:solidFill>
                <a:schemeClr val="tx1">
                  <a:lumMod val="75000"/>
                  <a:lumOff val="25000"/>
                </a:schemeClr>
              </a:solidFill>
              <a:latin typeface="印品黑体" panose="00000500000000000000" pitchFamily="2" charset="-122"/>
            </a:endParaRPr>
          </a:p>
        </p:txBody>
      </p:sp>
      <p:sp>
        <p:nvSpPr>
          <p:cNvPr id="17" name="泪滴形 16"/>
          <p:cNvSpPr/>
          <p:nvPr/>
        </p:nvSpPr>
        <p:spPr>
          <a:xfrm flipV="1">
            <a:off x="6518681" y="4042084"/>
            <a:ext cx="876002" cy="876002"/>
          </a:xfrm>
          <a:prstGeom prst="teardrop">
            <a:avLst/>
          </a:prstGeom>
          <a:solidFill>
            <a:srgbClr val="CEA9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dirty="0">
              <a:solidFill>
                <a:schemeClr val="bg1"/>
              </a:solidFill>
              <a:latin typeface="印品黑体" panose="00000500000000000000" pitchFamily="2" charset="-122"/>
            </a:endParaRPr>
          </a:p>
        </p:txBody>
      </p:sp>
      <p:sp>
        <p:nvSpPr>
          <p:cNvPr id="18" name="矩形 17"/>
          <p:cNvSpPr>
            <a:spLocks noChangeArrowheads="1"/>
          </p:cNvSpPr>
          <p:nvPr/>
        </p:nvSpPr>
        <p:spPr bwMode="auto">
          <a:xfrm flipH="1">
            <a:off x="7353250" y="4023092"/>
            <a:ext cx="3498071" cy="224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sz="2800" b="1">
                <a:latin typeface="Times New Roman" panose="02020603050405020304" pitchFamily="18" charset="0"/>
                <a:cs typeface="Times New Roman" panose="02020603050405020304" pitchFamily="18" charset="0"/>
              </a:rPr>
              <a:t>Đặt câu: </a:t>
            </a:r>
            <a:r>
              <a:rPr lang="en-US" sz="2800">
                <a:latin typeface="Times New Roman" panose="02020603050405020304" pitchFamily="18" charset="0"/>
                <a:cs typeface="Times New Roman" panose="02020603050405020304" pitchFamily="18" charset="0"/>
              </a:rPr>
              <a:t>Mỗi người hãy sống là chính mình, trở thành phiên bản độc nhất vô nhị trong cuộc đời này.</a:t>
            </a:r>
            <a:endParaRPr lang="en-US" altLang="zh-CN" sz="2800" dirty="0">
              <a:solidFill>
                <a:schemeClr val="tx1">
                  <a:lumMod val="75000"/>
                  <a:lumOff val="2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19" name="矩形 18"/>
          <p:cNvSpPr>
            <a:spLocks noChangeArrowheads="1"/>
          </p:cNvSpPr>
          <p:nvPr/>
        </p:nvSpPr>
        <p:spPr bwMode="auto">
          <a:xfrm flipH="1">
            <a:off x="1866361" y="4238536"/>
            <a:ext cx="2871012"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sz="2800" b="1">
                <a:latin typeface="Times New Roman" panose="02020603050405020304" pitchFamily="18" charset="0"/>
                <a:cs typeface="Times New Roman" panose="02020603050405020304" pitchFamily="18" charset="0"/>
              </a:rPr>
              <a:t>Đặt câu: </a:t>
            </a:r>
            <a:r>
              <a:rPr lang="vi-VN" sz="2800">
                <a:latin typeface="Times New Roman" panose="02020603050405020304" pitchFamily="18" charset="0"/>
                <a:cs typeface="Times New Roman" panose="02020603050405020304" pitchFamily="18" charset="0"/>
              </a:rPr>
              <a:t>Bọn nó </a:t>
            </a:r>
            <a:r>
              <a:rPr lang="vi-VN" sz="2800" i="1">
                <a:latin typeface="Times New Roman" panose="02020603050405020304" pitchFamily="18" charset="0"/>
                <a:cs typeface="Times New Roman" panose="02020603050405020304" pitchFamily="18" charset="0"/>
              </a:rPr>
              <a:t>chúng khẩu đổng từ </a:t>
            </a:r>
            <a:r>
              <a:rPr lang="vi-VN" sz="2800">
                <a:latin typeface="Times New Roman" panose="02020603050405020304" pitchFamily="18" charset="0"/>
                <a:cs typeface="Times New Roman" panose="02020603050405020304" pitchFamily="18" charset="0"/>
              </a:rPr>
              <a:t>như vậy, ai mà cãi lại được.</a:t>
            </a:r>
            <a:endParaRPr lang="en-GB" sz="2800">
              <a:latin typeface="Times New Roman" panose="02020603050405020304" pitchFamily="18" charset="0"/>
              <a:cs typeface="Times New Roman" panose="02020603050405020304" pitchFamily="18" charset="0"/>
            </a:endParaRPr>
          </a:p>
        </p:txBody>
      </p:sp>
      <p:sp>
        <p:nvSpPr>
          <p:cNvPr id="20" name="矩形 19"/>
          <p:cNvSpPr>
            <a:spLocks noChangeArrowheads="1"/>
          </p:cNvSpPr>
          <p:nvPr/>
        </p:nvSpPr>
        <p:spPr bwMode="auto">
          <a:xfrm flipH="1">
            <a:off x="1949198" y="1627632"/>
            <a:ext cx="2871012"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en-US" sz="2800">
                <a:latin typeface="Times New Roman" panose="02020603050405020304" pitchFamily="18" charset="0"/>
                <a:cs typeface="Times New Roman" panose="02020603050405020304" pitchFamily="18" charset="0"/>
              </a:rPr>
              <a:t>d. </a:t>
            </a:r>
            <a:r>
              <a:rPr lang="vi-VN" sz="2800" i="1">
                <a:latin typeface="Times New Roman" panose="02020603050405020304" pitchFamily="18" charset="0"/>
                <a:cs typeface="Times New Roman" panose="02020603050405020304" pitchFamily="18" charset="0"/>
              </a:rPr>
              <a:t>chúng khẩu đồng từ</a:t>
            </a:r>
            <a:r>
              <a:rPr lang="en-US" sz="2800" i="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nhiều người cùng nói một lời như nhau</a:t>
            </a:r>
            <a:r>
              <a:rPr lang="en-US" sz="2800">
                <a:latin typeface="Times New Roman" panose="02020603050405020304" pitchFamily="18" charset="0"/>
                <a:cs typeface="Times New Roman" panose="02020603050405020304" pitchFamily="18" charset="0"/>
              </a:rPr>
              <a:t>.</a:t>
            </a:r>
            <a:endParaRPr lang="en-GB" sz="2800">
              <a:latin typeface="Times New Roman" panose="02020603050405020304" pitchFamily="18" charset="0"/>
              <a:cs typeface="Times New Roman" panose="02020603050405020304" pitchFamily="18" charset="0"/>
            </a:endParaRPr>
          </a:p>
        </p:txBody>
      </p:sp>
      <p:sp>
        <p:nvSpPr>
          <p:cNvPr id="21" name="文本框 1"/>
          <p:cNvSpPr txBox="1">
            <a:spLocks noChangeArrowheads="1"/>
          </p:cNvSpPr>
          <p:nvPr/>
        </p:nvSpPr>
        <p:spPr bwMode="auto">
          <a:xfrm flipH="1">
            <a:off x="4848370" y="2697297"/>
            <a:ext cx="763360" cy="523220"/>
          </a:xfrm>
          <a:prstGeom prst="rect">
            <a:avLst/>
          </a:prstGeom>
          <a:noFill/>
          <a:ln>
            <a:noFill/>
          </a:ln>
          <a:effec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en-US" altLang="zh-CN" sz="2800" dirty="0">
                <a:solidFill>
                  <a:schemeClr val="bg1"/>
                </a:solidFill>
                <a:latin typeface="印品黑体" panose="00000500000000000000" pitchFamily="2" charset="-122"/>
                <a:ea typeface="印品黑体" panose="00000500000000000000" pitchFamily="2" charset="-122"/>
              </a:rPr>
              <a:t>01</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22" name="文本框 1"/>
          <p:cNvSpPr txBox="1">
            <a:spLocks noChangeArrowheads="1"/>
          </p:cNvSpPr>
          <p:nvPr/>
        </p:nvSpPr>
        <p:spPr bwMode="auto">
          <a:xfrm flipH="1">
            <a:off x="4849924" y="4253185"/>
            <a:ext cx="763360" cy="523220"/>
          </a:xfrm>
          <a:prstGeom prst="rect">
            <a:avLst/>
          </a:prstGeom>
          <a:noFill/>
          <a:ln>
            <a:noFill/>
          </a:ln>
          <a:effec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en-US" altLang="zh-CN" sz="2800" dirty="0">
                <a:solidFill>
                  <a:schemeClr val="bg1"/>
                </a:solidFill>
                <a:latin typeface="印品黑体" panose="00000500000000000000" pitchFamily="2" charset="-122"/>
                <a:ea typeface="印品黑体" panose="00000500000000000000" pitchFamily="2" charset="-122"/>
              </a:rPr>
              <a:t>02</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23" name="文本框 1"/>
          <p:cNvSpPr txBox="1">
            <a:spLocks noChangeArrowheads="1"/>
          </p:cNvSpPr>
          <p:nvPr/>
        </p:nvSpPr>
        <p:spPr bwMode="auto">
          <a:xfrm flipH="1">
            <a:off x="6568907" y="4223930"/>
            <a:ext cx="763360" cy="523220"/>
          </a:xfrm>
          <a:prstGeom prst="rect">
            <a:avLst/>
          </a:prstGeom>
          <a:noFill/>
          <a:ln>
            <a:noFill/>
          </a:ln>
          <a:effec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en-US" altLang="zh-CN" sz="2800" dirty="0">
                <a:solidFill>
                  <a:schemeClr val="bg1"/>
                </a:solidFill>
                <a:latin typeface="印品黑体" panose="00000500000000000000" pitchFamily="2" charset="-122"/>
                <a:ea typeface="印品黑体" panose="00000500000000000000" pitchFamily="2" charset="-122"/>
              </a:rPr>
              <a:t>04</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24" name="圆角矩形 23"/>
          <p:cNvSpPr/>
          <p:nvPr/>
        </p:nvSpPr>
        <p:spPr>
          <a:xfrm flipH="1">
            <a:off x="6950587" y="1627632"/>
            <a:ext cx="3459122" cy="1769276"/>
          </a:xfrm>
          <a:prstGeom prst="roundRect">
            <a:avLst/>
          </a:prstGeom>
          <a:noFill/>
          <a:ln w="19050">
            <a:solidFill>
              <a:srgbClr val="848E2B"/>
            </a:solidFill>
            <a:round/>
            <a:head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914400" fontAlgn="base">
              <a:spcBef>
                <a:spcPct val="0"/>
              </a:spcBef>
              <a:spcAft>
                <a:spcPct val="0"/>
              </a:spcAft>
            </a:pPr>
            <a:endParaRPr lang="zh-CN" altLang="en-US" dirty="0">
              <a:solidFill>
                <a:schemeClr val="tx1">
                  <a:lumMod val="75000"/>
                  <a:lumOff val="25000"/>
                </a:schemeClr>
              </a:solidFill>
              <a:latin typeface="印品黑体" panose="00000500000000000000" pitchFamily="2" charset="-122"/>
            </a:endParaRPr>
          </a:p>
        </p:txBody>
      </p:sp>
      <p:sp>
        <p:nvSpPr>
          <p:cNvPr id="26" name="泪滴形 25"/>
          <p:cNvSpPr/>
          <p:nvPr/>
        </p:nvSpPr>
        <p:spPr>
          <a:xfrm>
            <a:off x="6518681" y="2520908"/>
            <a:ext cx="876002" cy="876002"/>
          </a:xfrm>
          <a:prstGeom prst="teardrop">
            <a:avLst/>
          </a:prstGeom>
          <a:solidFill>
            <a:srgbClr val="EB86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dirty="0">
              <a:solidFill>
                <a:schemeClr val="bg1"/>
              </a:solidFill>
              <a:latin typeface="印品黑体" panose="00000500000000000000" pitchFamily="2" charset="-122"/>
            </a:endParaRPr>
          </a:p>
        </p:txBody>
      </p:sp>
      <p:sp>
        <p:nvSpPr>
          <p:cNvPr id="2" name="矩形 1"/>
          <p:cNvSpPr>
            <a:spLocks noChangeArrowheads="1"/>
          </p:cNvSpPr>
          <p:nvPr/>
        </p:nvSpPr>
        <p:spPr bwMode="auto">
          <a:xfrm flipH="1">
            <a:off x="7429009" y="1637778"/>
            <a:ext cx="2871012"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en-US" sz="2800">
                <a:latin typeface="Times New Roman" panose="02020603050405020304" pitchFamily="18" charset="0"/>
                <a:cs typeface="Times New Roman" panose="02020603050405020304" pitchFamily="18" charset="0"/>
              </a:rPr>
              <a:t>e. </a:t>
            </a:r>
            <a:r>
              <a:rPr lang="vi-VN" sz="2800" i="1">
                <a:latin typeface="Times New Roman" panose="02020603050405020304" pitchFamily="18" charset="0"/>
                <a:cs typeface="Times New Roman" panose="02020603050405020304" pitchFamily="18" charset="0"/>
              </a:rPr>
              <a:t>độc nhất vô nhị</a:t>
            </a:r>
            <a:r>
              <a:rPr lang="en-US" sz="2800" i="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thứ độc đáo, duy nhất, chỉ có một mà không có hai</a:t>
            </a:r>
            <a:r>
              <a:rPr lang="en-US" sz="2800">
                <a:latin typeface="Times New Roman" panose="02020603050405020304" pitchFamily="18" charset="0"/>
                <a:cs typeface="Times New Roman" panose="02020603050405020304" pitchFamily="18" charset="0"/>
              </a:rPr>
              <a:t>.</a:t>
            </a:r>
            <a:endParaRPr lang="en-GB" sz="2800">
              <a:latin typeface="Times New Roman" panose="02020603050405020304" pitchFamily="18" charset="0"/>
              <a:cs typeface="Times New Roman" panose="02020603050405020304" pitchFamily="18" charset="0"/>
            </a:endParaRPr>
          </a:p>
        </p:txBody>
      </p:sp>
      <p:sp>
        <p:nvSpPr>
          <p:cNvPr id="3" name="文本框 1"/>
          <p:cNvSpPr txBox="1">
            <a:spLocks noChangeArrowheads="1"/>
          </p:cNvSpPr>
          <p:nvPr/>
        </p:nvSpPr>
        <p:spPr bwMode="auto">
          <a:xfrm flipH="1">
            <a:off x="6568907" y="2702754"/>
            <a:ext cx="763360" cy="523220"/>
          </a:xfrm>
          <a:prstGeom prst="rect">
            <a:avLst/>
          </a:prstGeom>
          <a:noFill/>
          <a:ln>
            <a:noFill/>
          </a:ln>
          <a:effec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en-US" altLang="zh-CN" sz="2800" dirty="0">
                <a:solidFill>
                  <a:schemeClr val="bg1"/>
                </a:solidFill>
                <a:latin typeface="印品黑体" panose="00000500000000000000" pitchFamily="2" charset="-122"/>
                <a:ea typeface="印品黑体" panose="00000500000000000000" pitchFamily="2" charset="-122"/>
              </a:rPr>
              <a:t>03</a:t>
            </a:r>
            <a:endParaRPr lang="zh-CN" altLang="en-US" sz="2800" dirty="0">
              <a:solidFill>
                <a:schemeClr val="bg1"/>
              </a:solidFill>
              <a:latin typeface="印品黑体" panose="00000500000000000000" pitchFamily="2" charset="-122"/>
              <a:ea typeface="印品黑体" panose="00000500000000000000"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80">
                                          <p:stCondLst>
                                            <p:cond delay="0"/>
                                          </p:stCondLst>
                                        </p:cTn>
                                        <p:tgtEl>
                                          <p:spTgt spid="20"/>
                                        </p:tgtEl>
                                      </p:cBhvr>
                                    </p:animEffect>
                                    <p:anim calcmode="lin" valueType="num">
                                      <p:cBhvr>
                                        <p:cTn id="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5" dur="26">
                                          <p:stCondLst>
                                            <p:cond delay="650"/>
                                          </p:stCondLst>
                                        </p:cTn>
                                        <p:tgtEl>
                                          <p:spTgt spid="20"/>
                                        </p:tgtEl>
                                      </p:cBhvr>
                                      <p:to x="100000" y="60000"/>
                                    </p:animScale>
                                    <p:animScale>
                                      <p:cBhvr>
                                        <p:cTn id="46" dur="166" decel="50000">
                                          <p:stCondLst>
                                            <p:cond delay="676"/>
                                          </p:stCondLst>
                                        </p:cTn>
                                        <p:tgtEl>
                                          <p:spTgt spid="20"/>
                                        </p:tgtEl>
                                      </p:cBhvr>
                                      <p:to x="100000" y="100000"/>
                                    </p:animScale>
                                    <p:animScale>
                                      <p:cBhvr>
                                        <p:cTn id="47" dur="26">
                                          <p:stCondLst>
                                            <p:cond delay="1312"/>
                                          </p:stCondLst>
                                        </p:cTn>
                                        <p:tgtEl>
                                          <p:spTgt spid="20"/>
                                        </p:tgtEl>
                                      </p:cBhvr>
                                      <p:to x="100000" y="80000"/>
                                    </p:animScale>
                                    <p:animScale>
                                      <p:cBhvr>
                                        <p:cTn id="48" dur="166" decel="50000">
                                          <p:stCondLst>
                                            <p:cond delay="1338"/>
                                          </p:stCondLst>
                                        </p:cTn>
                                        <p:tgtEl>
                                          <p:spTgt spid="20"/>
                                        </p:tgtEl>
                                      </p:cBhvr>
                                      <p:to x="100000" y="100000"/>
                                    </p:animScale>
                                    <p:animScale>
                                      <p:cBhvr>
                                        <p:cTn id="49" dur="26">
                                          <p:stCondLst>
                                            <p:cond delay="1642"/>
                                          </p:stCondLst>
                                        </p:cTn>
                                        <p:tgtEl>
                                          <p:spTgt spid="20"/>
                                        </p:tgtEl>
                                      </p:cBhvr>
                                      <p:to x="100000" y="90000"/>
                                    </p:animScale>
                                    <p:animScale>
                                      <p:cBhvr>
                                        <p:cTn id="50" dur="166" decel="50000">
                                          <p:stCondLst>
                                            <p:cond delay="1668"/>
                                          </p:stCondLst>
                                        </p:cTn>
                                        <p:tgtEl>
                                          <p:spTgt spid="20"/>
                                        </p:tgtEl>
                                      </p:cBhvr>
                                      <p:to x="100000" y="100000"/>
                                    </p:animScale>
                                    <p:animScale>
                                      <p:cBhvr>
                                        <p:cTn id="51" dur="26">
                                          <p:stCondLst>
                                            <p:cond delay="1808"/>
                                          </p:stCondLst>
                                        </p:cTn>
                                        <p:tgtEl>
                                          <p:spTgt spid="20"/>
                                        </p:tgtEl>
                                      </p:cBhvr>
                                      <p:to x="100000" y="95000"/>
                                    </p:animScale>
                                    <p:animScale>
                                      <p:cBhvr>
                                        <p:cTn id="52" dur="166" decel="50000">
                                          <p:stCondLst>
                                            <p:cond delay="1834"/>
                                          </p:stCondLst>
                                        </p:cTn>
                                        <p:tgtEl>
                                          <p:spTgt spid="2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80">
                                          <p:stCondLst>
                                            <p:cond delay="0"/>
                                          </p:stCondLst>
                                        </p:cTn>
                                        <p:tgtEl>
                                          <p:spTgt spid="21"/>
                                        </p:tgtEl>
                                      </p:cBhvr>
                                    </p:animEffect>
                                    <p:anim calcmode="lin" valueType="num">
                                      <p:cBhvr>
                                        <p:cTn id="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1" dur="26">
                                          <p:stCondLst>
                                            <p:cond delay="650"/>
                                          </p:stCondLst>
                                        </p:cTn>
                                        <p:tgtEl>
                                          <p:spTgt spid="21"/>
                                        </p:tgtEl>
                                      </p:cBhvr>
                                      <p:to x="100000" y="60000"/>
                                    </p:animScale>
                                    <p:animScale>
                                      <p:cBhvr>
                                        <p:cTn id="62" dur="166" decel="50000">
                                          <p:stCondLst>
                                            <p:cond delay="676"/>
                                          </p:stCondLst>
                                        </p:cTn>
                                        <p:tgtEl>
                                          <p:spTgt spid="21"/>
                                        </p:tgtEl>
                                      </p:cBhvr>
                                      <p:to x="100000" y="100000"/>
                                    </p:animScale>
                                    <p:animScale>
                                      <p:cBhvr>
                                        <p:cTn id="63" dur="26">
                                          <p:stCondLst>
                                            <p:cond delay="1312"/>
                                          </p:stCondLst>
                                        </p:cTn>
                                        <p:tgtEl>
                                          <p:spTgt spid="21"/>
                                        </p:tgtEl>
                                      </p:cBhvr>
                                      <p:to x="100000" y="80000"/>
                                    </p:animScale>
                                    <p:animScale>
                                      <p:cBhvr>
                                        <p:cTn id="64" dur="166" decel="50000">
                                          <p:stCondLst>
                                            <p:cond delay="1338"/>
                                          </p:stCondLst>
                                        </p:cTn>
                                        <p:tgtEl>
                                          <p:spTgt spid="21"/>
                                        </p:tgtEl>
                                      </p:cBhvr>
                                      <p:to x="100000" y="100000"/>
                                    </p:animScale>
                                    <p:animScale>
                                      <p:cBhvr>
                                        <p:cTn id="65" dur="26">
                                          <p:stCondLst>
                                            <p:cond delay="1642"/>
                                          </p:stCondLst>
                                        </p:cTn>
                                        <p:tgtEl>
                                          <p:spTgt spid="21"/>
                                        </p:tgtEl>
                                      </p:cBhvr>
                                      <p:to x="100000" y="90000"/>
                                    </p:animScale>
                                    <p:animScale>
                                      <p:cBhvr>
                                        <p:cTn id="66" dur="166" decel="50000">
                                          <p:stCondLst>
                                            <p:cond delay="1668"/>
                                          </p:stCondLst>
                                        </p:cTn>
                                        <p:tgtEl>
                                          <p:spTgt spid="21"/>
                                        </p:tgtEl>
                                      </p:cBhvr>
                                      <p:to x="100000" y="100000"/>
                                    </p:animScale>
                                    <p:animScale>
                                      <p:cBhvr>
                                        <p:cTn id="67" dur="26">
                                          <p:stCondLst>
                                            <p:cond delay="1808"/>
                                          </p:stCondLst>
                                        </p:cTn>
                                        <p:tgtEl>
                                          <p:spTgt spid="21"/>
                                        </p:tgtEl>
                                      </p:cBhvr>
                                      <p:to x="100000" y="95000"/>
                                    </p:animScale>
                                    <p:animScale>
                                      <p:cBhvr>
                                        <p:cTn id="68" dur="166" decel="50000">
                                          <p:stCondLst>
                                            <p:cond delay="1834"/>
                                          </p:stCondLst>
                                        </p:cTn>
                                        <p:tgtEl>
                                          <p:spTgt spid="21"/>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barn(inVertical)">
                                      <p:cBhvr>
                                        <p:cTn id="76" dur="500"/>
                                        <p:tgtEl>
                                          <p:spTgt spid="1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arn(inVertic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arn(inVertical)">
                                      <p:cBhvr>
                                        <p:cTn id="87" dur="500"/>
                                        <p:tgtEl>
                                          <p:spTgt spid="2"/>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barn(inVertical)">
                                      <p:cBhvr>
                                        <p:cTn id="90" dur="500"/>
                                        <p:tgtEl>
                                          <p:spTgt spid="3"/>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arn(inVertical)">
                                      <p:cBhvr>
                                        <p:cTn id="93" dur="500"/>
                                        <p:tgtEl>
                                          <p:spTgt spid="26"/>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barn(inVertical)">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barn(inVertical)">
                                      <p:cBhvr>
                                        <p:cTn id="101" dur="500"/>
                                        <p:tgtEl>
                                          <p:spTgt spid="23"/>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barn(inVertical)">
                                      <p:cBhvr>
                                        <p:cTn id="104" dur="500"/>
                                        <p:tgtEl>
                                          <p:spTgt spid="17"/>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arn(inVertical)">
                                      <p:cBhvr>
                                        <p:cTn id="107" dur="500"/>
                                        <p:tgtEl>
                                          <p:spTgt spid="16"/>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barn(inVertical)">
                                      <p:cBhvr>
                                        <p:cTn id="1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animBg="1"/>
      <p:bldP spid="26"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3380" y="1525284"/>
            <a:ext cx="5496508" cy="4111943"/>
          </a:xfrm>
          <a:prstGeom prst="rect">
            <a:avLst/>
          </a:prstGeom>
        </p:spPr>
      </p:pic>
      <p:sp>
        <p:nvSpPr>
          <p:cNvPr id="3" name="Rectangle 2"/>
          <p:cNvSpPr/>
          <p:nvPr/>
        </p:nvSpPr>
        <p:spPr>
          <a:xfrm>
            <a:off x="4244728" y="2787134"/>
            <a:ext cx="4093813" cy="1446550"/>
          </a:xfrm>
          <a:prstGeom prst="rect">
            <a:avLst/>
          </a:prstGeom>
        </p:spPr>
        <p:txBody>
          <a:bodyPr wrap="none">
            <a:spAutoFit/>
          </a:bodyPr>
          <a:lstStyle/>
          <a:p>
            <a:pPr algn="ctr"/>
            <a:r>
              <a:rPr lang="vi-VN" sz="4400" b="1">
                <a:solidFill>
                  <a:srgbClr val="FF0000"/>
                </a:solidFill>
                <a:latin typeface="Times New Roman" panose="02020603050405020304" pitchFamily="18" charset="0"/>
                <a:ea typeface="Calibri" panose="020F0502020204030204" pitchFamily="34" charset="0"/>
              </a:rPr>
              <a:t>HOẠT ĐỘNG </a:t>
            </a:r>
            <a:r>
              <a:rPr lang="vi-VN" sz="4400" b="1" smtClean="0">
                <a:solidFill>
                  <a:srgbClr val="FF0000"/>
                </a:solidFill>
                <a:latin typeface="Times New Roman" panose="02020603050405020304" pitchFamily="18" charset="0"/>
                <a:ea typeface="Calibri" panose="020F0502020204030204" pitchFamily="34" charset="0"/>
              </a:rPr>
              <a:t>4</a:t>
            </a:r>
            <a:endParaRPr lang="en-US" sz="4400" b="1" smtClean="0">
              <a:solidFill>
                <a:srgbClr val="FF0000"/>
              </a:solidFill>
              <a:latin typeface="Times New Roman" panose="02020603050405020304" pitchFamily="18" charset="0"/>
              <a:ea typeface="Calibri" panose="020F0502020204030204" pitchFamily="34" charset="0"/>
            </a:endParaRPr>
          </a:p>
          <a:p>
            <a:pPr algn="ctr"/>
            <a:r>
              <a:rPr lang="vi-VN" sz="4400" b="1" smtClean="0">
                <a:solidFill>
                  <a:srgbClr val="FF0000"/>
                </a:solidFill>
                <a:latin typeface="Times New Roman" panose="02020603050405020304" pitchFamily="18" charset="0"/>
                <a:ea typeface="Calibri" panose="020F0502020204030204" pitchFamily="34" charset="0"/>
              </a:rPr>
              <a:t>VẬN </a:t>
            </a:r>
            <a:r>
              <a:rPr lang="vi-VN" sz="4400" b="1">
                <a:solidFill>
                  <a:srgbClr val="FF0000"/>
                </a:solidFill>
                <a:latin typeface="Times New Roman" panose="02020603050405020304" pitchFamily="18" charset="0"/>
                <a:ea typeface="Calibri" panose="020F0502020204030204" pitchFamily="34" charset="0"/>
              </a:rPr>
              <a:t>DỤNG</a:t>
            </a:r>
            <a:endParaRPr lang="en-GB" sz="4400"/>
          </a:p>
        </p:txBody>
      </p:sp>
    </p:spTree>
    <p:extLst>
      <p:ext uri="{BB962C8B-B14F-4D97-AF65-F5344CB8AC3E}">
        <p14:creationId xmlns:p14="http://schemas.microsoft.com/office/powerpoint/2010/main" val="1934817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sp>
        <p:nvSpPr>
          <p:cNvPr id="21" name="TextBox 76"/>
          <p:cNvSpPr txBox="1"/>
          <p:nvPr/>
        </p:nvSpPr>
        <p:spPr>
          <a:xfrm>
            <a:off x="3612662" y="2518088"/>
            <a:ext cx="4981172" cy="1754326"/>
          </a:xfrm>
          <a:prstGeom prst="rect">
            <a:avLst/>
          </a:prstGeom>
          <a:noFill/>
        </p:spPr>
        <p:txBody>
          <a:bodyPr wrap="none" rtlCol="0">
            <a:spAutoFit/>
          </a:bodyPr>
          <a:lstStyle/>
          <a:p>
            <a:pPr algn="ctr"/>
            <a:r>
              <a:rPr lang="it-IT" sz="5400" b="1">
                <a:latin typeface="Times New Roman" panose="02020603050405020304" pitchFamily="18" charset="0"/>
                <a:cs typeface="Times New Roman" panose="02020603050405020304" pitchFamily="18" charset="0"/>
              </a:rPr>
              <a:t>HOẠT ĐỘNG </a:t>
            </a:r>
            <a:r>
              <a:rPr lang="it-IT" sz="5400" b="1" smtClean="0">
                <a:latin typeface="Times New Roman" panose="02020603050405020304" pitchFamily="18" charset="0"/>
                <a:cs typeface="Times New Roman" panose="02020603050405020304" pitchFamily="18" charset="0"/>
              </a:rPr>
              <a:t>1</a:t>
            </a:r>
            <a:endParaRPr lang="vi-VN" sz="5400" b="1" smtClean="0">
              <a:latin typeface="Times New Roman" panose="02020603050405020304" pitchFamily="18" charset="0"/>
              <a:cs typeface="Times New Roman" panose="02020603050405020304" pitchFamily="18" charset="0"/>
            </a:endParaRPr>
          </a:p>
          <a:p>
            <a:pPr algn="ctr"/>
            <a:r>
              <a:rPr lang="it-IT" sz="5400" b="1" smtClean="0">
                <a:latin typeface="Times New Roman" panose="02020603050405020304" pitchFamily="18" charset="0"/>
                <a:cs typeface="Times New Roman" panose="02020603050405020304" pitchFamily="18" charset="0"/>
              </a:rPr>
              <a:t> </a:t>
            </a:r>
            <a:r>
              <a:rPr lang="it-IT" sz="5400" b="1">
                <a:latin typeface="Times New Roman" panose="02020603050405020304" pitchFamily="18" charset="0"/>
                <a:cs typeface="Times New Roman" panose="02020603050405020304" pitchFamily="18" charset="0"/>
              </a:rPr>
              <a:t>KHỞI ĐỘNG</a:t>
            </a:r>
            <a:endParaRPr lang="zh-CN" altLang="en-US" sz="5400" dirty="0">
              <a:solidFill>
                <a:srgbClr val="6EADA7"/>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down)">
                                      <p:cBhvr>
                                        <p:cTn id="20" dur="580">
                                          <p:stCondLst>
                                            <p:cond delay="0"/>
                                          </p:stCondLst>
                                        </p:cTn>
                                        <p:tgtEl>
                                          <p:spTgt spid="21">
                                            <p:txEl>
                                              <p:pRg st="0" end="0"/>
                                            </p:txEl>
                                          </p:spTgt>
                                        </p:tgtEl>
                                      </p:cBhvr>
                                    </p:animEffect>
                                    <p:anim calcmode="lin" valueType="num">
                                      <p:cBhvr>
                                        <p:cTn id="21"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21">
                                            <p:txEl>
                                              <p:pRg st="0" end="0"/>
                                            </p:txEl>
                                          </p:spTgt>
                                        </p:tgtEl>
                                      </p:cBhvr>
                                      <p:to x="100000" y="60000"/>
                                    </p:animScale>
                                    <p:animScale>
                                      <p:cBhvr>
                                        <p:cTn id="27" dur="166" decel="50000">
                                          <p:stCondLst>
                                            <p:cond delay="676"/>
                                          </p:stCondLst>
                                        </p:cTn>
                                        <p:tgtEl>
                                          <p:spTgt spid="21">
                                            <p:txEl>
                                              <p:pRg st="0" end="0"/>
                                            </p:txEl>
                                          </p:spTgt>
                                        </p:tgtEl>
                                      </p:cBhvr>
                                      <p:to x="100000" y="100000"/>
                                    </p:animScale>
                                    <p:animScale>
                                      <p:cBhvr>
                                        <p:cTn id="28" dur="26">
                                          <p:stCondLst>
                                            <p:cond delay="1312"/>
                                          </p:stCondLst>
                                        </p:cTn>
                                        <p:tgtEl>
                                          <p:spTgt spid="21">
                                            <p:txEl>
                                              <p:pRg st="0" end="0"/>
                                            </p:txEl>
                                          </p:spTgt>
                                        </p:tgtEl>
                                      </p:cBhvr>
                                      <p:to x="100000" y="80000"/>
                                    </p:animScale>
                                    <p:animScale>
                                      <p:cBhvr>
                                        <p:cTn id="29" dur="166" decel="50000">
                                          <p:stCondLst>
                                            <p:cond delay="1338"/>
                                          </p:stCondLst>
                                        </p:cTn>
                                        <p:tgtEl>
                                          <p:spTgt spid="21">
                                            <p:txEl>
                                              <p:pRg st="0" end="0"/>
                                            </p:txEl>
                                          </p:spTgt>
                                        </p:tgtEl>
                                      </p:cBhvr>
                                      <p:to x="100000" y="100000"/>
                                    </p:animScale>
                                    <p:animScale>
                                      <p:cBhvr>
                                        <p:cTn id="30" dur="26">
                                          <p:stCondLst>
                                            <p:cond delay="1642"/>
                                          </p:stCondLst>
                                        </p:cTn>
                                        <p:tgtEl>
                                          <p:spTgt spid="21">
                                            <p:txEl>
                                              <p:pRg st="0" end="0"/>
                                            </p:txEl>
                                          </p:spTgt>
                                        </p:tgtEl>
                                      </p:cBhvr>
                                      <p:to x="100000" y="90000"/>
                                    </p:animScale>
                                    <p:animScale>
                                      <p:cBhvr>
                                        <p:cTn id="31" dur="166" decel="50000">
                                          <p:stCondLst>
                                            <p:cond delay="1668"/>
                                          </p:stCondLst>
                                        </p:cTn>
                                        <p:tgtEl>
                                          <p:spTgt spid="21">
                                            <p:txEl>
                                              <p:pRg st="0" end="0"/>
                                            </p:txEl>
                                          </p:spTgt>
                                        </p:tgtEl>
                                      </p:cBhvr>
                                      <p:to x="100000" y="100000"/>
                                    </p:animScale>
                                    <p:animScale>
                                      <p:cBhvr>
                                        <p:cTn id="32" dur="26">
                                          <p:stCondLst>
                                            <p:cond delay="1808"/>
                                          </p:stCondLst>
                                        </p:cTn>
                                        <p:tgtEl>
                                          <p:spTgt spid="21">
                                            <p:txEl>
                                              <p:pRg st="0" end="0"/>
                                            </p:txEl>
                                          </p:spTgt>
                                        </p:tgtEl>
                                      </p:cBhvr>
                                      <p:to x="100000" y="95000"/>
                                    </p:animScale>
                                    <p:animScale>
                                      <p:cBhvr>
                                        <p:cTn id="33" dur="166" decel="50000">
                                          <p:stCondLst>
                                            <p:cond delay="1834"/>
                                          </p:stCondLst>
                                        </p:cTn>
                                        <p:tgtEl>
                                          <p:spTgt spid="21">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21">
                                            <p:txEl>
                                              <p:pRg st="1" end="1"/>
                                            </p:txEl>
                                          </p:spTgt>
                                        </p:tgtEl>
                                        <p:attrNameLst>
                                          <p:attrName>style.visibility</p:attrName>
                                        </p:attrNameLst>
                                      </p:cBhvr>
                                      <p:to>
                                        <p:strVal val="visible"/>
                                      </p:to>
                                    </p:set>
                                    <p:animEffect transition="in" filter="wipe(down)">
                                      <p:cBhvr>
                                        <p:cTn id="36" dur="580">
                                          <p:stCondLst>
                                            <p:cond delay="0"/>
                                          </p:stCondLst>
                                        </p:cTn>
                                        <p:tgtEl>
                                          <p:spTgt spid="21">
                                            <p:txEl>
                                              <p:pRg st="1" end="1"/>
                                            </p:txEl>
                                          </p:spTgt>
                                        </p:tgtEl>
                                      </p:cBhvr>
                                    </p:animEffect>
                                    <p:anim calcmode="lin" valueType="num">
                                      <p:cBhvr>
                                        <p:cTn id="37" dur="1822" tmFilter="0,0; 0.14,0.36; 0.43,0.73; 0.71,0.91; 1.0,1.0">
                                          <p:stCondLst>
                                            <p:cond delay="0"/>
                                          </p:stCondLst>
                                        </p:cTn>
                                        <p:tgtEl>
                                          <p:spTgt spid="21">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1">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1">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1">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1">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1">
                                            <p:txEl>
                                              <p:pRg st="1" end="1"/>
                                            </p:txEl>
                                          </p:spTgt>
                                        </p:tgtEl>
                                      </p:cBhvr>
                                      <p:to x="100000" y="60000"/>
                                    </p:animScale>
                                    <p:animScale>
                                      <p:cBhvr>
                                        <p:cTn id="43" dur="166" decel="50000">
                                          <p:stCondLst>
                                            <p:cond delay="676"/>
                                          </p:stCondLst>
                                        </p:cTn>
                                        <p:tgtEl>
                                          <p:spTgt spid="21">
                                            <p:txEl>
                                              <p:pRg st="1" end="1"/>
                                            </p:txEl>
                                          </p:spTgt>
                                        </p:tgtEl>
                                      </p:cBhvr>
                                      <p:to x="100000" y="100000"/>
                                    </p:animScale>
                                    <p:animScale>
                                      <p:cBhvr>
                                        <p:cTn id="44" dur="26">
                                          <p:stCondLst>
                                            <p:cond delay="1312"/>
                                          </p:stCondLst>
                                        </p:cTn>
                                        <p:tgtEl>
                                          <p:spTgt spid="21">
                                            <p:txEl>
                                              <p:pRg st="1" end="1"/>
                                            </p:txEl>
                                          </p:spTgt>
                                        </p:tgtEl>
                                      </p:cBhvr>
                                      <p:to x="100000" y="80000"/>
                                    </p:animScale>
                                    <p:animScale>
                                      <p:cBhvr>
                                        <p:cTn id="45" dur="166" decel="50000">
                                          <p:stCondLst>
                                            <p:cond delay="1338"/>
                                          </p:stCondLst>
                                        </p:cTn>
                                        <p:tgtEl>
                                          <p:spTgt spid="21">
                                            <p:txEl>
                                              <p:pRg st="1" end="1"/>
                                            </p:txEl>
                                          </p:spTgt>
                                        </p:tgtEl>
                                      </p:cBhvr>
                                      <p:to x="100000" y="100000"/>
                                    </p:animScale>
                                    <p:animScale>
                                      <p:cBhvr>
                                        <p:cTn id="46" dur="26">
                                          <p:stCondLst>
                                            <p:cond delay="1642"/>
                                          </p:stCondLst>
                                        </p:cTn>
                                        <p:tgtEl>
                                          <p:spTgt spid="21">
                                            <p:txEl>
                                              <p:pRg st="1" end="1"/>
                                            </p:txEl>
                                          </p:spTgt>
                                        </p:tgtEl>
                                      </p:cBhvr>
                                      <p:to x="100000" y="90000"/>
                                    </p:animScale>
                                    <p:animScale>
                                      <p:cBhvr>
                                        <p:cTn id="47" dur="166" decel="50000">
                                          <p:stCondLst>
                                            <p:cond delay="1668"/>
                                          </p:stCondLst>
                                        </p:cTn>
                                        <p:tgtEl>
                                          <p:spTgt spid="21">
                                            <p:txEl>
                                              <p:pRg st="1" end="1"/>
                                            </p:txEl>
                                          </p:spTgt>
                                        </p:tgtEl>
                                      </p:cBhvr>
                                      <p:to x="100000" y="100000"/>
                                    </p:animScale>
                                    <p:animScale>
                                      <p:cBhvr>
                                        <p:cTn id="48" dur="26">
                                          <p:stCondLst>
                                            <p:cond delay="1808"/>
                                          </p:stCondLst>
                                        </p:cTn>
                                        <p:tgtEl>
                                          <p:spTgt spid="21">
                                            <p:txEl>
                                              <p:pRg st="1" end="1"/>
                                            </p:txEl>
                                          </p:spTgt>
                                        </p:tgtEl>
                                      </p:cBhvr>
                                      <p:to x="100000" y="95000"/>
                                    </p:animScale>
                                    <p:animScale>
                                      <p:cBhvr>
                                        <p:cTn id="49" dur="166" decel="50000">
                                          <p:stCondLst>
                                            <p:cond delay="1834"/>
                                          </p:stCondLst>
                                        </p:cTn>
                                        <p:tgtEl>
                                          <p:spTgt spid="21">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8000"/>
          </a:stretch>
        </a:blipFill>
        <a:effectLst/>
      </p:bgPr>
    </p:bg>
    <p:spTree>
      <p:nvGrpSpPr>
        <p:cNvPr id="1" name=""/>
        <p:cNvGrpSpPr/>
        <p:nvPr/>
      </p:nvGrpSpPr>
      <p:grpSpPr>
        <a:xfrm>
          <a:off x="0" y="0"/>
          <a:ext cx="0" cy="0"/>
          <a:chOff x="0" y="0"/>
          <a:chExt cx="0" cy="0"/>
        </a:xfrm>
      </p:grpSpPr>
      <p:sp>
        <p:nvSpPr>
          <p:cNvPr id="4" name="TextBox 3"/>
          <p:cNvSpPr txBox="1"/>
          <p:nvPr/>
        </p:nvSpPr>
        <p:spPr>
          <a:xfrm>
            <a:off x="-241597" y="0"/>
            <a:ext cx="4881787" cy="2800767"/>
          </a:xfrm>
          <a:prstGeom prst="rect">
            <a:avLst/>
          </a:prstGeom>
          <a:noFill/>
          <a:ln>
            <a:noFill/>
          </a:ln>
          <a:effectLst>
            <a:outerShdw blurRad="149987" dist="250190" dir="8460000" algn="ctr">
              <a:srgbClr val="000000">
                <a:alpha val="28000"/>
              </a:srgbClr>
            </a:outerShdw>
          </a:effectLst>
          <a:scene3d>
            <a:camera prst="perspectiveContrastingRightFacing"/>
            <a:lightRig rig="contrasting" dir="t">
              <a:rot lat="0" lon="0" rev="1500000"/>
            </a:lightRig>
          </a:scene3d>
          <a:sp3d prstMaterial="metal">
            <a:bevelT w="88900" h="88900"/>
          </a:sp3d>
        </p:spPr>
        <p:txBody>
          <a:bodyPr wrap="square" rtlCol="0">
            <a:spAutoFit/>
          </a:bodyPr>
          <a:lstStyle/>
          <a:p>
            <a:r>
              <a:rPr lang="vi-VN" sz="88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a:t>
            </a:r>
            <a:r>
              <a:rPr lang="vi-VN" sz="8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ngôn ngữ</a:t>
            </a:r>
            <a:endParaRPr lang="en-US" sz="880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534" y="3429000"/>
            <a:ext cx="2643187" cy="3338512"/>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3969268"/>
            <a:ext cx="2209800" cy="2714742"/>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3986" y="152401"/>
            <a:ext cx="1952408" cy="1938337"/>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806" y="1132454"/>
            <a:ext cx="4743450" cy="4743450"/>
          </a:xfrm>
          <a:prstGeom prst="rect">
            <a:avLst/>
          </a:prstGeom>
        </p:spPr>
      </p:pic>
      <p:sp>
        <p:nvSpPr>
          <p:cNvPr id="10" name="Right Arrow 9">
            <a:hlinkClick r:id="rId9" action="ppaction://hlinksldjump"/>
          </p:cNvPr>
          <p:cNvSpPr/>
          <p:nvPr/>
        </p:nvSpPr>
        <p:spPr>
          <a:xfrm>
            <a:off x="9144000" y="5486400"/>
            <a:ext cx="1524000" cy="1197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hlinkClick r:id="rId9" action="ppaction://hlinksldjump"/>
          </p:cNvPr>
          <p:cNvSpPr txBox="1"/>
          <p:nvPr/>
        </p:nvSpPr>
        <p:spPr>
          <a:xfrm>
            <a:off x="9234055" y="5875904"/>
            <a:ext cx="1343891" cy="369332"/>
          </a:xfrm>
          <a:prstGeom prst="rect">
            <a:avLst/>
          </a:prstGeom>
          <a:noFill/>
        </p:spPr>
        <p:txBody>
          <a:bodyPr wrap="square" rtlCol="0">
            <a:spAutoFit/>
          </a:bodyPr>
          <a:lstStyle/>
          <a:p>
            <a:r>
              <a:rPr lang="en-US" b="1">
                <a:solidFill>
                  <a:prstClr val="black"/>
                </a:solidFill>
                <a:latin typeface="Times New Roman" pitchFamily="18" charset="0"/>
                <a:cs typeface="Times New Roman" pitchFamily="18" charset="0"/>
              </a:rPr>
              <a:t>BẮT ĐẦU</a:t>
            </a:r>
          </a:p>
        </p:txBody>
      </p:sp>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68000" y="0"/>
            <a:ext cx="609600" cy="609600"/>
          </a:xfrm>
          <a:prstGeom prst="rect">
            <a:avLst/>
          </a:prstGeom>
        </p:spPr>
      </p:pic>
    </p:spTree>
    <p:extLst>
      <p:ext uri="{BB962C8B-B14F-4D97-AF65-F5344CB8AC3E}">
        <p14:creationId xmlns:p14="http://schemas.microsoft.com/office/powerpoint/2010/main" val="344403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4"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55024" y="2982302"/>
            <a:ext cx="6880031" cy="1384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a:latin typeface="Times New Roman" panose="02020603050405020304" pitchFamily="18" charset="0"/>
                <a:cs typeface="Times New Roman" panose="02020603050405020304" pitchFamily="18" charset="0"/>
              </a:rPr>
              <a:t>B. Là từ được mượn từ tiếng Hán, trong đó tiếng để cấu tạo từ Hán Việt được gọi là yếu tố Hán Việt.</a:t>
            </a:r>
            <a:endParaRPr lang="en-GB" sz="2800">
              <a:latin typeface="Times New Roman" panose="02020603050405020304" pitchFamily="18" charset="0"/>
              <a:cs typeface="Times New Roman" panose="02020603050405020304" pitchFamily="18" charset="0"/>
            </a:endParaRPr>
          </a:p>
        </p:txBody>
      </p:sp>
      <p:sp>
        <p:nvSpPr>
          <p:cNvPr id="17" name="dapanb"/>
          <p:cNvSpPr txBox="1"/>
          <p:nvPr/>
        </p:nvSpPr>
        <p:spPr>
          <a:xfrm>
            <a:off x="3855024" y="2147614"/>
            <a:ext cx="6880031"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a:latin typeface="Times New Roman" panose="02020603050405020304" pitchFamily="18" charset="0"/>
                <a:cs typeface="Times New Roman" panose="02020603050405020304" pitchFamily="18" charset="0"/>
              </a:rPr>
              <a:t>A. Là những từ được mượn từ tiếng Hán.</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900053" y="4547863"/>
            <a:ext cx="4466506"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a:latin typeface="Times New Roman" panose="02020603050405020304" pitchFamily="18" charset="0"/>
                <a:cs typeface="Times New Roman" panose="02020603050405020304" pitchFamily="18" charset="0"/>
              </a:rPr>
              <a:t>C. Cả A và B đều đúng.</a:t>
            </a:r>
            <a:endParaRPr lang="en-GB" sz="2800">
              <a:latin typeface="Times New Roman" panose="02020603050405020304" pitchFamily="18" charset="0"/>
              <a:cs typeface="Times New Roman" panose="02020603050405020304" pitchFamily="18" charset="0"/>
            </a:endParaRPr>
          </a:p>
        </p:txBody>
      </p:sp>
      <p:sp>
        <p:nvSpPr>
          <p:cNvPr id="19" name="dapand"/>
          <p:cNvSpPr txBox="1"/>
          <p:nvPr/>
        </p:nvSpPr>
        <p:spPr>
          <a:xfrm>
            <a:off x="3900052" y="5513453"/>
            <a:ext cx="4466507"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a:latin typeface="Times New Roman" panose="02020603050405020304" pitchFamily="18" charset="0"/>
                <a:cs typeface="Times New Roman" panose="02020603050405020304" pitchFamily="18" charset="0"/>
              </a:rPr>
              <a:t>D. Cả A và B đều sai.</a:t>
            </a:r>
            <a:endParaRPr lang="en-GB" sz="2800">
              <a:latin typeface="Times New Roman" panose="02020603050405020304" pitchFamily="18" charset="0"/>
              <a:cs typeface="Times New Roman" panose="02020603050405020304" pitchFamily="18" charset="0"/>
            </a:endParaRPr>
          </a:p>
        </p:txBody>
      </p:sp>
      <p:sp>
        <p:nvSpPr>
          <p:cNvPr id="22" name="cauhoi"/>
          <p:cNvSpPr/>
          <p:nvPr/>
        </p:nvSpPr>
        <p:spPr>
          <a:xfrm>
            <a:off x="2893884" y="29022"/>
            <a:ext cx="6019800" cy="1582044"/>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727759" y="2096509"/>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727759" y="546636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775987"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642159" y="244548"/>
            <a:ext cx="4724400" cy="1077218"/>
          </a:xfrm>
          <a:prstGeom prst="rect">
            <a:avLst/>
          </a:prstGeom>
          <a:noFill/>
        </p:spPr>
        <p:txBody>
          <a:bodyPr wrap="square" rtlCol="0">
            <a:spAutoFit/>
          </a:bodyPr>
          <a:lstStyle/>
          <a:p>
            <a:pPr algn="ctr"/>
            <a:r>
              <a:rPr lang="vi-VN" sz="3200" b="1">
                <a:latin typeface="Times New Roman" panose="02020603050405020304" pitchFamily="18" charset="0"/>
                <a:cs typeface="Times New Roman" panose="02020603050405020304" pitchFamily="18" charset="0"/>
              </a:rPr>
              <a:t>Câu 1</a:t>
            </a:r>
            <a:r>
              <a:rPr lang="vi-VN" sz="3200">
                <a:latin typeface="Times New Roman" panose="02020603050405020304" pitchFamily="18" charset="0"/>
                <a:cs typeface="Times New Roman" panose="02020603050405020304" pitchFamily="18" charset="0"/>
              </a:rPr>
              <a:t>. Từ Hán Việt là những từ như thế nào?</a:t>
            </a:r>
            <a:endParaRPr lang="en-GB" sz="32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3" name="Picture 2">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184379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15"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5944" y="4282924"/>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7276" y="2369551"/>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753057" y="2443032"/>
            <a:ext cx="233102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a:latin typeface="Times New Roman" panose="02020603050405020304" pitchFamily="18" charset="0"/>
                <a:cs typeface="Times New Roman" panose="02020603050405020304" pitchFamily="18" charset="0"/>
              </a:rPr>
              <a:t>A. Xã tắc</a:t>
            </a:r>
            <a:endParaRPr lang="en-GB" sz="2800">
              <a:latin typeface="Times New Roman" panose="02020603050405020304" pitchFamily="18" charset="0"/>
              <a:cs typeface="Times New Roman" panose="02020603050405020304" pitchFamily="18" charset="0"/>
            </a:endParaRPr>
          </a:p>
        </p:txBody>
      </p:sp>
      <p:sp>
        <p:nvSpPr>
          <p:cNvPr id="17" name="dapanb"/>
          <p:cNvSpPr txBox="1"/>
          <p:nvPr/>
        </p:nvSpPr>
        <p:spPr>
          <a:xfrm>
            <a:off x="3809996" y="3452776"/>
            <a:ext cx="227408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a:latin typeface="Times New Roman" panose="02020603050405020304" pitchFamily="18" charset="0"/>
                <a:cs typeface="Times New Roman" panose="02020603050405020304" pitchFamily="18" charset="0"/>
              </a:rPr>
              <a:t>B. Ngựa đá</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798085" y="4462520"/>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C. Âu vàng</a:t>
            </a:r>
            <a:endParaRPr lang="en-GB" sz="2800">
              <a:latin typeface="Times New Roman" panose="02020603050405020304" pitchFamily="18" charset="0"/>
              <a:cs typeface="Times New Roman" panose="02020603050405020304" pitchFamily="18" charset="0"/>
            </a:endParaRPr>
          </a:p>
        </p:txBody>
      </p:sp>
      <p:sp>
        <p:nvSpPr>
          <p:cNvPr id="19" name="dapand"/>
          <p:cNvSpPr txBox="1"/>
          <p:nvPr/>
        </p:nvSpPr>
        <p:spPr>
          <a:xfrm>
            <a:off x="3809996" y="5497069"/>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D. Cả A và C</a:t>
            </a:r>
            <a:endParaRPr lang="en-GB" sz="2800">
              <a:latin typeface="Times New Roman" panose="02020603050405020304" pitchFamily="18" charset="0"/>
              <a:cs typeface="Times New Roman" panose="02020603050405020304" pitchFamily="18" charset="0"/>
            </a:endParaRPr>
          </a:p>
        </p:txBody>
      </p:sp>
      <p:sp>
        <p:nvSpPr>
          <p:cNvPr id="22" name="cauhoi"/>
          <p:cNvSpPr/>
          <p:nvPr/>
        </p:nvSpPr>
        <p:spPr>
          <a:xfrm>
            <a:off x="2157984" y="29021"/>
            <a:ext cx="7717536" cy="2324117"/>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747717" y="430764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176248" y="254577"/>
            <a:ext cx="6473952" cy="1815882"/>
          </a:xfrm>
          <a:prstGeom prst="rect">
            <a:avLst/>
          </a:prstGeom>
          <a:noFill/>
        </p:spPr>
        <p:txBody>
          <a:bodyPr wrap="square" rtlCol="0">
            <a:spAutoFit/>
          </a:bodyPr>
          <a:lstStyle/>
          <a:p>
            <a:pPr algn="ctr"/>
            <a:r>
              <a:rPr lang="vi-VN" sz="2800" b="1">
                <a:latin typeface="Times New Roman" panose="02020603050405020304" pitchFamily="18" charset="0"/>
                <a:cs typeface="Times New Roman" panose="02020603050405020304" pitchFamily="18" charset="0"/>
              </a:rPr>
              <a:t>Câu 2. </a:t>
            </a:r>
            <a:r>
              <a:rPr lang="vi-VN" sz="2800">
                <a:latin typeface="Times New Roman" panose="02020603050405020304" pitchFamily="18" charset="0"/>
                <a:cs typeface="Times New Roman" panose="02020603050405020304" pitchFamily="18" charset="0"/>
              </a:rPr>
              <a:t>Từ nào trong các câu dưới đây là từ Hán Việt?</a:t>
            </a:r>
            <a:endParaRPr lang="en-GB" sz="2800">
              <a:latin typeface="Times New Roman" panose="02020603050405020304" pitchFamily="18" charset="0"/>
              <a:cs typeface="Times New Roman" panose="02020603050405020304" pitchFamily="18" charset="0"/>
            </a:endParaRPr>
          </a:p>
          <a:p>
            <a:pPr algn="ctr"/>
            <a:r>
              <a:rPr lang="vi-VN" sz="2800" i="1">
                <a:latin typeface="Times New Roman" panose="02020603050405020304" pitchFamily="18" charset="0"/>
                <a:cs typeface="Times New Roman" panose="02020603050405020304" pitchFamily="18" charset="0"/>
              </a:rPr>
              <a:t>Xã tắc hai phen chồn ngựa đá</a:t>
            </a:r>
            <a:endParaRPr lang="en-GB" sz="2800">
              <a:latin typeface="Times New Roman" panose="02020603050405020304" pitchFamily="18" charset="0"/>
              <a:cs typeface="Times New Roman" panose="02020603050405020304" pitchFamily="18" charset="0"/>
            </a:endParaRPr>
          </a:p>
          <a:p>
            <a:pPr algn="ctr"/>
            <a:r>
              <a:rPr lang="vi-VN" sz="2800" i="1">
                <a:latin typeface="Times New Roman" panose="02020603050405020304" pitchFamily="18" charset="0"/>
                <a:cs typeface="Times New Roman" panose="02020603050405020304" pitchFamily="18" charset="0"/>
              </a:rPr>
              <a:t>Non sông nghìn thuở vững âu vàng</a:t>
            </a:r>
            <a:endParaRPr lang="en-GB" sz="28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2683" y="4638575"/>
            <a:ext cx="1567186" cy="1979454"/>
          </a:xfrm>
          <a:prstGeom prst="rect">
            <a:avLst/>
          </a:prstGeom>
        </p:spPr>
      </p:pic>
    </p:spTree>
    <p:extLst>
      <p:ext uri="{BB962C8B-B14F-4D97-AF65-F5344CB8AC3E}">
        <p14:creationId xmlns:p14="http://schemas.microsoft.com/office/powerpoint/2010/main" val="13445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15"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10001" y="2129730"/>
            <a:ext cx="464820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A. Người lính mới</a:t>
            </a:r>
            <a:endParaRPr lang="en-GB" sz="2800">
              <a:latin typeface="Times New Roman" panose="02020603050405020304" pitchFamily="18" charset="0"/>
              <a:cs typeface="Times New Roman" panose="02020603050405020304" pitchFamily="18" charset="0"/>
            </a:endParaRPr>
          </a:p>
        </p:txBody>
      </p:sp>
      <p:sp>
        <p:nvSpPr>
          <p:cNvPr id="17" name="dapanb"/>
          <p:cNvSpPr txBox="1"/>
          <p:nvPr/>
        </p:nvSpPr>
        <p:spPr>
          <a:xfrm>
            <a:off x="3810000" y="3274414"/>
            <a:ext cx="4648204"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B. Binh khí mới</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810001" y="4369501"/>
            <a:ext cx="4648204"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C. Con người mới</a:t>
            </a:r>
            <a:endParaRPr lang="en-GB" sz="2800">
              <a:latin typeface="Times New Roman" panose="02020603050405020304" pitchFamily="18" charset="0"/>
              <a:cs typeface="Times New Roman" panose="02020603050405020304" pitchFamily="18" charset="0"/>
            </a:endParaRPr>
          </a:p>
        </p:txBody>
      </p:sp>
      <p:sp>
        <p:nvSpPr>
          <p:cNvPr id="19" name="dapand"/>
          <p:cNvSpPr txBox="1"/>
          <p:nvPr/>
        </p:nvSpPr>
        <p:spPr>
          <a:xfrm>
            <a:off x="3810001" y="5287999"/>
            <a:ext cx="4648204"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D. Cả 3 đáp án trên đều đúng</a:t>
            </a:r>
            <a:endParaRPr lang="en-GB" sz="2800">
              <a:latin typeface="Times New Roman" panose="02020603050405020304" pitchFamily="18" charset="0"/>
              <a:cs typeface="Times New Roman" panose="02020603050405020304" pitchFamily="18" charset="0"/>
            </a:endParaRPr>
          </a:p>
        </p:txBody>
      </p:sp>
      <p:sp>
        <p:nvSpPr>
          <p:cNvPr id="22" name="cauhoi"/>
          <p:cNvSpPr/>
          <p:nvPr/>
        </p:nvSpPr>
        <p:spPr>
          <a:xfrm>
            <a:off x="2893884" y="29022"/>
            <a:ext cx="6019800" cy="1582044"/>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812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642160" y="305971"/>
            <a:ext cx="4724400" cy="1077218"/>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Câu 3</a:t>
            </a:r>
            <a:r>
              <a:rPr lang="en-US" sz="3200">
                <a:latin typeface="Times New Roman" panose="02020603050405020304" pitchFamily="18" charset="0"/>
                <a:cs typeface="Times New Roman" panose="02020603050405020304" pitchFamily="18" charset="0"/>
              </a:rPr>
              <a:t>. Nghĩa của từ “tân binh” là gì?</a:t>
            </a:r>
            <a:endParaRPr lang="en-GB" sz="32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7518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32"/>
                </p:tgtEl>
              </p:cMediaNode>
            </p:audio>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9" dur="2000" fill="hold"/>
                                        <p:tgtEl>
                                          <p:spTgt spid="8"/>
                                        </p:tgtEl>
                                        <p:attrNameLst>
                                          <p:attrName>ppt_x</p:attrName>
                                          <p:attrName>ppt_y</p:attrName>
                                        </p:attrNameLst>
                                      </p:cBhvr>
                                      <p:rCtr x="10955" y="-2520"/>
                                    </p:animMotion>
                                  </p:childTnLst>
                                </p:cTn>
                              </p:par>
                              <p:par>
                                <p:cTn id="60" presetID="1" presetClass="mediacall" presetSubtype="0" fill="hold" nodeType="withEffect">
                                  <p:stCondLst>
                                    <p:cond delay="0"/>
                                  </p:stCondLst>
                                  <p:childTnLst>
                                    <p:cmd type="call" cmd="playFrom(0.0)">
                                      <p:cBhvr>
                                        <p:cTn id="61" dur="4715" fill="hold"/>
                                        <p:tgtEl>
                                          <p:spTgt spid="32"/>
                                        </p:tgtEl>
                                      </p:cBhvr>
                                    </p:cmd>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05556E-6 0.01387 L -0.00226 1.00439 " pathEditMode="relative" rAng="0" ptsTypes="AA">
                                      <p:cBhvr>
                                        <p:cTn id="66"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760" y="3188954"/>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5357225"/>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766585" y="3368549"/>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B. Quốc kỳ</a:t>
            </a:r>
            <a:endParaRPr lang="en-GB" sz="2800">
              <a:latin typeface="Times New Roman" panose="02020603050405020304" pitchFamily="18" charset="0"/>
              <a:cs typeface="Times New Roman" panose="02020603050405020304" pitchFamily="18" charset="0"/>
            </a:endParaRPr>
          </a:p>
        </p:txBody>
      </p:sp>
      <p:sp>
        <p:nvSpPr>
          <p:cNvPr id="17" name="dapanb"/>
          <p:cNvSpPr txBox="1"/>
          <p:nvPr/>
        </p:nvSpPr>
        <p:spPr>
          <a:xfrm>
            <a:off x="3766584" y="5513802"/>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D. Giang sơn</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766584" y="4450327"/>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C. Sơn thủy</a:t>
            </a:r>
            <a:endParaRPr lang="en-GB" sz="2800">
              <a:latin typeface="Times New Roman" panose="02020603050405020304" pitchFamily="18" charset="0"/>
              <a:cs typeface="Times New Roman" panose="02020603050405020304" pitchFamily="18" charset="0"/>
            </a:endParaRPr>
          </a:p>
        </p:txBody>
      </p:sp>
      <p:sp>
        <p:nvSpPr>
          <p:cNvPr id="19" name="dapand"/>
          <p:cNvSpPr txBox="1"/>
          <p:nvPr/>
        </p:nvSpPr>
        <p:spPr>
          <a:xfrm>
            <a:off x="3766585" y="2239218"/>
            <a:ext cx="228599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A. Sơn hà</a:t>
            </a:r>
            <a:endParaRPr lang="en-GB" sz="2800">
              <a:latin typeface="Times New Roman" panose="02020603050405020304" pitchFamily="18" charset="0"/>
              <a:cs typeface="Times New Roman" panose="02020603050405020304" pitchFamily="18" charset="0"/>
            </a:endParaRPr>
          </a:p>
        </p:txBody>
      </p:sp>
      <p:sp>
        <p:nvSpPr>
          <p:cNvPr id="22" name="cauhoi"/>
          <p:cNvSpPr/>
          <p:nvPr/>
        </p:nvSpPr>
        <p:spPr>
          <a:xfrm>
            <a:off x="2893884" y="29022"/>
            <a:ext cx="6019800" cy="1582044"/>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727760" y="5357225"/>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685137" y="205999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812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642160" y="310128"/>
            <a:ext cx="4944057"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Câu 4. </a:t>
            </a:r>
            <a:r>
              <a:rPr lang="en-US" sz="2800">
                <a:latin typeface="Times New Roman" panose="02020603050405020304" pitchFamily="18" charset="0"/>
                <a:cs typeface="Times New Roman" panose="02020603050405020304" pitchFamily="18" charset="0"/>
              </a:rPr>
              <a:t>Từ Hán Việt nào sau đây không phải từ ghép đẳng lập?</a:t>
            </a:r>
            <a:endParaRPr lang="en-GB" sz="28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6763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42292 C 0.09583 0.40973 0.10833 0.39954 0.1191 0.39074 C 0.1217 0.38264 0.13403 0.36482 0.14149 0.35857 C 0.15035 0.33056 0.20399 0.3213 0.23438 0.31806 C 0.24948 0.31875 0.26528 0.31621 0.27969 0.31991 C 0.28542 0.3213 0.28628 0.32824 0.28976 0.33241 C 0.2941 0.33773 0.2974 0.34954 0.29983 0.35648 C 0.30156 0.36181 0.30503 0.37246 0.30503 0.37269 C 0.30417 0.38866 0.30382 0.40486 0.30243 0.42107 C 0.30174 0.42662 0.29774 0.42848 0.29497 0.4331 C 0.27882 0.45903 0.24965 0.46875 0.21458 0.47361 C 0.19392 0.47176 0.19479 0.47477 0.18177 0.46551 C 0.17569 0.46111 0.16424 0.45139 0.16424 0.45162 C 0.16042 0.44213 0.15677 0.42292 0.15677 0.42315 C 0.15955 0.3831 0.15156 0.39422 0.1691 0.37454 C 0.18056 0.36181 0.16719 0.37037 0.18177 0.36273 C 0.19306 0.34931 0.20712 0.33681 0.22431 0.32824 C 0.2276 0.32662 0.23108 0.325 0.23438 0.32408 C 0.24115 0.32223 0.25451 0.31991 0.25451 0.32014 C 0.26215 0.3206 0.26979 0.32037 0.27726 0.32199 C 0.27969 0.32246 0.28056 0.325 0.28229 0.32639 C 0.29375 0.33426 0.30069 0.34167 0.30729 0.35255 C 0.31215 0.37894 0.32691 0.4338 0.30503 0.45139 C 0.28628 0.46644 0.25747 0.47616 0.23212 0.47963 C 0.21458 0.47778 0.21059 0.47848 0.19931 0.46945 C 0.19184 0.45672 0.18924 0.44468 0.18698 0.43102 C 0.18837 0.39723 0.1809 0.37778 0.20451 0.35463 C 0.21146 0.34792 0.21337 0.34329 0.22431 0.34051 C 0.23212 0.33635 0.23854 0.33449 0.24705 0.33241 C 0.27309 0.33426 0.26389 0.33426 0.27465 0.33426 L 0.25208 0.34861 L 0.27222 0.32824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15"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9144" y="3062179"/>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4297839"/>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16400" y="3198586"/>
            <a:ext cx="2376055"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B. Thiên kiến</a:t>
            </a:r>
            <a:endParaRPr lang="en-GB" sz="2800">
              <a:latin typeface="Times New Roman" panose="02020603050405020304" pitchFamily="18" charset="0"/>
              <a:cs typeface="Times New Roman" panose="02020603050405020304" pitchFamily="18" charset="0"/>
            </a:endParaRPr>
          </a:p>
        </p:txBody>
      </p:sp>
      <p:sp>
        <p:nvSpPr>
          <p:cNvPr id="17" name="dapanb"/>
          <p:cNvSpPr txBox="1"/>
          <p:nvPr/>
        </p:nvSpPr>
        <p:spPr>
          <a:xfrm>
            <a:off x="3809996" y="4353724"/>
            <a:ext cx="2376054"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C. Thiên hạ</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809996" y="2324085"/>
            <a:ext cx="2376054"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A. Thiên lí</a:t>
            </a:r>
            <a:endParaRPr lang="en-GB" sz="2800">
              <a:latin typeface="Times New Roman" panose="02020603050405020304" pitchFamily="18" charset="0"/>
              <a:cs typeface="Times New Roman" panose="02020603050405020304" pitchFamily="18" charset="0"/>
            </a:endParaRPr>
          </a:p>
        </p:txBody>
      </p:sp>
      <p:sp>
        <p:nvSpPr>
          <p:cNvPr id="19" name="dapand"/>
          <p:cNvSpPr txBox="1"/>
          <p:nvPr/>
        </p:nvSpPr>
        <p:spPr>
          <a:xfrm>
            <a:off x="3813788" y="5508862"/>
            <a:ext cx="237866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D. Thiên thanh</a:t>
            </a:r>
            <a:endParaRPr lang="en-GB" sz="2800">
              <a:latin typeface="Times New Roman" panose="02020603050405020304" pitchFamily="18" charset="0"/>
              <a:cs typeface="Times New Roman" panose="02020603050405020304" pitchFamily="18" charset="0"/>
            </a:endParaRPr>
          </a:p>
        </p:txBody>
      </p:sp>
      <p:sp>
        <p:nvSpPr>
          <p:cNvPr id="22" name="cauhoi"/>
          <p:cNvSpPr/>
          <p:nvPr/>
        </p:nvSpPr>
        <p:spPr>
          <a:xfrm>
            <a:off x="2893884" y="29022"/>
            <a:ext cx="6019800" cy="1582044"/>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813000" y="4220629"/>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670755" y="2128495"/>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679173" y="257610"/>
            <a:ext cx="509950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Câu 6. </a:t>
            </a:r>
            <a:r>
              <a:rPr lang="en-US" sz="2800">
                <a:latin typeface="Times New Roman" panose="02020603050405020304" pitchFamily="18" charset="0"/>
                <a:cs typeface="Times New Roman" panose="02020603050405020304" pitchFamily="18" charset="0"/>
              </a:rPr>
              <a:t>Chữ “thiên” trong từ nào sau đây </a:t>
            </a:r>
            <a:r>
              <a:rPr lang="en-US" sz="2800" b="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có nghĩa là “trời”?</a:t>
            </a:r>
            <a:endParaRPr lang="en-GB" sz="28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3959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1007 0.26736 C 0.10417 0.25417 0.11667 0.24398 0.12743 0.23519 C 0.13003 0.22709 0.14236 0.20926 0.14983 0.20301 C 0.15868 0.175 0.21233 0.16574 0.24271 0.1625 C 0.25781 0.1632 0.27361 0.16065 0.28802 0.16435 C 0.29375 0.16574 0.29462 0.17269 0.29809 0.17685 C 0.30243 0.18218 0.30573 0.19398 0.30816 0.20093 C 0.3099 0.20625 0.31337 0.2169 0.31337 0.21713 C 0.3125 0.2331 0.31215 0.24931 0.31076 0.26551 C 0.31007 0.27107 0.30608 0.27292 0.3033 0.27755 C 0.28715 0.30348 0.25799 0.3132 0.22292 0.31806 C 0.20226 0.31621 0.20313 0.31922 0.1901 0.30996 C 0.18403 0.30556 0.17257 0.29584 0.17257 0.29607 C 0.16875 0.28658 0.1651 0.26736 0.1651 0.2676 C 0.16788 0.22755 0.1599 0.23866 0.17743 0.21898 C 0.18889 0.20625 0.17552 0.21482 0.1901 0.20718 C 0.20139 0.19375 0.21545 0.18125 0.23264 0.17269 C 0.23594 0.17107 0.23941 0.16945 0.24271 0.16852 C 0.24948 0.16667 0.26285 0.16435 0.26285 0.16459 C 0.27049 0.16505 0.27813 0.16482 0.28559 0.16644 C 0.28802 0.1669 0.28889 0.16945 0.29063 0.17084 C 0.30208 0.17871 0.30903 0.18611 0.31563 0.19699 C 0.32049 0.22338 0.33524 0.27824 0.31337 0.29584 C 0.29462 0.31088 0.2658 0.3206 0.24045 0.32408 C 0.22292 0.32223 0.21892 0.32292 0.20764 0.31389 C 0.20017 0.30116 0.19757 0.28912 0.19531 0.27547 C 0.1967 0.24167 0.18924 0.22223 0.21285 0.19908 C 0.21979 0.19236 0.2217 0.18773 0.23264 0.18496 C 0.24045 0.18079 0.24688 0.17894 0.25538 0.17685 C 0.28142 0.17871 0.27222 0.17871 0.28299 0.17871 L 0.26042 0.19306 L 0.28056 0.17269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15"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6527" y="4183167"/>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8300" y="506558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0036" y="2050883"/>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044" y="312301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6797" y="4325110"/>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C. Gia sản</a:t>
            </a:r>
            <a:endParaRPr lang="en-GB" sz="2800">
              <a:latin typeface="Times New Roman" panose="02020603050405020304" pitchFamily="18" charset="0"/>
              <a:cs typeface="Times New Roman" panose="02020603050405020304" pitchFamily="18" charset="0"/>
            </a:endParaRPr>
          </a:p>
        </p:txBody>
      </p:sp>
      <p:sp>
        <p:nvSpPr>
          <p:cNvPr id="17" name="dapanb"/>
          <p:cNvSpPr txBox="1"/>
          <p:nvPr/>
        </p:nvSpPr>
        <p:spPr>
          <a:xfrm>
            <a:off x="3809997" y="3221647"/>
            <a:ext cx="22827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B. Gia tăng</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806797" y="2118184"/>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A. Gia vị</a:t>
            </a:r>
            <a:endParaRPr lang="en-GB" sz="2800">
              <a:latin typeface="Times New Roman" panose="02020603050405020304" pitchFamily="18" charset="0"/>
              <a:cs typeface="Times New Roman" panose="02020603050405020304" pitchFamily="18" charset="0"/>
            </a:endParaRPr>
          </a:p>
        </p:txBody>
      </p:sp>
      <p:sp>
        <p:nvSpPr>
          <p:cNvPr id="19" name="dapand"/>
          <p:cNvSpPr txBox="1"/>
          <p:nvPr/>
        </p:nvSpPr>
        <p:spPr>
          <a:xfrm>
            <a:off x="3806797" y="5245177"/>
            <a:ext cx="228599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D. Tham gia</a:t>
            </a:r>
            <a:endParaRPr lang="en-GB" sz="2800">
              <a:latin typeface="Times New Roman" panose="02020603050405020304" pitchFamily="18" charset="0"/>
              <a:cs typeface="Times New Roman" panose="02020603050405020304" pitchFamily="18" charset="0"/>
            </a:endParaRPr>
          </a:p>
        </p:txBody>
      </p:sp>
      <p:sp>
        <p:nvSpPr>
          <p:cNvPr id="22" name="cauhoi"/>
          <p:cNvSpPr/>
          <p:nvPr/>
        </p:nvSpPr>
        <p:spPr>
          <a:xfrm>
            <a:off x="2893884" y="29022"/>
            <a:ext cx="6019800" cy="1805364"/>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775988" y="3003729"/>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750072" y="4995147"/>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861228" y="208951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642160" y="226071"/>
            <a:ext cx="4724400" cy="1384995"/>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Câu 7. </a:t>
            </a:r>
            <a:r>
              <a:rPr lang="en-US" sz="2800">
                <a:latin typeface="Times New Roman" panose="02020603050405020304" pitchFamily="18" charset="0"/>
                <a:cs typeface="Times New Roman" panose="02020603050405020304" pitchFamily="18" charset="0"/>
              </a:rPr>
              <a:t>Từ nào dưới đây có yếu tố “gia” cùng nghĩa với từ “gia” trong gia đình?</a:t>
            </a:r>
            <a:endParaRPr lang="en-GB" sz="28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4267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15"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905" y="5060779"/>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598" y="3944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6207" y="2997989"/>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6" y="3257688"/>
            <a:ext cx="322173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a:latin typeface="Times New Roman" panose="02020603050405020304" pitchFamily="18" charset="0"/>
                <a:cs typeface="Times New Roman" panose="02020603050405020304" pitchFamily="18" charset="0"/>
              </a:rPr>
              <a:t>B. Năm từ Hán Việt.</a:t>
            </a:r>
            <a:endParaRPr lang="en-GB" sz="2800" b="1">
              <a:latin typeface="Times New Roman" panose="02020603050405020304" pitchFamily="18" charset="0"/>
              <a:cs typeface="Times New Roman" panose="02020603050405020304" pitchFamily="18" charset="0"/>
            </a:endParaRPr>
          </a:p>
        </p:txBody>
      </p:sp>
      <p:sp>
        <p:nvSpPr>
          <p:cNvPr id="17" name="dapanb"/>
          <p:cNvSpPr txBox="1"/>
          <p:nvPr/>
        </p:nvSpPr>
        <p:spPr>
          <a:xfrm>
            <a:off x="3809996" y="2292098"/>
            <a:ext cx="322173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a:latin typeface="Times New Roman" panose="02020603050405020304" pitchFamily="18" charset="0"/>
                <a:cs typeface="Times New Roman" panose="02020603050405020304" pitchFamily="18" charset="0"/>
              </a:rPr>
              <a:t>A. Bốn từ Hán Việt.</a:t>
            </a:r>
            <a:endParaRPr lang="en-GB" sz="2800">
              <a:latin typeface="Times New Roman" panose="02020603050405020304" pitchFamily="18" charset="0"/>
              <a:cs typeface="Times New Roman" panose="02020603050405020304" pitchFamily="18" charset="0"/>
            </a:endParaRPr>
          </a:p>
        </p:txBody>
      </p:sp>
      <p:sp>
        <p:nvSpPr>
          <p:cNvPr id="18" name="dapanc"/>
          <p:cNvSpPr txBox="1"/>
          <p:nvPr/>
        </p:nvSpPr>
        <p:spPr>
          <a:xfrm>
            <a:off x="3809995" y="4131768"/>
            <a:ext cx="322173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a:latin typeface="Times New Roman" panose="02020603050405020304" pitchFamily="18" charset="0"/>
                <a:cs typeface="Times New Roman" panose="02020603050405020304" pitchFamily="18" charset="0"/>
              </a:rPr>
              <a:t>C. Sáu từ Hán Việt.</a:t>
            </a:r>
            <a:endParaRPr lang="en-GB" sz="2800" b="1">
              <a:latin typeface="Times New Roman" panose="02020603050405020304" pitchFamily="18" charset="0"/>
              <a:cs typeface="Times New Roman" panose="02020603050405020304" pitchFamily="18" charset="0"/>
            </a:endParaRPr>
          </a:p>
        </p:txBody>
      </p:sp>
      <p:sp>
        <p:nvSpPr>
          <p:cNvPr id="19" name="dapand"/>
          <p:cNvSpPr txBox="1"/>
          <p:nvPr/>
        </p:nvSpPr>
        <p:spPr>
          <a:xfrm>
            <a:off x="3809995" y="5174753"/>
            <a:ext cx="322173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D. Ba từ Hán Việt.</a:t>
            </a:r>
            <a:endParaRPr lang="en-GB" sz="2800" b="1">
              <a:latin typeface="Times New Roman" panose="02020603050405020304" pitchFamily="18" charset="0"/>
              <a:cs typeface="Times New Roman" panose="02020603050405020304" pitchFamily="18" charset="0"/>
            </a:endParaRPr>
          </a:p>
        </p:txBody>
      </p:sp>
      <p:sp>
        <p:nvSpPr>
          <p:cNvPr id="22" name="cauhoi"/>
          <p:cNvSpPr/>
          <p:nvPr/>
        </p:nvSpPr>
        <p:spPr>
          <a:xfrm>
            <a:off x="2926080" y="-53753"/>
            <a:ext cx="7891272" cy="2343862"/>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4" name="nhanb"/>
          <p:cNvSpPr/>
          <p:nvPr/>
        </p:nvSpPr>
        <p:spPr>
          <a:xfrm>
            <a:off x="2679532" y="209650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nhand"/>
          <p:cNvSpPr/>
          <p:nvPr/>
        </p:nvSpPr>
        <p:spPr>
          <a:xfrm>
            <a:off x="2811678" y="49791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2824215" y="3846922"/>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uhoi"/>
          <p:cNvSpPr txBox="1"/>
          <p:nvPr/>
        </p:nvSpPr>
        <p:spPr>
          <a:xfrm>
            <a:off x="3593932" y="346094"/>
            <a:ext cx="7169532" cy="1815882"/>
          </a:xfrm>
          <a:prstGeom prst="rect">
            <a:avLst/>
          </a:prstGeom>
          <a:noFill/>
        </p:spPr>
        <p:txBody>
          <a:bodyPr wrap="square" rtlCol="0">
            <a:spAutoFit/>
          </a:bodyPr>
          <a:lstStyle/>
          <a:p>
            <a:pPr algn="ctr"/>
            <a:r>
              <a:rPr lang="vi-VN" sz="2800" b="1">
                <a:latin typeface="Times New Roman" panose="02020603050405020304" pitchFamily="18" charset="0"/>
                <a:cs typeface="Times New Roman" panose="02020603050405020304" pitchFamily="18" charset="0"/>
              </a:rPr>
              <a:t>Câu 8. </a:t>
            </a:r>
            <a:r>
              <a:rPr lang="vi-VN" sz="2800">
                <a:latin typeface="Times New Roman" panose="02020603050405020304" pitchFamily="18" charset="0"/>
                <a:cs typeface="Times New Roman" panose="02020603050405020304" pitchFamily="18" charset="0"/>
              </a:rPr>
              <a:t>Hai câu thơ sau đây có mấy từ Hán Việt?</a:t>
            </a:r>
            <a:endParaRPr lang="en-GB" sz="2800">
              <a:latin typeface="Times New Roman" panose="02020603050405020304" pitchFamily="18" charset="0"/>
              <a:cs typeface="Times New Roman" panose="02020603050405020304" pitchFamily="18" charset="0"/>
            </a:endParaRPr>
          </a:p>
          <a:p>
            <a:pPr algn="ctr"/>
            <a:r>
              <a:rPr lang="vi-VN" sz="2800" i="1">
                <a:latin typeface="Times New Roman" panose="02020603050405020304" pitchFamily="18" charset="0"/>
                <a:cs typeface="Times New Roman" panose="02020603050405020304" pitchFamily="18" charset="0"/>
              </a:rPr>
              <a:t>"Ôi Tổ quốc giang sơn, hùng vĩ</a:t>
            </a:r>
            <a:endParaRPr lang="en-GB" sz="2800">
              <a:latin typeface="Times New Roman" panose="02020603050405020304" pitchFamily="18" charset="0"/>
              <a:cs typeface="Times New Roman" panose="02020603050405020304" pitchFamily="18" charset="0"/>
            </a:endParaRPr>
          </a:p>
          <a:p>
            <a:pPr algn="ctr"/>
            <a:r>
              <a:rPr lang="vi-VN" sz="2800" i="1">
                <a:latin typeface="Times New Roman" panose="02020603050405020304" pitchFamily="18" charset="0"/>
                <a:cs typeface="Times New Roman" panose="02020603050405020304" pitchFamily="18" charset="0"/>
              </a:rPr>
              <a:t>Đất anh hùng của thế kỉ hai mươi..."</a:t>
            </a:r>
            <a:endParaRPr lang="en-GB" sz="2800">
              <a:latin typeface="Times New Roman" panose="02020603050405020304" pitchFamily="18" charset="0"/>
              <a:cs typeface="Times New Roman" panose="02020603050405020304" pitchFamily="18" charset="0"/>
            </a:endParaRPr>
          </a:p>
          <a:p>
            <a:pPr algn="ctr"/>
            <a:r>
              <a:rPr lang="vi-VN" sz="2800">
                <a:latin typeface="Times New Roman" panose="02020603050405020304" pitchFamily="18" charset="0"/>
                <a:cs typeface="Times New Roman" panose="02020603050405020304" pitchFamily="18" charset="0"/>
              </a:rPr>
              <a:t>(Tố Hữu)</a:t>
            </a:r>
            <a:endParaRPr lang="en-GB" sz="2800">
              <a:latin typeface="Times New Roman" panose="02020603050405020304" pitchFamily="18" charset="0"/>
              <a:cs typeface="Times New Roman" panose="02020603050405020304"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81360" y="990694"/>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2902" y="4615334"/>
            <a:ext cx="1567186" cy="1979454"/>
          </a:xfrm>
          <a:prstGeom prst="rect">
            <a:avLst/>
          </a:prstGeom>
        </p:spPr>
      </p:pic>
    </p:spTree>
    <p:extLst>
      <p:ext uri="{BB962C8B-B14F-4D97-AF65-F5344CB8AC3E}">
        <p14:creationId xmlns:p14="http://schemas.microsoft.com/office/powerpoint/2010/main" val="34453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11181 C 0.09583 0.09861 0.10833 0.08843 0.1191 0.07963 C 0.1217 0.07153 0.13403 0.05371 0.14149 0.04746 C 0.15035 0.01945 0.20399 0.01019 0.23438 0.00695 C 0.24948 0.00764 0.26528 0.0051 0.27969 0.0088 C 0.28542 0.01019 0.28628 0.01713 0.28976 0.0213 C 0.2941 0.02662 0.2974 0.03843 0.29983 0.04537 C 0.30156 0.0507 0.30503 0.06135 0.30503 0.06158 C 0.30417 0.07755 0.30382 0.09375 0.30243 0.10996 C 0.30174 0.11551 0.29774 0.11736 0.29497 0.12199 C 0.27882 0.14792 0.24965 0.15764 0.21458 0.1625 C 0.19392 0.16065 0.19479 0.16366 0.18177 0.1544 C 0.17569 0.15 0.16424 0.14028 0.16424 0.14051 C 0.16042 0.13102 0.15677 0.11181 0.15677 0.11204 C 0.15955 0.07199 0.15156 0.0831 0.1691 0.06343 C 0.18056 0.0507 0.16719 0.05926 0.18177 0.05162 C 0.19306 0.0382 0.20712 0.0257 0.22431 0.01713 C 0.2276 0.01551 0.23108 0.01389 0.23438 0.01297 C 0.24115 0.01111 0.25451 0.0088 0.25451 0.00903 C 0.26215 0.00949 0.26979 0.00926 0.27726 0.01088 C 0.27969 0.01135 0.28056 0.01389 0.28229 0.01528 C 0.29375 0.02315 0.30069 0.03056 0.30729 0.04144 C 0.31215 0.06783 0.32691 0.12269 0.30503 0.14028 C 0.28628 0.15533 0.25747 0.16505 0.23212 0.16852 C 0.21458 0.16667 0.21059 0.16736 0.19931 0.15834 C 0.19184 0.1456 0.18924 0.13357 0.18698 0.11991 C 0.18837 0.08611 0.1809 0.06667 0.20451 0.04352 C 0.21146 0.03681 0.21337 0.03218 0.22431 0.0294 C 0.23212 0.02523 0.23854 0.02338 0.24705 0.0213 C 0.27309 0.02315 0.26389 0.02315 0.27465 0.02315 L 0.25208 0.0375 L 0.27222 0.01713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15"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297" y="178723"/>
            <a:ext cx="8689406" cy="6500553"/>
          </a:xfrm>
          <a:prstGeom prst="rect">
            <a:avLst/>
          </a:prstGeom>
        </p:spPr>
      </p:pic>
      <p:sp>
        <p:nvSpPr>
          <p:cNvPr id="2" name="Rectangle 1"/>
          <p:cNvSpPr/>
          <p:nvPr/>
        </p:nvSpPr>
        <p:spPr>
          <a:xfrm>
            <a:off x="2888424" y="1334285"/>
            <a:ext cx="6127560" cy="4031873"/>
          </a:xfrm>
          <a:prstGeom prst="rect">
            <a:avLst/>
          </a:prstGeom>
        </p:spPr>
        <p:txBody>
          <a:bodyPr wrap="square">
            <a:spAutoFit/>
          </a:bodyPr>
          <a:lstStyle/>
          <a:p>
            <a:pPr algn="ctr"/>
            <a:r>
              <a:rPr lang="en-US" sz="3200" b="1">
                <a:latin typeface="Times New Roman" panose="02020603050405020304" pitchFamily="18" charset="0"/>
                <a:cs typeface="Times New Roman" panose="02020603050405020304" pitchFamily="18" charset="0"/>
              </a:rPr>
              <a:t>Bài tập về nhà: </a:t>
            </a:r>
            <a:r>
              <a:rPr lang="en-US" sz="3200">
                <a:latin typeface="Times New Roman" panose="02020603050405020304" pitchFamily="18" charset="0"/>
                <a:cs typeface="Times New Roman" panose="02020603050405020304" pitchFamily="18" charset="0"/>
              </a:rPr>
              <a:t>Sưu tầm một số thành ngữ có yếu tố Hán Việt khác. Giải thích nghĩa và tập đặt câu với mỗi thành ngữ Hán Việt tìm được. Ví dụ: </a:t>
            </a:r>
            <a:r>
              <a:rPr lang="en-US" sz="3200" i="1">
                <a:latin typeface="Times New Roman" panose="02020603050405020304" pitchFamily="18" charset="0"/>
                <a:cs typeface="Times New Roman" panose="02020603050405020304" pitchFamily="18" charset="0"/>
              </a:rPr>
              <a:t>Ác giả ác báo, an cư lạc nghiệp, án binh bất động, bài binh bố trận, bất khả xâm phạm, đồng tâm hiệp lực,…</a:t>
            </a:r>
            <a:endParaRPr lang="en-GB"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1635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图片 6" descr="e717cd5552476ef2d496a0e85729c3c1"/>
          <p:cNvPicPr>
            <a:picLocks noChangeAspect="1"/>
          </p:cNvPicPr>
          <p:nvPr/>
        </p:nvPicPr>
        <p:blipFill>
          <a:blip r:embed="rId4"/>
          <a:stretch>
            <a:fillRect/>
          </a:stretch>
        </p:blipFill>
        <p:spPr>
          <a:xfrm>
            <a:off x="3492500" y="5153660"/>
            <a:ext cx="5207635" cy="1631315"/>
          </a:xfrm>
          <a:prstGeom prst="rect">
            <a:avLst/>
          </a:prstGeom>
        </p:spPr>
      </p:pic>
      <p:sp>
        <p:nvSpPr>
          <p:cNvPr id="46" name="TextBox 143"/>
          <p:cNvSpPr txBox="1"/>
          <p:nvPr/>
        </p:nvSpPr>
        <p:spPr>
          <a:xfrm>
            <a:off x="2609058" y="2017466"/>
            <a:ext cx="7201509" cy="1107996"/>
          </a:xfrm>
          <a:prstGeom prst="rect">
            <a:avLst/>
          </a:prstGeom>
          <a:noFill/>
        </p:spPr>
        <p:txBody>
          <a:bodyPr wrap="square" rtlCol="0">
            <a:spAutoFit/>
          </a:bodyPr>
          <a:lstStyle/>
          <a:p>
            <a:pPr algn="ctr"/>
            <a:r>
              <a:rPr lang="en-US" altLang="zh-CN" sz="6600" b="1" smtClean="0">
                <a:ln w="6350">
                  <a:noFill/>
                </a:ln>
                <a:gradFill>
                  <a:gsLst>
                    <a:gs pos="31000">
                      <a:srgbClr val="E30000"/>
                    </a:gs>
                    <a:gs pos="100000">
                      <a:srgbClr val="FFC000"/>
                    </a:gs>
                  </a:gsLst>
                  <a:lin ang="0" scaled="0"/>
                </a:gra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Thank you!!!</a:t>
            </a:r>
            <a:endParaRPr lang="zh-CN" altLang="en-US" sz="6600" b="1" dirty="0">
              <a:ln w="6350">
                <a:noFill/>
              </a:ln>
              <a:gradFill>
                <a:gsLst>
                  <a:gs pos="31000">
                    <a:srgbClr val="E30000"/>
                  </a:gs>
                  <a:gs pos="100000">
                    <a:srgbClr val="FFC000"/>
                  </a:gs>
                </a:gsLst>
                <a:lin ang="0" scaled="0"/>
              </a:gra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grpSp>
        <p:nvGrpSpPr>
          <p:cNvPr id="47" name="组合 46"/>
          <p:cNvGrpSpPr/>
          <p:nvPr/>
        </p:nvGrpSpPr>
        <p:grpSpPr>
          <a:xfrm>
            <a:off x="4238001" y="3325842"/>
            <a:ext cx="292491" cy="292491"/>
            <a:chOff x="801291" y="3535885"/>
            <a:chExt cx="219347" cy="219347"/>
          </a:xfrm>
        </p:grpSpPr>
        <p:sp>
          <p:nvSpPr>
            <p:cNvPr id="48" name="Oval 10"/>
            <p:cNvSpPr>
              <a:spLocks noChangeArrowheads="1"/>
            </p:cNvSpPr>
            <p:nvPr/>
          </p:nvSpPr>
          <p:spPr bwMode="auto">
            <a:xfrm>
              <a:off x="801291" y="3535885"/>
              <a:ext cx="219347" cy="219347"/>
            </a:xfrm>
            <a:prstGeom prst="ellipse">
              <a:avLst/>
            </a:prstGeom>
            <a:gradFill>
              <a:gsLst>
                <a:gs pos="0">
                  <a:srgbClr val="E30000"/>
                </a:gs>
                <a:gs pos="100000">
                  <a:srgbClr val="FFC000"/>
                </a:gs>
              </a:gsLst>
              <a:lin ang="5400000" scaled="0"/>
            </a:gra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dirty="0">
                <a:solidFill>
                  <a:srgbClr val="FFFDEF"/>
                </a:solidFill>
                <a:latin typeface="印品黑体" panose="00000500000000000000" pitchFamily="2" charset="-122"/>
                <a:ea typeface="印品黑体" panose="00000500000000000000" pitchFamily="2" charset="-122"/>
              </a:endParaRPr>
            </a:p>
          </p:txBody>
        </p:sp>
        <p:grpSp>
          <p:nvGrpSpPr>
            <p:cNvPr id="49" name="组合 48"/>
            <p:cNvGrpSpPr/>
            <p:nvPr/>
          </p:nvGrpSpPr>
          <p:grpSpPr>
            <a:xfrm>
              <a:off x="860980" y="3583766"/>
              <a:ext cx="100336" cy="114060"/>
              <a:chOff x="860980" y="3583766"/>
              <a:chExt cx="100336" cy="114060"/>
            </a:xfrm>
          </p:grpSpPr>
          <p:sp>
            <p:nvSpPr>
              <p:cNvPr id="5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ctr"/>
                <a:endParaRPr lang="zh-CN" altLang="en-US" sz="2135" dirty="0">
                  <a:solidFill>
                    <a:schemeClr val="tx1">
                      <a:lumMod val="65000"/>
                      <a:lumOff val="35000"/>
                    </a:schemeClr>
                  </a:solidFill>
                  <a:latin typeface="印品黑体" panose="00000500000000000000" pitchFamily="2" charset="-122"/>
                  <a:ea typeface="印品黑体" panose="00000500000000000000" pitchFamily="2" charset="-122"/>
                </a:endParaRPr>
              </a:p>
            </p:txBody>
          </p:sp>
          <p:sp>
            <p:nvSpPr>
              <p:cNvPr id="5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ctr"/>
                <a:endParaRPr lang="zh-CN" altLang="en-US" sz="2135" dirty="0">
                  <a:solidFill>
                    <a:schemeClr val="tx1">
                      <a:lumMod val="65000"/>
                      <a:lumOff val="35000"/>
                    </a:schemeClr>
                  </a:solidFill>
                  <a:latin typeface="印品黑体" panose="00000500000000000000" pitchFamily="2" charset="-122"/>
                  <a:ea typeface="印品黑体" panose="00000500000000000000" pitchFamily="2" charset="-122"/>
                </a:endParaRPr>
              </a:p>
            </p:txBody>
          </p:sp>
        </p:grpSp>
      </p:grpSp>
      <p:grpSp>
        <p:nvGrpSpPr>
          <p:cNvPr id="52" name="Group 14"/>
          <p:cNvGrpSpPr/>
          <p:nvPr/>
        </p:nvGrpSpPr>
        <p:grpSpPr bwMode="auto">
          <a:xfrm>
            <a:off x="6383036" y="3325842"/>
            <a:ext cx="292978" cy="292491"/>
            <a:chOff x="4248" y="3024"/>
            <a:chExt cx="601" cy="599"/>
          </a:xfrm>
        </p:grpSpPr>
        <p:sp>
          <p:nvSpPr>
            <p:cNvPr id="53" name="Oval 15"/>
            <p:cNvSpPr>
              <a:spLocks noChangeArrowheads="1"/>
            </p:cNvSpPr>
            <p:nvPr/>
          </p:nvSpPr>
          <p:spPr bwMode="auto">
            <a:xfrm>
              <a:off x="4248" y="3024"/>
              <a:ext cx="601" cy="599"/>
            </a:xfrm>
            <a:prstGeom prst="ellipse">
              <a:avLst/>
            </a:prstGeom>
            <a:gradFill>
              <a:gsLst>
                <a:gs pos="0">
                  <a:srgbClr val="E30000"/>
                </a:gs>
                <a:gs pos="100000">
                  <a:srgbClr val="FFC000"/>
                </a:gs>
              </a:gsLst>
              <a:lin ang="5400000" scaled="0"/>
            </a:gra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dirty="0">
                <a:gradFill>
                  <a:gsLst>
                    <a:gs pos="0">
                      <a:srgbClr val="E30000"/>
                    </a:gs>
                    <a:gs pos="100000">
                      <a:srgbClr val="760303"/>
                    </a:gs>
                  </a:gsLst>
                  <a:lin ang="0" scaled="0"/>
                </a:gradFill>
                <a:latin typeface="印品黑体" panose="00000500000000000000" pitchFamily="2" charset="-122"/>
                <a:ea typeface="印品黑体" panose="00000500000000000000" pitchFamily="2" charset="-122"/>
              </a:endParaRPr>
            </a:p>
          </p:txBody>
        </p:sp>
        <p:grpSp>
          <p:nvGrpSpPr>
            <p:cNvPr id="54" name="Group 16"/>
            <p:cNvGrpSpPr/>
            <p:nvPr/>
          </p:nvGrpSpPr>
          <p:grpSpPr bwMode="auto">
            <a:xfrm>
              <a:off x="4441" y="3144"/>
              <a:ext cx="215" cy="345"/>
              <a:chOff x="4441" y="3144"/>
              <a:chExt cx="215" cy="345"/>
            </a:xfrm>
          </p:grpSpPr>
          <p:sp>
            <p:nvSpPr>
              <p:cNvPr id="5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ctr"/>
                <a:endParaRPr lang="zh-CN" altLang="en-US" sz="2135" dirty="0">
                  <a:solidFill>
                    <a:schemeClr val="tx1">
                      <a:lumMod val="65000"/>
                      <a:lumOff val="35000"/>
                    </a:schemeClr>
                  </a:solidFill>
                  <a:latin typeface="印品黑体" panose="00000500000000000000" pitchFamily="2" charset="-122"/>
                  <a:ea typeface="印品黑体" panose="00000500000000000000" pitchFamily="2" charset="-122"/>
                </a:endParaRPr>
              </a:p>
            </p:txBody>
          </p:sp>
          <p:sp>
            <p:nvSpPr>
              <p:cNvPr id="56"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ctr"/>
                <a:endParaRPr lang="zh-CN" altLang="en-US" sz="2135" dirty="0">
                  <a:solidFill>
                    <a:schemeClr val="tx1">
                      <a:lumMod val="65000"/>
                      <a:lumOff val="35000"/>
                    </a:schemeClr>
                  </a:solidFill>
                  <a:latin typeface="印品黑体" panose="00000500000000000000" pitchFamily="2" charset="-122"/>
                  <a:ea typeface="印品黑体" panose="00000500000000000000" pitchFamily="2"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500" autoRev="1" fill="hold">
                                          <p:stCondLst>
                                            <p:cond delay="0"/>
                                          </p:stCondLst>
                                        </p:cTn>
                                        <p:tgtEl>
                                          <p:spTgt spid="46"/>
                                        </p:tgtEl>
                                        <p:attrNameLst>
                                          <p:attrName>ppt_w</p:attrName>
                                        </p:attrNameLst>
                                      </p:cBhvr>
                                    </p:anim>
                                    <p:anim by="(#ppt_w*0.50)" calcmode="lin" valueType="num">
                                      <p:cBhvr>
                                        <p:cTn id="8" dur="500" decel="50000" autoRev="1" fill="hold">
                                          <p:stCondLst>
                                            <p:cond delay="0"/>
                                          </p:stCondLst>
                                        </p:cTn>
                                        <p:tgtEl>
                                          <p:spTgt spid="46"/>
                                        </p:tgtEl>
                                        <p:attrNameLst>
                                          <p:attrName>ppt_x</p:attrName>
                                        </p:attrNameLst>
                                      </p:cBhvr>
                                    </p:anim>
                                    <p:anim from="(-#ppt_h/2)" to="(#ppt_y)" calcmode="lin" valueType="num">
                                      <p:cBhvr>
                                        <p:cTn id="9" dur="1000" fill="hold">
                                          <p:stCondLst>
                                            <p:cond delay="0"/>
                                          </p:stCondLst>
                                        </p:cTn>
                                        <p:tgtEl>
                                          <p:spTgt spid="46"/>
                                        </p:tgtEl>
                                        <p:attrNameLst>
                                          <p:attrName>ppt_y</p:attrName>
                                        </p:attrNameLst>
                                      </p:cBhvr>
                                    </p:anim>
                                    <p:animRot by="21600000">
                                      <p:cBhvr>
                                        <p:cTn id="10" dur="1000" fill="hold">
                                          <p:stCondLst>
                                            <p:cond delay="0"/>
                                          </p:stCondLst>
                                        </p:cTn>
                                        <p:tgtEl>
                                          <p:spTgt spid="46"/>
                                        </p:tgtEl>
                                        <p:attrNameLst>
                                          <p:attrName>r</p:attrName>
                                        </p:attrNameLst>
                                      </p:cBhvr>
                                    </p:animRo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6">
                                            <p:txEl>
                                              <p:pRg st="0" end="0"/>
                                            </p:txEl>
                                          </p:spTgt>
                                        </p:tgtEl>
                                        <p:attrNameLst>
                                          <p:attrName>style.visibility</p:attrName>
                                        </p:attrNameLst>
                                      </p:cBhvr>
                                      <p:to>
                                        <p:strVal val="visible"/>
                                      </p:to>
                                    </p:set>
                                    <p:animEffect transition="in" filter="wipe(down)">
                                      <p:cBhvr>
                                        <p:cTn id="32" dur="580">
                                          <p:stCondLst>
                                            <p:cond delay="0"/>
                                          </p:stCondLst>
                                        </p:cTn>
                                        <p:tgtEl>
                                          <p:spTgt spid="46">
                                            <p:txEl>
                                              <p:pRg st="0" end="0"/>
                                            </p:txEl>
                                          </p:spTgt>
                                        </p:tgtEl>
                                      </p:cBhvr>
                                    </p:animEffect>
                                    <p:anim calcmode="lin" valueType="num">
                                      <p:cBhvr>
                                        <p:cTn id="33" dur="1822" tmFilter="0,0; 0.14,0.36; 0.43,0.73; 0.71,0.91; 1.0,1.0">
                                          <p:stCondLst>
                                            <p:cond delay="0"/>
                                          </p:stCondLst>
                                        </p:cTn>
                                        <p:tgtEl>
                                          <p:spTgt spid="46">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6">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6">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6">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6">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6">
                                            <p:txEl>
                                              <p:pRg st="0" end="0"/>
                                            </p:txEl>
                                          </p:spTgt>
                                        </p:tgtEl>
                                      </p:cBhvr>
                                      <p:to x="100000" y="60000"/>
                                    </p:animScale>
                                    <p:animScale>
                                      <p:cBhvr>
                                        <p:cTn id="39" dur="166" decel="50000">
                                          <p:stCondLst>
                                            <p:cond delay="676"/>
                                          </p:stCondLst>
                                        </p:cTn>
                                        <p:tgtEl>
                                          <p:spTgt spid="46">
                                            <p:txEl>
                                              <p:pRg st="0" end="0"/>
                                            </p:txEl>
                                          </p:spTgt>
                                        </p:tgtEl>
                                      </p:cBhvr>
                                      <p:to x="100000" y="100000"/>
                                    </p:animScale>
                                    <p:animScale>
                                      <p:cBhvr>
                                        <p:cTn id="40" dur="26">
                                          <p:stCondLst>
                                            <p:cond delay="1312"/>
                                          </p:stCondLst>
                                        </p:cTn>
                                        <p:tgtEl>
                                          <p:spTgt spid="46">
                                            <p:txEl>
                                              <p:pRg st="0" end="0"/>
                                            </p:txEl>
                                          </p:spTgt>
                                        </p:tgtEl>
                                      </p:cBhvr>
                                      <p:to x="100000" y="80000"/>
                                    </p:animScale>
                                    <p:animScale>
                                      <p:cBhvr>
                                        <p:cTn id="41" dur="166" decel="50000">
                                          <p:stCondLst>
                                            <p:cond delay="1338"/>
                                          </p:stCondLst>
                                        </p:cTn>
                                        <p:tgtEl>
                                          <p:spTgt spid="46">
                                            <p:txEl>
                                              <p:pRg st="0" end="0"/>
                                            </p:txEl>
                                          </p:spTgt>
                                        </p:tgtEl>
                                      </p:cBhvr>
                                      <p:to x="100000" y="100000"/>
                                    </p:animScale>
                                    <p:animScale>
                                      <p:cBhvr>
                                        <p:cTn id="42" dur="26">
                                          <p:stCondLst>
                                            <p:cond delay="1642"/>
                                          </p:stCondLst>
                                        </p:cTn>
                                        <p:tgtEl>
                                          <p:spTgt spid="46">
                                            <p:txEl>
                                              <p:pRg st="0" end="0"/>
                                            </p:txEl>
                                          </p:spTgt>
                                        </p:tgtEl>
                                      </p:cBhvr>
                                      <p:to x="100000" y="90000"/>
                                    </p:animScale>
                                    <p:animScale>
                                      <p:cBhvr>
                                        <p:cTn id="43" dur="166" decel="50000">
                                          <p:stCondLst>
                                            <p:cond delay="1668"/>
                                          </p:stCondLst>
                                        </p:cTn>
                                        <p:tgtEl>
                                          <p:spTgt spid="46">
                                            <p:txEl>
                                              <p:pRg st="0" end="0"/>
                                            </p:txEl>
                                          </p:spTgt>
                                        </p:tgtEl>
                                      </p:cBhvr>
                                      <p:to x="100000" y="100000"/>
                                    </p:animScale>
                                    <p:animScale>
                                      <p:cBhvr>
                                        <p:cTn id="44" dur="26">
                                          <p:stCondLst>
                                            <p:cond delay="1808"/>
                                          </p:stCondLst>
                                        </p:cTn>
                                        <p:tgtEl>
                                          <p:spTgt spid="46">
                                            <p:txEl>
                                              <p:pRg st="0" end="0"/>
                                            </p:txEl>
                                          </p:spTgt>
                                        </p:tgtEl>
                                      </p:cBhvr>
                                      <p:to x="100000" y="95000"/>
                                    </p:animScale>
                                    <p:animScale>
                                      <p:cBhvr>
                                        <p:cTn id="45" dur="166" decel="50000">
                                          <p:stCondLst>
                                            <p:cond delay="1834"/>
                                          </p:stCondLst>
                                        </p:cTn>
                                        <p:tgtEl>
                                          <p:spTgt spid="4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sp>
        <p:nvSpPr>
          <p:cNvPr id="21" name="TextBox 76"/>
          <p:cNvSpPr txBox="1"/>
          <p:nvPr/>
        </p:nvSpPr>
        <p:spPr>
          <a:xfrm>
            <a:off x="3995138" y="2518088"/>
            <a:ext cx="4216218" cy="23083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r>
              <a:rPr lang="en-US" sz="4800" b="1">
                <a:latin typeface="Times New Roman" panose="02020603050405020304" pitchFamily="18" charset="0"/>
                <a:cs typeface="Times New Roman" panose="02020603050405020304" pitchFamily="18" charset="0"/>
              </a:rPr>
              <a:t>Cuộc thi </a:t>
            </a:r>
            <a:endParaRPr lang="vi-VN" sz="4800" b="1" smtClean="0">
              <a:latin typeface="Times New Roman" panose="02020603050405020304" pitchFamily="18" charset="0"/>
              <a:cs typeface="Times New Roman" panose="02020603050405020304" pitchFamily="18" charset="0"/>
            </a:endParaRPr>
          </a:p>
          <a:p>
            <a:pPr algn="ctr"/>
            <a:r>
              <a:rPr lang="en-US" sz="4800" b="1" smtClean="0">
                <a:latin typeface="Times New Roman" panose="02020603050405020304" pitchFamily="18" charset="0"/>
                <a:cs typeface="Times New Roman" panose="02020603050405020304" pitchFamily="18" charset="0"/>
              </a:rPr>
              <a:t>“</a:t>
            </a:r>
            <a:r>
              <a:rPr lang="en-US" sz="4800" b="1">
                <a:latin typeface="Times New Roman" panose="02020603050405020304" pitchFamily="18" charset="0"/>
                <a:cs typeface="Times New Roman" panose="02020603050405020304" pitchFamily="18" charset="0"/>
              </a:rPr>
              <a:t>Nhà ngôn </a:t>
            </a:r>
            <a:r>
              <a:rPr lang="en-US" sz="4800" b="1" smtClean="0">
                <a:latin typeface="Times New Roman" panose="02020603050405020304" pitchFamily="18" charset="0"/>
                <a:cs typeface="Times New Roman" panose="02020603050405020304" pitchFamily="18" charset="0"/>
              </a:rPr>
              <a:t>ngữ</a:t>
            </a:r>
          </a:p>
          <a:p>
            <a:pPr algn="ctr"/>
            <a:r>
              <a:rPr lang="en-US" sz="4800" b="1" smtClean="0">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tài ba”</a:t>
            </a:r>
            <a:endParaRPr lang="zh-CN" altLang="en-US" sz="4800" dirty="0">
              <a:solidFill>
                <a:srgbClr val="6EADA7"/>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41959199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8145" y="357447"/>
            <a:ext cx="8689406" cy="6500553"/>
          </a:xfrm>
          <a:prstGeom prst="rect">
            <a:avLst/>
          </a:prstGeom>
        </p:spPr>
      </p:pic>
      <p:sp>
        <p:nvSpPr>
          <p:cNvPr id="2" name="Rectangle 1"/>
          <p:cNvSpPr/>
          <p:nvPr/>
        </p:nvSpPr>
        <p:spPr>
          <a:xfrm>
            <a:off x="2645664" y="1348899"/>
            <a:ext cx="6964680" cy="4517647"/>
          </a:xfrm>
          <a:prstGeom prst="rect">
            <a:avLst/>
          </a:prstGeom>
        </p:spPr>
        <p:txBody>
          <a:bodyPr wrap="square">
            <a:spAutoFit/>
          </a:bodyPr>
          <a:lstStyle/>
          <a:p>
            <a:pPr algn="just">
              <a:lnSpc>
                <a:spcPct val="13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lớp thành 2 đội A và B </a:t>
            </a:r>
            <a:endParaRPr lang="en-GB"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GV đưa ra các yếu tố Hán Việt. Mỗi đội luân phiên đưa ra các từ Hán Việt chứa yếu tố Hán Việt đó mà có nghĩa. Nếu đến lượt mình mà đội nào không đưa ra được đáp án sau 10s sẽ thua.</a:t>
            </a:r>
            <a:endParaRPr lang="en-GB"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Cuộc thi diễn ra sau 03 hiệp để tìm ra đội thắng. GV lần lượt đưa ra 03 yếu tố Hán Việt sau để các đội tìm từ: </a:t>
            </a:r>
            <a:r>
              <a:rPr lang="en-US" sz="28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 – Hiếu - Gian</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4914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297" y="178723"/>
            <a:ext cx="8689406" cy="650055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964447802"/>
              </p:ext>
            </p:extLst>
          </p:nvPr>
        </p:nvGraphicFramePr>
        <p:xfrm>
          <a:off x="2904744" y="1280158"/>
          <a:ext cx="6382512" cy="4297681"/>
        </p:xfrm>
        <a:graphic>
          <a:graphicData uri="http://schemas.openxmlformats.org/drawingml/2006/table">
            <a:tbl>
              <a:tblPr firstRow="1" firstCol="1" bandRow="1">
                <a:effectLst>
                  <a:outerShdw blurRad="50800" dist="38100" algn="l" rotWithShape="0">
                    <a:prstClr val="black">
                      <a:alpha val="40000"/>
                    </a:prstClr>
                  </a:outerShdw>
                </a:effectLst>
              </a:tblPr>
              <a:tblGrid>
                <a:gridCol w="1664208"/>
                <a:gridCol w="4718304"/>
              </a:tblGrid>
              <a:tr h="804673">
                <a:tc>
                  <a:txBody>
                    <a:bodyPr/>
                    <a:lstStyle/>
                    <a:p>
                      <a:pPr marR="57150" algn="ctr">
                        <a:lnSpc>
                          <a:spcPct val="100000"/>
                        </a:lnSpc>
                        <a:spcAft>
                          <a:spcPts val="0"/>
                        </a:spcAft>
                        <a:tabLst>
                          <a:tab pos="57150" algn="l"/>
                          <a:tab pos="15240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 tố Hán Việt</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0">
                        <a:lnSpc>
                          <a:spcPct val="100000"/>
                        </a:lnSpc>
                        <a:spcAft>
                          <a:spcPts val="0"/>
                        </a:spcAft>
                        <a:tabLst>
                          <a:tab pos="57150" algn="l"/>
                          <a:tab pos="1524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có yếu tố HV tương ứng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025">
                <a:tc>
                  <a:txBody>
                    <a:bodyPr/>
                    <a:lstStyle/>
                    <a:p>
                      <a:pPr marR="57150" algn="ctr">
                        <a:lnSpc>
                          <a:spcPct val="100000"/>
                        </a:lnSpc>
                        <a:spcAft>
                          <a:spcPts val="0"/>
                        </a:spcAft>
                        <a:tabLst>
                          <a:tab pos="57150" algn="l"/>
                          <a:tab pos="152400" algn="l"/>
                        </a:tabLs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0" algn="just">
                        <a:lnSpc>
                          <a:spcPct val="100000"/>
                        </a:lnSpc>
                        <a:spcAft>
                          <a:spcPts val="0"/>
                        </a:spcAft>
                        <a:tabLst>
                          <a:tab pos="57150" algn="l"/>
                          <a:tab pos="1524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đức, nhân nghĩa, nhân sinh, nhân gian, nhân tạo, nhân duyên, nhân danh, nhân tướng,…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303">
                <a:tc>
                  <a:txBody>
                    <a:bodyPr/>
                    <a:lstStyle/>
                    <a:p>
                      <a:pPr marR="57150" algn="ctr">
                        <a:lnSpc>
                          <a:spcPct val="100000"/>
                        </a:lnSpc>
                        <a:spcAft>
                          <a:spcPts val="0"/>
                        </a:spcAft>
                        <a:tabLst>
                          <a:tab pos="57150" algn="l"/>
                          <a:tab pos="152400" algn="l"/>
                        </a:tabLs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Hiếu</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0" algn="just">
                        <a:lnSpc>
                          <a:spcPct val="100000"/>
                        </a:lnSpc>
                        <a:spcAft>
                          <a:spcPts val="0"/>
                        </a:spcAft>
                        <a:tabLst>
                          <a:tab pos="57150" algn="l"/>
                          <a:tab pos="1524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Hiếu học, hiếu sinh, hiếu thắng, bất hiếu, hòa hiếu,…</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776">
                <a:tc>
                  <a:txBody>
                    <a:bodyPr/>
                    <a:lstStyle/>
                    <a:p>
                      <a:pPr marR="57150" algn="ctr">
                        <a:lnSpc>
                          <a:spcPct val="100000"/>
                        </a:lnSpc>
                        <a:spcAft>
                          <a:spcPts val="0"/>
                        </a:spcAft>
                        <a:tabLst>
                          <a:tab pos="57150" algn="l"/>
                          <a:tab pos="152400" algn="l"/>
                        </a:tabLs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0" algn="just">
                        <a:lnSpc>
                          <a:spcPct val="100000"/>
                        </a:lnSpc>
                        <a:spcAft>
                          <a:spcPts val="0"/>
                        </a:spcAft>
                        <a:tabLst>
                          <a:tab pos="57150" algn="l"/>
                          <a:tab pos="1524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gian, gian nan, gian truân, gian dối, gian trá,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3544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104" y="1598436"/>
            <a:ext cx="6044184" cy="4111943"/>
          </a:xfrm>
          <a:prstGeom prst="rect">
            <a:avLst/>
          </a:prstGeom>
        </p:spPr>
      </p:pic>
      <p:sp>
        <p:nvSpPr>
          <p:cNvPr id="21" name="TextBox 76"/>
          <p:cNvSpPr txBox="1"/>
          <p:nvPr/>
        </p:nvSpPr>
        <p:spPr>
          <a:xfrm>
            <a:off x="3430783" y="2344352"/>
            <a:ext cx="5330434" cy="2308324"/>
          </a:xfrm>
          <a:prstGeom prst="rect">
            <a:avLst/>
          </a:prstGeom>
          <a:noFill/>
        </p:spPr>
        <p:txBody>
          <a:bodyPr wrap="none" rtlCol="0">
            <a:spAutoFit/>
          </a:bodyPr>
          <a:lstStyle/>
          <a:p>
            <a:pPr algn="ctr"/>
            <a:r>
              <a:rPr lang="en-US" sz="4800" b="1">
                <a:latin typeface="Times New Roman" panose="02020603050405020304" pitchFamily="18" charset="0"/>
                <a:cs typeface="Times New Roman" panose="02020603050405020304" pitchFamily="18" charset="0"/>
              </a:rPr>
              <a:t>HOẠT ĐỘNG 2</a:t>
            </a:r>
            <a:r>
              <a:rPr lang="en-US" sz="4800" b="1" smtClean="0">
                <a:latin typeface="Times New Roman" panose="02020603050405020304" pitchFamily="18" charset="0"/>
                <a:cs typeface="Times New Roman" panose="02020603050405020304" pitchFamily="18" charset="0"/>
              </a:rPr>
              <a:t>:</a:t>
            </a:r>
            <a:endParaRPr lang="vi-VN" sz="4800" b="1" smtClean="0">
              <a:latin typeface="Times New Roman" panose="02020603050405020304" pitchFamily="18" charset="0"/>
              <a:cs typeface="Times New Roman" panose="02020603050405020304" pitchFamily="18" charset="0"/>
            </a:endParaRPr>
          </a:p>
          <a:p>
            <a:pPr algn="ctr"/>
            <a:r>
              <a:rPr lang="en-US" sz="4800" b="1" smtClean="0">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HÌNH </a:t>
            </a:r>
            <a:r>
              <a:rPr lang="en-US" sz="4800" b="1" smtClean="0">
                <a:latin typeface="Times New Roman" panose="02020603050405020304" pitchFamily="18" charset="0"/>
                <a:cs typeface="Times New Roman" panose="02020603050405020304" pitchFamily="18" charset="0"/>
              </a:rPr>
              <a:t>THÀNH</a:t>
            </a:r>
          </a:p>
          <a:p>
            <a:pPr algn="ctr"/>
            <a:r>
              <a:rPr lang="en-US" sz="4800" b="1" smtClean="0">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KIẾN THỨC MỚI</a:t>
            </a:r>
            <a:endParaRPr lang="zh-CN" altLang="en-US" sz="4800" dirty="0">
              <a:solidFill>
                <a:srgbClr val="6EADA7"/>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3470274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76"/>
          <p:cNvSpPr txBox="1"/>
          <p:nvPr/>
        </p:nvSpPr>
        <p:spPr>
          <a:xfrm>
            <a:off x="1868504" y="413222"/>
            <a:ext cx="3292568" cy="646331"/>
          </a:xfrm>
          <a:prstGeom prst="rect">
            <a:avLst/>
          </a:prstGeom>
          <a:noFill/>
        </p:spPr>
        <p:txBody>
          <a:bodyPr wrap="none" rtlCol="0">
            <a:spAutoFit/>
          </a:bodyPr>
          <a:lstStyle/>
          <a:p>
            <a:r>
              <a:rPr lang="vi-VN" sz="3600" b="1">
                <a:latin typeface="Times New Roman" panose="02020603050405020304" pitchFamily="18" charset="0"/>
                <a:cs typeface="Times New Roman" panose="02020603050405020304" pitchFamily="18" charset="0"/>
              </a:rPr>
              <a:t>I. LÝ THUYẾT</a:t>
            </a:r>
            <a:endParaRPr lang="en-GB" sz="3600">
              <a:latin typeface="Times New Roman" panose="02020603050405020304" pitchFamily="18" charset="0"/>
              <a:cs typeface="Times New Roman" panose="02020603050405020304" pitchFamily="18" charset="0"/>
            </a:endParaRPr>
          </a:p>
        </p:txBody>
      </p:sp>
      <p:cxnSp>
        <p:nvCxnSpPr>
          <p:cNvPr id="29" name="直接连接符 28"/>
          <p:cNvCxnSpPr/>
          <p:nvPr/>
        </p:nvCxnSpPr>
        <p:spPr>
          <a:xfrm>
            <a:off x="5983309" y="954730"/>
            <a:ext cx="225382" cy="0"/>
          </a:xfrm>
          <a:prstGeom prst="line">
            <a:avLst/>
          </a:prstGeom>
          <a:ln w="28575" cap="rnd">
            <a:solidFill>
              <a:srgbClr val="6EADA7"/>
            </a:solidFill>
          </a:ln>
        </p:spPr>
        <p:style>
          <a:lnRef idx="1">
            <a:schemeClr val="accent1"/>
          </a:lnRef>
          <a:fillRef idx="0">
            <a:schemeClr val="accent1"/>
          </a:fillRef>
          <a:effectRef idx="0">
            <a:schemeClr val="accent1"/>
          </a:effectRef>
          <a:fontRef idx="minor">
            <a:schemeClr val="tx1"/>
          </a:fontRef>
        </p:style>
      </p:cxnSp>
      <p:sp>
        <p:nvSpPr>
          <p:cNvPr id="12" name="Freeform 654"/>
          <p:cNvSpPr>
            <a:spLocks noEditPoints="1"/>
          </p:cNvSpPr>
          <p:nvPr/>
        </p:nvSpPr>
        <p:spPr bwMode="auto">
          <a:xfrm>
            <a:off x="148500" y="1709373"/>
            <a:ext cx="617306" cy="506395"/>
          </a:xfrm>
          <a:custGeom>
            <a:avLst/>
            <a:gdLst>
              <a:gd name="T0" fmla="*/ 0 w 42"/>
              <a:gd name="T1" fmla="*/ 2 h 42"/>
              <a:gd name="T2" fmla="*/ 5 w 42"/>
              <a:gd name="T3" fmla="*/ 38 h 42"/>
              <a:gd name="T4" fmla="*/ 8 w 42"/>
              <a:gd name="T5" fmla="*/ 40 h 42"/>
              <a:gd name="T6" fmla="*/ 34 w 42"/>
              <a:gd name="T7" fmla="*/ 40 h 42"/>
              <a:gd name="T8" fmla="*/ 37 w 42"/>
              <a:gd name="T9" fmla="*/ 38 h 42"/>
              <a:gd name="T10" fmla="*/ 42 w 42"/>
              <a:gd name="T11" fmla="*/ 2 h 42"/>
              <a:gd name="T12" fmla="*/ 39 w 42"/>
              <a:gd name="T13" fmla="*/ 35 h 42"/>
              <a:gd name="T14" fmla="*/ 39 w 42"/>
              <a:gd name="T15" fmla="*/ 3 h 42"/>
              <a:gd name="T16" fmla="*/ 27 w 42"/>
              <a:gd name="T17" fmla="*/ 24 h 42"/>
              <a:gd name="T18" fmla="*/ 32 w 42"/>
              <a:gd name="T19" fmla="*/ 19 h 42"/>
              <a:gd name="T20" fmla="*/ 30 w 42"/>
              <a:gd name="T21" fmla="*/ 16 h 42"/>
              <a:gd name="T22" fmla="*/ 22 w 42"/>
              <a:gd name="T23" fmla="*/ 19 h 42"/>
              <a:gd name="T24" fmla="*/ 25 w 42"/>
              <a:gd name="T25" fmla="*/ 17 h 42"/>
              <a:gd name="T26" fmla="*/ 29 w 42"/>
              <a:gd name="T27" fmla="*/ 17 h 42"/>
              <a:gd name="T28" fmla="*/ 29 w 42"/>
              <a:gd name="T29" fmla="*/ 21 h 42"/>
              <a:gd name="T30" fmla="*/ 25 w 42"/>
              <a:gd name="T31" fmla="*/ 21 h 42"/>
              <a:gd name="T32" fmla="*/ 21 w 42"/>
              <a:gd name="T33" fmla="*/ 25 h 42"/>
              <a:gd name="T34" fmla="*/ 27 w 42"/>
              <a:gd name="T35" fmla="*/ 27 h 42"/>
              <a:gd name="T36" fmla="*/ 33 w 42"/>
              <a:gd name="T37" fmla="*/ 13 h 42"/>
              <a:gd name="T38" fmla="*/ 21 w 42"/>
              <a:gd name="T39" fmla="*/ 13 h 42"/>
              <a:gd name="T40" fmla="*/ 21 w 42"/>
              <a:gd name="T41" fmla="*/ 25 h 42"/>
              <a:gd name="T42" fmla="*/ 23 w 42"/>
              <a:gd name="T43" fmla="*/ 15 h 42"/>
              <a:gd name="T44" fmla="*/ 33 w 42"/>
              <a:gd name="T45" fmla="*/ 19 h 42"/>
              <a:gd name="T46" fmla="*/ 23 w 42"/>
              <a:gd name="T47" fmla="*/ 24 h 42"/>
              <a:gd name="T48" fmla="*/ 23 w 42"/>
              <a:gd name="T49" fmla="*/ 15 h 42"/>
              <a:gd name="T50" fmla="*/ 8 w 42"/>
              <a:gd name="T51" fmla="*/ 27 h 42"/>
              <a:gd name="T52" fmla="*/ 8 w 42"/>
              <a:gd name="T53" fmla="*/ 32 h 42"/>
              <a:gd name="T54" fmla="*/ 12 w 42"/>
              <a:gd name="T55" fmla="*/ 32 h 42"/>
              <a:gd name="T56" fmla="*/ 12 w 42"/>
              <a:gd name="T57" fmla="*/ 27 h 42"/>
              <a:gd name="T58" fmla="*/ 11 w 42"/>
              <a:gd name="T59" fmla="*/ 11 h 42"/>
              <a:gd name="T60" fmla="*/ 13 w 42"/>
              <a:gd name="T61" fmla="*/ 8 h 42"/>
              <a:gd name="T62" fmla="*/ 10 w 42"/>
              <a:gd name="T63" fmla="*/ 5 h 42"/>
              <a:gd name="T64" fmla="*/ 7 w 42"/>
              <a:gd name="T65" fmla="*/ 8 h 42"/>
              <a:gd name="T66" fmla="*/ 9 w 42"/>
              <a:gd name="T67" fmla="*/ 11 h 42"/>
              <a:gd name="T68" fmla="*/ 9 w 42"/>
              <a:gd name="T69" fmla="*/ 8 h 42"/>
              <a:gd name="T70" fmla="*/ 9 w 42"/>
              <a:gd name="T71" fmla="*/ 7 h 42"/>
              <a:gd name="T72" fmla="*/ 11 w 42"/>
              <a:gd name="T73" fmla="*/ 7 h 42"/>
              <a:gd name="T74" fmla="*/ 11 w 42"/>
              <a:gd name="T75" fmla="*/ 9 h 42"/>
              <a:gd name="T76" fmla="*/ 9 w 42"/>
              <a:gd name="T77" fmla="*/ 9 h 42"/>
              <a:gd name="T78" fmla="*/ 9 w 42"/>
              <a:gd name="T79" fmla="*/ 29 h 42"/>
              <a:gd name="T80" fmla="*/ 10 w 42"/>
              <a:gd name="T81" fmla="*/ 29 h 42"/>
              <a:gd name="T82" fmla="*/ 11 w 42"/>
              <a:gd name="T83" fmla="*/ 30 h 42"/>
              <a:gd name="T84" fmla="*/ 11 w 42"/>
              <a:gd name="T85" fmla="*/ 30 h 42"/>
              <a:gd name="T86" fmla="*/ 9 w 42"/>
              <a:gd name="T8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rgbClr val="EB8628"/>
          </a:solidFill>
          <a:ln w="3175">
            <a:no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印品黑体" panose="00000500000000000000" pitchFamily="2" charset="-122"/>
            </a:endParaRPr>
          </a:p>
        </p:txBody>
      </p:sp>
      <p:sp>
        <p:nvSpPr>
          <p:cNvPr id="13" name="Freeform 648"/>
          <p:cNvSpPr>
            <a:spLocks noEditPoints="1"/>
          </p:cNvSpPr>
          <p:nvPr/>
        </p:nvSpPr>
        <p:spPr bwMode="auto">
          <a:xfrm>
            <a:off x="402247" y="4880326"/>
            <a:ext cx="617306" cy="547401"/>
          </a:xfrm>
          <a:custGeom>
            <a:avLst/>
            <a:gdLst>
              <a:gd name="T0" fmla="*/ 26 w 43"/>
              <a:gd name="T1" fmla="*/ 0 h 41"/>
              <a:gd name="T2" fmla="*/ 31 w 43"/>
              <a:gd name="T3" fmla="*/ 5 h 41"/>
              <a:gd name="T4" fmla="*/ 35 w 43"/>
              <a:gd name="T5" fmla="*/ 6 h 41"/>
              <a:gd name="T6" fmla="*/ 43 w 43"/>
              <a:gd name="T7" fmla="*/ 15 h 41"/>
              <a:gd name="T8" fmla="*/ 41 w 43"/>
              <a:gd name="T9" fmla="*/ 38 h 41"/>
              <a:gd name="T10" fmla="*/ 9 w 43"/>
              <a:gd name="T11" fmla="*/ 41 h 41"/>
              <a:gd name="T12" fmla="*/ 3 w 43"/>
              <a:gd name="T13" fmla="*/ 38 h 41"/>
              <a:gd name="T14" fmla="*/ 0 w 43"/>
              <a:gd name="T15" fmla="*/ 15 h 41"/>
              <a:gd name="T16" fmla="*/ 3 w 43"/>
              <a:gd name="T17" fmla="*/ 9 h 41"/>
              <a:gd name="T18" fmla="*/ 9 w 43"/>
              <a:gd name="T19" fmla="*/ 6 h 41"/>
              <a:gd name="T20" fmla="*/ 12 w 43"/>
              <a:gd name="T21" fmla="*/ 5 h 41"/>
              <a:gd name="T22" fmla="*/ 17 w 43"/>
              <a:gd name="T23" fmla="*/ 0 h 41"/>
              <a:gd name="T24" fmla="*/ 30 w 43"/>
              <a:gd name="T25" fmla="*/ 9 h 41"/>
              <a:gd name="T26" fmla="*/ 30 w 43"/>
              <a:gd name="T27" fmla="*/ 9 h 41"/>
              <a:gd name="T28" fmla="*/ 13 w 43"/>
              <a:gd name="T29" fmla="*/ 9 h 41"/>
              <a:gd name="T30" fmla="*/ 5 w 43"/>
              <a:gd name="T31" fmla="*/ 11 h 41"/>
              <a:gd name="T32" fmla="*/ 3 w 43"/>
              <a:gd name="T33" fmla="*/ 15 h 41"/>
              <a:gd name="T34" fmla="*/ 8 w 43"/>
              <a:gd name="T35" fmla="*/ 22 h 41"/>
              <a:gd name="T36" fmla="*/ 9 w 43"/>
              <a:gd name="T37" fmla="*/ 19 h 41"/>
              <a:gd name="T38" fmla="*/ 16 w 43"/>
              <a:gd name="T39" fmla="*/ 19 h 41"/>
              <a:gd name="T40" fmla="*/ 17 w 43"/>
              <a:gd name="T41" fmla="*/ 20 h 41"/>
              <a:gd name="T42" fmla="*/ 26 w 43"/>
              <a:gd name="T43" fmla="*/ 22 h 41"/>
              <a:gd name="T44" fmla="*/ 27 w 43"/>
              <a:gd name="T45" fmla="*/ 19 h 41"/>
              <a:gd name="T46" fmla="*/ 34 w 43"/>
              <a:gd name="T47" fmla="*/ 19 h 41"/>
              <a:gd name="T48" fmla="*/ 35 w 43"/>
              <a:gd name="T49" fmla="*/ 20 h 41"/>
              <a:gd name="T50" fmla="*/ 40 w 43"/>
              <a:gd name="T51" fmla="*/ 22 h 41"/>
              <a:gd name="T52" fmla="*/ 38 w 43"/>
              <a:gd name="T53" fmla="*/ 11 h 41"/>
              <a:gd name="T54" fmla="*/ 30 w 43"/>
              <a:gd name="T55" fmla="*/ 9 h 41"/>
              <a:gd name="T56" fmla="*/ 14 w 43"/>
              <a:gd name="T57" fmla="*/ 6 h 41"/>
              <a:gd name="T58" fmla="*/ 29 w 43"/>
              <a:gd name="T59" fmla="*/ 5 h 41"/>
              <a:gd name="T60" fmla="*/ 26 w 43"/>
              <a:gd name="T61" fmla="*/ 2 h 41"/>
              <a:gd name="T62" fmla="*/ 15 w 43"/>
              <a:gd name="T63" fmla="*/ 3 h 41"/>
              <a:gd name="T64" fmla="*/ 14 w 43"/>
              <a:gd name="T65" fmla="*/ 6 h 41"/>
              <a:gd name="T66" fmla="*/ 3 w 43"/>
              <a:gd name="T67" fmla="*/ 24 h 41"/>
              <a:gd name="T68" fmla="*/ 5 w 43"/>
              <a:gd name="T69" fmla="*/ 36 h 41"/>
              <a:gd name="T70" fmla="*/ 9 w 43"/>
              <a:gd name="T71" fmla="*/ 38 h 41"/>
              <a:gd name="T72" fmla="*/ 38 w 43"/>
              <a:gd name="T73" fmla="*/ 36 h 41"/>
              <a:gd name="T74" fmla="*/ 40 w 43"/>
              <a:gd name="T75" fmla="*/ 24 h 41"/>
              <a:gd name="T76" fmla="*/ 35 w 43"/>
              <a:gd name="T77" fmla="*/ 27 h 41"/>
              <a:gd name="T78" fmla="*/ 34 w 43"/>
              <a:gd name="T79" fmla="*/ 28 h 41"/>
              <a:gd name="T80" fmla="*/ 26 w 43"/>
              <a:gd name="T81" fmla="*/ 27 h 41"/>
              <a:gd name="T82" fmla="*/ 26 w 43"/>
              <a:gd name="T83" fmla="*/ 24 h 41"/>
              <a:gd name="T84" fmla="*/ 17 w 43"/>
              <a:gd name="T85" fmla="*/ 27 h 41"/>
              <a:gd name="T86" fmla="*/ 16 w 43"/>
              <a:gd name="T87" fmla="*/ 28 h 41"/>
              <a:gd name="T88" fmla="*/ 8 w 43"/>
              <a:gd name="T89" fmla="*/ 27 h 41"/>
              <a:gd name="T90" fmla="*/ 8 w 43"/>
              <a:gd name="T91" fmla="*/ 24 h 41"/>
              <a:gd name="T92" fmla="*/ 15 w 43"/>
              <a:gd name="T93" fmla="*/ 21 h 41"/>
              <a:gd name="T94" fmla="*/ 10 w 43"/>
              <a:gd name="T95" fmla="*/ 21 h 41"/>
              <a:gd name="T96" fmla="*/ 10 w 43"/>
              <a:gd name="T97" fmla="*/ 23 h 41"/>
              <a:gd name="T98" fmla="*/ 10 w 43"/>
              <a:gd name="T99" fmla="*/ 26 h 41"/>
              <a:gd name="T100" fmla="*/ 15 w 43"/>
              <a:gd name="T101" fmla="*/ 23 h 41"/>
              <a:gd name="T102" fmla="*/ 15 w 43"/>
              <a:gd name="T103" fmla="*/ 23 h 41"/>
              <a:gd name="T104" fmla="*/ 33 w 43"/>
              <a:gd name="T105" fmla="*/ 21 h 41"/>
              <a:gd name="T106" fmla="*/ 28 w 43"/>
              <a:gd name="T107" fmla="*/ 21 h 41"/>
              <a:gd name="T108" fmla="*/ 28 w 43"/>
              <a:gd name="T109" fmla="*/ 23 h 41"/>
              <a:gd name="T110" fmla="*/ 28 w 43"/>
              <a:gd name="T111" fmla="*/ 26 h 41"/>
              <a:gd name="T112" fmla="*/ 33 w 43"/>
              <a:gd name="T113" fmla="*/ 23 h 41"/>
              <a:gd name="T114" fmla="*/ 33 w 43"/>
              <a:gd name="T11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1">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rgbClr val="CE3220"/>
          </a:solidFill>
          <a:ln w="3175">
            <a:no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印品黑体" panose="00000500000000000000" pitchFamily="2" charset="-122"/>
            </a:endParaRPr>
          </a:p>
        </p:txBody>
      </p:sp>
      <p:sp>
        <p:nvSpPr>
          <p:cNvPr id="15" name="文本框 14"/>
          <p:cNvSpPr txBox="1"/>
          <p:nvPr/>
        </p:nvSpPr>
        <p:spPr>
          <a:xfrm>
            <a:off x="896026" y="1699674"/>
            <a:ext cx="5132197" cy="2062103"/>
          </a:xfrm>
          <a:prstGeom prst="rect">
            <a:avLst/>
          </a:prstGeom>
          <a:noFill/>
        </p:spPr>
        <p:txBody>
          <a:bodyPr wrap="square" rtlCol="0">
            <a:spAutoFit/>
          </a:bodyPr>
          <a:lstStyle/>
          <a:p>
            <a:pPr algn="just"/>
            <a:r>
              <a:rPr lang="vi-VN" sz="3200" b="1">
                <a:latin typeface="Times New Roman" panose="02020603050405020304" pitchFamily="18" charset="0"/>
                <a:cs typeface="Times New Roman" panose="02020603050405020304" pitchFamily="18" charset="0"/>
              </a:rPr>
              <a:t>1. Khái niệm:</a:t>
            </a:r>
            <a:r>
              <a:rPr lang="vi-VN" sz="3200">
                <a:latin typeface="Times New Roman" panose="02020603050405020304" pitchFamily="18" charset="0"/>
                <a:cs typeface="Times New Roman" panose="02020603050405020304" pitchFamily="18" charset="0"/>
              </a:rPr>
              <a:t> Từ Hán Việt là từ có nguồn gốc từ tiếng Hán, nhưng được sử dụng theo cách riêng của người Việt.</a:t>
            </a:r>
            <a:endParaRPr lang="en-GB" sz="3200">
              <a:latin typeface="Times New Roman" panose="02020603050405020304" pitchFamily="18" charset="0"/>
              <a:cs typeface="Times New Roman" panose="02020603050405020304" pitchFamily="18" charset="0"/>
            </a:endParaRPr>
          </a:p>
        </p:txBody>
      </p:sp>
      <p:sp>
        <p:nvSpPr>
          <p:cNvPr id="16" name="文本框 15"/>
          <p:cNvSpPr txBox="1"/>
          <p:nvPr/>
        </p:nvSpPr>
        <p:spPr>
          <a:xfrm>
            <a:off x="1130430" y="4421297"/>
            <a:ext cx="3909052" cy="1077218"/>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Ví dụ: </a:t>
            </a:r>
            <a:r>
              <a:rPr lang="en-US" sz="3200" i="1">
                <a:latin typeface="Times New Roman" panose="02020603050405020304" pitchFamily="18" charset="0"/>
                <a:cs typeface="Times New Roman" panose="02020603050405020304" pitchFamily="18" charset="0"/>
              </a:rPr>
              <a:t>sơn hà, sơn lâm, sơn thủy,...</a:t>
            </a:r>
            <a:endParaRPr lang="en-US" altLang="zh-CN" sz="3200" dirty="0">
              <a:solidFill>
                <a:schemeClr val="tx1">
                  <a:lumMod val="75000"/>
                  <a:lumOff val="2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4" name="组合 3"/>
          <p:cNvGrpSpPr/>
          <p:nvPr/>
        </p:nvGrpSpPr>
        <p:grpSpPr>
          <a:xfrm>
            <a:off x="6289848" y="954730"/>
            <a:ext cx="5249879" cy="5766110"/>
            <a:chOff x="3552668" y="726551"/>
            <a:chExt cx="5148000" cy="4487791"/>
          </a:xfrm>
        </p:grpSpPr>
        <p:sp>
          <p:nvSpPr>
            <p:cNvPr id="31" name="椭圆 30"/>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8474A"/>
                </a:solidFill>
                <a:latin typeface="印品黑体" panose="00000500000000000000" pitchFamily="2" charset="-122"/>
              </a:endParaRPr>
            </a:p>
          </p:txBody>
        </p:sp>
        <p:sp>
          <p:nvSpPr>
            <p:cNvPr id="32" name="任意多边形 31"/>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8474A"/>
                </a:solidFill>
                <a:latin typeface="印品黑体" panose="00000500000000000000" pitchFamily="2" charset="-122"/>
              </a:endParaRPr>
            </a:p>
          </p:txBody>
        </p:sp>
        <p:sp>
          <p:nvSpPr>
            <p:cNvPr id="39" name="任意多边形 38"/>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8474A"/>
                </a:solidFill>
                <a:latin typeface="印品黑体" panose="00000500000000000000" pitchFamily="2" charset="-122"/>
              </a:endParaRPr>
            </a:p>
          </p:txBody>
        </p:sp>
        <p:sp>
          <p:nvSpPr>
            <p:cNvPr id="40" name="任意多边形 39"/>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8474A"/>
                </a:solidFill>
                <a:latin typeface="印品黑体" panose="00000500000000000000" pitchFamily="2" charset="-122"/>
              </a:endParaRPr>
            </a:p>
          </p:txBody>
        </p:sp>
        <p:sp>
          <p:nvSpPr>
            <p:cNvPr id="41" name="矩形 4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8474A"/>
                </a:solidFill>
                <a:latin typeface="印品黑体" panose="00000500000000000000" pitchFamily="2" charset="-122"/>
              </a:endParaRPr>
            </a:p>
          </p:txBody>
        </p:sp>
        <p:sp>
          <p:nvSpPr>
            <p:cNvPr id="42" name="任意多边形 41"/>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8474A"/>
                </a:solidFill>
                <a:latin typeface="印品黑体" panose="00000500000000000000" pitchFamily="2" charset="-122"/>
              </a:endParaRPr>
            </a:p>
          </p:txBody>
        </p:sp>
        <p:pic>
          <p:nvPicPr>
            <p:cNvPr id="43" name="图片 42"/>
            <p:cNvPicPr>
              <a:picLocks noChangeAspect="1"/>
            </p:cNvPicPr>
            <p:nvPr/>
          </p:nvPicPr>
          <p:blipFill>
            <a:blip r:embed="rId3"/>
            <a:stretch>
              <a:fillRect/>
            </a:stretch>
          </p:blipFill>
          <p:spPr>
            <a:xfrm>
              <a:off x="6003655" y="3959266"/>
              <a:ext cx="246025" cy="299843"/>
            </a:xfrm>
            <a:prstGeom prst="rect">
              <a:avLst/>
            </a:prstGeom>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558" y="1237120"/>
            <a:ext cx="4816425" cy="352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animBg="1"/>
      <p:bldP spid="13"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76"/>
          <p:cNvSpPr txBox="1"/>
          <p:nvPr/>
        </p:nvSpPr>
        <p:spPr>
          <a:xfrm>
            <a:off x="1795912" y="187641"/>
            <a:ext cx="8374793" cy="646331"/>
          </a:xfrm>
          <a:prstGeom prst="rect">
            <a:avLst/>
          </a:prstGeom>
          <a:noFill/>
        </p:spPr>
        <p:txBody>
          <a:bodyPr wrap="none" rtlCol="0">
            <a:spAutoFit/>
          </a:bodyPr>
          <a:lstStyle/>
          <a:p>
            <a:r>
              <a:rPr lang="nl-NL" sz="3600" b="1">
                <a:latin typeface="Times New Roman" panose="02020603050405020304" pitchFamily="18" charset="0"/>
                <a:cs typeface="Times New Roman" panose="02020603050405020304" pitchFamily="18" charset="0"/>
              </a:rPr>
              <a:t>2. Cấu tạo từ Hán Việt và yếu tố Hán Việt</a:t>
            </a:r>
            <a:endParaRPr lang="en-GB" sz="3600">
              <a:latin typeface="Times New Roman" panose="02020603050405020304" pitchFamily="18" charset="0"/>
              <a:cs typeface="Times New Roman" panose="02020603050405020304" pitchFamily="18" charset="0"/>
            </a:endParaRPr>
          </a:p>
        </p:txBody>
      </p:sp>
      <p:cxnSp>
        <p:nvCxnSpPr>
          <p:cNvPr id="29" name="直接连接符 28"/>
          <p:cNvCxnSpPr/>
          <p:nvPr/>
        </p:nvCxnSpPr>
        <p:spPr>
          <a:xfrm>
            <a:off x="3255264" y="932688"/>
            <a:ext cx="6272784" cy="0"/>
          </a:xfrm>
          <a:prstGeom prst="line">
            <a:avLst/>
          </a:prstGeom>
          <a:ln w="28575" cap="rnd">
            <a:solidFill>
              <a:srgbClr val="6EADA7"/>
            </a:solidFill>
          </a:ln>
        </p:spPr>
        <p:style>
          <a:lnRef idx="1">
            <a:schemeClr val="accent1"/>
          </a:lnRef>
          <a:fillRef idx="0">
            <a:schemeClr val="accent1"/>
          </a:fillRef>
          <a:effectRef idx="0">
            <a:schemeClr val="accent1"/>
          </a:effectRef>
          <a:fontRef idx="minor">
            <a:schemeClr val="tx1"/>
          </a:fontRef>
        </p:style>
      </p:cxnSp>
      <p:sp>
        <p:nvSpPr>
          <p:cNvPr id="12" name="Freeform 6"/>
          <p:cNvSpPr/>
          <p:nvPr/>
        </p:nvSpPr>
        <p:spPr bwMode="auto">
          <a:xfrm>
            <a:off x="5770563" y="2673351"/>
            <a:ext cx="655638" cy="676275"/>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7"/>
                  <a:pt x="173" y="180"/>
                </a:cubicBezTo>
                <a:cubicBezTo>
                  <a:pt x="0" y="180"/>
                  <a:pt x="0" y="180"/>
                  <a:pt x="0" y="180"/>
                </a:cubicBezTo>
                <a:cubicBezTo>
                  <a:pt x="63" y="117"/>
                  <a:pt x="63" y="64"/>
                  <a:pt x="0" y="0"/>
                </a:cubicBezTo>
                <a:lnTo>
                  <a:pt x="173" y="0"/>
                </a:lnTo>
                <a:close/>
              </a:path>
            </a:pathLst>
          </a:custGeom>
          <a:solidFill>
            <a:srgbClr val="6EADA7"/>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3" name="Freeform 7"/>
          <p:cNvSpPr/>
          <p:nvPr/>
        </p:nvSpPr>
        <p:spPr bwMode="auto">
          <a:xfrm>
            <a:off x="5770563" y="4000501"/>
            <a:ext cx="655638" cy="676275"/>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6"/>
                  <a:pt x="173" y="180"/>
                </a:cubicBezTo>
                <a:cubicBezTo>
                  <a:pt x="0" y="180"/>
                  <a:pt x="0" y="180"/>
                  <a:pt x="0" y="180"/>
                </a:cubicBezTo>
                <a:cubicBezTo>
                  <a:pt x="63" y="116"/>
                  <a:pt x="63" y="64"/>
                  <a:pt x="0" y="0"/>
                </a:cubicBezTo>
                <a:lnTo>
                  <a:pt x="173" y="0"/>
                </a:lnTo>
                <a:close/>
              </a:path>
            </a:pathLst>
          </a:custGeom>
          <a:solidFill>
            <a:srgbClr val="EB8628"/>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4" name="Oval 9"/>
          <p:cNvSpPr>
            <a:spLocks noChangeArrowheads="1"/>
          </p:cNvSpPr>
          <p:nvPr/>
        </p:nvSpPr>
        <p:spPr bwMode="auto">
          <a:xfrm>
            <a:off x="5632450" y="1890713"/>
            <a:ext cx="927100" cy="917575"/>
          </a:xfrm>
          <a:prstGeom prst="ellipse">
            <a:avLst/>
          </a:prstGeom>
          <a:solidFill>
            <a:srgbClr val="B5213B"/>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5" name="Oval 10"/>
          <p:cNvSpPr>
            <a:spLocks noChangeArrowheads="1"/>
          </p:cNvSpPr>
          <p:nvPr/>
        </p:nvSpPr>
        <p:spPr bwMode="auto">
          <a:xfrm>
            <a:off x="5632450" y="3214688"/>
            <a:ext cx="927100" cy="920750"/>
          </a:xfrm>
          <a:prstGeom prst="ellipse">
            <a:avLst/>
          </a:prstGeom>
          <a:solidFill>
            <a:srgbClr val="6EADA7"/>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6" name="Oval 11"/>
          <p:cNvSpPr>
            <a:spLocks noChangeArrowheads="1"/>
          </p:cNvSpPr>
          <p:nvPr/>
        </p:nvSpPr>
        <p:spPr bwMode="auto">
          <a:xfrm>
            <a:off x="5632450" y="4540251"/>
            <a:ext cx="927100" cy="922338"/>
          </a:xfrm>
          <a:prstGeom prst="ellipse">
            <a:avLst/>
          </a:prstGeom>
          <a:solidFill>
            <a:srgbClr val="EB8628"/>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7" name="Oval 13"/>
          <p:cNvSpPr>
            <a:spLocks noChangeArrowheads="1"/>
          </p:cNvSpPr>
          <p:nvPr/>
        </p:nvSpPr>
        <p:spPr bwMode="auto">
          <a:xfrm>
            <a:off x="5708650" y="1966913"/>
            <a:ext cx="774700" cy="766763"/>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8" name="Oval 14"/>
          <p:cNvSpPr>
            <a:spLocks noChangeArrowheads="1"/>
          </p:cNvSpPr>
          <p:nvPr/>
        </p:nvSpPr>
        <p:spPr bwMode="auto">
          <a:xfrm>
            <a:off x="5708650" y="3292476"/>
            <a:ext cx="774700" cy="763588"/>
          </a:xfrm>
          <a:prstGeom prst="ellipse">
            <a:avLst/>
          </a:prstGeom>
          <a:solidFill>
            <a:schemeClr val="bg1"/>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19" name="Oval 15"/>
          <p:cNvSpPr>
            <a:spLocks noChangeArrowheads="1"/>
          </p:cNvSpPr>
          <p:nvPr/>
        </p:nvSpPr>
        <p:spPr bwMode="auto">
          <a:xfrm>
            <a:off x="5708650" y="4616451"/>
            <a:ext cx="774700" cy="766763"/>
          </a:xfrm>
          <a:prstGeom prst="ellipse">
            <a:avLst/>
          </a:prstGeom>
          <a:solidFill>
            <a:schemeClr val="bg1"/>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grpSp>
        <p:nvGrpSpPr>
          <p:cNvPr id="20" name="组合 19"/>
          <p:cNvGrpSpPr/>
          <p:nvPr/>
        </p:nvGrpSpPr>
        <p:grpSpPr>
          <a:xfrm>
            <a:off x="5937250" y="4814888"/>
            <a:ext cx="344488" cy="342901"/>
            <a:chOff x="5937250" y="5538788"/>
            <a:chExt cx="344488" cy="342901"/>
          </a:xfrm>
          <a:solidFill>
            <a:srgbClr val="ED7616"/>
          </a:solidFill>
        </p:grpSpPr>
        <p:sp>
          <p:nvSpPr>
            <p:cNvPr id="21" name="Freeform 16"/>
            <p:cNvSpPr/>
            <p:nvPr/>
          </p:nvSpPr>
          <p:spPr bwMode="auto">
            <a:xfrm>
              <a:off x="6005513" y="5637213"/>
              <a:ext cx="177800" cy="176213"/>
            </a:xfrm>
            <a:custGeom>
              <a:avLst/>
              <a:gdLst>
                <a:gd name="T0" fmla="*/ 40 w 47"/>
                <a:gd name="T1" fmla="*/ 24 h 47"/>
                <a:gd name="T2" fmla="*/ 24 w 47"/>
                <a:gd name="T3" fmla="*/ 40 h 47"/>
                <a:gd name="T4" fmla="*/ 8 w 47"/>
                <a:gd name="T5" fmla="*/ 24 h 47"/>
                <a:gd name="T6" fmla="*/ 24 w 47"/>
                <a:gd name="T7" fmla="*/ 8 h 47"/>
                <a:gd name="T8" fmla="*/ 32 w 47"/>
                <a:gd name="T9" fmla="*/ 10 h 47"/>
                <a:gd name="T10" fmla="*/ 38 w 47"/>
                <a:gd name="T11" fmla="*/ 5 h 47"/>
                <a:gd name="T12" fmla="*/ 24 w 47"/>
                <a:gd name="T13" fmla="*/ 0 h 47"/>
                <a:gd name="T14" fmla="*/ 0 w 47"/>
                <a:gd name="T15" fmla="*/ 24 h 47"/>
                <a:gd name="T16" fmla="*/ 24 w 47"/>
                <a:gd name="T17" fmla="*/ 47 h 47"/>
                <a:gd name="T18" fmla="*/ 47 w 47"/>
                <a:gd name="T19" fmla="*/ 24 h 47"/>
                <a:gd name="T20" fmla="*/ 43 w 47"/>
                <a:gd name="T21" fmla="*/ 10 h 47"/>
                <a:gd name="T22" fmla="*/ 37 w 47"/>
                <a:gd name="T23" fmla="*/ 15 h 47"/>
                <a:gd name="T24" fmla="*/ 40 w 47"/>
                <a:gd name="T2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40" y="24"/>
                  </a:moveTo>
                  <a:cubicBezTo>
                    <a:pt x="40" y="33"/>
                    <a:pt x="33" y="40"/>
                    <a:pt x="24" y="40"/>
                  </a:cubicBezTo>
                  <a:cubicBezTo>
                    <a:pt x="15" y="40"/>
                    <a:pt x="8" y="33"/>
                    <a:pt x="8" y="24"/>
                  </a:cubicBezTo>
                  <a:cubicBezTo>
                    <a:pt x="8" y="15"/>
                    <a:pt x="15" y="8"/>
                    <a:pt x="24" y="8"/>
                  </a:cubicBezTo>
                  <a:cubicBezTo>
                    <a:pt x="27" y="8"/>
                    <a:pt x="30" y="9"/>
                    <a:pt x="32" y="10"/>
                  </a:cubicBezTo>
                  <a:cubicBezTo>
                    <a:pt x="38" y="5"/>
                    <a:pt x="38" y="5"/>
                    <a:pt x="38" y="5"/>
                  </a:cubicBezTo>
                  <a:cubicBezTo>
                    <a:pt x="34" y="2"/>
                    <a:pt x="29" y="0"/>
                    <a:pt x="24" y="0"/>
                  </a:cubicBezTo>
                  <a:cubicBezTo>
                    <a:pt x="11" y="0"/>
                    <a:pt x="0" y="11"/>
                    <a:pt x="0" y="24"/>
                  </a:cubicBezTo>
                  <a:cubicBezTo>
                    <a:pt x="0" y="37"/>
                    <a:pt x="11" y="47"/>
                    <a:pt x="24" y="47"/>
                  </a:cubicBezTo>
                  <a:cubicBezTo>
                    <a:pt x="37" y="47"/>
                    <a:pt x="47" y="37"/>
                    <a:pt x="47" y="24"/>
                  </a:cubicBezTo>
                  <a:cubicBezTo>
                    <a:pt x="47" y="19"/>
                    <a:pt x="46" y="14"/>
                    <a:pt x="43" y="10"/>
                  </a:cubicBezTo>
                  <a:cubicBezTo>
                    <a:pt x="37" y="15"/>
                    <a:pt x="37" y="15"/>
                    <a:pt x="37" y="15"/>
                  </a:cubicBezTo>
                  <a:cubicBezTo>
                    <a:pt x="39" y="18"/>
                    <a:pt x="40" y="21"/>
                    <a:pt x="4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22" name="Freeform 17"/>
            <p:cNvSpPr/>
            <p:nvPr/>
          </p:nvSpPr>
          <p:spPr bwMode="auto">
            <a:xfrm>
              <a:off x="6065838" y="5697538"/>
              <a:ext cx="57150" cy="55563"/>
            </a:xfrm>
            <a:custGeom>
              <a:avLst/>
              <a:gdLst>
                <a:gd name="T0" fmla="*/ 10 w 15"/>
                <a:gd name="T1" fmla="*/ 1 h 15"/>
                <a:gd name="T2" fmla="*/ 8 w 15"/>
                <a:gd name="T3" fmla="*/ 0 h 15"/>
                <a:gd name="T4" fmla="*/ 0 w 15"/>
                <a:gd name="T5" fmla="*/ 8 h 15"/>
                <a:gd name="T6" fmla="*/ 8 w 15"/>
                <a:gd name="T7" fmla="*/ 15 h 15"/>
                <a:gd name="T8" fmla="*/ 15 w 15"/>
                <a:gd name="T9" fmla="*/ 8 h 15"/>
                <a:gd name="T10" fmla="*/ 15 w 15"/>
                <a:gd name="T11" fmla="*/ 5 h 15"/>
                <a:gd name="T12" fmla="*/ 7 w 15"/>
                <a:gd name="T13" fmla="*/ 8 h 15"/>
                <a:gd name="T14" fmla="*/ 10 w 15"/>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0" y="1"/>
                  </a:moveTo>
                  <a:cubicBezTo>
                    <a:pt x="10" y="0"/>
                    <a:pt x="9" y="0"/>
                    <a:pt x="8" y="0"/>
                  </a:cubicBezTo>
                  <a:cubicBezTo>
                    <a:pt x="4" y="0"/>
                    <a:pt x="0" y="4"/>
                    <a:pt x="0" y="8"/>
                  </a:cubicBezTo>
                  <a:cubicBezTo>
                    <a:pt x="0" y="12"/>
                    <a:pt x="4" y="15"/>
                    <a:pt x="8" y="15"/>
                  </a:cubicBezTo>
                  <a:cubicBezTo>
                    <a:pt x="12" y="15"/>
                    <a:pt x="15" y="12"/>
                    <a:pt x="15" y="8"/>
                  </a:cubicBezTo>
                  <a:cubicBezTo>
                    <a:pt x="15" y="7"/>
                    <a:pt x="15" y="6"/>
                    <a:pt x="15" y="5"/>
                  </a:cubicBezTo>
                  <a:cubicBezTo>
                    <a:pt x="7" y="8"/>
                    <a:pt x="7" y="8"/>
                    <a:pt x="7" y="8"/>
                  </a:cubicBezTo>
                  <a:lnTo>
                    <a:pt x="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23" name="Freeform 18"/>
            <p:cNvSpPr/>
            <p:nvPr/>
          </p:nvSpPr>
          <p:spPr bwMode="auto">
            <a:xfrm>
              <a:off x="5937250" y="5568951"/>
              <a:ext cx="314325" cy="312738"/>
            </a:xfrm>
            <a:custGeom>
              <a:avLst/>
              <a:gdLst>
                <a:gd name="T0" fmla="*/ 70 w 83"/>
                <a:gd name="T1" fmla="*/ 19 h 83"/>
                <a:gd name="T2" fmla="*/ 68 w 83"/>
                <a:gd name="T3" fmla="*/ 20 h 83"/>
                <a:gd name="T4" fmla="*/ 76 w 83"/>
                <a:gd name="T5" fmla="*/ 42 h 83"/>
                <a:gd name="T6" fmla="*/ 42 w 83"/>
                <a:gd name="T7" fmla="*/ 76 h 83"/>
                <a:gd name="T8" fmla="*/ 8 w 83"/>
                <a:gd name="T9" fmla="*/ 42 h 83"/>
                <a:gd name="T10" fmla="*/ 42 w 83"/>
                <a:gd name="T11" fmla="*/ 7 h 83"/>
                <a:gd name="T12" fmla="*/ 63 w 83"/>
                <a:gd name="T13" fmla="*/ 15 h 83"/>
                <a:gd name="T14" fmla="*/ 65 w 83"/>
                <a:gd name="T15" fmla="*/ 13 h 83"/>
                <a:gd name="T16" fmla="*/ 65 w 83"/>
                <a:gd name="T17" fmla="*/ 7 h 83"/>
                <a:gd name="T18" fmla="*/ 42 w 83"/>
                <a:gd name="T19" fmla="*/ 0 h 83"/>
                <a:gd name="T20" fmla="*/ 0 w 83"/>
                <a:gd name="T21" fmla="*/ 42 h 83"/>
                <a:gd name="T22" fmla="*/ 42 w 83"/>
                <a:gd name="T23" fmla="*/ 83 h 83"/>
                <a:gd name="T24" fmla="*/ 83 w 83"/>
                <a:gd name="T25" fmla="*/ 42 h 83"/>
                <a:gd name="T26" fmla="*/ 76 w 83"/>
                <a:gd name="T27" fmla="*/ 19 h 83"/>
                <a:gd name="T28" fmla="*/ 70 w 83"/>
                <a:gd name="T29"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3">
                  <a:moveTo>
                    <a:pt x="70" y="19"/>
                  </a:moveTo>
                  <a:cubicBezTo>
                    <a:pt x="68" y="20"/>
                    <a:pt x="68" y="20"/>
                    <a:pt x="68" y="20"/>
                  </a:cubicBezTo>
                  <a:cubicBezTo>
                    <a:pt x="73" y="26"/>
                    <a:pt x="76" y="34"/>
                    <a:pt x="76" y="42"/>
                  </a:cubicBezTo>
                  <a:cubicBezTo>
                    <a:pt x="76" y="61"/>
                    <a:pt x="61" y="76"/>
                    <a:pt x="42" y="76"/>
                  </a:cubicBezTo>
                  <a:cubicBezTo>
                    <a:pt x="23" y="76"/>
                    <a:pt x="8" y="61"/>
                    <a:pt x="8" y="42"/>
                  </a:cubicBezTo>
                  <a:cubicBezTo>
                    <a:pt x="8" y="23"/>
                    <a:pt x="23" y="7"/>
                    <a:pt x="42" y="7"/>
                  </a:cubicBezTo>
                  <a:cubicBezTo>
                    <a:pt x="50" y="7"/>
                    <a:pt x="57" y="10"/>
                    <a:pt x="63" y="15"/>
                  </a:cubicBezTo>
                  <a:cubicBezTo>
                    <a:pt x="65" y="13"/>
                    <a:pt x="65" y="13"/>
                    <a:pt x="65" y="13"/>
                  </a:cubicBezTo>
                  <a:cubicBezTo>
                    <a:pt x="65" y="7"/>
                    <a:pt x="65" y="7"/>
                    <a:pt x="65" y="7"/>
                  </a:cubicBezTo>
                  <a:cubicBezTo>
                    <a:pt x="58" y="3"/>
                    <a:pt x="50" y="0"/>
                    <a:pt x="42" y="0"/>
                  </a:cubicBezTo>
                  <a:cubicBezTo>
                    <a:pt x="19" y="0"/>
                    <a:pt x="0" y="19"/>
                    <a:pt x="0" y="42"/>
                  </a:cubicBezTo>
                  <a:cubicBezTo>
                    <a:pt x="0" y="65"/>
                    <a:pt x="19" y="83"/>
                    <a:pt x="42" y="83"/>
                  </a:cubicBezTo>
                  <a:cubicBezTo>
                    <a:pt x="65" y="83"/>
                    <a:pt x="83" y="65"/>
                    <a:pt x="83" y="42"/>
                  </a:cubicBezTo>
                  <a:cubicBezTo>
                    <a:pt x="83" y="33"/>
                    <a:pt x="81" y="25"/>
                    <a:pt x="76" y="19"/>
                  </a:cubicBez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24" name="Freeform 19"/>
            <p:cNvSpPr/>
            <p:nvPr/>
          </p:nvSpPr>
          <p:spPr bwMode="auto">
            <a:xfrm>
              <a:off x="6096000" y="5538788"/>
              <a:ext cx="185738" cy="188913"/>
            </a:xfrm>
            <a:custGeom>
              <a:avLst/>
              <a:gdLst>
                <a:gd name="T0" fmla="*/ 91 w 117"/>
                <a:gd name="T1" fmla="*/ 29 h 119"/>
                <a:gd name="T2" fmla="*/ 91 w 117"/>
                <a:gd name="T3" fmla="*/ 0 h 119"/>
                <a:gd name="T4" fmla="*/ 74 w 117"/>
                <a:gd name="T5" fmla="*/ 17 h 119"/>
                <a:gd name="T6" fmla="*/ 60 w 117"/>
                <a:gd name="T7" fmla="*/ 31 h 119"/>
                <a:gd name="T8" fmla="*/ 60 w 117"/>
                <a:gd name="T9" fmla="*/ 52 h 119"/>
                <a:gd name="T10" fmla="*/ 34 w 117"/>
                <a:gd name="T11" fmla="*/ 78 h 119"/>
                <a:gd name="T12" fmla="*/ 12 w 117"/>
                <a:gd name="T13" fmla="*/ 100 h 119"/>
                <a:gd name="T14" fmla="*/ 0 w 117"/>
                <a:gd name="T15" fmla="*/ 119 h 119"/>
                <a:gd name="T16" fmla="*/ 17 w 117"/>
                <a:gd name="T17" fmla="*/ 107 h 119"/>
                <a:gd name="T18" fmla="*/ 38 w 117"/>
                <a:gd name="T19" fmla="*/ 83 h 119"/>
                <a:gd name="T20" fmla="*/ 65 w 117"/>
                <a:gd name="T21" fmla="*/ 60 h 119"/>
                <a:gd name="T22" fmla="*/ 86 w 117"/>
                <a:gd name="T23" fmla="*/ 57 h 119"/>
                <a:gd name="T24" fmla="*/ 103 w 117"/>
                <a:gd name="T25" fmla="*/ 43 h 119"/>
                <a:gd name="T26" fmla="*/ 117 w 117"/>
                <a:gd name="T27" fmla="*/ 29 h 119"/>
                <a:gd name="T28" fmla="*/ 91 w 117"/>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9">
                  <a:moveTo>
                    <a:pt x="91" y="29"/>
                  </a:moveTo>
                  <a:lnTo>
                    <a:pt x="91" y="0"/>
                  </a:lnTo>
                  <a:lnTo>
                    <a:pt x="74" y="17"/>
                  </a:lnTo>
                  <a:lnTo>
                    <a:pt x="60" y="31"/>
                  </a:lnTo>
                  <a:lnTo>
                    <a:pt x="60" y="52"/>
                  </a:lnTo>
                  <a:lnTo>
                    <a:pt x="34" y="78"/>
                  </a:lnTo>
                  <a:lnTo>
                    <a:pt x="12" y="100"/>
                  </a:lnTo>
                  <a:lnTo>
                    <a:pt x="0" y="119"/>
                  </a:lnTo>
                  <a:lnTo>
                    <a:pt x="17" y="107"/>
                  </a:lnTo>
                  <a:lnTo>
                    <a:pt x="38" y="83"/>
                  </a:lnTo>
                  <a:lnTo>
                    <a:pt x="65" y="60"/>
                  </a:lnTo>
                  <a:lnTo>
                    <a:pt x="86" y="57"/>
                  </a:lnTo>
                  <a:lnTo>
                    <a:pt x="103" y="43"/>
                  </a:lnTo>
                  <a:lnTo>
                    <a:pt x="117" y="29"/>
                  </a:lnTo>
                  <a:lnTo>
                    <a:pt x="9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grpSp>
      <p:sp>
        <p:nvSpPr>
          <p:cNvPr id="26" name="Freeform 20"/>
          <p:cNvSpPr>
            <a:spLocks noEditPoints="1"/>
          </p:cNvSpPr>
          <p:nvPr/>
        </p:nvSpPr>
        <p:spPr bwMode="auto">
          <a:xfrm>
            <a:off x="5926138" y="3503613"/>
            <a:ext cx="344488" cy="341313"/>
          </a:xfrm>
          <a:custGeom>
            <a:avLst/>
            <a:gdLst>
              <a:gd name="T0" fmla="*/ 0 w 91"/>
              <a:gd name="T1" fmla="*/ 46 h 91"/>
              <a:gd name="T2" fmla="*/ 91 w 91"/>
              <a:gd name="T3" fmla="*/ 46 h 91"/>
              <a:gd name="T4" fmla="*/ 48 w 91"/>
              <a:gd name="T5" fmla="*/ 86 h 91"/>
              <a:gd name="T6" fmla="*/ 48 w 91"/>
              <a:gd name="T7" fmla="*/ 67 h 91"/>
              <a:gd name="T8" fmla="*/ 28 w 91"/>
              <a:gd name="T9" fmla="*/ 71 h 91"/>
              <a:gd name="T10" fmla="*/ 43 w 91"/>
              <a:gd name="T11" fmla="*/ 67 h 91"/>
              <a:gd name="T12" fmla="*/ 66 w 91"/>
              <a:gd name="T13" fmla="*/ 73 h 91"/>
              <a:gd name="T14" fmla="*/ 71 w 91"/>
              <a:gd name="T15" fmla="*/ 77 h 91"/>
              <a:gd name="T16" fmla="*/ 19 w 91"/>
              <a:gd name="T17" fmla="*/ 77 h 91"/>
              <a:gd name="T18" fmla="*/ 24 w 91"/>
              <a:gd name="T19" fmla="*/ 73 h 91"/>
              <a:gd name="T20" fmla="*/ 68 w 91"/>
              <a:gd name="T21" fmla="*/ 68 h 91"/>
              <a:gd name="T22" fmla="*/ 86 w 91"/>
              <a:gd name="T23" fmla="*/ 48 h 91"/>
              <a:gd name="T24" fmla="*/ 68 w 91"/>
              <a:gd name="T25" fmla="*/ 68 h 91"/>
              <a:gd name="T26" fmla="*/ 15 w 91"/>
              <a:gd name="T27" fmla="*/ 73 h 91"/>
              <a:gd name="T28" fmla="*/ 19 w 91"/>
              <a:gd name="T29" fmla="*/ 48 h 91"/>
              <a:gd name="T30" fmla="*/ 48 w 91"/>
              <a:gd name="T31" fmla="*/ 62 h 91"/>
              <a:gd name="T32" fmla="*/ 67 w 91"/>
              <a:gd name="T33" fmla="*/ 48 h 91"/>
              <a:gd name="T34" fmla="*/ 48 w 91"/>
              <a:gd name="T35" fmla="*/ 62 h 91"/>
              <a:gd name="T36" fmla="*/ 27 w 91"/>
              <a:gd name="T37" fmla="*/ 66 h 91"/>
              <a:gd name="T38" fmla="*/ 43 w 91"/>
              <a:gd name="T39" fmla="*/ 48 h 91"/>
              <a:gd name="T40" fmla="*/ 86 w 91"/>
              <a:gd name="T41" fmla="*/ 43 h 91"/>
              <a:gd name="T42" fmla="*/ 68 w 91"/>
              <a:gd name="T43" fmla="*/ 23 h 91"/>
              <a:gd name="T44" fmla="*/ 86 w 91"/>
              <a:gd name="T45" fmla="*/ 43 h 91"/>
              <a:gd name="T46" fmla="*/ 64 w 91"/>
              <a:gd name="T47" fmla="*/ 25 h 91"/>
              <a:gd name="T48" fmla="*/ 48 w 91"/>
              <a:gd name="T49" fmla="*/ 43 h 91"/>
              <a:gd name="T50" fmla="*/ 43 w 91"/>
              <a:gd name="T51" fmla="*/ 43 h 91"/>
              <a:gd name="T52" fmla="*/ 27 w 91"/>
              <a:gd name="T53" fmla="*/ 25 h 91"/>
              <a:gd name="T54" fmla="*/ 43 w 91"/>
              <a:gd name="T55" fmla="*/ 43 h 91"/>
              <a:gd name="T56" fmla="*/ 22 w 91"/>
              <a:gd name="T57" fmla="*/ 23 h 91"/>
              <a:gd name="T58" fmla="*/ 4 w 91"/>
              <a:gd name="T59" fmla="*/ 43 h 91"/>
              <a:gd name="T60" fmla="*/ 48 w 91"/>
              <a:gd name="T61" fmla="*/ 24 h 91"/>
              <a:gd name="T62" fmla="*/ 48 w 91"/>
              <a:gd name="T63" fmla="*/ 5 h 91"/>
              <a:gd name="T64" fmla="*/ 28 w 91"/>
              <a:gd name="T65" fmla="*/ 20 h 91"/>
              <a:gd name="T66" fmla="*/ 43 w 91"/>
              <a:gd name="T67" fmla="*/ 5 h 91"/>
              <a:gd name="T68" fmla="*/ 60 w 91"/>
              <a:gd name="T69" fmla="*/ 7 h 91"/>
              <a:gd name="T70" fmla="*/ 71 w 91"/>
              <a:gd name="T71" fmla="*/ 14 h 91"/>
              <a:gd name="T72" fmla="*/ 19 w 91"/>
              <a:gd name="T73" fmla="*/ 14 h 91"/>
              <a:gd name="T74" fmla="*/ 31 w 91"/>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1">
                <a:moveTo>
                  <a:pt x="45" y="91"/>
                </a:moveTo>
                <a:cubicBezTo>
                  <a:pt x="20" y="91"/>
                  <a:pt x="0" y="71"/>
                  <a:pt x="0" y="46"/>
                </a:cubicBezTo>
                <a:cubicBezTo>
                  <a:pt x="0" y="20"/>
                  <a:pt x="20" y="0"/>
                  <a:pt x="45" y="0"/>
                </a:cubicBezTo>
                <a:cubicBezTo>
                  <a:pt x="70" y="0"/>
                  <a:pt x="91" y="20"/>
                  <a:pt x="91" y="46"/>
                </a:cubicBezTo>
                <a:cubicBezTo>
                  <a:pt x="91" y="71"/>
                  <a:pt x="70" y="91"/>
                  <a:pt x="45" y="91"/>
                </a:cubicBezTo>
                <a:close/>
                <a:moveTo>
                  <a:pt x="48" y="86"/>
                </a:moveTo>
                <a:cubicBezTo>
                  <a:pt x="53" y="85"/>
                  <a:pt x="58" y="79"/>
                  <a:pt x="62" y="71"/>
                </a:cubicBezTo>
                <a:cubicBezTo>
                  <a:pt x="57" y="69"/>
                  <a:pt x="53" y="68"/>
                  <a:pt x="48" y="67"/>
                </a:cubicBezTo>
                <a:lnTo>
                  <a:pt x="48" y="86"/>
                </a:lnTo>
                <a:close/>
                <a:moveTo>
                  <a:pt x="28" y="71"/>
                </a:moveTo>
                <a:cubicBezTo>
                  <a:pt x="32" y="79"/>
                  <a:pt x="37" y="85"/>
                  <a:pt x="43" y="86"/>
                </a:cubicBezTo>
                <a:cubicBezTo>
                  <a:pt x="43" y="67"/>
                  <a:pt x="43" y="67"/>
                  <a:pt x="43" y="67"/>
                </a:cubicBezTo>
                <a:cubicBezTo>
                  <a:pt x="38" y="68"/>
                  <a:pt x="33" y="69"/>
                  <a:pt x="28" y="71"/>
                </a:cubicBezTo>
                <a:close/>
                <a:moveTo>
                  <a:pt x="66" y="73"/>
                </a:moveTo>
                <a:cubicBezTo>
                  <a:pt x="64" y="77"/>
                  <a:pt x="62" y="81"/>
                  <a:pt x="60" y="84"/>
                </a:cubicBezTo>
                <a:cubicBezTo>
                  <a:pt x="64" y="82"/>
                  <a:pt x="68" y="80"/>
                  <a:pt x="71" y="77"/>
                </a:cubicBezTo>
                <a:cubicBezTo>
                  <a:pt x="70" y="75"/>
                  <a:pt x="68" y="74"/>
                  <a:pt x="66" y="73"/>
                </a:cubicBezTo>
                <a:close/>
                <a:moveTo>
                  <a:pt x="19" y="77"/>
                </a:moveTo>
                <a:cubicBezTo>
                  <a:pt x="22" y="80"/>
                  <a:pt x="26" y="82"/>
                  <a:pt x="31" y="84"/>
                </a:cubicBezTo>
                <a:cubicBezTo>
                  <a:pt x="28" y="81"/>
                  <a:pt x="26" y="77"/>
                  <a:pt x="24" y="73"/>
                </a:cubicBezTo>
                <a:cubicBezTo>
                  <a:pt x="22" y="74"/>
                  <a:pt x="20" y="75"/>
                  <a:pt x="19" y="77"/>
                </a:cubicBezTo>
                <a:close/>
                <a:moveTo>
                  <a:pt x="68" y="68"/>
                </a:moveTo>
                <a:cubicBezTo>
                  <a:pt x="70" y="70"/>
                  <a:pt x="73" y="72"/>
                  <a:pt x="75" y="73"/>
                </a:cubicBezTo>
                <a:cubicBezTo>
                  <a:pt x="81" y="66"/>
                  <a:pt x="85" y="57"/>
                  <a:pt x="86" y="48"/>
                </a:cubicBezTo>
                <a:cubicBezTo>
                  <a:pt x="71" y="48"/>
                  <a:pt x="71" y="48"/>
                  <a:pt x="71" y="48"/>
                </a:cubicBezTo>
                <a:cubicBezTo>
                  <a:pt x="71" y="55"/>
                  <a:pt x="70" y="62"/>
                  <a:pt x="68" y="68"/>
                </a:cubicBezTo>
                <a:close/>
                <a:moveTo>
                  <a:pt x="4" y="48"/>
                </a:moveTo>
                <a:cubicBezTo>
                  <a:pt x="5" y="57"/>
                  <a:pt x="9" y="66"/>
                  <a:pt x="15" y="73"/>
                </a:cubicBezTo>
                <a:cubicBezTo>
                  <a:pt x="17" y="72"/>
                  <a:pt x="20" y="70"/>
                  <a:pt x="22" y="68"/>
                </a:cubicBezTo>
                <a:cubicBezTo>
                  <a:pt x="20" y="62"/>
                  <a:pt x="19" y="55"/>
                  <a:pt x="19" y="48"/>
                </a:cubicBezTo>
                <a:lnTo>
                  <a:pt x="4" y="48"/>
                </a:lnTo>
                <a:close/>
                <a:moveTo>
                  <a:pt x="48" y="62"/>
                </a:moveTo>
                <a:cubicBezTo>
                  <a:pt x="53" y="63"/>
                  <a:pt x="59" y="64"/>
                  <a:pt x="64" y="66"/>
                </a:cubicBezTo>
                <a:cubicBezTo>
                  <a:pt x="65" y="61"/>
                  <a:pt x="67" y="54"/>
                  <a:pt x="67" y="48"/>
                </a:cubicBezTo>
                <a:cubicBezTo>
                  <a:pt x="48" y="48"/>
                  <a:pt x="48" y="48"/>
                  <a:pt x="48" y="48"/>
                </a:cubicBezTo>
                <a:lnTo>
                  <a:pt x="48" y="62"/>
                </a:lnTo>
                <a:close/>
                <a:moveTo>
                  <a:pt x="24" y="48"/>
                </a:moveTo>
                <a:cubicBezTo>
                  <a:pt x="24" y="54"/>
                  <a:pt x="25" y="61"/>
                  <a:pt x="27" y="66"/>
                </a:cubicBezTo>
                <a:cubicBezTo>
                  <a:pt x="32" y="64"/>
                  <a:pt x="37" y="63"/>
                  <a:pt x="43" y="62"/>
                </a:cubicBezTo>
                <a:cubicBezTo>
                  <a:pt x="43" y="48"/>
                  <a:pt x="43" y="48"/>
                  <a:pt x="43" y="48"/>
                </a:cubicBezTo>
                <a:lnTo>
                  <a:pt x="24" y="48"/>
                </a:lnTo>
                <a:close/>
                <a:moveTo>
                  <a:pt x="86" y="43"/>
                </a:moveTo>
                <a:cubicBezTo>
                  <a:pt x="85" y="34"/>
                  <a:pt x="81" y="25"/>
                  <a:pt x="75" y="18"/>
                </a:cubicBezTo>
                <a:cubicBezTo>
                  <a:pt x="73" y="20"/>
                  <a:pt x="70" y="21"/>
                  <a:pt x="68" y="23"/>
                </a:cubicBezTo>
                <a:cubicBezTo>
                  <a:pt x="70" y="29"/>
                  <a:pt x="71" y="36"/>
                  <a:pt x="71" y="43"/>
                </a:cubicBezTo>
                <a:lnTo>
                  <a:pt x="86" y="43"/>
                </a:lnTo>
                <a:close/>
                <a:moveTo>
                  <a:pt x="67" y="43"/>
                </a:moveTo>
                <a:cubicBezTo>
                  <a:pt x="67" y="37"/>
                  <a:pt x="65" y="30"/>
                  <a:pt x="64" y="25"/>
                </a:cubicBezTo>
                <a:cubicBezTo>
                  <a:pt x="59" y="27"/>
                  <a:pt x="53" y="28"/>
                  <a:pt x="48" y="29"/>
                </a:cubicBezTo>
                <a:cubicBezTo>
                  <a:pt x="48" y="43"/>
                  <a:pt x="48" y="43"/>
                  <a:pt x="48" y="43"/>
                </a:cubicBezTo>
                <a:lnTo>
                  <a:pt x="67" y="43"/>
                </a:lnTo>
                <a:close/>
                <a:moveTo>
                  <a:pt x="43" y="43"/>
                </a:moveTo>
                <a:cubicBezTo>
                  <a:pt x="43" y="29"/>
                  <a:pt x="43" y="29"/>
                  <a:pt x="43" y="29"/>
                </a:cubicBezTo>
                <a:cubicBezTo>
                  <a:pt x="37" y="28"/>
                  <a:pt x="32" y="27"/>
                  <a:pt x="27" y="25"/>
                </a:cubicBezTo>
                <a:cubicBezTo>
                  <a:pt x="25" y="30"/>
                  <a:pt x="24" y="37"/>
                  <a:pt x="24" y="43"/>
                </a:cubicBezTo>
                <a:lnTo>
                  <a:pt x="43" y="43"/>
                </a:lnTo>
                <a:close/>
                <a:moveTo>
                  <a:pt x="19" y="43"/>
                </a:moveTo>
                <a:cubicBezTo>
                  <a:pt x="19" y="36"/>
                  <a:pt x="20" y="29"/>
                  <a:pt x="22" y="23"/>
                </a:cubicBezTo>
                <a:cubicBezTo>
                  <a:pt x="20" y="21"/>
                  <a:pt x="17" y="20"/>
                  <a:pt x="15" y="18"/>
                </a:cubicBezTo>
                <a:cubicBezTo>
                  <a:pt x="9" y="25"/>
                  <a:pt x="5" y="34"/>
                  <a:pt x="4" y="43"/>
                </a:cubicBezTo>
                <a:lnTo>
                  <a:pt x="19" y="43"/>
                </a:lnTo>
                <a:close/>
                <a:moveTo>
                  <a:pt x="48" y="24"/>
                </a:moveTo>
                <a:cubicBezTo>
                  <a:pt x="53" y="24"/>
                  <a:pt x="57" y="22"/>
                  <a:pt x="62" y="20"/>
                </a:cubicBezTo>
                <a:cubicBezTo>
                  <a:pt x="58" y="12"/>
                  <a:pt x="53" y="6"/>
                  <a:pt x="48" y="5"/>
                </a:cubicBezTo>
                <a:lnTo>
                  <a:pt x="48" y="24"/>
                </a:lnTo>
                <a:close/>
                <a:moveTo>
                  <a:pt x="28" y="20"/>
                </a:moveTo>
                <a:cubicBezTo>
                  <a:pt x="33" y="22"/>
                  <a:pt x="38" y="24"/>
                  <a:pt x="43" y="24"/>
                </a:cubicBezTo>
                <a:cubicBezTo>
                  <a:pt x="43" y="5"/>
                  <a:pt x="43" y="5"/>
                  <a:pt x="43" y="5"/>
                </a:cubicBezTo>
                <a:cubicBezTo>
                  <a:pt x="37" y="6"/>
                  <a:pt x="32" y="12"/>
                  <a:pt x="28" y="20"/>
                </a:cubicBezTo>
                <a:close/>
                <a:moveTo>
                  <a:pt x="60" y="7"/>
                </a:moveTo>
                <a:cubicBezTo>
                  <a:pt x="62" y="10"/>
                  <a:pt x="64" y="14"/>
                  <a:pt x="66" y="18"/>
                </a:cubicBezTo>
                <a:cubicBezTo>
                  <a:pt x="68" y="17"/>
                  <a:pt x="70" y="16"/>
                  <a:pt x="71" y="14"/>
                </a:cubicBezTo>
                <a:cubicBezTo>
                  <a:pt x="68" y="11"/>
                  <a:pt x="64" y="9"/>
                  <a:pt x="60" y="7"/>
                </a:cubicBezTo>
                <a:close/>
                <a:moveTo>
                  <a:pt x="19" y="14"/>
                </a:moveTo>
                <a:cubicBezTo>
                  <a:pt x="20" y="16"/>
                  <a:pt x="22" y="17"/>
                  <a:pt x="24" y="18"/>
                </a:cubicBezTo>
                <a:cubicBezTo>
                  <a:pt x="26" y="14"/>
                  <a:pt x="28" y="10"/>
                  <a:pt x="31" y="7"/>
                </a:cubicBezTo>
                <a:cubicBezTo>
                  <a:pt x="26" y="9"/>
                  <a:pt x="22" y="11"/>
                  <a:pt x="19" y="14"/>
                </a:cubicBezTo>
                <a:close/>
              </a:path>
            </a:pathLst>
          </a:custGeom>
          <a:solidFill>
            <a:srgbClr val="848E2B"/>
          </a:solidFill>
          <a:ln>
            <a:noFill/>
          </a:ln>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grpSp>
        <p:nvGrpSpPr>
          <p:cNvPr id="2" name="组合 1"/>
          <p:cNvGrpSpPr/>
          <p:nvPr/>
        </p:nvGrpSpPr>
        <p:grpSpPr>
          <a:xfrm>
            <a:off x="5921375" y="2162176"/>
            <a:ext cx="360363" cy="352425"/>
            <a:chOff x="5921375" y="2886076"/>
            <a:chExt cx="360363" cy="352425"/>
          </a:xfrm>
          <a:solidFill>
            <a:srgbClr val="CE3220"/>
          </a:solidFill>
        </p:grpSpPr>
        <p:sp>
          <p:nvSpPr>
            <p:cNvPr id="3" name="Freeform 21"/>
            <p:cNvSpPr/>
            <p:nvPr/>
          </p:nvSpPr>
          <p:spPr bwMode="auto">
            <a:xfrm>
              <a:off x="6076950" y="2919413"/>
              <a:ext cx="163513" cy="101600"/>
            </a:xfrm>
            <a:custGeom>
              <a:avLst/>
              <a:gdLst>
                <a:gd name="T0" fmla="*/ 7 w 43"/>
                <a:gd name="T1" fmla="*/ 16 h 27"/>
                <a:gd name="T2" fmla="*/ 36 w 43"/>
                <a:gd name="T3" fmla="*/ 16 h 27"/>
                <a:gd name="T4" fmla="*/ 42 w 43"/>
                <a:gd name="T5" fmla="*/ 27 h 27"/>
                <a:gd name="T6" fmla="*/ 36 w 43"/>
                <a:gd name="T7" fmla="*/ 8 h 27"/>
                <a:gd name="T8" fmla="*/ 7 w 43"/>
                <a:gd name="T9" fmla="*/ 8 h 27"/>
                <a:gd name="T10" fmla="*/ 1 w 43"/>
                <a:gd name="T11" fmla="*/ 27 h 27"/>
                <a:gd name="T12" fmla="*/ 7 w 43"/>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7" y="16"/>
                  </a:moveTo>
                  <a:cubicBezTo>
                    <a:pt x="15" y="8"/>
                    <a:pt x="28" y="8"/>
                    <a:pt x="36" y="16"/>
                  </a:cubicBezTo>
                  <a:cubicBezTo>
                    <a:pt x="39" y="19"/>
                    <a:pt x="41" y="23"/>
                    <a:pt x="42" y="27"/>
                  </a:cubicBezTo>
                  <a:cubicBezTo>
                    <a:pt x="43" y="20"/>
                    <a:pt x="41" y="13"/>
                    <a:pt x="36" y="8"/>
                  </a:cubicBezTo>
                  <a:cubicBezTo>
                    <a:pt x="28" y="0"/>
                    <a:pt x="15" y="0"/>
                    <a:pt x="7" y="8"/>
                  </a:cubicBezTo>
                  <a:cubicBezTo>
                    <a:pt x="2" y="13"/>
                    <a:pt x="0" y="20"/>
                    <a:pt x="1" y="27"/>
                  </a:cubicBezTo>
                  <a:cubicBezTo>
                    <a:pt x="2" y="23"/>
                    <a:pt x="4" y="19"/>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4" name="Freeform 22"/>
            <p:cNvSpPr/>
            <p:nvPr/>
          </p:nvSpPr>
          <p:spPr bwMode="auto">
            <a:xfrm>
              <a:off x="6096000" y="3054351"/>
              <a:ext cx="114300" cy="38100"/>
            </a:xfrm>
            <a:custGeom>
              <a:avLst/>
              <a:gdLst>
                <a:gd name="T0" fmla="*/ 0 w 30"/>
                <a:gd name="T1" fmla="*/ 0 h 10"/>
                <a:gd name="T2" fmla="*/ 2 w 30"/>
                <a:gd name="T3" fmla="*/ 2 h 10"/>
                <a:gd name="T4" fmla="*/ 30 w 30"/>
                <a:gd name="T5" fmla="*/ 3 h 10"/>
                <a:gd name="T6" fmla="*/ 0 w 30"/>
                <a:gd name="T7" fmla="*/ 0 h 10"/>
              </a:gdLst>
              <a:ahLst/>
              <a:cxnLst>
                <a:cxn ang="0">
                  <a:pos x="T0" y="T1"/>
                </a:cxn>
                <a:cxn ang="0">
                  <a:pos x="T2" y="T3"/>
                </a:cxn>
                <a:cxn ang="0">
                  <a:pos x="T4" y="T5"/>
                </a:cxn>
                <a:cxn ang="0">
                  <a:pos x="T6" y="T7"/>
                </a:cxn>
              </a:cxnLst>
              <a:rect l="0" t="0" r="r" b="b"/>
              <a:pathLst>
                <a:path w="30" h="10">
                  <a:moveTo>
                    <a:pt x="0" y="0"/>
                  </a:moveTo>
                  <a:cubicBezTo>
                    <a:pt x="1" y="0"/>
                    <a:pt x="1" y="1"/>
                    <a:pt x="2" y="2"/>
                  </a:cubicBezTo>
                  <a:cubicBezTo>
                    <a:pt x="10" y="9"/>
                    <a:pt x="22" y="10"/>
                    <a:pt x="30" y="3"/>
                  </a:cubicBezTo>
                  <a:cubicBezTo>
                    <a:pt x="20" y="8"/>
                    <a:pt x="9"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sp>
          <p:nvSpPr>
            <p:cNvPr id="31" name="Freeform 23"/>
            <p:cNvSpPr>
              <a:spLocks noEditPoints="1"/>
            </p:cNvSpPr>
            <p:nvPr/>
          </p:nvSpPr>
          <p:spPr bwMode="auto">
            <a:xfrm>
              <a:off x="5921375" y="2886076"/>
              <a:ext cx="360363" cy="352425"/>
            </a:xfrm>
            <a:custGeom>
              <a:avLst/>
              <a:gdLst>
                <a:gd name="T0" fmla="*/ 83 w 95"/>
                <a:gd name="T1" fmla="*/ 53 h 94"/>
                <a:gd name="T2" fmla="*/ 82 w 95"/>
                <a:gd name="T3" fmla="*/ 10 h 94"/>
                <a:gd name="T4" fmla="*/ 44 w 95"/>
                <a:gd name="T5" fmla="*/ 10 h 94"/>
                <a:gd name="T6" fmla="*/ 41 w 95"/>
                <a:gd name="T7" fmla="*/ 51 h 94"/>
                <a:gd name="T8" fmla="*/ 36 w 95"/>
                <a:gd name="T9" fmla="*/ 56 h 94"/>
                <a:gd name="T10" fmla="*/ 35 w 95"/>
                <a:gd name="T11" fmla="*/ 55 h 94"/>
                <a:gd name="T12" fmla="*/ 1 w 95"/>
                <a:gd name="T13" fmla="*/ 88 h 94"/>
                <a:gd name="T14" fmla="*/ 1 w 95"/>
                <a:gd name="T15" fmla="*/ 93 h 94"/>
                <a:gd name="T16" fmla="*/ 2 w 95"/>
                <a:gd name="T17" fmla="*/ 93 h 94"/>
                <a:gd name="T18" fmla="*/ 6 w 95"/>
                <a:gd name="T19" fmla="*/ 93 h 94"/>
                <a:gd name="T20" fmla="*/ 40 w 95"/>
                <a:gd name="T21" fmla="*/ 60 h 94"/>
                <a:gd name="T22" fmla="*/ 39 w 95"/>
                <a:gd name="T23" fmla="*/ 59 h 94"/>
                <a:gd name="T24" fmla="*/ 44 w 95"/>
                <a:gd name="T25" fmla="*/ 54 h 94"/>
                <a:gd name="T26" fmla="*/ 83 w 95"/>
                <a:gd name="T27" fmla="*/ 53 h 94"/>
                <a:gd name="T28" fmla="*/ 46 w 95"/>
                <a:gd name="T29" fmla="*/ 15 h 94"/>
                <a:gd name="T30" fmla="*/ 79 w 95"/>
                <a:gd name="T31" fmla="*/ 15 h 94"/>
                <a:gd name="T32" fmla="*/ 79 w 95"/>
                <a:gd name="T33" fmla="*/ 49 h 94"/>
                <a:gd name="T34" fmla="*/ 46 w 95"/>
                <a:gd name="T35" fmla="*/ 49 h 94"/>
                <a:gd name="T36" fmla="*/ 46 w 95"/>
                <a:gd name="T37"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4">
                  <a:moveTo>
                    <a:pt x="83" y="53"/>
                  </a:moveTo>
                  <a:cubicBezTo>
                    <a:pt x="95" y="41"/>
                    <a:pt x="95" y="22"/>
                    <a:pt x="82" y="10"/>
                  </a:cubicBezTo>
                  <a:cubicBezTo>
                    <a:pt x="71" y="1"/>
                    <a:pt x="55" y="0"/>
                    <a:pt x="44" y="10"/>
                  </a:cubicBezTo>
                  <a:cubicBezTo>
                    <a:pt x="31" y="21"/>
                    <a:pt x="30" y="39"/>
                    <a:pt x="41" y="51"/>
                  </a:cubicBezTo>
                  <a:cubicBezTo>
                    <a:pt x="36" y="56"/>
                    <a:pt x="36" y="56"/>
                    <a:pt x="36" y="56"/>
                  </a:cubicBezTo>
                  <a:cubicBezTo>
                    <a:pt x="35" y="55"/>
                    <a:pt x="35" y="55"/>
                    <a:pt x="35" y="55"/>
                  </a:cubicBezTo>
                  <a:cubicBezTo>
                    <a:pt x="1" y="88"/>
                    <a:pt x="1" y="88"/>
                    <a:pt x="1" y="88"/>
                  </a:cubicBezTo>
                  <a:cubicBezTo>
                    <a:pt x="0" y="90"/>
                    <a:pt x="0" y="92"/>
                    <a:pt x="1" y="93"/>
                  </a:cubicBezTo>
                  <a:cubicBezTo>
                    <a:pt x="2" y="93"/>
                    <a:pt x="2" y="93"/>
                    <a:pt x="2" y="93"/>
                  </a:cubicBezTo>
                  <a:cubicBezTo>
                    <a:pt x="3" y="94"/>
                    <a:pt x="5" y="94"/>
                    <a:pt x="6" y="93"/>
                  </a:cubicBezTo>
                  <a:cubicBezTo>
                    <a:pt x="40" y="60"/>
                    <a:pt x="40" y="60"/>
                    <a:pt x="40" y="60"/>
                  </a:cubicBezTo>
                  <a:cubicBezTo>
                    <a:pt x="39" y="59"/>
                    <a:pt x="39" y="59"/>
                    <a:pt x="39" y="59"/>
                  </a:cubicBezTo>
                  <a:cubicBezTo>
                    <a:pt x="44" y="54"/>
                    <a:pt x="44" y="54"/>
                    <a:pt x="44" y="54"/>
                  </a:cubicBezTo>
                  <a:cubicBezTo>
                    <a:pt x="55" y="64"/>
                    <a:pt x="72" y="63"/>
                    <a:pt x="83" y="53"/>
                  </a:cubicBezTo>
                  <a:close/>
                  <a:moveTo>
                    <a:pt x="46" y="15"/>
                  </a:moveTo>
                  <a:cubicBezTo>
                    <a:pt x="55" y="6"/>
                    <a:pt x="70" y="6"/>
                    <a:pt x="79" y="15"/>
                  </a:cubicBezTo>
                  <a:cubicBezTo>
                    <a:pt x="89" y="24"/>
                    <a:pt x="89" y="39"/>
                    <a:pt x="79" y="49"/>
                  </a:cubicBezTo>
                  <a:cubicBezTo>
                    <a:pt x="70" y="58"/>
                    <a:pt x="55" y="58"/>
                    <a:pt x="46" y="49"/>
                  </a:cubicBezTo>
                  <a:cubicBezTo>
                    <a:pt x="37" y="39"/>
                    <a:pt x="37" y="24"/>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lumMod val="75000"/>
                    <a:lumOff val="25000"/>
                  </a:prstClr>
                </a:solidFill>
                <a:latin typeface="印品黑体" panose="00000500000000000000" pitchFamily="2" charset="-122"/>
              </a:endParaRPr>
            </a:p>
          </p:txBody>
        </p:sp>
      </p:grpSp>
      <p:sp>
        <p:nvSpPr>
          <p:cNvPr id="5" name="Rectangle 4"/>
          <p:cNvSpPr/>
          <p:nvPr/>
        </p:nvSpPr>
        <p:spPr>
          <a:xfrm>
            <a:off x="6772275" y="1563727"/>
            <a:ext cx="4838692" cy="2246769"/>
          </a:xfrm>
          <a:prstGeom prst="rect">
            <a:avLst/>
          </a:prstGeom>
        </p:spPr>
        <p:txBody>
          <a:bodyPr wrap="square">
            <a:spAutoFit/>
          </a:bodyPr>
          <a:lstStyle/>
          <a:p>
            <a:pPr algn="just"/>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vốn từ gốc Hán, có một bộ phận các từ đơn được cảm nhận như từ thuần Việt, ví dụ: </a:t>
            </a: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 đầu, phòng, cao, tuyết bang, thần, bút,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latin typeface="Times New Roman" panose="02020603050405020304" pitchFamily="18" charset="0"/>
              <a:cs typeface="Times New Roman" panose="02020603050405020304" pitchFamily="18" charset="0"/>
            </a:endParaRPr>
          </a:p>
        </p:txBody>
      </p:sp>
      <p:sp>
        <p:nvSpPr>
          <p:cNvPr id="6" name="Rectangle 5"/>
          <p:cNvSpPr/>
          <p:nvPr/>
        </p:nvSpPr>
        <p:spPr>
          <a:xfrm>
            <a:off x="615696" y="1605215"/>
            <a:ext cx="4413504" cy="3539430"/>
          </a:xfrm>
          <a:prstGeom prst="rect">
            <a:avLst/>
          </a:prstGeom>
        </p:spPr>
        <p:txBody>
          <a:bodyPr wrap="square">
            <a:spAutoFit/>
          </a:bodyPr>
          <a:lstStyle/>
          <a:p>
            <a:pPr algn="just"/>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Hán Việt là từ phức gốc Hán (có chứa yếu tố thường không có khả năng sử dụng độc lập như từ đơn) ít nhiều còn gây khó hiểu như: </a:t>
            </a: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 tử, nhân văn, nhân đạo, không phân, hải phận, địa cực, kí sinh,...</a:t>
            </a:r>
            <a:endParaRPr lang="en-GB" sz="2800">
              <a:latin typeface="Times New Roman" panose="02020603050405020304" pitchFamily="18" charset="0"/>
              <a:cs typeface="Times New Roman" panose="02020603050405020304" pitchFamily="18" charset="0"/>
            </a:endParaRPr>
          </a:p>
        </p:txBody>
      </p:sp>
      <p:sp>
        <p:nvSpPr>
          <p:cNvPr id="7" name="Rectangle 6"/>
          <p:cNvSpPr/>
          <p:nvPr/>
        </p:nvSpPr>
        <p:spPr>
          <a:xfrm>
            <a:off x="6813551" y="4504800"/>
            <a:ext cx="4890769" cy="954107"/>
          </a:xfrm>
          <a:prstGeom prst="rect">
            <a:avLst/>
          </a:prstGeom>
        </p:spPr>
        <p:txBody>
          <a:bodyPr wrap="square">
            <a:spAutoFit/>
          </a:bodyPr>
          <a:lstStyle/>
          <a:p>
            <a:pPr algn="just"/>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 tiếng của từ Hán Việt được gọi là yếu tố Hán Việt</a:t>
            </a:r>
            <a:endParaRPr lang="en-GB"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5327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1000"/>
                                        <p:tgtEl>
                                          <p:spTgt spid="6"/>
                                        </p:tgtEl>
                                      </p:cBhvr>
                                    </p:animEffect>
                                    <p:anim calcmode="lin" valueType="num">
                                      <p:cBhvr>
                                        <p:cTn id="72" dur="1000" fill="hold"/>
                                        <p:tgtEl>
                                          <p:spTgt spid="6"/>
                                        </p:tgtEl>
                                        <p:attrNameLst>
                                          <p:attrName>ppt_x</p:attrName>
                                        </p:attrNameLst>
                                      </p:cBhvr>
                                      <p:tavLst>
                                        <p:tav tm="0">
                                          <p:val>
                                            <p:strVal val="#ppt_x"/>
                                          </p:val>
                                        </p:tav>
                                        <p:tav tm="100000">
                                          <p:val>
                                            <p:strVal val="#ppt_x"/>
                                          </p:val>
                                        </p:tav>
                                      </p:tavLst>
                                    </p:anim>
                                    <p:anim calcmode="lin" valueType="num">
                                      <p:cBhvr>
                                        <p:cTn id="7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0"/>
                                        <p:tgtEl>
                                          <p:spTgt spid="7"/>
                                        </p:tgtEl>
                                      </p:cBhvr>
                                    </p:animEffect>
                                    <p:anim calcmode="lin" valueType="num">
                                      <p:cBhvr>
                                        <p:cTn id="86" dur="1000" fill="hold"/>
                                        <p:tgtEl>
                                          <p:spTgt spid="7"/>
                                        </p:tgtEl>
                                        <p:attrNameLst>
                                          <p:attrName>ppt_x</p:attrName>
                                        </p:attrNameLst>
                                      </p:cBhvr>
                                      <p:tavLst>
                                        <p:tav tm="0">
                                          <p:val>
                                            <p:strVal val="#ppt_x"/>
                                          </p:val>
                                        </p:tav>
                                        <p:tav tm="100000">
                                          <p:val>
                                            <p:strVal val="#ppt_x"/>
                                          </p:val>
                                        </p:tav>
                                      </p:tavLst>
                                    </p:anim>
                                    <p:anim calcmode="lin" valueType="num">
                                      <p:cBhvr>
                                        <p:cTn id="8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animBg="1"/>
      <p:bldP spid="13" grpId="0" animBg="1"/>
      <p:bldP spid="14" grpId="0" animBg="1"/>
      <p:bldP spid="15" grpId="0" animBg="1"/>
      <p:bldP spid="16" grpId="0" animBg="1"/>
      <p:bldP spid="17" grpId="0" animBg="1"/>
      <p:bldP spid="18" grpId="0" animBg="1"/>
      <p:bldP spid="19" grpId="0" animBg="1"/>
      <p:bldP spid="26"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76"/>
          <p:cNvSpPr txBox="1"/>
          <p:nvPr/>
        </p:nvSpPr>
        <p:spPr>
          <a:xfrm>
            <a:off x="765352" y="308399"/>
            <a:ext cx="10278968" cy="646331"/>
          </a:xfrm>
          <a:prstGeom prst="rect">
            <a:avLst/>
          </a:prstGeom>
          <a:noFill/>
        </p:spPr>
        <p:txBody>
          <a:bodyPr wrap="none" rtlCol="0">
            <a:spAutoFit/>
          </a:bodyPr>
          <a:lstStyle/>
          <a:p>
            <a:r>
              <a:rPr lang="nl-NL" sz="3600" b="1">
                <a:latin typeface="Times New Roman" panose="02020603050405020304" pitchFamily="18" charset="0"/>
                <a:cs typeface="Times New Roman" panose="02020603050405020304" pitchFamily="18" charset="0"/>
              </a:rPr>
              <a:t>3. Hiện tượng đồng âm giữa một số yếu tố Hán Việt</a:t>
            </a:r>
            <a:endParaRPr lang="en-GB" sz="3600">
              <a:latin typeface="Times New Roman" panose="02020603050405020304" pitchFamily="18" charset="0"/>
              <a:cs typeface="Times New Roman" panose="02020603050405020304" pitchFamily="18" charset="0"/>
            </a:endParaRPr>
          </a:p>
        </p:txBody>
      </p:sp>
      <p:cxnSp>
        <p:nvCxnSpPr>
          <p:cNvPr id="29" name="直接连接符 28"/>
          <p:cNvCxnSpPr/>
          <p:nvPr/>
        </p:nvCxnSpPr>
        <p:spPr>
          <a:xfrm>
            <a:off x="3566160" y="954730"/>
            <a:ext cx="4916598" cy="0"/>
          </a:xfrm>
          <a:prstGeom prst="line">
            <a:avLst/>
          </a:prstGeom>
          <a:ln w="28575" cap="rnd">
            <a:solidFill>
              <a:srgbClr val="6EADA7"/>
            </a:solidFill>
          </a:ln>
        </p:spPr>
        <p:style>
          <a:lnRef idx="1">
            <a:schemeClr val="accent1"/>
          </a:lnRef>
          <a:fillRef idx="0">
            <a:schemeClr val="accent1"/>
          </a:fillRef>
          <a:effectRef idx="0">
            <a:schemeClr val="accent1"/>
          </a:effectRef>
          <a:fontRef idx="minor">
            <a:schemeClr val="tx1"/>
          </a:fontRef>
        </p:style>
      </p:cxnSp>
      <p:sp>
        <p:nvSpPr>
          <p:cNvPr id="12" name="Freeform 22"/>
          <p:cNvSpPr/>
          <p:nvPr/>
        </p:nvSpPr>
        <p:spPr bwMode="auto">
          <a:xfrm>
            <a:off x="9076142" y="2220226"/>
            <a:ext cx="1323669" cy="158722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6EADA7"/>
          </a:solidFill>
          <a:ln w="6350">
            <a:noFill/>
          </a:ln>
        </p:spPr>
        <p:txBody>
          <a:bodyPr/>
          <a:lstStyle/>
          <a:p>
            <a:endParaRPr lang="zh-CN" altLang="en-US" dirty="0">
              <a:solidFill>
                <a:srgbClr val="E7E6E6">
                  <a:lumMod val="25000"/>
                </a:srgbClr>
              </a:solidFill>
              <a:latin typeface="印品黑体" panose="00000500000000000000" pitchFamily="2" charset="-122"/>
            </a:endParaRPr>
          </a:p>
        </p:txBody>
      </p:sp>
      <p:sp>
        <p:nvSpPr>
          <p:cNvPr id="13" name="Freeform 23"/>
          <p:cNvSpPr/>
          <p:nvPr/>
        </p:nvSpPr>
        <p:spPr bwMode="auto">
          <a:xfrm>
            <a:off x="8812588" y="3673705"/>
            <a:ext cx="1587223" cy="1323669"/>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CEA95A"/>
          </a:solidFill>
          <a:ln>
            <a:noFill/>
          </a:ln>
        </p:spPr>
        <p:txBody>
          <a:bodyPr/>
          <a:lstStyle/>
          <a:p>
            <a:endParaRPr lang="zh-CN" altLang="en-US" dirty="0">
              <a:solidFill>
                <a:srgbClr val="E7E6E6">
                  <a:lumMod val="25000"/>
                </a:srgbClr>
              </a:solidFill>
              <a:latin typeface="印品黑体" panose="00000500000000000000" pitchFamily="2" charset="-122"/>
            </a:endParaRPr>
          </a:p>
        </p:txBody>
      </p:sp>
      <p:sp>
        <p:nvSpPr>
          <p:cNvPr id="14" name="Freeform 24"/>
          <p:cNvSpPr/>
          <p:nvPr/>
        </p:nvSpPr>
        <p:spPr bwMode="auto">
          <a:xfrm>
            <a:off x="7622663" y="3408184"/>
            <a:ext cx="1323669" cy="158919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B5213B"/>
          </a:solidFill>
          <a:ln w="6350">
            <a:noFill/>
          </a:ln>
        </p:spPr>
        <p:txBody>
          <a:bodyPr/>
          <a:lstStyle/>
          <a:p>
            <a:endParaRPr lang="zh-CN" altLang="en-US" dirty="0">
              <a:solidFill>
                <a:srgbClr val="E7E6E6">
                  <a:lumMod val="25000"/>
                </a:srgbClr>
              </a:solidFill>
              <a:latin typeface="印品黑体" panose="00000500000000000000" pitchFamily="2" charset="-122"/>
            </a:endParaRPr>
          </a:p>
        </p:txBody>
      </p:sp>
      <p:sp>
        <p:nvSpPr>
          <p:cNvPr id="15" name="Freeform 25"/>
          <p:cNvSpPr/>
          <p:nvPr/>
        </p:nvSpPr>
        <p:spPr bwMode="auto">
          <a:xfrm>
            <a:off x="7622663" y="2220226"/>
            <a:ext cx="1583289" cy="1323669"/>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EB8628"/>
          </a:solidFill>
          <a:ln>
            <a:noFill/>
          </a:ln>
        </p:spPr>
        <p:txBody>
          <a:bodyPr/>
          <a:lstStyle/>
          <a:p>
            <a:endParaRPr lang="zh-CN" altLang="en-US" dirty="0">
              <a:solidFill>
                <a:srgbClr val="E7E6E6">
                  <a:lumMod val="25000"/>
                </a:srgbClr>
              </a:solidFill>
              <a:latin typeface="印品黑体" panose="00000500000000000000" pitchFamily="2" charset="-122"/>
            </a:endParaRPr>
          </a:p>
        </p:txBody>
      </p:sp>
      <p:sp>
        <p:nvSpPr>
          <p:cNvPr id="16" name="Freeform 43"/>
          <p:cNvSpPr>
            <a:spLocks noEditPoints="1"/>
          </p:cNvSpPr>
          <p:nvPr/>
        </p:nvSpPr>
        <p:spPr bwMode="auto">
          <a:xfrm>
            <a:off x="9569637" y="4158630"/>
            <a:ext cx="338795" cy="439609"/>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rgbClr val="E7E6E6">
                  <a:lumMod val="25000"/>
                </a:srgbClr>
              </a:solidFill>
              <a:latin typeface="印品黑体" panose="00000500000000000000" pitchFamily="2" charset="-122"/>
            </a:endParaRPr>
          </a:p>
        </p:txBody>
      </p:sp>
      <p:sp>
        <p:nvSpPr>
          <p:cNvPr id="17" name="Freeform 72"/>
          <p:cNvSpPr>
            <a:spLocks noEditPoints="1"/>
          </p:cNvSpPr>
          <p:nvPr/>
        </p:nvSpPr>
        <p:spPr bwMode="auto">
          <a:xfrm>
            <a:off x="8070146" y="2622390"/>
            <a:ext cx="428701" cy="430555"/>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rgbClr val="E7E6E6">
                  <a:lumMod val="25000"/>
                </a:srgbClr>
              </a:solidFill>
              <a:latin typeface="印品黑体" panose="00000500000000000000" pitchFamily="2" charset="-122"/>
            </a:endParaRPr>
          </a:p>
        </p:txBody>
      </p:sp>
      <p:sp>
        <p:nvSpPr>
          <p:cNvPr id="18" name="Freeform 76"/>
          <p:cNvSpPr>
            <a:spLocks noEditPoints="1"/>
          </p:cNvSpPr>
          <p:nvPr/>
        </p:nvSpPr>
        <p:spPr bwMode="auto">
          <a:xfrm>
            <a:off x="8086237" y="4170818"/>
            <a:ext cx="396521" cy="401241"/>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rgbClr val="E7E6E6">
                  <a:lumMod val="25000"/>
                </a:srgbClr>
              </a:solidFill>
              <a:latin typeface="印品黑体" panose="00000500000000000000" pitchFamily="2" charset="-122"/>
            </a:endParaRPr>
          </a:p>
        </p:txBody>
      </p:sp>
      <p:sp>
        <p:nvSpPr>
          <p:cNvPr id="19" name="Freeform 79"/>
          <p:cNvSpPr>
            <a:spLocks noEditPoints="1"/>
          </p:cNvSpPr>
          <p:nvPr/>
        </p:nvSpPr>
        <p:spPr bwMode="auto">
          <a:xfrm>
            <a:off x="9550656" y="2656861"/>
            <a:ext cx="374641" cy="438186"/>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rgbClr val="FCE1CC"/>
          </a:solidFill>
          <a:ln>
            <a:noFill/>
          </a:ln>
        </p:spPr>
        <p:txBody>
          <a:bodyPr vert="horz" wrap="square" lIns="91440" tIns="45720" rIns="91440" bIns="45720" numCol="1" anchor="t" anchorCtr="0" compatLnSpc="1"/>
          <a:lstStyle/>
          <a:p>
            <a:endParaRPr lang="zh-CN" altLang="en-US" dirty="0">
              <a:solidFill>
                <a:srgbClr val="E7E6E6">
                  <a:lumMod val="25000"/>
                </a:srgbClr>
              </a:solidFill>
              <a:latin typeface="印品黑体" panose="00000500000000000000" pitchFamily="2" charset="-122"/>
            </a:endParaRPr>
          </a:p>
        </p:txBody>
      </p:sp>
      <p:sp>
        <p:nvSpPr>
          <p:cNvPr id="23" name="文本框 22"/>
          <p:cNvSpPr txBox="1"/>
          <p:nvPr/>
        </p:nvSpPr>
        <p:spPr>
          <a:xfrm>
            <a:off x="1212462" y="2192776"/>
            <a:ext cx="5385891" cy="3229346"/>
          </a:xfrm>
          <a:prstGeom prst="rect">
            <a:avLst/>
          </a:prstGeom>
          <a:noFill/>
        </p:spPr>
        <p:txBody>
          <a:bodyPr wrap="square" rtlCol="0">
            <a:spAutoFit/>
          </a:bodyPr>
          <a:lstStyle/>
          <a:p>
            <a:pPr algn="just">
              <a:lnSpc>
                <a:spcPct val="130000"/>
              </a:lnSpc>
            </a:pPr>
            <a:r>
              <a:rPr lang="nl-NL" sz="3200">
                <a:latin typeface="Times New Roman" panose="02020603050405020304" pitchFamily="18" charset="0"/>
                <a:cs typeface="Times New Roman" panose="02020603050405020304" pitchFamily="18" charset="0"/>
              </a:rPr>
              <a:t>Hiện tượng đồng âm giữa một số yếu tố Hán Việt: các yếu tố Hán Việt cùng âm, nhưng nghĩa khác xa nhau và không có liên quan với nhau. </a:t>
            </a:r>
            <a:endParaRPr lang="en-US" altLang="zh-CN" sz="2800" dirty="0">
              <a:solidFill>
                <a:prstClr val="black">
                  <a:lumMod val="75000"/>
                  <a:lumOff val="25000"/>
                </a:prstClr>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8263209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animBg="1"/>
      <p:bldP spid="13" grpId="0" animBg="1"/>
      <p:bldP spid="14" grpId="0" animBg="1"/>
      <p:bldP spid="15" grpId="0" animBg="1"/>
      <p:bldP spid="16" grpId="0" animBg="1"/>
      <p:bldP spid="17" grpId="0" animBg="1"/>
      <p:bldP spid="18" grpId="0" animBg="1"/>
      <p:bldP spid="19"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63A5661-9F97-4535-968B-BD33E0D06AB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E:\ppt\第四批\128648"/>
  <p:tag name="ISPRING_PRESENTATION_TITLE" val="5919b4724398d"/>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10"/>
</p:tagLst>
</file>

<file path=ppt/tags/tag3.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11"/>
</p:tagLst>
</file>

<file path=ppt/tags/tag4.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12"/>
</p:tagLst>
</file>

<file path=ppt/tags/tag5.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1209173105"/>
  <p:tag name="MH_LIBRARY" val="GRAPHIC"/>
  <p:tag name="MH_TYPE" val="Other"/>
  <p:tag name="MH_ORDER" val="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1612</Words>
  <Application>Microsoft Office PowerPoint</Application>
  <PresentationFormat>Widescreen</PresentationFormat>
  <Paragraphs>188</Paragraphs>
  <Slides>29</Slides>
  <Notes>21</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SimSun</vt:lpstr>
      <vt:lpstr>Arial</vt:lpstr>
      <vt:lpstr>Calibri</vt:lpstr>
      <vt:lpstr>Symbol</vt:lpstr>
      <vt:lpstr>Times New Roman</vt:lpstr>
      <vt:lpstr>Wingdings</vt:lpstr>
      <vt:lpstr>印品黑体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5919b4724398d</dc:title>
  <dc:creator>Administrator</dc:creator>
  <cp:lastModifiedBy>asus PC</cp:lastModifiedBy>
  <cp:revision>84</cp:revision>
  <dcterms:created xsi:type="dcterms:W3CDTF">2017-05-15T10:33:00Z</dcterms:created>
  <dcterms:modified xsi:type="dcterms:W3CDTF">2023-09-14T12:27:22Z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