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7" r:id="rId5"/>
    <p:sldId id="258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3" r:id="rId14"/>
    <p:sldId id="261" r:id="rId15"/>
    <p:sldId id="275" r:id="rId16"/>
    <p:sldId id="264" r:id="rId17"/>
    <p:sldId id="276" r:id="rId18"/>
    <p:sldId id="260" r:id="rId19"/>
    <p:sldId id="277" r:id="rId20"/>
    <p:sldId id="278" r:id="rId21"/>
    <p:sldId id="279" r:id="rId22"/>
    <p:sldId id="280" r:id="rId23"/>
    <p:sldId id="281" r:id="rId24"/>
    <p:sldId id="282" r:id="rId25"/>
    <p:sldId id="266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0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95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12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0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5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26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2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93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1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6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svg"/><Relationship Id="rId5" Type="http://schemas.openxmlformats.org/officeDocument/2006/relationships/image" Target="../media/image12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1.svg"/><Relationship Id="rId10" Type="http://schemas.openxmlformats.org/officeDocument/2006/relationships/image" Target="../media/image5.png"/><Relationship Id="rId4" Type="http://schemas.openxmlformats.org/officeDocument/2006/relationships/image" Target="../media/image66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9.svg"/><Relationship Id="rId5" Type="http://schemas.openxmlformats.org/officeDocument/2006/relationships/image" Target="../media/image12.png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9.sv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1.png"/><Relationship Id="rId5" Type="http://schemas.openxmlformats.org/officeDocument/2006/relationships/image" Target="../media/image42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42.svg"/><Relationship Id="rId10" Type="http://schemas.openxmlformats.org/officeDocument/2006/relationships/image" Target="../media/image85.png"/><Relationship Id="rId4" Type="http://schemas.openxmlformats.org/officeDocument/2006/relationships/image" Target="../media/image76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9.sv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1.png"/><Relationship Id="rId5" Type="http://schemas.openxmlformats.org/officeDocument/2006/relationships/image" Target="../media/image42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3.png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17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40.png"/><Relationship Id="rId20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24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slide" Target="slide8.xml"/><Relationship Id="rId10" Type="http://schemas.openxmlformats.org/officeDocument/2006/relationships/image" Target="../media/image35.gif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slide" Target="slide5.xml"/><Relationship Id="rId2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2720153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784609" y="2332075"/>
            <a:ext cx="1157079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TRÌNH BÀY Ý KIẾN VỀ MỘT VẤN ĐỀ XÃ HỘI</a:t>
            </a:r>
            <a:endParaRPr lang="en-GB" sz="8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(Ý NGHĨA CỦA TIẾNG CƯỜI TRONG ĐỜI SỐNG)</a:t>
            </a:r>
            <a:endParaRPr lang="en-GB" sz="8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32342" y="2255357"/>
            <a:ext cx="15231657" cy="7958932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70201" y="1551841"/>
            <a:ext cx="14937566" cy="8387896"/>
            <a:chOff x="0" y="-106405"/>
            <a:chExt cx="3063959" cy="1619468"/>
          </a:xfrm>
        </p:grpSpPr>
        <p:sp>
          <p:nvSpPr>
            <p:cNvPr id="8" name="Freeform 8"/>
            <p:cNvSpPr/>
            <p:nvPr/>
          </p:nvSpPr>
          <p:spPr>
            <a:xfrm>
              <a:off x="0" y="-106405"/>
              <a:ext cx="3063959" cy="1619468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012" y="5903214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97939" y="5277181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27035" y="8714390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81890" y="9345814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807132">
            <a:off x="-101073" y="1040327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683235" y="370989"/>
            <a:ext cx="1082688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BÀI NÓI</a:t>
            </a:r>
            <a:endParaRPr lang="en-GB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69119"/>
              </p:ext>
            </p:extLst>
          </p:nvPr>
        </p:nvGraphicFramePr>
        <p:xfrm>
          <a:off x="2035718" y="1835459"/>
          <a:ext cx="14024938" cy="8377862"/>
        </p:xfrm>
        <a:graphic>
          <a:graphicData uri="http://schemas.openxmlformats.org/drawingml/2006/table">
            <a:tbl>
              <a:tblPr firstRow="1" firstCol="1" bandRow="1"/>
              <a:tblGrid>
                <a:gridCol w="12935538"/>
                <a:gridCol w="1089400"/>
              </a:tblGrid>
              <a:tr h="1137883">
                <a:tc grid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chuẩn bị bài nói: </a:t>
                      </a:r>
                      <a:r>
                        <a:rPr lang="pt-BR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 bày ý kiến </a:t>
                      </a: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 ý nghĩa của tiếng cười trong đời sống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                                                      </a:t>
                      </a:r>
                      <a:r>
                        <a:rPr lang="vi-VN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(HS chuẩn bị ở nhà)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9092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Mục đích của bài nói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92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Đối tượng người nghe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88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pt-BR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vi trình bày</a:t>
                      </a:r>
                      <a:r>
                        <a:rPr lang="pt-B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(ý nghĩa của tiếng cười nói chung hay tiếng cười nhằm một mục đích cụ thể?)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658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Tìm ý cho bài nói: </a:t>
                      </a:r>
                      <a:r>
                        <a:rPr lang="pt-BR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 lời các câu hỏi sau: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4460"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cười đó nhằm tới đối tượng nào?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4460"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Tiếng cười đó được biểu hiện như thế nào?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4460"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Người tạo ra tiếng cười ấy muốn thể hiện điều gì?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4460"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giá của em về ý nghĩa của tiếng cười đó.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68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Dàn ý bài nói: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 đầu:.......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 khai:......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luận:.........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GB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9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458" y="1430655"/>
            <a:ext cx="8306242" cy="3396453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53058" y="1278255"/>
            <a:ext cx="8306242" cy="3384535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56475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009293" y="4827108"/>
            <a:ext cx="5340493" cy="4833147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94323" y="1962647"/>
            <a:ext cx="723483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Xác định mục đích nói và người nghe</a:t>
            </a:r>
            <a:endParaRPr lang="en-GB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105458" y="5861847"/>
            <a:ext cx="8306242" cy="3396453"/>
            <a:chOff x="0" y="0"/>
            <a:chExt cx="2187652" cy="8945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53058" y="5709447"/>
            <a:ext cx="8306242" cy="3384535"/>
            <a:chOff x="0" y="0"/>
            <a:chExt cx="2187652" cy="891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756475" y="5399577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9"/>
                </a:lnTo>
                <a:lnTo>
                  <a:pt x="0" y="619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Rectangle 25"/>
          <p:cNvSpPr/>
          <p:nvPr/>
        </p:nvSpPr>
        <p:spPr>
          <a:xfrm>
            <a:off x="9220200" y="1913259"/>
            <a:ext cx="7868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</a:rPr>
              <a:t>Mục đích</a:t>
            </a:r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</a:rPr>
              <a:t> nói</a:t>
            </a:r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400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Trình bày ý kiến về ý nghĩa của tiếng cười trong đời sống để tìm sự chia sẻ, đồng tình của người nghe.</a:t>
            </a:r>
            <a:endParaRPr lang="en-GB" sz="4000"/>
          </a:p>
        </p:txBody>
      </p:sp>
      <p:sp>
        <p:nvSpPr>
          <p:cNvPr id="27" name="Rectangle 26"/>
          <p:cNvSpPr/>
          <p:nvPr/>
        </p:nvSpPr>
        <p:spPr>
          <a:xfrm>
            <a:off x="9762396" y="6417025"/>
            <a:ext cx="69702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</a:rPr>
              <a:t>Người nghe:</a:t>
            </a:r>
            <a:r>
              <a:rPr lang="vi-VN" sz="40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Những người có nhu cầu tìm hiểu về ý nghĩa của tiếng cười trong đời sống.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4719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5673" y="20194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0296" y="1629045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273287" y="269084"/>
            <a:ext cx="8061822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cho bài nói</a:t>
            </a:r>
            <a:endParaRPr lang="en-GB" sz="4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14921" y="1932478"/>
            <a:ext cx="7125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 Xác định phạm vi trình bày </a:t>
            </a:r>
            <a:endParaRPr lang="en-GB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19318" y="2888521"/>
            <a:ext cx="82917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Tìm những ý chính dự định sẽ trình bày trong bài nói</a:t>
            </a:r>
            <a:endParaRPr lang="en-GB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72643" y="4441101"/>
            <a:ext cx="88424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spcAft>
                <a:spcPts val="0"/>
              </a:spcAft>
            </a:pPr>
            <a:r>
              <a:rPr lang="vi-VN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Từ các ý tìm được, lập dàn ý cho bài nói theo các phần: Mở đầu, Triển khai, Kết luận.</a:t>
            </a:r>
            <a:endParaRPr lang="en-GB" sz="4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71061" y="6869275"/>
            <a:ext cx="83977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Có thể chuẩn bị thêm tranh, ảnh, đoạn phim ngắn,... để hỗ trợ cho phần nói.</a:t>
            </a:r>
            <a:endParaRPr lang="en-GB" sz="3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0888" y="1181100"/>
            <a:ext cx="8917850" cy="8229600"/>
            <a:chOff x="0" y="0"/>
            <a:chExt cx="2348734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8734" cy="2167467"/>
            </a:xfrm>
            <a:custGeom>
              <a:avLst/>
              <a:gdLst/>
              <a:ahLst/>
              <a:cxnLst/>
              <a:rect l="l" t="t" r="r" b="b"/>
              <a:pathLst>
                <a:path w="2348734" h="2167467">
                  <a:moveTo>
                    <a:pt x="44275" y="0"/>
                  </a:moveTo>
                  <a:lnTo>
                    <a:pt x="2304459" y="0"/>
                  </a:lnTo>
                  <a:cubicBezTo>
                    <a:pt x="2316202" y="0"/>
                    <a:pt x="2327463" y="4665"/>
                    <a:pt x="2335766" y="12968"/>
                  </a:cubicBezTo>
                  <a:cubicBezTo>
                    <a:pt x="2344070" y="21271"/>
                    <a:pt x="2348734" y="32533"/>
                    <a:pt x="2348734" y="44275"/>
                  </a:cubicBezTo>
                  <a:lnTo>
                    <a:pt x="2348734" y="2123192"/>
                  </a:lnTo>
                  <a:cubicBezTo>
                    <a:pt x="2348734" y="2147644"/>
                    <a:pt x="2328912" y="2167467"/>
                    <a:pt x="2304459" y="2167467"/>
                  </a:cubicBezTo>
                  <a:lnTo>
                    <a:pt x="44275" y="2167467"/>
                  </a:lnTo>
                  <a:cubicBezTo>
                    <a:pt x="32533" y="2167467"/>
                    <a:pt x="21271" y="2162802"/>
                    <a:pt x="12968" y="2154499"/>
                  </a:cubicBezTo>
                  <a:cubicBezTo>
                    <a:pt x="4665" y="2146196"/>
                    <a:pt x="0" y="2134934"/>
                    <a:pt x="0" y="2123192"/>
                  </a:cubicBezTo>
                  <a:lnTo>
                    <a:pt x="0" y="44275"/>
                  </a:lnTo>
                  <a:cubicBezTo>
                    <a:pt x="0" y="19823"/>
                    <a:pt x="19823" y="0"/>
                    <a:pt x="44275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8756163" cy="8229600"/>
            <a:chOff x="0" y="0"/>
            <a:chExt cx="2306150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6150" cy="2167467"/>
            </a:xfrm>
            <a:custGeom>
              <a:avLst/>
              <a:gdLst/>
              <a:ahLst/>
              <a:cxnLst/>
              <a:rect l="l" t="t" r="r" b="b"/>
              <a:pathLst>
                <a:path w="2306150" h="2167467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22374"/>
                  </a:lnTo>
                  <a:cubicBezTo>
                    <a:pt x="2306150" y="2147278"/>
                    <a:pt x="2285961" y="2167467"/>
                    <a:pt x="2261057" y="2167467"/>
                  </a:cubicBezTo>
                  <a:lnTo>
                    <a:pt x="45093" y="2167467"/>
                  </a:lnTo>
                  <a:cubicBezTo>
                    <a:pt x="20189" y="2167467"/>
                    <a:pt x="0" y="2147278"/>
                    <a:pt x="0" y="2122374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481352" flipH="1">
            <a:off x="3293790" y="600988"/>
            <a:ext cx="4225984" cy="1160225"/>
          </a:xfrm>
          <a:custGeom>
            <a:avLst/>
            <a:gdLst/>
            <a:ahLst/>
            <a:cxnLst/>
            <a:rect l="l" t="t" r="r" b="b"/>
            <a:pathLst>
              <a:path w="4225984" h="1160225">
                <a:moveTo>
                  <a:pt x="4225983" y="0"/>
                </a:moveTo>
                <a:lnTo>
                  <a:pt x="0" y="0"/>
                </a:lnTo>
                <a:lnTo>
                  <a:pt x="0" y="1160224"/>
                </a:lnTo>
                <a:lnTo>
                  <a:pt x="4225983" y="1160224"/>
                </a:lnTo>
                <a:lnTo>
                  <a:pt x="42259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336913" y="2050430"/>
            <a:ext cx="6873646" cy="7840660"/>
          </a:xfrm>
          <a:custGeom>
            <a:avLst/>
            <a:gdLst/>
            <a:ahLst/>
            <a:cxnLst/>
            <a:rect l="l" t="t" r="r" b="b"/>
            <a:pathLst>
              <a:path w="6873646" h="7840660">
                <a:moveTo>
                  <a:pt x="6873646" y="0"/>
                </a:moveTo>
                <a:lnTo>
                  <a:pt x="0" y="0"/>
                </a:lnTo>
                <a:lnTo>
                  <a:pt x="0" y="7840660"/>
                </a:lnTo>
                <a:lnTo>
                  <a:pt x="6873646" y="7840660"/>
                </a:lnTo>
                <a:lnTo>
                  <a:pt x="68736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43099" y="1028700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27556" y="4261485"/>
            <a:ext cx="7463251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- HS tự soát lại phần đã chuẩn bị của bài nói.</a:t>
            </a:r>
            <a:endParaRPr lang="en-GB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5400">
                <a:latin typeface="Times New Roman" panose="02020603050405020304" pitchFamily="18" charset="0"/>
                <a:cs typeface="Times New Roman" panose="02020603050405020304" pitchFamily="18" charset="0"/>
              </a:rPr>
              <a:t>- HS nói tập nói trước nhóm/tổ.</a:t>
            </a:r>
            <a:endParaRPr lang="en-GB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777" y="2163001"/>
            <a:ext cx="875616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lang="vi-VN" sz="8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  <a:endParaRPr lang="en-GB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43007">
            <a:off x="1570546" y="5119376"/>
            <a:ext cx="3079422" cy="3076538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7197" t="-17005" r="-109366" b="-4246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1507447">
            <a:off x="1835334" y="4892373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22094" y="2742996"/>
            <a:ext cx="1002443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80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VÀ NGHE </a:t>
            </a:r>
            <a:endParaRPr lang="en-GB" sz="8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9833403" cy="82296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26601" y="707898"/>
            <a:ext cx="3657600" cy="946404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96014" y="1377989"/>
            <a:ext cx="8871282" cy="234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TRÌNH BÀY -  TRAO ĐỔI VỀ BÀI NÓI </a:t>
            </a:r>
            <a:endParaRPr lang="en-GB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796014" y="5002384"/>
            <a:ext cx="783227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Bài tập: Hãy trình bày ý kiến về ý nghĩa của tiếng cười trong đời sống</a:t>
            </a:r>
            <a:endParaRPr lang="en-GB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717317" y="704136"/>
            <a:ext cx="14184829" cy="8899715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63382" y="816168"/>
            <a:ext cx="14115915" cy="8534400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-465202" y="5596774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261" y="151480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57216" y="302924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0326" y="8430187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734482" y="779103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97155" y="7644993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9848340" y="21343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4419832" y="1106886"/>
            <a:ext cx="13203013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GHI CHÉP PHẦN NGHE TRÌNH BÀY Ý KIẾN VỀ Ý NGHĨA CỦA TIẾNG CƯỜI TRONG ĐỜI SỐNG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nói:……………………………………………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nghe:…………………………………………..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*Nhận xét về nội dung và cách thức thuyết trình của bài nói: </a:t>
            </a:r>
            <a:r>
              <a:rPr lang="vi-VN" sz="28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nghe trả lời các câu hỏi sau: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nói trình bày ý nghĩa của tiếng cười nói chung hay tiếng cười nhằm một mục đích cụ thể?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Người nói có ý kiến nhận xét, đánh giá như thế nào về ý nghĩa của tiếng cười trong đời sống? Những ý kiến ấy có sức thuyết phục không? (có đầy đủ lí lẽ và dẫn chứng minh họa không?)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Cách trình bày ý kiến vể ý nghĩa của tiếng cười có rõ ràng mạch lạc không? Các phương tiện ngôn ngữ và phi ngôn ngữ có được sử dụng hiệu quả không?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*Câu hỏi về những điểm còn băn khoăn, muốn trao đổi để làm rõ thêm:</a:t>
            </a:r>
            <a:endParaRPr lang="en-GB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…………………………………………………………………………….</a:t>
            </a:r>
            <a:endParaRPr lang="en-GB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263042"/>
            <a:ext cx="5129928" cy="5554118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79036" y="3263042"/>
            <a:ext cx="5129928" cy="5554118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29372" y="3263042"/>
            <a:ext cx="5129928" cy="5554118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82526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95147" y="4329767"/>
            <a:ext cx="4630893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83198" y="4329767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70063">
            <a:off x="635817" y="328550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51513" y="1616349"/>
            <a:ext cx="9784974" cy="8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</a:t>
            </a:r>
            <a:endParaRPr lang="en-US" sz="6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362496">
            <a:off x="8157136" y="2941632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15829974" y="325449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873090" y="3499308"/>
            <a:ext cx="344114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09567" y="5331147"/>
            <a:ext cx="3404671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tiếng cười nói chung</a:t>
            </a:r>
            <a:endParaRPr lang="en-US" sz="4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442152" y="3499308"/>
            <a:ext cx="344114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Triển khai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770603" y="3499308"/>
            <a:ext cx="344114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249279" y="4672897"/>
            <a:ext cx="370022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trình bày từng nội dung theo dàn ý đã chuẩn bị, kèm lí lẽ và bằng chứng minh họa. 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992000" y="5236570"/>
            <a:ext cx="3404671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Nêu ý kiến đánh giá về ý nghĩa của tiếng cười. </a:t>
            </a:r>
            <a:endParaRPr lang="en-US" sz="4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5898" y="1040914"/>
            <a:ext cx="5129928" cy="5554118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81090" y="4400394"/>
            <a:ext cx="5129928" cy="5554118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06503" y="421232"/>
            <a:ext cx="5129928" cy="5554118"/>
            <a:chOff x="0" y="0"/>
            <a:chExt cx="1351092" cy="1462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58814" y="1383055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34916" y="5467118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60329" y="1487956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57617" y="8835143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8600" y="0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33442" y="2677393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75995" y="53340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208610" y="8906036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420613" y="8906036"/>
            <a:ext cx="1158573" cy="100071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253567" y="1840223"/>
            <a:ext cx="9784974" cy="8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en-US" sz="6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06080" y="1815176"/>
            <a:ext cx="381955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ngữ, các câu chuyển tiếp phù hợp để tạo sự liên kết chặt chẽ cho bài nói, giúp người nghe dễ theo dõi. 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6591" y="6031781"/>
            <a:ext cx="370143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giọng nói và ngữ điệu một cách thích hợp: nhấn mạnh, lên giọng, xuống giọng khi cần thiết,…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529809" y="1797507"/>
            <a:ext cx="384309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có hiệu quả các động tác cơ thể, biết giao tiếp bằng mắt với người nghe và di chuyển vị trí một cách hợp lí. 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2894108" y="4796209"/>
            <a:ext cx="5129928" cy="5554118"/>
            <a:chOff x="0" y="0"/>
            <a:chExt cx="1351092" cy="1462813"/>
          </a:xfrm>
        </p:grpSpPr>
        <p:sp>
          <p:nvSpPr>
            <p:cNvPr id="31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32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13"/>
          <p:cNvSpPr/>
          <p:nvPr/>
        </p:nvSpPr>
        <p:spPr>
          <a:xfrm>
            <a:off x="13037024" y="5138350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Rectangle 33"/>
          <p:cNvSpPr/>
          <p:nvPr/>
        </p:nvSpPr>
        <p:spPr>
          <a:xfrm>
            <a:off x="13429177" y="5562608"/>
            <a:ext cx="35592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 phương tiện phi ngôn ngữ cần được sử dụng với mức độ vừa phải, cốt để làm nổi bật vấn đề muốn nói. 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1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699" y="3263042"/>
            <a:ext cx="7697971" cy="5554118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66470" y="3416504"/>
            <a:ext cx="8188130" cy="5554118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82526" y="3660929"/>
            <a:ext cx="6747074" cy="4783638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71850" y="3924257"/>
            <a:ext cx="7611039" cy="4673772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70063">
            <a:off x="635817" y="3285501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280523" y="1316461"/>
            <a:ext cx="9784974" cy="8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</a:t>
            </a:r>
            <a:endParaRPr lang="en-US" sz="5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362496">
            <a:off x="12935108" y="3094797"/>
            <a:ext cx="1971736" cy="570104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6" y="0"/>
                </a:lnTo>
                <a:lnTo>
                  <a:pt x="1971736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735706" y="4290679"/>
            <a:ext cx="573189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Chú ý lắng nghe bài nói của bạn.</a:t>
            </a:r>
            <a:endParaRPr lang="en-GB" sz="3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52479" y="5606446"/>
            <a:ext cx="614933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Nghe trên tinh thần chuẩn bị đưa ra quan điểm của mình để đối thoại với người nói.</a:t>
            </a:r>
            <a:endParaRPr lang="en-GB" sz="3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14524" y="4200536"/>
            <a:ext cx="612958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vi-VN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Đặt câu hỏi để người nói trình bày, giải thích về những nội dung còn băn khoăn chưa rõ. </a:t>
            </a:r>
            <a:endParaRPr lang="en-GB" sz="3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408603" y="6502604"/>
            <a:ext cx="65038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+ Trao đổi với người nói về những điểm mà mình chưa đồng tình.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43007">
            <a:off x="1570546" y="5119376"/>
            <a:ext cx="3079422" cy="3076538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7197" t="-17005" r="-109366" b="-4246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1507447">
            <a:off x="1835334" y="4892373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380766" y="2776955"/>
            <a:ext cx="10024432" cy="3494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 ĐỘNG </a:t>
            </a:r>
            <a:r>
              <a:rPr lang="vi-VN" sz="8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KHỞI ĐỘNG </a:t>
            </a:r>
            <a:endParaRPr lang="en-GB" sz="8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1507447">
            <a:off x="1352322" y="5356795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623389" y="2553351"/>
            <a:ext cx="1088472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Rubrics đánh giá bài nói trình bày ý kiến về tiếng cười trong cuộc sống</a:t>
            </a:r>
            <a:endParaRPr lang="en-GB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04800" y="-772082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548712" y="55558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20654" y="20790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963031"/>
              </p:ext>
            </p:extLst>
          </p:nvPr>
        </p:nvGraphicFramePr>
        <p:xfrm>
          <a:off x="381000" y="1376434"/>
          <a:ext cx="14273383" cy="668901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95400"/>
                <a:gridCol w="9601200"/>
                <a:gridCol w="1371600"/>
                <a:gridCol w="609600"/>
                <a:gridCol w="1395583"/>
              </a:tblGrid>
              <a:tr h="381757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tốt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sắc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62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lời chào ban đầu và giới thiệu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rõ vấn đề của bài nói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khái quát được nội dung bài nói (bố cục, ý chính)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675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 khai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Ý nghĩa của tiếng cười được đề cập trong bài nói có phù hợp với cuộc sống hiện nay không?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được trình bày có ý nghĩa đối với những đối tượng cụ thể nào?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9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lập luận, dẫn dắt vấn đề, thái độ và khả năng tương tác với người nghe… của người nói có thuyết phục không?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thúc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 được ý nghĩa của tiếng cười trong cuộc sống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 ra được bài học nhận thức, hành động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 trình bày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 đạt rõ ràng, tự tin, đáp ứng yêu cầu bài nói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 chỉ tự nhiên, kết hợp sử dụng các phương tiện phi ngôn ngữ hỗ trợ bài nói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phản hồi thỏa đáng những câu hỏi, ý kiến của người nghe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6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43007">
            <a:off x="1570546" y="5119376"/>
            <a:ext cx="3079422" cy="3076538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7197" t="-17005" r="-109366" b="-4246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1507447">
            <a:off x="1835334" y="4892373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22094" y="2742996"/>
            <a:ext cx="1002443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8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vi-VN" sz="8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GB" sz="8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04828"/>
            <a:ext cx="705344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vi-VN" sz="9600">
                <a:latin typeface="Times New Roman" panose="02020603050405020304" pitchFamily="18" charset="0"/>
                <a:cs typeface="Times New Roman" panose="02020603050405020304" pitchFamily="18" charset="0"/>
              </a:rPr>
              <a:t>Bài nói của </a:t>
            </a:r>
            <a:r>
              <a:rPr lang="vi-VN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1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04828"/>
            <a:ext cx="7053449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000000"/>
                </a:solidFill>
                <a:latin typeface="More Sugar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1" y="1"/>
            <a:ext cx="18280904" cy="1028815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3" y="1652179"/>
            <a:ext cx="1752893" cy="175289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4" y="1325963"/>
            <a:ext cx="1591661" cy="159166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6" y="2607253"/>
            <a:ext cx="1691357" cy="169135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-1462249"/>
            <a:ext cx="2642846" cy="908992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9" y="7627675"/>
            <a:ext cx="971550" cy="1357313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55" y="-1007324"/>
            <a:ext cx="914400" cy="914400"/>
          </a:xfrm>
          <a:prstGeom prst="rect">
            <a:avLst/>
          </a:prstGeom>
        </p:spPr>
      </p:pic>
      <p:pic>
        <p:nvPicPr>
          <p:cNvPr id="30" name="den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41" y="1100289"/>
            <a:ext cx="3977985" cy="3977985"/>
          </a:xfrm>
          <a:prstGeom prst="rect">
            <a:avLst/>
          </a:prstGeom>
        </p:spPr>
      </p:pic>
      <p:pic>
        <p:nvPicPr>
          <p:cNvPr id="31" name="mau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62" y="1093719"/>
            <a:ext cx="3977985" cy="3977985"/>
          </a:xfrm>
          <a:prstGeom prst="rect">
            <a:avLst/>
          </a:prstGeom>
        </p:spPr>
      </p:pic>
      <p:pic>
        <p:nvPicPr>
          <p:cNvPr id="32" name="den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45" y="1632714"/>
            <a:ext cx="3959715" cy="3959715"/>
          </a:xfrm>
          <a:prstGeom prst="rect">
            <a:avLst/>
          </a:prstGeom>
        </p:spPr>
      </p:pic>
      <p:pic>
        <p:nvPicPr>
          <p:cNvPr id="33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74" y="1621031"/>
            <a:ext cx="3950612" cy="3959715"/>
          </a:xfrm>
          <a:prstGeom prst="rect">
            <a:avLst/>
          </a:prstGeom>
        </p:spPr>
      </p:pic>
      <p:pic>
        <p:nvPicPr>
          <p:cNvPr id="34" name="den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063" y="1093937"/>
            <a:ext cx="3959715" cy="3968840"/>
          </a:xfrm>
          <a:prstGeom prst="rect">
            <a:avLst/>
          </a:prstGeom>
        </p:spPr>
      </p:pic>
      <p:pic>
        <p:nvPicPr>
          <p:cNvPr id="35" name="mau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169" y="1106300"/>
            <a:ext cx="3959715" cy="3959715"/>
          </a:xfrm>
          <a:prstGeom prst="rect">
            <a:avLst/>
          </a:prstGeom>
        </p:spPr>
      </p:pic>
      <p:pic>
        <p:nvPicPr>
          <p:cNvPr id="36" name="den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85" y="4549322"/>
            <a:ext cx="3977985" cy="3977985"/>
          </a:xfrm>
          <a:prstGeom prst="rect">
            <a:avLst/>
          </a:prstGeom>
        </p:spPr>
      </p:pic>
      <p:pic>
        <p:nvPicPr>
          <p:cNvPr id="37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74" y="4518173"/>
            <a:ext cx="3977985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893285"/>
            <a:ext cx="11496378" cy="7109559"/>
            <a:chOff x="0" y="-358735"/>
            <a:chExt cx="3027853" cy="1872476"/>
          </a:xfrm>
        </p:grpSpPr>
        <p:sp>
          <p:nvSpPr>
            <p:cNvPr id="5" name="Freeform 5"/>
            <p:cNvSpPr/>
            <p:nvPr/>
          </p:nvSpPr>
          <p:spPr>
            <a:xfrm>
              <a:off x="0" y="-358735"/>
              <a:ext cx="3027853" cy="1872476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1037943"/>
            <a:ext cx="11633471" cy="6809926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807132">
            <a:off x="2139730" y="395305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830149" y="2514595"/>
            <a:ext cx="10524661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800">
                <a:latin typeface="+mj-lt"/>
              </a:rPr>
              <a:t>- Có 4 miếng ghép, sau mỗi miếng ghép là một hình ảnh icon với biểu cảm khác nhau.</a:t>
            </a:r>
            <a:endParaRPr lang="en-GB" sz="4800">
              <a:latin typeface="+mj-lt"/>
            </a:endParaRPr>
          </a:p>
          <a:p>
            <a:pPr algn="just"/>
            <a:r>
              <a:rPr lang="vi-VN" sz="4800">
                <a:latin typeface="+mj-lt"/>
              </a:rPr>
              <a:t>- HS chọn miếng </a:t>
            </a:r>
            <a:r>
              <a:rPr lang="vi-VN" sz="4800" smtClean="0">
                <a:latin typeface="+mj-lt"/>
              </a:rPr>
              <a:t>ghép. Yêu </a:t>
            </a:r>
            <a:r>
              <a:rPr lang="vi-VN" sz="4800">
                <a:latin typeface="+mj-lt"/>
              </a:rPr>
              <a:t>cầu HS phải có biểu cảm khuôn mặt giống hình icon được lật mở, sau đó giải thích ý nghĩa, hoàn cảnh sử dụng của hình ảnh icon đó.</a:t>
            </a:r>
            <a:endParaRPr lang="en-GB" sz="4800">
              <a:latin typeface="+mj-l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814499" y="1280208"/>
            <a:ext cx="1082688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vi-VN" sz="56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Luật chơi</a:t>
            </a:r>
            <a:endParaRPr lang="en-US" sz="56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1251857" y="7376142"/>
            <a:ext cx="15784286" cy="277959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Miếng ghép 1</a:t>
            </a:r>
            <a:endParaRPr lang="en-US" sz="9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1026" name="Picture 2" descr="icon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28700"/>
            <a:ext cx="6169025" cy="513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3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1251857" y="6157864"/>
            <a:ext cx="15784286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Miếng ghép 2</a:t>
            </a:r>
            <a:endParaRPr lang="en-US" sz="9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2050" name="Picture 2" descr="icon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300"/>
            <a:ext cx="6477000" cy="550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2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904475" y="7118604"/>
            <a:ext cx="15784286" cy="3168396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Miếng ghép 3</a:t>
            </a:r>
            <a:endParaRPr lang="en-US" sz="9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3074" name="Picture 2" descr="icon-facebook-33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5708650" cy="533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5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1295400" y="6411350"/>
            <a:ext cx="15784286" cy="334191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Miếng ghép 4</a:t>
            </a:r>
            <a:endParaRPr lang="en-US" sz="9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082308"/>
            <a:ext cx="3600450" cy="2202305"/>
          </a:xfrm>
          <a:prstGeom prst="rect">
            <a:avLst/>
          </a:prstGeom>
        </p:spPr>
      </p:pic>
      <p:pic>
        <p:nvPicPr>
          <p:cNvPr id="4098" name="Picture 2" descr="icon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1323"/>
            <a:ext cx="5788025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7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43007">
            <a:off x="1570546" y="5119376"/>
            <a:ext cx="3079422" cy="3076538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7197" t="-17005" r="-109366" b="-4246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1507447">
            <a:off x="1835334" y="4892373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22094" y="2742996"/>
            <a:ext cx="1002443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HÌNH THÀNH </a:t>
            </a:r>
            <a:endParaRPr lang="vi-VN" sz="8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GB" sz="8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1066</Words>
  <Application>Microsoft Office PowerPoint</Application>
  <PresentationFormat>Custom</PresentationFormat>
  <Paragraphs>130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More Sugar</vt:lpstr>
      <vt:lpstr>MS Mincho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Watercolor Nature  Elements Of A Story  Education Presentation</dc:title>
  <cp:lastModifiedBy>asus PC</cp:lastModifiedBy>
  <cp:revision>51</cp:revision>
  <dcterms:created xsi:type="dcterms:W3CDTF">2006-08-16T00:00:00Z</dcterms:created>
  <dcterms:modified xsi:type="dcterms:W3CDTF">2023-09-15T13:51:12Z</dcterms:modified>
  <dc:identifier>DAFuZBuVks0</dc:identifier>
</cp:coreProperties>
</file>