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Lst>
  <p:notesMasterIdLst>
    <p:notesMasterId r:id="rId32"/>
  </p:notesMasterIdLst>
  <p:sldIdLst>
    <p:sldId id="360" r:id="rId3"/>
    <p:sldId id="359" r:id="rId4"/>
    <p:sldId id="361" r:id="rId5"/>
    <p:sldId id="268" r:id="rId6"/>
    <p:sldId id="341" r:id="rId7"/>
    <p:sldId id="342" r:id="rId8"/>
    <p:sldId id="343" r:id="rId9"/>
    <p:sldId id="344" r:id="rId10"/>
    <p:sldId id="345" r:id="rId11"/>
    <p:sldId id="346" r:id="rId12"/>
    <p:sldId id="347" r:id="rId13"/>
    <p:sldId id="348" r:id="rId14"/>
    <p:sldId id="358" r:id="rId15"/>
    <p:sldId id="328" r:id="rId16"/>
    <p:sldId id="321" r:id="rId17"/>
    <p:sldId id="362" r:id="rId18"/>
    <p:sldId id="322" r:id="rId19"/>
    <p:sldId id="350" r:id="rId20"/>
    <p:sldId id="351" r:id="rId21"/>
    <p:sldId id="349" r:id="rId22"/>
    <p:sldId id="353" r:id="rId23"/>
    <p:sldId id="354" r:id="rId24"/>
    <p:sldId id="355" r:id="rId25"/>
    <p:sldId id="356" r:id="rId26"/>
    <p:sldId id="352" r:id="rId27"/>
    <p:sldId id="281" r:id="rId28"/>
    <p:sldId id="329" r:id="rId29"/>
    <p:sldId id="332" r:id="rId30"/>
    <p:sldId id="357" r:id="rId31"/>
  </p:sldIdLst>
  <p:sldSz cx="18288000" cy="10287000"/>
  <p:notesSz cx="6858000" cy="9144000"/>
  <p:embeddedFontLst>
    <p:embeddedFont>
      <p:font typeface="#9Slide04 Vollkorn Black" panose="00000A00000000000000" pitchFamily="2" charset="0"/>
      <p:bold r:id="rId33"/>
    </p:embeddedFont>
    <p:embeddedFont>
      <p:font typeface="#9Slide05 Agile Script Calligra" panose="03070402050302030203" pitchFamily="66" charset="0"/>
      <p:regular r:id="rId34"/>
    </p:embeddedFont>
    <p:embeddedFont>
      <p:font typeface="#9Slide04 Rokkitt Medium" panose="00000600000000000000" pitchFamily="2" charset="0"/>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E5D5"/>
    <a:srgbClr val="EF3220"/>
    <a:srgbClr val="F8E505"/>
    <a:srgbClr val="51B59F"/>
    <a:srgbClr val="397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091" autoAdjust="0"/>
  </p:normalViewPr>
  <p:slideViewPr>
    <p:cSldViewPr>
      <p:cViewPr varScale="1">
        <p:scale>
          <a:sx n="46" d="100"/>
          <a:sy n="46" d="100"/>
        </p:scale>
        <p:origin x="7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B9FF-5432-473C-807B-3194EF2CDBCC}"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DB898-5747-4776-B813-931C786069D0}" type="slidenum">
              <a:rPr lang="en-US" smtClean="0"/>
              <a:t>‹#›</a:t>
            </a:fld>
            <a:endParaRPr lang="en-US"/>
          </a:p>
        </p:txBody>
      </p:sp>
    </p:spTree>
    <p:extLst>
      <p:ext uri="{BB962C8B-B14F-4D97-AF65-F5344CB8AC3E}">
        <p14:creationId xmlns:p14="http://schemas.microsoft.com/office/powerpoint/2010/main" val="8077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 </a:t>
            </a:r>
            <a:r>
              <a:rPr lang="en-US" dirty="0" err="1"/>
              <a:t>có</a:t>
            </a:r>
            <a:r>
              <a:rPr lang="en-US" baseline="0" dirty="0"/>
              <a:t> </a:t>
            </a:r>
            <a:r>
              <a:rPr lang="en-US" baseline="0" dirty="0" err="1"/>
              <a:t>nhận</a:t>
            </a:r>
            <a:r>
              <a:rPr lang="en-US" baseline="0" dirty="0"/>
              <a:t> </a:t>
            </a:r>
            <a:r>
              <a:rPr lang="en-US" baseline="0" dirty="0" err="1"/>
              <a:t>xét</a:t>
            </a:r>
            <a:r>
              <a:rPr lang="en-US" baseline="0" dirty="0"/>
              <a:t> </a:t>
            </a:r>
            <a:r>
              <a:rPr lang="en-US" baseline="0" dirty="0" err="1"/>
              <a:t>gì</a:t>
            </a:r>
            <a:r>
              <a:rPr lang="en-US" baseline="0" dirty="0"/>
              <a:t> </a:t>
            </a:r>
            <a:r>
              <a:rPr lang="en-US" baseline="0" dirty="0" err="1"/>
              <a:t>về</a:t>
            </a:r>
            <a:r>
              <a:rPr lang="en-US" baseline="0" dirty="0"/>
              <a:t> </a:t>
            </a:r>
            <a:r>
              <a:rPr lang="en-US" baseline="0" dirty="0" err="1"/>
              <a:t>đoạn</a:t>
            </a:r>
            <a:r>
              <a:rPr lang="en-US" baseline="0" dirty="0"/>
              <a:t> </a:t>
            </a:r>
            <a:r>
              <a:rPr lang="en-US" baseline="0" dirty="0" err="1"/>
              <a:t>hội</a:t>
            </a:r>
            <a:r>
              <a:rPr lang="en-US" baseline="0" dirty="0"/>
              <a:t> </a:t>
            </a:r>
            <a:r>
              <a:rPr lang="en-US" baseline="0" dirty="0" err="1"/>
              <a:t>thoại</a:t>
            </a:r>
            <a:r>
              <a:rPr lang="en-US" baseline="0" dirty="0"/>
              <a:t> </a:t>
            </a:r>
            <a:r>
              <a:rPr lang="en-US" baseline="0" dirty="0" err="1"/>
              <a:t>trên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1</a:t>
            </a:fld>
            <a:endParaRPr lang="en-US"/>
          </a:p>
        </p:txBody>
      </p:sp>
    </p:spTree>
    <p:extLst>
      <p:ext uri="{BB962C8B-B14F-4D97-AF65-F5344CB8AC3E}">
        <p14:creationId xmlns:p14="http://schemas.microsoft.com/office/powerpoint/2010/main" val="1238392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85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11</a:t>
            </a:fld>
            <a:endParaRPr lang="en-US"/>
          </a:p>
        </p:txBody>
      </p:sp>
    </p:spTree>
    <p:extLst>
      <p:ext uri="{BB962C8B-B14F-4D97-AF65-F5344CB8AC3E}">
        <p14:creationId xmlns:p14="http://schemas.microsoft.com/office/powerpoint/2010/main" val="1809014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75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13</a:t>
            </a:fld>
            <a:endParaRPr lang="en-US"/>
          </a:p>
        </p:txBody>
      </p:sp>
    </p:spTree>
    <p:extLst>
      <p:ext uri="{BB962C8B-B14F-4D97-AF65-F5344CB8AC3E}">
        <p14:creationId xmlns:p14="http://schemas.microsoft.com/office/powerpoint/2010/main" val="3575082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14</a:t>
            </a:fld>
            <a:endParaRPr lang="en-US"/>
          </a:p>
        </p:txBody>
      </p:sp>
    </p:spTree>
    <p:extLst>
      <p:ext uri="{BB962C8B-B14F-4D97-AF65-F5344CB8AC3E}">
        <p14:creationId xmlns:p14="http://schemas.microsoft.com/office/powerpoint/2010/main" val="1989319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81C36"/>
                </a:solidFill>
                <a:latin typeface="SegoeuiPc"/>
              </a:rPr>
              <a:t>- GV</a:t>
            </a:r>
            <a:r>
              <a:rPr lang="vi-VN" sz="1200" dirty="0">
                <a:solidFill>
                  <a:srgbClr val="081C36"/>
                </a:solidFill>
                <a:latin typeface="SegoeuiPc"/>
              </a:rPr>
              <a:t> </a:t>
            </a:r>
            <a:r>
              <a:rPr lang="en-US" sz="1200" dirty="0">
                <a:solidFill>
                  <a:srgbClr val="081C36"/>
                </a:solidFill>
                <a:latin typeface="SegoeuiPc"/>
              </a:rPr>
              <a:t>d</a:t>
            </a:r>
            <a:r>
              <a:rPr lang="vi-VN" sz="1200" dirty="0">
                <a:solidFill>
                  <a:srgbClr val="081C36"/>
                </a:solidFill>
                <a:latin typeface="SegoeuiPc"/>
              </a:rPr>
              <a:t>ùng vòng quay gọi tên lên làm Bộ trưởng - Vua - Trời. Được tại vị </a:t>
            </a:r>
            <a:r>
              <a:rPr lang="en-US" sz="1200" dirty="0">
                <a:solidFill>
                  <a:srgbClr val="081C36"/>
                </a:solidFill>
                <a:latin typeface="SegoeuiPc"/>
              </a:rPr>
              <a:t>10</a:t>
            </a:r>
            <a:r>
              <a:rPr lang="vi-VN" sz="1200" dirty="0">
                <a:solidFill>
                  <a:srgbClr val="081C36"/>
                </a:solidFill>
                <a:latin typeface="SegoeuiPc"/>
              </a:rPr>
              <a:t> phút. Tuy nhiên có ngồi được đến hết nhiệm kì hay không là do khả năng của bạn có trả lời được các câu hỏi của dân hay không? Trả lời được càng nhiều càng được dân ủng hộ. Bộ trưởng khi ngồi lên ghế nóng để dân hỏi được dùng sgk làm công cụ hỗ trợ. Tuy nhiên trong 10 giây không đưa ra được câu trả lời được sẽ bị phế truất về chỗ. Gọi bạn khác lên thay. </a:t>
            </a:r>
          </a:p>
          <a:p>
            <a:r>
              <a:rPr lang="en-US" sz="1200" dirty="0">
                <a:solidFill>
                  <a:srgbClr val="081C36"/>
                </a:solidFill>
                <a:latin typeface="SegoeuiPc"/>
              </a:rPr>
              <a:t>-</a:t>
            </a:r>
            <a:r>
              <a:rPr lang="vi-VN" sz="1200" dirty="0">
                <a:solidFill>
                  <a:srgbClr val="081C36"/>
                </a:solidFill>
                <a:latin typeface="SegoeuiPc"/>
              </a:rPr>
              <a:t> Dân đặt câu hỏi phải biết câu trả lời đúng. Hỏi câu hỏi trong nội dung bài</a:t>
            </a:r>
            <a:r>
              <a:rPr lang="en-US" sz="1200" dirty="0">
                <a:solidFill>
                  <a:srgbClr val="081C36"/>
                </a:solidFill>
                <a:latin typeface="SegoeuiPc"/>
              </a:rPr>
              <a:t> </a:t>
            </a:r>
            <a:r>
              <a:rPr lang="en-US" sz="1200" dirty="0" err="1">
                <a:solidFill>
                  <a:srgbClr val="081C36"/>
                </a:solidFill>
                <a:latin typeface="SegoeuiPc"/>
              </a:rPr>
              <a:t>tập</a:t>
            </a:r>
            <a:r>
              <a:rPr lang="en-US" sz="1200" dirty="0">
                <a:solidFill>
                  <a:srgbClr val="081C36"/>
                </a:solidFill>
                <a:latin typeface="SegoeuiPc"/>
              </a:rPr>
              <a:t> 1</a:t>
            </a:r>
            <a:r>
              <a:rPr lang="vi-VN" sz="1200" dirty="0">
                <a:solidFill>
                  <a:srgbClr val="081C36"/>
                </a:solidFill>
                <a:latin typeface="SegoeuiPc"/>
              </a:rPr>
              <a:t> và đặt câu hỏi đúng ngắn gọn súc tích. Dân được chỉ định hỏi mà đứng lên ko trả lời được trong 5 giây sẽ bị bộ trưởng phạt nha </a:t>
            </a:r>
            <a:r>
              <a:rPr lang="en-US" sz="1200" dirty="0">
                <a:solidFill>
                  <a:srgbClr val="081C36"/>
                </a:solidFill>
                <a:latin typeface="SegoeuiPc"/>
              </a:rPr>
              <a:t>😜. </a:t>
            </a:r>
            <a:r>
              <a:rPr lang="vi-VN" sz="1200" dirty="0">
                <a:solidFill>
                  <a:srgbClr val="081C36"/>
                </a:solidFill>
                <a:latin typeface="SegoeuiPc"/>
              </a:rPr>
              <a:t>Dân đừng quên HÃY LUÔN ĐỂ BỘ TRƯỞNG BẬN RỘN ĐỪNG ĐỂ BỘ TRƯỜNG NGỒI CHƠI. Hãy hỏi nhiều và liên tục nhé. </a:t>
            </a:r>
            <a:r>
              <a:rPr lang="en-US" sz="1200" dirty="0">
                <a:solidFill>
                  <a:srgbClr val="081C36"/>
                </a:solidFill>
                <a:latin typeface="SegoeuiPc"/>
              </a:rPr>
              <a:t>😂😂</a:t>
            </a:r>
          </a:p>
        </p:txBody>
      </p:sp>
      <p:sp>
        <p:nvSpPr>
          <p:cNvPr id="4" name="Slide Number Placeholder 3"/>
          <p:cNvSpPr>
            <a:spLocks noGrp="1"/>
          </p:cNvSpPr>
          <p:nvPr>
            <p:ph type="sldNum" sz="quarter" idx="10"/>
          </p:nvPr>
        </p:nvSpPr>
        <p:spPr/>
        <p:txBody>
          <a:bodyPr/>
          <a:lstStyle/>
          <a:p>
            <a:fld id="{6F6DB898-5747-4776-B813-931C786069D0}" type="slidenum">
              <a:rPr lang="en-US" smtClean="0"/>
              <a:t>15</a:t>
            </a:fld>
            <a:endParaRPr lang="en-US"/>
          </a:p>
        </p:txBody>
      </p:sp>
    </p:spTree>
    <p:extLst>
      <p:ext uri="{BB962C8B-B14F-4D97-AF65-F5344CB8AC3E}">
        <p14:creationId xmlns:p14="http://schemas.microsoft.com/office/powerpoint/2010/main" val="229649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81C36"/>
                </a:solidFill>
                <a:latin typeface="SegoeuiPc"/>
              </a:rPr>
              <a:t>- GV</a:t>
            </a:r>
            <a:r>
              <a:rPr lang="vi-VN" sz="1200" dirty="0">
                <a:solidFill>
                  <a:srgbClr val="081C36"/>
                </a:solidFill>
                <a:latin typeface="SegoeuiPc"/>
              </a:rPr>
              <a:t> </a:t>
            </a:r>
            <a:r>
              <a:rPr lang="en-US" sz="1200" dirty="0">
                <a:solidFill>
                  <a:srgbClr val="081C36"/>
                </a:solidFill>
                <a:latin typeface="SegoeuiPc"/>
              </a:rPr>
              <a:t>d</a:t>
            </a:r>
            <a:r>
              <a:rPr lang="vi-VN" sz="1200" dirty="0">
                <a:solidFill>
                  <a:srgbClr val="081C36"/>
                </a:solidFill>
                <a:latin typeface="SegoeuiPc"/>
              </a:rPr>
              <a:t>ùng vòng quay gọi tên lên làm Bộ trưởng - Vua - Trời. Được tại vị </a:t>
            </a:r>
            <a:r>
              <a:rPr lang="en-US" sz="1200" dirty="0">
                <a:solidFill>
                  <a:srgbClr val="081C36"/>
                </a:solidFill>
                <a:latin typeface="SegoeuiPc"/>
              </a:rPr>
              <a:t>10</a:t>
            </a:r>
            <a:r>
              <a:rPr lang="vi-VN" sz="1200" dirty="0">
                <a:solidFill>
                  <a:srgbClr val="081C36"/>
                </a:solidFill>
                <a:latin typeface="SegoeuiPc"/>
              </a:rPr>
              <a:t> phút. Tuy nhiên có ngồi được đến hết nhiệm kì hay không là do khả năng của bạn có trả lời được các câu hỏi của dân hay không? Trả lời được càng nhiều càng được dân ủng hộ. Bộ trưởng khi ngồi lên ghế nóng để dân hỏi được dùng sgk làm công cụ hỗ trợ. Tuy nhiên trong 10 giây không đưa ra được câu trả lời được sẽ bị phế truất về chỗ. Gọi bạn khác lên thay. </a:t>
            </a:r>
          </a:p>
          <a:p>
            <a:r>
              <a:rPr lang="en-US" sz="1200" dirty="0">
                <a:solidFill>
                  <a:srgbClr val="081C36"/>
                </a:solidFill>
                <a:latin typeface="SegoeuiPc"/>
              </a:rPr>
              <a:t>-</a:t>
            </a:r>
            <a:r>
              <a:rPr lang="vi-VN" sz="1200" dirty="0">
                <a:solidFill>
                  <a:srgbClr val="081C36"/>
                </a:solidFill>
                <a:latin typeface="SegoeuiPc"/>
              </a:rPr>
              <a:t> Dân đặt câu hỏi phải biết câu trả lời đúng. Hỏi câu hỏi trong nội dung bài</a:t>
            </a:r>
            <a:r>
              <a:rPr lang="en-US" sz="1200" dirty="0">
                <a:solidFill>
                  <a:srgbClr val="081C36"/>
                </a:solidFill>
                <a:latin typeface="SegoeuiPc"/>
              </a:rPr>
              <a:t> </a:t>
            </a:r>
            <a:r>
              <a:rPr lang="en-US" sz="1200" dirty="0" err="1">
                <a:solidFill>
                  <a:srgbClr val="081C36"/>
                </a:solidFill>
                <a:latin typeface="SegoeuiPc"/>
              </a:rPr>
              <a:t>tập</a:t>
            </a:r>
            <a:r>
              <a:rPr lang="en-US" sz="1200" dirty="0">
                <a:solidFill>
                  <a:srgbClr val="081C36"/>
                </a:solidFill>
                <a:latin typeface="SegoeuiPc"/>
              </a:rPr>
              <a:t> 1</a:t>
            </a:r>
            <a:r>
              <a:rPr lang="vi-VN" sz="1200" dirty="0">
                <a:solidFill>
                  <a:srgbClr val="081C36"/>
                </a:solidFill>
                <a:latin typeface="SegoeuiPc"/>
              </a:rPr>
              <a:t> và đặt câu hỏi đúng ngắn gọn súc tích. Dân được chỉ định hỏi mà đứng lên ko trả lời được trong 5 giây sẽ bị bộ trưởng phạt nha </a:t>
            </a:r>
            <a:r>
              <a:rPr lang="en-US" sz="1200" dirty="0">
                <a:solidFill>
                  <a:srgbClr val="081C36"/>
                </a:solidFill>
                <a:latin typeface="SegoeuiPc"/>
              </a:rPr>
              <a:t>😜. </a:t>
            </a:r>
            <a:r>
              <a:rPr lang="vi-VN" sz="1200" dirty="0">
                <a:solidFill>
                  <a:srgbClr val="081C36"/>
                </a:solidFill>
                <a:latin typeface="SegoeuiPc"/>
              </a:rPr>
              <a:t>Dân đừng quên HÃY LUÔN ĐỂ BỘ TRƯỞNG BẬN RỘN ĐỪNG ĐỂ BỘ TRƯỜNG NGỒI CHƠI. Hãy hỏi nhiều và liên tục nhé. </a:t>
            </a:r>
            <a:r>
              <a:rPr lang="en-US" sz="1200" dirty="0">
                <a:solidFill>
                  <a:srgbClr val="081C36"/>
                </a:solidFill>
                <a:latin typeface="SegoeuiPc"/>
              </a:rPr>
              <a:t>😂😂</a:t>
            </a:r>
          </a:p>
        </p:txBody>
      </p:sp>
      <p:sp>
        <p:nvSpPr>
          <p:cNvPr id="4" name="Slide Number Placeholder 3"/>
          <p:cNvSpPr>
            <a:spLocks noGrp="1"/>
          </p:cNvSpPr>
          <p:nvPr>
            <p:ph type="sldNum" sz="quarter" idx="10"/>
          </p:nvPr>
        </p:nvSpPr>
        <p:spPr/>
        <p:txBody>
          <a:bodyPr/>
          <a:lstStyle/>
          <a:p>
            <a:fld id="{6F6DB898-5747-4776-B813-931C786069D0}" type="slidenum">
              <a:rPr lang="en-US" smtClean="0"/>
              <a:t>16</a:t>
            </a:fld>
            <a:endParaRPr lang="en-US"/>
          </a:p>
        </p:txBody>
      </p:sp>
    </p:spTree>
    <p:extLst>
      <p:ext uri="{BB962C8B-B14F-4D97-AF65-F5344CB8AC3E}">
        <p14:creationId xmlns:p14="http://schemas.microsoft.com/office/powerpoint/2010/main" val="151354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17</a:t>
            </a:fld>
            <a:endParaRPr lang="en-US"/>
          </a:p>
        </p:txBody>
      </p:sp>
    </p:spTree>
    <p:extLst>
      <p:ext uri="{BB962C8B-B14F-4D97-AF65-F5344CB8AC3E}">
        <p14:creationId xmlns:p14="http://schemas.microsoft.com/office/powerpoint/2010/main" val="1700873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vi-VN"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021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10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a:t>
            </a:fld>
            <a:endParaRPr lang="en-US"/>
          </a:p>
        </p:txBody>
      </p:sp>
    </p:spTree>
    <p:extLst>
      <p:ext uri="{BB962C8B-B14F-4D97-AF65-F5344CB8AC3E}">
        <p14:creationId xmlns:p14="http://schemas.microsoft.com/office/powerpoint/2010/main" val="1782408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61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30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74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301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812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274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26</a:t>
            </a:fld>
            <a:endParaRPr lang="en-US"/>
          </a:p>
        </p:txBody>
      </p:sp>
    </p:spTree>
    <p:extLst>
      <p:ext uri="{BB962C8B-B14F-4D97-AF65-F5344CB8AC3E}">
        <p14:creationId xmlns:p14="http://schemas.microsoft.com/office/powerpoint/2010/main" val="332861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27</a:t>
            </a:fld>
            <a:endParaRPr lang="en-US"/>
          </a:p>
        </p:txBody>
      </p:sp>
    </p:spTree>
    <p:extLst>
      <p:ext uri="{BB962C8B-B14F-4D97-AF65-F5344CB8AC3E}">
        <p14:creationId xmlns:p14="http://schemas.microsoft.com/office/powerpoint/2010/main" val="2979768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28</a:t>
            </a:fld>
            <a:endParaRPr lang="en-US"/>
          </a:p>
        </p:txBody>
      </p:sp>
    </p:spTree>
    <p:extLst>
      <p:ext uri="{BB962C8B-B14F-4D97-AF65-F5344CB8AC3E}">
        <p14:creationId xmlns:p14="http://schemas.microsoft.com/office/powerpoint/2010/main" val="3692410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29</a:t>
            </a:fld>
            <a:endParaRPr lang="en-US"/>
          </a:p>
        </p:txBody>
      </p:sp>
    </p:spTree>
    <p:extLst>
      <p:ext uri="{BB962C8B-B14F-4D97-AF65-F5344CB8AC3E}">
        <p14:creationId xmlns:p14="http://schemas.microsoft.com/office/powerpoint/2010/main" val="235184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3</a:t>
            </a:fld>
            <a:endParaRPr lang="en-US"/>
          </a:p>
        </p:txBody>
      </p:sp>
    </p:spTree>
    <p:extLst>
      <p:ext uri="{BB962C8B-B14F-4D97-AF65-F5344CB8AC3E}">
        <p14:creationId xmlns:p14="http://schemas.microsoft.com/office/powerpoint/2010/main" val="45171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Em</a:t>
            </a:r>
            <a:r>
              <a:rPr lang="en-US" dirty="0"/>
              <a:t> </a:t>
            </a:r>
            <a:r>
              <a:rPr lang="en-US" dirty="0" err="1"/>
              <a:t>hãy</a:t>
            </a:r>
            <a:r>
              <a:rPr lang="en-US" baseline="0" dirty="0"/>
              <a:t> </a:t>
            </a:r>
            <a:r>
              <a:rPr lang="en-US" baseline="0" dirty="0" err="1"/>
              <a:t>trình</a:t>
            </a:r>
            <a:r>
              <a:rPr lang="en-US" baseline="0" dirty="0"/>
              <a:t> </a:t>
            </a:r>
            <a:r>
              <a:rPr lang="en-US" baseline="0" dirty="0" err="1"/>
              <a:t>bày</a:t>
            </a:r>
            <a:r>
              <a:rPr lang="en-US" baseline="0" dirty="0"/>
              <a:t> </a:t>
            </a:r>
            <a:r>
              <a:rPr lang="en-US" baseline="0" dirty="0" err="1"/>
              <a:t>khái</a:t>
            </a:r>
            <a:r>
              <a:rPr lang="en-US" baseline="0" dirty="0"/>
              <a:t> </a:t>
            </a:r>
            <a:r>
              <a:rPr lang="en-US" baseline="0" dirty="0" err="1"/>
              <a:t>niệm</a:t>
            </a:r>
            <a:r>
              <a:rPr lang="en-US" baseline="0" dirty="0"/>
              <a:t> </a:t>
            </a:r>
            <a:r>
              <a:rPr lang="en-US" baseline="0" dirty="0" err="1"/>
              <a:t>chơi</a:t>
            </a:r>
            <a:r>
              <a:rPr lang="en-US" baseline="0" dirty="0"/>
              <a:t> </a:t>
            </a:r>
            <a:r>
              <a:rPr lang="en-US" baseline="0" dirty="0" err="1"/>
              <a:t>chữ</a:t>
            </a:r>
            <a:r>
              <a:rPr lang="en-US" baseline="0" dirty="0"/>
              <a:t>?</a:t>
            </a:r>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4</a:t>
            </a:fld>
            <a:endParaRPr lang="en-US"/>
          </a:p>
        </p:txBody>
      </p:sp>
    </p:spTree>
    <p:extLst>
      <p:ext uri="{BB962C8B-B14F-4D97-AF65-F5344CB8AC3E}">
        <p14:creationId xmlns:p14="http://schemas.microsoft.com/office/powerpoint/2010/main" val="369056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4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a:t>
            </a:r>
            <a:r>
              <a:rPr lang="en-US" baseline="0" dirty="0"/>
              <a:t> </a:t>
            </a:r>
            <a:r>
              <a:rPr lang="en-US" baseline="0" dirty="0" err="1"/>
              <a:t>có</a:t>
            </a:r>
            <a:r>
              <a:rPr lang="en-US" baseline="0" dirty="0"/>
              <a:t> </a:t>
            </a:r>
            <a:r>
              <a:rPr lang="en-US" baseline="0" dirty="0" err="1"/>
              <a:t>nhận</a:t>
            </a:r>
            <a:r>
              <a:rPr lang="en-US" baseline="0" dirty="0"/>
              <a:t> </a:t>
            </a:r>
            <a:r>
              <a:rPr lang="en-US" baseline="0" dirty="0" err="1"/>
              <a:t>xét</a:t>
            </a:r>
            <a:r>
              <a:rPr lang="en-US" baseline="0" dirty="0"/>
              <a:t> </a:t>
            </a:r>
            <a:r>
              <a:rPr lang="en-US" baseline="0" dirty="0" err="1"/>
              <a:t>gì</a:t>
            </a:r>
            <a:r>
              <a:rPr lang="en-US" baseline="0" dirty="0"/>
              <a:t> </a:t>
            </a:r>
            <a:r>
              <a:rPr lang="en-US" baseline="0" dirty="0" err="1"/>
              <a:t>về</a:t>
            </a:r>
            <a:r>
              <a:rPr lang="en-US" baseline="0" dirty="0"/>
              <a:t> </a:t>
            </a:r>
            <a:r>
              <a:rPr lang="en-US" baseline="0" dirty="0" err="1"/>
              <a:t>nghĩa</a:t>
            </a:r>
            <a:r>
              <a:rPr lang="en-US" baseline="0" dirty="0"/>
              <a:t> </a:t>
            </a:r>
            <a:r>
              <a:rPr lang="en-US" baseline="0" dirty="0" err="1"/>
              <a:t>của</a:t>
            </a:r>
            <a:r>
              <a:rPr lang="en-US" baseline="0" dirty="0"/>
              <a:t> </a:t>
            </a:r>
            <a:r>
              <a:rPr lang="en-US" baseline="0" dirty="0" err="1"/>
              <a:t>các</a:t>
            </a:r>
            <a:r>
              <a:rPr lang="en-US" baseline="0" dirty="0"/>
              <a:t> </a:t>
            </a:r>
            <a:r>
              <a:rPr lang="en-US" baseline="0" dirty="0" err="1"/>
              <a:t>từ</a:t>
            </a:r>
            <a:r>
              <a:rPr lang="en-US" baseline="0" dirty="0"/>
              <a:t> “</a:t>
            </a:r>
            <a:r>
              <a:rPr lang="en-US" baseline="0" dirty="0" err="1"/>
              <a:t>lợi</a:t>
            </a:r>
            <a:r>
              <a:rPr lang="en-US" baseline="0" dirty="0"/>
              <a:t>” </a:t>
            </a:r>
            <a:r>
              <a:rPr lang="en-US" baseline="0" dirty="0" err="1"/>
              <a:t>có</a:t>
            </a:r>
            <a:r>
              <a:rPr lang="en-US" baseline="0" dirty="0"/>
              <a:t> </a:t>
            </a:r>
            <a:r>
              <a:rPr lang="en-US" baseline="0" dirty="0" err="1"/>
              <a:t>trong</a:t>
            </a:r>
            <a:r>
              <a:rPr lang="en-US" baseline="0" dirty="0"/>
              <a:t> </a:t>
            </a:r>
            <a:r>
              <a:rPr lang="en-US" baseline="0" dirty="0" err="1"/>
              <a:t>bài</a:t>
            </a:r>
            <a:r>
              <a:rPr lang="en-US" baseline="0" dirty="0"/>
              <a:t> ca </a:t>
            </a:r>
            <a:r>
              <a:rPr lang="en-US" baseline="0" dirty="0" err="1"/>
              <a:t>dao</a:t>
            </a:r>
            <a:r>
              <a:rPr lang="en-US" baseline="0" dirty="0"/>
              <a:t>?</a:t>
            </a:r>
          </a:p>
          <a:p>
            <a:r>
              <a:rPr lang="en-US" baseline="0" dirty="0" err="1"/>
              <a:t>Việc</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từ</a:t>
            </a:r>
            <a:r>
              <a:rPr lang="en-US" baseline="0" dirty="0"/>
              <a:t> “</a:t>
            </a:r>
            <a:r>
              <a:rPr lang="en-US" baseline="0" dirty="0" err="1"/>
              <a:t>lợi</a:t>
            </a:r>
            <a:r>
              <a:rPr lang="en-US" baseline="0" dirty="0"/>
              <a:t>” ở </a:t>
            </a:r>
            <a:r>
              <a:rPr lang="en-US" baseline="0" dirty="0" err="1"/>
              <a:t>cuối</a:t>
            </a:r>
            <a:r>
              <a:rPr lang="en-US" baseline="0" dirty="0"/>
              <a:t> </a:t>
            </a:r>
            <a:r>
              <a:rPr lang="en-US" baseline="0" dirty="0" err="1"/>
              <a:t>bài</a:t>
            </a:r>
            <a:r>
              <a:rPr lang="en-US" baseline="0" dirty="0"/>
              <a:t> ca </a:t>
            </a:r>
            <a:r>
              <a:rPr lang="en-US" baseline="0" dirty="0" err="1"/>
              <a:t>dao</a:t>
            </a:r>
            <a:r>
              <a:rPr lang="en-US" baseline="0" dirty="0"/>
              <a:t> </a:t>
            </a:r>
            <a:r>
              <a:rPr lang="en-US" baseline="0" dirty="0" err="1"/>
              <a:t>là</a:t>
            </a:r>
            <a:r>
              <a:rPr lang="en-US" baseline="0" dirty="0"/>
              <a:t> </a:t>
            </a:r>
            <a:r>
              <a:rPr lang="en-US" baseline="0" dirty="0" err="1"/>
              <a:t>dựa</a:t>
            </a:r>
            <a:r>
              <a:rPr lang="en-US" baseline="0" dirty="0"/>
              <a:t> </a:t>
            </a:r>
            <a:r>
              <a:rPr lang="en-US" baseline="0" dirty="0" err="1"/>
              <a:t>vào</a:t>
            </a:r>
            <a:r>
              <a:rPr lang="en-US" baseline="0" dirty="0"/>
              <a:t> </a:t>
            </a:r>
            <a:r>
              <a:rPr lang="en-US" baseline="0" dirty="0" err="1"/>
              <a:t>hiện</a:t>
            </a:r>
            <a:r>
              <a:rPr lang="en-US" baseline="0" dirty="0"/>
              <a:t> </a:t>
            </a:r>
            <a:r>
              <a:rPr lang="en-US" baseline="0" dirty="0" err="1"/>
              <a:t>tượng</a:t>
            </a:r>
            <a:r>
              <a:rPr lang="en-US" baseline="0" dirty="0"/>
              <a:t> </a:t>
            </a:r>
            <a:r>
              <a:rPr lang="en-US" baseline="0" dirty="0" err="1"/>
              <a:t>gì</a:t>
            </a:r>
            <a:r>
              <a:rPr lang="en-US" baseline="0" dirty="0"/>
              <a:t> </a:t>
            </a:r>
            <a:r>
              <a:rPr lang="en-US" baseline="0" dirty="0" err="1"/>
              <a:t>của</a:t>
            </a:r>
            <a:r>
              <a:rPr lang="en-US" baseline="0" dirty="0"/>
              <a:t> </a:t>
            </a:r>
            <a:r>
              <a:rPr lang="en-US" baseline="0" dirty="0" err="1"/>
              <a:t>từ</a:t>
            </a:r>
            <a:r>
              <a:rPr lang="en-US" baseline="0" dirty="0"/>
              <a:t> </a:t>
            </a:r>
            <a:r>
              <a:rPr lang="en-US" baseline="0" dirty="0" err="1"/>
              <a:t>ngữ</a:t>
            </a:r>
            <a:r>
              <a:rPr lang="en-US" baseline="0" dirty="0"/>
              <a:t>? </a:t>
            </a:r>
            <a:r>
              <a:rPr lang="en-US" baseline="0" dirty="0" err="1"/>
              <a:t>Tác</a:t>
            </a:r>
            <a:r>
              <a:rPr lang="en-US" baseline="0" dirty="0"/>
              <a:t> </a:t>
            </a:r>
            <a:r>
              <a:rPr lang="en-US" baseline="0" dirty="0" err="1"/>
              <a:t>dụng</a:t>
            </a:r>
            <a:r>
              <a:rPr lang="en-US" baseline="0" dirty="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8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86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77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370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099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6688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6567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899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1216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143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583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086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5060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3914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408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1164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8.png"/><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19.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17.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23.png"/><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4.png"/><Relationship Id="rId7" Type="http://schemas.openxmlformats.org/officeDocument/2006/relationships/image" Target="../media/image19.png"/><Relationship Id="rId12" Type="http://schemas.openxmlformats.org/officeDocument/2006/relationships/image" Target="../media/image45.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6.png"/><Relationship Id="rId5" Type="http://schemas.openxmlformats.org/officeDocument/2006/relationships/image" Target="../media/image10.png"/><Relationship Id="rId10" Type="http://schemas.openxmlformats.org/officeDocument/2006/relationships/image" Target="../media/image43.svg"/><Relationship Id="rId4" Type="http://schemas.openxmlformats.org/officeDocument/2006/relationships/image" Target="../media/image6.sv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4.png"/><Relationship Id="rId7" Type="http://schemas.openxmlformats.org/officeDocument/2006/relationships/image" Target="../media/image19.png"/><Relationship Id="rId12" Type="http://schemas.openxmlformats.org/officeDocument/2006/relationships/image" Target="../media/image45.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6.png"/><Relationship Id="rId5" Type="http://schemas.openxmlformats.org/officeDocument/2006/relationships/image" Target="../media/image10.png"/><Relationship Id="rId10" Type="http://schemas.openxmlformats.org/officeDocument/2006/relationships/image" Target="../media/image43.svg"/><Relationship Id="rId4" Type="http://schemas.openxmlformats.org/officeDocument/2006/relationships/image" Target="../media/image6.sv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47.sv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29.png"/><Relationship Id="rId4" Type="http://schemas.openxmlformats.org/officeDocument/2006/relationships/image" Target="../media/image49.sv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19.png"/><Relationship Id="rId4" Type="http://schemas.openxmlformats.org/officeDocument/2006/relationships/image" Target="../media/image49.sv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30.png"/><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8.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6.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1.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6.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1.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C82A40-C896-FA27-8B88-8BC55EE861B3}"/>
              </a:ext>
            </a:extLst>
          </p:cNvPr>
          <p:cNvPicPr>
            <a:picLocks noChangeAspect="1"/>
          </p:cNvPicPr>
          <p:nvPr/>
        </p:nvPicPr>
        <p:blipFill>
          <a:blip r:embed="rId3"/>
          <a:stretch>
            <a:fillRect/>
          </a:stretch>
        </p:blipFill>
        <p:spPr>
          <a:xfrm>
            <a:off x="55418" y="10026"/>
            <a:ext cx="18308782" cy="10515600"/>
          </a:xfrm>
          <a:prstGeom prst="rect">
            <a:avLst/>
          </a:prstGeom>
        </p:spPr>
      </p:pic>
    </p:spTree>
    <p:extLst>
      <p:ext uri="{BB962C8B-B14F-4D97-AF65-F5344CB8AC3E}">
        <p14:creationId xmlns:p14="http://schemas.microsoft.com/office/powerpoint/2010/main" val="97772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
            <a:extLst>
              <a:ext uri="{FF2B5EF4-FFF2-40B4-BE49-F238E27FC236}">
                <a16:creationId xmlns:a16="http://schemas.microsoft.com/office/drawing/2014/main" id="{74AEF6F0-4286-1BB5-8CAB-4B4619C14725}"/>
              </a:ext>
            </a:extLst>
          </p:cNvPr>
          <p:cNvGrpSpPr/>
          <p:nvPr/>
        </p:nvGrpSpPr>
        <p:grpSpPr>
          <a:xfrm>
            <a:off x="3429000" y="2171700"/>
            <a:ext cx="10972799" cy="3067268"/>
            <a:chOff x="0" y="0"/>
            <a:chExt cx="2024971" cy="972292"/>
          </a:xfrm>
        </p:grpSpPr>
        <p:sp>
          <p:nvSpPr>
            <p:cNvPr id="9" name="Freeform 13">
              <a:extLst>
                <a:ext uri="{FF2B5EF4-FFF2-40B4-BE49-F238E27FC236}">
                  <a16:creationId xmlns:a16="http://schemas.microsoft.com/office/drawing/2014/main" id="{0BC83DC6-15DE-DFB0-4BEF-782BC2897036}"/>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3" name="Freeform 3">
            <a:extLst>
              <a:ext uri="{FF2B5EF4-FFF2-40B4-BE49-F238E27FC236}">
                <a16:creationId xmlns:a16="http://schemas.microsoft.com/office/drawing/2014/main" id="{C50DB56E-FC40-EB9F-A7F8-9C804FAEBDC0}"/>
              </a:ext>
            </a:extLst>
          </p:cNvPr>
          <p:cNvSpPr/>
          <p:nvPr/>
        </p:nvSpPr>
        <p:spPr>
          <a:xfrm rot="1875844">
            <a:off x="15305706" y="7387733"/>
            <a:ext cx="3907189" cy="3741133"/>
          </a:xfrm>
          <a:custGeom>
            <a:avLst/>
            <a:gdLst/>
            <a:ahLst/>
            <a:cxnLst/>
            <a:rect l="l" t="t" r="r" b="b"/>
            <a:pathLst>
              <a:path w="3907189" h="3741133">
                <a:moveTo>
                  <a:pt x="0" y="0"/>
                </a:moveTo>
                <a:lnTo>
                  <a:pt x="3907188" y="0"/>
                </a:lnTo>
                <a:lnTo>
                  <a:pt x="3907188" y="3741134"/>
                </a:lnTo>
                <a:lnTo>
                  <a:pt x="0" y="3741134"/>
                </a:lnTo>
                <a:lnTo>
                  <a:pt x="0" y="0"/>
                </a:lnTo>
                <a:close/>
              </a:path>
            </a:pathLst>
          </a:custGeom>
          <a:blipFill>
            <a:blip r:embed="rId3">
              <a:alphaModFix amt="50000"/>
              <a:extLst>
                <a:ext uri="{96DAC541-7B7A-43D3-8B79-37D633B846F1}">
                  <asvg:svgBlip xmlns:asvg="http://schemas.microsoft.com/office/drawing/2016/SVG/main" xmlns="" r:embed="rId4"/>
                </a:ext>
              </a:extLst>
            </a:blip>
            <a:stretch>
              <a:fillRect/>
            </a:stretch>
          </a:blipFill>
        </p:spPr>
      </p:sp>
      <p:sp>
        <p:nvSpPr>
          <p:cNvPr id="7" name="Rectangle 6"/>
          <p:cNvSpPr/>
          <p:nvPr/>
        </p:nvSpPr>
        <p:spPr>
          <a:xfrm>
            <a:off x="1122410" y="943627"/>
            <a:ext cx="8707389"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a:t>
            </a:r>
            <a:r>
              <a:rPr lang="en-US" sz="4800" b="1" dirty="0" err="1">
                <a:solidFill>
                  <a:srgbClr val="242021"/>
                </a:solidFill>
                <a:latin typeface="Times New Roman" panose="02020603050405020304" pitchFamily="18" charset="0"/>
                <a:cs typeface="Times New Roman" panose="02020603050405020304" pitchFamily="18" charset="0"/>
              </a:rPr>
              <a:t>từ</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trái</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nghĩa</a:t>
            </a:r>
            <a:endParaRPr lang="vi-VN" sz="48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5E162BE-079F-82D0-F046-5FB52480AFB6}"/>
              </a:ext>
            </a:extLst>
          </p:cNvPr>
          <p:cNvSpPr/>
          <p:nvPr/>
        </p:nvSpPr>
        <p:spPr>
          <a:xfrm>
            <a:off x="3659652" y="2246630"/>
            <a:ext cx="11277600" cy="280076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Ngọt</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thơm</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vỏ</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gai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Quả</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i="1" baseline="0" dirty="0" err="1">
                <a:solidFill>
                  <a:prstClr val="black"/>
                </a:solidFill>
                <a:latin typeface="Times New Roman" panose="02020603050405020304" pitchFamily="18" charset="0"/>
                <a:cs typeface="Times New Roman" panose="02020603050405020304" pitchFamily="18" charset="0"/>
              </a:rPr>
              <a:t>ngon</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i="1" baseline="0" dirty="0" err="1">
                <a:solidFill>
                  <a:prstClr val="black"/>
                </a:solidFill>
                <a:latin typeface="Times New Roman" panose="02020603050405020304" pitchFamily="18" charset="0"/>
                <a:cs typeface="Times New Roman" panose="02020603050405020304" pitchFamily="18" charset="0"/>
              </a:rPr>
              <a:t>lớn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mãi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cho</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ai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đẹp</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lòng</a:t>
            </a:r>
            <a:r>
              <a:rPr lang="en-US" sz="4400" i="1" dirty="0">
                <a:solidFill>
                  <a:prstClr val="black"/>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1" baseline="0" dirty="0" err="1">
                <a:solidFill>
                  <a:prstClr val="black"/>
                </a:solidFill>
                <a:latin typeface="Times New Roman" panose="02020603050405020304" pitchFamily="18" charset="0"/>
                <a:cs typeface="Times New Roman" panose="02020603050405020304" pitchFamily="18" charset="0"/>
              </a:rPr>
              <a:t>Sầu</a:t>
            </a:r>
            <a:r>
              <a:rPr lang="en-US" sz="4400" b="1" i="1" baseline="0" dirty="0">
                <a:solidFill>
                  <a:prstClr val="black"/>
                </a:solidFill>
                <a:latin typeface="Times New Roman" panose="02020603050405020304" pitchFamily="18" charset="0"/>
                <a:cs typeface="Times New Roman" panose="02020603050405020304" pitchFamily="18" charset="0"/>
              </a:rPr>
              <a:t> </a:t>
            </a:r>
            <a:r>
              <a:rPr lang="en-US" sz="4400" b="1" i="1" baseline="0" dirty="0" err="1">
                <a:solidFill>
                  <a:prstClr val="black"/>
                </a:solidFill>
                <a:latin typeface="Times New Roman" panose="02020603050405020304" pitchFamily="18" charset="0"/>
                <a:cs typeface="Times New Roman" panose="02020603050405020304" pitchFamily="18" charset="0"/>
              </a:rPr>
              <a:t>riêng</a:t>
            </a:r>
            <a:r>
              <a:rPr lang="en-US" sz="4400" b="1"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mà</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hoá</a:t>
            </a:r>
            <a:r>
              <a:rPr lang="en-US" sz="4400" i="1" dirty="0">
                <a:solidFill>
                  <a:prstClr val="black"/>
                </a:solidFill>
                <a:latin typeface="Times New Roman" panose="02020603050405020304" pitchFamily="18" charset="0"/>
                <a:cs typeface="Times New Roman" panose="02020603050405020304" pitchFamily="18" charset="0"/>
              </a:rPr>
              <a:t> </a:t>
            </a:r>
            <a:r>
              <a:rPr lang="en-US" sz="4400" b="1" i="1" dirty="0" err="1">
                <a:solidFill>
                  <a:prstClr val="black"/>
                </a:solidFill>
                <a:latin typeface="Times New Roman" panose="02020603050405020304" pitchFamily="18" charset="0"/>
                <a:cs typeface="Times New Roman" panose="02020603050405020304" pitchFamily="18" charset="0"/>
              </a:rPr>
              <a:t>vui</a:t>
            </a:r>
            <a:r>
              <a:rPr lang="en-US" sz="4400" b="1" i="1" dirty="0">
                <a:solidFill>
                  <a:prstClr val="black"/>
                </a:solidFill>
                <a:latin typeface="Times New Roman" panose="02020603050405020304" pitchFamily="18" charset="0"/>
                <a:cs typeface="Times New Roman" panose="02020603050405020304" pitchFamily="18" charset="0"/>
              </a:rPr>
              <a:t> </a:t>
            </a:r>
            <a:r>
              <a:rPr lang="en-US" sz="4400" b="1" i="1" dirty="0" err="1">
                <a:solidFill>
                  <a:prstClr val="black"/>
                </a:solidFill>
                <a:latin typeface="Times New Roman" panose="02020603050405020304" pitchFamily="18" charset="0"/>
                <a:cs typeface="Times New Roman" panose="02020603050405020304" pitchFamily="18" charset="0"/>
              </a:rPr>
              <a:t>chung</a:t>
            </a:r>
            <a:r>
              <a:rPr lang="en-US" sz="4400" b="1"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trăm</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nhà</a:t>
            </a:r>
            <a:r>
              <a:rPr lang="en-US" sz="4400" i="1" dirty="0">
                <a:solidFill>
                  <a:prstClr val="black"/>
                </a:solidFill>
                <a:latin typeface="Times New Roman" panose="02020603050405020304" pitchFamily="18" charset="0"/>
                <a:cs typeface="Times New Roman" panose="02020603050405020304" pitchFamily="18" charset="0"/>
              </a:rPr>
              <a:t>.</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Rounded Rectangle 12"/>
          <p:cNvSpPr/>
          <p:nvPr/>
        </p:nvSpPr>
        <p:spPr>
          <a:xfrm>
            <a:off x="1524000" y="5524500"/>
            <a:ext cx="64770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E162BE-079F-82D0-F046-5FB52480AFB6}"/>
              </a:ext>
            </a:extLst>
          </p:cNvPr>
          <p:cNvSpPr/>
          <p:nvPr/>
        </p:nvSpPr>
        <p:spPr>
          <a:xfrm>
            <a:off x="1768408" y="5643771"/>
            <a:ext cx="5775392"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Sầu</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riêng</a:t>
            </a:r>
            <a:r>
              <a:rPr lang="en-US" sz="4400" b="1"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tên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một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loại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cây</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9372600" y="5524500"/>
            <a:ext cx="6716063"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E162BE-079F-82D0-F046-5FB52480AFB6}"/>
              </a:ext>
            </a:extLst>
          </p:cNvPr>
          <p:cNvSpPr/>
          <p:nvPr/>
        </p:nvSpPr>
        <p:spPr>
          <a:xfrm>
            <a:off x="9613714" y="5709779"/>
            <a:ext cx="6159687"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Times New Roman" panose="02020603050405020304" pitchFamily="18" charset="0"/>
                <a:cs typeface="Times New Roman" panose="02020603050405020304" pitchFamily="18" charset="0"/>
              </a:rPr>
              <a:t>Vui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chung</a:t>
            </a:r>
            <a:r>
              <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niềm</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vui</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a:extLst>
              <a:ext uri="{FF2B5EF4-FFF2-40B4-BE49-F238E27FC236}">
                <a16:creationId xmlns:a16="http://schemas.microsoft.com/office/drawing/2014/main" id="{45E162BE-079F-82D0-F046-5FB52480AFB6}"/>
              </a:ext>
            </a:extLst>
          </p:cNvPr>
          <p:cNvSpPr/>
          <p:nvPr/>
        </p:nvSpPr>
        <p:spPr>
          <a:xfrm>
            <a:off x="1349382" y="8033227"/>
            <a:ext cx="16960834"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b="1"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Sầu</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riêng</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&gt;&lt;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vui</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chung</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nên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ý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thơ</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bất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ngờ</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thú</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vị</a:t>
            </a:r>
            <a:endPar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Freeform 7">
            <a:extLst>
              <a:ext uri="{FF2B5EF4-FFF2-40B4-BE49-F238E27FC236}">
                <a16:creationId xmlns:a16="http://schemas.microsoft.com/office/drawing/2014/main" id="{580A7D1A-5133-01EB-9F32-49D83008E120}"/>
              </a:ext>
            </a:extLst>
          </p:cNvPr>
          <p:cNvSpPr/>
          <p:nvPr/>
        </p:nvSpPr>
        <p:spPr>
          <a:xfrm rot="-4220569">
            <a:off x="14264274" y="-1818077"/>
            <a:ext cx="3344210" cy="4114800"/>
          </a:xfrm>
          <a:custGeom>
            <a:avLst/>
            <a:gdLst/>
            <a:ahLst/>
            <a:cxnLst/>
            <a:rect l="l" t="t" r="r" b="b"/>
            <a:pathLst>
              <a:path w="3344210" h="4114800">
                <a:moveTo>
                  <a:pt x="0" y="0"/>
                </a:moveTo>
                <a:lnTo>
                  <a:pt x="3344210" y="0"/>
                </a:lnTo>
                <a:lnTo>
                  <a:pt x="334421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35238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a:extLst>
              <a:ext uri="{FF2B5EF4-FFF2-40B4-BE49-F238E27FC236}">
                <a16:creationId xmlns:a16="http://schemas.microsoft.com/office/drawing/2014/main" id="{DACCDC07-965F-E814-BDFA-E96796A68B72}"/>
              </a:ext>
            </a:extLst>
          </p:cNvPr>
          <p:cNvGrpSpPr/>
          <p:nvPr/>
        </p:nvGrpSpPr>
        <p:grpSpPr>
          <a:xfrm>
            <a:off x="3810000" y="2090474"/>
            <a:ext cx="10134600" cy="3276600"/>
            <a:chOff x="0" y="0"/>
            <a:chExt cx="2024971" cy="972292"/>
          </a:xfrm>
        </p:grpSpPr>
        <p:sp>
          <p:nvSpPr>
            <p:cNvPr id="4" name="Freeform 13">
              <a:extLst>
                <a:ext uri="{FF2B5EF4-FFF2-40B4-BE49-F238E27FC236}">
                  <a16:creationId xmlns:a16="http://schemas.microsoft.com/office/drawing/2014/main" id="{F4B1954C-0AA3-54A5-1B1C-A2B56A7C068B}"/>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2" name="Freeform 2">
            <a:extLst>
              <a:ext uri="{FF2B5EF4-FFF2-40B4-BE49-F238E27FC236}">
                <a16:creationId xmlns:a16="http://schemas.microsoft.com/office/drawing/2014/main" id="{80EBCA5C-D7FC-5B53-468B-C0774EDAC0AE}"/>
              </a:ext>
            </a:extLst>
          </p:cNvPr>
          <p:cNvSpPr/>
          <p:nvPr/>
        </p:nvSpPr>
        <p:spPr>
          <a:xfrm>
            <a:off x="16072236" y="6361949"/>
            <a:ext cx="5122144" cy="5304052"/>
          </a:xfrm>
          <a:custGeom>
            <a:avLst/>
            <a:gdLst/>
            <a:ahLst/>
            <a:cxnLst/>
            <a:rect l="l" t="t" r="r" b="b"/>
            <a:pathLst>
              <a:path w="5122144" h="5304052">
                <a:moveTo>
                  <a:pt x="0" y="0"/>
                </a:moveTo>
                <a:lnTo>
                  <a:pt x="5122144" y="0"/>
                </a:lnTo>
                <a:lnTo>
                  <a:pt x="5122144" y="5304052"/>
                </a:lnTo>
                <a:lnTo>
                  <a:pt x="0" y="530405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5">
            <a:extLst>
              <a:ext uri="{FF2B5EF4-FFF2-40B4-BE49-F238E27FC236}">
                <a16:creationId xmlns:a16="http://schemas.microsoft.com/office/drawing/2014/main" id="{5EB7F0B3-4B7C-BAED-9941-6F5B4CDC0AD3}"/>
              </a:ext>
            </a:extLst>
          </p:cNvPr>
          <p:cNvSpPr/>
          <p:nvPr/>
        </p:nvSpPr>
        <p:spPr>
          <a:xfrm>
            <a:off x="-5181600" y="6748825"/>
            <a:ext cx="7875363" cy="7540660"/>
          </a:xfrm>
          <a:custGeom>
            <a:avLst/>
            <a:gdLst/>
            <a:ahLst/>
            <a:cxnLst/>
            <a:rect l="l" t="t" r="r" b="b"/>
            <a:pathLst>
              <a:path w="7875363" h="7540660">
                <a:moveTo>
                  <a:pt x="0" y="0"/>
                </a:moveTo>
                <a:lnTo>
                  <a:pt x="7875363" y="0"/>
                </a:lnTo>
                <a:lnTo>
                  <a:pt x="7875363" y="7540661"/>
                </a:lnTo>
                <a:lnTo>
                  <a:pt x="0" y="7540661"/>
                </a:lnTo>
                <a:lnTo>
                  <a:pt x="0" y="0"/>
                </a:lnTo>
                <a:close/>
              </a:path>
            </a:pathLst>
          </a:custGeom>
          <a:blipFill>
            <a:blip r:embed="rId5">
              <a:alphaModFix amt="35000"/>
              <a:extLst>
                <a:ext uri="{96DAC541-7B7A-43D3-8B79-37D633B846F1}">
                  <asvg:svgBlip xmlns:asvg="http://schemas.microsoft.com/office/drawing/2016/SVG/main" xmlns="" r:embed="rId6"/>
                </a:ext>
              </a:extLst>
            </a:blip>
            <a:stretch>
              <a:fillRect/>
            </a:stretch>
          </a:blipFill>
        </p:spPr>
      </p:sp>
      <p:sp>
        <p:nvSpPr>
          <p:cNvPr id="7" name="Rectangle 6"/>
          <p:cNvSpPr/>
          <p:nvPr/>
        </p:nvSpPr>
        <p:spPr>
          <a:xfrm>
            <a:off x="1122410" y="943627"/>
            <a:ext cx="16632190"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a:t>
            </a:r>
            <a:r>
              <a:rPr lang="en-US" sz="4800" b="1" dirty="0" err="1">
                <a:solidFill>
                  <a:srgbClr val="242021"/>
                </a:solidFill>
                <a:latin typeface="Times New Roman" panose="02020603050405020304" pitchFamily="18" charset="0"/>
                <a:cs typeface="Times New Roman" panose="02020603050405020304" pitchFamily="18" charset="0"/>
              </a:rPr>
              <a:t>từ</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đồng</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nghĩa</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gần</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nghĩa</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hoặc</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cùng</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trường</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nghĩa</a:t>
            </a:r>
            <a:endParaRPr lang="vi-VN" sz="48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5E162BE-079F-82D0-F046-5FB52480AFB6}"/>
              </a:ext>
            </a:extLst>
          </p:cNvPr>
          <p:cNvSpPr/>
          <p:nvPr/>
        </p:nvSpPr>
        <p:spPr>
          <a:xfrm>
            <a:off x="4953000" y="2246630"/>
            <a:ext cx="11277600"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Chàng</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Cóc</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ơi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Chàng</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Cóc</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ơi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Thiếp</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b="1" i="1" baseline="0" dirty="0" err="1">
                <a:solidFill>
                  <a:prstClr val="black"/>
                </a:solidFill>
                <a:latin typeface="Times New Roman" panose="02020603050405020304" pitchFamily="18" charset="0"/>
                <a:cs typeface="Times New Roman" panose="02020603050405020304" pitchFamily="18" charset="0"/>
              </a:rPr>
              <a:t>bén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duyên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chàng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có</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thế</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thôi</a:t>
            </a:r>
            <a:endParaRPr lang="en-US" sz="4400" i="1"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Nòng</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nọc</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đứt</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đuôi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nhé</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Ngàn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vàng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khôn</a:t>
            </a:r>
            <a:r>
              <a:rPr lang="en-US" sz="4400" i="1" dirty="0">
                <a:solidFill>
                  <a:prstClr val="black"/>
                </a:solidFill>
                <a:latin typeface="Times New Roman" panose="02020603050405020304" pitchFamily="18" charset="0"/>
                <a:cs typeface="Times New Roman" panose="02020603050405020304" pitchFamily="18" charset="0"/>
              </a:rPr>
              <a:t> </a:t>
            </a:r>
            <a:r>
              <a:rPr lang="en-US" sz="4400" b="1" i="1" dirty="0" err="1">
                <a:solidFill>
                  <a:prstClr val="black"/>
                </a:solidFill>
                <a:latin typeface="Times New Roman" panose="02020603050405020304" pitchFamily="18" charset="0"/>
                <a:cs typeface="Times New Roman" panose="02020603050405020304" pitchFamily="18" charset="0"/>
              </a:rPr>
              <a:t>chuộc</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dấu</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bôi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vôi</a:t>
            </a:r>
            <a:r>
              <a:rPr lang="en-US" sz="4400" i="1" dirty="0">
                <a:solidFill>
                  <a:prstClr val="black"/>
                </a:solidFill>
                <a:latin typeface="Times New Roman" panose="02020603050405020304" pitchFamily="18" charset="0"/>
                <a:cs typeface="Times New Roman" panose="02020603050405020304" pitchFamily="18" charset="0"/>
              </a:rPr>
              <a:t>.</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ounded Rectangle 9"/>
          <p:cNvSpPr/>
          <p:nvPr/>
        </p:nvSpPr>
        <p:spPr>
          <a:xfrm>
            <a:off x="2514600" y="5524500"/>
            <a:ext cx="34290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E162BE-079F-82D0-F046-5FB52480AFB6}"/>
              </a:ext>
            </a:extLst>
          </p:cNvPr>
          <p:cNvSpPr/>
          <p:nvPr/>
        </p:nvSpPr>
        <p:spPr>
          <a:xfrm>
            <a:off x="2759008" y="5643771"/>
            <a:ext cx="3057560"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Chàng</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chẫu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chàng</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6743700" y="5524500"/>
            <a:ext cx="34290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E162BE-079F-82D0-F046-5FB52480AFB6}"/>
              </a:ext>
            </a:extLst>
          </p:cNvPr>
          <p:cNvSpPr/>
          <p:nvPr/>
        </p:nvSpPr>
        <p:spPr>
          <a:xfrm>
            <a:off x="6988108" y="5643771"/>
            <a:ext cx="2536892"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Cóc</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4400" b="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bén</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bén</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10934700" y="5519403"/>
            <a:ext cx="49149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E162BE-079F-82D0-F046-5FB52480AFB6}"/>
              </a:ext>
            </a:extLst>
          </p:cNvPr>
          <p:cNvSpPr/>
          <p:nvPr/>
        </p:nvSpPr>
        <p:spPr>
          <a:xfrm>
            <a:off x="11179107" y="5638674"/>
            <a:ext cx="4382503"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Nòng</a:t>
            </a:r>
            <a:r>
              <a:rPr kumimoji="0" lang="en-US" sz="4400" b="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nọc</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chuộc</a:t>
            </a:r>
            <a:r>
              <a:rPr lang="en-US" sz="4400" b="1"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chẫu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chuộc</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5E162BE-079F-82D0-F046-5FB52480AFB6}"/>
              </a:ext>
            </a:extLst>
          </p:cNvPr>
          <p:cNvSpPr/>
          <p:nvPr/>
        </p:nvSpPr>
        <p:spPr>
          <a:xfrm>
            <a:off x="2514600" y="8033227"/>
            <a:ext cx="13335000"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Tác</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giả</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sử</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dụng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loạt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từ</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là</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tên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con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vật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lưỡng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cư</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sự</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hài</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hước</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dí</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dỏm</a:t>
            </a:r>
            <a:endParaRPr kumimoji="0" lang="en-US" sz="440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Freeform 11">
            <a:extLst>
              <a:ext uri="{FF2B5EF4-FFF2-40B4-BE49-F238E27FC236}">
                <a16:creationId xmlns:a16="http://schemas.microsoft.com/office/drawing/2014/main" id="{AAB8D6D9-23EF-E28F-187B-323430FF6F5B}"/>
              </a:ext>
            </a:extLst>
          </p:cNvPr>
          <p:cNvSpPr/>
          <p:nvPr/>
        </p:nvSpPr>
        <p:spPr>
          <a:xfrm rot="5400000">
            <a:off x="16387763" y="-346551"/>
            <a:ext cx="4714875" cy="4114800"/>
          </a:xfrm>
          <a:custGeom>
            <a:avLst/>
            <a:gdLst/>
            <a:ahLst/>
            <a:cxnLst/>
            <a:rect l="l" t="t" r="r" b="b"/>
            <a:pathLst>
              <a:path w="4714875" h="4114800">
                <a:moveTo>
                  <a:pt x="0" y="0"/>
                </a:moveTo>
                <a:lnTo>
                  <a:pt x="4714875" y="0"/>
                </a:lnTo>
                <a:lnTo>
                  <a:pt x="4714875"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298853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80">
                                          <p:stCondLst>
                                            <p:cond delay="0"/>
                                          </p:stCondLst>
                                        </p:cTn>
                                        <p:tgtEl>
                                          <p:spTgt spid="3"/>
                                        </p:tgtEl>
                                      </p:cBhvr>
                                    </p:animEffect>
                                    <p:anim calcmode="lin" valueType="num">
                                      <p:cBhvr>
                                        <p:cTn id="2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gtEl>
                                      </p:cBhvr>
                                      <p:to x="100000" y="60000"/>
                                    </p:animScale>
                                    <p:animScale>
                                      <p:cBhvr>
                                        <p:cTn id="35" dur="166" decel="50000">
                                          <p:stCondLst>
                                            <p:cond delay="676"/>
                                          </p:stCondLst>
                                        </p:cTn>
                                        <p:tgtEl>
                                          <p:spTgt spid="3"/>
                                        </p:tgtEl>
                                      </p:cBhvr>
                                      <p:to x="100000" y="100000"/>
                                    </p:animScale>
                                    <p:animScale>
                                      <p:cBhvr>
                                        <p:cTn id="36" dur="26">
                                          <p:stCondLst>
                                            <p:cond delay="1312"/>
                                          </p:stCondLst>
                                        </p:cTn>
                                        <p:tgtEl>
                                          <p:spTgt spid="3"/>
                                        </p:tgtEl>
                                      </p:cBhvr>
                                      <p:to x="100000" y="80000"/>
                                    </p:animScale>
                                    <p:animScale>
                                      <p:cBhvr>
                                        <p:cTn id="37" dur="166" decel="50000">
                                          <p:stCondLst>
                                            <p:cond delay="1338"/>
                                          </p:stCondLst>
                                        </p:cTn>
                                        <p:tgtEl>
                                          <p:spTgt spid="3"/>
                                        </p:tgtEl>
                                      </p:cBhvr>
                                      <p:to x="100000" y="100000"/>
                                    </p:animScale>
                                    <p:animScale>
                                      <p:cBhvr>
                                        <p:cTn id="38" dur="26">
                                          <p:stCondLst>
                                            <p:cond delay="1642"/>
                                          </p:stCondLst>
                                        </p:cTn>
                                        <p:tgtEl>
                                          <p:spTgt spid="3"/>
                                        </p:tgtEl>
                                      </p:cBhvr>
                                      <p:to x="100000" y="90000"/>
                                    </p:animScale>
                                    <p:animScale>
                                      <p:cBhvr>
                                        <p:cTn id="39" dur="166" decel="50000">
                                          <p:stCondLst>
                                            <p:cond delay="1668"/>
                                          </p:stCondLst>
                                        </p:cTn>
                                        <p:tgtEl>
                                          <p:spTgt spid="3"/>
                                        </p:tgtEl>
                                      </p:cBhvr>
                                      <p:to x="100000" y="100000"/>
                                    </p:animScale>
                                    <p:animScale>
                                      <p:cBhvr>
                                        <p:cTn id="40" dur="26">
                                          <p:stCondLst>
                                            <p:cond delay="1808"/>
                                          </p:stCondLst>
                                        </p:cTn>
                                        <p:tgtEl>
                                          <p:spTgt spid="3"/>
                                        </p:tgtEl>
                                      </p:cBhvr>
                                      <p:to x="100000" y="95000"/>
                                    </p:animScale>
                                    <p:animScale>
                                      <p:cBhvr>
                                        <p:cTn id="41" dur="166" decel="50000">
                                          <p:stCondLst>
                                            <p:cond delay="1834"/>
                                          </p:stCondLst>
                                        </p:cTn>
                                        <p:tgtEl>
                                          <p:spTgt spid="3"/>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fltVal val="0"/>
                                          </p:val>
                                        </p:tav>
                                        <p:tav tm="100000">
                                          <p:val>
                                            <p:strVal val="#ppt_w"/>
                                          </p:val>
                                        </p:tav>
                                      </p:tavLst>
                                    </p:anim>
                                    <p:anim calcmode="lin" valueType="num">
                                      <p:cBhvr>
                                        <p:cTn id="47" dur="1000" fill="hold"/>
                                        <p:tgtEl>
                                          <p:spTgt spid="11"/>
                                        </p:tgtEl>
                                        <p:attrNameLst>
                                          <p:attrName>ppt_h</p:attrName>
                                        </p:attrNameLst>
                                      </p:cBhvr>
                                      <p:tavLst>
                                        <p:tav tm="0">
                                          <p:val>
                                            <p:fltVal val="0"/>
                                          </p:val>
                                        </p:tav>
                                        <p:tav tm="100000">
                                          <p:val>
                                            <p:strVal val="#ppt_h"/>
                                          </p:val>
                                        </p:tav>
                                      </p:tavLst>
                                    </p:anim>
                                    <p:anim calcmode="lin" valueType="num">
                                      <p:cBhvr>
                                        <p:cTn id="48" dur="1000" fill="hold"/>
                                        <p:tgtEl>
                                          <p:spTgt spid="11"/>
                                        </p:tgtEl>
                                        <p:attrNameLst>
                                          <p:attrName>style.rotation</p:attrName>
                                        </p:attrNameLst>
                                      </p:cBhvr>
                                      <p:tavLst>
                                        <p:tav tm="0">
                                          <p:val>
                                            <p:fltVal val="90"/>
                                          </p:val>
                                        </p:tav>
                                        <p:tav tm="100000">
                                          <p:val>
                                            <p:fltVal val="0"/>
                                          </p:val>
                                        </p:tav>
                                      </p:tavLst>
                                    </p:anim>
                                    <p:animEffect transition="in" filter="fade">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80">
                                          <p:stCondLst>
                                            <p:cond delay="0"/>
                                          </p:stCondLst>
                                        </p:cTn>
                                        <p:tgtEl>
                                          <p:spTgt spid="15"/>
                                        </p:tgtEl>
                                      </p:cBhvr>
                                    </p:animEffect>
                                    <p:anim calcmode="lin" valueType="num">
                                      <p:cBhvr>
                                        <p:cTn id="7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8" dur="26">
                                          <p:stCondLst>
                                            <p:cond delay="650"/>
                                          </p:stCondLst>
                                        </p:cTn>
                                        <p:tgtEl>
                                          <p:spTgt spid="15"/>
                                        </p:tgtEl>
                                      </p:cBhvr>
                                      <p:to x="100000" y="60000"/>
                                    </p:animScale>
                                    <p:animScale>
                                      <p:cBhvr>
                                        <p:cTn id="79" dur="166" decel="50000">
                                          <p:stCondLst>
                                            <p:cond delay="676"/>
                                          </p:stCondLst>
                                        </p:cTn>
                                        <p:tgtEl>
                                          <p:spTgt spid="15"/>
                                        </p:tgtEl>
                                      </p:cBhvr>
                                      <p:to x="100000" y="100000"/>
                                    </p:animScale>
                                    <p:animScale>
                                      <p:cBhvr>
                                        <p:cTn id="80" dur="26">
                                          <p:stCondLst>
                                            <p:cond delay="1312"/>
                                          </p:stCondLst>
                                        </p:cTn>
                                        <p:tgtEl>
                                          <p:spTgt spid="15"/>
                                        </p:tgtEl>
                                      </p:cBhvr>
                                      <p:to x="100000" y="80000"/>
                                    </p:animScale>
                                    <p:animScale>
                                      <p:cBhvr>
                                        <p:cTn id="81" dur="166" decel="50000">
                                          <p:stCondLst>
                                            <p:cond delay="1338"/>
                                          </p:stCondLst>
                                        </p:cTn>
                                        <p:tgtEl>
                                          <p:spTgt spid="15"/>
                                        </p:tgtEl>
                                      </p:cBhvr>
                                      <p:to x="100000" y="100000"/>
                                    </p:animScale>
                                    <p:animScale>
                                      <p:cBhvr>
                                        <p:cTn id="82" dur="26">
                                          <p:stCondLst>
                                            <p:cond delay="1642"/>
                                          </p:stCondLst>
                                        </p:cTn>
                                        <p:tgtEl>
                                          <p:spTgt spid="15"/>
                                        </p:tgtEl>
                                      </p:cBhvr>
                                      <p:to x="100000" y="90000"/>
                                    </p:animScale>
                                    <p:animScale>
                                      <p:cBhvr>
                                        <p:cTn id="83" dur="166" decel="50000">
                                          <p:stCondLst>
                                            <p:cond delay="1668"/>
                                          </p:stCondLst>
                                        </p:cTn>
                                        <p:tgtEl>
                                          <p:spTgt spid="15"/>
                                        </p:tgtEl>
                                      </p:cBhvr>
                                      <p:to x="100000" y="100000"/>
                                    </p:animScale>
                                    <p:animScale>
                                      <p:cBhvr>
                                        <p:cTn id="84" dur="26">
                                          <p:stCondLst>
                                            <p:cond delay="1808"/>
                                          </p:stCondLst>
                                        </p:cTn>
                                        <p:tgtEl>
                                          <p:spTgt spid="15"/>
                                        </p:tgtEl>
                                      </p:cBhvr>
                                      <p:to x="100000" y="95000"/>
                                    </p:animScale>
                                    <p:animScale>
                                      <p:cBhvr>
                                        <p:cTn id="85" dur="166" decel="50000">
                                          <p:stCondLst>
                                            <p:cond delay="1834"/>
                                          </p:stCondLst>
                                        </p:cTn>
                                        <p:tgtEl>
                                          <p:spTgt spid="15"/>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circle(in)">
                                      <p:cBhvr>
                                        <p:cTn id="9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5BC8B4B6-1643-E001-FA94-4D7745322D18}"/>
              </a:ext>
            </a:extLst>
          </p:cNvPr>
          <p:cNvSpPr/>
          <p:nvPr/>
        </p:nvSpPr>
        <p:spPr>
          <a:xfrm rot="-7876632">
            <a:off x="-2500718" y="7142963"/>
            <a:ext cx="4274947" cy="4220539"/>
          </a:xfrm>
          <a:custGeom>
            <a:avLst/>
            <a:gdLst/>
            <a:ahLst/>
            <a:cxnLst/>
            <a:rect l="l" t="t" r="r" b="b"/>
            <a:pathLst>
              <a:path w="4274947" h="4220539">
                <a:moveTo>
                  <a:pt x="0" y="0"/>
                </a:moveTo>
                <a:lnTo>
                  <a:pt x="4274947" y="0"/>
                </a:lnTo>
                <a:lnTo>
                  <a:pt x="4274947" y="4220538"/>
                </a:lnTo>
                <a:lnTo>
                  <a:pt x="0" y="4220538"/>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sp>
      <p:sp>
        <p:nvSpPr>
          <p:cNvPr id="8" name="Rectangle 7">
            <a:extLst>
              <a:ext uri="{FF2B5EF4-FFF2-40B4-BE49-F238E27FC236}">
                <a16:creationId xmlns:a16="http://schemas.microsoft.com/office/drawing/2014/main" id="{C442555C-6341-815B-59A4-85DFCF46A502}"/>
              </a:ext>
            </a:extLst>
          </p:cNvPr>
          <p:cNvSpPr/>
          <p:nvPr/>
        </p:nvSpPr>
        <p:spPr>
          <a:xfrm>
            <a:off x="889068" y="571500"/>
            <a:ext cx="16230600" cy="2123658"/>
          </a:xfrm>
          <a:prstGeom prst="rect">
            <a:avLst/>
          </a:prstGeom>
        </p:spPr>
        <p:txBody>
          <a:bodyPr wrap="square">
            <a:spAutoFit/>
          </a:bodyPr>
          <a:lstStyle/>
          <a:p>
            <a:pPr lvl="0" algn="just" defTabSz="1371600">
              <a:spcAft>
                <a:spcPts val="1125"/>
              </a:spcAft>
              <a:defRPr/>
            </a:pP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khéo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léo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ngờ</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Rectangle 8"/>
          <p:cNvSpPr/>
          <p:nvPr/>
        </p:nvSpPr>
        <p:spPr>
          <a:xfrm>
            <a:off x="889068" y="3749474"/>
            <a:ext cx="13512732" cy="6186309"/>
          </a:xfrm>
          <a:prstGeom prst="rect">
            <a:avLst/>
          </a:prstGeom>
        </p:spPr>
        <p:txBody>
          <a:bodyPr wrap="square">
            <a:spAutoFit/>
          </a:bodyPr>
          <a:lstStyle/>
          <a:p>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Một</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số</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cách</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chơi</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chữ</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thường</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gặp</a:t>
            </a:r>
            <a:r>
              <a:rPr lang="en-US" sz="4400" b="1" dirty="0">
                <a:solidFill>
                  <a:srgbClr val="242021"/>
                </a:solidFill>
                <a:latin typeface="Times New Roman" panose="02020603050405020304" pitchFamily="18" charset="0"/>
                <a:cs typeface="Times New Roman" panose="02020603050405020304" pitchFamily="18" charset="0"/>
              </a:rPr>
              <a:t>:</a:t>
            </a: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từ đồng âm.</a:t>
            </a:r>
            <a:endParaRPr lang="en-US" sz="4400" dirty="0">
              <a:solidFill>
                <a:srgbClr val="242021"/>
              </a:solidFill>
              <a:latin typeface="Times New Roman" panose="02020603050405020304" pitchFamily="18" charset="0"/>
              <a:cs typeface="Times New Roman" panose="02020603050405020304" pitchFamily="18" charset="0"/>
            </a:endParaRP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từ gần âm (trại âm).</a:t>
            </a:r>
            <a:endParaRPr lang="vi-VN" sz="4400" dirty="0">
              <a:latin typeface="Times New Roman" panose="02020603050405020304" pitchFamily="18" charset="0"/>
              <a:cs typeface="Times New Roman" panose="02020603050405020304" pitchFamily="18" charset="0"/>
            </a:endParaRP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lối điệp âm.</a:t>
            </a:r>
            <a:endParaRPr lang="vi-VN" sz="4400" dirty="0">
              <a:latin typeface="Times New Roman" panose="02020603050405020304" pitchFamily="18" charset="0"/>
              <a:cs typeface="Times New Roman" panose="02020603050405020304" pitchFamily="18" charset="0"/>
            </a:endParaRP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lối nói lái.</a:t>
            </a:r>
            <a:endParaRPr lang="vi-VN" sz="4400" dirty="0">
              <a:latin typeface="Times New Roman" panose="02020603050405020304" pitchFamily="18" charset="0"/>
              <a:cs typeface="Times New Roman" panose="02020603050405020304" pitchFamily="18" charset="0"/>
            </a:endParaRP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từ trái nghĩa.</a:t>
            </a:r>
            <a:br>
              <a:rPr lang="vi-VN" sz="4400" dirty="0">
                <a:solidFill>
                  <a:srgbClr val="242021"/>
                </a:solidFill>
                <a:latin typeface="Times New Roman" panose="02020603050405020304" pitchFamily="18" charset="0"/>
                <a:cs typeface="Times New Roman" panose="02020603050405020304" pitchFamily="18" charset="0"/>
              </a:rPr>
            </a:b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từ đồng nghĩa, gần nghĩa</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hoặc cùng trường nghĩa</a:t>
            </a:r>
            <a:endParaRPr lang="vi-VN" sz="4400" dirty="0">
              <a:latin typeface="Times New Roman" panose="02020603050405020304" pitchFamily="18" charset="0"/>
              <a:cs typeface="Times New Roman" panose="02020603050405020304" pitchFamily="18" charset="0"/>
            </a:endParaRPr>
          </a:p>
          <a:p>
            <a:endParaRPr lang="vi-VN" sz="4400" dirty="0">
              <a:latin typeface="Times New Roman" panose="02020603050405020304" pitchFamily="18" charset="0"/>
              <a:cs typeface="Times New Roman" panose="02020603050405020304" pitchFamily="18" charset="0"/>
            </a:endParaRPr>
          </a:p>
          <a:p>
            <a:endParaRPr lang="vi-VN" sz="4400" dirty="0">
              <a:latin typeface="Times New Roman" panose="02020603050405020304" pitchFamily="18" charset="0"/>
              <a:cs typeface="Times New Roman" panose="02020603050405020304" pitchFamily="18" charset="0"/>
            </a:endParaRPr>
          </a:p>
        </p:txBody>
      </p:sp>
      <p:sp>
        <p:nvSpPr>
          <p:cNvPr id="5" name="Right Brace 4"/>
          <p:cNvSpPr/>
          <p:nvPr/>
        </p:nvSpPr>
        <p:spPr>
          <a:xfrm>
            <a:off x="13792200" y="4229100"/>
            <a:ext cx="914400" cy="434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a:extLst>
              <a:ext uri="{FF2B5EF4-FFF2-40B4-BE49-F238E27FC236}">
                <a16:creationId xmlns:a16="http://schemas.microsoft.com/office/drawing/2014/main" id="{45E162BE-079F-82D0-F046-5FB52480AFB6}"/>
              </a:ext>
            </a:extLst>
          </p:cNvPr>
          <p:cNvSpPr/>
          <p:nvPr/>
        </p:nvSpPr>
        <p:spPr>
          <a:xfrm>
            <a:off x="15087600" y="4515774"/>
            <a:ext cx="2743200" cy="34778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thể</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sử</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dụng</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độc</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lập</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hoặc</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kết</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hợp</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nhau</a:t>
            </a:r>
            <a:endPar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Freeform 6">
            <a:extLst>
              <a:ext uri="{FF2B5EF4-FFF2-40B4-BE49-F238E27FC236}">
                <a16:creationId xmlns:a16="http://schemas.microsoft.com/office/drawing/2014/main" id="{DAA3DFB6-C84C-037A-4444-C14B0BA0B787}"/>
              </a:ext>
            </a:extLst>
          </p:cNvPr>
          <p:cNvSpPr/>
          <p:nvPr/>
        </p:nvSpPr>
        <p:spPr>
          <a:xfrm>
            <a:off x="14630400" y="8572500"/>
            <a:ext cx="4246041" cy="4114800"/>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12844495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3BF1FD98-E606-8B7D-9542-15E8008AAFC3}"/>
              </a:ext>
            </a:extLst>
          </p:cNvPr>
          <p:cNvGrpSpPr/>
          <p:nvPr/>
        </p:nvGrpSpPr>
        <p:grpSpPr>
          <a:xfrm>
            <a:off x="0" y="-426082"/>
            <a:ext cx="18288000" cy="3276600"/>
            <a:chOff x="0" y="0"/>
            <a:chExt cx="2024971" cy="972292"/>
          </a:xfrm>
        </p:grpSpPr>
        <p:sp>
          <p:nvSpPr>
            <p:cNvPr id="3" name="Freeform 13">
              <a:extLst>
                <a:ext uri="{FF2B5EF4-FFF2-40B4-BE49-F238E27FC236}">
                  <a16:creationId xmlns:a16="http://schemas.microsoft.com/office/drawing/2014/main" id="{C13DC17F-B534-A59E-0DEA-DD3D37ECA8EA}"/>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7" name="TextBox 14"/>
          <p:cNvSpPr txBox="1"/>
          <p:nvPr/>
        </p:nvSpPr>
        <p:spPr>
          <a:xfrm>
            <a:off x="1524000" y="7428509"/>
            <a:ext cx="6553201" cy="1832372"/>
          </a:xfrm>
          <a:prstGeom prst="rect">
            <a:avLst/>
          </a:prstGeom>
        </p:spPr>
        <p:txBody>
          <a:bodyPr lIns="50800" tIns="50800" rIns="50800" bIns="50800" rtlCol="0" anchor="ctr"/>
          <a:lstStyle/>
          <a:p>
            <a:pPr marL="0" marR="0" lvl="0" indent="0" algn="just" defTabSz="914400" rtl="0" eaLnBrk="1" fontAlgn="auto" latinLnBrk="0" hangingPunct="1">
              <a:lnSpc>
                <a:spcPts val="5599"/>
              </a:lnSpc>
              <a:spcBef>
                <a:spcPts val="0"/>
              </a:spcBef>
              <a:spcAft>
                <a:spcPts val="0"/>
              </a:spcAft>
              <a:buClrTx/>
              <a:buSzTx/>
              <a:buFontTx/>
              <a:buNone/>
              <a:tabLst/>
              <a:defRPr/>
            </a:pP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Bước</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1: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Nêu</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tên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biện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pháp</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tu</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từ</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cách</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chơi</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chữ</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0" name="TextBox 17"/>
          <p:cNvSpPr txBox="1"/>
          <p:nvPr/>
        </p:nvSpPr>
        <p:spPr>
          <a:xfrm>
            <a:off x="2743200" y="5166123"/>
            <a:ext cx="6400800" cy="1832372"/>
          </a:xfrm>
          <a:prstGeom prst="rect">
            <a:avLst/>
          </a:prstGeom>
        </p:spPr>
        <p:txBody>
          <a:bodyPr lIns="50800" tIns="50800" rIns="50800" bIns="50800" rtlCol="0" anchor="ctr"/>
          <a:lstStyle/>
          <a:p>
            <a:pPr marL="0" marR="0" lvl="0" indent="0" algn="just" defTabSz="914400" rtl="0" eaLnBrk="1" fontAlgn="auto" latinLnBrk="0" hangingPunct="1">
              <a:lnSpc>
                <a:spcPts val="5599"/>
              </a:lnSpc>
              <a:spcBef>
                <a:spcPts val="0"/>
              </a:spcBef>
              <a:spcAft>
                <a:spcPts val="0"/>
              </a:spcAft>
              <a:buClrTx/>
              <a:buSzTx/>
              <a:buFontTx/>
              <a:buNone/>
              <a:tabLst/>
              <a:defRPr/>
            </a:pP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Bước</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2: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Chỉ</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rõ</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từ</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ngữ</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thể</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hiện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biện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pháp</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chơi</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chữ</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3" name="TextBox 20"/>
          <p:cNvSpPr txBox="1"/>
          <p:nvPr/>
        </p:nvSpPr>
        <p:spPr>
          <a:xfrm>
            <a:off x="3886200" y="3640836"/>
            <a:ext cx="6018322" cy="1130428"/>
          </a:xfrm>
          <a:prstGeom prst="rect">
            <a:avLst/>
          </a:prstGeom>
        </p:spPr>
        <p:txBody>
          <a:bodyPr lIns="177800" tIns="177800" rIns="177800" bIns="177800" rtlCol="0" anchor="ctr"/>
          <a:lstStyle/>
          <a:p>
            <a:pPr marL="0" marR="0" lvl="0" indent="0" algn="just" defTabSz="914400" rtl="0" eaLnBrk="1" fontAlgn="auto" latinLnBrk="0" hangingPunct="1">
              <a:lnSpc>
                <a:spcPts val="5079"/>
              </a:lnSpc>
              <a:spcBef>
                <a:spcPts val="0"/>
              </a:spcBef>
              <a:spcAft>
                <a:spcPts val="0"/>
              </a:spcAft>
              <a:buClrTx/>
              <a:buSzTx/>
              <a:buFontTx/>
              <a:buNone/>
              <a:tabLst/>
              <a:defRPr/>
            </a:pP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Bước</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3: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Nêu</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tác</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dụng</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4" name="TextBox 11"/>
          <p:cNvSpPr txBox="1"/>
          <p:nvPr/>
        </p:nvSpPr>
        <p:spPr>
          <a:xfrm>
            <a:off x="685800" y="876300"/>
            <a:ext cx="16916400" cy="1614176"/>
          </a:xfrm>
          <a:prstGeom prst="rect">
            <a:avLst/>
          </a:prstGeom>
        </p:spPr>
        <p:txBody>
          <a:bodyPr lIns="50800" tIns="50800" rIns="50800" bIns="50800" rtlCol="0" anchor="ct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Các</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bước</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phân</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tích</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tác</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dụng</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của</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biện</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pháp</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tu</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từ</a:t>
            </a:r>
            <a:r>
              <a:rPr kumimoji="0" lang="en-US" sz="4400" b="0" i="0" u="none" strike="noStrike" kern="1200" cap="none" spc="0" normalizeH="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chơi</a:t>
            </a:r>
            <a:r>
              <a:rPr kumimoji="0" lang="en-US" sz="4400" b="0" i="0" u="none" strike="noStrike" kern="1200" cap="none" spc="0" normalizeH="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chữ</a:t>
            </a:r>
            <a:endPar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endParaRPr>
          </a:p>
        </p:txBody>
      </p:sp>
      <p:sp>
        <p:nvSpPr>
          <p:cNvPr id="4" name="Freeform 5">
            <a:extLst>
              <a:ext uri="{FF2B5EF4-FFF2-40B4-BE49-F238E27FC236}">
                <a16:creationId xmlns:a16="http://schemas.microsoft.com/office/drawing/2014/main" id="{BF2F59AC-EB5B-F0D2-4503-71142A1AFBBC}"/>
              </a:ext>
            </a:extLst>
          </p:cNvPr>
          <p:cNvSpPr/>
          <p:nvPr/>
        </p:nvSpPr>
        <p:spPr>
          <a:xfrm>
            <a:off x="10210800" y="3106847"/>
            <a:ext cx="6553200" cy="6686939"/>
          </a:xfrm>
          <a:custGeom>
            <a:avLst/>
            <a:gdLst/>
            <a:ahLst/>
            <a:cxnLst/>
            <a:rect l="l" t="t" r="r" b="b"/>
            <a:pathLst>
              <a:path w="4032504" h="4114800">
                <a:moveTo>
                  <a:pt x="0" y="0"/>
                </a:moveTo>
                <a:lnTo>
                  <a:pt x="4032504" y="0"/>
                </a:lnTo>
                <a:lnTo>
                  <a:pt x="403250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cxnSp>
        <p:nvCxnSpPr>
          <p:cNvPr id="16" name="Connector: Elbow 15">
            <a:extLst>
              <a:ext uri="{FF2B5EF4-FFF2-40B4-BE49-F238E27FC236}">
                <a16:creationId xmlns:a16="http://schemas.microsoft.com/office/drawing/2014/main" id="{F4F3E77C-5FCD-47F0-5F92-A1288605F18F}"/>
              </a:ext>
            </a:extLst>
          </p:cNvPr>
          <p:cNvCxnSpPr>
            <a:cxnSpLocks/>
            <a:endCxn id="7" idx="3"/>
          </p:cNvCxnSpPr>
          <p:nvPr/>
        </p:nvCxnSpPr>
        <p:spPr>
          <a:xfrm rot="10800000" flipV="1">
            <a:off x="8077202" y="7734295"/>
            <a:ext cx="3352801" cy="610399"/>
          </a:xfrm>
          <a:prstGeom prst="bentConnector3">
            <a:avLst/>
          </a:prstGeom>
        </p:spPr>
        <p:style>
          <a:lnRef idx="2">
            <a:schemeClr val="accent3"/>
          </a:lnRef>
          <a:fillRef idx="0">
            <a:schemeClr val="accent3"/>
          </a:fillRef>
          <a:effectRef idx="1">
            <a:schemeClr val="accent3"/>
          </a:effectRef>
          <a:fontRef idx="minor">
            <a:schemeClr val="tx1"/>
          </a:fontRef>
        </p:style>
      </p:cxnSp>
      <p:cxnSp>
        <p:nvCxnSpPr>
          <p:cNvPr id="18" name="Connector: Elbow 17">
            <a:extLst>
              <a:ext uri="{FF2B5EF4-FFF2-40B4-BE49-F238E27FC236}">
                <a16:creationId xmlns:a16="http://schemas.microsoft.com/office/drawing/2014/main" id="{38ADEA71-8BB6-E335-1194-75D0CA05DDB7}"/>
              </a:ext>
            </a:extLst>
          </p:cNvPr>
          <p:cNvCxnSpPr>
            <a:cxnSpLocks/>
            <a:endCxn id="10" idx="3"/>
          </p:cNvCxnSpPr>
          <p:nvPr/>
        </p:nvCxnSpPr>
        <p:spPr>
          <a:xfrm rot="10800000" flipV="1">
            <a:off x="9144001" y="5572787"/>
            <a:ext cx="4075961" cy="509521"/>
          </a:xfrm>
          <a:prstGeom prst="bentConnector3">
            <a:avLst/>
          </a:prstGeom>
        </p:spPr>
        <p:style>
          <a:lnRef idx="2">
            <a:schemeClr val="accent6"/>
          </a:lnRef>
          <a:fillRef idx="0">
            <a:schemeClr val="accent6"/>
          </a:fillRef>
          <a:effectRef idx="1">
            <a:schemeClr val="accent6"/>
          </a:effectRef>
          <a:fontRef idx="minor">
            <a:schemeClr val="tx1"/>
          </a:fontRef>
        </p:style>
      </p:cxnSp>
      <p:cxnSp>
        <p:nvCxnSpPr>
          <p:cNvPr id="22" name="Connector: Elbow 21">
            <a:extLst>
              <a:ext uri="{FF2B5EF4-FFF2-40B4-BE49-F238E27FC236}">
                <a16:creationId xmlns:a16="http://schemas.microsoft.com/office/drawing/2014/main" id="{6F86D42F-5950-937E-0E16-14E390454156}"/>
              </a:ext>
            </a:extLst>
          </p:cNvPr>
          <p:cNvCxnSpPr>
            <a:cxnSpLocks/>
            <a:endCxn id="13" idx="3"/>
          </p:cNvCxnSpPr>
          <p:nvPr/>
        </p:nvCxnSpPr>
        <p:spPr>
          <a:xfrm rot="10800000" flipV="1">
            <a:off x="9904522" y="3640836"/>
            <a:ext cx="4725878" cy="565214"/>
          </a:xfrm>
          <a:prstGeom prst="bentConnector3">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4620626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8CBC4776-C106-8A47-37C1-20F4B6B87C4B}"/>
              </a:ext>
            </a:extLst>
          </p:cNvPr>
          <p:cNvGrpSpPr/>
          <p:nvPr/>
        </p:nvGrpSpPr>
        <p:grpSpPr>
          <a:xfrm>
            <a:off x="6561314" y="1753617"/>
            <a:ext cx="11191081" cy="5468627"/>
            <a:chOff x="0" y="0"/>
            <a:chExt cx="4082537" cy="1994970"/>
          </a:xfrm>
        </p:grpSpPr>
        <p:sp>
          <p:nvSpPr>
            <p:cNvPr id="7" name="Freeform 9">
              <a:extLst>
                <a:ext uri="{FF2B5EF4-FFF2-40B4-BE49-F238E27FC236}">
                  <a16:creationId xmlns:a16="http://schemas.microsoft.com/office/drawing/2014/main" id="{D154184B-FC23-AEA6-C01C-F32A3C6F41CB}"/>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15" name="TextBox 15"/>
          <p:cNvSpPr txBox="1"/>
          <p:nvPr/>
        </p:nvSpPr>
        <p:spPr>
          <a:xfrm>
            <a:off x="7667756" y="3454681"/>
            <a:ext cx="9133257" cy="2103140"/>
          </a:xfrm>
          <a:prstGeom prst="rect">
            <a:avLst/>
          </a:prstGeom>
        </p:spPr>
        <p:txBody>
          <a:bodyPr lIns="0" tIns="0" rIns="0" bIns="0" rtlCol="0" anchor="t">
            <a:spAutoFit/>
          </a:bodyPr>
          <a:lstStyle/>
          <a:p>
            <a:pPr algn="ctr">
              <a:lnSpc>
                <a:spcPts val="8000"/>
              </a:lnSpc>
            </a:pPr>
            <a:r>
              <a:rPr lang="en-US" sz="8000" dirty="0">
                <a:solidFill>
                  <a:srgbClr val="231F20"/>
                </a:solidFill>
                <a:latin typeface="#9Slide04 Vollkorn Black" panose="00000A00000000000000" pitchFamily="2" charset="0"/>
                <a:ea typeface="#9Slide04 Vollkorn Black" panose="00000A00000000000000" pitchFamily="2" charset="0"/>
              </a:rPr>
              <a:t>II.</a:t>
            </a:r>
          </a:p>
          <a:p>
            <a:pPr algn="ctr">
              <a:lnSpc>
                <a:spcPts val="8000"/>
              </a:lnSpc>
            </a:pPr>
            <a:r>
              <a:rPr lang="en-US" sz="8000" dirty="0" err="1">
                <a:solidFill>
                  <a:srgbClr val="231F20"/>
                </a:solidFill>
                <a:latin typeface="#9Slide04 Vollkorn Black" panose="00000A00000000000000" pitchFamily="2" charset="0"/>
                <a:ea typeface="#9Slide04 Vollkorn Black" panose="00000A00000000000000" pitchFamily="2" charset="0"/>
              </a:rPr>
              <a:t>Luyện</a:t>
            </a:r>
            <a:r>
              <a:rPr lang="en-US" sz="8000" dirty="0">
                <a:solidFill>
                  <a:srgbClr val="231F20"/>
                </a:solidFill>
                <a:latin typeface="#9Slide04 Vollkorn Black" panose="00000A00000000000000" pitchFamily="2" charset="0"/>
                <a:ea typeface="#9Slide04 Vollkorn Black" panose="00000A00000000000000" pitchFamily="2" charset="0"/>
              </a:rPr>
              <a:t> </a:t>
            </a:r>
            <a:r>
              <a:rPr lang="en-US" sz="8000" dirty="0" err="1">
                <a:solidFill>
                  <a:srgbClr val="231F20"/>
                </a:solidFill>
                <a:latin typeface="#9Slide04 Vollkorn Black" panose="00000A00000000000000" pitchFamily="2" charset="0"/>
                <a:ea typeface="#9Slide04 Vollkorn Black" panose="00000A00000000000000" pitchFamily="2" charset="0"/>
              </a:rPr>
              <a:t>tập</a:t>
            </a:r>
            <a:endParaRPr lang="en-US" sz="8000" dirty="0">
              <a:solidFill>
                <a:srgbClr val="231F20"/>
              </a:solidFill>
              <a:latin typeface="#9Slide04 Vollkorn Black" panose="00000A00000000000000" pitchFamily="2" charset="0"/>
              <a:ea typeface="#9Slide04 Vollkorn Black" panose="00000A00000000000000" pitchFamily="2" charset="0"/>
            </a:endParaRPr>
          </a:p>
        </p:txBody>
      </p:sp>
      <p:sp>
        <p:nvSpPr>
          <p:cNvPr id="3" name="Freeform 3">
            <a:extLst>
              <a:ext uri="{FF2B5EF4-FFF2-40B4-BE49-F238E27FC236}">
                <a16:creationId xmlns:a16="http://schemas.microsoft.com/office/drawing/2014/main" id="{025096C9-637F-4CFE-5B54-C8462EFFE87C}"/>
              </a:ext>
            </a:extLst>
          </p:cNvPr>
          <p:cNvSpPr/>
          <p:nvPr/>
        </p:nvSpPr>
        <p:spPr>
          <a:xfrm rot="703746" flipH="1">
            <a:off x="15990038" y="6272225"/>
            <a:ext cx="4595924" cy="5290273"/>
          </a:xfrm>
          <a:custGeom>
            <a:avLst/>
            <a:gdLst/>
            <a:ahLst/>
            <a:cxnLst/>
            <a:rect l="l" t="t" r="r" b="b"/>
            <a:pathLst>
              <a:path w="4595924" h="5290273">
                <a:moveTo>
                  <a:pt x="4595924" y="0"/>
                </a:moveTo>
                <a:lnTo>
                  <a:pt x="0" y="0"/>
                </a:lnTo>
                <a:lnTo>
                  <a:pt x="0" y="5290272"/>
                </a:lnTo>
                <a:lnTo>
                  <a:pt x="4595924" y="5290272"/>
                </a:lnTo>
                <a:lnTo>
                  <a:pt x="4595924"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sp>
      <p:sp>
        <p:nvSpPr>
          <p:cNvPr id="4" name="Freeform 4">
            <a:extLst>
              <a:ext uri="{FF2B5EF4-FFF2-40B4-BE49-F238E27FC236}">
                <a16:creationId xmlns:a16="http://schemas.microsoft.com/office/drawing/2014/main" id="{158E55BF-503D-76CA-D5B5-DED9D53E3D9F}"/>
              </a:ext>
            </a:extLst>
          </p:cNvPr>
          <p:cNvSpPr/>
          <p:nvPr/>
        </p:nvSpPr>
        <p:spPr>
          <a:xfrm rot="1875844">
            <a:off x="15500832" y="-1028700"/>
            <a:ext cx="3907189" cy="3741133"/>
          </a:xfrm>
          <a:custGeom>
            <a:avLst/>
            <a:gdLst/>
            <a:ahLst/>
            <a:cxnLst/>
            <a:rect l="l" t="t" r="r" b="b"/>
            <a:pathLst>
              <a:path w="3907189" h="3741133">
                <a:moveTo>
                  <a:pt x="0" y="0"/>
                </a:moveTo>
                <a:lnTo>
                  <a:pt x="3907189" y="0"/>
                </a:lnTo>
                <a:lnTo>
                  <a:pt x="3907189" y="3741133"/>
                </a:lnTo>
                <a:lnTo>
                  <a:pt x="0" y="3741133"/>
                </a:lnTo>
                <a:lnTo>
                  <a:pt x="0" y="0"/>
                </a:lnTo>
                <a:close/>
              </a:path>
            </a:pathLst>
          </a:custGeom>
          <a:blipFill>
            <a:blip r:embed="rId5">
              <a:alphaModFix amt="50000"/>
              <a:extLst>
                <a:ext uri="{96DAC541-7B7A-43D3-8B79-37D633B846F1}">
                  <asvg:svgBlip xmlns:asvg="http://schemas.microsoft.com/office/drawing/2016/SVG/main" xmlns="" r:embed="rId6"/>
                </a:ext>
              </a:extLst>
            </a:blip>
            <a:stretch>
              <a:fillRect/>
            </a:stretch>
          </a:blipFill>
        </p:spPr>
      </p:sp>
      <p:sp>
        <p:nvSpPr>
          <p:cNvPr id="5" name="Freeform 5">
            <a:extLst>
              <a:ext uri="{FF2B5EF4-FFF2-40B4-BE49-F238E27FC236}">
                <a16:creationId xmlns:a16="http://schemas.microsoft.com/office/drawing/2014/main" id="{2C31AA2B-C308-EC65-8D17-427ACB2FFA4D}"/>
              </a:ext>
            </a:extLst>
          </p:cNvPr>
          <p:cNvSpPr/>
          <p:nvPr/>
        </p:nvSpPr>
        <p:spPr>
          <a:xfrm rot="-952765">
            <a:off x="-924894" y="-1028700"/>
            <a:ext cx="3907189" cy="3741133"/>
          </a:xfrm>
          <a:custGeom>
            <a:avLst/>
            <a:gdLst/>
            <a:ahLst/>
            <a:cxnLst/>
            <a:rect l="l" t="t" r="r" b="b"/>
            <a:pathLst>
              <a:path w="3907189" h="3741133">
                <a:moveTo>
                  <a:pt x="0" y="0"/>
                </a:moveTo>
                <a:lnTo>
                  <a:pt x="3907188" y="0"/>
                </a:lnTo>
                <a:lnTo>
                  <a:pt x="3907188" y="3741133"/>
                </a:lnTo>
                <a:lnTo>
                  <a:pt x="0" y="3741133"/>
                </a:lnTo>
                <a:lnTo>
                  <a:pt x="0" y="0"/>
                </a:lnTo>
                <a:close/>
              </a:path>
            </a:pathLst>
          </a:custGeom>
          <a:blipFill>
            <a:blip r:embed="rId5">
              <a:alphaModFix amt="50000"/>
              <a:extLst>
                <a:ext uri="{96DAC541-7B7A-43D3-8B79-37D633B846F1}">
                  <asvg:svgBlip xmlns:asvg="http://schemas.microsoft.com/office/drawing/2016/SVG/main" xmlns="" r:embed="rId6"/>
                </a:ext>
              </a:extLst>
            </a:blip>
            <a:stretch>
              <a:fillRect/>
            </a:stretch>
          </a:blipFill>
        </p:spPr>
      </p:sp>
      <p:sp>
        <p:nvSpPr>
          <p:cNvPr id="8" name="Freeform 3">
            <a:extLst>
              <a:ext uri="{FF2B5EF4-FFF2-40B4-BE49-F238E27FC236}">
                <a16:creationId xmlns:a16="http://schemas.microsoft.com/office/drawing/2014/main" id="{3F0AA375-87CA-1EE2-7DB5-34EA85A8E3D5}"/>
              </a:ext>
            </a:extLst>
          </p:cNvPr>
          <p:cNvSpPr/>
          <p:nvPr/>
        </p:nvSpPr>
        <p:spPr>
          <a:xfrm>
            <a:off x="627402" y="3752620"/>
            <a:ext cx="6382998" cy="6431232"/>
          </a:xfrm>
          <a:custGeom>
            <a:avLst/>
            <a:gdLst/>
            <a:ahLst/>
            <a:cxnLst/>
            <a:rect l="l" t="t" r="r" b="b"/>
            <a:pathLst>
              <a:path w="5380691" h="5421351">
                <a:moveTo>
                  <a:pt x="0" y="0"/>
                </a:moveTo>
                <a:lnTo>
                  <a:pt x="5380691" y="0"/>
                </a:lnTo>
                <a:lnTo>
                  <a:pt x="5380691" y="5421351"/>
                </a:lnTo>
                <a:lnTo>
                  <a:pt x="0" y="5421351"/>
                </a:lnTo>
                <a:lnTo>
                  <a:pt x="0" y="0"/>
                </a:lnTo>
                <a:close/>
              </a:path>
            </a:pathLst>
          </a:custGeom>
          <a:blipFill>
            <a:blip r:embed="rId7"/>
            <a:stretch>
              <a:fillRect/>
            </a:stretch>
          </a:blipFill>
        </p:spPr>
      </p:sp>
    </p:spTree>
    <p:extLst>
      <p:ext uri="{BB962C8B-B14F-4D97-AF65-F5344CB8AC3E}">
        <p14:creationId xmlns:p14="http://schemas.microsoft.com/office/powerpoint/2010/main" val="39021677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9">
            <a:extLst>
              <a:ext uri="{FF2B5EF4-FFF2-40B4-BE49-F238E27FC236}">
                <a16:creationId xmlns:a16="http://schemas.microsoft.com/office/drawing/2014/main" id="{861D20A2-370F-9A58-22C2-638871ADC00D}"/>
              </a:ext>
            </a:extLst>
          </p:cNvPr>
          <p:cNvSpPr/>
          <p:nvPr/>
        </p:nvSpPr>
        <p:spPr>
          <a:xfrm>
            <a:off x="-2907018" y="8232774"/>
            <a:ext cx="7266755" cy="4114800"/>
          </a:xfrm>
          <a:custGeom>
            <a:avLst/>
            <a:gdLst/>
            <a:ahLst/>
            <a:cxnLst/>
            <a:rect l="l" t="t" r="r" b="b"/>
            <a:pathLst>
              <a:path w="7266755" h="4114800">
                <a:moveTo>
                  <a:pt x="0" y="0"/>
                </a:moveTo>
                <a:lnTo>
                  <a:pt x="7266755" y="0"/>
                </a:lnTo>
                <a:lnTo>
                  <a:pt x="7266755"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a:extLst>
              <a:ext uri="{FF2B5EF4-FFF2-40B4-BE49-F238E27FC236}">
                <a16:creationId xmlns:a16="http://schemas.microsoft.com/office/drawing/2014/main" id="{ECEB9079-067B-533E-35ED-E8C948F44CF4}"/>
              </a:ext>
            </a:extLst>
          </p:cNvPr>
          <p:cNvSpPr/>
          <p:nvPr/>
        </p:nvSpPr>
        <p:spPr>
          <a:xfrm rot="-10800000">
            <a:off x="-2362200" y="-1928126"/>
            <a:ext cx="5122144" cy="5304052"/>
          </a:xfrm>
          <a:custGeom>
            <a:avLst/>
            <a:gdLst/>
            <a:ahLst/>
            <a:cxnLst/>
            <a:rect l="l" t="t" r="r" b="b"/>
            <a:pathLst>
              <a:path w="5122144" h="5304052">
                <a:moveTo>
                  <a:pt x="0" y="0"/>
                </a:moveTo>
                <a:lnTo>
                  <a:pt x="5122144" y="0"/>
                </a:lnTo>
                <a:lnTo>
                  <a:pt x="5122144" y="5304053"/>
                </a:lnTo>
                <a:lnTo>
                  <a:pt x="0" y="530405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5">
            <a:extLst>
              <a:ext uri="{FF2B5EF4-FFF2-40B4-BE49-F238E27FC236}">
                <a16:creationId xmlns:a16="http://schemas.microsoft.com/office/drawing/2014/main" id="{1927A715-291A-9B6D-9656-92A640ADC806}"/>
              </a:ext>
            </a:extLst>
          </p:cNvPr>
          <p:cNvSpPr/>
          <p:nvPr/>
        </p:nvSpPr>
        <p:spPr>
          <a:xfrm>
            <a:off x="15511851" y="7581900"/>
            <a:ext cx="5552297" cy="5147347"/>
          </a:xfrm>
          <a:custGeom>
            <a:avLst/>
            <a:gdLst/>
            <a:ahLst/>
            <a:cxnLst/>
            <a:rect l="l" t="t" r="r" b="b"/>
            <a:pathLst>
              <a:path w="7875363" h="7540660">
                <a:moveTo>
                  <a:pt x="0" y="0"/>
                </a:moveTo>
                <a:lnTo>
                  <a:pt x="7875363" y="0"/>
                </a:lnTo>
                <a:lnTo>
                  <a:pt x="7875363" y="7540661"/>
                </a:lnTo>
                <a:lnTo>
                  <a:pt x="0" y="7540661"/>
                </a:lnTo>
                <a:lnTo>
                  <a:pt x="0" y="0"/>
                </a:lnTo>
                <a:close/>
              </a:path>
            </a:pathLst>
          </a:custGeom>
          <a:blipFill>
            <a:blip r:embed="rId7">
              <a:alphaModFix amt="35000"/>
              <a:extLst>
                <a:ext uri="{96DAC541-7B7A-43D3-8B79-37D633B846F1}">
                  <asvg:svgBlip xmlns:asvg="http://schemas.microsoft.com/office/drawing/2016/SVG/main" xmlns="" r:embed="rId8"/>
                </a:ext>
              </a:extLst>
            </a:blip>
            <a:stretch>
              <a:fillRect/>
            </a:stretch>
          </a:blipFill>
        </p:spPr>
      </p:sp>
      <p:sp>
        <p:nvSpPr>
          <p:cNvPr id="9" name="Rectangle 8"/>
          <p:cNvSpPr/>
          <p:nvPr/>
        </p:nvSpPr>
        <p:spPr>
          <a:xfrm>
            <a:off x="5618848" y="1096238"/>
            <a:ext cx="12242763" cy="8094524"/>
          </a:xfrm>
          <a:prstGeom prst="rect">
            <a:avLst/>
          </a:prstGeom>
        </p:spPr>
        <p:txBody>
          <a:bodyPr wrap="square">
            <a:spAutoFit/>
          </a:bodyPr>
          <a:lstStyle/>
          <a:p>
            <a:pPr algn="just"/>
            <a:r>
              <a:rPr lang="vi-VN" sz="4000" b="1" dirty="0">
                <a:solidFill>
                  <a:srgbClr val="333333"/>
                </a:solidFill>
                <a:latin typeface="+mj-lt"/>
              </a:rPr>
              <a:t>Chỉ ra và nêu tác dụng của biện pháp tu từ chơi chữ trong các trường hợp dưới đây:</a:t>
            </a:r>
            <a:endParaRPr lang="en-US" sz="4000" b="1" dirty="0">
              <a:solidFill>
                <a:srgbClr val="333333"/>
              </a:solidFill>
              <a:latin typeface="+mj-lt"/>
            </a:endParaRPr>
          </a:p>
          <a:p>
            <a:pPr algn="just"/>
            <a:r>
              <a:rPr lang="vi-VN" sz="4000" dirty="0">
                <a:latin typeface="+mj-lt"/>
              </a:rPr>
              <a:t>a. </a:t>
            </a:r>
            <a:r>
              <a:rPr lang="vi-VN" sz="4000" i="1" dirty="0">
                <a:latin typeface="+mj-lt"/>
              </a:rPr>
              <a:t>Một nghề cho chín còn hơn chín nghề.</a:t>
            </a:r>
            <a:r>
              <a:rPr lang="vi-VN" sz="4000" dirty="0">
                <a:latin typeface="+mj-lt"/>
              </a:rPr>
              <a:t> (Tục ngữ)</a:t>
            </a:r>
          </a:p>
          <a:p>
            <a:pPr algn="just"/>
            <a:r>
              <a:rPr lang="vi-VN" sz="4000" dirty="0">
                <a:latin typeface="+mj-lt"/>
              </a:rPr>
              <a:t>b. </a:t>
            </a:r>
            <a:r>
              <a:rPr lang="vi-VN" sz="4000" i="1" dirty="0">
                <a:latin typeface="+mj-lt"/>
              </a:rPr>
              <a:t>Nấu đậu phụ cho chăn</a:t>
            </a:r>
            <a:endParaRPr lang="vi-VN" sz="4000" dirty="0">
              <a:latin typeface="+mj-lt"/>
            </a:endParaRPr>
          </a:p>
          <a:p>
            <a:pPr algn="just"/>
            <a:r>
              <a:rPr lang="vi-VN" sz="4000" i="1" dirty="0">
                <a:latin typeface="+mj-lt"/>
              </a:rPr>
              <a:t>Sắc ích mẫu cho mẹ uống</a:t>
            </a:r>
            <a:r>
              <a:rPr lang="vi-VN" sz="4000" dirty="0">
                <a:latin typeface="+mj-lt"/>
              </a:rPr>
              <a:t> (Câu đối)</a:t>
            </a:r>
          </a:p>
          <a:p>
            <a:pPr algn="just"/>
            <a:r>
              <a:rPr lang="vi-VN" sz="4000" dirty="0">
                <a:latin typeface="+mj-lt"/>
              </a:rPr>
              <a:t>c. </a:t>
            </a:r>
            <a:r>
              <a:rPr lang="vi-VN" sz="4000" i="1" dirty="0">
                <a:latin typeface="+mj-lt"/>
              </a:rPr>
              <a:t>Giậu rào mắt cáo, mèo chui lọt</a:t>
            </a:r>
            <a:endParaRPr lang="vi-VN" sz="4000" dirty="0">
              <a:latin typeface="+mj-lt"/>
            </a:endParaRPr>
          </a:p>
          <a:p>
            <a:pPr algn="just"/>
            <a:r>
              <a:rPr lang="vi-VN" sz="4000" i="1" dirty="0">
                <a:latin typeface="+mj-lt"/>
              </a:rPr>
              <a:t>Rổ nước lòng tôm, tép nhảy qua.</a:t>
            </a:r>
            <a:r>
              <a:rPr lang="vi-VN" sz="4000" dirty="0">
                <a:latin typeface="+mj-lt"/>
              </a:rPr>
              <a:t> (Nguyễn Huy Lượng)</a:t>
            </a:r>
          </a:p>
          <a:p>
            <a:pPr algn="just"/>
            <a:r>
              <a:rPr lang="vi-VN" sz="4000" dirty="0">
                <a:latin typeface="+mj-lt"/>
              </a:rPr>
              <a:t>d. </a:t>
            </a:r>
            <a:r>
              <a:rPr lang="vi-VN" sz="4000" i="1" dirty="0">
                <a:latin typeface="+mj-lt"/>
              </a:rPr>
              <a:t>Bánh cả thúng sao gọi là bánh ít?</a:t>
            </a:r>
            <a:endParaRPr lang="vi-VN" sz="4000" dirty="0">
              <a:latin typeface="+mj-lt"/>
            </a:endParaRPr>
          </a:p>
          <a:p>
            <a:pPr algn="just"/>
            <a:r>
              <a:rPr lang="vi-VN" sz="4000" i="1" dirty="0">
                <a:latin typeface="+mj-lt"/>
              </a:rPr>
              <a:t>Trầu cả khay sao dám gọi trầu không?</a:t>
            </a:r>
            <a:r>
              <a:rPr lang="vi-VN" sz="4000" dirty="0">
                <a:latin typeface="+mj-lt"/>
              </a:rPr>
              <a:t> (Ca dao)</a:t>
            </a:r>
          </a:p>
          <a:p>
            <a:pPr algn="just"/>
            <a:r>
              <a:rPr lang="vi-VN" sz="4000" dirty="0">
                <a:latin typeface="+mj-lt"/>
              </a:rPr>
              <a:t>e. </a:t>
            </a:r>
            <a:r>
              <a:rPr lang="vi-VN" sz="4000" i="1" dirty="0">
                <a:latin typeface="+mj-lt"/>
              </a:rPr>
              <a:t>Thấy nếp thì lại thèm xôi</a:t>
            </a:r>
            <a:endParaRPr lang="vi-VN" sz="4000" dirty="0">
              <a:latin typeface="+mj-lt"/>
            </a:endParaRPr>
          </a:p>
          <a:p>
            <a:pPr algn="just"/>
            <a:r>
              <a:rPr lang="vi-VN" sz="4000" i="1" dirty="0">
                <a:latin typeface="+mj-lt"/>
              </a:rPr>
              <a:t>Ngồi bên thúng gạo nhớ nồi cơm thơm.</a:t>
            </a:r>
            <a:r>
              <a:rPr lang="vi-VN" sz="4000" dirty="0">
                <a:latin typeface="+mj-lt"/>
              </a:rPr>
              <a:t> (Ca dao)</a:t>
            </a:r>
          </a:p>
          <a:p>
            <a:pPr algn="just"/>
            <a:r>
              <a:rPr lang="vi-VN" sz="4000" dirty="0">
                <a:latin typeface="+mj-lt"/>
              </a:rPr>
              <a:t>g. </a:t>
            </a:r>
            <a:r>
              <a:rPr lang="vi-VN" sz="4000" i="1" dirty="0">
                <a:latin typeface="+mj-lt"/>
              </a:rPr>
              <a:t>Con ngựa đá con ngựa đá, con ngựa đá không đá con ngựa.</a:t>
            </a:r>
            <a:r>
              <a:rPr lang="vi-VN" sz="4000" dirty="0">
                <a:latin typeface="+mj-lt"/>
              </a:rPr>
              <a:t> (Vế đối cổ)</a:t>
            </a:r>
            <a:endParaRPr lang="en-US" sz="4000" dirty="0">
              <a:latin typeface="+mj-lt"/>
            </a:endParaRPr>
          </a:p>
        </p:txBody>
      </p:sp>
      <p:grpSp>
        <p:nvGrpSpPr>
          <p:cNvPr id="12" name="Group 11">
            <a:extLst>
              <a:ext uri="{FF2B5EF4-FFF2-40B4-BE49-F238E27FC236}">
                <a16:creationId xmlns:a16="http://schemas.microsoft.com/office/drawing/2014/main" id="{08139C8D-4355-D048-CA54-2D68B0FE3F0F}"/>
              </a:ext>
            </a:extLst>
          </p:cNvPr>
          <p:cNvGrpSpPr/>
          <p:nvPr/>
        </p:nvGrpSpPr>
        <p:grpSpPr>
          <a:xfrm>
            <a:off x="-2667000" y="495300"/>
            <a:ext cx="11251944" cy="9464911"/>
            <a:chOff x="-2952290" y="608366"/>
            <a:chExt cx="11251944" cy="9464911"/>
          </a:xfrm>
        </p:grpSpPr>
        <p:grpSp>
          <p:nvGrpSpPr>
            <p:cNvPr id="7" name="Group 6">
              <a:extLst>
                <a:ext uri="{FF2B5EF4-FFF2-40B4-BE49-F238E27FC236}">
                  <a16:creationId xmlns:a16="http://schemas.microsoft.com/office/drawing/2014/main" id="{DAA6015F-5CB3-A9B7-94E8-94AF6ACCC42C}"/>
                </a:ext>
              </a:extLst>
            </p:cNvPr>
            <p:cNvGrpSpPr/>
            <p:nvPr/>
          </p:nvGrpSpPr>
          <p:grpSpPr>
            <a:xfrm>
              <a:off x="-2952290" y="5013625"/>
              <a:ext cx="11251944" cy="5059652"/>
              <a:chOff x="-4150447" y="2465013"/>
              <a:chExt cx="11251944" cy="5059652"/>
            </a:xfrm>
          </p:grpSpPr>
          <p:sp>
            <p:nvSpPr>
              <p:cNvPr id="10" name="TextBox 15"/>
              <p:cNvSpPr txBox="1"/>
              <p:nvPr/>
            </p:nvSpPr>
            <p:spPr>
              <a:xfrm>
                <a:off x="-4150447" y="2465013"/>
                <a:ext cx="11251944" cy="2051844"/>
              </a:xfrm>
              <a:prstGeom prst="rect">
                <a:avLst/>
              </a:prstGeom>
            </p:spPr>
            <p:txBody>
              <a:bodyPr wrap="square" lIns="0" tIns="0" rIns="0" bIns="0" rtlCol="0" anchor="t">
                <a:spAutoFit/>
              </a:bodyPr>
              <a:lstStyle/>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BỘ TRƯỞNG </a:t>
                </a:r>
              </a:p>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TRẢ LỜI</a:t>
                </a:r>
              </a:p>
            </p:txBody>
          </p:sp>
          <p:sp>
            <p:nvSpPr>
              <p:cNvPr id="4" name="Freeform 3">
                <a:extLst>
                  <a:ext uri="{FF2B5EF4-FFF2-40B4-BE49-F238E27FC236}">
                    <a16:creationId xmlns:a16="http://schemas.microsoft.com/office/drawing/2014/main" id="{E4E9D78C-9BAE-4E46-5F48-07212F22317F}"/>
                  </a:ext>
                </a:extLst>
              </p:cNvPr>
              <p:cNvSpPr/>
              <p:nvPr/>
            </p:nvSpPr>
            <p:spPr>
              <a:xfrm>
                <a:off x="144477" y="4460381"/>
                <a:ext cx="2662097" cy="3064284"/>
              </a:xfrm>
              <a:custGeom>
                <a:avLst/>
                <a:gdLst/>
                <a:ahLst/>
                <a:cxnLst/>
                <a:rect l="l" t="t" r="r" b="b"/>
                <a:pathLst>
                  <a:path w="3574733" h="4114800">
                    <a:moveTo>
                      <a:pt x="0" y="0"/>
                    </a:moveTo>
                    <a:lnTo>
                      <a:pt x="3574733" y="0"/>
                    </a:lnTo>
                    <a:lnTo>
                      <a:pt x="3574733"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grpSp>
          <p:nvGrpSpPr>
            <p:cNvPr id="8" name="Group 7">
              <a:extLst>
                <a:ext uri="{FF2B5EF4-FFF2-40B4-BE49-F238E27FC236}">
                  <a16:creationId xmlns:a16="http://schemas.microsoft.com/office/drawing/2014/main" id="{FC9CCC0B-933C-B790-A762-4DA5453EBA44}"/>
                </a:ext>
              </a:extLst>
            </p:cNvPr>
            <p:cNvGrpSpPr/>
            <p:nvPr/>
          </p:nvGrpSpPr>
          <p:grpSpPr>
            <a:xfrm>
              <a:off x="-838200" y="608366"/>
              <a:ext cx="6986303" cy="4201783"/>
              <a:chOff x="-916640" y="5560013"/>
              <a:chExt cx="6986303" cy="4201783"/>
            </a:xfrm>
          </p:grpSpPr>
          <p:sp>
            <p:nvSpPr>
              <p:cNvPr id="2" name="Freeform 2">
                <a:extLst>
                  <a:ext uri="{FF2B5EF4-FFF2-40B4-BE49-F238E27FC236}">
                    <a16:creationId xmlns:a16="http://schemas.microsoft.com/office/drawing/2014/main" id="{4ED6B3F0-F658-0DC2-2C81-3D40B42C5C45}"/>
                  </a:ext>
                </a:extLst>
              </p:cNvPr>
              <p:cNvSpPr/>
              <p:nvPr/>
            </p:nvSpPr>
            <p:spPr>
              <a:xfrm>
                <a:off x="62659" y="6697512"/>
                <a:ext cx="4547989" cy="3064284"/>
              </a:xfrm>
              <a:custGeom>
                <a:avLst/>
                <a:gdLst/>
                <a:ahLst/>
                <a:cxnLst/>
                <a:rect l="l" t="t" r="r" b="b"/>
                <a:pathLst>
                  <a:path w="6454588" h="4114800">
                    <a:moveTo>
                      <a:pt x="0" y="0"/>
                    </a:moveTo>
                    <a:lnTo>
                      <a:pt x="6454588" y="0"/>
                    </a:lnTo>
                    <a:lnTo>
                      <a:pt x="6454588"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dirty="0"/>
              </a:p>
            </p:txBody>
          </p:sp>
          <p:sp>
            <p:nvSpPr>
              <p:cNvPr id="5" name="TextBox 15">
                <a:extLst>
                  <a:ext uri="{FF2B5EF4-FFF2-40B4-BE49-F238E27FC236}">
                    <a16:creationId xmlns:a16="http://schemas.microsoft.com/office/drawing/2014/main" id="{19399E5A-5EA4-EBA3-DA4B-5CED795E711B}"/>
                  </a:ext>
                </a:extLst>
              </p:cNvPr>
              <p:cNvSpPr txBox="1"/>
              <p:nvPr/>
            </p:nvSpPr>
            <p:spPr>
              <a:xfrm>
                <a:off x="-916640" y="5560013"/>
                <a:ext cx="6986303" cy="977191"/>
              </a:xfrm>
              <a:prstGeom prst="rect">
                <a:avLst/>
              </a:prstGeom>
            </p:spPr>
            <p:txBody>
              <a:bodyPr wrap="square" lIns="0" tIns="0" rIns="0" bIns="0" rtlCol="0" anchor="t">
                <a:spAutoFit/>
              </a:bodyPr>
              <a:lstStyle/>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DÂN HỎI</a:t>
                </a:r>
              </a:p>
            </p:txBody>
          </p:sp>
        </p:grpSp>
      </p:grpSp>
    </p:spTree>
    <p:extLst>
      <p:ext uri="{BB962C8B-B14F-4D97-AF65-F5344CB8AC3E}">
        <p14:creationId xmlns:p14="http://schemas.microsoft.com/office/powerpoint/2010/main" val="18769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9">
            <a:extLst>
              <a:ext uri="{FF2B5EF4-FFF2-40B4-BE49-F238E27FC236}">
                <a16:creationId xmlns:a16="http://schemas.microsoft.com/office/drawing/2014/main" id="{861D20A2-370F-9A58-22C2-638871ADC00D}"/>
              </a:ext>
            </a:extLst>
          </p:cNvPr>
          <p:cNvSpPr/>
          <p:nvPr/>
        </p:nvSpPr>
        <p:spPr>
          <a:xfrm>
            <a:off x="-2907018" y="8232774"/>
            <a:ext cx="7266755" cy="4114800"/>
          </a:xfrm>
          <a:custGeom>
            <a:avLst/>
            <a:gdLst/>
            <a:ahLst/>
            <a:cxnLst/>
            <a:rect l="l" t="t" r="r" b="b"/>
            <a:pathLst>
              <a:path w="7266755" h="4114800">
                <a:moveTo>
                  <a:pt x="0" y="0"/>
                </a:moveTo>
                <a:lnTo>
                  <a:pt x="7266755" y="0"/>
                </a:lnTo>
                <a:lnTo>
                  <a:pt x="7266755"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a:extLst>
              <a:ext uri="{FF2B5EF4-FFF2-40B4-BE49-F238E27FC236}">
                <a16:creationId xmlns:a16="http://schemas.microsoft.com/office/drawing/2014/main" id="{ECEB9079-067B-533E-35ED-E8C948F44CF4}"/>
              </a:ext>
            </a:extLst>
          </p:cNvPr>
          <p:cNvSpPr/>
          <p:nvPr/>
        </p:nvSpPr>
        <p:spPr>
          <a:xfrm rot="-10800000">
            <a:off x="-2362200" y="-1928126"/>
            <a:ext cx="5122144" cy="5304052"/>
          </a:xfrm>
          <a:custGeom>
            <a:avLst/>
            <a:gdLst/>
            <a:ahLst/>
            <a:cxnLst/>
            <a:rect l="l" t="t" r="r" b="b"/>
            <a:pathLst>
              <a:path w="5122144" h="5304052">
                <a:moveTo>
                  <a:pt x="0" y="0"/>
                </a:moveTo>
                <a:lnTo>
                  <a:pt x="5122144" y="0"/>
                </a:lnTo>
                <a:lnTo>
                  <a:pt x="5122144" y="5304053"/>
                </a:lnTo>
                <a:lnTo>
                  <a:pt x="0" y="530405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5">
            <a:extLst>
              <a:ext uri="{FF2B5EF4-FFF2-40B4-BE49-F238E27FC236}">
                <a16:creationId xmlns:a16="http://schemas.microsoft.com/office/drawing/2014/main" id="{1927A715-291A-9B6D-9656-92A640ADC806}"/>
              </a:ext>
            </a:extLst>
          </p:cNvPr>
          <p:cNvSpPr/>
          <p:nvPr/>
        </p:nvSpPr>
        <p:spPr>
          <a:xfrm>
            <a:off x="15511851" y="7581900"/>
            <a:ext cx="5552297" cy="5147347"/>
          </a:xfrm>
          <a:custGeom>
            <a:avLst/>
            <a:gdLst/>
            <a:ahLst/>
            <a:cxnLst/>
            <a:rect l="l" t="t" r="r" b="b"/>
            <a:pathLst>
              <a:path w="7875363" h="7540660">
                <a:moveTo>
                  <a:pt x="0" y="0"/>
                </a:moveTo>
                <a:lnTo>
                  <a:pt x="7875363" y="0"/>
                </a:lnTo>
                <a:lnTo>
                  <a:pt x="7875363" y="7540661"/>
                </a:lnTo>
                <a:lnTo>
                  <a:pt x="0" y="7540661"/>
                </a:lnTo>
                <a:lnTo>
                  <a:pt x="0" y="0"/>
                </a:lnTo>
                <a:close/>
              </a:path>
            </a:pathLst>
          </a:custGeom>
          <a:blipFill>
            <a:blip r:embed="rId7">
              <a:alphaModFix amt="35000"/>
              <a:extLst>
                <a:ext uri="{96DAC541-7B7A-43D3-8B79-37D633B846F1}">
                  <asvg:svgBlip xmlns:asvg="http://schemas.microsoft.com/office/drawing/2016/SVG/main" xmlns="" r:embed="rId8"/>
                </a:ext>
              </a:extLst>
            </a:blip>
            <a:stretch>
              <a:fillRect/>
            </a:stretch>
          </a:blipFill>
        </p:spPr>
      </p:sp>
      <p:sp>
        <p:nvSpPr>
          <p:cNvPr id="9" name="Rectangle 8"/>
          <p:cNvSpPr/>
          <p:nvPr/>
        </p:nvSpPr>
        <p:spPr>
          <a:xfrm>
            <a:off x="5586191" y="1445277"/>
            <a:ext cx="12242763" cy="8094524"/>
          </a:xfrm>
          <a:prstGeom prst="rect">
            <a:avLst/>
          </a:prstGeom>
        </p:spPr>
        <p:txBody>
          <a:bodyPr wrap="square">
            <a:spAutoFit/>
          </a:bodyPr>
          <a:lstStyle/>
          <a:p>
            <a:pPr algn="just"/>
            <a:r>
              <a:rPr lang="vi-VN" sz="4000" b="1" dirty="0">
                <a:solidFill>
                  <a:srgbClr val="333333"/>
                </a:solidFill>
                <a:latin typeface="+mj-lt"/>
              </a:rPr>
              <a:t>Chỉ ra và nêu tác dụng của biện pháp tu từ chơi chữ trong các trường hợp dưới đây:</a:t>
            </a:r>
            <a:endParaRPr lang="en-US" sz="4000" b="1" dirty="0">
              <a:solidFill>
                <a:srgbClr val="333333"/>
              </a:solidFill>
              <a:latin typeface="+mj-lt"/>
            </a:endParaRPr>
          </a:p>
          <a:p>
            <a:pPr algn="just"/>
            <a:r>
              <a:rPr lang="vi-VN" sz="4000" dirty="0">
                <a:latin typeface="+mj-lt"/>
              </a:rPr>
              <a:t>h. </a:t>
            </a:r>
            <a:r>
              <a:rPr lang="vi-VN" sz="4000" i="1" dirty="0">
                <a:latin typeface="+mj-lt"/>
              </a:rPr>
              <a:t>Anh Hươu đi chợ Đồng Nai</a:t>
            </a:r>
            <a:endParaRPr lang="vi-VN" sz="4000" dirty="0">
              <a:latin typeface="+mj-lt"/>
            </a:endParaRPr>
          </a:p>
          <a:p>
            <a:pPr algn="just"/>
            <a:r>
              <a:rPr lang="vi-VN" sz="4000" i="1" dirty="0">
                <a:latin typeface="+mj-lt"/>
              </a:rPr>
              <a:t>Bước qua Bến Nghé, ngồi nhai thịt bò.</a:t>
            </a:r>
            <a:r>
              <a:rPr lang="vi-VN" sz="4000" dirty="0">
                <a:latin typeface="+mj-lt"/>
              </a:rPr>
              <a:t> (Ca dao)</a:t>
            </a:r>
          </a:p>
          <a:p>
            <a:pPr algn="just"/>
            <a:r>
              <a:rPr lang="vi-VN" sz="4000" dirty="0">
                <a:latin typeface="+mj-lt"/>
              </a:rPr>
              <a:t>i. </a:t>
            </a:r>
            <a:r>
              <a:rPr lang="vi-VN" sz="4000" i="1" dirty="0">
                <a:latin typeface="+mj-lt"/>
              </a:rPr>
              <a:t>Con cá đối bỏ trong cối đá;</a:t>
            </a:r>
            <a:endParaRPr lang="vi-VN" sz="4000" dirty="0">
              <a:latin typeface="+mj-lt"/>
            </a:endParaRPr>
          </a:p>
          <a:p>
            <a:pPr algn="just"/>
            <a:r>
              <a:rPr lang="vi-VN" sz="4000" i="1" dirty="0">
                <a:latin typeface="+mj-lt"/>
              </a:rPr>
              <a:t>Con mèo cái nằm trên mái kèo.</a:t>
            </a:r>
            <a:endParaRPr lang="vi-VN" sz="4000" dirty="0">
              <a:latin typeface="+mj-lt"/>
            </a:endParaRPr>
          </a:p>
          <a:p>
            <a:pPr algn="just"/>
            <a:r>
              <a:rPr lang="vi-VN" sz="4000" i="1" dirty="0">
                <a:latin typeface="+mj-lt"/>
              </a:rPr>
              <a:t>Trách cha mẹ em nghèo, anh nỡ phụ duyên em.</a:t>
            </a:r>
            <a:r>
              <a:rPr lang="vi-VN" sz="4000" dirty="0">
                <a:latin typeface="+mj-lt"/>
              </a:rPr>
              <a:t> (Ca dao)</a:t>
            </a:r>
          </a:p>
          <a:p>
            <a:pPr algn="just"/>
            <a:r>
              <a:rPr lang="vi-VN" sz="4000" dirty="0">
                <a:latin typeface="+mj-lt"/>
              </a:rPr>
              <a:t>k. </a:t>
            </a:r>
            <a:r>
              <a:rPr lang="vi-VN" sz="4000" i="1" dirty="0">
                <a:latin typeface="+mj-lt"/>
              </a:rPr>
              <a:t>Một trăm thứ dầu, dầu xoa không ai thắp;</a:t>
            </a:r>
            <a:endParaRPr lang="vi-VN" sz="4000" dirty="0">
              <a:latin typeface="+mj-lt"/>
            </a:endParaRPr>
          </a:p>
          <a:p>
            <a:pPr algn="just"/>
            <a:r>
              <a:rPr lang="vi-VN" sz="4000" i="1" dirty="0">
                <a:latin typeface="+mj-lt"/>
              </a:rPr>
              <a:t>Một trăm thứ bắp, bắp chuối chẳng ai rang;</a:t>
            </a:r>
            <a:endParaRPr lang="vi-VN" sz="4000" dirty="0">
              <a:latin typeface="+mj-lt"/>
            </a:endParaRPr>
          </a:p>
          <a:p>
            <a:pPr algn="just"/>
            <a:r>
              <a:rPr lang="vi-VN" sz="4000" i="1" dirty="0">
                <a:latin typeface="+mj-lt"/>
              </a:rPr>
              <a:t>Một trăm thứ than, than thân không ai quạt;</a:t>
            </a:r>
            <a:endParaRPr lang="vi-VN" sz="4000" dirty="0">
              <a:latin typeface="+mj-lt"/>
            </a:endParaRPr>
          </a:p>
          <a:p>
            <a:pPr algn="just"/>
            <a:r>
              <a:rPr lang="vi-VN" sz="4000" i="1" dirty="0">
                <a:latin typeface="+mj-lt"/>
              </a:rPr>
              <a:t>Một trăm thứ bạc, bạc tình bán chẳng ai mua</a:t>
            </a:r>
            <a:r>
              <a:rPr lang="vi-VN" sz="4000" dirty="0">
                <a:latin typeface="+mj-lt"/>
              </a:rPr>
              <a:t>. (Ca dao)</a:t>
            </a:r>
            <a:endParaRPr lang="vi-VN" sz="4000" dirty="0">
              <a:solidFill>
                <a:srgbClr val="333333"/>
              </a:solidFill>
              <a:latin typeface="+mj-lt"/>
            </a:endParaRPr>
          </a:p>
          <a:p>
            <a:pPr algn="just"/>
            <a:r>
              <a:rPr lang="vi-VN" sz="4000" dirty="0">
                <a:latin typeface="+mj-lt"/>
              </a:rPr>
              <a:t/>
            </a:r>
            <a:br>
              <a:rPr lang="vi-VN" sz="4000" dirty="0">
                <a:latin typeface="+mj-lt"/>
              </a:rPr>
            </a:br>
            <a:endParaRPr lang="en-US" sz="4000" dirty="0">
              <a:latin typeface="+mj-lt"/>
            </a:endParaRPr>
          </a:p>
        </p:txBody>
      </p:sp>
      <p:grpSp>
        <p:nvGrpSpPr>
          <p:cNvPr id="12" name="Group 11">
            <a:extLst>
              <a:ext uri="{FF2B5EF4-FFF2-40B4-BE49-F238E27FC236}">
                <a16:creationId xmlns:a16="http://schemas.microsoft.com/office/drawing/2014/main" id="{08139C8D-4355-D048-CA54-2D68B0FE3F0F}"/>
              </a:ext>
            </a:extLst>
          </p:cNvPr>
          <p:cNvGrpSpPr/>
          <p:nvPr/>
        </p:nvGrpSpPr>
        <p:grpSpPr>
          <a:xfrm>
            <a:off x="-2667000" y="495300"/>
            <a:ext cx="11251944" cy="9464911"/>
            <a:chOff x="-2952290" y="608366"/>
            <a:chExt cx="11251944" cy="9464911"/>
          </a:xfrm>
        </p:grpSpPr>
        <p:grpSp>
          <p:nvGrpSpPr>
            <p:cNvPr id="7" name="Group 6">
              <a:extLst>
                <a:ext uri="{FF2B5EF4-FFF2-40B4-BE49-F238E27FC236}">
                  <a16:creationId xmlns:a16="http://schemas.microsoft.com/office/drawing/2014/main" id="{DAA6015F-5CB3-A9B7-94E8-94AF6ACCC42C}"/>
                </a:ext>
              </a:extLst>
            </p:cNvPr>
            <p:cNvGrpSpPr/>
            <p:nvPr/>
          </p:nvGrpSpPr>
          <p:grpSpPr>
            <a:xfrm>
              <a:off x="-2952290" y="5013625"/>
              <a:ext cx="11251944" cy="5059652"/>
              <a:chOff x="-4150447" y="2465013"/>
              <a:chExt cx="11251944" cy="5059652"/>
            </a:xfrm>
          </p:grpSpPr>
          <p:sp>
            <p:nvSpPr>
              <p:cNvPr id="10" name="TextBox 15"/>
              <p:cNvSpPr txBox="1"/>
              <p:nvPr/>
            </p:nvSpPr>
            <p:spPr>
              <a:xfrm>
                <a:off x="-4150447" y="2465013"/>
                <a:ext cx="11251944" cy="2051844"/>
              </a:xfrm>
              <a:prstGeom prst="rect">
                <a:avLst/>
              </a:prstGeom>
            </p:spPr>
            <p:txBody>
              <a:bodyPr wrap="square" lIns="0" tIns="0" rIns="0" bIns="0" rtlCol="0" anchor="t">
                <a:spAutoFit/>
              </a:bodyPr>
              <a:lstStyle/>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BỘ TRƯỞNG </a:t>
                </a:r>
              </a:p>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TRẢ LỜI</a:t>
                </a:r>
              </a:p>
            </p:txBody>
          </p:sp>
          <p:sp>
            <p:nvSpPr>
              <p:cNvPr id="4" name="Freeform 3">
                <a:extLst>
                  <a:ext uri="{FF2B5EF4-FFF2-40B4-BE49-F238E27FC236}">
                    <a16:creationId xmlns:a16="http://schemas.microsoft.com/office/drawing/2014/main" id="{E4E9D78C-9BAE-4E46-5F48-07212F22317F}"/>
                  </a:ext>
                </a:extLst>
              </p:cNvPr>
              <p:cNvSpPr/>
              <p:nvPr/>
            </p:nvSpPr>
            <p:spPr>
              <a:xfrm>
                <a:off x="144477" y="4460381"/>
                <a:ext cx="2662097" cy="3064284"/>
              </a:xfrm>
              <a:custGeom>
                <a:avLst/>
                <a:gdLst/>
                <a:ahLst/>
                <a:cxnLst/>
                <a:rect l="l" t="t" r="r" b="b"/>
                <a:pathLst>
                  <a:path w="3574733" h="4114800">
                    <a:moveTo>
                      <a:pt x="0" y="0"/>
                    </a:moveTo>
                    <a:lnTo>
                      <a:pt x="3574733" y="0"/>
                    </a:lnTo>
                    <a:lnTo>
                      <a:pt x="3574733"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grpSp>
          <p:nvGrpSpPr>
            <p:cNvPr id="8" name="Group 7">
              <a:extLst>
                <a:ext uri="{FF2B5EF4-FFF2-40B4-BE49-F238E27FC236}">
                  <a16:creationId xmlns:a16="http://schemas.microsoft.com/office/drawing/2014/main" id="{FC9CCC0B-933C-B790-A762-4DA5453EBA44}"/>
                </a:ext>
              </a:extLst>
            </p:cNvPr>
            <p:cNvGrpSpPr/>
            <p:nvPr/>
          </p:nvGrpSpPr>
          <p:grpSpPr>
            <a:xfrm>
              <a:off x="-838200" y="608366"/>
              <a:ext cx="6986303" cy="4201783"/>
              <a:chOff x="-916640" y="5560013"/>
              <a:chExt cx="6986303" cy="4201783"/>
            </a:xfrm>
          </p:grpSpPr>
          <p:sp>
            <p:nvSpPr>
              <p:cNvPr id="2" name="Freeform 2">
                <a:extLst>
                  <a:ext uri="{FF2B5EF4-FFF2-40B4-BE49-F238E27FC236}">
                    <a16:creationId xmlns:a16="http://schemas.microsoft.com/office/drawing/2014/main" id="{4ED6B3F0-F658-0DC2-2C81-3D40B42C5C45}"/>
                  </a:ext>
                </a:extLst>
              </p:cNvPr>
              <p:cNvSpPr/>
              <p:nvPr/>
            </p:nvSpPr>
            <p:spPr>
              <a:xfrm>
                <a:off x="62659" y="6697512"/>
                <a:ext cx="4547989" cy="3064284"/>
              </a:xfrm>
              <a:custGeom>
                <a:avLst/>
                <a:gdLst/>
                <a:ahLst/>
                <a:cxnLst/>
                <a:rect l="l" t="t" r="r" b="b"/>
                <a:pathLst>
                  <a:path w="6454588" h="4114800">
                    <a:moveTo>
                      <a:pt x="0" y="0"/>
                    </a:moveTo>
                    <a:lnTo>
                      <a:pt x="6454588" y="0"/>
                    </a:lnTo>
                    <a:lnTo>
                      <a:pt x="6454588"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dirty="0"/>
              </a:p>
            </p:txBody>
          </p:sp>
          <p:sp>
            <p:nvSpPr>
              <p:cNvPr id="5" name="TextBox 15">
                <a:extLst>
                  <a:ext uri="{FF2B5EF4-FFF2-40B4-BE49-F238E27FC236}">
                    <a16:creationId xmlns:a16="http://schemas.microsoft.com/office/drawing/2014/main" id="{19399E5A-5EA4-EBA3-DA4B-5CED795E711B}"/>
                  </a:ext>
                </a:extLst>
              </p:cNvPr>
              <p:cNvSpPr txBox="1"/>
              <p:nvPr/>
            </p:nvSpPr>
            <p:spPr>
              <a:xfrm>
                <a:off x="-916640" y="5560013"/>
                <a:ext cx="6986303" cy="977191"/>
              </a:xfrm>
              <a:prstGeom prst="rect">
                <a:avLst/>
              </a:prstGeom>
            </p:spPr>
            <p:txBody>
              <a:bodyPr wrap="square" lIns="0" tIns="0" rIns="0" bIns="0" rtlCol="0" anchor="t">
                <a:spAutoFit/>
              </a:bodyPr>
              <a:lstStyle/>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DÂN HỎI</a:t>
                </a:r>
              </a:p>
            </p:txBody>
          </p:sp>
        </p:grpSp>
      </p:grpSp>
    </p:spTree>
    <p:extLst>
      <p:ext uri="{BB962C8B-B14F-4D97-AF65-F5344CB8AC3E}">
        <p14:creationId xmlns:p14="http://schemas.microsoft.com/office/powerpoint/2010/main" val="18696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802341935"/>
              </p:ext>
            </p:extLst>
          </p:nvPr>
        </p:nvGraphicFramePr>
        <p:xfrm>
          <a:off x="762000" y="1257300"/>
          <a:ext cx="16459200" cy="7086593"/>
        </p:xfrm>
        <a:graphic>
          <a:graphicData uri="http://schemas.openxmlformats.org/drawingml/2006/table">
            <a:tbl>
              <a:tblPr firstRow="1" bandRow="1">
                <a:tableStyleId>{5940675A-B579-460E-94D1-54222C63F5DA}</a:tableStyleId>
              </a:tblPr>
              <a:tblGrid>
                <a:gridCol w="4365266">
                  <a:extLst>
                    <a:ext uri="{9D8B030D-6E8A-4147-A177-3AD203B41FA5}">
                      <a16:colId xmlns:a16="http://schemas.microsoft.com/office/drawing/2014/main" val="840433722"/>
                    </a:ext>
                  </a:extLst>
                </a:gridCol>
                <a:gridCol w="6798365">
                  <a:extLst>
                    <a:ext uri="{9D8B030D-6E8A-4147-A177-3AD203B41FA5}">
                      <a16:colId xmlns:a16="http://schemas.microsoft.com/office/drawing/2014/main" val="612442973"/>
                    </a:ext>
                  </a:extLst>
                </a:gridCol>
                <a:gridCol w="5295569">
                  <a:extLst>
                    <a:ext uri="{9D8B030D-6E8A-4147-A177-3AD203B41FA5}">
                      <a16:colId xmlns:a16="http://schemas.microsoft.com/office/drawing/2014/main" val="1941792824"/>
                    </a:ext>
                  </a:extLst>
                </a:gridCol>
              </a:tblGrid>
              <a:tr h="868455">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2181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a. Một nghề cho chín còn hơn chín nghề.</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 (Tục ngữ)</a:t>
                      </a:r>
                    </a:p>
                  </a:txBody>
                  <a:tcPr>
                    <a:solidFill>
                      <a:schemeClr val="bg1">
                        <a:lumMod val="95000"/>
                      </a:schemeClr>
                    </a:solidFill>
                  </a:tcPr>
                </a:tc>
                <a:tc>
                  <a:txBody>
                    <a:bodyPr/>
                    <a:lstStyle/>
                    <a:p>
                      <a:pPr algn="just"/>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chín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(1)</a:t>
                      </a:r>
                      <a:r>
                        <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tính từ</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chỉ khả năng nắm chắc, tinh thông, kĩ lưỡng, đầy</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đủ mọi khía cạnh</a:t>
                      </a:r>
                      <a:endPar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r>
                        <a:rPr lang="en-US"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chín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danh từ chỉ số lớn</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nhất có một chữ số trong dãy số tự nhiên, tượng</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trưng cho ý nghĩa là nhiều.</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L</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àm phong phú cho tư duy (cùng một</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âm đọc nhưng có thể là những từ khác nhau, biểu</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thị các ý nghĩa khác nhau)</a:t>
                      </a:r>
                      <a:endParaRPr lang="vi-VN" sz="6000" b="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873742044"/>
                  </a:ext>
                </a:extLst>
              </a:tr>
            </a:tbl>
          </a:graphicData>
        </a:graphic>
      </p:graphicFrame>
      <p:sp>
        <p:nvSpPr>
          <p:cNvPr id="10" name="Rectangle 1"/>
          <p:cNvSpPr>
            <a:spLocks noChangeArrowheads="1"/>
          </p:cNvSpPr>
          <p:nvPr/>
        </p:nvSpPr>
        <p:spPr bwMode="auto">
          <a:xfrm>
            <a:off x="2933700" y="2430463"/>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29D978B1-6DB4-F62F-E76C-FB4276354A3F}"/>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3" name="Freeform 14">
            <a:extLst>
              <a:ext uri="{FF2B5EF4-FFF2-40B4-BE49-F238E27FC236}">
                <a16:creationId xmlns:a16="http://schemas.microsoft.com/office/drawing/2014/main" id="{05EF95A7-41C7-5F13-5962-203E6C62B0A0}"/>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411993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806769573"/>
              </p:ext>
            </p:extLst>
          </p:nvPr>
        </p:nvGraphicFramePr>
        <p:xfrm>
          <a:off x="533400" y="952500"/>
          <a:ext cx="16992600" cy="7924788"/>
        </p:xfrm>
        <a:graphic>
          <a:graphicData uri="http://schemas.openxmlformats.org/drawingml/2006/table">
            <a:tbl>
              <a:tblPr firstRow="1" bandRow="1">
                <a:tableStyleId>{5940675A-B579-460E-94D1-54222C63F5DA}</a:tableStyleId>
              </a:tblPr>
              <a:tblGrid>
                <a:gridCol w="5467185">
                  <a:extLst>
                    <a:ext uri="{9D8B030D-6E8A-4147-A177-3AD203B41FA5}">
                      <a16:colId xmlns:a16="http://schemas.microsoft.com/office/drawing/2014/main" val="840433722"/>
                    </a:ext>
                  </a:extLst>
                </a:gridCol>
                <a:gridCol w="5984350">
                  <a:extLst>
                    <a:ext uri="{9D8B030D-6E8A-4147-A177-3AD203B41FA5}">
                      <a16:colId xmlns:a16="http://schemas.microsoft.com/office/drawing/2014/main" val="612442973"/>
                    </a:ext>
                  </a:extLst>
                </a:gridCol>
                <a:gridCol w="5541065">
                  <a:extLst>
                    <a:ext uri="{9D8B030D-6E8A-4147-A177-3AD203B41FA5}">
                      <a16:colId xmlns:a16="http://schemas.microsoft.com/office/drawing/2014/main" val="1941792824"/>
                    </a:ext>
                  </a:extLst>
                </a:gridCol>
              </a:tblGrid>
              <a:tr h="798870">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7125918">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b. Nấu đậu phụ cho chăn</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Sắc ích mẫu cho mẹ uống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(Câu đối)</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Đ</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ồng âm kết hợp với đồng</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nghĩa</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Hán Việt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cha,</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phụ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từ đậu phụ</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mẫu </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Hán Việt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mẹ, 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mẫu</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từ ích mẫu.</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(kiến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thức về các yếu tố Hán Việt đồng âm), vừa tạo nên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sự ý vị, hấp dẫn cho lời nói (tên các thức bồi bổ</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cho cơ thể lại chứa yếu tố mang ý nghĩa gợi nhớ</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tới cha mẹ)</a:t>
                      </a: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1851817606"/>
                  </a:ext>
                </a:extLst>
              </a:tr>
            </a:tbl>
          </a:graphicData>
        </a:graphic>
      </p:graphicFrame>
      <p:sp>
        <p:nvSpPr>
          <p:cNvPr id="3" name="Rectangle 1"/>
          <p:cNvSpPr>
            <a:spLocks noChangeArrowheads="1"/>
          </p:cNvSpPr>
          <p:nvPr/>
        </p:nvSpPr>
        <p:spPr bwMode="auto">
          <a:xfrm>
            <a:off x="2933700" y="203358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20C18566-6221-A89D-C23A-F4565F0E303D}"/>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4" name="Freeform 14">
            <a:extLst>
              <a:ext uri="{FF2B5EF4-FFF2-40B4-BE49-F238E27FC236}">
                <a16:creationId xmlns:a16="http://schemas.microsoft.com/office/drawing/2014/main" id="{613C4F42-2AC1-7C5D-882D-88799ADB98B6}"/>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272039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a:extLst>
              <a:ext uri="{FF2B5EF4-FFF2-40B4-BE49-F238E27FC236}">
                <a16:creationId xmlns:a16="http://schemas.microsoft.com/office/drawing/2014/main" id="{C464C085-81B4-4A52-5423-80CBC059DDC4}"/>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4" name="Freeform 14">
            <a:extLst>
              <a:ext uri="{FF2B5EF4-FFF2-40B4-BE49-F238E27FC236}">
                <a16:creationId xmlns:a16="http://schemas.microsoft.com/office/drawing/2014/main" id="{09CFD40B-6B0F-403E-32DC-030747056269}"/>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4172312817"/>
              </p:ext>
            </p:extLst>
          </p:nvPr>
        </p:nvGraphicFramePr>
        <p:xfrm>
          <a:off x="381000" y="693420"/>
          <a:ext cx="17526000" cy="8900160"/>
        </p:xfrm>
        <a:graphic>
          <a:graphicData uri="http://schemas.openxmlformats.org/drawingml/2006/table">
            <a:tbl>
              <a:tblPr firstRow="1" bandRow="1">
                <a:tableStyleId>{5940675A-B579-460E-94D1-54222C63F5DA}</a:tableStyleId>
              </a:tblPr>
              <a:tblGrid>
                <a:gridCol w="4648200">
                  <a:extLst>
                    <a:ext uri="{9D8B030D-6E8A-4147-A177-3AD203B41FA5}">
                      <a16:colId xmlns:a16="http://schemas.microsoft.com/office/drawing/2014/main" val="840433722"/>
                    </a:ext>
                  </a:extLst>
                </a:gridCol>
                <a:gridCol w="8534400">
                  <a:extLst>
                    <a:ext uri="{9D8B030D-6E8A-4147-A177-3AD203B41FA5}">
                      <a16:colId xmlns:a16="http://schemas.microsoft.com/office/drawing/2014/main" val="612442973"/>
                    </a:ext>
                  </a:extLst>
                </a:gridCol>
                <a:gridCol w="4343400">
                  <a:extLst>
                    <a:ext uri="{9D8B030D-6E8A-4147-A177-3AD203B41FA5}">
                      <a16:colId xmlns:a16="http://schemas.microsoft.com/office/drawing/2014/main" val="1941792824"/>
                    </a:ext>
                  </a:extLst>
                </a:gridCol>
              </a:tblGrid>
              <a:tr h="370840">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370840">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c. Giậu rào mắt cáo, mèo chui lọt</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Rổ nước lòng tôm, tép nhảy qua.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(Nguyễn Huy Lượng)</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trường nghĩa kết hợp</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từ đồng 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cáo) cùng trường nghĩa với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mèo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mèo)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loài thú,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đồng thời</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đồng âm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từ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mắt cáo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(chỉ các lỗ trống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được tạo ra bởi các nan đan lại với nhau của bờ</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giậu)</a:t>
                      </a:r>
                      <a:endParaRPr lang="en-US" sz="4400"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tôm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tôm) cùng trường nghĩa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tép</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tép)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loài sống ở dưới nước,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thời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tôm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cụm từ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lòng tôm</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(chỉ hình dáng lõm, võng xuống của lòng rổ).</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(liên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tưởng các từ gần âm trong cùng một trường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nghĩa), vừa tạo nên sự hấp dẫn cho lời nói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2713684643"/>
                  </a:ext>
                </a:extLst>
              </a:tr>
            </a:tbl>
          </a:graphicData>
        </a:graphic>
      </p:graphicFrame>
      <p:sp>
        <p:nvSpPr>
          <p:cNvPr id="3" name="Rectangle 1"/>
          <p:cNvSpPr>
            <a:spLocks noChangeArrowheads="1"/>
          </p:cNvSpPr>
          <p:nvPr/>
        </p:nvSpPr>
        <p:spPr bwMode="auto">
          <a:xfrm>
            <a:off x="3157538" y="1600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2933700" y="282733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28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2EDBF63-B2C2-C02D-E4F3-06B67D87C3C2}"/>
              </a:ext>
            </a:extLst>
          </p:cNvPr>
          <p:cNvGrpSpPr/>
          <p:nvPr/>
        </p:nvGrpSpPr>
        <p:grpSpPr>
          <a:xfrm>
            <a:off x="1028700" y="-1"/>
            <a:ext cx="9334500" cy="7962901"/>
            <a:chOff x="0" y="0"/>
            <a:chExt cx="2642267" cy="2050540"/>
          </a:xfrm>
        </p:grpSpPr>
        <p:sp>
          <p:nvSpPr>
            <p:cNvPr id="3" name="Freeform 3">
              <a:extLst>
                <a:ext uri="{FF2B5EF4-FFF2-40B4-BE49-F238E27FC236}">
                  <a16:creationId xmlns:a16="http://schemas.microsoft.com/office/drawing/2014/main" id="{7317A2B3-80CB-D966-067C-BC4603299397}"/>
                </a:ext>
              </a:extLst>
            </p:cNvPr>
            <p:cNvSpPr/>
            <p:nvPr/>
          </p:nvSpPr>
          <p:spPr>
            <a:xfrm>
              <a:off x="0" y="0"/>
              <a:ext cx="2642267" cy="2050540"/>
            </a:xfrm>
            <a:custGeom>
              <a:avLst/>
              <a:gdLst/>
              <a:ahLst/>
              <a:cxnLst/>
              <a:rect l="l" t="t" r="r" b="b"/>
              <a:pathLst>
                <a:path w="2642267" h="2050540">
                  <a:moveTo>
                    <a:pt x="0" y="0"/>
                  </a:moveTo>
                  <a:lnTo>
                    <a:pt x="2642267" y="0"/>
                  </a:lnTo>
                  <a:lnTo>
                    <a:pt x="2642267" y="2050540"/>
                  </a:lnTo>
                  <a:lnTo>
                    <a:pt x="0" y="2050540"/>
                  </a:lnTo>
                  <a:close/>
                </a:path>
              </a:pathLst>
            </a:custGeom>
            <a:solidFill>
              <a:srgbClr val="E7E5D5"/>
            </a:solidFill>
          </p:spPr>
        </p:sp>
      </p:grpSp>
      <p:sp>
        <p:nvSpPr>
          <p:cNvPr id="4" name="TextBox 15">
            <a:extLst>
              <a:ext uri="{FF2B5EF4-FFF2-40B4-BE49-F238E27FC236}">
                <a16:creationId xmlns:a16="http://schemas.microsoft.com/office/drawing/2014/main" id="{5CE5584D-7D21-2A68-E553-77D5E7151829}"/>
              </a:ext>
            </a:extLst>
          </p:cNvPr>
          <p:cNvSpPr txBox="1"/>
          <p:nvPr/>
        </p:nvSpPr>
        <p:spPr>
          <a:xfrm>
            <a:off x="-156088" y="3771900"/>
            <a:ext cx="11704076" cy="3247043"/>
          </a:xfrm>
          <a:prstGeom prst="rect">
            <a:avLst/>
          </a:prstGeom>
        </p:spPr>
        <p:txBody>
          <a:bodyPr wrap="square" lIns="0" tIns="0" rIns="0" bIns="0" rtlCol="0" anchor="t">
            <a:spAutoFit/>
          </a:bodyPr>
          <a:lstStyle/>
          <a:p>
            <a:pPr algn="ctr">
              <a:lnSpc>
                <a:spcPts val="11961"/>
              </a:lnSpc>
            </a:pPr>
            <a:r>
              <a:rPr lang="en-US" sz="14400" b="1" dirty="0" err="1">
                <a:solidFill>
                  <a:srgbClr val="231F20"/>
                </a:solidFill>
                <a:latin typeface="#9Slide05 Agile Script Calligra" panose="03070402050302030203" pitchFamily="66" charset="0"/>
              </a:rPr>
              <a:t>Thực</a:t>
            </a:r>
            <a:r>
              <a:rPr lang="en-US" sz="14400" b="1" dirty="0">
                <a:solidFill>
                  <a:srgbClr val="231F20"/>
                </a:solidFill>
                <a:latin typeface="#9Slide05 Agile Script Calligra" panose="03070402050302030203" pitchFamily="66" charset="0"/>
              </a:rPr>
              <a:t> </a:t>
            </a:r>
            <a:r>
              <a:rPr lang="en-US" sz="14400" b="1" dirty="0" err="1">
                <a:solidFill>
                  <a:srgbClr val="231F20"/>
                </a:solidFill>
                <a:latin typeface="#9Slide05 Agile Script Calligra" panose="03070402050302030203" pitchFamily="66" charset="0"/>
              </a:rPr>
              <a:t>hành</a:t>
            </a:r>
            <a:endParaRPr lang="en-US" sz="14400" b="1" dirty="0">
              <a:solidFill>
                <a:srgbClr val="231F20"/>
              </a:solidFill>
              <a:latin typeface="#9Slide05 Agile Script Calligra" panose="03070402050302030203" pitchFamily="66" charset="0"/>
            </a:endParaRPr>
          </a:p>
          <a:p>
            <a:pPr algn="ctr">
              <a:lnSpc>
                <a:spcPts val="11961"/>
              </a:lnSpc>
            </a:pPr>
            <a:r>
              <a:rPr lang="en-US" sz="14400" b="1" dirty="0">
                <a:solidFill>
                  <a:srgbClr val="231F20"/>
                </a:solidFill>
                <a:latin typeface="#9Slide05 Agile Script Calligra" panose="03070402050302030203" pitchFamily="66" charset="0"/>
              </a:rPr>
              <a:t> </a:t>
            </a:r>
            <a:r>
              <a:rPr lang="en-US" sz="14400" b="1" dirty="0" err="1">
                <a:solidFill>
                  <a:srgbClr val="231F20"/>
                </a:solidFill>
                <a:latin typeface="#9Slide05 Agile Script Calligra" panose="03070402050302030203" pitchFamily="66" charset="0"/>
              </a:rPr>
              <a:t>tiếng</a:t>
            </a:r>
            <a:r>
              <a:rPr lang="en-US" sz="14400" b="1" dirty="0">
                <a:solidFill>
                  <a:srgbClr val="231F20"/>
                </a:solidFill>
                <a:latin typeface="#9Slide05 Agile Script Calligra" panose="03070402050302030203" pitchFamily="66" charset="0"/>
              </a:rPr>
              <a:t> </a:t>
            </a:r>
            <a:r>
              <a:rPr lang="en-US" sz="14400" b="1" dirty="0" err="1">
                <a:solidFill>
                  <a:srgbClr val="231F20"/>
                </a:solidFill>
                <a:latin typeface="#9Slide05 Agile Script Calligra" panose="03070402050302030203" pitchFamily="66" charset="0"/>
              </a:rPr>
              <a:t>Việt</a:t>
            </a:r>
            <a:endParaRPr lang="en-US" sz="14400" b="1" dirty="0">
              <a:solidFill>
                <a:srgbClr val="231F20"/>
              </a:solidFill>
              <a:latin typeface="#9Slide05 Agile Script Calligra" panose="03070402050302030203" pitchFamily="66" charset="0"/>
            </a:endParaRPr>
          </a:p>
        </p:txBody>
      </p:sp>
      <p:sp>
        <p:nvSpPr>
          <p:cNvPr id="5" name="TextBox 20">
            <a:extLst>
              <a:ext uri="{FF2B5EF4-FFF2-40B4-BE49-F238E27FC236}">
                <a16:creationId xmlns:a16="http://schemas.microsoft.com/office/drawing/2014/main" id="{10399D16-1B29-8910-F405-AFB63A3C2AB2}"/>
              </a:ext>
            </a:extLst>
          </p:cNvPr>
          <p:cNvSpPr txBox="1"/>
          <p:nvPr/>
        </p:nvSpPr>
        <p:spPr>
          <a:xfrm>
            <a:off x="401290" y="383324"/>
            <a:ext cx="10596695" cy="1661993"/>
          </a:xfrm>
          <a:prstGeom prst="rect">
            <a:avLst/>
          </a:prstGeom>
        </p:spPr>
        <p:txBody>
          <a:bodyPr wrap="square" lIns="0" tIns="0" rIns="0" bIns="0" rtlCol="0" anchor="t">
            <a:spAutoFit/>
          </a:bodyPr>
          <a:lstStyle/>
          <a:p>
            <a:pPr algn="ctr"/>
            <a:r>
              <a:rPr lang="en-US" sz="5400" dirty="0" err="1">
                <a:solidFill>
                  <a:srgbClr val="231F20"/>
                </a:solidFill>
                <a:latin typeface="#9Slide04 Rokkitt Medium" panose="00000600000000000000" pitchFamily="2" charset="0"/>
              </a:rPr>
              <a:t>Bài</a:t>
            </a:r>
            <a:r>
              <a:rPr lang="en-US" sz="5400" dirty="0">
                <a:solidFill>
                  <a:srgbClr val="231F20"/>
                </a:solidFill>
                <a:latin typeface="#9Slide04 Rokkitt Medium" panose="00000600000000000000" pitchFamily="2" charset="0"/>
              </a:rPr>
              <a:t> 2:</a:t>
            </a:r>
          </a:p>
          <a:p>
            <a:pPr algn="ctr"/>
            <a:r>
              <a:rPr lang="en-US" sz="5400" dirty="0" err="1">
                <a:latin typeface="#9Slide04 Rokkitt Medium" panose="00000600000000000000" pitchFamily="2" charset="0"/>
              </a:rPr>
              <a:t>Những</a:t>
            </a:r>
            <a:r>
              <a:rPr lang="en-US" sz="5400" dirty="0">
                <a:latin typeface="#9Slide04 Rokkitt Medium" panose="00000600000000000000" pitchFamily="2" charset="0"/>
              </a:rPr>
              <a:t> </a:t>
            </a:r>
            <a:r>
              <a:rPr lang="en-US" sz="5400" dirty="0" err="1">
                <a:latin typeface="#9Slide04 Rokkitt Medium" panose="00000600000000000000" pitchFamily="2" charset="0"/>
              </a:rPr>
              <a:t>cung</a:t>
            </a:r>
            <a:r>
              <a:rPr lang="en-US" sz="5400" dirty="0">
                <a:latin typeface="#9Slide04 Rokkitt Medium" panose="00000600000000000000" pitchFamily="2" charset="0"/>
              </a:rPr>
              <a:t> </a:t>
            </a:r>
            <a:r>
              <a:rPr lang="en-US" sz="5400" dirty="0" err="1">
                <a:latin typeface="#9Slide04 Rokkitt Medium" panose="00000600000000000000" pitchFamily="2" charset="0"/>
              </a:rPr>
              <a:t>bậc</a:t>
            </a:r>
            <a:r>
              <a:rPr lang="en-US" sz="5400" dirty="0">
                <a:latin typeface="#9Slide04 Rokkitt Medium" panose="00000600000000000000" pitchFamily="2" charset="0"/>
              </a:rPr>
              <a:t> </a:t>
            </a:r>
            <a:r>
              <a:rPr lang="en-US" sz="5400" dirty="0" err="1">
                <a:latin typeface="#9Slide04 Rokkitt Medium" panose="00000600000000000000" pitchFamily="2" charset="0"/>
              </a:rPr>
              <a:t>tâm</a:t>
            </a:r>
            <a:r>
              <a:rPr lang="en-US" sz="5400" dirty="0">
                <a:latin typeface="#9Slide04 Rokkitt Medium" panose="00000600000000000000" pitchFamily="2" charset="0"/>
              </a:rPr>
              <a:t> </a:t>
            </a:r>
            <a:r>
              <a:rPr lang="en-US" sz="5400" dirty="0" err="1">
                <a:latin typeface="#9Slide04 Rokkitt Medium" panose="00000600000000000000" pitchFamily="2" charset="0"/>
              </a:rPr>
              <a:t>trạng</a:t>
            </a:r>
            <a:endParaRPr lang="en-US" sz="5400" dirty="0">
              <a:solidFill>
                <a:srgbClr val="231F20"/>
              </a:solidFill>
              <a:latin typeface="#9Slide04 Rokkitt Medium" panose="00000600000000000000" pitchFamily="2" charset="0"/>
            </a:endParaRPr>
          </a:p>
        </p:txBody>
      </p:sp>
      <p:sp>
        <p:nvSpPr>
          <p:cNvPr id="6" name="Freeform 2">
            <a:extLst>
              <a:ext uri="{FF2B5EF4-FFF2-40B4-BE49-F238E27FC236}">
                <a16:creationId xmlns:a16="http://schemas.microsoft.com/office/drawing/2014/main" id="{C418D968-1AA1-D258-7BD7-F1B6D0FB448F}"/>
              </a:ext>
            </a:extLst>
          </p:cNvPr>
          <p:cNvSpPr/>
          <p:nvPr/>
        </p:nvSpPr>
        <p:spPr>
          <a:xfrm>
            <a:off x="10997985" y="3219225"/>
            <a:ext cx="6608368" cy="7067775"/>
          </a:xfrm>
          <a:custGeom>
            <a:avLst/>
            <a:gdLst/>
            <a:ahLst/>
            <a:cxnLst/>
            <a:rect l="l" t="t" r="r" b="b"/>
            <a:pathLst>
              <a:path w="2903525" h="3105375">
                <a:moveTo>
                  <a:pt x="0" y="0"/>
                </a:moveTo>
                <a:lnTo>
                  <a:pt x="2903526" y="0"/>
                </a:lnTo>
                <a:lnTo>
                  <a:pt x="2903526" y="3105375"/>
                </a:lnTo>
                <a:lnTo>
                  <a:pt x="0" y="3105375"/>
                </a:lnTo>
                <a:lnTo>
                  <a:pt x="0" y="0"/>
                </a:lnTo>
                <a:close/>
              </a:path>
            </a:pathLst>
          </a:custGeom>
          <a:blipFill>
            <a:blip r:embed="rId3"/>
            <a:stretch>
              <a:fillRect/>
            </a:stretch>
          </a:blipFill>
        </p:spPr>
      </p:sp>
    </p:spTree>
    <p:extLst>
      <p:ext uri="{BB962C8B-B14F-4D97-AF65-F5344CB8AC3E}">
        <p14:creationId xmlns:p14="http://schemas.microsoft.com/office/powerpoint/2010/main" val="20092232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640527915"/>
              </p:ext>
            </p:extLst>
          </p:nvPr>
        </p:nvGraphicFramePr>
        <p:xfrm>
          <a:off x="609600" y="1104899"/>
          <a:ext cx="17068800" cy="7633827"/>
        </p:xfrm>
        <a:graphic>
          <a:graphicData uri="http://schemas.openxmlformats.org/drawingml/2006/table">
            <a:tbl>
              <a:tblPr firstRow="1" bandRow="1">
                <a:tableStyleId>{5940675A-B579-460E-94D1-54222C63F5DA}</a:tableStyleId>
              </a:tblPr>
              <a:tblGrid>
                <a:gridCol w="4452730">
                  <a:extLst>
                    <a:ext uri="{9D8B030D-6E8A-4147-A177-3AD203B41FA5}">
                      <a16:colId xmlns:a16="http://schemas.microsoft.com/office/drawing/2014/main" val="840433722"/>
                    </a:ext>
                  </a:extLst>
                </a:gridCol>
                <a:gridCol w="7421218">
                  <a:extLst>
                    <a:ext uri="{9D8B030D-6E8A-4147-A177-3AD203B41FA5}">
                      <a16:colId xmlns:a16="http://schemas.microsoft.com/office/drawing/2014/main" val="612442973"/>
                    </a:ext>
                  </a:extLst>
                </a:gridCol>
                <a:gridCol w="5194852">
                  <a:extLst>
                    <a:ext uri="{9D8B030D-6E8A-4147-A177-3AD203B41FA5}">
                      <a16:colId xmlns:a16="http://schemas.microsoft.com/office/drawing/2014/main" val="1941792824"/>
                    </a:ext>
                  </a:extLst>
                </a:gridCol>
              </a:tblGrid>
              <a:tr h="812138">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821689">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d. Bánh cả thúng sao gọi là bánh ít?</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Trầu cả khay sao dám gọi trầu không?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K</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ết hợp từ trái nghĩa với từ</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đồng 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bánh cả thúng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(nhiều bánh)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bánh ít</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bánh</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đồng âm với từ ít (trái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nghĩa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nhiều</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trầu cả khay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trầu)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trầu không</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gọi</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từ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không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(trái nghĩa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có</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vừa tạo nên sự hấp dẫn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cho lời nói (lời nói tưởng như vô lí mà thực ra là</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có lí)</a:t>
                      </a:r>
                    </a:p>
                  </a:txBody>
                  <a:tcPr>
                    <a:solidFill>
                      <a:schemeClr val="bg1">
                        <a:lumMod val="95000"/>
                      </a:schemeClr>
                    </a:solidFill>
                  </a:tcPr>
                </a:tc>
                <a:extLst>
                  <a:ext uri="{0D108BD9-81ED-4DB2-BD59-A6C34878D82A}">
                    <a16:rowId xmlns:a16="http://schemas.microsoft.com/office/drawing/2014/main" val="3907112838"/>
                  </a:ext>
                </a:extLst>
              </a:tr>
            </a:tbl>
          </a:graphicData>
        </a:graphic>
      </p:graphicFrame>
      <p:sp>
        <p:nvSpPr>
          <p:cNvPr id="3" name="Rectangle 1"/>
          <p:cNvSpPr>
            <a:spLocks noChangeArrowheads="1"/>
          </p:cNvSpPr>
          <p:nvPr/>
        </p:nvSpPr>
        <p:spPr bwMode="auto">
          <a:xfrm>
            <a:off x="2933700" y="203358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C0F2B750-4D0C-C03A-700A-8DCDC4BB6255}"/>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4" name="Freeform 14">
            <a:extLst>
              <a:ext uri="{FF2B5EF4-FFF2-40B4-BE49-F238E27FC236}">
                <a16:creationId xmlns:a16="http://schemas.microsoft.com/office/drawing/2014/main" id="{C8B6E8D7-7301-17EB-5D02-CCAFB16FF049}"/>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410645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011922487"/>
              </p:ext>
            </p:extLst>
          </p:nvPr>
        </p:nvGraphicFramePr>
        <p:xfrm>
          <a:off x="762000" y="1104899"/>
          <a:ext cx="16535400" cy="6172191"/>
        </p:xfrm>
        <a:graphic>
          <a:graphicData uri="http://schemas.openxmlformats.org/drawingml/2006/table">
            <a:tbl>
              <a:tblPr firstRow="1" bandRow="1">
                <a:tableStyleId>{5940675A-B579-460E-94D1-54222C63F5DA}</a:tableStyleId>
              </a:tblPr>
              <a:tblGrid>
                <a:gridCol w="4601155">
                  <a:extLst>
                    <a:ext uri="{9D8B030D-6E8A-4147-A177-3AD203B41FA5}">
                      <a16:colId xmlns:a16="http://schemas.microsoft.com/office/drawing/2014/main" val="840433722"/>
                    </a:ext>
                  </a:extLst>
                </a:gridCol>
                <a:gridCol w="6398481">
                  <a:extLst>
                    <a:ext uri="{9D8B030D-6E8A-4147-A177-3AD203B41FA5}">
                      <a16:colId xmlns:a16="http://schemas.microsoft.com/office/drawing/2014/main" val="612442973"/>
                    </a:ext>
                  </a:extLst>
                </a:gridCol>
                <a:gridCol w="5535764">
                  <a:extLst>
                    <a:ext uri="{9D8B030D-6E8A-4147-A177-3AD203B41FA5}">
                      <a16:colId xmlns:a16="http://schemas.microsoft.com/office/drawing/2014/main" val="1941792824"/>
                    </a:ext>
                  </a:extLst>
                </a:gridCol>
              </a:tblGrid>
              <a:tr h="847828">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5324363">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e. Thấy nếp thì lại thèm xôi</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Ngồi bên thúng gạo nhớ nồi cơm thơm.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từ cùng trường nghĩa</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nếp</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xôi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gạo</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cơm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đều là những danh từ có liên</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quan đến cây lúa.</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G</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iúp tạo nên sự ý vị, hấp dẫn cho lời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nói (những sản vật của nền nông nghiệp lúa nước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cùng được nhắc đến trong câu ca dao một cách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thân thương).</a:t>
                      </a:r>
                    </a:p>
                  </a:txBody>
                  <a:tcPr>
                    <a:solidFill>
                      <a:schemeClr val="bg1">
                        <a:lumMod val="95000"/>
                      </a:schemeClr>
                    </a:solidFill>
                  </a:tcPr>
                </a:tc>
                <a:extLst>
                  <a:ext uri="{0D108BD9-81ED-4DB2-BD59-A6C34878D82A}">
                    <a16:rowId xmlns:a16="http://schemas.microsoft.com/office/drawing/2014/main" val="475490539"/>
                  </a:ext>
                </a:extLst>
              </a:tr>
            </a:tbl>
          </a:graphicData>
        </a:graphic>
      </p:graphicFrame>
      <p:sp>
        <p:nvSpPr>
          <p:cNvPr id="3" name="Rectangle 1"/>
          <p:cNvSpPr>
            <a:spLocks noChangeArrowheads="1"/>
          </p:cNvSpPr>
          <p:nvPr/>
        </p:nvSpPr>
        <p:spPr bwMode="auto">
          <a:xfrm>
            <a:off x="2933700" y="27273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E1307A32-6C56-25BC-9319-E53B50C97151}"/>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4" name="Freeform 14">
            <a:extLst>
              <a:ext uri="{FF2B5EF4-FFF2-40B4-BE49-F238E27FC236}">
                <a16:creationId xmlns:a16="http://schemas.microsoft.com/office/drawing/2014/main" id="{9964D45D-1781-4894-6360-256947331ED7}"/>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34433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267986612"/>
              </p:ext>
            </p:extLst>
          </p:nvPr>
        </p:nvGraphicFramePr>
        <p:xfrm>
          <a:off x="762000" y="876300"/>
          <a:ext cx="16687800" cy="8229600"/>
        </p:xfrm>
        <a:graphic>
          <a:graphicData uri="http://schemas.openxmlformats.org/drawingml/2006/table">
            <a:tbl>
              <a:tblPr firstRow="1" bandRow="1">
                <a:tableStyleId>{5940675A-B579-460E-94D1-54222C63F5DA}</a:tableStyleId>
              </a:tblPr>
              <a:tblGrid>
                <a:gridCol w="4861229">
                  <a:extLst>
                    <a:ext uri="{9D8B030D-6E8A-4147-A177-3AD203B41FA5}">
                      <a16:colId xmlns:a16="http://schemas.microsoft.com/office/drawing/2014/main" val="840433722"/>
                    </a:ext>
                  </a:extLst>
                </a:gridCol>
                <a:gridCol w="5804452">
                  <a:extLst>
                    <a:ext uri="{9D8B030D-6E8A-4147-A177-3AD203B41FA5}">
                      <a16:colId xmlns:a16="http://schemas.microsoft.com/office/drawing/2014/main" val="612442973"/>
                    </a:ext>
                  </a:extLst>
                </a:gridCol>
                <a:gridCol w="6022119">
                  <a:extLst>
                    <a:ext uri="{9D8B030D-6E8A-4147-A177-3AD203B41FA5}">
                      <a16:colId xmlns:a16="http://schemas.microsoft.com/office/drawing/2014/main" val="1941792824"/>
                    </a:ext>
                  </a:extLst>
                </a:gridCol>
              </a:tblGrid>
              <a:tr h="760463">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7833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g. Con ngựa đá con ngựa đá, con ngựa đá không đá con ngựa.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(Vế đối cổ)</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từ đồng 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đá </a:t>
                      </a:r>
                      <a:r>
                        <a:rPr lang="en-US" sz="4400" i="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động từ chỉ</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hành động dùng chân tác động lên một đối tượng</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nào đó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đá </a:t>
                      </a:r>
                      <a:r>
                        <a:rPr lang="en-US" sz="4400" i="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danh từ chỉ một loại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chất rắn tồn tại nhiều trong vỏ Trái Đất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(buộc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người nghe phải suy nghĩ để hiểu lời nói đang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diễn tả điều gì), vừa tạo nên sự hấp dẫn cho lời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nói (lời nói thoạt nghe khó hiểu, như một câu đố;</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nhưng khi nhận ra hiện tượng đồng âm thì lại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thấy ý nghĩa rất giản dị)</a:t>
                      </a:r>
                    </a:p>
                  </a:txBody>
                  <a:tcPr>
                    <a:solidFill>
                      <a:schemeClr val="bg1">
                        <a:lumMod val="95000"/>
                      </a:schemeClr>
                    </a:solidFill>
                  </a:tcPr>
                </a:tc>
                <a:extLst>
                  <a:ext uri="{0D108BD9-81ED-4DB2-BD59-A6C34878D82A}">
                    <a16:rowId xmlns:a16="http://schemas.microsoft.com/office/drawing/2014/main" val="2032727282"/>
                  </a:ext>
                </a:extLst>
              </a:tr>
            </a:tbl>
          </a:graphicData>
        </a:graphic>
      </p:graphicFrame>
      <p:sp>
        <p:nvSpPr>
          <p:cNvPr id="3" name="Rectangle 1"/>
          <p:cNvSpPr>
            <a:spLocks noChangeArrowheads="1"/>
          </p:cNvSpPr>
          <p:nvPr/>
        </p:nvSpPr>
        <p:spPr bwMode="auto">
          <a:xfrm>
            <a:off x="2933700" y="21336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85B79DF4-438B-607B-636F-309F388288B2}"/>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4" name="Freeform 14">
            <a:extLst>
              <a:ext uri="{FF2B5EF4-FFF2-40B4-BE49-F238E27FC236}">
                <a16:creationId xmlns:a16="http://schemas.microsoft.com/office/drawing/2014/main" id="{5F09A358-39D6-1A85-8942-C7F6A31F663E}"/>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25338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937775891"/>
              </p:ext>
            </p:extLst>
          </p:nvPr>
        </p:nvGraphicFramePr>
        <p:xfrm>
          <a:off x="762000" y="876299"/>
          <a:ext cx="16764000" cy="8243426"/>
        </p:xfrm>
        <a:graphic>
          <a:graphicData uri="http://schemas.openxmlformats.org/drawingml/2006/table">
            <a:tbl>
              <a:tblPr firstRow="1" bandRow="1">
                <a:tableStyleId>{5940675A-B579-460E-94D1-54222C63F5DA}</a:tableStyleId>
              </a:tblPr>
              <a:tblGrid>
                <a:gridCol w="4591878">
                  <a:extLst>
                    <a:ext uri="{9D8B030D-6E8A-4147-A177-3AD203B41FA5}">
                      <a16:colId xmlns:a16="http://schemas.microsoft.com/office/drawing/2014/main" val="840433722"/>
                    </a:ext>
                  </a:extLst>
                </a:gridCol>
                <a:gridCol w="6341165">
                  <a:extLst>
                    <a:ext uri="{9D8B030D-6E8A-4147-A177-3AD203B41FA5}">
                      <a16:colId xmlns:a16="http://schemas.microsoft.com/office/drawing/2014/main" val="612442973"/>
                    </a:ext>
                  </a:extLst>
                </a:gridCol>
                <a:gridCol w="5830957">
                  <a:extLst>
                    <a:ext uri="{9D8B030D-6E8A-4147-A177-3AD203B41FA5}">
                      <a16:colId xmlns:a16="http://schemas.microsoft.com/office/drawing/2014/main" val="1941792824"/>
                    </a:ext>
                  </a:extLst>
                </a:gridCol>
              </a:tblGrid>
              <a:tr h="775826">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920365">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h. Anh Hươu đi chợ Đồng Nai</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Bước qua Bến Nghé, ngồi nhai thịt bò.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từ đồng âm kết hợp từ cùng</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trường nghĩa</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c</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hợ</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Đồng Nai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Bến Nghé, anh Hươu</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chứa các tiếng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hươu</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nai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nghé</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loài động vật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hươu</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nai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nghé</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bò</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trường nghĩa</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danh từ chỉ các loài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động vật bốn chân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Giúp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dẫn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loài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bg1">
                        <a:lumMod val="95000"/>
                      </a:schemeClr>
                    </a:solidFill>
                  </a:tcPr>
                </a:tc>
                <a:extLst>
                  <a:ext uri="{0D108BD9-81ED-4DB2-BD59-A6C34878D82A}">
                    <a16:rowId xmlns:a16="http://schemas.microsoft.com/office/drawing/2014/main" val="3140381714"/>
                  </a:ext>
                </a:extLst>
              </a:tr>
            </a:tbl>
          </a:graphicData>
        </a:graphic>
      </p:graphicFrame>
      <p:sp>
        <p:nvSpPr>
          <p:cNvPr id="3" name="Rectangle 1"/>
          <p:cNvSpPr>
            <a:spLocks noChangeArrowheads="1"/>
          </p:cNvSpPr>
          <p:nvPr/>
        </p:nvSpPr>
        <p:spPr bwMode="auto">
          <a:xfrm>
            <a:off x="2933700" y="26289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2933700" y="3421063"/>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C1F295BE-3707-FF7E-70FE-94D188E01374}"/>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4" name="Freeform 14">
            <a:extLst>
              <a:ext uri="{FF2B5EF4-FFF2-40B4-BE49-F238E27FC236}">
                <a16:creationId xmlns:a16="http://schemas.microsoft.com/office/drawing/2014/main" id="{D34944C2-2273-62F6-E77F-852504D53DF2}"/>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248634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212167155"/>
              </p:ext>
            </p:extLst>
          </p:nvPr>
        </p:nvGraphicFramePr>
        <p:xfrm>
          <a:off x="849036" y="1369463"/>
          <a:ext cx="16524563" cy="7015993"/>
        </p:xfrm>
        <a:graphic>
          <a:graphicData uri="http://schemas.openxmlformats.org/drawingml/2006/table">
            <a:tbl>
              <a:tblPr firstRow="1" bandRow="1">
                <a:tableStyleId>{5940675A-B579-460E-94D1-54222C63F5DA}</a:tableStyleId>
              </a:tblPr>
              <a:tblGrid>
                <a:gridCol w="4598139">
                  <a:extLst>
                    <a:ext uri="{9D8B030D-6E8A-4147-A177-3AD203B41FA5}">
                      <a16:colId xmlns:a16="http://schemas.microsoft.com/office/drawing/2014/main" val="840433722"/>
                    </a:ext>
                  </a:extLst>
                </a:gridCol>
                <a:gridCol w="5388445">
                  <a:extLst>
                    <a:ext uri="{9D8B030D-6E8A-4147-A177-3AD203B41FA5}">
                      <a16:colId xmlns:a16="http://schemas.microsoft.com/office/drawing/2014/main" val="612442973"/>
                    </a:ext>
                  </a:extLst>
                </a:gridCol>
                <a:gridCol w="6537979">
                  <a:extLst>
                    <a:ext uri="{9D8B030D-6E8A-4147-A177-3AD203B41FA5}">
                      <a16:colId xmlns:a16="http://schemas.microsoft.com/office/drawing/2014/main" val="1941792824"/>
                    </a:ext>
                  </a:extLst>
                </a:gridCol>
              </a:tblGrid>
              <a:tr h="842455">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173538">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i. Con cá đối bỏ trong cối đá;</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Con mèo cái nằm trên mái kèo.</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Trách cha mẹ em nghèo, anh nỡ phụ duyên em.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lối nói lái</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 đối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cối đá</a:t>
                      </a:r>
                      <a:endParaRPr lang="en-US" sz="4400" i="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mèo</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mái kèo</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(lời nói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khiến người nghe phải suy ngẫm lí do vì sao các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vật lại ở vị trí ấy), vừa tạo nên sự hấp dẫn cho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lời nói (mối liên hệ thú vị</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giữa tên gọi các con vật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với vị trí chúng hiện diện)</a:t>
                      </a:r>
                    </a:p>
                  </a:txBody>
                  <a:tcPr>
                    <a:solidFill>
                      <a:schemeClr val="bg1">
                        <a:lumMod val="95000"/>
                      </a:schemeClr>
                    </a:solidFill>
                  </a:tcPr>
                </a:tc>
                <a:extLst>
                  <a:ext uri="{0D108BD9-81ED-4DB2-BD59-A6C34878D82A}">
                    <a16:rowId xmlns:a16="http://schemas.microsoft.com/office/drawing/2014/main" val="1506907583"/>
                  </a:ext>
                </a:extLst>
              </a:tr>
            </a:tbl>
          </a:graphicData>
        </a:graphic>
      </p:graphicFrame>
      <p:sp>
        <p:nvSpPr>
          <p:cNvPr id="3" name="Rectangle 1"/>
          <p:cNvSpPr>
            <a:spLocks noChangeArrowheads="1"/>
          </p:cNvSpPr>
          <p:nvPr/>
        </p:nvSpPr>
        <p:spPr bwMode="auto">
          <a:xfrm>
            <a:off x="2933700" y="27273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667977DA-1564-2427-C703-747A097D72E0}"/>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4" name="Freeform 14">
            <a:extLst>
              <a:ext uri="{FF2B5EF4-FFF2-40B4-BE49-F238E27FC236}">
                <a16:creationId xmlns:a16="http://schemas.microsoft.com/office/drawing/2014/main" id="{AE56BF2D-BC3C-F0E3-CBC1-5B6EDA359192}"/>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52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a:extLst>
              <a:ext uri="{FF2B5EF4-FFF2-40B4-BE49-F238E27FC236}">
                <a16:creationId xmlns:a16="http://schemas.microsoft.com/office/drawing/2014/main" id="{A45DEE65-BBDA-2473-7535-242FBA0D24C7}"/>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xmlns="" r:embed="rId4"/>
                </a:ext>
              </a:extLst>
            </a:blip>
            <a:stretch>
              <a:fillRect/>
            </a:stretch>
          </a:blipFill>
        </p:spPr>
      </p:sp>
      <p:sp>
        <p:nvSpPr>
          <p:cNvPr id="4" name="Freeform 14">
            <a:extLst>
              <a:ext uri="{FF2B5EF4-FFF2-40B4-BE49-F238E27FC236}">
                <a16:creationId xmlns:a16="http://schemas.microsoft.com/office/drawing/2014/main" id="{7C8A3D3C-8F39-2050-4977-B5E5E1C6F11A}"/>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2114297928"/>
              </p:ext>
            </p:extLst>
          </p:nvPr>
        </p:nvGraphicFramePr>
        <p:xfrm>
          <a:off x="304800" y="266700"/>
          <a:ext cx="17526000" cy="9570720"/>
        </p:xfrm>
        <a:graphic>
          <a:graphicData uri="http://schemas.openxmlformats.org/drawingml/2006/table">
            <a:tbl>
              <a:tblPr firstRow="1" bandRow="1">
                <a:tableStyleId>{5940675A-B579-460E-94D1-54222C63F5DA}</a:tableStyleId>
              </a:tblPr>
              <a:tblGrid>
                <a:gridCol w="5334000">
                  <a:extLst>
                    <a:ext uri="{9D8B030D-6E8A-4147-A177-3AD203B41FA5}">
                      <a16:colId xmlns:a16="http://schemas.microsoft.com/office/drawing/2014/main" val="840433722"/>
                    </a:ext>
                  </a:extLst>
                </a:gridCol>
                <a:gridCol w="9271000">
                  <a:extLst>
                    <a:ext uri="{9D8B030D-6E8A-4147-A177-3AD203B41FA5}">
                      <a16:colId xmlns:a16="http://schemas.microsoft.com/office/drawing/2014/main" val="612442973"/>
                    </a:ext>
                  </a:extLst>
                </a:gridCol>
                <a:gridCol w="2921000">
                  <a:extLst>
                    <a:ext uri="{9D8B030D-6E8A-4147-A177-3AD203B41FA5}">
                      <a16:colId xmlns:a16="http://schemas.microsoft.com/office/drawing/2014/main" val="1941792824"/>
                    </a:ext>
                  </a:extLst>
                </a:gridCol>
              </a:tblGrid>
              <a:tr h="370840">
                <a:tc>
                  <a:txBody>
                    <a:bodyPr/>
                    <a:lstStyle/>
                    <a:p>
                      <a:pPr algn="ctr"/>
                      <a:r>
                        <a:rPr lang="en-US" sz="4400" b="1" dirty="0" err="1">
                          <a:latin typeface="Times New Roman" panose="02020603050405020304" pitchFamily="18" charset="0"/>
                          <a:cs typeface="Times New Roman" panose="02020603050405020304" pitchFamily="18" charset="0"/>
                        </a:rPr>
                        <a:t>Ví</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a:t>
                      </a:r>
                      <a:endParaRPr lang="en-US" sz="4400" b="1" dirty="0">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latin typeface="Times New Roman" panose="02020603050405020304" pitchFamily="18" charset="0"/>
                          <a:cs typeface="Times New Roman" panose="02020603050405020304" pitchFamily="18" charset="0"/>
                        </a:rPr>
                        <a:t>Tên</a:t>
                      </a:r>
                      <a:r>
                        <a:rPr lang="en-US" sz="4400" b="1" baseline="0" dirty="0">
                          <a:latin typeface="Times New Roman" panose="02020603050405020304" pitchFamily="18" charset="0"/>
                          <a:cs typeface="Times New Roman" panose="02020603050405020304" pitchFamily="18" charset="0"/>
                        </a:rPr>
                        <a:t> BPTT </a:t>
                      </a:r>
                      <a:r>
                        <a:rPr lang="en-US" sz="4400" b="1" baseline="0" dirty="0" err="1">
                          <a:latin typeface="Times New Roman" panose="02020603050405020304" pitchFamily="18" charset="0"/>
                          <a:cs typeface="Times New Roman" panose="02020603050405020304" pitchFamily="18" charset="0"/>
                        </a:rPr>
                        <a:t>chơi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chữ</a:t>
                      </a:r>
                      <a:endParaRPr lang="en-US" sz="4400" b="1" dirty="0">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latin typeface="Times New Roman" panose="02020603050405020304" pitchFamily="18" charset="0"/>
                          <a:cs typeface="Times New Roman" panose="02020603050405020304" pitchFamily="18" charset="0"/>
                        </a:rPr>
                        <a:t>Tác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dụng</a:t>
                      </a:r>
                      <a:endParaRPr lang="en-US" sz="4400" b="1" dirty="0">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370840">
                <a:tc>
                  <a:txBody>
                    <a:bodyPr/>
                    <a:lstStyle/>
                    <a:p>
                      <a:pPr algn="just"/>
                      <a:r>
                        <a:rPr lang="vi-VN" sz="4400" b="1" dirty="0">
                          <a:latin typeface="Times New Roman" panose="02020603050405020304" pitchFamily="18" charset="0"/>
                          <a:cs typeface="Times New Roman" panose="02020603050405020304" pitchFamily="18" charset="0"/>
                        </a:rPr>
                        <a:t>k. Một trăm thứ dầu, dầu xoa không ai thắp;</a:t>
                      </a:r>
                    </a:p>
                    <a:p>
                      <a:pPr algn="just"/>
                      <a:r>
                        <a:rPr lang="vi-VN" sz="4400" b="1" dirty="0">
                          <a:latin typeface="Times New Roman" panose="02020603050405020304" pitchFamily="18" charset="0"/>
                          <a:cs typeface="Times New Roman" panose="02020603050405020304" pitchFamily="18" charset="0"/>
                        </a:rPr>
                        <a:t>Một trăm thứ bắp, bắp chuối chẳng ai rang;</a:t>
                      </a:r>
                    </a:p>
                    <a:p>
                      <a:pPr algn="just"/>
                      <a:r>
                        <a:rPr lang="vi-VN" sz="4400" b="1" dirty="0">
                          <a:latin typeface="Times New Roman" panose="02020603050405020304" pitchFamily="18" charset="0"/>
                          <a:cs typeface="Times New Roman" panose="02020603050405020304" pitchFamily="18" charset="0"/>
                        </a:rPr>
                        <a:t>Một trăm thứ than, than thân không ai quạt;</a:t>
                      </a:r>
                    </a:p>
                    <a:p>
                      <a:pPr algn="just"/>
                      <a:r>
                        <a:rPr lang="vi-VN" sz="4400" b="1" dirty="0">
                          <a:latin typeface="Times New Roman" panose="02020603050405020304" pitchFamily="18" charset="0"/>
                          <a:cs typeface="Times New Roman" panose="02020603050405020304" pitchFamily="18" charset="0"/>
                        </a:rPr>
                        <a:t>Một trăm thứ bạc, bạc tình bán chẳng ai mua. </a:t>
                      </a:r>
                      <a:endParaRPr lang="en-US" sz="4400" b="1" dirty="0">
                        <a:latin typeface="Times New Roman" panose="02020603050405020304" pitchFamily="18" charset="0"/>
                        <a:cs typeface="Times New Roman" panose="02020603050405020304" pitchFamily="18" charset="0"/>
                      </a:endParaRPr>
                    </a:p>
                    <a:p>
                      <a:pPr algn="r"/>
                      <a:r>
                        <a:rPr lang="vi-VN" sz="4400" dirty="0">
                          <a:latin typeface="Times New Roman" panose="02020603050405020304" pitchFamily="18" charset="0"/>
                          <a:cs typeface="Times New Roman" panose="02020603050405020304" pitchFamily="18" charset="0"/>
                        </a:rPr>
                        <a:t>(Ca dao)</a:t>
                      </a:r>
                      <a:endParaRPr lang="vi-VN" sz="4400" b="0" i="0" dirty="0">
                        <a:solidFill>
                          <a:srgbClr val="333333"/>
                        </a:solidFill>
                        <a:effectLst/>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rgbClr val="242021"/>
                          </a:solidFill>
                          <a:latin typeface="Times New Roman" panose="02020603050405020304" pitchFamily="18" charset="0"/>
                          <a:cs typeface="Times New Roman" panose="02020603050405020304" pitchFamily="18" charset="0"/>
                        </a:rPr>
                        <a:t>D</a:t>
                      </a:r>
                      <a:r>
                        <a:rPr lang="vi-VN" sz="4400" b="1" dirty="0">
                          <a:solidFill>
                            <a:srgbClr val="242021"/>
                          </a:solidFill>
                          <a:latin typeface="Times New Roman" panose="02020603050405020304" pitchFamily="18" charset="0"/>
                          <a:cs typeface="Times New Roman" panose="02020603050405020304" pitchFamily="18" charset="0"/>
                        </a:rPr>
                        <a:t>ùng từ đồng âm </a:t>
                      </a:r>
                      <a:endParaRPr lang="en-US" sz="4400" b="1" dirty="0">
                        <a:solidFill>
                          <a:srgbClr val="24202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a:t>
                      </a:r>
                      <a:r>
                        <a:rPr lang="en-US" sz="4400" baseline="0"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dầu</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nhiên liệu</a:t>
                      </a: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đồng âm với từ </a:t>
                      </a:r>
                      <a:r>
                        <a:rPr lang="vi-VN" sz="4400" i="1" dirty="0">
                          <a:solidFill>
                            <a:srgbClr val="242021"/>
                          </a:solidFill>
                          <a:latin typeface="Times New Roman" panose="02020603050405020304" pitchFamily="18" charset="0"/>
                          <a:cs typeface="Times New Roman" panose="02020603050405020304" pitchFamily="18" charset="0"/>
                        </a:rPr>
                        <a:t>dầu</a:t>
                      </a:r>
                      <a:r>
                        <a:rPr lang="en-US" sz="4400" i="1" dirty="0">
                          <a:solidFill>
                            <a:srgbClr val="242021"/>
                          </a:solidFill>
                          <a:latin typeface="Times New Roman" panose="02020603050405020304" pitchFamily="18" charset="0"/>
                          <a:cs typeface="Times New Roman" panose="02020603050405020304" pitchFamily="18" charset="0"/>
                        </a:rPr>
                        <a:t> </a:t>
                      </a:r>
                      <a:r>
                        <a:rPr lang="en-US" sz="4400" i="1" baseline="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dược phẩm</a:t>
                      </a:r>
                      <a:r>
                        <a:rPr lang="en-US" sz="4400" dirty="0">
                          <a:solidFill>
                            <a:srgbClr val="242021"/>
                          </a:solidFill>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a:t>
                      </a:r>
                      <a:r>
                        <a:rPr lang="en-US" sz="4400" baseline="0"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bắp</a:t>
                      </a:r>
                      <a:r>
                        <a:rPr lang="en-US" sz="4400" i="1"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a:t>
                      </a:r>
                      <a:r>
                        <a:rPr lang="vi-VN" sz="4400" i="1" dirty="0">
                          <a:solidFill>
                            <a:srgbClr val="242021"/>
                          </a:solidFill>
                          <a:latin typeface="Times New Roman" panose="02020603050405020304" pitchFamily="18" charset="0"/>
                          <a:cs typeface="Times New Roman" panose="02020603050405020304" pitchFamily="18" charset="0"/>
                        </a:rPr>
                        <a:t>ngô</a:t>
                      </a:r>
                      <a:r>
                        <a:rPr lang="en-US" sz="4400" i="0" dirty="0">
                          <a:solidFill>
                            <a:srgbClr val="242021"/>
                          </a:solidFill>
                          <a:latin typeface="Times New Roman" panose="02020603050405020304" pitchFamily="18" charset="0"/>
                          <a:cs typeface="Times New Roman" panose="02020603050405020304" pitchFamily="18" charset="0"/>
                        </a:rPr>
                        <a:t>,</a:t>
                      </a:r>
                      <a:r>
                        <a:rPr lang="en-US" sz="4400" i="0" baseline="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lương thực</a:t>
                      </a: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đồng âm với từ </a:t>
                      </a:r>
                      <a:r>
                        <a:rPr lang="vi-VN" sz="4400" i="1" dirty="0">
                          <a:solidFill>
                            <a:srgbClr val="242021"/>
                          </a:solidFill>
                          <a:latin typeface="Times New Roman" panose="02020603050405020304" pitchFamily="18" charset="0"/>
                          <a:cs typeface="Times New Roman" panose="02020603050405020304" pitchFamily="18" charset="0"/>
                        </a:rPr>
                        <a:t>bắp </a:t>
                      </a:r>
                      <a:r>
                        <a:rPr lang="vi-VN" sz="4400" dirty="0">
                          <a:solidFill>
                            <a:srgbClr val="242021"/>
                          </a:solidFill>
                          <a:latin typeface="Times New Roman" panose="02020603050405020304" pitchFamily="18" charset="0"/>
                          <a:cs typeface="Times New Roman" panose="02020603050405020304" pitchFamily="18" charset="0"/>
                        </a:rPr>
                        <a:t>(trong </a:t>
                      </a:r>
                      <a:r>
                        <a:rPr lang="vi-VN" sz="4400" i="1" dirty="0">
                          <a:solidFill>
                            <a:srgbClr val="242021"/>
                          </a:solidFill>
                          <a:latin typeface="Times New Roman" panose="02020603050405020304" pitchFamily="18" charset="0"/>
                          <a:cs typeface="Times New Roman" panose="02020603050405020304" pitchFamily="18" charset="0"/>
                        </a:rPr>
                        <a:t>bắp chuối</a:t>
                      </a:r>
                      <a:r>
                        <a:rPr lang="vi-VN" sz="4400" dirty="0">
                          <a:solidFill>
                            <a:srgbClr val="242021"/>
                          </a:solidFill>
                          <a:latin typeface="Times New Roman" panose="02020603050405020304" pitchFamily="18" charset="0"/>
                          <a:cs typeface="Times New Roman" panose="02020603050405020304" pitchFamily="18" charset="0"/>
                        </a:rPr>
                        <a:t>)</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để chỉ hoa chuối khi các cánh còn cuộn tròn, chưa</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nở </a:t>
                      </a:r>
                      <a:endParaRPr lang="en-US" sz="4400" dirty="0">
                        <a:solidFill>
                          <a:srgbClr val="24202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0" dirty="0">
                          <a:solidFill>
                            <a:srgbClr val="242021"/>
                          </a:solidFill>
                          <a:latin typeface="Times New Roman" panose="02020603050405020304" pitchFamily="18" charset="0"/>
                          <a:cs typeface="Times New Roman" panose="02020603050405020304" pitchFamily="18" charset="0"/>
                        </a:rPr>
                        <a:t>+</a:t>
                      </a:r>
                      <a:r>
                        <a:rPr lang="en-US" sz="4400" i="0" baseline="0"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than</a:t>
                      </a:r>
                      <a:r>
                        <a:rPr lang="en-US" sz="4400" i="1" dirty="0">
                          <a:solidFill>
                            <a:srgbClr val="242021"/>
                          </a:solidFill>
                          <a:latin typeface="Times New Roman" panose="02020603050405020304" pitchFamily="18" charset="0"/>
                          <a:cs typeface="Times New Roman" panose="02020603050405020304" pitchFamily="18" charset="0"/>
                        </a:rPr>
                        <a:t> </a:t>
                      </a:r>
                      <a:r>
                        <a:rPr lang="en-US" sz="4400" i="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nhiên liệu,</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thường có màu đen</a:t>
                      </a: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đồng âm với từ </a:t>
                      </a:r>
                      <a:r>
                        <a:rPr lang="vi-VN" sz="4400" i="1" dirty="0">
                          <a:solidFill>
                            <a:srgbClr val="242021"/>
                          </a:solidFill>
                          <a:latin typeface="Times New Roman" panose="02020603050405020304" pitchFamily="18" charset="0"/>
                          <a:cs typeface="Times New Roman" panose="02020603050405020304" pitchFamily="18" charset="0"/>
                        </a:rPr>
                        <a:t>than</a:t>
                      </a:r>
                      <a:r>
                        <a:rPr lang="en-US" sz="4400" i="1" baseline="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hành động thốt lên thành lời về nỗi khổ, nỗi</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bất hạnh của mình</a:t>
                      </a:r>
                      <a:r>
                        <a:rPr lang="en-US" sz="4400" dirty="0">
                          <a:solidFill>
                            <a:srgbClr val="242021"/>
                          </a:solidFill>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 </a:t>
                      </a:r>
                      <a:r>
                        <a:rPr lang="en-US" sz="4400" i="1" dirty="0" err="1">
                          <a:solidFill>
                            <a:srgbClr val="242021"/>
                          </a:solidFill>
                          <a:latin typeface="Times New Roman" panose="02020603050405020304" pitchFamily="18" charset="0"/>
                          <a:cs typeface="Times New Roman" panose="02020603050405020304" pitchFamily="18" charset="0"/>
                        </a:rPr>
                        <a:t>bạc</a:t>
                      </a:r>
                      <a:r>
                        <a:rPr lang="en-US" sz="4400" i="1" baseline="0" dirty="0">
                          <a:solidFill>
                            <a:srgbClr val="242021"/>
                          </a:solidFill>
                          <a:latin typeface="Times New Roman" panose="02020603050405020304" pitchFamily="18" charset="0"/>
                          <a:cs typeface="Times New Roman" panose="02020603050405020304" pitchFamily="18" charset="0"/>
                        </a:rPr>
                        <a:t> </a:t>
                      </a:r>
                      <a:r>
                        <a:rPr lang="en-US" sz="4400" i="0" baseline="0" dirty="0">
                          <a:solidFill>
                            <a:srgbClr val="242021"/>
                          </a:solidFill>
                          <a:latin typeface="Times New Roman" panose="02020603050405020304" pitchFamily="18" charset="0"/>
                          <a:cs typeface="Times New Roman" panose="02020603050405020304" pitchFamily="18" charset="0"/>
                        </a:rPr>
                        <a:t>(</a:t>
                      </a:r>
                      <a:r>
                        <a:rPr lang="en-US" sz="4400" i="0" baseline="0" dirty="0" err="1">
                          <a:solidFill>
                            <a:srgbClr val="242021"/>
                          </a:solidFill>
                          <a:latin typeface="Times New Roman" panose="02020603050405020304" pitchFamily="18" charset="0"/>
                          <a:cs typeface="Times New Roman" panose="02020603050405020304" pitchFamily="18" charset="0"/>
                        </a:rPr>
                        <a:t>kim</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loại</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đồng</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âm</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với</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từ</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bạc</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không</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có</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tình</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nghĩa</a:t>
                      </a:r>
                      <a:r>
                        <a:rPr lang="en-US" sz="4400" i="0" baseline="0" dirty="0">
                          <a:solidFill>
                            <a:srgbClr val="242021"/>
                          </a:solidFill>
                          <a:latin typeface="Times New Roman" panose="02020603050405020304" pitchFamily="18" charset="0"/>
                          <a:cs typeface="Times New Roman" panose="02020603050405020304" pitchFamily="18" charset="0"/>
                        </a:rPr>
                        <a:t>)</a:t>
                      </a:r>
                      <a:endParaRPr lang="en-US" sz="4400" i="0" dirty="0">
                        <a:solidFill>
                          <a:srgbClr val="242021"/>
                        </a:solidFill>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V</a:t>
                      </a:r>
                      <a:r>
                        <a:rPr lang="vi-VN" sz="4400" dirty="0">
                          <a:solidFill>
                            <a:srgbClr val="242021"/>
                          </a:solidFill>
                          <a:latin typeface="Times New Roman" panose="02020603050405020304" pitchFamily="18" charset="0"/>
                          <a:cs typeface="Times New Roman" panose="02020603050405020304" pitchFamily="18" charset="0"/>
                        </a:rPr>
                        <a:t>ừa giúp làm phong phú tư duy (mở</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rộng liên tưởng về các từ đồng âm), vừa tạo nên sự</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ý vị, hấp dẫn cho lời nói (tạo sự bất ngờ).</a:t>
                      </a:r>
                      <a:endParaRPr lang="vi-VN"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101090265"/>
                  </a:ext>
                </a:extLst>
              </a:tr>
            </a:tbl>
          </a:graphicData>
        </a:graphic>
      </p:graphicFrame>
      <p:sp>
        <p:nvSpPr>
          <p:cNvPr id="3" name="Rectangle 1"/>
          <p:cNvSpPr>
            <a:spLocks noChangeArrowheads="1"/>
          </p:cNvSpPr>
          <p:nvPr/>
        </p:nvSpPr>
        <p:spPr bwMode="auto">
          <a:xfrm>
            <a:off x="2933700" y="17367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139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a:extLst>
              <a:ext uri="{FF2B5EF4-FFF2-40B4-BE49-F238E27FC236}">
                <a16:creationId xmlns:a16="http://schemas.microsoft.com/office/drawing/2014/main" id="{A8A25032-85B9-4BB5-8283-2219928C2302}"/>
              </a:ext>
            </a:extLst>
          </p:cNvPr>
          <p:cNvGrpSpPr/>
          <p:nvPr/>
        </p:nvGrpSpPr>
        <p:grpSpPr>
          <a:xfrm>
            <a:off x="787316" y="3023770"/>
            <a:ext cx="11191081" cy="5468627"/>
            <a:chOff x="0" y="0"/>
            <a:chExt cx="4082537" cy="1994970"/>
          </a:xfrm>
        </p:grpSpPr>
        <p:sp>
          <p:nvSpPr>
            <p:cNvPr id="4" name="Freeform 9">
              <a:extLst>
                <a:ext uri="{FF2B5EF4-FFF2-40B4-BE49-F238E27FC236}">
                  <a16:creationId xmlns:a16="http://schemas.microsoft.com/office/drawing/2014/main" id="{01E7BD0C-CBC4-9DC5-1E03-A18C07E06DE0}"/>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6" name="Freeform 2">
            <a:extLst>
              <a:ext uri="{FF2B5EF4-FFF2-40B4-BE49-F238E27FC236}">
                <a16:creationId xmlns:a16="http://schemas.microsoft.com/office/drawing/2014/main" id="{91DFFD9C-D8E1-2E6C-3665-31042A17BDAE}"/>
              </a:ext>
            </a:extLst>
          </p:cNvPr>
          <p:cNvSpPr/>
          <p:nvPr/>
        </p:nvSpPr>
        <p:spPr>
          <a:xfrm rot="-972200">
            <a:off x="-2422653" y="6613166"/>
            <a:ext cx="4595924" cy="5290273"/>
          </a:xfrm>
          <a:custGeom>
            <a:avLst/>
            <a:gdLst/>
            <a:ahLst/>
            <a:cxnLst/>
            <a:rect l="l" t="t" r="r" b="b"/>
            <a:pathLst>
              <a:path w="4595924" h="5290273">
                <a:moveTo>
                  <a:pt x="0" y="0"/>
                </a:moveTo>
                <a:lnTo>
                  <a:pt x="4595924" y="0"/>
                </a:lnTo>
                <a:lnTo>
                  <a:pt x="4595924" y="5290272"/>
                </a:lnTo>
                <a:lnTo>
                  <a:pt x="0" y="5290272"/>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sp>
      <p:sp>
        <p:nvSpPr>
          <p:cNvPr id="8" name="TextBox 7">
            <a:extLst>
              <a:ext uri="{FF2B5EF4-FFF2-40B4-BE49-F238E27FC236}">
                <a16:creationId xmlns:a16="http://schemas.microsoft.com/office/drawing/2014/main" id="{E858387C-AD13-DF2B-5A34-DAB7EF6EEFB8}"/>
              </a:ext>
            </a:extLst>
          </p:cNvPr>
          <p:cNvSpPr txBox="1"/>
          <p:nvPr/>
        </p:nvSpPr>
        <p:spPr>
          <a:xfrm>
            <a:off x="-609600" y="967650"/>
            <a:ext cx="14097000" cy="1323439"/>
          </a:xfrm>
          <a:prstGeom prst="rect">
            <a:avLst/>
          </a:prstGeom>
          <a:noFill/>
        </p:spPr>
        <p:txBody>
          <a:bodyPr wrap="squar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0" b="1" kern="1200" dirty="0" err="1">
                <a:solidFill>
                  <a:srgbClr val="C00000"/>
                </a:solidFill>
                <a:latin typeface="#9Slide04 Rokkitt Medium" panose="00000600000000000000" pitchFamily="2" charset="0"/>
              </a:rPr>
              <a:t>Hoạt</a:t>
            </a:r>
            <a:r>
              <a:rPr lang="en-US" sz="8000" b="1" kern="1200" dirty="0">
                <a:solidFill>
                  <a:srgbClr val="C00000"/>
                </a:solidFill>
                <a:latin typeface="#9Slide04 Rokkitt Medium" panose="00000600000000000000" pitchFamily="2" charset="0"/>
              </a:rPr>
              <a:t> </a:t>
            </a:r>
            <a:r>
              <a:rPr lang="en-US" sz="8000" b="1" kern="1200" dirty="0" err="1">
                <a:solidFill>
                  <a:srgbClr val="C00000"/>
                </a:solidFill>
                <a:latin typeface="#9Slide04 Rokkitt Medium" panose="00000600000000000000" pitchFamily="2" charset="0"/>
              </a:rPr>
              <a:t>động</a:t>
            </a:r>
            <a:r>
              <a:rPr lang="en-US" sz="8000" b="1" kern="1200" dirty="0">
                <a:solidFill>
                  <a:srgbClr val="C00000"/>
                </a:solidFill>
                <a:latin typeface="#9Slide04 Rokkitt Medium" panose="00000600000000000000" pitchFamily="2" charset="0"/>
              </a:rPr>
              <a:t> </a:t>
            </a:r>
            <a:r>
              <a:rPr lang="en-US" sz="8000" b="1" kern="1200" dirty="0" err="1">
                <a:solidFill>
                  <a:srgbClr val="C00000"/>
                </a:solidFill>
                <a:latin typeface="#9Slide04 Rokkitt Medium" panose="00000600000000000000" pitchFamily="2" charset="0"/>
              </a:rPr>
              <a:t>nhóm</a:t>
            </a:r>
            <a:r>
              <a:rPr lang="en-US" sz="8000" b="1" kern="1200" dirty="0">
                <a:solidFill>
                  <a:srgbClr val="C00000"/>
                </a:solidFill>
                <a:latin typeface="#9Slide04 Rokkitt Medium" panose="00000600000000000000" pitchFamily="2" charset="0"/>
              </a:rPr>
              <a:t> </a:t>
            </a:r>
            <a:r>
              <a:rPr lang="en-US" sz="8000" b="1" kern="1200" dirty="0" err="1">
                <a:solidFill>
                  <a:srgbClr val="C00000"/>
                </a:solidFill>
                <a:latin typeface="#9Slide04 Rokkitt Medium" panose="00000600000000000000" pitchFamily="2" charset="0"/>
              </a:rPr>
              <a:t>bàn</a:t>
            </a:r>
            <a:endParaRPr lang="en-US" sz="8000" b="1" dirty="0">
              <a:solidFill>
                <a:srgbClr val="C00000"/>
              </a:solidFill>
              <a:latin typeface="#9Slide04 Rokkitt Medium" panose="00000600000000000000" pitchFamily="2" charset="0"/>
            </a:endParaRPr>
          </a:p>
        </p:txBody>
      </p:sp>
      <p:sp>
        <p:nvSpPr>
          <p:cNvPr id="2" name="Rectangle 1"/>
          <p:cNvSpPr/>
          <p:nvPr/>
        </p:nvSpPr>
        <p:spPr>
          <a:xfrm>
            <a:off x="1866900" y="4171533"/>
            <a:ext cx="9144000" cy="2800767"/>
          </a:xfrm>
          <a:prstGeom prst="rect">
            <a:avLst/>
          </a:prstGeom>
        </p:spPr>
        <p:txBody>
          <a:bodyPr>
            <a:spAutoFit/>
          </a:bodyPr>
          <a:lstStyle/>
          <a:p>
            <a:pPr algn="just"/>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Nêu một trường hợp trong giao tiếp hàng ngày hoặc trong tác phẩm văn học có sử dụng biện pháp tu từ chơi chữ. Tác dụng khi sử dụng trường hợp đó.</a:t>
            </a:r>
          </a:p>
        </p:txBody>
      </p:sp>
      <p:sp>
        <p:nvSpPr>
          <p:cNvPr id="5" name="Freeform 5">
            <a:extLst>
              <a:ext uri="{FF2B5EF4-FFF2-40B4-BE49-F238E27FC236}">
                <a16:creationId xmlns:a16="http://schemas.microsoft.com/office/drawing/2014/main" id="{912DDED7-B7C7-BE52-46F8-F4D0904F7988}"/>
              </a:ext>
            </a:extLst>
          </p:cNvPr>
          <p:cNvSpPr/>
          <p:nvPr/>
        </p:nvSpPr>
        <p:spPr>
          <a:xfrm>
            <a:off x="12268200" y="3467100"/>
            <a:ext cx="5780228" cy="4114800"/>
          </a:xfrm>
          <a:custGeom>
            <a:avLst/>
            <a:gdLst/>
            <a:ahLst/>
            <a:cxnLst/>
            <a:rect l="l" t="t" r="r" b="b"/>
            <a:pathLst>
              <a:path w="5780228" h="4114800">
                <a:moveTo>
                  <a:pt x="0" y="0"/>
                </a:moveTo>
                <a:lnTo>
                  <a:pt x="5780228" y="0"/>
                </a:lnTo>
                <a:lnTo>
                  <a:pt x="578022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6454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E0086C99-3C31-D2CE-CA13-16BEBA9FE0F0}"/>
              </a:ext>
            </a:extLst>
          </p:cNvPr>
          <p:cNvGrpSpPr/>
          <p:nvPr/>
        </p:nvGrpSpPr>
        <p:grpSpPr>
          <a:xfrm>
            <a:off x="3548459" y="-1197493"/>
            <a:ext cx="11191081" cy="5468627"/>
            <a:chOff x="0" y="0"/>
            <a:chExt cx="4082537" cy="1994970"/>
          </a:xfrm>
        </p:grpSpPr>
        <p:sp>
          <p:nvSpPr>
            <p:cNvPr id="6" name="Freeform 9">
              <a:extLst>
                <a:ext uri="{FF2B5EF4-FFF2-40B4-BE49-F238E27FC236}">
                  <a16:creationId xmlns:a16="http://schemas.microsoft.com/office/drawing/2014/main" id="{4886D960-E92C-11D7-27B1-62724888FECE}"/>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2" name="Freeform 3">
            <a:extLst>
              <a:ext uri="{FF2B5EF4-FFF2-40B4-BE49-F238E27FC236}">
                <a16:creationId xmlns:a16="http://schemas.microsoft.com/office/drawing/2014/main" id="{377C5218-61B1-20C1-1887-E10F109CE79D}"/>
              </a:ext>
            </a:extLst>
          </p:cNvPr>
          <p:cNvSpPr/>
          <p:nvPr/>
        </p:nvSpPr>
        <p:spPr>
          <a:xfrm rot="703746" flipH="1">
            <a:off x="-1154962" y="7308008"/>
            <a:ext cx="4595924" cy="5290273"/>
          </a:xfrm>
          <a:custGeom>
            <a:avLst/>
            <a:gdLst/>
            <a:ahLst/>
            <a:cxnLst/>
            <a:rect l="l" t="t" r="r" b="b"/>
            <a:pathLst>
              <a:path w="4595924" h="5290273">
                <a:moveTo>
                  <a:pt x="4595924" y="0"/>
                </a:moveTo>
                <a:lnTo>
                  <a:pt x="0" y="0"/>
                </a:lnTo>
                <a:lnTo>
                  <a:pt x="0" y="5290272"/>
                </a:lnTo>
                <a:lnTo>
                  <a:pt x="4595924" y="5290272"/>
                </a:lnTo>
                <a:lnTo>
                  <a:pt x="4595924"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sp>
      <p:sp>
        <p:nvSpPr>
          <p:cNvPr id="5" name="Freeform 5">
            <a:extLst>
              <a:ext uri="{FF2B5EF4-FFF2-40B4-BE49-F238E27FC236}">
                <a16:creationId xmlns:a16="http://schemas.microsoft.com/office/drawing/2014/main" id="{AF72A8D2-4F9A-0E64-211B-1930B8477E2D}"/>
              </a:ext>
            </a:extLst>
          </p:cNvPr>
          <p:cNvSpPr/>
          <p:nvPr/>
        </p:nvSpPr>
        <p:spPr>
          <a:xfrm rot="-952765">
            <a:off x="-1377683" y="-1251350"/>
            <a:ext cx="3907189" cy="3741133"/>
          </a:xfrm>
          <a:custGeom>
            <a:avLst/>
            <a:gdLst/>
            <a:ahLst/>
            <a:cxnLst/>
            <a:rect l="l" t="t" r="r" b="b"/>
            <a:pathLst>
              <a:path w="3907189" h="3741133">
                <a:moveTo>
                  <a:pt x="0" y="0"/>
                </a:moveTo>
                <a:lnTo>
                  <a:pt x="3907188" y="0"/>
                </a:lnTo>
                <a:lnTo>
                  <a:pt x="3907188" y="3741133"/>
                </a:lnTo>
                <a:lnTo>
                  <a:pt x="0" y="3741133"/>
                </a:lnTo>
                <a:lnTo>
                  <a:pt x="0" y="0"/>
                </a:lnTo>
                <a:close/>
              </a:path>
            </a:pathLst>
          </a:custGeom>
          <a:blipFill>
            <a:blip r:embed="rId5">
              <a:alphaModFix amt="50000"/>
              <a:extLst>
                <a:ext uri="{96DAC541-7B7A-43D3-8B79-37D633B846F1}">
                  <asvg:svgBlip xmlns:asvg="http://schemas.microsoft.com/office/drawing/2016/SVG/main" xmlns="" r:embed="rId6"/>
                </a:ext>
              </a:extLst>
            </a:blip>
            <a:stretch>
              <a:fillRect/>
            </a:stretch>
          </a:blipFill>
        </p:spPr>
      </p:sp>
      <p:sp>
        <p:nvSpPr>
          <p:cNvPr id="9" name="Rectangle 1"/>
          <p:cNvSpPr>
            <a:spLocks noChangeArrowheads="1"/>
          </p:cNvSpPr>
          <p:nvPr/>
        </p:nvSpPr>
        <p:spPr bwMode="auto">
          <a:xfrm>
            <a:off x="3041650" y="1600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p:cNvSpPr/>
          <p:nvPr/>
        </p:nvSpPr>
        <p:spPr>
          <a:xfrm>
            <a:off x="1676400" y="4964604"/>
            <a:ext cx="15165852" cy="3477875"/>
          </a:xfrm>
          <a:prstGeom prst="rect">
            <a:avLst/>
          </a:prstGeom>
        </p:spPr>
        <p:txBody>
          <a:bodyPr wrap="square">
            <a:spAutoFit/>
          </a:bodyPr>
          <a:lstStyle/>
          <a:p>
            <a:pPr algn="just"/>
            <a:r>
              <a:rPr lang="en-US" sz="4400" b="1" dirty="0">
                <a:solidFill>
                  <a:srgbClr val="242021"/>
                </a:solidFill>
                <a:latin typeface="Times New Roman" panose="02020603050405020304" pitchFamily="18" charset="0"/>
                <a:cs typeface="Times New Roman" panose="02020603050405020304" pitchFamily="18" charset="0"/>
              </a:rPr>
              <a:t>- </a:t>
            </a:r>
            <a:r>
              <a:rPr lang="vi-VN" sz="4400" b="1" dirty="0">
                <a:solidFill>
                  <a:srgbClr val="242021"/>
                </a:solidFill>
                <a:latin typeface="Times New Roman" panose="02020603050405020304" pitchFamily="18" charset="0"/>
                <a:cs typeface="Times New Roman" panose="02020603050405020304" pitchFamily="18" charset="0"/>
              </a:rPr>
              <a:t>Biện pháp dùng từ cùng trường nghĩa </a:t>
            </a:r>
            <a:r>
              <a:rPr lang="vi-VN" sz="4400" dirty="0">
                <a:solidFill>
                  <a:srgbClr val="242021"/>
                </a:solidFill>
                <a:latin typeface="Times New Roman" panose="02020603050405020304" pitchFamily="18" charset="0"/>
                <a:cs typeface="Times New Roman" panose="02020603050405020304" pitchFamily="18" charset="0"/>
              </a:rPr>
              <a:t>(</a:t>
            </a:r>
            <a:r>
              <a:rPr lang="vi-VN" sz="4400" i="1" dirty="0">
                <a:solidFill>
                  <a:srgbClr val="242021"/>
                </a:solidFill>
                <a:latin typeface="Times New Roman" panose="02020603050405020304" pitchFamily="18" charset="0"/>
                <a:cs typeface="Times New Roman" panose="02020603050405020304" pitchFamily="18" charset="0"/>
              </a:rPr>
              <a:t>xuân, hạ,</a:t>
            </a:r>
            <a:r>
              <a:rPr lang="en-US" sz="4400" i="1"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thu, đông </a:t>
            </a:r>
            <a:r>
              <a:rPr lang="vi-VN" sz="4400" dirty="0">
                <a:solidFill>
                  <a:srgbClr val="242021"/>
                </a:solidFill>
                <a:latin typeface="Times New Roman" panose="02020603050405020304" pitchFamily="18" charset="0"/>
                <a:cs typeface="Times New Roman" panose="02020603050405020304" pitchFamily="18" charset="0"/>
              </a:rPr>
              <a:t>chỉ 4 mùa) kết hợp từ đồng âm (</a:t>
            </a:r>
            <a:r>
              <a:rPr lang="vi-VN" sz="4400" i="1" dirty="0">
                <a:solidFill>
                  <a:srgbClr val="242021"/>
                </a:solidFill>
                <a:latin typeface="Times New Roman" panose="02020603050405020304" pitchFamily="18" charset="0"/>
                <a:cs typeface="Times New Roman" panose="02020603050405020304" pitchFamily="18" charset="0"/>
              </a:rPr>
              <a:t>Hạ </a:t>
            </a:r>
            <a:r>
              <a:rPr lang="vi-VN" sz="4400" dirty="0">
                <a:solidFill>
                  <a:srgbClr val="242021"/>
                </a:solidFill>
                <a:latin typeface="Times New Roman" panose="02020603050405020304" pitchFamily="18" charset="0"/>
                <a:cs typeface="Times New Roman" panose="02020603050405020304" pitchFamily="18" charset="0"/>
              </a:rPr>
              <a:t>(địa</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danh)</a:t>
            </a:r>
            <a:r>
              <a:rPr lang="vi-VN" sz="4400" i="1" dirty="0">
                <a:solidFill>
                  <a:srgbClr val="242021"/>
                </a:solidFill>
                <a:latin typeface="Times New Roman" panose="02020603050405020304" pitchFamily="18" charset="0"/>
                <a:cs typeface="Times New Roman" panose="02020603050405020304" pitchFamily="18" charset="0"/>
              </a:rPr>
              <a:t>, thu </a:t>
            </a:r>
            <a:r>
              <a:rPr lang="vi-VN" sz="4400" dirty="0">
                <a:solidFill>
                  <a:srgbClr val="242021"/>
                </a:solidFill>
                <a:latin typeface="Times New Roman" panose="02020603050405020304" pitchFamily="18" charset="0"/>
                <a:cs typeface="Times New Roman" panose="02020603050405020304" pitchFamily="18" charset="0"/>
              </a:rPr>
              <a:t>(loài cá), </a:t>
            </a:r>
            <a:r>
              <a:rPr lang="vi-VN" sz="4400" i="1" dirty="0">
                <a:solidFill>
                  <a:srgbClr val="242021"/>
                </a:solidFill>
                <a:latin typeface="Times New Roman" panose="02020603050405020304" pitchFamily="18" charset="0"/>
                <a:cs typeface="Times New Roman" panose="02020603050405020304" pitchFamily="18" charset="0"/>
              </a:rPr>
              <a:t>đông </a:t>
            </a:r>
            <a:r>
              <a:rPr lang="vi-VN" sz="4400" dirty="0">
                <a:solidFill>
                  <a:srgbClr val="242021"/>
                </a:solidFill>
                <a:latin typeface="Times New Roman" panose="02020603050405020304" pitchFamily="18" charset="0"/>
                <a:cs typeface="Times New Roman" panose="02020603050405020304" pitchFamily="18" charset="0"/>
              </a:rPr>
              <a:t>(đông đúc, nhiều người)</a:t>
            </a:r>
            <a:r>
              <a:rPr lang="vi-VN" sz="4400" i="1" dirty="0">
                <a:solidFill>
                  <a:srgbClr val="242021"/>
                </a:solidFill>
                <a:latin typeface="Times New Roman" panose="02020603050405020304" pitchFamily="18" charset="0"/>
                <a:cs typeface="Times New Roman" panose="02020603050405020304" pitchFamily="18" charset="0"/>
              </a:rPr>
              <a:t>.</a:t>
            </a:r>
            <a:endParaRPr lang="en-US" sz="4400" i="1" dirty="0">
              <a:solidFill>
                <a:srgbClr val="242021"/>
              </a:solidFill>
              <a:latin typeface="Times New Roman" panose="02020603050405020304" pitchFamily="18" charset="0"/>
              <a:cs typeface="Times New Roman" panose="02020603050405020304" pitchFamily="18" charset="0"/>
            </a:endParaRPr>
          </a:p>
          <a:p>
            <a:pPr algn="just"/>
            <a:r>
              <a:rPr lang="en-US" sz="4400" b="1" dirty="0">
                <a:solidFill>
                  <a:srgbClr val="242021"/>
                </a:solidFill>
                <a:latin typeface="Times New Roman" panose="02020603050405020304" pitchFamily="18" charset="0"/>
                <a:cs typeface="Times New Roman" panose="02020603050405020304" pitchFamily="18" charset="0"/>
              </a:rPr>
              <a:t>- </a:t>
            </a:r>
            <a:r>
              <a:rPr lang="vi-VN" sz="4400" b="1" dirty="0">
                <a:solidFill>
                  <a:srgbClr val="242021"/>
                </a:solidFill>
                <a:latin typeface="Times New Roman" panose="02020603050405020304" pitchFamily="18" charset="0"/>
                <a:cs typeface="Times New Roman" panose="02020603050405020304" pitchFamily="18" charset="0"/>
              </a:rPr>
              <a:t>Tác dụng: </a:t>
            </a:r>
            <a:r>
              <a:rPr lang="vi-VN" sz="4400" dirty="0">
                <a:solidFill>
                  <a:srgbClr val="242021"/>
                </a:solidFill>
                <a:latin typeface="Times New Roman" panose="02020603050405020304" pitchFamily="18" charset="0"/>
                <a:cs typeface="Times New Roman" panose="02020603050405020304" pitchFamily="18" charset="0"/>
              </a:rPr>
              <a:t>vừa giúp làm phong phú tư duy</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vừa tạo nên sự bất ngờ cho lời nói</a:t>
            </a:r>
            <a:r>
              <a:rPr lang="en-US" sz="4400" dirty="0">
                <a:solidFill>
                  <a:srgbClr val="242021"/>
                </a:solidFill>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5E162BE-079F-82D0-F046-5FB52480AFB6}"/>
              </a:ext>
            </a:extLst>
          </p:cNvPr>
          <p:cNvSpPr/>
          <p:nvPr/>
        </p:nvSpPr>
        <p:spPr>
          <a:xfrm>
            <a:off x="3041650" y="1662923"/>
            <a:ext cx="11277600" cy="2800767"/>
          </a:xfrm>
          <a:prstGeom prst="rect">
            <a:avLst/>
          </a:prstGeom>
        </p:spPr>
        <p:txBody>
          <a:bodyPr wrap="square">
            <a:spAutoFit/>
          </a:bodyPr>
          <a:lstStyle/>
          <a:p>
            <a:pPr lvl="0" algn="ctr">
              <a:defRPr/>
            </a:pPr>
            <a:r>
              <a:rPr lang="vi-VN" sz="4400" i="1" dirty="0">
                <a:solidFill>
                  <a:srgbClr val="242021"/>
                </a:solidFill>
                <a:latin typeface="Times New Roman" panose="02020603050405020304" pitchFamily="18" charset="0"/>
                <a:cs typeface="Times New Roman" panose="02020603050405020304" pitchFamily="18" charset="0"/>
              </a:rPr>
              <a:t>Mùa </a:t>
            </a:r>
            <a:r>
              <a:rPr lang="vi-VN" sz="4400" b="1" i="1" dirty="0">
                <a:solidFill>
                  <a:srgbClr val="242021"/>
                </a:solidFill>
                <a:latin typeface="Times New Roman" panose="02020603050405020304" pitchFamily="18" charset="0"/>
                <a:cs typeface="Times New Roman" panose="02020603050405020304" pitchFamily="18" charset="0"/>
              </a:rPr>
              <a:t>xuân</a:t>
            </a:r>
            <a:r>
              <a:rPr lang="vi-VN" sz="4400" i="1" dirty="0">
                <a:solidFill>
                  <a:srgbClr val="242021"/>
                </a:solidFill>
                <a:latin typeface="Times New Roman" panose="02020603050405020304" pitchFamily="18" charset="0"/>
                <a:cs typeface="Times New Roman" panose="02020603050405020304" pitchFamily="18" charset="0"/>
              </a:rPr>
              <a:t> em đi chợ </a:t>
            </a:r>
            <a:r>
              <a:rPr lang="vi-VN" sz="4400" b="1" i="1" dirty="0">
                <a:solidFill>
                  <a:srgbClr val="242021"/>
                </a:solidFill>
                <a:latin typeface="Times New Roman" panose="02020603050405020304" pitchFamily="18" charset="0"/>
                <a:cs typeface="Times New Roman" panose="02020603050405020304" pitchFamily="18" charset="0"/>
              </a:rPr>
              <a:t>Hạ</a:t>
            </a:r>
            <a:endParaRPr lang="en-US" sz="4400" b="1" i="1" dirty="0">
              <a:solidFill>
                <a:srgbClr val="242021"/>
              </a:solidFill>
              <a:latin typeface="Times New Roman" panose="02020603050405020304" pitchFamily="18" charset="0"/>
              <a:cs typeface="Times New Roman" panose="02020603050405020304" pitchFamily="18" charset="0"/>
            </a:endParaRPr>
          </a:p>
          <a:p>
            <a:pPr lvl="0" algn="ctr">
              <a:defRPr/>
            </a:pPr>
            <a:r>
              <a:rPr lang="vi-VN" sz="4400" i="1" dirty="0">
                <a:solidFill>
                  <a:srgbClr val="242021"/>
                </a:solidFill>
                <a:latin typeface="Times New Roman" panose="02020603050405020304" pitchFamily="18" charset="0"/>
                <a:cs typeface="Times New Roman" panose="02020603050405020304" pitchFamily="18" charset="0"/>
              </a:rPr>
              <a:t>Mua cá </a:t>
            </a:r>
            <a:r>
              <a:rPr lang="vi-VN" sz="4400" b="1" i="1" dirty="0">
                <a:solidFill>
                  <a:srgbClr val="242021"/>
                </a:solidFill>
                <a:latin typeface="Times New Roman" panose="02020603050405020304" pitchFamily="18" charset="0"/>
                <a:cs typeface="Times New Roman" panose="02020603050405020304" pitchFamily="18" charset="0"/>
              </a:rPr>
              <a:t>thu</a:t>
            </a:r>
            <a:r>
              <a:rPr lang="vi-VN" sz="4400" i="1" dirty="0">
                <a:solidFill>
                  <a:srgbClr val="242021"/>
                </a:solidFill>
                <a:latin typeface="Times New Roman" panose="02020603050405020304" pitchFamily="18" charset="0"/>
                <a:cs typeface="Times New Roman" panose="02020603050405020304" pitchFamily="18" charset="0"/>
              </a:rPr>
              <a:t> về, chợ hãy</a:t>
            </a:r>
            <a:r>
              <a:rPr lang="en-US" sz="4400" i="1"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còn </a:t>
            </a:r>
            <a:r>
              <a:rPr lang="vi-VN" sz="4400" b="1" i="1" dirty="0">
                <a:solidFill>
                  <a:srgbClr val="242021"/>
                </a:solidFill>
                <a:latin typeface="Times New Roman" panose="02020603050405020304" pitchFamily="18" charset="0"/>
                <a:cs typeface="Times New Roman" panose="02020603050405020304" pitchFamily="18" charset="0"/>
              </a:rPr>
              <a:t>đông</a:t>
            </a:r>
            <a:r>
              <a:rPr lang="vi-VN" sz="4400" i="1" dirty="0">
                <a:solidFill>
                  <a:srgbClr val="242021"/>
                </a:solidFill>
                <a:latin typeface="Times New Roman" panose="02020603050405020304" pitchFamily="18" charset="0"/>
                <a:cs typeface="Times New Roman" panose="02020603050405020304" pitchFamily="18" charset="0"/>
              </a:rPr>
              <a:t>.</a:t>
            </a:r>
            <a:endParaRPr lang="en-US" sz="4400" i="1" dirty="0">
              <a:solidFill>
                <a:srgbClr val="242021"/>
              </a:solidFill>
              <a:latin typeface="Times New Roman" panose="02020603050405020304" pitchFamily="18" charset="0"/>
              <a:cs typeface="Times New Roman" panose="02020603050405020304" pitchFamily="18" charset="0"/>
            </a:endParaRPr>
          </a:p>
          <a:p>
            <a:pPr lvl="0" algn="r">
              <a:defRPr/>
            </a:pPr>
            <a:r>
              <a:rPr lang="vi-VN" sz="4400" dirty="0">
                <a:solidFill>
                  <a:srgbClr val="242021"/>
                </a:solidFill>
                <a:latin typeface="Times New Roman" panose="02020603050405020304" pitchFamily="18" charset="0"/>
                <a:cs typeface="Times New Roman" panose="02020603050405020304" pitchFamily="18" charset="0"/>
              </a:rPr>
              <a:t>(Ca dao)</a:t>
            </a:r>
            <a:br>
              <a:rPr lang="vi-VN" sz="4400" dirty="0">
                <a:solidFill>
                  <a:srgbClr val="242021"/>
                </a:solidFill>
                <a:latin typeface="Times New Roman" panose="02020603050405020304" pitchFamily="18" charset="0"/>
                <a:cs typeface="Times New Roman" panose="02020603050405020304" pitchFamily="18" charset="0"/>
              </a:rPr>
            </a:b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3363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CA210C1D-19F2-9BCA-34CF-35189F6DDB88}"/>
              </a:ext>
            </a:extLst>
          </p:cNvPr>
          <p:cNvGrpSpPr/>
          <p:nvPr/>
        </p:nvGrpSpPr>
        <p:grpSpPr>
          <a:xfrm>
            <a:off x="3548459" y="-1507571"/>
            <a:ext cx="11191081" cy="5468627"/>
            <a:chOff x="0" y="0"/>
            <a:chExt cx="4082537" cy="1994970"/>
          </a:xfrm>
        </p:grpSpPr>
        <p:sp>
          <p:nvSpPr>
            <p:cNvPr id="3" name="Freeform 9">
              <a:extLst>
                <a:ext uri="{FF2B5EF4-FFF2-40B4-BE49-F238E27FC236}">
                  <a16:creationId xmlns:a16="http://schemas.microsoft.com/office/drawing/2014/main" id="{96EEDBAF-1E47-44AA-877E-4301B35A35A0}"/>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6" name="Freeform 2">
            <a:extLst>
              <a:ext uri="{FF2B5EF4-FFF2-40B4-BE49-F238E27FC236}">
                <a16:creationId xmlns:a16="http://schemas.microsoft.com/office/drawing/2014/main" id="{2CFEF36D-EE2F-933A-10FD-057621C8DC41}"/>
              </a:ext>
            </a:extLst>
          </p:cNvPr>
          <p:cNvSpPr/>
          <p:nvPr/>
        </p:nvSpPr>
        <p:spPr>
          <a:xfrm>
            <a:off x="14624285" y="5143500"/>
            <a:ext cx="5904260" cy="6113944"/>
          </a:xfrm>
          <a:custGeom>
            <a:avLst/>
            <a:gdLst/>
            <a:ahLst/>
            <a:cxnLst/>
            <a:rect l="l" t="t" r="r" b="b"/>
            <a:pathLst>
              <a:path w="5904260" h="6113944">
                <a:moveTo>
                  <a:pt x="0" y="0"/>
                </a:moveTo>
                <a:lnTo>
                  <a:pt x="5904260" y="0"/>
                </a:lnTo>
                <a:lnTo>
                  <a:pt x="5904260" y="6113944"/>
                </a:lnTo>
                <a:lnTo>
                  <a:pt x="0" y="6113944"/>
                </a:lnTo>
                <a:lnTo>
                  <a:pt x="0" y="0"/>
                </a:lnTo>
                <a:close/>
              </a:path>
            </a:pathLst>
          </a:custGeom>
          <a:blipFill>
            <a:blip r:embed="rId3">
              <a:alphaModFix amt="44999"/>
              <a:extLst>
                <a:ext uri="{96DAC541-7B7A-43D3-8B79-37D633B846F1}">
                  <asvg:svgBlip xmlns:asvg="http://schemas.microsoft.com/office/drawing/2016/SVG/main" xmlns="" r:embed="rId4"/>
                </a:ext>
              </a:extLst>
            </a:blip>
            <a:stretch>
              <a:fillRect/>
            </a:stretch>
          </a:blipFill>
        </p:spPr>
      </p:sp>
      <p:sp>
        <p:nvSpPr>
          <p:cNvPr id="7" name="Freeform 3">
            <a:extLst>
              <a:ext uri="{FF2B5EF4-FFF2-40B4-BE49-F238E27FC236}">
                <a16:creationId xmlns:a16="http://schemas.microsoft.com/office/drawing/2014/main" id="{A752211E-9541-9DC3-32F6-B76DB9A0594A}"/>
              </a:ext>
            </a:extLst>
          </p:cNvPr>
          <p:cNvSpPr/>
          <p:nvPr/>
        </p:nvSpPr>
        <p:spPr>
          <a:xfrm rot="8455710">
            <a:off x="-2495041" y="-2025922"/>
            <a:ext cx="4990081" cy="4582558"/>
          </a:xfrm>
          <a:custGeom>
            <a:avLst/>
            <a:gdLst/>
            <a:ahLst/>
            <a:cxnLst/>
            <a:rect l="l" t="t" r="r" b="b"/>
            <a:pathLst>
              <a:path w="4990081" h="4582558">
                <a:moveTo>
                  <a:pt x="0" y="0"/>
                </a:moveTo>
                <a:lnTo>
                  <a:pt x="4990080" y="0"/>
                </a:lnTo>
                <a:lnTo>
                  <a:pt x="4990080" y="4582558"/>
                </a:lnTo>
                <a:lnTo>
                  <a:pt x="0" y="458255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Rectangle 8">
            <a:extLst>
              <a:ext uri="{FF2B5EF4-FFF2-40B4-BE49-F238E27FC236}">
                <a16:creationId xmlns:a16="http://schemas.microsoft.com/office/drawing/2014/main" id="{45E162BE-079F-82D0-F046-5FB52480AFB6}"/>
              </a:ext>
            </a:extLst>
          </p:cNvPr>
          <p:cNvSpPr/>
          <p:nvPr/>
        </p:nvSpPr>
        <p:spPr>
          <a:xfrm>
            <a:off x="5022850" y="1662923"/>
            <a:ext cx="8540750" cy="1446550"/>
          </a:xfrm>
          <a:prstGeom prst="rect">
            <a:avLst/>
          </a:prstGeom>
        </p:spPr>
        <p:txBody>
          <a:bodyPr wrap="square">
            <a:spAutoFit/>
          </a:bodyPr>
          <a:lstStyle/>
          <a:p>
            <a:pPr lvl="0" algn="just" eaLnBrk="0" fontAlgn="base" hangingPunct="0">
              <a:spcBef>
                <a:spcPct val="0"/>
              </a:spcBef>
              <a:spcAft>
                <a:spcPct val="0"/>
              </a:spcAft>
              <a:defRPr/>
            </a:pP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Đụng</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cháy</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chạy</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đúng</a:t>
            </a:r>
            <a:endPar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defRPr/>
            </a:pP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Chả</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gì</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già</a:t>
            </a:r>
            <a:endPar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A52A6D8-2E2F-6B14-8100-81E726E978A0}"/>
              </a:ext>
            </a:extLst>
          </p:cNvPr>
          <p:cNvSpPr/>
          <p:nvPr/>
        </p:nvSpPr>
        <p:spPr>
          <a:xfrm>
            <a:off x="2438400" y="5295900"/>
            <a:ext cx="12037508" cy="3477875"/>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Biện</a:t>
            </a:r>
            <a:r>
              <a:rPr kumimoji="0" lang="en-US" alt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pháp</a:t>
            </a:r>
            <a:r>
              <a:rPr kumimoji="0" lang="en-US" alt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dùng</a:t>
            </a:r>
            <a:r>
              <a:rPr kumimoji="0" lang="en-US" alt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lối</a:t>
            </a:r>
            <a:r>
              <a:rPr kumimoji="0" lang="en-US" alt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nói</a:t>
            </a:r>
            <a:r>
              <a:rPr kumimoji="0" lang="en-US" alt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lái</a:t>
            </a:r>
            <a:r>
              <a:rPr kumimoji="0" lang="en-US" alt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endPar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Tác</a:t>
            </a:r>
            <a:r>
              <a:rPr kumimoji="0" lang="en-US" alt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dụng</a:t>
            </a:r>
            <a:r>
              <a:rPr kumimoji="0" lang="en-US" alt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Gây</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tiếng</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cười</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hài</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hước</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dí</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dỏm</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cho</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người</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nghe</a:t>
            </a:r>
            <a:endPar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r>
            <a:b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br>
            <a:endPar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9342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a:extLst>
              <a:ext uri="{FF2B5EF4-FFF2-40B4-BE49-F238E27FC236}">
                <a16:creationId xmlns:a16="http://schemas.microsoft.com/office/drawing/2014/main" id="{66155CE8-3DE0-B0D0-D6E1-68FB342CE7E2}"/>
              </a:ext>
            </a:extLst>
          </p:cNvPr>
          <p:cNvGrpSpPr/>
          <p:nvPr/>
        </p:nvGrpSpPr>
        <p:grpSpPr>
          <a:xfrm>
            <a:off x="-914400" y="2095500"/>
            <a:ext cx="11811000" cy="5468627"/>
            <a:chOff x="0" y="0"/>
            <a:chExt cx="4082537" cy="1994970"/>
          </a:xfrm>
        </p:grpSpPr>
        <p:sp>
          <p:nvSpPr>
            <p:cNvPr id="6" name="Freeform 9">
              <a:extLst>
                <a:ext uri="{FF2B5EF4-FFF2-40B4-BE49-F238E27FC236}">
                  <a16:creationId xmlns:a16="http://schemas.microsoft.com/office/drawing/2014/main" id="{B7EBA8BE-FD25-2C45-389A-9FB38670C791}"/>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2" name="Rectangle 1"/>
          <p:cNvSpPr/>
          <p:nvPr/>
        </p:nvSpPr>
        <p:spPr>
          <a:xfrm>
            <a:off x="829056" y="3629442"/>
            <a:ext cx="9144000" cy="2123658"/>
          </a:xfrm>
          <a:prstGeom prst="rect">
            <a:avLst/>
          </a:prstGeom>
        </p:spPr>
        <p:txBody>
          <a:bodyPr>
            <a:spAutoFit/>
          </a:bodyPr>
          <a:lstStyle/>
          <a:p>
            <a:pPr algn="just"/>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thoại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biện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pháp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Freeform 4">
            <a:extLst>
              <a:ext uri="{FF2B5EF4-FFF2-40B4-BE49-F238E27FC236}">
                <a16:creationId xmlns:a16="http://schemas.microsoft.com/office/drawing/2014/main" id="{0FB555DA-36AC-8F3A-F2DA-C0BC0B2BF0DA}"/>
              </a:ext>
            </a:extLst>
          </p:cNvPr>
          <p:cNvSpPr/>
          <p:nvPr/>
        </p:nvSpPr>
        <p:spPr>
          <a:xfrm>
            <a:off x="10210800" y="1638300"/>
            <a:ext cx="7982712" cy="8229600"/>
          </a:xfrm>
          <a:custGeom>
            <a:avLst/>
            <a:gdLst/>
            <a:ahLst/>
            <a:cxnLst/>
            <a:rect l="l" t="t" r="r" b="b"/>
            <a:pathLst>
              <a:path w="7982712" h="8229600">
                <a:moveTo>
                  <a:pt x="0" y="0"/>
                </a:moveTo>
                <a:lnTo>
                  <a:pt x="7982712" y="0"/>
                </a:lnTo>
                <a:lnTo>
                  <a:pt x="7982712" y="8229600"/>
                </a:lnTo>
                <a:lnTo>
                  <a:pt x="0" y="8229600"/>
                </a:lnTo>
                <a:lnTo>
                  <a:pt x="0" y="0"/>
                </a:lnTo>
                <a:close/>
              </a:path>
            </a:pathLst>
          </a:custGeom>
          <a:blipFill>
            <a:blip r:embed="rId3"/>
            <a:stretch>
              <a:fillRect/>
            </a:stretch>
          </a:blipFill>
        </p:spPr>
      </p:sp>
      <p:sp>
        <p:nvSpPr>
          <p:cNvPr id="7" name="Freeform 10">
            <a:extLst>
              <a:ext uri="{FF2B5EF4-FFF2-40B4-BE49-F238E27FC236}">
                <a16:creationId xmlns:a16="http://schemas.microsoft.com/office/drawing/2014/main" id="{4ACC3A57-F64C-6A0D-177C-B47137132DEB}"/>
              </a:ext>
            </a:extLst>
          </p:cNvPr>
          <p:cNvSpPr/>
          <p:nvPr/>
        </p:nvSpPr>
        <p:spPr>
          <a:xfrm>
            <a:off x="2819180" y="-2247900"/>
            <a:ext cx="4343839" cy="4114800"/>
          </a:xfrm>
          <a:custGeom>
            <a:avLst/>
            <a:gdLst/>
            <a:ahLst/>
            <a:cxnLst/>
            <a:rect l="l" t="t" r="r" b="b"/>
            <a:pathLst>
              <a:path w="4343839" h="4114800">
                <a:moveTo>
                  <a:pt x="0" y="0"/>
                </a:moveTo>
                <a:lnTo>
                  <a:pt x="4343839" y="0"/>
                </a:lnTo>
                <a:lnTo>
                  <a:pt x="4343839" y="4114800"/>
                </a:lnTo>
                <a:lnTo>
                  <a:pt x="0" y="4114800"/>
                </a:lnTo>
                <a:lnTo>
                  <a:pt x="0" y="0"/>
                </a:lnTo>
                <a:close/>
              </a:path>
            </a:pathLst>
          </a:custGeom>
          <a:blipFill>
            <a:blip r:embed="rId4">
              <a:alphaModFix amt="41000"/>
              <a:extLst>
                <a:ext uri="{96DAC541-7B7A-43D3-8B79-37D633B846F1}">
                  <asvg:svgBlip xmlns:asvg="http://schemas.microsoft.com/office/drawing/2016/SVG/main" xmlns="" r:embed="rId5"/>
                </a:ext>
              </a:extLst>
            </a:blip>
            <a:stretch>
              <a:fillRect/>
            </a:stretch>
          </a:blipFill>
        </p:spPr>
      </p:sp>
      <p:sp>
        <p:nvSpPr>
          <p:cNvPr id="8" name="Freeform 14">
            <a:extLst>
              <a:ext uri="{FF2B5EF4-FFF2-40B4-BE49-F238E27FC236}">
                <a16:creationId xmlns:a16="http://schemas.microsoft.com/office/drawing/2014/main" id="{0AB98F1F-2DB6-1675-7B0C-027E0ED3A509}"/>
              </a:ext>
            </a:extLst>
          </p:cNvPr>
          <p:cNvSpPr/>
          <p:nvPr/>
        </p:nvSpPr>
        <p:spPr>
          <a:xfrm rot="879557">
            <a:off x="-1096849" y="9066475"/>
            <a:ext cx="7315200" cy="3112285"/>
          </a:xfrm>
          <a:custGeom>
            <a:avLst/>
            <a:gdLst/>
            <a:ahLst/>
            <a:cxnLst/>
            <a:rect l="l" t="t" r="r" b="b"/>
            <a:pathLst>
              <a:path w="7315200" h="3112285">
                <a:moveTo>
                  <a:pt x="0" y="0"/>
                </a:moveTo>
                <a:lnTo>
                  <a:pt x="7315200" y="0"/>
                </a:lnTo>
                <a:lnTo>
                  <a:pt x="7315200" y="3112285"/>
                </a:lnTo>
                <a:lnTo>
                  <a:pt x="0" y="3112285"/>
                </a:lnTo>
                <a:lnTo>
                  <a:pt x="0" y="0"/>
                </a:lnTo>
                <a:close/>
              </a:path>
            </a:pathLst>
          </a:custGeom>
          <a:blipFill>
            <a:blip r:embed="rId6">
              <a:alphaModFix amt="44999"/>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213305064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0C000C4-97D1-F355-4343-CE6F4B7D5037}"/>
              </a:ext>
            </a:extLst>
          </p:cNvPr>
          <p:cNvGrpSpPr/>
          <p:nvPr/>
        </p:nvGrpSpPr>
        <p:grpSpPr>
          <a:xfrm>
            <a:off x="5714999" y="2171701"/>
            <a:ext cx="11658601" cy="5638800"/>
            <a:chOff x="0" y="0"/>
            <a:chExt cx="2814241" cy="3483393"/>
          </a:xfrm>
        </p:grpSpPr>
        <p:sp>
          <p:nvSpPr>
            <p:cNvPr id="3" name="Freeform 3">
              <a:extLst>
                <a:ext uri="{FF2B5EF4-FFF2-40B4-BE49-F238E27FC236}">
                  <a16:creationId xmlns:a16="http://schemas.microsoft.com/office/drawing/2014/main" id="{E009E08F-4921-9F97-55BE-886D44A5A430}"/>
                </a:ext>
              </a:extLst>
            </p:cNvPr>
            <p:cNvSpPr/>
            <p:nvPr/>
          </p:nvSpPr>
          <p:spPr>
            <a:xfrm>
              <a:off x="0" y="0"/>
              <a:ext cx="2814241" cy="3483393"/>
            </a:xfrm>
            <a:custGeom>
              <a:avLst/>
              <a:gdLst/>
              <a:ahLst/>
              <a:cxnLst/>
              <a:rect l="l" t="t" r="r" b="b"/>
              <a:pathLst>
                <a:path w="2814241" h="3483393">
                  <a:moveTo>
                    <a:pt x="0" y="0"/>
                  </a:moveTo>
                  <a:lnTo>
                    <a:pt x="2814241" y="0"/>
                  </a:lnTo>
                  <a:lnTo>
                    <a:pt x="2814241" y="3483393"/>
                  </a:lnTo>
                  <a:lnTo>
                    <a:pt x="0" y="3483393"/>
                  </a:lnTo>
                  <a:close/>
                </a:path>
              </a:pathLst>
            </a:custGeom>
            <a:solidFill>
              <a:srgbClr val="E7E5D5"/>
            </a:solidFill>
          </p:spPr>
        </p:sp>
      </p:grpSp>
      <p:sp>
        <p:nvSpPr>
          <p:cNvPr id="4" name="Freeform 8">
            <a:extLst>
              <a:ext uri="{FF2B5EF4-FFF2-40B4-BE49-F238E27FC236}">
                <a16:creationId xmlns:a16="http://schemas.microsoft.com/office/drawing/2014/main" id="{F4E6202F-88F9-B9A5-AF20-C2C89EA06607}"/>
              </a:ext>
            </a:extLst>
          </p:cNvPr>
          <p:cNvSpPr/>
          <p:nvPr/>
        </p:nvSpPr>
        <p:spPr>
          <a:xfrm rot="9049002">
            <a:off x="-1070661" y="-1408798"/>
            <a:ext cx="4825458" cy="4114800"/>
          </a:xfrm>
          <a:custGeom>
            <a:avLst/>
            <a:gdLst/>
            <a:ahLst/>
            <a:cxnLst/>
            <a:rect l="l" t="t" r="r" b="b"/>
            <a:pathLst>
              <a:path w="4825458" h="4114800">
                <a:moveTo>
                  <a:pt x="0" y="0"/>
                </a:moveTo>
                <a:lnTo>
                  <a:pt x="4825459" y="0"/>
                </a:lnTo>
                <a:lnTo>
                  <a:pt x="4825459" y="4114800"/>
                </a:lnTo>
                <a:lnTo>
                  <a:pt x="0" y="4114800"/>
                </a:lnTo>
                <a:lnTo>
                  <a:pt x="0" y="0"/>
                </a:lnTo>
                <a:close/>
              </a:path>
            </a:pathLst>
          </a:custGeom>
          <a:blipFill>
            <a:blip r:embed="rId3">
              <a:alphaModFix amt="51000"/>
              <a:extLst>
                <a:ext uri="{96DAC541-7B7A-43D3-8B79-37D633B846F1}">
                  <asvg:svgBlip xmlns:asvg="http://schemas.microsoft.com/office/drawing/2016/SVG/main" xmlns="" r:embed="rId4"/>
                </a:ext>
              </a:extLst>
            </a:blip>
            <a:stretch>
              <a:fillRect/>
            </a:stretch>
          </a:blipFill>
        </p:spPr>
      </p:sp>
      <p:sp>
        <p:nvSpPr>
          <p:cNvPr id="5" name="Freeform 9">
            <a:extLst>
              <a:ext uri="{FF2B5EF4-FFF2-40B4-BE49-F238E27FC236}">
                <a16:creationId xmlns:a16="http://schemas.microsoft.com/office/drawing/2014/main" id="{EE056660-D0AC-35D9-6B6F-0930B4600B90}"/>
              </a:ext>
            </a:extLst>
          </p:cNvPr>
          <p:cNvSpPr/>
          <p:nvPr/>
        </p:nvSpPr>
        <p:spPr>
          <a:xfrm>
            <a:off x="0" y="8654585"/>
            <a:ext cx="7266755" cy="4114800"/>
          </a:xfrm>
          <a:custGeom>
            <a:avLst/>
            <a:gdLst/>
            <a:ahLst/>
            <a:cxnLst/>
            <a:rect l="l" t="t" r="r" b="b"/>
            <a:pathLst>
              <a:path w="7266755" h="4114800">
                <a:moveTo>
                  <a:pt x="0" y="0"/>
                </a:moveTo>
                <a:lnTo>
                  <a:pt x="7266755" y="0"/>
                </a:lnTo>
                <a:lnTo>
                  <a:pt x="7266755"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10">
            <a:extLst>
              <a:ext uri="{FF2B5EF4-FFF2-40B4-BE49-F238E27FC236}">
                <a16:creationId xmlns:a16="http://schemas.microsoft.com/office/drawing/2014/main" id="{A166950F-34CE-2522-AE01-D984E72C4725}"/>
              </a:ext>
            </a:extLst>
          </p:cNvPr>
          <p:cNvSpPr/>
          <p:nvPr/>
        </p:nvSpPr>
        <p:spPr>
          <a:xfrm rot="4263702">
            <a:off x="16720075" y="6895053"/>
            <a:ext cx="2491324" cy="4114800"/>
          </a:xfrm>
          <a:custGeom>
            <a:avLst/>
            <a:gdLst/>
            <a:ahLst/>
            <a:cxnLst/>
            <a:rect l="l" t="t" r="r" b="b"/>
            <a:pathLst>
              <a:path w="2491324" h="4114800">
                <a:moveTo>
                  <a:pt x="0" y="0"/>
                </a:moveTo>
                <a:lnTo>
                  <a:pt x="2491324" y="0"/>
                </a:lnTo>
                <a:lnTo>
                  <a:pt x="2491324"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TextBox 15">
            <a:extLst>
              <a:ext uri="{FF2B5EF4-FFF2-40B4-BE49-F238E27FC236}">
                <a16:creationId xmlns:a16="http://schemas.microsoft.com/office/drawing/2014/main" id="{11D525B1-12A0-48C5-D96F-296EEAF461D4}"/>
              </a:ext>
            </a:extLst>
          </p:cNvPr>
          <p:cNvSpPr txBox="1"/>
          <p:nvPr/>
        </p:nvSpPr>
        <p:spPr>
          <a:xfrm>
            <a:off x="4811471" y="3200888"/>
            <a:ext cx="13411200" cy="2072362"/>
          </a:xfrm>
          <a:prstGeom prst="rect">
            <a:avLst/>
          </a:prstGeom>
        </p:spPr>
        <p:txBody>
          <a:bodyPr wrap="square" lIns="0" tIns="0" rIns="0" bIns="0" rtlCol="0" anchor="t">
            <a:spAutoFit/>
          </a:bodyPr>
          <a:lstStyle/>
          <a:p>
            <a:pPr algn="ctr">
              <a:lnSpc>
                <a:spcPts val="8000"/>
              </a:lnSpc>
            </a:pPr>
            <a:r>
              <a:rPr lang="en-US" sz="7200" dirty="0">
                <a:solidFill>
                  <a:srgbClr val="231F20"/>
                </a:solidFill>
                <a:latin typeface="#9Slide04 Vollkorn Black" panose="00000A00000000000000" pitchFamily="2" charset="0"/>
                <a:ea typeface="#9Slide04 Vollkorn Black" panose="00000A00000000000000" pitchFamily="2" charset="0"/>
              </a:rPr>
              <a:t>I.</a:t>
            </a:r>
          </a:p>
          <a:p>
            <a:pPr algn="ctr">
              <a:lnSpc>
                <a:spcPts val="8000"/>
              </a:lnSpc>
            </a:pPr>
            <a:r>
              <a:rPr lang="en-US" sz="7200" dirty="0" err="1">
                <a:solidFill>
                  <a:srgbClr val="231F20"/>
                </a:solidFill>
                <a:latin typeface="#9Slide04 Vollkorn Black" panose="00000A00000000000000" pitchFamily="2" charset="0"/>
                <a:ea typeface="#9Slide04 Vollkorn Black" panose="00000A00000000000000" pitchFamily="2" charset="0"/>
              </a:rPr>
              <a:t>Hình</a:t>
            </a:r>
            <a:r>
              <a:rPr lang="en-US" sz="7200" dirty="0">
                <a:solidFill>
                  <a:srgbClr val="231F20"/>
                </a:solidFill>
                <a:latin typeface="#9Slide04 Vollkorn Black" panose="00000A00000000000000" pitchFamily="2" charset="0"/>
                <a:ea typeface="#9Slide04 Vollkorn Black" panose="00000A00000000000000" pitchFamily="2" charset="0"/>
              </a:rPr>
              <a:t> </a:t>
            </a:r>
            <a:r>
              <a:rPr lang="en-US" sz="7200" dirty="0" err="1">
                <a:solidFill>
                  <a:srgbClr val="231F20"/>
                </a:solidFill>
                <a:latin typeface="#9Slide04 Vollkorn Black" panose="00000A00000000000000" pitchFamily="2" charset="0"/>
                <a:ea typeface="#9Slide04 Vollkorn Black" panose="00000A00000000000000" pitchFamily="2" charset="0"/>
              </a:rPr>
              <a:t>thành</a:t>
            </a:r>
            <a:r>
              <a:rPr lang="en-US" sz="7200" dirty="0">
                <a:solidFill>
                  <a:srgbClr val="231F20"/>
                </a:solidFill>
                <a:latin typeface="#9Slide04 Vollkorn Black" panose="00000A00000000000000" pitchFamily="2" charset="0"/>
                <a:ea typeface="#9Slide04 Vollkorn Black" panose="00000A00000000000000" pitchFamily="2" charset="0"/>
              </a:rPr>
              <a:t> </a:t>
            </a:r>
            <a:r>
              <a:rPr lang="en-US" sz="7200" dirty="0" err="1">
                <a:solidFill>
                  <a:srgbClr val="231F20"/>
                </a:solidFill>
                <a:latin typeface="#9Slide04 Vollkorn Black" panose="00000A00000000000000" pitchFamily="2" charset="0"/>
                <a:ea typeface="#9Slide04 Vollkorn Black" panose="00000A00000000000000" pitchFamily="2" charset="0"/>
              </a:rPr>
              <a:t>kiến</a:t>
            </a:r>
            <a:r>
              <a:rPr lang="en-US" sz="7200" dirty="0">
                <a:solidFill>
                  <a:srgbClr val="231F20"/>
                </a:solidFill>
                <a:latin typeface="#9Slide04 Vollkorn Black" panose="00000A00000000000000" pitchFamily="2" charset="0"/>
                <a:ea typeface="#9Slide04 Vollkorn Black" panose="00000A00000000000000" pitchFamily="2" charset="0"/>
              </a:rPr>
              <a:t> </a:t>
            </a:r>
            <a:r>
              <a:rPr lang="en-US" sz="7200" dirty="0" err="1">
                <a:solidFill>
                  <a:srgbClr val="231F20"/>
                </a:solidFill>
                <a:latin typeface="#9Slide04 Vollkorn Black" panose="00000A00000000000000" pitchFamily="2" charset="0"/>
                <a:ea typeface="#9Slide04 Vollkorn Black" panose="00000A00000000000000" pitchFamily="2" charset="0"/>
              </a:rPr>
              <a:t>thức</a:t>
            </a:r>
            <a:endParaRPr lang="en-US" sz="7200" dirty="0">
              <a:solidFill>
                <a:srgbClr val="231F20"/>
              </a:solidFill>
              <a:latin typeface="#9Slide04 Vollkorn Black" panose="00000A00000000000000" pitchFamily="2" charset="0"/>
              <a:ea typeface="#9Slide04 Vollkorn Black" panose="00000A00000000000000" pitchFamily="2" charset="0"/>
            </a:endParaRPr>
          </a:p>
        </p:txBody>
      </p:sp>
      <p:sp>
        <p:nvSpPr>
          <p:cNvPr id="9" name="TextBox 15">
            <a:extLst>
              <a:ext uri="{FF2B5EF4-FFF2-40B4-BE49-F238E27FC236}">
                <a16:creationId xmlns:a16="http://schemas.microsoft.com/office/drawing/2014/main" id="{8F34111C-E635-18B9-CA15-96A6A305A0DA}"/>
              </a:ext>
            </a:extLst>
          </p:cNvPr>
          <p:cNvSpPr txBox="1"/>
          <p:nvPr/>
        </p:nvSpPr>
        <p:spPr>
          <a:xfrm>
            <a:off x="6716471" y="5694745"/>
            <a:ext cx="9133257" cy="1025922"/>
          </a:xfrm>
          <a:prstGeom prst="rect">
            <a:avLst/>
          </a:prstGeom>
        </p:spPr>
        <p:txBody>
          <a:bodyPr lIns="0" tIns="0" rIns="0" bIns="0" rtlCol="0" anchor="t">
            <a:spAutoFit/>
          </a:bodyPr>
          <a:lstStyle/>
          <a:p>
            <a:pPr algn="ctr">
              <a:lnSpc>
                <a:spcPts val="8000"/>
              </a:lnSpc>
            </a:pPr>
            <a:r>
              <a:rPr lang="en-US" sz="6600" dirty="0">
                <a:solidFill>
                  <a:srgbClr val="FF0000"/>
                </a:solidFill>
                <a:latin typeface="#9Slide04 Vollkorn Black" panose="00000A00000000000000" pitchFamily="2" charset="0"/>
                <a:ea typeface="#9Slide04 Vollkorn Black" panose="00000A00000000000000" pitchFamily="2" charset="0"/>
              </a:rPr>
              <a:t>(BPTT </a:t>
            </a:r>
            <a:r>
              <a:rPr lang="en-US" sz="6600" dirty="0" err="1">
                <a:solidFill>
                  <a:srgbClr val="FF0000"/>
                </a:solidFill>
                <a:latin typeface="#9Slide04 Vollkorn Black" panose="00000A00000000000000" pitchFamily="2" charset="0"/>
                <a:ea typeface="#9Slide04 Vollkorn Black" panose="00000A00000000000000" pitchFamily="2" charset="0"/>
              </a:rPr>
              <a:t>chơi</a:t>
            </a:r>
            <a:r>
              <a:rPr lang="en-US" sz="6600" dirty="0">
                <a:solidFill>
                  <a:srgbClr val="FF0000"/>
                </a:solidFill>
                <a:latin typeface="#9Slide04 Vollkorn Black" panose="00000A00000000000000" pitchFamily="2" charset="0"/>
                <a:ea typeface="#9Slide04 Vollkorn Black" panose="00000A00000000000000" pitchFamily="2" charset="0"/>
              </a:rPr>
              <a:t> </a:t>
            </a:r>
            <a:r>
              <a:rPr lang="en-US" sz="6600" dirty="0" err="1">
                <a:solidFill>
                  <a:srgbClr val="FF0000"/>
                </a:solidFill>
                <a:latin typeface="#9Slide04 Vollkorn Black" panose="00000A00000000000000" pitchFamily="2" charset="0"/>
                <a:ea typeface="#9Slide04 Vollkorn Black" panose="00000A00000000000000" pitchFamily="2" charset="0"/>
              </a:rPr>
              <a:t>chữ</a:t>
            </a:r>
            <a:r>
              <a:rPr lang="en-US" sz="6600" dirty="0">
                <a:solidFill>
                  <a:srgbClr val="FF0000"/>
                </a:solidFill>
                <a:latin typeface="#9Slide04 Vollkorn Black" panose="00000A00000000000000" pitchFamily="2" charset="0"/>
                <a:ea typeface="#9Slide04 Vollkorn Black" panose="00000A00000000000000" pitchFamily="2" charset="0"/>
              </a:rPr>
              <a:t>)</a:t>
            </a:r>
          </a:p>
        </p:txBody>
      </p:sp>
      <p:sp>
        <p:nvSpPr>
          <p:cNvPr id="10" name="Freeform 3">
            <a:extLst>
              <a:ext uri="{FF2B5EF4-FFF2-40B4-BE49-F238E27FC236}">
                <a16:creationId xmlns:a16="http://schemas.microsoft.com/office/drawing/2014/main" id="{328F927E-532A-F551-1A87-431836C03CA5}"/>
              </a:ext>
            </a:extLst>
          </p:cNvPr>
          <p:cNvSpPr/>
          <p:nvPr/>
        </p:nvSpPr>
        <p:spPr>
          <a:xfrm>
            <a:off x="-181460" y="5143500"/>
            <a:ext cx="7629674" cy="4797157"/>
          </a:xfrm>
          <a:custGeom>
            <a:avLst/>
            <a:gdLst/>
            <a:ahLst/>
            <a:cxnLst/>
            <a:rect l="l" t="t" r="r" b="b"/>
            <a:pathLst>
              <a:path w="5048600" h="3174307">
                <a:moveTo>
                  <a:pt x="0" y="0"/>
                </a:moveTo>
                <a:lnTo>
                  <a:pt x="5048600" y="0"/>
                </a:lnTo>
                <a:lnTo>
                  <a:pt x="5048600" y="3174307"/>
                </a:lnTo>
                <a:lnTo>
                  <a:pt x="0" y="3174307"/>
                </a:lnTo>
                <a:lnTo>
                  <a:pt x="0" y="0"/>
                </a:lnTo>
                <a:close/>
              </a:path>
            </a:pathLst>
          </a:custGeom>
          <a:blipFill>
            <a:blip r:embed="rId9"/>
            <a:stretch>
              <a:fillRect/>
            </a:stretch>
          </a:blipFill>
        </p:spPr>
      </p:sp>
    </p:spTree>
    <p:extLst>
      <p:ext uri="{BB962C8B-B14F-4D97-AF65-F5344CB8AC3E}">
        <p14:creationId xmlns:p14="http://schemas.microsoft.com/office/powerpoint/2010/main" val="271342541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2">
            <a:extLst>
              <a:ext uri="{FF2B5EF4-FFF2-40B4-BE49-F238E27FC236}">
                <a16:creationId xmlns:a16="http://schemas.microsoft.com/office/drawing/2014/main" id="{FA3177EA-1040-3276-0790-04655DDEC6FC}"/>
              </a:ext>
            </a:extLst>
          </p:cNvPr>
          <p:cNvGrpSpPr/>
          <p:nvPr/>
        </p:nvGrpSpPr>
        <p:grpSpPr>
          <a:xfrm>
            <a:off x="-457200" y="2933701"/>
            <a:ext cx="20802600" cy="3455294"/>
            <a:chOff x="0" y="0"/>
            <a:chExt cx="2024971" cy="972292"/>
          </a:xfrm>
        </p:grpSpPr>
        <p:sp>
          <p:nvSpPr>
            <p:cNvPr id="8" name="Freeform 13">
              <a:extLst>
                <a:ext uri="{FF2B5EF4-FFF2-40B4-BE49-F238E27FC236}">
                  <a16:creationId xmlns:a16="http://schemas.microsoft.com/office/drawing/2014/main" id="{7A5C83B3-2952-FF47-3A2C-3A544146C97F}"/>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3" name="Freeform 2">
            <a:extLst>
              <a:ext uri="{FF2B5EF4-FFF2-40B4-BE49-F238E27FC236}">
                <a16:creationId xmlns:a16="http://schemas.microsoft.com/office/drawing/2014/main" id="{055B7316-F911-1C1C-7D45-59C85C447063}"/>
              </a:ext>
            </a:extLst>
          </p:cNvPr>
          <p:cNvSpPr/>
          <p:nvPr/>
        </p:nvSpPr>
        <p:spPr>
          <a:xfrm>
            <a:off x="15392400" y="7273154"/>
            <a:ext cx="4167845" cy="4114800"/>
          </a:xfrm>
          <a:custGeom>
            <a:avLst/>
            <a:gdLst/>
            <a:ahLst/>
            <a:cxnLst/>
            <a:rect l="l" t="t" r="r" b="b"/>
            <a:pathLst>
              <a:path w="4167845" h="4114800">
                <a:moveTo>
                  <a:pt x="0" y="0"/>
                </a:moveTo>
                <a:lnTo>
                  <a:pt x="4167846" y="0"/>
                </a:lnTo>
                <a:lnTo>
                  <a:pt x="4167846" y="4114800"/>
                </a:lnTo>
                <a:lnTo>
                  <a:pt x="0" y="4114800"/>
                </a:lnTo>
                <a:lnTo>
                  <a:pt x="0" y="0"/>
                </a:lnTo>
                <a:close/>
              </a:path>
            </a:pathLst>
          </a:custGeom>
          <a:blipFill>
            <a:blip r:embed="rId3">
              <a:alphaModFix amt="55000"/>
              <a:extLst>
                <a:ext uri="{96DAC541-7B7A-43D3-8B79-37D633B846F1}">
                  <asvg:svgBlip xmlns:asvg="http://schemas.microsoft.com/office/drawing/2016/SVG/main" xmlns="" r:embed="rId4"/>
                </a:ext>
              </a:extLst>
            </a:blip>
            <a:stretch>
              <a:fillRect/>
            </a:stretch>
          </a:blipFill>
        </p:spPr>
      </p:sp>
      <p:sp>
        <p:nvSpPr>
          <p:cNvPr id="2" name="Rectangle 1">
            <a:extLst>
              <a:ext uri="{FF2B5EF4-FFF2-40B4-BE49-F238E27FC236}">
                <a16:creationId xmlns:a16="http://schemas.microsoft.com/office/drawing/2014/main" id="{810A19E4-0835-B9F4-D435-339FDA277E50}"/>
              </a:ext>
            </a:extLst>
          </p:cNvPr>
          <p:cNvSpPr/>
          <p:nvPr/>
        </p:nvSpPr>
        <p:spPr>
          <a:xfrm>
            <a:off x="4038600" y="1028700"/>
            <a:ext cx="9060543" cy="769441"/>
          </a:xfrm>
          <a:prstGeom prst="rect">
            <a:avLst/>
          </a:prstGeom>
        </p:spPr>
        <p:txBody>
          <a:bodyPr wrap="square">
            <a:spAutoFit/>
          </a:bodyPr>
          <a:lstStyle/>
          <a:p>
            <a:pPr algn="ctr" defTabSz="913840">
              <a:spcBef>
                <a:spcPts val="645"/>
              </a:spcBef>
              <a:buClr>
                <a:srgbClr val="231F20"/>
              </a:buClr>
              <a:buSzPts val="1200"/>
              <a:tabLst>
                <a:tab pos="762635" algn="l"/>
              </a:tabLs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niệm</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C442555C-6341-815B-59A4-85DFCF46A502}"/>
              </a:ext>
            </a:extLst>
          </p:cNvPr>
          <p:cNvSpPr/>
          <p:nvPr/>
        </p:nvSpPr>
        <p:spPr>
          <a:xfrm>
            <a:off x="990600" y="3599519"/>
            <a:ext cx="16611600" cy="2123658"/>
          </a:xfrm>
          <a:prstGeom prst="rect">
            <a:avLst/>
          </a:prstGeom>
        </p:spPr>
        <p:txBody>
          <a:bodyPr wrap="square">
            <a:spAutoFit/>
          </a:bodyPr>
          <a:lstStyle/>
          <a:p>
            <a:pPr lvl="0"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khéo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léo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ngờ</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Freeform 14">
            <a:extLst>
              <a:ext uri="{FF2B5EF4-FFF2-40B4-BE49-F238E27FC236}">
                <a16:creationId xmlns:a16="http://schemas.microsoft.com/office/drawing/2014/main" id="{B5A67E2E-E77A-263A-1CE5-FBC4A45FA090}"/>
              </a:ext>
            </a:extLst>
          </p:cNvPr>
          <p:cNvSpPr/>
          <p:nvPr/>
        </p:nvSpPr>
        <p:spPr>
          <a:xfrm rot="4114024">
            <a:off x="5396375" y="6424143"/>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xmlns="" r:embed="rId6"/>
                </a:ext>
              </a:extLst>
            </a:blip>
            <a:stretch>
              <a:fillRect/>
            </a:stretch>
          </a:blipFill>
        </p:spPr>
      </p:sp>
      <p:sp>
        <p:nvSpPr>
          <p:cNvPr id="10" name="Freeform 2">
            <a:extLst>
              <a:ext uri="{FF2B5EF4-FFF2-40B4-BE49-F238E27FC236}">
                <a16:creationId xmlns:a16="http://schemas.microsoft.com/office/drawing/2014/main" id="{9810E8BF-235A-CB2B-BDC0-6BEB90C15A6E}"/>
              </a:ext>
            </a:extLst>
          </p:cNvPr>
          <p:cNvSpPr/>
          <p:nvPr/>
        </p:nvSpPr>
        <p:spPr>
          <a:xfrm>
            <a:off x="13856770" y="6998105"/>
            <a:ext cx="4403521" cy="3401720"/>
          </a:xfrm>
          <a:custGeom>
            <a:avLst/>
            <a:gdLst/>
            <a:ahLst/>
            <a:cxnLst/>
            <a:rect l="l" t="t" r="r" b="b"/>
            <a:pathLst>
              <a:path w="4403521" h="3401720">
                <a:moveTo>
                  <a:pt x="0" y="0"/>
                </a:moveTo>
                <a:lnTo>
                  <a:pt x="4403520" y="0"/>
                </a:lnTo>
                <a:lnTo>
                  <a:pt x="4403520" y="3401720"/>
                </a:lnTo>
                <a:lnTo>
                  <a:pt x="0" y="3401720"/>
                </a:lnTo>
                <a:lnTo>
                  <a:pt x="0" y="0"/>
                </a:lnTo>
                <a:close/>
              </a:path>
            </a:pathLst>
          </a:custGeom>
          <a:blipFill>
            <a:blip r:embed="rId7"/>
            <a:stretch>
              <a:fillRect/>
            </a:stretch>
          </a:blipFill>
        </p:spPr>
      </p:sp>
    </p:spTree>
    <p:extLst>
      <p:ext uri="{BB962C8B-B14F-4D97-AF65-F5344CB8AC3E}">
        <p14:creationId xmlns:p14="http://schemas.microsoft.com/office/powerpoint/2010/main" val="347807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0A19E4-0835-B9F4-D435-339FDA277E50}"/>
              </a:ext>
            </a:extLst>
          </p:cNvPr>
          <p:cNvSpPr/>
          <p:nvPr/>
        </p:nvSpPr>
        <p:spPr>
          <a:xfrm>
            <a:off x="1097868" y="474304"/>
            <a:ext cx="127181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gặp</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Freeform 4">
            <a:extLst>
              <a:ext uri="{FF2B5EF4-FFF2-40B4-BE49-F238E27FC236}">
                <a16:creationId xmlns:a16="http://schemas.microsoft.com/office/drawing/2014/main" id="{9E8466F9-15A6-941F-C0BF-F41D33F4080A}"/>
              </a:ext>
            </a:extLst>
          </p:cNvPr>
          <p:cNvSpPr/>
          <p:nvPr/>
        </p:nvSpPr>
        <p:spPr>
          <a:xfrm flipH="1">
            <a:off x="-2242663" y="6505239"/>
            <a:ext cx="5904260" cy="6113944"/>
          </a:xfrm>
          <a:custGeom>
            <a:avLst/>
            <a:gdLst/>
            <a:ahLst/>
            <a:cxnLst/>
            <a:rect l="l" t="t" r="r" b="b"/>
            <a:pathLst>
              <a:path w="5904260" h="6113944">
                <a:moveTo>
                  <a:pt x="5904260" y="0"/>
                </a:moveTo>
                <a:lnTo>
                  <a:pt x="0" y="0"/>
                </a:lnTo>
                <a:lnTo>
                  <a:pt x="0" y="6113944"/>
                </a:lnTo>
                <a:lnTo>
                  <a:pt x="5904260" y="6113944"/>
                </a:lnTo>
                <a:lnTo>
                  <a:pt x="5904260" y="0"/>
                </a:lnTo>
                <a:close/>
              </a:path>
            </a:pathLst>
          </a:custGeom>
          <a:blipFill>
            <a:blip r:embed="rId3">
              <a:alphaModFix amt="44999"/>
              <a:extLst>
                <a:ext uri="{96DAC541-7B7A-43D3-8B79-37D633B846F1}">
                  <asvg:svgBlip xmlns:asvg="http://schemas.microsoft.com/office/drawing/2016/SVG/main" xmlns="" r:embed="rId4"/>
                </a:ext>
              </a:extLst>
            </a:blip>
            <a:stretch>
              <a:fillRect/>
            </a:stretch>
          </a:blipFill>
        </p:spPr>
      </p:sp>
      <p:sp>
        <p:nvSpPr>
          <p:cNvPr id="19" name="Freeform 4">
            <a:extLst>
              <a:ext uri="{FF2B5EF4-FFF2-40B4-BE49-F238E27FC236}">
                <a16:creationId xmlns:a16="http://schemas.microsoft.com/office/drawing/2014/main" id="{4A3E1F33-E720-A1D8-4DF6-28D4EE2EEF96}"/>
              </a:ext>
            </a:extLst>
          </p:cNvPr>
          <p:cNvSpPr/>
          <p:nvPr/>
        </p:nvSpPr>
        <p:spPr>
          <a:xfrm>
            <a:off x="15229016" y="144408"/>
            <a:ext cx="6117968" cy="1248438"/>
          </a:xfrm>
          <a:custGeom>
            <a:avLst/>
            <a:gdLst/>
            <a:ahLst/>
            <a:cxnLst/>
            <a:rect l="l" t="t" r="r" b="b"/>
            <a:pathLst>
              <a:path w="6117968" h="1248438">
                <a:moveTo>
                  <a:pt x="0" y="0"/>
                </a:moveTo>
                <a:lnTo>
                  <a:pt x="6117969" y="0"/>
                </a:lnTo>
                <a:lnTo>
                  <a:pt x="6117969" y="1248438"/>
                </a:lnTo>
                <a:lnTo>
                  <a:pt x="0" y="12484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3" name="Rectangle 1"/>
          <p:cNvSpPr>
            <a:spLocks noChangeArrowheads="1"/>
          </p:cNvSpPr>
          <p:nvPr/>
        </p:nvSpPr>
        <p:spPr bwMode="auto">
          <a:xfrm>
            <a:off x="3810000" y="302418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p:cNvSpPr/>
          <p:nvPr/>
        </p:nvSpPr>
        <p:spPr>
          <a:xfrm>
            <a:off x="1231868" y="3443819"/>
            <a:ext cx="5898452" cy="830997"/>
          </a:xfrm>
          <a:prstGeom prst="rect">
            <a:avLst/>
          </a:prstGeom>
        </p:spPr>
        <p:txBody>
          <a:bodyPr wrap="square">
            <a:spAutoFit/>
          </a:bodyPr>
          <a:lstStyle/>
          <a:p>
            <a:r>
              <a:rPr lang="vi-VN" sz="4800" dirty="0">
                <a:solidFill>
                  <a:srgbClr val="242021"/>
                </a:solidFill>
                <a:latin typeface="+mj-lt"/>
              </a:rPr>
              <a:t>– Dùng từ đồng âm.</a:t>
            </a:r>
            <a:endParaRPr lang="vi-VN" sz="4800" dirty="0">
              <a:latin typeface="+mj-lt"/>
            </a:endParaRPr>
          </a:p>
        </p:txBody>
      </p:sp>
      <p:sp>
        <p:nvSpPr>
          <p:cNvPr id="24" name="Rectangle 23"/>
          <p:cNvSpPr/>
          <p:nvPr/>
        </p:nvSpPr>
        <p:spPr>
          <a:xfrm>
            <a:off x="9959901" y="1225287"/>
            <a:ext cx="7475802" cy="2308324"/>
          </a:xfrm>
          <a:prstGeom prst="rect">
            <a:avLst/>
          </a:prstGeom>
        </p:spPr>
        <p:txBody>
          <a:bodyPr wrap="square">
            <a:spAutoFit/>
          </a:bodyPr>
          <a:lstStyle/>
          <a:p>
            <a:r>
              <a:rPr lang="vi-VN" sz="4800" dirty="0">
                <a:solidFill>
                  <a:srgbClr val="242021"/>
                </a:solidFill>
                <a:latin typeface="+mj-lt"/>
              </a:rPr>
              <a:t/>
            </a:r>
            <a:br>
              <a:rPr lang="vi-VN" sz="4800" dirty="0">
                <a:solidFill>
                  <a:srgbClr val="242021"/>
                </a:solidFill>
                <a:latin typeface="+mj-lt"/>
              </a:rPr>
            </a:br>
            <a:r>
              <a:rPr lang="vi-VN" sz="4800" dirty="0">
                <a:solidFill>
                  <a:srgbClr val="242021"/>
                </a:solidFill>
                <a:latin typeface="+mj-lt"/>
              </a:rPr>
              <a:t>– Dùng từ đồng nghĩa, gần nghĩa</a:t>
            </a:r>
            <a:r>
              <a:rPr lang="en-US" sz="4800" dirty="0">
                <a:solidFill>
                  <a:srgbClr val="242021"/>
                </a:solidFill>
                <a:latin typeface="+mj-lt"/>
              </a:rPr>
              <a:t> </a:t>
            </a:r>
            <a:r>
              <a:rPr lang="vi-VN" sz="4800" dirty="0">
                <a:solidFill>
                  <a:srgbClr val="242021"/>
                </a:solidFill>
                <a:latin typeface="+mj-lt"/>
              </a:rPr>
              <a:t>hoặc cùng trường nghĩa</a:t>
            </a:r>
            <a:endParaRPr lang="vi-VN" sz="4800" dirty="0">
              <a:latin typeface="+mj-lt"/>
            </a:endParaRPr>
          </a:p>
        </p:txBody>
      </p:sp>
      <p:sp>
        <p:nvSpPr>
          <p:cNvPr id="25" name="Rectangle 24"/>
          <p:cNvSpPr/>
          <p:nvPr/>
        </p:nvSpPr>
        <p:spPr>
          <a:xfrm>
            <a:off x="1403967" y="5355171"/>
            <a:ext cx="4575645" cy="1569660"/>
          </a:xfrm>
          <a:prstGeom prst="rect">
            <a:avLst/>
          </a:prstGeom>
        </p:spPr>
        <p:txBody>
          <a:bodyPr wrap="square">
            <a:spAutoFit/>
          </a:bodyPr>
          <a:lstStyle/>
          <a:p>
            <a:r>
              <a:rPr lang="vi-VN" sz="4800" dirty="0">
                <a:solidFill>
                  <a:srgbClr val="242021"/>
                </a:solidFill>
                <a:latin typeface="+mj-lt"/>
              </a:rPr>
              <a:t>– Dùng từ gần âm (trại âm).</a:t>
            </a:r>
            <a:endParaRPr lang="vi-VN" sz="4800" dirty="0">
              <a:latin typeface="+mj-lt"/>
            </a:endParaRPr>
          </a:p>
        </p:txBody>
      </p:sp>
      <p:sp>
        <p:nvSpPr>
          <p:cNvPr id="26" name="Rectangle 25"/>
          <p:cNvSpPr/>
          <p:nvPr/>
        </p:nvSpPr>
        <p:spPr>
          <a:xfrm>
            <a:off x="1634390" y="7546836"/>
            <a:ext cx="9144000" cy="830997"/>
          </a:xfrm>
          <a:prstGeom prst="rect">
            <a:avLst/>
          </a:prstGeom>
        </p:spPr>
        <p:txBody>
          <a:bodyPr>
            <a:spAutoFit/>
          </a:bodyPr>
          <a:lstStyle/>
          <a:p>
            <a:r>
              <a:rPr lang="vi-VN" sz="4800" dirty="0">
                <a:solidFill>
                  <a:srgbClr val="242021"/>
                </a:solidFill>
                <a:latin typeface="+mj-lt"/>
              </a:rPr>
              <a:t>– Dùng lối điệp âm.</a:t>
            </a:r>
            <a:endParaRPr lang="vi-VN" sz="4800" dirty="0">
              <a:latin typeface="+mj-lt"/>
            </a:endParaRPr>
          </a:p>
        </p:txBody>
      </p:sp>
      <p:sp>
        <p:nvSpPr>
          <p:cNvPr id="27" name="Rectangle 26"/>
          <p:cNvSpPr/>
          <p:nvPr/>
        </p:nvSpPr>
        <p:spPr>
          <a:xfrm>
            <a:off x="11277600" y="7944669"/>
            <a:ext cx="9144000" cy="830997"/>
          </a:xfrm>
          <a:prstGeom prst="rect">
            <a:avLst/>
          </a:prstGeom>
        </p:spPr>
        <p:txBody>
          <a:bodyPr>
            <a:spAutoFit/>
          </a:bodyPr>
          <a:lstStyle/>
          <a:p>
            <a:r>
              <a:rPr lang="vi-VN" sz="4800" dirty="0">
                <a:solidFill>
                  <a:srgbClr val="242021"/>
                </a:solidFill>
                <a:latin typeface="+mj-lt"/>
              </a:rPr>
              <a:t>– Dùng lối nói lái.</a:t>
            </a:r>
            <a:endParaRPr lang="vi-VN" sz="4800" dirty="0">
              <a:latin typeface="+mj-lt"/>
            </a:endParaRPr>
          </a:p>
        </p:txBody>
      </p:sp>
      <p:sp>
        <p:nvSpPr>
          <p:cNvPr id="28" name="Rectangle 27"/>
          <p:cNvSpPr/>
          <p:nvPr/>
        </p:nvSpPr>
        <p:spPr>
          <a:xfrm>
            <a:off x="11277600" y="5795719"/>
            <a:ext cx="8543380" cy="1569660"/>
          </a:xfrm>
          <a:prstGeom prst="rect">
            <a:avLst/>
          </a:prstGeom>
        </p:spPr>
        <p:txBody>
          <a:bodyPr wrap="square">
            <a:spAutoFit/>
          </a:bodyPr>
          <a:lstStyle/>
          <a:p>
            <a:r>
              <a:rPr lang="vi-VN" sz="4800" dirty="0">
                <a:solidFill>
                  <a:srgbClr val="242021"/>
                </a:solidFill>
                <a:latin typeface="+mj-lt"/>
              </a:rPr>
              <a:t>– Dùng từ trái nghĩa.</a:t>
            </a:r>
            <a:br>
              <a:rPr lang="vi-VN" sz="4800" dirty="0">
                <a:solidFill>
                  <a:srgbClr val="242021"/>
                </a:solidFill>
                <a:latin typeface="+mj-lt"/>
              </a:rPr>
            </a:br>
            <a:endParaRPr lang="vi-VN" sz="4800" dirty="0">
              <a:latin typeface="+mj-lt"/>
            </a:endParaRPr>
          </a:p>
        </p:txBody>
      </p:sp>
      <p:sp>
        <p:nvSpPr>
          <p:cNvPr id="2" name="Freeform 4">
            <a:extLst>
              <a:ext uri="{FF2B5EF4-FFF2-40B4-BE49-F238E27FC236}">
                <a16:creationId xmlns:a16="http://schemas.microsoft.com/office/drawing/2014/main" id="{C095FE78-90E1-0B5C-F982-441A85571440}"/>
              </a:ext>
            </a:extLst>
          </p:cNvPr>
          <p:cNvSpPr/>
          <p:nvPr/>
        </p:nvSpPr>
        <p:spPr>
          <a:xfrm>
            <a:off x="5596671" y="3048725"/>
            <a:ext cx="6060225" cy="6285775"/>
          </a:xfrm>
          <a:custGeom>
            <a:avLst/>
            <a:gdLst/>
            <a:ahLst/>
            <a:cxnLst/>
            <a:rect l="l" t="t" r="r" b="b"/>
            <a:pathLst>
              <a:path w="3842194" h="4114800">
                <a:moveTo>
                  <a:pt x="0" y="0"/>
                </a:moveTo>
                <a:lnTo>
                  <a:pt x="3842195" y="0"/>
                </a:lnTo>
                <a:lnTo>
                  <a:pt x="3842195"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158330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C4F71D17-918F-9DC5-4EC2-B24454B7E3D4}"/>
              </a:ext>
            </a:extLst>
          </p:cNvPr>
          <p:cNvGrpSpPr/>
          <p:nvPr/>
        </p:nvGrpSpPr>
        <p:grpSpPr>
          <a:xfrm>
            <a:off x="754201" y="1816131"/>
            <a:ext cx="11056799" cy="3926955"/>
            <a:chOff x="0" y="0"/>
            <a:chExt cx="2024971" cy="972292"/>
          </a:xfrm>
        </p:grpSpPr>
        <p:sp>
          <p:nvSpPr>
            <p:cNvPr id="3" name="Freeform 13">
              <a:extLst>
                <a:ext uri="{FF2B5EF4-FFF2-40B4-BE49-F238E27FC236}">
                  <a16:creationId xmlns:a16="http://schemas.microsoft.com/office/drawing/2014/main" id="{89BD6F70-B820-DDBB-6417-D1257F4A18B4}"/>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18" name="Freeform 5">
            <a:extLst>
              <a:ext uri="{FF2B5EF4-FFF2-40B4-BE49-F238E27FC236}">
                <a16:creationId xmlns:a16="http://schemas.microsoft.com/office/drawing/2014/main" id="{D5E47078-4D58-9BB3-F031-6DF61605687D}"/>
              </a:ext>
            </a:extLst>
          </p:cNvPr>
          <p:cNvSpPr/>
          <p:nvPr/>
        </p:nvSpPr>
        <p:spPr>
          <a:xfrm rot="-10800000">
            <a:off x="12801600" y="5543029"/>
            <a:ext cx="6241752" cy="5227467"/>
          </a:xfrm>
          <a:custGeom>
            <a:avLst/>
            <a:gdLst/>
            <a:ahLst/>
            <a:cxnLst/>
            <a:rect l="l" t="t" r="r" b="b"/>
            <a:pathLst>
              <a:path w="6241752" h="5227467">
                <a:moveTo>
                  <a:pt x="0" y="0"/>
                </a:moveTo>
                <a:lnTo>
                  <a:pt x="6241751" y="0"/>
                </a:lnTo>
                <a:lnTo>
                  <a:pt x="6241751" y="5227467"/>
                </a:lnTo>
                <a:lnTo>
                  <a:pt x="0" y="522746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9" name="Rectangle 18"/>
          <p:cNvSpPr/>
          <p:nvPr/>
        </p:nvSpPr>
        <p:spPr>
          <a:xfrm>
            <a:off x="6477000" y="519854"/>
            <a:ext cx="5898452" cy="830997"/>
          </a:xfrm>
          <a:prstGeom prst="rect">
            <a:avLst/>
          </a:prstGeom>
        </p:spPr>
        <p:txBody>
          <a:bodyPr wrap="square">
            <a:spAutoFit/>
          </a:bodyPr>
          <a:lstStyle/>
          <a:p>
            <a:r>
              <a:rPr lang="en-US" sz="4800" b="1" dirty="0">
                <a:solidFill>
                  <a:srgbClr val="242021"/>
                </a:solidFill>
                <a:latin typeface="+mj-lt"/>
              </a:rPr>
              <a:t>*</a:t>
            </a:r>
            <a:r>
              <a:rPr lang="vi-VN" sz="4800" b="1" dirty="0">
                <a:solidFill>
                  <a:srgbClr val="242021"/>
                </a:solidFill>
                <a:latin typeface="+mj-lt"/>
              </a:rPr>
              <a:t> Dùng từ đồng âm.</a:t>
            </a:r>
            <a:endParaRPr lang="vi-VN" sz="4800" b="1" dirty="0">
              <a:latin typeface="+mj-lt"/>
            </a:endParaRPr>
          </a:p>
        </p:txBody>
      </p:sp>
      <p:sp>
        <p:nvSpPr>
          <p:cNvPr id="23" name="Rectangle 22">
            <a:extLst>
              <a:ext uri="{FF2B5EF4-FFF2-40B4-BE49-F238E27FC236}">
                <a16:creationId xmlns:a16="http://schemas.microsoft.com/office/drawing/2014/main" id="{45E162BE-079F-82D0-F046-5FB52480AFB6}"/>
              </a:ext>
            </a:extLst>
          </p:cNvPr>
          <p:cNvSpPr/>
          <p:nvPr/>
        </p:nvSpPr>
        <p:spPr>
          <a:xfrm>
            <a:off x="304800" y="2058952"/>
            <a:ext cx="11277600" cy="34778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già</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chợ</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Đông</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Bói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xem</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quẻ</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lấy</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chồng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lợi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chăng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Thầy</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bói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xem</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quẻ</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rằng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Lợi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lợi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răng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dao</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4" name="Rectangle 23">
            <a:extLst>
              <a:ext uri="{FF2B5EF4-FFF2-40B4-BE49-F238E27FC236}">
                <a16:creationId xmlns:a16="http://schemas.microsoft.com/office/drawing/2014/main" id="{C5D13986-DCF3-5000-3298-59F677A828C6}"/>
              </a:ext>
            </a:extLst>
          </p:cNvPr>
          <p:cNvSpPr/>
          <p:nvPr/>
        </p:nvSpPr>
        <p:spPr>
          <a:xfrm>
            <a:off x="1143000" y="5759745"/>
            <a:ext cx="15544800" cy="3477875"/>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Lợi</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1</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lợi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ích</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Lợi</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2</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phần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thịt</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bao</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quanh</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chân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răng</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Âm</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giống</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nhau</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Nghĩa</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khác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nhau</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Hiện</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tượng</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đồng</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âm</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Tạo</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ra</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sự</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hài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hước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dí</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dỏm</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làm</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tăng</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sức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hấp</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dẫn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cho</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bài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ca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dao</a:t>
            </a:r>
            <a:endParaRPr kumimoji="0" lang="vi-VN"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grpSp>
        <p:nvGrpSpPr>
          <p:cNvPr id="25" name="Group 2">
            <a:extLst>
              <a:ext uri="{FF2B5EF4-FFF2-40B4-BE49-F238E27FC236}">
                <a16:creationId xmlns:a16="http://schemas.microsoft.com/office/drawing/2014/main" id="{E756BCE0-C886-77FF-3174-AD371063D6B7}"/>
              </a:ext>
            </a:extLst>
          </p:cNvPr>
          <p:cNvGrpSpPr>
            <a:grpSpLocks noChangeAspect="1"/>
          </p:cNvGrpSpPr>
          <p:nvPr/>
        </p:nvGrpSpPr>
        <p:grpSpPr>
          <a:xfrm>
            <a:off x="11887200" y="1714869"/>
            <a:ext cx="5669935" cy="3926956"/>
            <a:chOff x="0" y="0"/>
            <a:chExt cx="3429000" cy="2374900"/>
          </a:xfrm>
        </p:grpSpPr>
        <p:sp>
          <p:nvSpPr>
            <p:cNvPr id="26" name="Freeform 3">
              <a:extLst>
                <a:ext uri="{FF2B5EF4-FFF2-40B4-BE49-F238E27FC236}">
                  <a16:creationId xmlns:a16="http://schemas.microsoft.com/office/drawing/2014/main" id="{3A9AF819-83A9-386D-D4A8-106C8297B712}"/>
                </a:ext>
              </a:extLst>
            </p:cNvPr>
            <p:cNvSpPr/>
            <p:nvPr/>
          </p:nvSpPr>
          <p:spPr>
            <a:xfrm>
              <a:off x="50800" y="76200"/>
              <a:ext cx="3340100" cy="2235200"/>
            </a:xfrm>
            <a:custGeom>
              <a:avLst/>
              <a:gdLst/>
              <a:ahLst/>
              <a:cxnLst/>
              <a:rect l="l" t="t" r="r" b="b"/>
              <a:pathLst>
                <a:path w="3340100" h="2235200">
                  <a:moveTo>
                    <a:pt x="2171700" y="25400"/>
                  </a:moveTo>
                  <a:lnTo>
                    <a:pt x="2400300" y="0"/>
                  </a:lnTo>
                  <a:lnTo>
                    <a:pt x="2641600" y="38100"/>
                  </a:lnTo>
                  <a:lnTo>
                    <a:pt x="2984500" y="38100"/>
                  </a:lnTo>
                  <a:cubicBezTo>
                    <a:pt x="2984500" y="38100"/>
                    <a:pt x="3086100" y="12700"/>
                    <a:pt x="3098800" y="38100"/>
                  </a:cubicBezTo>
                  <a:cubicBezTo>
                    <a:pt x="3111500" y="63500"/>
                    <a:pt x="3162300" y="228600"/>
                    <a:pt x="3162300" y="228600"/>
                  </a:cubicBezTo>
                  <a:cubicBezTo>
                    <a:pt x="3162300" y="228600"/>
                    <a:pt x="3213100" y="304800"/>
                    <a:pt x="3200400" y="355600"/>
                  </a:cubicBezTo>
                  <a:cubicBezTo>
                    <a:pt x="3187700" y="406400"/>
                    <a:pt x="3225800" y="520700"/>
                    <a:pt x="3225800" y="520700"/>
                  </a:cubicBezTo>
                  <a:cubicBezTo>
                    <a:pt x="3225800" y="520700"/>
                    <a:pt x="3251200" y="571500"/>
                    <a:pt x="3225800" y="622300"/>
                  </a:cubicBezTo>
                  <a:cubicBezTo>
                    <a:pt x="3225800" y="622300"/>
                    <a:pt x="3213100" y="762000"/>
                    <a:pt x="3238500" y="812800"/>
                  </a:cubicBezTo>
                  <a:cubicBezTo>
                    <a:pt x="3238500" y="812800"/>
                    <a:pt x="3276600" y="838200"/>
                    <a:pt x="3251200" y="1003300"/>
                  </a:cubicBezTo>
                  <a:lnTo>
                    <a:pt x="3263900" y="1181100"/>
                  </a:lnTo>
                  <a:cubicBezTo>
                    <a:pt x="3263900" y="1181100"/>
                    <a:pt x="3238500" y="1257300"/>
                    <a:pt x="3251200" y="1308100"/>
                  </a:cubicBezTo>
                  <a:lnTo>
                    <a:pt x="3276600" y="1562100"/>
                  </a:lnTo>
                  <a:lnTo>
                    <a:pt x="3327400" y="1701800"/>
                  </a:lnTo>
                  <a:lnTo>
                    <a:pt x="3327400" y="1854200"/>
                  </a:lnTo>
                  <a:lnTo>
                    <a:pt x="3340100" y="1955800"/>
                  </a:lnTo>
                  <a:cubicBezTo>
                    <a:pt x="3340100" y="1955800"/>
                    <a:pt x="3314700" y="2019300"/>
                    <a:pt x="3213100" y="2044700"/>
                  </a:cubicBezTo>
                  <a:cubicBezTo>
                    <a:pt x="3213100" y="2044700"/>
                    <a:pt x="3149600" y="2044700"/>
                    <a:pt x="3098800" y="2082800"/>
                  </a:cubicBezTo>
                  <a:cubicBezTo>
                    <a:pt x="3048000" y="2120900"/>
                    <a:pt x="2933700" y="2197100"/>
                    <a:pt x="2870200" y="2184400"/>
                  </a:cubicBezTo>
                  <a:cubicBezTo>
                    <a:pt x="2870200" y="2184400"/>
                    <a:pt x="2717800" y="2171700"/>
                    <a:pt x="2692400" y="2146300"/>
                  </a:cubicBezTo>
                  <a:cubicBezTo>
                    <a:pt x="2692400" y="2146300"/>
                    <a:pt x="2590800" y="2133600"/>
                    <a:pt x="2565400" y="2133600"/>
                  </a:cubicBezTo>
                  <a:cubicBezTo>
                    <a:pt x="2540000" y="2133600"/>
                    <a:pt x="2476500" y="2146300"/>
                    <a:pt x="2476500" y="2146300"/>
                  </a:cubicBezTo>
                  <a:cubicBezTo>
                    <a:pt x="2476500" y="2146300"/>
                    <a:pt x="2400300" y="2171700"/>
                    <a:pt x="2362200" y="2159000"/>
                  </a:cubicBezTo>
                  <a:cubicBezTo>
                    <a:pt x="2324100" y="2146300"/>
                    <a:pt x="2298700" y="2146300"/>
                    <a:pt x="2222500" y="2159000"/>
                  </a:cubicBezTo>
                  <a:cubicBezTo>
                    <a:pt x="2222500" y="2159000"/>
                    <a:pt x="2197100" y="2184400"/>
                    <a:pt x="2019300" y="2184400"/>
                  </a:cubicBezTo>
                  <a:cubicBezTo>
                    <a:pt x="2019300" y="2184400"/>
                    <a:pt x="1866900" y="2235200"/>
                    <a:pt x="1790700" y="2184400"/>
                  </a:cubicBezTo>
                  <a:cubicBezTo>
                    <a:pt x="1790700" y="2184400"/>
                    <a:pt x="1765300" y="2146300"/>
                    <a:pt x="1549400" y="2159000"/>
                  </a:cubicBezTo>
                  <a:cubicBezTo>
                    <a:pt x="1549400" y="2159000"/>
                    <a:pt x="1397000" y="2171700"/>
                    <a:pt x="1371600" y="2159000"/>
                  </a:cubicBezTo>
                  <a:lnTo>
                    <a:pt x="1066800" y="2197100"/>
                  </a:lnTo>
                  <a:cubicBezTo>
                    <a:pt x="1066800" y="2197100"/>
                    <a:pt x="723900" y="2184400"/>
                    <a:pt x="673100" y="2171700"/>
                  </a:cubicBezTo>
                  <a:cubicBezTo>
                    <a:pt x="622300" y="2159000"/>
                    <a:pt x="419100" y="2120900"/>
                    <a:pt x="393700" y="2146300"/>
                  </a:cubicBezTo>
                  <a:cubicBezTo>
                    <a:pt x="368300" y="2171700"/>
                    <a:pt x="215900" y="2171700"/>
                    <a:pt x="190500" y="2159000"/>
                  </a:cubicBezTo>
                  <a:cubicBezTo>
                    <a:pt x="165100" y="2146300"/>
                    <a:pt x="127000" y="2044700"/>
                    <a:pt x="114300" y="1993900"/>
                  </a:cubicBezTo>
                  <a:cubicBezTo>
                    <a:pt x="101600" y="1943100"/>
                    <a:pt x="101600" y="1803400"/>
                    <a:pt x="101600" y="1778000"/>
                  </a:cubicBezTo>
                  <a:cubicBezTo>
                    <a:pt x="101600" y="1752600"/>
                    <a:pt x="63500" y="1714500"/>
                    <a:pt x="63500" y="1714500"/>
                  </a:cubicBezTo>
                  <a:lnTo>
                    <a:pt x="88900" y="1562100"/>
                  </a:lnTo>
                  <a:cubicBezTo>
                    <a:pt x="88900" y="1562100"/>
                    <a:pt x="88900" y="1435100"/>
                    <a:pt x="63500" y="1397000"/>
                  </a:cubicBezTo>
                  <a:cubicBezTo>
                    <a:pt x="38100" y="1358900"/>
                    <a:pt x="63500" y="1206500"/>
                    <a:pt x="63500" y="1206500"/>
                  </a:cubicBezTo>
                  <a:cubicBezTo>
                    <a:pt x="63500" y="1206500"/>
                    <a:pt x="38100" y="1079500"/>
                    <a:pt x="50800" y="1041400"/>
                  </a:cubicBezTo>
                  <a:cubicBezTo>
                    <a:pt x="63500" y="1003300"/>
                    <a:pt x="76200" y="939800"/>
                    <a:pt x="76200" y="901700"/>
                  </a:cubicBezTo>
                  <a:cubicBezTo>
                    <a:pt x="76200" y="863600"/>
                    <a:pt x="50800" y="673100"/>
                    <a:pt x="50800" y="673100"/>
                  </a:cubicBezTo>
                  <a:lnTo>
                    <a:pt x="25400" y="571500"/>
                  </a:lnTo>
                  <a:cubicBezTo>
                    <a:pt x="25400" y="571500"/>
                    <a:pt x="0" y="508000"/>
                    <a:pt x="12700" y="393700"/>
                  </a:cubicBezTo>
                  <a:cubicBezTo>
                    <a:pt x="25400" y="279400"/>
                    <a:pt x="12700" y="279400"/>
                    <a:pt x="12700" y="279400"/>
                  </a:cubicBezTo>
                  <a:lnTo>
                    <a:pt x="215900" y="190500"/>
                  </a:lnTo>
                  <a:cubicBezTo>
                    <a:pt x="215900" y="190500"/>
                    <a:pt x="317500" y="76200"/>
                    <a:pt x="482600" y="76200"/>
                  </a:cubicBezTo>
                  <a:lnTo>
                    <a:pt x="609600" y="114300"/>
                  </a:lnTo>
                  <a:cubicBezTo>
                    <a:pt x="609600" y="114300"/>
                    <a:pt x="660400" y="139700"/>
                    <a:pt x="749300" y="127000"/>
                  </a:cubicBezTo>
                  <a:cubicBezTo>
                    <a:pt x="838200" y="114300"/>
                    <a:pt x="914400" y="88900"/>
                    <a:pt x="914400" y="88900"/>
                  </a:cubicBezTo>
                  <a:cubicBezTo>
                    <a:pt x="914400" y="88900"/>
                    <a:pt x="1003300" y="114300"/>
                    <a:pt x="1066800" y="88900"/>
                  </a:cubicBezTo>
                  <a:lnTo>
                    <a:pt x="1117600" y="76200"/>
                  </a:lnTo>
                  <a:lnTo>
                    <a:pt x="1143000" y="76200"/>
                  </a:lnTo>
                  <a:cubicBezTo>
                    <a:pt x="1143000" y="76200"/>
                    <a:pt x="1181100" y="50800"/>
                    <a:pt x="1206500" y="76200"/>
                  </a:cubicBezTo>
                  <a:cubicBezTo>
                    <a:pt x="1206500" y="76200"/>
                    <a:pt x="1231900" y="50800"/>
                    <a:pt x="1270000" y="63500"/>
                  </a:cubicBezTo>
                  <a:cubicBezTo>
                    <a:pt x="1270000" y="63500"/>
                    <a:pt x="1346200" y="38100"/>
                    <a:pt x="1346200" y="38100"/>
                  </a:cubicBezTo>
                  <a:cubicBezTo>
                    <a:pt x="1346200" y="38100"/>
                    <a:pt x="1435100" y="38100"/>
                    <a:pt x="1435100" y="38100"/>
                  </a:cubicBezTo>
                  <a:lnTo>
                    <a:pt x="1524000" y="63500"/>
                  </a:lnTo>
                  <a:lnTo>
                    <a:pt x="1765300" y="63500"/>
                  </a:lnTo>
                  <a:lnTo>
                    <a:pt x="1892300" y="50800"/>
                  </a:lnTo>
                  <a:lnTo>
                    <a:pt x="1943100" y="76200"/>
                  </a:lnTo>
                  <a:lnTo>
                    <a:pt x="2019300" y="50800"/>
                  </a:lnTo>
                  <a:lnTo>
                    <a:pt x="2171700" y="25400"/>
                  </a:lnTo>
                  <a:close/>
                </a:path>
              </a:pathLst>
            </a:custGeom>
            <a:blipFill>
              <a:blip r:embed="rId5"/>
              <a:stretch>
                <a:fillRect t="-720" b="-720"/>
              </a:stretch>
            </a:blipFill>
          </p:spPr>
        </p:sp>
        <p:sp>
          <p:nvSpPr>
            <p:cNvPr id="27" name="Freeform 4">
              <a:extLst>
                <a:ext uri="{FF2B5EF4-FFF2-40B4-BE49-F238E27FC236}">
                  <a16:creationId xmlns:a16="http://schemas.microsoft.com/office/drawing/2014/main" id="{60943EAF-BAD3-2AF7-D2A5-D9F08B4C94AB}"/>
                </a:ext>
              </a:extLst>
            </p:cNvPr>
            <p:cNvSpPr/>
            <p:nvPr/>
          </p:nvSpPr>
          <p:spPr>
            <a:xfrm>
              <a:off x="0" y="0"/>
              <a:ext cx="3429000" cy="2374900"/>
            </a:xfrm>
            <a:custGeom>
              <a:avLst/>
              <a:gdLst/>
              <a:ahLst/>
              <a:cxnLst/>
              <a:rect l="l" t="t" r="r" b="b"/>
              <a:pathLst>
                <a:path w="3429000" h="2374900">
                  <a:moveTo>
                    <a:pt x="3429000" y="2374900"/>
                  </a:moveTo>
                  <a:lnTo>
                    <a:pt x="0" y="2374900"/>
                  </a:lnTo>
                  <a:lnTo>
                    <a:pt x="0" y="0"/>
                  </a:lnTo>
                  <a:lnTo>
                    <a:pt x="3429000" y="0"/>
                  </a:lnTo>
                  <a:lnTo>
                    <a:pt x="3429000" y="2374900"/>
                  </a:lnTo>
                  <a:close/>
                </a:path>
              </a:pathLst>
            </a:custGeom>
            <a:blipFill>
              <a:blip r:embed="rId6"/>
              <a:stretch>
                <a:fillRect l="-2902" t="-10996" r="-2492" b="-11124"/>
              </a:stretch>
            </a:blipFill>
          </p:spPr>
        </p:sp>
      </p:grpSp>
    </p:spTree>
    <p:extLst>
      <p:ext uri="{BB962C8B-B14F-4D97-AF65-F5344CB8AC3E}">
        <p14:creationId xmlns:p14="http://schemas.microsoft.com/office/powerpoint/2010/main" val="377978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circle(in)">
                                      <p:cBhvr>
                                        <p:cTn id="20" dur="2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barn(inVertical)">
                                      <p:cBhvr>
                                        <p:cTn id="25" dur="500"/>
                                        <p:tgtEl>
                                          <p:spTgt spid="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barn(inVertical)">
                                      <p:cBhvr>
                                        <p:cTn id="30" dur="500"/>
                                        <p:tgtEl>
                                          <p:spTgt spid="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barn(inVertical)">
                                      <p:cBhvr>
                                        <p:cTn id="35" dur="500"/>
                                        <p:tgtEl>
                                          <p:spTgt spid="2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xEl>
                                              <p:pRg st="3" end="3"/>
                                            </p:txEl>
                                          </p:spTgt>
                                        </p:tgtEl>
                                        <p:attrNameLst>
                                          <p:attrName>style.visibility</p:attrName>
                                        </p:attrNameLst>
                                      </p:cBhvr>
                                      <p:to>
                                        <p:strVal val="visible"/>
                                      </p:to>
                                    </p:set>
                                    <p:animEffect transition="in" filter="barn(inVertical)">
                                      <p:cBhvr>
                                        <p:cTn id="40"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
            <a:extLst>
              <a:ext uri="{FF2B5EF4-FFF2-40B4-BE49-F238E27FC236}">
                <a16:creationId xmlns:a16="http://schemas.microsoft.com/office/drawing/2014/main" id="{11FE992E-E89C-CA24-83D4-F12A7FDF9EF0}"/>
              </a:ext>
            </a:extLst>
          </p:cNvPr>
          <p:cNvGrpSpPr/>
          <p:nvPr/>
        </p:nvGrpSpPr>
        <p:grpSpPr>
          <a:xfrm>
            <a:off x="4953000" y="2030596"/>
            <a:ext cx="8707389" cy="2529579"/>
            <a:chOff x="0" y="0"/>
            <a:chExt cx="2024971" cy="972292"/>
          </a:xfrm>
        </p:grpSpPr>
        <p:sp>
          <p:nvSpPr>
            <p:cNvPr id="7" name="Freeform 13">
              <a:extLst>
                <a:ext uri="{FF2B5EF4-FFF2-40B4-BE49-F238E27FC236}">
                  <a16:creationId xmlns:a16="http://schemas.microsoft.com/office/drawing/2014/main" id="{9350840C-5309-89A9-5E6C-2064EC2D7DF9}"/>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2" name="Freeform 5">
            <a:extLst>
              <a:ext uri="{FF2B5EF4-FFF2-40B4-BE49-F238E27FC236}">
                <a16:creationId xmlns:a16="http://schemas.microsoft.com/office/drawing/2014/main" id="{48B78B8F-E689-AE09-F2BD-D4618B992036}"/>
              </a:ext>
            </a:extLst>
          </p:cNvPr>
          <p:cNvSpPr/>
          <p:nvPr/>
        </p:nvSpPr>
        <p:spPr>
          <a:xfrm rot="-7876632">
            <a:off x="14931328" y="-2303114"/>
            <a:ext cx="4274947" cy="4220539"/>
          </a:xfrm>
          <a:custGeom>
            <a:avLst/>
            <a:gdLst/>
            <a:ahLst/>
            <a:cxnLst/>
            <a:rect l="l" t="t" r="r" b="b"/>
            <a:pathLst>
              <a:path w="4274947" h="4220539">
                <a:moveTo>
                  <a:pt x="0" y="0"/>
                </a:moveTo>
                <a:lnTo>
                  <a:pt x="4274947" y="0"/>
                </a:lnTo>
                <a:lnTo>
                  <a:pt x="4274947" y="4220538"/>
                </a:lnTo>
                <a:lnTo>
                  <a:pt x="0" y="4220538"/>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sp>
      <p:sp>
        <p:nvSpPr>
          <p:cNvPr id="3" name="Freeform 6">
            <a:extLst>
              <a:ext uri="{FF2B5EF4-FFF2-40B4-BE49-F238E27FC236}">
                <a16:creationId xmlns:a16="http://schemas.microsoft.com/office/drawing/2014/main" id="{65585401-31CE-2F9C-B494-19BAE7A3D23A}"/>
              </a:ext>
            </a:extLst>
          </p:cNvPr>
          <p:cNvSpPr/>
          <p:nvPr/>
        </p:nvSpPr>
        <p:spPr>
          <a:xfrm rot="1106073" flipH="1">
            <a:off x="16247446" y="-1971781"/>
            <a:ext cx="3493831" cy="3565134"/>
          </a:xfrm>
          <a:custGeom>
            <a:avLst/>
            <a:gdLst/>
            <a:ahLst/>
            <a:cxnLst/>
            <a:rect l="l" t="t" r="r" b="b"/>
            <a:pathLst>
              <a:path w="3493831" h="3565134">
                <a:moveTo>
                  <a:pt x="3493831" y="0"/>
                </a:moveTo>
                <a:lnTo>
                  <a:pt x="0" y="0"/>
                </a:lnTo>
                <a:lnTo>
                  <a:pt x="0" y="3565134"/>
                </a:lnTo>
                <a:lnTo>
                  <a:pt x="3493831" y="3565134"/>
                </a:lnTo>
                <a:lnTo>
                  <a:pt x="3493831" y="0"/>
                </a:lnTo>
                <a:close/>
              </a:path>
            </a:pathLst>
          </a:custGeom>
          <a:blipFill>
            <a:blip r:embed="rId5">
              <a:alphaModFix amt="40000"/>
              <a:extLst>
                <a:ext uri="{96DAC541-7B7A-43D3-8B79-37D633B846F1}">
                  <asvg:svgBlip xmlns:asvg="http://schemas.microsoft.com/office/drawing/2016/SVG/main" xmlns="" r:embed="rId6"/>
                </a:ext>
              </a:extLst>
            </a:blip>
            <a:stretch>
              <a:fillRect/>
            </a:stretch>
          </a:blipFill>
        </p:spPr>
      </p:sp>
      <p:sp>
        <p:nvSpPr>
          <p:cNvPr id="4" name="Freeform 7">
            <a:extLst>
              <a:ext uri="{FF2B5EF4-FFF2-40B4-BE49-F238E27FC236}">
                <a16:creationId xmlns:a16="http://schemas.microsoft.com/office/drawing/2014/main" id="{6BF799EB-D492-27CF-3EAA-97FD33E3DE38}"/>
              </a:ext>
            </a:extLst>
          </p:cNvPr>
          <p:cNvSpPr/>
          <p:nvPr/>
        </p:nvSpPr>
        <p:spPr>
          <a:xfrm>
            <a:off x="-2645228" y="9040666"/>
            <a:ext cx="6117968" cy="1248438"/>
          </a:xfrm>
          <a:custGeom>
            <a:avLst/>
            <a:gdLst/>
            <a:ahLst/>
            <a:cxnLst/>
            <a:rect l="l" t="t" r="r" b="b"/>
            <a:pathLst>
              <a:path w="6117968" h="1248438">
                <a:moveTo>
                  <a:pt x="0" y="0"/>
                </a:moveTo>
                <a:lnTo>
                  <a:pt x="6117968" y="0"/>
                </a:lnTo>
                <a:lnTo>
                  <a:pt x="6117968" y="1248438"/>
                </a:lnTo>
                <a:lnTo>
                  <a:pt x="0" y="124843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Rectangle 12"/>
          <p:cNvSpPr/>
          <p:nvPr/>
        </p:nvSpPr>
        <p:spPr>
          <a:xfrm>
            <a:off x="1122410" y="943627"/>
            <a:ext cx="8707389"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từ </a:t>
            </a:r>
            <a:r>
              <a:rPr lang="en-US" sz="4800" b="1" dirty="0" err="1">
                <a:solidFill>
                  <a:srgbClr val="242021"/>
                </a:solidFill>
                <a:latin typeface="Times New Roman" panose="02020603050405020304" pitchFamily="18" charset="0"/>
                <a:cs typeface="Times New Roman" panose="02020603050405020304" pitchFamily="18" charset="0"/>
              </a:rPr>
              <a:t>gần</a:t>
            </a:r>
            <a:r>
              <a:rPr lang="vi-VN" sz="4800" b="1" dirty="0">
                <a:solidFill>
                  <a:srgbClr val="242021"/>
                </a:solidFill>
                <a:latin typeface="Times New Roman" panose="02020603050405020304" pitchFamily="18" charset="0"/>
                <a:cs typeface="Times New Roman" panose="02020603050405020304" pitchFamily="18" charset="0"/>
              </a:rPr>
              <a:t> âm</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trại</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âm</a:t>
            </a:r>
            <a:r>
              <a:rPr lang="en-US" sz="4800" b="1" dirty="0">
                <a:solidFill>
                  <a:srgbClr val="242021"/>
                </a:solidFill>
                <a:latin typeface="Times New Roman" panose="02020603050405020304" pitchFamily="18" charset="0"/>
                <a:cs typeface="Times New Roman" panose="02020603050405020304" pitchFamily="18" charset="0"/>
              </a:rPr>
              <a:t>)</a:t>
            </a:r>
            <a:endParaRPr lang="vi-VN" sz="4800" b="1"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45E162BE-079F-82D0-F046-5FB52480AFB6}"/>
              </a:ext>
            </a:extLst>
          </p:cNvPr>
          <p:cNvSpPr/>
          <p:nvPr/>
        </p:nvSpPr>
        <p:spPr>
          <a:xfrm>
            <a:off x="3555411" y="2512475"/>
            <a:ext cx="1127760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Sánh</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va</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ranh</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tướng</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endPar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Tiếng</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i="1" baseline="0" dirty="0" err="1">
                <a:solidFill>
                  <a:prstClr val="black"/>
                </a:solidFill>
                <a:latin typeface="Times New Roman" panose="02020603050405020304" pitchFamily="18" charset="0"/>
                <a:cs typeface="Times New Roman" panose="02020603050405020304" pitchFamily="18" charset="0"/>
              </a:rPr>
              <a:t>tăm</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nồng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nặc</a:t>
            </a:r>
            <a:r>
              <a:rPr lang="en-US" sz="4400" i="1" dirty="0">
                <a:solidFill>
                  <a:prstClr val="black"/>
                </a:solidFill>
                <a:latin typeface="Times New Roman" panose="02020603050405020304" pitchFamily="18" charset="0"/>
                <a:cs typeface="Times New Roman" panose="02020603050405020304" pitchFamily="18" charset="0"/>
              </a:rPr>
              <a:t> ở </a:t>
            </a:r>
            <a:r>
              <a:rPr lang="en-US" sz="4400" i="1" dirty="0" err="1">
                <a:solidFill>
                  <a:prstClr val="black"/>
                </a:solidFill>
                <a:latin typeface="Times New Roman" panose="02020603050405020304" pitchFamily="18" charset="0"/>
                <a:cs typeface="Times New Roman" panose="02020603050405020304" pitchFamily="18" charset="0"/>
              </a:rPr>
              <a:t>Đông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Dương</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a:extLst>
              <a:ext uri="{FF2B5EF4-FFF2-40B4-BE49-F238E27FC236}">
                <a16:creationId xmlns:a16="http://schemas.microsoft.com/office/drawing/2014/main" id="{45E162BE-079F-82D0-F046-5FB52480AFB6}"/>
              </a:ext>
            </a:extLst>
          </p:cNvPr>
          <p:cNvSpPr/>
          <p:nvPr/>
        </p:nvSpPr>
        <p:spPr>
          <a:xfrm>
            <a:off x="1768408" y="4816147"/>
            <a:ext cx="5775392"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Ranh</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tướng</a:t>
            </a:r>
            <a:r>
              <a:rPr lang="en-US" sz="4400" b="1" dirty="0">
                <a:solidFill>
                  <a:prstClr val="black"/>
                </a:solidFill>
                <a:latin typeface="Times New Roman" panose="02020603050405020304" pitchFamily="18" charset="0"/>
                <a:cs typeface="Times New Roman" panose="02020603050405020304" pitchFamily="18" charset="0"/>
              </a:rPr>
              <a:t> </a:t>
            </a:r>
            <a:r>
              <a:rPr lang="en-US" sz="4400" dirty="0">
                <a:solidFill>
                  <a:prstClr val="black"/>
                </a:solidFill>
                <a:latin typeface="Times New Roman" panose="02020603050405020304" pitchFamily="18" charset="0"/>
                <a:cs typeface="Times New Roman" panose="02020603050405020304" pitchFamily="18" charset="0"/>
              </a:rPr>
              <a:t>(</a:t>
            </a:r>
            <a:r>
              <a:rPr lang="en-US" sz="4400" dirty="0" err="1">
                <a:solidFill>
                  <a:prstClr val="black"/>
                </a:solidFill>
                <a:latin typeface="Times New Roman" panose="02020603050405020304" pitchFamily="18" charset="0"/>
                <a:cs typeface="Times New Roman" panose="02020603050405020304" pitchFamily="18" charset="0"/>
              </a:rPr>
              <a:t>ranh</a:t>
            </a:r>
            <a:r>
              <a:rPr lang="en-US" sz="4400" dirty="0">
                <a:solidFill>
                  <a:prstClr val="black"/>
                </a:solidFill>
                <a:latin typeface="Times New Roman" panose="02020603050405020304" pitchFamily="18" charset="0"/>
                <a:cs typeface="Times New Roman" panose="02020603050405020304" pitchFamily="18" charset="0"/>
              </a:rPr>
              <a:t>: ma </a:t>
            </a:r>
            <a:r>
              <a:rPr lang="en-US" sz="4400" dirty="0" err="1">
                <a:solidFill>
                  <a:prstClr val="black"/>
                </a:solidFill>
                <a:latin typeface="Times New Roman" panose="02020603050405020304" pitchFamily="18" charset="0"/>
                <a:cs typeface="Times New Roman" panose="02020603050405020304" pitchFamily="18" charset="0"/>
              </a:rPr>
              <a:t>mãnh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bé</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nhỏ</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oắt</a:t>
            </a:r>
            <a:r>
              <a:rPr lang="en-US" sz="4400" dirty="0">
                <a:solidFill>
                  <a:prstClr val="black"/>
                </a:solidFill>
                <a:latin typeface="Times New Roman" panose="02020603050405020304" pitchFamily="18" charset="0"/>
                <a:cs typeface="Times New Roman" panose="02020603050405020304" pitchFamily="18" charset="0"/>
              </a:rPr>
              <a:t> con)</a:t>
            </a:r>
          </a:p>
        </p:txBody>
      </p:sp>
      <p:sp>
        <p:nvSpPr>
          <p:cNvPr id="19" name="Rectangle 18">
            <a:extLst>
              <a:ext uri="{FF2B5EF4-FFF2-40B4-BE49-F238E27FC236}">
                <a16:creationId xmlns:a16="http://schemas.microsoft.com/office/drawing/2014/main" id="{45E162BE-079F-82D0-F046-5FB52480AFB6}"/>
              </a:ext>
            </a:extLst>
          </p:cNvPr>
          <p:cNvSpPr/>
          <p:nvPr/>
        </p:nvSpPr>
        <p:spPr>
          <a:xfrm>
            <a:off x="1382486" y="7410794"/>
            <a:ext cx="16960834"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Dùng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ranh</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tướng</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chế</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giễu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tên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tướng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giặc</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sách</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sâu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cay</a:t>
            </a:r>
            <a:endPar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45E162BE-079F-82D0-F046-5FB52480AFB6}"/>
              </a:ext>
            </a:extLst>
          </p:cNvPr>
          <p:cNvSpPr/>
          <p:nvPr/>
        </p:nvSpPr>
        <p:spPr>
          <a:xfrm>
            <a:off x="9613714" y="4882155"/>
            <a:ext cx="6159687"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Danh</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tướng</a:t>
            </a:r>
            <a:r>
              <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tướng</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năng</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nức</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endPar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5288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fltVal val="0"/>
                                          </p:val>
                                        </p:tav>
                                        <p:tav tm="100000">
                                          <p:val>
                                            <p:strVal val="#ppt_w"/>
                                          </p:val>
                                        </p:tav>
                                      </p:tavLst>
                                    </p:anim>
                                    <p:anim calcmode="lin" valueType="num">
                                      <p:cBhvr>
                                        <p:cTn id="29" dur="1000" fill="hold"/>
                                        <p:tgtEl>
                                          <p:spTgt spid="21"/>
                                        </p:tgtEl>
                                        <p:attrNameLst>
                                          <p:attrName>ppt_h</p:attrName>
                                        </p:attrNameLst>
                                      </p:cBhvr>
                                      <p:tavLst>
                                        <p:tav tm="0">
                                          <p:val>
                                            <p:fltVal val="0"/>
                                          </p:val>
                                        </p:tav>
                                        <p:tav tm="100000">
                                          <p:val>
                                            <p:strVal val="#ppt_h"/>
                                          </p:val>
                                        </p:tav>
                                      </p:tavLst>
                                    </p:anim>
                                    <p:anim calcmode="lin" valueType="num">
                                      <p:cBhvr>
                                        <p:cTn id="30" dur="1000" fill="hold"/>
                                        <p:tgtEl>
                                          <p:spTgt spid="21"/>
                                        </p:tgtEl>
                                        <p:attrNameLst>
                                          <p:attrName>style.rotation</p:attrName>
                                        </p:attrNameLst>
                                      </p:cBhvr>
                                      <p:tavLst>
                                        <p:tav tm="0">
                                          <p:val>
                                            <p:fltVal val="90"/>
                                          </p:val>
                                        </p:tav>
                                        <p:tav tm="100000">
                                          <p:val>
                                            <p:fltVal val="0"/>
                                          </p:val>
                                        </p:tav>
                                      </p:tavLst>
                                    </p:anim>
                                    <p:animEffect transition="in" filter="fade">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F9FAF9E0-B97C-EBD3-4265-D11554EFC362}"/>
              </a:ext>
            </a:extLst>
          </p:cNvPr>
          <p:cNvGrpSpPr/>
          <p:nvPr/>
        </p:nvGrpSpPr>
        <p:grpSpPr>
          <a:xfrm>
            <a:off x="3429001" y="2171700"/>
            <a:ext cx="10134600" cy="2332138"/>
            <a:chOff x="0" y="0"/>
            <a:chExt cx="2024971" cy="972292"/>
          </a:xfrm>
        </p:grpSpPr>
        <p:sp>
          <p:nvSpPr>
            <p:cNvPr id="5" name="Freeform 13">
              <a:extLst>
                <a:ext uri="{FF2B5EF4-FFF2-40B4-BE49-F238E27FC236}">
                  <a16:creationId xmlns:a16="http://schemas.microsoft.com/office/drawing/2014/main" id="{FC134458-AEEE-0DDB-919D-B78040F31D27}"/>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3" name="Freeform 2">
            <a:extLst>
              <a:ext uri="{FF2B5EF4-FFF2-40B4-BE49-F238E27FC236}">
                <a16:creationId xmlns:a16="http://schemas.microsoft.com/office/drawing/2014/main" id="{7232FD4A-4826-CA52-3A4D-288BF5562543}"/>
              </a:ext>
            </a:extLst>
          </p:cNvPr>
          <p:cNvSpPr/>
          <p:nvPr/>
        </p:nvSpPr>
        <p:spPr>
          <a:xfrm>
            <a:off x="-3251790" y="7048500"/>
            <a:ext cx="5904260" cy="6113944"/>
          </a:xfrm>
          <a:custGeom>
            <a:avLst/>
            <a:gdLst/>
            <a:ahLst/>
            <a:cxnLst/>
            <a:rect l="l" t="t" r="r" b="b"/>
            <a:pathLst>
              <a:path w="5904260" h="6113944">
                <a:moveTo>
                  <a:pt x="0" y="0"/>
                </a:moveTo>
                <a:lnTo>
                  <a:pt x="5904260" y="0"/>
                </a:lnTo>
                <a:lnTo>
                  <a:pt x="5904260" y="6113944"/>
                </a:lnTo>
                <a:lnTo>
                  <a:pt x="0" y="6113944"/>
                </a:lnTo>
                <a:lnTo>
                  <a:pt x="0" y="0"/>
                </a:lnTo>
                <a:close/>
              </a:path>
            </a:pathLst>
          </a:custGeom>
          <a:blipFill>
            <a:blip r:embed="rId3">
              <a:alphaModFix amt="44999"/>
              <a:extLst>
                <a:ext uri="{96DAC541-7B7A-43D3-8B79-37D633B846F1}">
                  <asvg:svgBlip xmlns:asvg="http://schemas.microsoft.com/office/drawing/2016/SVG/main" xmlns="" r:embed="rId4"/>
                </a:ext>
              </a:extLst>
            </a:blip>
            <a:stretch>
              <a:fillRect/>
            </a:stretch>
          </a:blipFill>
        </p:spPr>
      </p:sp>
      <p:sp>
        <p:nvSpPr>
          <p:cNvPr id="11" name="Rectangle 10"/>
          <p:cNvSpPr/>
          <p:nvPr/>
        </p:nvSpPr>
        <p:spPr>
          <a:xfrm>
            <a:off x="1122410" y="943627"/>
            <a:ext cx="8707389"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a:t>
            </a:r>
            <a:r>
              <a:rPr lang="en-US" sz="4800" b="1" dirty="0" err="1">
                <a:solidFill>
                  <a:srgbClr val="242021"/>
                </a:solidFill>
                <a:latin typeface="Times New Roman" panose="02020603050405020304" pitchFamily="18" charset="0"/>
                <a:cs typeface="Times New Roman" panose="02020603050405020304" pitchFamily="18" charset="0"/>
              </a:rPr>
              <a:t>lối</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điệp</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âm</a:t>
            </a:r>
            <a:endParaRPr lang="vi-VN" sz="4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5E162BE-079F-82D0-F046-5FB52480AFB6}"/>
              </a:ext>
            </a:extLst>
          </p:cNvPr>
          <p:cNvSpPr/>
          <p:nvPr/>
        </p:nvSpPr>
        <p:spPr>
          <a:xfrm>
            <a:off x="4355888" y="2476500"/>
            <a:ext cx="11277600"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Mênh</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mông</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muôn</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mẫu</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màu</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mưa</a:t>
            </a:r>
            <a:endPar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Mỏi</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i="1" baseline="0" dirty="0" err="1">
                <a:solidFill>
                  <a:prstClr val="black"/>
                </a:solidFill>
                <a:latin typeface="Times New Roman" panose="02020603050405020304" pitchFamily="18" charset="0"/>
                <a:cs typeface="Times New Roman" panose="02020603050405020304" pitchFamily="18" charset="0"/>
              </a:rPr>
              <a:t>mắt</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miên</a:t>
            </a:r>
            <a:r>
              <a:rPr lang="en-US" sz="4400" i="1" dirty="0">
                <a:solidFill>
                  <a:prstClr val="black"/>
                </a:solidFill>
                <a:latin typeface="Times New Roman" panose="02020603050405020304" pitchFamily="18" charset="0"/>
                <a:cs typeface="Times New Roman" panose="02020603050405020304" pitchFamily="18" charset="0"/>
              </a:rPr>
              <a:t> man </a:t>
            </a:r>
            <a:r>
              <a:rPr lang="en-US" sz="4400" i="1" dirty="0" err="1">
                <a:solidFill>
                  <a:prstClr val="black"/>
                </a:solidFill>
                <a:latin typeface="Times New Roman" panose="02020603050405020304" pitchFamily="18" charset="0"/>
                <a:cs typeface="Times New Roman" panose="02020603050405020304" pitchFamily="18" charset="0"/>
              </a:rPr>
              <a:t>mãi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mịt</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mờ</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13">
            <a:extLst>
              <a:ext uri="{FF2B5EF4-FFF2-40B4-BE49-F238E27FC236}">
                <a16:creationId xmlns:a16="http://schemas.microsoft.com/office/drawing/2014/main" id="{45E162BE-079F-82D0-F046-5FB52480AFB6}"/>
              </a:ext>
            </a:extLst>
          </p:cNvPr>
          <p:cNvSpPr/>
          <p:nvPr/>
        </p:nvSpPr>
        <p:spPr>
          <a:xfrm>
            <a:off x="2597098" y="5448300"/>
            <a:ext cx="12719102"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noProof="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Điệp</a:t>
            </a:r>
            <a:r>
              <a:rPr lang="en-US" sz="4400" b="1" noProof="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noProof="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âm</a:t>
            </a:r>
            <a:r>
              <a:rPr lang="en-US" sz="4400" b="1" noProof="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u="none" strike="noStrike" kern="1200" cap="none" spc="0" normalizeH="0" baseline="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baseline="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Diễn</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tả</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vẻ</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mịt</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mờ</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của</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không</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gian</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đầy</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mưa</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đồng</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thời</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tạo</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ấn</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tượng</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thú</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vị</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sâu</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sắc</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cho</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thơ</a:t>
            </a:r>
            <a:endPar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Freeform 6">
            <a:extLst>
              <a:ext uri="{FF2B5EF4-FFF2-40B4-BE49-F238E27FC236}">
                <a16:creationId xmlns:a16="http://schemas.microsoft.com/office/drawing/2014/main" id="{4D827999-0B97-7028-E689-BC4FC1D52DA3}"/>
              </a:ext>
            </a:extLst>
          </p:cNvPr>
          <p:cNvSpPr/>
          <p:nvPr/>
        </p:nvSpPr>
        <p:spPr>
          <a:xfrm>
            <a:off x="15633488" y="-255374"/>
            <a:ext cx="4246041" cy="4114800"/>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45455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barn(inVertical)">
                                      <p:cBhvr>
                                        <p:cTn id="46" dur="500"/>
                                        <p:tgtEl>
                                          <p:spTgt spid="1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4">
                                            <p:txEl>
                                              <p:pRg st="1" end="1"/>
                                            </p:txEl>
                                          </p:spTgt>
                                        </p:tgtEl>
                                        <p:attrNameLst>
                                          <p:attrName>style.visibility</p:attrName>
                                        </p:attrNameLst>
                                      </p:cBhvr>
                                      <p:to>
                                        <p:strVal val="visible"/>
                                      </p:to>
                                    </p:set>
                                    <p:animEffect transition="in" filter="barn(inVertical)">
                                      <p:cBhvr>
                                        <p:cTn id="51"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a:extLst>
              <a:ext uri="{FF2B5EF4-FFF2-40B4-BE49-F238E27FC236}">
                <a16:creationId xmlns:a16="http://schemas.microsoft.com/office/drawing/2014/main" id="{90DCBED5-8777-7876-ECFD-36C1A3A8CFC8}"/>
              </a:ext>
            </a:extLst>
          </p:cNvPr>
          <p:cNvGrpSpPr/>
          <p:nvPr/>
        </p:nvGrpSpPr>
        <p:grpSpPr>
          <a:xfrm>
            <a:off x="3429001" y="2171700"/>
            <a:ext cx="10134600" cy="2332138"/>
            <a:chOff x="0" y="0"/>
            <a:chExt cx="2024971" cy="972292"/>
          </a:xfrm>
        </p:grpSpPr>
        <p:sp>
          <p:nvSpPr>
            <p:cNvPr id="5" name="Freeform 13">
              <a:extLst>
                <a:ext uri="{FF2B5EF4-FFF2-40B4-BE49-F238E27FC236}">
                  <a16:creationId xmlns:a16="http://schemas.microsoft.com/office/drawing/2014/main" id="{77E10F28-D414-A8DC-BE18-57A1FED68B4C}"/>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2" name="Freeform 5">
            <a:extLst>
              <a:ext uri="{FF2B5EF4-FFF2-40B4-BE49-F238E27FC236}">
                <a16:creationId xmlns:a16="http://schemas.microsoft.com/office/drawing/2014/main" id="{8A621747-3DFE-EBDB-0303-9BF384BB2CDC}"/>
              </a:ext>
            </a:extLst>
          </p:cNvPr>
          <p:cNvSpPr/>
          <p:nvPr/>
        </p:nvSpPr>
        <p:spPr>
          <a:xfrm rot="-7876632">
            <a:off x="15793749" y="8851147"/>
            <a:ext cx="4274947" cy="4220539"/>
          </a:xfrm>
          <a:custGeom>
            <a:avLst/>
            <a:gdLst/>
            <a:ahLst/>
            <a:cxnLst/>
            <a:rect l="l" t="t" r="r" b="b"/>
            <a:pathLst>
              <a:path w="4274947" h="4220539">
                <a:moveTo>
                  <a:pt x="0" y="0"/>
                </a:moveTo>
                <a:lnTo>
                  <a:pt x="4274947" y="0"/>
                </a:lnTo>
                <a:lnTo>
                  <a:pt x="4274947" y="4220538"/>
                </a:lnTo>
                <a:lnTo>
                  <a:pt x="0" y="4220538"/>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sp>
      <p:sp>
        <p:nvSpPr>
          <p:cNvPr id="4" name="Freeform 7">
            <a:extLst>
              <a:ext uri="{FF2B5EF4-FFF2-40B4-BE49-F238E27FC236}">
                <a16:creationId xmlns:a16="http://schemas.microsoft.com/office/drawing/2014/main" id="{4EA7C04A-6539-9EB0-B60B-2B9FC951CBA8}"/>
              </a:ext>
            </a:extLst>
          </p:cNvPr>
          <p:cNvSpPr/>
          <p:nvPr/>
        </p:nvSpPr>
        <p:spPr>
          <a:xfrm>
            <a:off x="-2369453" y="9046234"/>
            <a:ext cx="6117968" cy="1248438"/>
          </a:xfrm>
          <a:custGeom>
            <a:avLst/>
            <a:gdLst/>
            <a:ahLst/>
            <a:cxnLst/>
            <a:rect l="l" t="t" r="r" b="b"/>
            <a:pathLst>
              <a:path w="6117968" h="1248438">
                <a:moveTo>
                  <a:pt x="0" y="0"/>
                </a:moveTo>
                <a:lnTo>
                  <a:pt x="6117968" y="0"/>
                </a:lnTo>
                <a:lnTo>
                  <a:pt x="6117968" y="1248438"/>
                </a:lnTo>
                <a:lnTo>
                  <a:pt x="0" y="12484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Rectangle 10"/>
          <p:cNvSpPr/>
          <p:nvPr/>
        </p:nvSpPr>
        <p:spPr>
          <a:xfrm>
            <a:off x="1066800" y="743918"/>
            <a:ext cx="8707389"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a:t>
            </a:r>
            <a:r>
              <a:rPr lang="en-US" sz="4800" b="1" dirty="0" err="1">
                <a:solidFill>
                  <a:srgbClr val="242021"/>
                </a:solidFill>
                <a:latin typeface="Times New Roman" panose="02020603050405020304" pitchFamily="18" charset="0"/>
                <a:cs typeface="Times New Roman" panose="02020603050405020304" pitchFamily="18" charset="0"/>
              </a:rPr>
              <a:t>lối</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nói</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lái</a:t>
            </a:r>
            <a:endParaRPr lang="vi-VN" sz="4800" b="1"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782EE7E-FAE4-AE86-09F6-9641C75617DD}"/>
              </a:ext>
            </a:extLst>
          </p:cNvPr>
          <p:cNvSpPr/>
          <p:nvPr/>
        </p:nvSpPr>
        <p:spPr>
          <a:xfrm>
            <a:off x="2895600" y="2503380"/>
            <a:ext cx="1173480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Cô</a:t>
            </a:r>
            <a:r>
              <a:rPr kumimoji="0" lang="nl-NL" sz="4400" b="0"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nl-NL" sz="4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công </a:t>
            </a:r>
            <a:r>
              <a:rPr kumimoji="0" lang="nl-NL" sz="4400"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nói với cậu </a:t>
            </a:r>
            <a:r>
              <a:rPr kumimoji="0" lang="nl-NL" sz="4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rùa,</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4400" b="1" i="1" baseline="0" dirty="0">
                <a:solidFill>
                  <a:prstClr val="black">
                    <a:lumMod val="95000"/>
                    <a:lumOff val="5000"/>
                  </a:prstClr>
                </a:solidFill>
                <a:latin typeface="Times New Roman" panose="02020603050405020304" pitchFamily="18" charset="0"/>
                <a:cs typeface="Times New Roman" panose="02020603050405020304" pitchFamily="18" charset="0"/>
              </a:rPr>
              <a:t>Rồng </a:t>
            </a:r>
            <a:r>
              <a:rPr lang="nl-NL" sz="4400" i="1" dirty="0">
                <a:solidFill>
                  <a:prstClr val="black">
                    <a:lumMod val="95000"/>
                    <a:lumOff val="5000"/>
                  </a:prstClr>
                </a:solidFill>
                <a:latin typeface="Times New Roman" panose="02020603050405020304" pitchFamily="18" charset="0"/>
                <a:cs typeface="Times New Roman" panose="02020603050405020304" pitchFamily="18" charset="0"/>
              </a:rPr>
              <a:t>ở dưới đất, còn </a:t>
            </a:r>
            <a:r>
              <a:rPr lang="nl-NL" sz="4400" b="1" i="1" dirty="0">
                <a:solidFill>
                  <a:prstClr val="black">
                    <a:lumMod val="95000"/>
                    <a:lumOff val="5000"/>
                  </a:prstClr>
                </a:solidFill>
                <a:latin typeface="Times New Roman" panose="02020603050405020304" pitchFamily="18" charset="0"/>
                <a:cs typeface="Times New Roman" panose="02020603050405020304" pitchFamily="18" charset="0"/>
              </a:rPr>
              <a:t>cua </a:t>
            </a:r>
            <a:r>
              <a:rPr lang="nl-NL" sz="4400" i="1" dirty="0">
                <a:solidFill>
                  <a:prstClr val="black">
                    <a:lumMod val="95000"/>
                    <a:lumOff val="5000"/>
                  </a:prstClr>
                </a:solidFill>
                <a:latin typeface="Times New Roman" panose="02020603050405020304" pitchFamily="18" charset="0"/>
                <a:cs typeface="Times New Roman" panose="02020603050405020304" pitchFamily="18" charset="0"/>
              </a:rPr>
              <a:t>trên trời</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a:extLst>
              <a:ext uri="{FF2B5EF4-FFF2-40B4-BE49-F238E27FC236}">
                <a16:creationId xmlns:a16="http://schemas.microsoft.com/office/drawing/2014/main" id="{FC5524A9-E65F-9453-335A-DCE56C8F659A}"/>
              </a:ext>
            </a:extLst>
          </p:cNvPr>
          <p:cNvSpPr/>
          <p:nvPr/>
        </p:nvSpPr>
        <p:spPr>
          <a:xfrm>
            <a:off x="2819400" y="5143500"/>
            <a:ext cx="13182600" cy="1785104"/>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Công</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rùa</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cua</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rồng</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phụ</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âm</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đầu</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tiếng</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này</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ghép</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phần</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vần</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tiếng</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kia</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a:extLst>
              <a:ext uri="{FF2B5EF4-FFF2-40B4-BE49-F238E27FC236}">
                <a16:creationId xmlns:a16="http://schemas.microsoft.com/office/drawing/2014/main" id="{85D1409C-DD92-EEAA-E484-D958E5AF5E24}"/>
              </a:ext>
            </a:extLst>
          </p:cNvPr>
          <p:cNvSpPr/>
          <p:nvPr/>
        </p:nvSpPr>
        <p:spPr>
          <a:xfrm>
            <a:off x="5508761" y="7320518"/>
            <a:ext cx="9426439" cy="938719"/>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cảm</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nhận</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thú</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vị</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bất</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ngờ</a:t>
            </a:r>
            <a:endParaRPr kumimoji="0" lang="vi-VN"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
        <p:nvSpPr>
          <p:cNvPr id="6" name="Freeform 7">
            <a:extLst>
              <a:ext uri="{FF2B5EF4-FFF2-40B4-BE49-F238E27FC236}">
                <a16:creationId xmlns:a16="http://schemas.microsoft.com/office/drawing/2014/main" id="{91B715CF-6427-C669-6565-E7EC8A1E1620}"/>
              </a:ext>
            </a:extLst>
          </p:cNvPr>
          <p:cNvSpPr/>
          <p:nvPr/>
        </p:nvSpPr>
        <p:spPr>
          <a:xfrm rot="-4220569">
            <a:off x="14264274" y="-1818077"/>
            <a:ext cx="3344210" cy="4114800"/>
          </a:xfrm>
          <a:custGeom>
            <a:avLst/>
            <a:gdLst/>
            <a:ahLst/>
            <a:cxnLst/>
            <a:rect l="l" t="t" r="r" b="b"/>
            <a:pathLst>
              <a:path w="3344210" h="4114800">
                <a:moveTo>
                  <a:pt x="0" y="0"/>
                </a:moveTo>
                <a:lnTo>
                  <a:pt x="3344210" y="0"/>
                </a:lnTo>
                <a:lnTo>
                  <a:pt x="3344210"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113695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2177</TotalTime>
  <Words>2508</Words>
  <Application>Microsoft Office PowerPoint</Application>
  <PresentationFormat>Custom</PresentationFormat>
  <Paragraphs>279</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#9Slide04 Vollkorn Black</vt:lpstr>
      <vt:lpstr>#9Slide05 Agile Script Calligra</vt:lpstr>
      <vt:lpstr>#9Slide04 Rokkitt Medium</vt:lpstr>
      <vt:lpstr>Arial</vt:lpstr>
      <vt:lpstr>SegoeuiPc</vt:lpstr>
      <vt:lpstr>Wingdings</vt:lpstr>
      <vt:lpstr>Times New Roman</vt:lpstr>
      <vt:lpstr>Calibri</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Cute Illustrative Business Report Presentation</dc:title>
  <cp:lastModifiedBy>Admin</cp:lastModifiedBy>
  <cp:revision>92</cp:revision>
  <dcterms:created xsi:type="dcterms:W3CDTF">2006-08-16T00:00:00Z</dcterms:created>
  <dcterms:modified xsi:type="dcterms:W3CDTF">2024-07-02T01:42:00Z</dcterms:modified>
  <dc:identifier>DAF7pnTM6sk</dc:identifier>
</cp:coreProperties>
</file>