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61" r:id="rId2"/>
    <p:sldId id="256" r:id="rId3"/>
    <p:sldId id="259" r:id="rId4"/>
    <p:sldId id="268" r:id="rId5"/>
    <p:sldId id="335" r:id="rId6"/>
    <p:sldId id="315" r:id="rId7"/>
    <p:sldId id="276" r:id="rId8"/>
    <p:sldId id="317" r:id="rId9"/>
    <p:sldId id="318" r:id="rId10"/>
    <p:sldId id="273" r:id="rId11"/>
    <p:sldId id="316" r:id="rId12"/>
    <p:sldId id="319" r:id="rId13"/>
    <p:sldId id="328" r:id="rId14"/>
    <p:sldId id="279" r:id="rId15"/>
    <p:sldId id="321" r:id="rId16"/>
    <p:sldId id="322" r:id="rId17"/>
    <p:sldId id="281" r:id="rId18"/>
    <p:sldId id="280" r:id="rId19"/>
    <p:sldId id="329" r:id="rId20"/>
    <p:sldId id="330" r:id="rId21"/>
    <p:sldId id="331" r:id="rId22"/>
    <p:sldId id="332" r:id="rId23"/>
    <p:sldId id="333" r:id="rId24"/>
    <p:sldId id="334" r:id="rId25"/>
  </p:sldIdLst>
  <p:sldSz cx="18288000" cy="10287000"/>
  <p:notesSz cx="6858000" cy="9144000"/>
  <p:embeddedFontLst>
    <p:embeddedFont>
      <p:font typeface="#9Slide04 Podkova Medium" charset="0"/>
      <p:regular r:id="rId27"/>
    </p:embeddedFont>
    <p:embeddedFont>
      <p:font typeface="#9Slide04 Rokkitt Medium" charset="0"/>
      <p:regular r:id="rId28"/>
    </p:embeddedFont>
    <p:embeddedFont>
      <p:font typeface="#9Slide05 SVNAslang Barry" charset="0"/>
      <p:regular r:id="rId29"/>
    </p:embeddedFont>
    <p:embeddedFont>
      <p:font typeface="#9Slide04 Trirong Black" charset="-34"/>
      <p:bold r:id="rId30"/>
    </p:embeddedFont>
    <p:embeddedFont>
      <p:font typeface="Calibri"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F3220"/>
    <a:srgbClr val="F8E505"/>
    <a:srgbClr val="51B59F"/>
    <a:srgbClr val="397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687" autoAdjust="0"/>
  </p:normalViewPr>
  <p:slideViewPr>
    <p:cSldViewPr>
      <p:cViewPr varScale="1">
        <p:scale>
          <a:sx n="41" d="100"/>
          <a:sy n="41" d="100"/>
        </p:scale>
        <p:origin x="-10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4B9FF-5432-473C-807B-3194EF2CDBCC}"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DB898-5747-4776-B813-931C786069D0}" type="slidenum">
              <a:rPr lang="en-US" smtClean="0"/>
              <a:t>‹#›</a:t>
            </a:fld>
            <a:endParaRPr lang="en-US"/>
          </a:p>
        </p:txBody>
      </p:sp>
    </p:spTree>
    <p:extLst>
      <p:ext uri="{BB962C8B-B14F-4D97-AF65-F5344CB8AC3E}">
        <p14:creationId xmlns:p14="http://schemas.microsoft.com/office/powerpoint/2010/main" val="80773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mj-lt"/>
              <a:buNone/>
            </a:pPr>
            <a:r>
              <a:rPr lang="en-US" sz="1200" b="0" i="0" dirty="0" err="1">
                <a:solidFill>
                  <a:srgbClr val="0D0D0D"/>
                </a:solidFill>
                <a:effectLst/>
                <a:latin typeface="Times New Roman" panose="02020603050405020304" pitchFamily="18" charset="0"/>
                <a:cs typeface="Times New Roman" panose="02020603050405020304" pitchFamily="18" charset="0"/>
              </a:rPr>
              <a:t>Chuẩn</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bị</a:t>
            </a:r>
            <a:r>
              <a:rPr lang="en-US" sz="1200" b="0" i="0" dirty="0">
                <a:solidFill>
                  <a:srgbClr val="0D0D0D"/>
                </a:solidFill>
                <a:effectLst/>
                <a:latin typeface="Times New Roman" panose="02020603050405020304" pitchFamily="18" charset="0"/>
                <a:cs typeface="Times New Roman" panose="02020603050405020304" pitchFamily="18" charset="0"/>
              </a:rPr>
              <a:t>:</a:t>
            </a:r>
          </a:p>
          <a:p>
            <a:pPr algn="just">
              <a:buFont typeface="+mj-lt"/>
              <a:buNone/>
            </a:pP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Giáo</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viên</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chuẩn</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bị</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một</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danh</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sách</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các</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điển</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tích</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điển</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cố</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Ví</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dụ</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nằm</a:t>
            </a:r>
            <a:r>
              <a:rPr lang="en-US" sz="1200" dirty="0">
                <a:latin typeface="Times New Roman" panose="02020603050405020304" pitchFamily="18" charset="0"/>
                <a:cs typeface="Times New Roman" panose="02020603050405020304" pitchFamily="18" charset="0"/>
              </a:rPr>
              <a:t> gai; </a:t>
            </a:r>
            <a:r>
              <a:rPr lang="en-US" sz="1200" dirty="0" err="1">
                <a:latin typeface="Times New Roman" panose="02020603050405020304" pitchFamily="18" charset="0"/>
                <a:cs typeface="Times New Roman" panose="02020603050405020304" pitchFamily="18" charset="0"/>
              </a:rPr>
              <a:t>vườn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tòa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tháp</a:t>
            </a:r>
            <a:r>
              <a:rPr lang="en-US" sz="1200" dirty="0">
                <a:latin typeface="Times New Roman" panose="02020603050405020304" pitchFamily="18" charset="0"/>
                <a:cs typeface="Times New Roman" panose="02020603050405020304" pitchFamily="18" charset="0"/>
              </a:rPr>
              <a:t> Ba-ben; </a:t>
            </a:r>
            <a:r>
              <a:rPr lang="en-US" sz="1200" dirty="0" err="1">
                <a:latin typeface="Times New Roman" panose="02020603050405020304" pitchFamily="18" charset="0"/>
                <a:cs typeface="Times New Roman" panose="02020603050405020304" pitchFamily="18" charset="0"/>
              </a:rPr>
              <a:t>thanh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gươm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Đa-mô-clét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hòa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gót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A-sin;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pan-</a:t>
            </a:r>
            <a:r>
              <a:rPr lang="en-US" sz="1200" dirty="0" err="1">
                <a:latin typeface="Times New Roman" panose="02020603050405020304" pitchFamily="18" charset="0"/>
                <a:cs typeface="Times New Roman" panose="02020603050405020304" pitchFamily="18" charset="0"/>
              </a:rPr>
              <a:t>đô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bút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bút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vẽ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bảng</a:t>
            </a:r>
            <a:r>
              <a:rPr lang="en-US" sz="1200" dirty="0">
                <a:latin typeface="Times New Roman" panose="02020603050405020304" pitchFamily="18" charset="0"/>
                <a:cs typeface="Times New Roman" panose="02020603050405020304" pitchFamily="18" charset="0"/>
              </a:rPr>
              <a:t>.</a:t>
            </a:r>
            <a:endParaRPr lang="en-US" sz="1200" b="0" i="0" dirty="0">
              <a:solidFill>
                <a:srgbClr val="0D0D0D"/>
              </a:solidFill>
              <a:effectLst/>
              <a:latin typeface="Times New Roman" panose="02020603050405020304" pitchFamily="18" charset="0"/>
              <a:cs typeface="Times New Roman" panose="02020603050405020304" pitchFamily="18" charset="0"/>
            </a:endParaRPr>
          </a:p>
          <a:p>
            <a:pPr algn="just">
              <a:buFont typeface="+mj-lt"/>
              <a:buNone/>
            </a:pP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Giáo</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viên</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chuẩn</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bị</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các</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1" i="0" dirty="0" err="1">
                <a:solidFill>
                  <a:srgbClr val="0D0D0D"/>
                </a:solidFill>
                <a:effectLst/>
                <a:latin typeface="Times New Roman" panose="02020603050405020304" pitchFamily="18" charset="0"/>
                <a:cs typeface="Times New Roman" panose="02020603050405020304" pitchFamily="18" charset="0"/>
              </a:rPr>
              <a:t>Thẻ</a:t>
            </a:r>
            <a:r>
              <a:rPr lang="en-US" sz="1200" b="1" i="0" dirty="0">
                <a:solidFill>
                  <a:srgbClr val="0D0D0D"/>
                </a:solidFill>
                <a:effectLst/>
                <a:latin typeface="Times New Roman" panose="02020603050405020304" pitchFamily="18" charset="0"/>
                <a:cs typeface="Times New Roman" panose="02020603050405020304" pitchFamily="18" charset="0"/>
              </a:rPr>
              <a:t> </a:t>
            </a:r>
            <a:r>
              <a:rPr lang="en-US" sz="1200" b="1" i="0" dirty="0" err="1">
                <a:solidFill>
                  <a:srgbClr val="0D0D0D"/>
                </a:solidFill>
                <a:effectLst/>
                <a:latin typeface="Times New Roman" panose="02020603050405020304" pitchFamily="18" charset="0"/>
                <a:cs typeface="Times New Roman" panose="02020603050405020304" pitchFamily="18" charset="0"/>
              </a:rPr>
              <a:t>ghi</a:t>
            </a:r>
            <a:r>
              <a:rPr lang="en-US" sz="1200" b="1" i="0" dirty="0">
                <a:solidFill>
                  <a:srgbClr val="0D0D0D"/>
                </a:solidFill>
                <a:effectLst/>
                <a:latin typeface="Times New Roman" panose="02020603050405020304" pitchFamily="18" charset="0"/>
                <a:cs typeface="Times New Roman" panose="02020603050405020304" pitchFamily="18" charset="0"/>
              </a:rPr>
              <a:t> </a:t>
            </a:r>
            <a:r>
              <a:rPr lang="en-US" sz="1200" b="1" i="0" dirty="0" err="1">
                <a:solidFill>
                  <a:srgbClr val="0D0D0D"/>
                </a:solidFill>
                <a:effectLst/>
                <a:latin typeface="Times New Roman" panose="02020603050405020304" pitchFamily="18" charset="0"/>
                <a:cs typeface="Times New Roman" panose="02020603050405020304" pitchFamily="18" charset="0"/>
              </a:rPr>
              <a:t>điển</a:t>
            </a:r>
            <a:r>
              <a:rPr lang="en-US" sz="1200" b="1" i="0" dirty="0">
                <a:solidFill>
                  <a:srgbClr val="0D0D0D"/>
                </a:solidFill>
                <a:effectLst/>
                <a:latin typeface="Times New Roman" panose="02020603050405020304" pitchFamily="18" charset="0"/>
                <a:cs typeface="Times New Roman" panose="02020603050405020304" pitchFamily="18" charset="0"/>
              </a:rPr>
              <a:t> </a:t>
            </a:r>
            <a:r>
              <a:rPr lang="en-US" sz="1200" b="1" i="0" dirty="0" err="1">
                <a:solidFill>
                  <a:srgbClr val="0D0D0D"/>
                </a:solidFill>
                <a:effectLst/>
                <a:latin typeface="Times New Roman" panose="02020603050405020304" pitchFamily="18" charset="0"/>
                <a:cs typeface="Times New Roman" panose="02020603050405020304" pitchFamily="18" charset="0"/>
              </a:rPr>
              <a:t>tích</a:t>
            </a:r>
            <a:r>
              <a:rPr lang="en-US" sz="1200" b="1" i="0" dirty="0">
                <a:solidFill>
                  <a:srgbClr val="0D0D0D"/>
                </a:solidFill>
                <a:effectLst/>
                <a:latin typeface="Times New Roman" panose="02020603050405020304" pitchFamily="18" charset="0"/>
                <a:cs typeface="Times New Roman" panose="02020603050405020304" pitchFamily="18" charset="0"/>
              </a:rPr>
              <a:t>, </a:t>
            </a:r>
            <a:r>
              <a:rPr lang="en-US" sz="1200" b="1" i="0" dirty="0" err="1">
                <a:solidFill>
                  <a:srgbClr val="0D0D0D"/>
                </a:solidFill>
                <a:effectLst/>
                <a:latin typeface="Times New Roman" panose="02020603050405020304" pitchFamily="18" charset="0"/>
                <a:cs typeface="Times New Roman" panose="02020603050405020304" pitchFamily="18" charset="0"/>
              </a:rPr>
              <a:t>điển</a:t>
            </a:r>
            <a:r>
              <a:rPr lang="en-US" sz="1200" b="1" i="0" dirty="0">
                <a:solidFill>
                  <a:srgbClr val="0D0D0D"/>
                </a:solidFill>
                <a:effectLst/>
                <a:latin typeface="Times New Roman" panose="02020603050405020304" pitchFamily="18" charset="0"/>
                <a:cs typeface="Times New Roman" panose="02020603050405020304" pitchFamily="18" charset="0"/>
              </a:rPr>
              <a:t> </a:t>
            </a:r>
            <a:r>
              <a:rPr lang="en-US" sz="1200" b="1" i="0" dirty="0" err="1">
                <a:solidFill>
                  <a:srgbClr val="0D0D0D"/>
                </a:solidFill>
                <a:effectLst/>
                <a:latin typeface="Times New Roman" panose="02020603050405020304" pitchFamily="18" charset="0"/>
                <a:cs typeface="Times New Roman" panose="02020603050405020304" pitchFamily="18" charset="0"/>
              </a:rPr>
              <a:t>cố</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Mỗi</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thẻ</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sẽ</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ghi</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tên</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một</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điển</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tích</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điển</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cố</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khác</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nhau</a:t>
            </a:r>
            <a:r>
              <a:rPr lang="en-US" sz="1200" b="0" i="0" dirty="0">
                <a:solidFill>
                  <a:srgbClr val="0D0D0D"/>
                </a:solidFill>
                <a:effectLst/>
                <a:latin typeface="Times New Roman" panose="02020603050405020304" pitchFamily="18" charset="0"/>
                <a:cs typeface="Times New Roman" panose="02020603050405020304" pitchFamily="18" charset="0"/>
              </a:rPr>
              <a:t>.</a:t>
            </a:r>
          </a:p>
          <a:p>
            <a:pPr algn="just">
              <a:buFont typeface="+mj-lt"/>
              <a:buNone/>
            </a:pPr>
            <a:r>
              <a:rPr lang="en-US" sz="1200" b="0" i="0" dirty="0" err="1">
                <a:solidFill>
                  <a:srgbClr val="0D0D0D"/>
                </a:solidFill>
                <a:effectLst/>
                <a:latin typeface="Times New Roman" panose="02020603050405020304" pitchFamily="18" charset="0"/>
                <a:cs typeface="Times New Roman" panose="02020603050405020304" pitchFamily="18" charset="0"/>
              </a:rPr>
              <a:t>Thực</a:t>
            </a:r>
            <a:r>
              <a:rPr lang="en-US" sz="1200" b="0" i="0" dirty="0">
                <a:solidFill>
                  <a:srgbClr val="0D0D0D"/>
                </a:solidFill>
                <a:effectLst/>
                <a:latin typeface="Times New Roman" panose="02020603050405020304" pitchFamily="18" charset="0"/>
                <a:cs typeface="Times New Roman" panose="02020603050405020304" pitchFamily="18" charset="0"/>
              </a:rPr>
              <a:t> </a:t>
            </a:r>
            <a:r>
              <a:rPr lang="en-US" sz="1200" b="0" i="0" dirty="0" err="1">
                <a:solidFill>
                  <a:srgbClr val="0D0D0D"/>
                </a:solidFill>
                <a:effectLst/>
                <a:latin typeface="Times New Roman" panose="02020603050405020304" pitchFamily="18" charset="0"/>
                <a:cs typeface="Times New Roman" panose="02020603050405020304" pitchFamily="18" charset="0"/>
              </a:rPr>
              <a:t>hiện</a:t>
            </a:r>
            <a:r>
              <a:rPr lang="en-US" sz="1200" b="0" i="0" dirty="0">
                <a:solidFill>
                  <a:srgbClr val="0D0D0D"/>
                </a:solidFill>
                <a:effectLst/>
                <a:latin typeface="Times New Roman" panose="02020603050405020304" pitchFamily="18" charset="0"/>
                <a:cs typeface="Times New Roman" panose="02020603050405020304" pitchFamily="18" charset="0"/>
              </a:rPr>
              <a:t>:</a:t>
            </a:r>
          </a:p>
          <a:p>
            <a:pPr algn="l">
              <a:buFont typeface="+mj-lt"/>
              <a:buNone/>
            </a:pPr>
            <a:r>
              <a:rPr lang="en-US" b="0" i="0" dirty="0">
                <a:solidFill>
                  <a:srgbClr val="0D0D0D"/>
                </a:solidFill>
                <a:effectLst/>
                <a:latin typeface="Söhne"/>
              </a:rPr>
              <a:t>- </a:t>
            </a:r>
            <a:r>
              <a:rPr lang="en-US" b="0" i="0" dirty="0" err="1">
                <a:solidFill>
                  <a:srgbClr val="0D0D0D"/>
                </a:solidFill>
                <a:effectLst/>
                <a:latin typeface="Söhne"/>
              </a:rPr>
              <a:t>Tổ</a:t>
            </a:r>
            <a:r>
              <a:rPr lang="en-US" b="0" i="0" dirty="0">
                <a:solidFill>
                  <a:srgbClr val="0D0D0D"/>
                </a:solidFill>
                <a:effectLst/>
                <a:latin typeface="Söhne"/>
              </a:rPr>
              <a:t> </a:t>
            </a:r>
            <a:r>
              <a:rPr lang="en-US" b="0" i="0" dirty="0" err="1">
                <a:solidFill>
                  <a:srgbClr val="0D0D0D"/>
                </a:solidFill>
                <a:effectLst/>
                <a:latin typeface="Söhne"/>
              </a:rPr>
              <a:t>chức</a:t>
            </a:r>
            <a:r>
              <a:rPr lang="en-US" b="0" i="0" dirty="0">
                <a:solidFill>
                  <a:srgbClr val="0D0D0D"/>
                </a:solidFill>
                <a:effectLst/>
                <a:latin typeface="Söhne"/>
              </a:rPr>
              <a:t> </a:t>
            </a:r>
            <a:r>
              <a:rPr lang="en-US" b="0" i="0" dirty="0" err="1">
                <a:solidFill>
                  <a:srgbClr val="0D0D0D"/>
                </a:solidFill>
                <a:effectLst/>
                <a:latin typeface="Söhne"/>
              </a:rPr>
              <a:t>theo</a:t>
            </a:r>
            <a:r>
              <a:rPr lang="en-US" b="0" i="0" dirty="0">
                <a:solidFill>
                  <a:srgbClr val="0D0D0D"/>
                </a:solidFill>
                <a:effectLst/>
                <a:latin typeface="Söhne"/>
              </a:rPr>
              <a:t> </a:t>
            </a:r>
            <a:r>
              <a:rPr lang="vi-VN" b="0" i="0" dirty="0">
                <a:solidFill>
                  <a:srgbClr val="0D0D0D"/>
                </a:solidFill>
                <a:effectLst/>
                <a:latin typeface="Söhne"/>
              </a:rPr>
              <a:t>nhóm nhỏ, mỗi nhóm từ 3-5 người.</a:t>
            </a:r>
          </a:p>
          <a:p>
            <a:pPr algn="l">
              <a:buFont typeface="+mj-lt"/>
              <a:buNone/>
            </a:pPr>
            <a:r>
              <a:rPr lang="en-US" b="1" i="0" dirty="0">
                <a:solidFill>
                  <a:srgbClr val="0D0D0D"/>
                </a:solidFill>
                <a:effectLst/>
                <a:latin typeface="Söhne"/>
              </a:rPr>
              <a:t>-</a:t>
            </a:r>
            <a:r>
              <a:rPr lang="vi-VN" b="0" i="0" dirty="0">
                <a:solidFill>
                  <a:srgbClr val="0D0D0D"/>
                </a:solidFill>
                <a:effectLst/>
                <a:latin typeface="Söhne"/>
              </a:rPr>
              <a:t> Mỗi nhóm sẽ lần lượt cử một thành viên lên rút thăm một thẻ ghi tên điển tích, điển cố.</a:t>
            </a:r>
          </a:p>
          <a:p>
            <a:pPr algn="l">
              <a:buFont typeface="+mj-lt"/>
              <a:buNone/>
            </a:pPr>
            <a:r>
              <a:rPr lang="en-US" b="1" i="0" dirty="0">
                <a:solidFill>
                  <a:srgbClr val="0D0D0D"/>
                </a:solidFill>
                <a:effectLst/>
                <a:latin typeface="Söhne"/>
              </a:rPr>
              <a:t>- </a:t>
            </a:r>
            <a:r>
              <a:rPr lang="vi-VN" b="0" i="0" dirty="0">
                <a:solidFill>
                  <a:srgbClr val="0D0D0D"/>
                </a:solidFill>
                <a:effectLst/>
                <a:latin typeface="Söhne"/>
              </a:rPr>
              <a:t>Thành viên đã rút thăm sẽ có 3</a:t>
            </a:r>
            <a:r>
              <a:rPr lang="en-US" b="0" i="0" dirty="0">
                <a:solidFill>
                  <a:srgbClr val="0D0D0D"/>
                </a:solidFill>
                <a:effectLst/>
                <a:latin typeface="Söhne"/>
              </a:rPr>
              <a:t> </a:t>
            </a:r>
            <a:r>
              <a:rPr lang="vi-VN" b="0" i="0" dirty="0">
                <a:solidFill>
                  <a:srgbClr val="0D0D0D"/>
                </a:solidFill>
                <a:effectLst/>
                <a:latin typeface="Söhne"/>
              </a:rPr>
              <a:t>phút để vẽ một bức tranh minh họa điển tích, điển cố trên bảng trắng hoặc giấy vẽ, mà không được nói hay viết chữ nào liên quan đến điển tích đó.</a:t>
            </a:r>
          </a:p>
          <a:p>
            <a:pPr algn="l">
              <a:buFont typeface="+mj-lt"/>
              <a:buNone/>
            </a:pPr>
            <a:r>
              <a:rPr lang="en-US" b="0" i="0" dirty="0">
                <a:solidFill>
                  <a:srgbClr val="0D0D0D"/>
                </a:solidFill>
                <a:effectLst/>
                <a:latin typeface="Söhne"/>
              </a:rPr>
              <a:t>- </a:t>
            </a:r>
            <a:r>
              <a:rPr lang="vi-VN" b="0" i="0" dirty="0">
                <a:solidFill>
                  <a:srgbClr val="0D0D0D"/>
                </a:solidFill>
                <a:effectLst/>
                <a:latin typeface="Söhne"/>
              </a:rPr>
              <a:t>Sau khi bức tranh hoàn thành, các nhóm khác sẽ có 1-2 phút để thảo luận và đưa ra đáp án của mình. Nhóm nào đoán đúng sẽ ghi điểm.</a:t>
            </a:r>
          </a:p>
          <a:p>
            <a:pPr algn="l">
              <a:buFont typeface="+mj-lt"/>
              <a:buNone/>
            </a:pPr>
            <a:r>
              <a:rPr lang="en-US" b="1" i="0" dirty="0">
                <a:solidFill>
                  <a:srgbClr val="0D0D0D"/>
                </a:solidFill>
                <a:effectLst/>
                <a:latin typeface="Söhne"/>
              </a:rPr>
              <a:t>- </a:t>
            </a:r>
            <a:r>
              <a:rPr lang="en-US" b="0" i="0" dirty="0" err="1">
                <a:solidFill>
                  <a:srgbClr val="0D0D0D"/>
                </a:solidFill>
                <a:effectLst/>
                <a:latin typeface="Söhne"/>
              </a:rPr>
              <a:t>Lượt</a:t>
            </a:r>
            <a:r>
              <a:rPr lang="en-US" b="0" i="0" dirty="0">
                <a:solidFill>
                  <a:srgbClr val="0D0D0D"/>
                </a:solidFill>
                <a:effectLst/>
                <a:latin typeface="Söhne"/>
              </a:rPr>
              <a:t> </a:t>
            </a:r>
            <a:r>
              <a:rPr lang="vi-VN" b="0" i="0" dirty="0">
                <a:solidFill>
                  <a:srgbClr val="0D0D0D"/>
                </a:solidFill>
                <a:effectLst/>
                <a:latin typeface="Söhne"/>
              </a:rPr>
              <a:t>chơi luân phiên cho đến khi hết các thẻ đã chuẩn bị.</a:t>
            </a:r>
            <a:endParaRPr lang="en-US" b="0" i="0" dirty="0">
              <a:solidFill>
                <a:srgbClr val="0D0D0D"/>
              </a:solidFill>
              <a:effectLst/>
              <a:latin typeface="Söhne"/>
            </a:endParaRPr>
          </a:p>
          <a:p>
            <a:pPr algn="l">
              <a:buFont typeface="+mj-lt"/>
              <a:buNone/>
            </a:pPr>
            <a:r>
              <a:rPr lang="en-US" b="0" i="0" dirty="0">
                <a:solidFill>
                  <a:srgbClr val="0D0D0D"/>
                </a:solidFill>
                <a:effectLst/>
                <a:latin typeface="Söhne"/>
              </a:rPr>
              <a:t>- N</a:t>
            </a:r>
            <a:r>
              <a:rPr lang="vi-VN" b="0" i="0" dirty="0">
                <a:solidFill>
                  <a:srgbClr val="0D0D0D"/>
                </a:solidFill>
                <a:effectLst/>
                <a:latin typeface="Söhne"/>
              </a:rPr>
              <a:t>hóm có nhiều điểm nhất sẽ thắng và nhận phần thưởng</a:t>
            </a:r>
            <a:endParaRPr lang="en-US" sz="1200" b="0" i="0" dirty="0">
              <a:solidFill>
                <a:srgbClr val="0D0D0D"/>
              </a:solidFill>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F6DB898-5747-4776-B813-931C786069D0}" type="slidenum">
              <a:rPr lang="en-US" smtClean="0"/>
              <a:t>1</a:t>
            </a:fld>
            <a:endParaRPr lang="en-US"/>
          </a:p>
        </p:txBody>
      </p:sp>
    </p:spTree>
    <p:extLst>
      <p:ext uri="{BB962C8B-B14F-4D97-AF65-F5344CB8AC3E}">
        <p14:creationId xmlns:p14="http://schemas.microsoft.com/office/powerpoint/2010/main" val="138416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Việc</a:t>
            </a:r>
            <a:r>
              <a:rPr lang="en-US" dirty="0"/>
              <a:t> </a:t>
            </a:r>
            <a:r>
              <a:rPr lang="en-US" dirty="0" err="1"/>
              <a:t>sử</a:t>
            </a:r>
            <a:r>
              <a:rPr lang="en-US" baseline="0" dirty="0"/>
              <a:t> </a:t>
            </a:r>
            <a:r>
              <a:rPr lang="en-US" baseline="0" dirty="0" err="1"/>
              <a:t>dụng</a:t>
            </a:r>
            <a:r>
              <a:rPr lang="en-US" baseline="0" dirty="0"/>
              <a:t> </a:t>
            </a:r>
            <a:r>
              <a:rPr lang="en-US" baseline="0" dirty="0" err="1"/>
              <a:t>điển</a:t>
            </a:r>
            <a:r>
              <a:rPr lang="en-US" baseline="0" dirty="0"/>
              <a:t> </a:t>
            </a:r>
            <a:r>
              <a:rPr lang="en-US" baseline="0" dirty="0" err="1"/>
              <a:t>tích</a:t>
            </a:r>
            <a:r>
              <a:rPr lang="en-US" baseline="0" dirty="0"/>
              <a:t>, </a:t>
            </a:r>
            <a:r>
              <a:rPr lang="en-US" baseline="0" dirty="0" err="1"/>
              <a:t>điển</a:t>
            </a:r>
            <a:r>
              <a:rPr lang="en-US" baseline="0" dirty="0"/>
              <a:t> </a:t>
            </a:r>
            <a:r>
              <a:rPr lang="en-US" baseline="0" dirty="0" err="1"/>
              <a:t>cố</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 </a:t>
            </a:r>
            <a:r>
              <a:rPr lang="en-US" baseline="0" dirty="0" err="1"/>
              <a:t>nhất</a:t>
            </a:r>
            <a:r>
              <a:rPr lang="en-US" baseline="0" dirty="0"/>
              <a:t> </a:t>
            </a:r>
            <a:r>
              <a:rPr lang="en-US" baseline="0" dirty="0" err="1"/>
              <a:t>là</a:t>
            </a:r>
            <a:r>
              <a:rPr lang="en-US" baseline="0" dirty="0"/>
              <a:t> </a:t>
            </a:r>
            <a:r>
              <a:rPr lang="en-US" baseline="0" dirty="0" err="1"/>
              <a:t>trong</a:t>
            </a:r>
            <a:r>
              <a:rPr lang="en-US" baseline="0" dirty="0"/>
              <a:t> VB VH, </a:t>
            </a:r>
            <a:r>
              <a:rPr lang="en-US" baseline="0" dirty="0" err="1"/>
              <a:t>có</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gì</a:t>
            </a:r>
            <a:r>
              <a:rPr lang="en-US" baseline="0" dirty="0"/>
              <a:t> </a:t>
            </a:r>
            <a:r>
              <a:rPr lang="en-US" baseline="0" dirty="0" err="1"/>
              <a:t>và</a:t>
            </a:r>
            <a:r>
              <a:rPr lang="en-US" baseline="0" dirty="0"/>
              <a:t> </a:t>
            </a:r>
            <a:r>
              <a:rPr lang="en-US" baseline="0" dirty="0" err="1"/>
              <a:t>giới</a:t>
            </a:r>
            <a:r>
              <a:rPr lang="en-US" baseline="0" dirty="0"/>
              <a:t> </a:t>
            </a:r>
            <a:r>
              <a:rPr lang="en-US" baseline="0" dirty="0" err="1"/>
              <a:t>hạn</a:t>
            </a:r>
            <a:r>
              <a:rPr lang="en-US" baseline="0" dirty="0"/>
              <a:t> </a:t>
            </a:r>
            <a:r>
              <a:rPr lang="en-US" baseline="0" dirty="0" err="1"/>
              <a:t>nào</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10</a:t>
            </a:fld>
            <a:endParaRPr lang="en-US"/>
          </a:p>
        </p:txBody>
      </p:sp>
    </p:spTree>
    <p:extLst>
      <p:ext uri="{BB962C8B-B14F-4D97-AF65-F5344CB8AC3E}">
        <p14:creationId xmlns:p14="http://schemas.microsoft.com/office/powerpoint/2010/main" val="1416441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11</a:t>
            </a:fld>
            <a:endParaRPr lang="en-US"/>
          </a:p>
        </p:txBody>
      </p:sp>
    </p:spTree>
    <p:extLst>
      <p:ext uri="{BB962C8B-B14F-4D97-AF65-F5344CB8AC3E}">
        <p14:creationId xmlns:p14="http://schemas.microsoft.com/office/powerpoint/2010/main" val="2454594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13</a:t>
            </a:fld>
            <a:endParaRPr lang="en-US"/>
          </a:p>
        </p:txBody>
      </p:sp>
    </p:spTree>
    <p:extLst>
      <p:ext uri="{BB962C8B-B14F-4D97-AF65-F5344CB8AC3E}">
        <p14:creationId xmlns:p14="http://schemas.microsoft.com/office/powerpoint/2010/main" val="1989319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14</a:t>
            </a:fld>
            <a:endParaRPr lang="en-US"/>
          </a:p>
        </p:txBody>
      </p:sp>
    </p:spTree>
    <p:extLst>
      <p:ext uri="{BB962C8B-B14F-4D97-AF65-F5344CB8AC3E}">
        <p14:creationId xmlns:p14="http://schemas.microsoft.com/office/powerpoint/2010/main" val="2494427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15</a:t>
            </a:fld>
            <a:endParaRPr lang="en-US"/>
          </a:p>
        </p:txBody>
      </p:sp>
    </p:spTree>
    <p:extLst>
      <p:ext uri="{BB962C8B-B14F-4D97-AF65-F5344CB8AC3E}">
        <p14:creationId xmlns:p14="http://schemas.microsoft.com/office/powerpoint/2010/main" val="2296497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rgbClr val="000000"/>
                </a:solidFill>
                <a:latin typeface="+mn-lt"/>
                <a:ea typeface="+mn-ea"/>
                <a:cs typeface="+mn-cs"/>
              </a:rPr>
              <a:t>Nếu sách giáo khoa không giải thích, em có hiểu được ý nghĩa của các câu văn có sử dụng điển tích, điển cố đó không? Vì sao?</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16</a:t>
            </a:fld>
            <a:endParaRPr lang="en-US"/>
          </a:p>
        </p:txBody>
      </p:sp>
    </p:spTree>
    <p:extLst>
      <p:ext uri="{BB962C8B-B14F-4D97-AF65-F5344CB8AC3E}">
        <p14:creationId xmlns:p14="http://schemas.microsoft.com/office/powerpoint/2010/main" val="1700873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Chia</a:t>
            </a:r>
            <a:r>
              <a:rPr lang="en-US" baseline="0" dirty="0"/>
              <a:t> 4 </a:t>
            </a:r>
            <a:r>
              <a:rPr lang="en-US" baseline="0" dirty="0" err="1"/>
              <a:t>nhóm</a:t>
            </a:r>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17</a:t>
            </a:fld>
            <a:endParaRPr lang="en-US"/>
          </a:p>
        </p:txBody>
      </p:sp>
    </p:spTree>
    <p:extLst>
      <p:ext uri="{BB962C8B-B14F-4D97-AF65-F5344CB8AC3E}">
        <p14:creationId xmlns:p14="http://schemas.microsoft.com/office/powerpoint/2010/main" val="332861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18</a:t>
            </a:fld>
            <a:endParaRPr lang="en-US"/>
          </a:p>
        </p:txBody>
      </p:sp>
    </p:spTree>
    <p:extLst>
      <p:ext uri="{BB962C8B-B14F-4D97-AF65-F5344CB8AC3E}">
        <p14:creationId xmlns:p14="http://schemas.microsoft.com/office/powerpoint/2010/main" val="3744417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19</a:t>
            </a:fld>
            <a:endParaRPr lang="en-US"/>
          </a:p>
        </p:txBody>
      </p:sp>
    </p:spTree>
    <p:extLst>
      <p:ext uri="{BB962C8B-B14F-4D97-AF65-F5344CB8AC3E}">
        <p14:creationId xmlns:p14="http://schemas.microsoft.com/office/powerpoint/2010/main" val="2979768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20</a:t>
            </a:fld>
            <a:endParaRPr lang="en-US"/>
          </a:p>
        </p:txBody>
      </p:sp>
    </p:spTree>
    <p:extLst>
      <p:ext uri="{BB962C8B-B14F-4D97-AF65-F5344CB8AC3E}">
        <p14:creationId xmlns:p14="http://schemas.microsoft.com/office/powerpoint/2010/main" val="264008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a:t>
            </a:fld>
            <a:endParaRPr lang="en-US"/>
          </a:p>
        </p:txBody>
      </p:sp>
    </p:spTree>
    <p:extLst>
      <p:ext uri="{BB962C8B-B14F-4D97-AF65-F5344CB8AC3E}">
        <p14:creationId xmlns:p14="http://schemas.microsoft.com/office/powerpoint/2010/main" val="2438876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21</a:t>
            </a:fld>
            <a:endParaRPr lang="en-US"/>
          </a:p>
        </p:txBody>
      </p:sp>
    </p:spTree>
    <p:extLst>
      <p:ext uri="{BB962C8B-B14F-4D97-AF65-F5344CB8AC3E}">
        <p14:creationId xmlns:p14="http://schemas.microsoft.com/office/powerpoint/2010/main" val="17205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22</a:t>
            </a:fld>
            <a:endParaRPr lang="en-US"/>
          </a:p>
        </p:txBody>
      </p:sp>
    </p:spTree>
    <p:extLst>
      <p:ext uri="{BB962C8B-B14F-4D97-AF65-F5344CB8AC3E}">
        <p14:creationId xmlns:p14="http://schemas.microsoft.com/office/powerpoint/2010/main" val="3692410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23</a:t>
            </a:fld>
            <a:endParaRPr lang="en-US"/>
          </a:p>
        </p:txBody>
      </p:sp>
    </p:spTree>
    <p:extLst>
      <p:ext uri="{BB962C8B-B14F-4D97-AF65-F5344CB8AC3E}">
        <p14:creationId xmlns:p14="http://schemas.microsoft.com/office/powerpoint/2010/main" val="3407407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24</a:t>
            </a:fld>
            <a:endParaRPr lang="en-US"/>
          </a:p>
        </p:txBody>
      </p:sp>
    </p:spTree>
    <p:extLst>
      <p:ext uri="{BB962C8B-B14F-4D97-AF65-F5344CB8AC3E}">
        <p14:creationId xmlns:p14="http://schemas.microsoft.com/office/powerpoint/2010/main" val="1728362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a:t>
            </a:fld>
            <a:endParaRPr lang="en-US"/>
          </a:p>
        </p:txBody>
      </p:sp>
    </p:spTree>
    <p:extLst>
      <p:ext uri="{BB962C8B-B14F-4D97-AF65-F5344CB8AC3E}">
        <p14:creationId xmlns:p14="http://schemas.microsoft.com/office/powerpoint/2010/main" val="304335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Điển</a:t>
            </a:r>
            <a:r>
              <a:rPr lang="en-US" dirty="0"/>
              <a:t> </a:t>
            </a:r>
            <a:r>
              <a:rPr lang="en-US" dirty="0" err="1"/>
              <a:t>tích</a:t>
            </a:r>
            <a:r>
              <a:rPr lang="en-US" dirty="0"/>
              <a:t>,</a:t>
            </a:r>
            <a:r>
              <a:rPr lang="en-US" baseline="0" dirty="0"/>
              <a:t> </a:t>
            </a:r>
            <a:r>
              <a:rPr lang="en-US" baseline="0" dirty="0" err="1"/>
              <a:t>điển</a:t>
            </a:r>
            <a:r>
              <a:rPr lang="en-US" baseline="0" dirty="0"/>
              <a:t> </a:t>
            </a:r>
            <a:r>
              <a:rPr lang="en-US" baseline="0" dirty="0" err="1"/>
              <a:t>cố</a:t>
            </a:r>
            <a:r>
              <a:rPr lang="en-US" baseline="0" dirty="0"/>
              <a:t> </a:t>
            </a:r>
            <a:r>
              <a:rPr lang="en-US" baseline="0" dirty="0" err="1"/>
              <a:t>là</a:t>
            </a:r>
            <a:r>
              <a:rPr lang="en-US" baseline="0" dirty="0"/>
              <a:t> </a:t>
            </a:r>
            <a:r>
              <a:rPr lang="en-US" baseline="0" dirty="0" err="1"/>
              <a:t>gì</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a:t>
            </a:fld>
            <a:endParaRPr lang="en-US"/>
          </a:p>
        </p:txBody>
      </p:sp>
    </p:spTree>
    <p:extLst>
      <p:ext uri="{BB962C8B-B14F-4D97-AF65-F5344CB8AC3E}">
        <p14:creationId xmlns:p14="http://schemas.microsoft.com/office/powerpoint/2010/main" val="369056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a:t>
            </a:r>
            <a:r>
              <a:rPr lang="en-US" dirty="0"/>
              <a:t> </a:t>
            </a:r>
            <a:r>
              <a:rPr lang="en-US" dirty="0" err="1"/>
              <a:t>dụ</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5</a:t>
            </a:fld>
            <a:endParaRPr lang="en-US"/>
          </a:p>
        </p:txBody>
      </p:sp>
    </p:spTree>
    <p:extLst>
      <p:ext uri="{BB962C8B-B14F-4D97-AF65-F5344CB8AC3E}">
        <p14:creationId xmlns:p14="http://schemas.microsoft.com/office/powerpoint/2010/main" val="328474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Điển</a:t>
            </a:r>
            <a:r>
              <a:rPr lang="en-US" dirty="0"/>
              <a:t> </a:t>
            </a:r>
            <a:r>
              <a:rPr lang="en-US" dirty="0" err="1"/>
              <a:t>tích</a:t>
            </a:r>
            <a:r>
              <a:rPr lang="en-US" baseline="0" dirty="0"/>
              <a:t> </a:t>
            </a:r>
            <a:r>
              <a:rPr lang="en-US" baseline="0" dirty="0" err="1"/>
              <a:t>điển</a:t>
            </a:r>
            <a:r>
              <a:rPr lang="en-US" baseline="0" dirty="0"/>
              <a:t> </a:t>
            </a:r>
            <a:r>
              <a:rPr lang="en-US" baseline="0" dirty="0" err="1"/>
              <a:t>cố</a:t>
            </a:r>
            <a:r>
              <a:rPr lang="en-US" baseline="0" dirty="0"/>
              <a:t> </a:t>
            </a:r>
            <a:r>
              <a:rPr lang="en-US" baseline="0" dirty="0" err="1"/>
              <a:t>có</a:t>
            </a:r>
            <a:r>
              <a:rPr lang="en-US" baseline="0" dirty="0"/>
              <a:t> </a:t>
            </a:r>
            <a:r>
              <a:rPr lang="en-US" baseline="0" dirty="0" err="1"/>
              <a:t>nguồn</a:t>
            </a:r>
            <a:r>
              <a:rPr lang="en-US" baseline="0" dirty="0"/>
              <a:t> </a:t>
            </a:r>
            <a:r>
              <a:rPr lang="en-US" baseline="0" dirty="0" err="1"/>
              <a:t>gốc</a:t>
            </a:r>
            <a:r>
              <a:rPr lang="en-US" baseline="0" dirty="0"/>
              <a:t> </a:t>
            </a:r>
            <a:r>
              <a:rPr lang="en-US" baseline="0" dirty="0" err="1"/>
              <a:t>từ</a:t>
            </a:r>
            <a:r>
              <a:rPr lang="en-US" baseline="0" dirty="0"/>
              <a:t> </a:t>
            </a:r>
            <a:r>
              <a:rPr lang="en-US" baseline="0" dirty="0" err="1"/>
              <a:t>đâu</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6</a:t>
            </a:fld>
            <a:endParaRPr lang="en-US"/>
          </a:p>
        </p:txBody>
      </p:sp>
    </p:spTree>
    <p:extLst>
      <p:ext uri="{BB962C8B-B14F-4D97-AF65-F5344CB8AC3E}">
        <p14:creationId xmlns:p14="http://schemas.microsoft.com/office/powerpoint/2010/main" val="205798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7</a:t>
            </a:fld>
            <a:endParaRPr lang="en-US"/>
          </a:p>
        </p:txBody>
      </p:sp>
    </p:spTree>
    <p:extLst>
      <p:ext uri="{BB962C8B-B14F-4D97-AF65-F5344CB8AC3E}">
        <p14:creationId xmlns:p14="http://schemas.microsoft.com/office/powerpoint/2010/main" val="158958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Muốn</a:t>
            </a:r>
            <a:r>
              <a:rPr lang="en-US" baseline="0" dirty="0"/>
              <a:t> </a:t>
            </a:r>
            <a:r>
              <a:rPr lang="en-US" baseline="0" dirty="0" err="1"/>
              <a:t>hiểu</a:t>
            </a:r>
            <a:r>
              <a:rPr lang="en-US" baseline="0" dirty="0"/>
              <a:t> </a:t>
            </a:r>
            <a:r>
              <a:rPr lang="en-US" baseline="0" dirty="0" err="1"/>
              <a:t>được</a:t>
            </a:r>
            <a:r>
              <a:rPr lang="en-US" baseline="0" dirty="0"/>
              <a:t> ý </a:t>
            </a:r>
            <a:r>
              <a:rPr lang="en-US" baseline="0" dirty="0" err="1"/>
              <a:t>nghĩa</a:t>
            </a:r>
            <a:r>
              <a:rPr lang="en-US" baseline="0" dirty="0"/>
              <a:t> </a:t>
            </a:r>
            <a:r>
              <a:rPr lang="en-US" baseline="0" dirty="0" err="1"/>
              <a:t>của</a:t>
            </a:r>
            <a:r>
              <a:rPr lang="en-US" baseline="0" dirty="0"/>
              <a:t> </a:t>
            </a:r>
            <a:r>
              <a:rPr lang="en-US" baseline="0" dirty="0" err="1"/>
              <a:t>điển</a:t>
            </a:r>
            <a:r>
              <a:rPr lang="en-US" baseline="0" dirty="0"/>
              <a:t> </a:t>
            </a:r>
            <a:r>
              <a:rPr lang="en-US" baseline="0" dirty="0" err="1"/>
              <a:t>tích</a:t>
            </a:r>
            <a:r>
              <a:rPr lang="en-US" baseline="0" dirty="0"/>
              <a:t>, </a:t>
            </a:r>
            <a:r>
              <a:rPr lang="en-US" baseline="0" dirty="0" err="1"/>
              <a:t>điển</a:t>
            </a:r>
            <a:r>
              <a:rPr lang="en-US" baseline="0" dirty="0"/>
              <a:t> </a:t>
            </a:r>
            <a:r>
              <a:rPr lang="en-US" baseline="0" dirty="0" err="1"/>
              <a:t>cố</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 </a:t>
            </a:r>
            <a:r>
              <a:rPr lang="en-US" baseline="0" dirty="0" err="1"/>
              <a:t>cần</a:t>
            </a:r>
            <a:r>
              <a:rPr lang="en-US" baseline="0" dirty="0"/>
              <a:t> </a:t>
            </a:r>
            <a:r>
              <a:rPr lang="en-US" baseline="0" dirty="0" err="1"/>
              <a:t>phải</a:t>
            </a:r>
            <a:r>
              <a:rPr lang="en-US" baseline="0" dirty="0"/>
              <a:t> </a:t>
            </a:r>
            <a:r>
              <a:rPr lang="en-US" baseline="0" dirty="0" err="1"/>
              <a:t>làm</a:t>
            </a:r>
            <a:r>
              <a:rPr lang="en-US" baseline="0" dirty="0"/>
              <a:t> </a:t>
            </a:r>
            <a:r>
              <a:rPr lang="en-US" baseline="0" dirty="0" err="1"/>
              <a:t>gì</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Gv</a:t>
            </a:r>
            <a:r>
              <a:rPr lang="en-US" baseline="0" dirty="0"/>
              <a:t> </a:t>
            </a:r>
            <a:r>
              <a:rPr lang="en-US" baseline="0" dirty="0" err="1"/>
              <a:t>hướng</a:t>
            </a:r>
            <a:r>
              <a:rPr lang="en-US" baseline="0" dirty="0"/>
              <a:t> </a:t>
            </a:r>
            <a:r>
              <a:rPr lang="en-US" baseline="0" dirty="0" err="1"/>
              <a:t>dẫn</a:t>
            </a:r>
            <a:r>
              <a:rPr lang="en-US" baseline="0" dirty="0"/>
              <a:t> HS </a:t>
            </a:r>
            <a:r>
              <a:rPr lang="en-US" baseline="0" dirty="0" err="1"/>
              <a:t>phân</a:t>
            </a:r>
            <a:r>
              <a:rPr lang="en-US" baseline="0" dirty="0"/>
              <a:t> </a:t>
            </a:r>
            <a:r>
              <a:rPr lang="en-US" baseline="0" dirty="0" err="1"/>
              <a:t>tích</a:t>
            </a:r>
            <a:r>
              <a:rPr lang="en-US" baseline="0" dirty="0"/>
              <a:t> </a:t>
            </a:r>
            <a:r>
              <a:rPr lang="en-US" baseline="0" dirty="0" err="1"/>
              <a:t>từng</a:t>
            </a:r>
            <a:r>
              <a:rPr lang="en-US" baseline="0" dirty="0"/>
              <a:t> </a:t>
            </a:r>
            <a:r>
              <a:rPr lang="en-US" baseline="0" dirty="0" err="1"/>
              <a:t>ví</a:t>
            </a:r>
            <a:r>
              <a:rPr lang="en-US" baseline="0" dirty="0"/>
              <a:t> </a:t>
            </a:r>
            <a:r>
              <a:rPr lang="en-US" baseline="0" dirty="0" err="1"/>
              <a:t>dụ</a:t>
            </a:r>
            <a:r>
              <a:rPr lang="en-US" baseline="0" dirty="0"/>
              <a:t> minh </a:t>
            </a:r>
            <a:r>
              <a:rPr lang="en-US" baseline="0" dirty="0" err="1"/>
              <a:t>hoạ</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549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64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0.svg"/><Relationship Id="rId5" Type="http://schemas.openxmlformats.org/officeDocument/2006/relationships/image" Target="../media/image9.png"/><Relationship Id="rId10" Type="http://schemas.openxmlformats.org/officeDocument/2006/relationships/image" Target="../media/image24.png"/><Relationship Id="rId4" Type="http://schemas.openxmlformats.org/officeDocument/2006/relationships/image" Target="../media/image12.sv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0.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3.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0.png"/><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6.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5.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0.pn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0.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0.pn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0.pn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1.png"/><Relationship Id="rId4" Type="http://schemas.openxmlformats.org/officeDocument/2006/relationships/image" Target="../media/image27.sv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1.png"/><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20.sv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1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17.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2.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int brushes with paint splatters&#10;&#10;Description automatically generated">
            <a:extLst>
              <a:ext uri="{FF2B5EF4-FFF2-40B4-BE49-F238E27FC236}">
                <a16:creationId xmlns:a16="http://schemas.microsoft.com/office/drawing/2014/main" xmlns="" id="{A0450957-30F7-64D6-8132-362190060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1400" y="-1129273"/>
            <a:ext cx="6905248" cy="6905248"/>
          </a:xfrm>
          <a:prstGeom prst="rect">
            <a:avLst/>
          </a:prstGeom>
        </p:spPr>
      </p:pic>
      <p:grpSp>
        <p:nvGrpSpPr>
          <p:cNvPr id="9" name="Group 8">
            <a:extLst>
              <a:ext uri="{FF2B5EF4-FFF2-40B4-BE49-F238E27FC236}">
                <a16:creationId xmlns:a16="http://schemas.microsoft.com/office/drawing/2014/main" xmlns="" id="{07F5764B-7070-3C9F-F8C6-B711801476A3}"/>
              </a:ext>
            </a:extLst>
          </p:cNvPr>
          <p:cNvGrpSpPr/>
          <p:nvPr/>
        </p:nvGrpSpPr>
        <p:grpSpPr>
          <a:xfrm>
            <a:off x="-1218573" y="784468"/>
            <a:ext cx="12888115" cy="2757933"/>
            <a:chOff x="1711561" y="705558"/>
            <a:chExt cx="12888115" cy="2757933"/>
          </a:xfrm>
        </p:grpSpPr>
        <p:sp>
          <p:nvSpPr>
            <p:cNvPr id="7" name="TextBox 15">
              <a:extLst>
                <a:ext uri="{FF2B5EF4-FFF2-40B4-BE49-F238E27FC236}">
                  <a16:creationId xmlns:a16="http://schemas.microsoft.com/office/drawing/2014/main" xmlns="" id="{B69E9A12-A583-B030-F048-EC6B08BAC21A}"/>
                </a:ext>
              </a:extLst>
            </p:cNvPr>
            <p:cNvSpPr txBox="1"/>
            <p:nvPr/>
          </p:nvSpPr>
          <p:spPr>
            <a:xfrm>
              <a:off x="1711561" y="705558"/>
              <a:ext cx="10180076" cy="1538883"/>
            </a:xfrm>
            <a:prstGeom prst="rect">
              <a:avLst/>
            </a:prstGeom>
          </p:spPr>
          <p:txBody>
            <a:bodyPr lIns="0" tIns="0" rIns="0" bIns="0" rtlCol="0" anchor="t">
              <a:spAutoFit/>
            </a:bodyPr>
            <a:lstStyle/>
            <a:p>
              <a:pPr algn="ctr">
                <a:lnSpc>
                  <a:spcPts val="11961"/>
                </a:lnSpc>
              </a:pPr>
              <a:r>
                <a:rPr lang="en-US" sz="9600" dirty="0" err="1">
                  <a:solidFill>
                    <a:schemeClr val="accent6">
                      <a:lumMod val="50000"/>
                    </a:schemeClr>
                  </a:solidFill>
                  <a:latin typeface="#9Slide04 Trirong Black" panose="00000A00000000000000" pitchFamily="2" charset="-34"/>
                  <a:cs typeface="#9Slide04 Trirong Black" panose="00000A00000000000000" pitchFamily="2" charset="-34"/>
                </a:rPr>
                <a:t>Thách</a:t>
              </a:r>
              <a:r>
                <a:rPr lang="en-US" sz="9600" dirty="0">
                  <a:solidFill>
                    <a:schemeClr val="accent6">
                      <a:lumMod val="50000"/>
                    </a:schemeClr>
                  </a:solidFill>
                  <a:latin typeface="#9Slide04 Trirong Black" panose="00000A00000000000000" pitchFamily="2" charset="-34"/>
                  <a:cs typeface="#9Slide04 Trirong Black" panose="00000A00000000000000" pitchFamily="2" charset="-34"/>
                </a:rPr>
                <a:t> </a:t>
              </a:r>
              <a:r>
                <a:rPr lang="en-US" sz="9600" dirty="0" err="1">
                  <a:solidFill>
                    <a:schemeClr val="accent6">
                      <a:lumMod val="50000"/>
                    </a:schemeClr>
                  </a:solidFill>
                  <a:latin typeface="#9Slide04 Trirong Black" panose="00000A00000000000000" pitchFamily="2" charset="-34"/>
                  <a:cs typeface="#9Slide04 Trirong Black" panose="00000A00000000000000" pitchFamily="2" charset="-34"/>
                </a:rPr>
                <a:t>đố</a:t>
              </a:r>
              <a:endParaRPr lang="en-US" sz="9600" dirty="0">
                <a:solidFill>
                  <a:schemeClr val="accent6">
                    <a:lumMod val="50000"/>
                  </a:schemeClr>
                </a:solidFill>
                <a:latin typeface="#9Slide04 Trirong Black" panose="00000A00000000000000" pitchFamily="2" charset="-34"/>
                <a:cs typeface="#9Slide04 Trirong Black" panose="00000A00000000000000" pitchFamily="2" charset="-34"/>
              </a:endParaRPr>
            </a:p>
          </p:txBody>
        </p:sp>
        <p:sp>
          <p:nvSpPr>
            <p:cNvPr id="8" name="TextBox 15">
              <a:extLst>
                <a:ext uri="{FF2B5EF4-FFF2-40B4-BE49-F238E27FC236}">
                  <a16:creationId xmlns:a16="http://schemas.microsoft.com/office/drawing/2014/main" xmlns="" id="{AA8EDD55-3D91-332F-A031-36E9B63AE8BE}"/>
                </a:ext>
              </a:extLst>
            </p:cNvPr>
            <p:cNvSpPr txBox="1"/>
            <p:nvPr/>
          </p:nvSpPr>
          <p:spPr>
            <a:xfrm>
              <a:off x="4419600" y="1866900"/>
              <a:ext cx="10180076" cy="1596591"/>
            </a:xfrm>
            <a:prstGeom prst="rect">
              <a:avLst/>
            </a:prstGeom>
          </p:spPr>
          <p:txBody>
            <a:bodyPr lIns="0" tIns="0" rIns="0" bIns="0" rtlCol="0" anchor="t">
              <a:spAutoFit/>
            </a:bodyPr>
            <a:lstStyle/>
            <a:p>
              <a:pPr algn="ctr">
                <a:lnSpc>
                  <a:spcPts val="11961"/>
                </a:lnSpc>
              </a:pPr>
              <a:r>
                <a:rPr lang="en-US" sz="11500" dirty="0" err="1">
                  <a:solidFill>
                    <a:schemeClr val="tx2">
                      <a:lumMod val="75000"/>
                    </a:schemeClr>
                  </a:solidFill>
                  <a:latin typeface="#9Slide05 SVNAslang Barry" panose="02000506020000020004" pitchFamily="2" charset="0"/>
                </a:rPr>
                <a:t>Điển</a:t>
              </a:r>
              <a:r>
                <a:rPr lang="en-US" sz="11500" dirty="0">
                  <a:solidFill>
                    <a:schemeClr val="tx2">
                      <a:lumMod val="75000"/>
                    </a:schemeClr>
                  </a:solidFill>
                  <a:latin typeface="#9Slide05 SVNAslang Barry" panose="02000506020000020004" pitchFamily="2" charset="0"/>
                </a:rPr>
                <a:t> </a:t>
              </a:r>
              <a:r>
                <a:rPr lang="en-US" sz="11500" dirty="0" err="1">
                  <a:solidFill>
                    <a:schemeClr val="tx2">
                      <a:lumMod val="75000"/>
                    </a:schemeClr>
                  </a:solidFill>
                  <a:latin typeface="#9Slide05 SVNAslang Barry" panose="02000506020000020004" pitchFamily="2" charset="0"/>
                </a:rPr>
                <a:t>cố</a:t>
              </a:r>
              <a:r>
                <a:rPr lang="en-US" sz="11500" dirty="0">
                  <a:solidFill>
                    <a:schemeClr val="tx2">
                      <a:lumMod val="75000"/>
                    </a:schemeClr>
                  </a:solidFill>
                  <a:latin typeface="#9Slide05 SVNAslang Barry" panose="02000506020000020004" pitchFamily="2" charset="0"/>
                </a:rPr>
                <a:t>, </a:t>
              </a:r>
              <a:r>
                <a:rPr lang="en-US" sz="11500" dirty="0" err="1">
                  <a:solidFill>
                    <a:schemeClr val="tx2">
                      <a:lumMod val="75000"/>
                    </a:schemeClr>
                  </a:solidFill>
                  <a:latin typeface="#9Slide05 SVNAslang Barry" panose="02000506020000020004" pitchFamily="2" charset="0"/>
                </a:rPr>
                <a:t>điển</a:t>
              </a:r>
              <a:r>
                <a:rPr lang="en-US" sz="11500" dirty="0">
                  <a:solidFill>
                    <a:schemeClr val="tx2">
                      <a:lumMod val="75000"/>
                    </a:schemeClr>
                  </a:solidFill>
                  <a:latin typeface="#9Slide05 SVNAslang Barry" panose="02000506020000020004" pitchFamily="2" charset="0"/>
                </a:rPr>
                <a:t> </a:t>
              </a:r>
              <a:r>
                <a:rPr lang="en-US" sz="11500" dirty="0" err="1">
                  <a:solidFill>
                    <a:schemeClr val="tx2">
                      <a:lumMod val="75000"/>
                    </a:schemeClr>
                  </a:solidFill>
                  <a:latin typeface="#9Slide05 SVNAslang Barry" panose="02000506020000020004" pitchFamily="2" charset="0"/>
                </a:rPr>
                <a:t>tích</a:t>
              </a:r>
              <a:endParaRPr lang="en-US" sz="11500" dirty="0">
                <a:solidFill>
                  <a:schemeClr val="tx2">
                    <a:lumMod val="75000"/>
                  </a:schemeClr>
                </a:solidFill>
                <a:latin typeface="#9Slide05 SVNAslang Barry" panose="02000506020000020004" pitchFamily="2" charset="0"/>
              </a:endParaRPr>
            </a:p>
          </p:txBody>
        </p:sp>
      </p:grpSp>
      <p:grpSp>
        <p:nvGrpSpPr>
          <p:cNvPr id="3" name="Group 2">
            <a:extLst>
              <a:ext uri="{FF2B5EF4-FFF2-40B4-BE49-F238E27FC236}">
                <a16:creationId xmlns:a16="http://schemas.microsoft.com/office/drawing/2014/main" xmlns="" id="{124B2094-CFB4-35A1-7561-AF55FF3A7E50}"/>
              </a:ext>
            </a:extLst>
          </p:cNvPr>
          <p:cNvGrpSpPr/>
          <p:nvPr/>
        </p:nvGrpSpPr>
        <p:grpSpPr>
          <a:xfrm>
            <a:off x="557644" y="3696950"/>
            <a:ext cx="16815956" cy="6278642"/>
            <a:chOff x="557644" y="3696950"/>
            <a:chExt cx="16815956" cy="6278642"/>
          </a:xfrm>
        </p:grpSpPr>
        <p:sp>
          <p:nvSpPr>
            <p:cNvPr id="11" name="TextBox 10">
              <a:extLst>
                <a:ext uri="{FF2B5EF4-FFF2-40B4-BE49-F238E27FC236}">
                  <a16:creationId xmlns:a16="http://schemas.microsoft.com/office/drawing/2014/main" xmlns="" id="{765A13A4-6FA8-87EE-4C14-445425182FD3}"/>
                </a:ext>
              </a:extLst>
            </p:cNvPr>
            <p:cNvSpPr txBox="1"/>
            <p:nvPr/>
          </p:nvSpPr>
          <p:spPr>
            <a:xfrm>
              <a:off x="557644" y="3696950"/>
              <a:ext cx="10948556" cy="1446550"/>
            </a:xfrm>
            <a:prstGeom prst="rect">
              <a:avLst/>
            </a:prstGeom>
            <a:noFill/>
          </p:spPr>
          <p:txBody>
            <a:bodyPr wrap="square">
              <a:spAutoFit/>
            </a:bodyPr>
            <a:lstStyle/>
            <a:p>
              <a:pPr algn="just">
                <a:buFont typeface="+mj-lt"/>
                <a:buNone/>
              </a:pP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Tổ</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chức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theo</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vi-VN" sz="4400" b="0" i="0" dirty="0">
                  <a:solidFill>
                    <a:srgbClr val="0D0D0D"/>
                  </a:solidFill>
                  <a:effectLst/>
                  <a:latin typeface="Times New Roman" panose="02020603050405020304" pitchFamily="18" charset="0"/>
                  <a:cs typeface="Times New Roman" panose="02020603050405020304" pitchFamily="18" charset="0"/>
                </a:rPr>
                <a:t>nhóm nhỏ, mỗi nhóm từ 3-5 người.</a:t>
              </a:r>
              <a:endParaRPr lang="en-US" sz="6000" b="0" i="0" dirty="0">
                <a:solidFill>
                  <a:srgbClr val="0D0D0D"/>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02CE3AD9-5EA5-23F5-91A5-19BAA7AEAE97}"/>
                </a:ext>
              </a:extLst>
            </p:cNvPr>
            <p:cNvSpPr txBox="1"/>
            <p:nvPr/>
          </p:nvSpPr>
          <p:spPr>
            <a:xfrm>
              <a:off x="557644" y="5143500"/>
              <a:ext cx="16815956" cy="4832092"/>
            </a:xfrm>
            <a:prstGeom prst="rect">
              <a:avLst/>
            </a:prstGeom>
            <a:noFill/>
          </p:spPr>
          <p:txBody>
            <a:bodyPr wrap="square">
              <a:spAutoFit/>
            </a:bodyPr>
            <a:lstStyle/>
            <a:p>
              <a:pPr algn="just">
                <a:buFont typeface="+mj-lt"/>
                <a:buNone/>
              </a:pPr>
              <a:r>
                <a:rPr lang="en-US" sz="4400" b="1" i="0" dirty="0">
                  <a:solidFill>
                    <a:srgbClr val="0D0D0D"/>
                  </a:solidFill>
                  <a:effectLst/>
                  <a:latin typeface="Times New Roman" panose="02020603050405020304" pitchFamily="18" charset="0"/>
                  <a:cs typeface="Times New Roman" panose="02020603050405020304" pitchFamily="18" charset="0"/>
                </a:rPr>
                <a:t>-</a:t>
              </a:r>
              <a:r>
                <a:rPr lang="vi-VN" sz="4400" b="0" i="0" dirty="0">
                  <a:solidFill>
                    <a:srgbClr val="0D0D0D"/>
                  </a:solidFill>
                  <a:effectLst/>
                  <a:latin typeface="Times New Roman" panose="02020603050405020304" pitchFamily="18" charset="0"/>
                  <a:cs typeface="Times New Roman" panose="02020603050405020304" pitchFamily="18" charset="0"/>
                </a:rPr>
                <a:t> Mỗi nhóm sẽ lần lượt cử một thành viên lên rút thăm một thẻ ghi tên điển tích, điển cố</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và</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vi-VN" sz="4400" b="0" i="0" dirty="0">
                  <a:solidFill>
                    <a:srgbClr val="0D0D0D"/>
                  </a:solidFill>
                  <a:effectLst/>
                  <a:latin typeface="Times New Roman" panose="02020603050405020304" pitchFamily="18" charset="0"/>
                  <a:cs typeface="Times New Roman" panose="02020603050405020304" pitchFamily="18" charset="0"/>
                </a:rPr>
                <a:t>có 3</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vi-VN" sz="4400" b="0" i="0" dirty="0">
                  <a:solidFill>
                    <a:srgbClr val="0D0D0D"/>
                  </a:solidFill>
                  <a:effectLst/>
                  <a:latin typeface="Times New Roman" panose="02020603050405020304" pitchFamily="18" charset="0"/>
                  <a:cs typeface="Times New Roman" panose="02020603050405020304" pitchFamily="18" charset="0"/>
                </a:rPr>
                <a:t>phút để vẽ một bức tranh minh họa điển tích, điển cố trên bảng trắng hoặc giấy vẽ, mà không được nói hay viết chữ nào liên quan đến điển tích đó.</a:t>
              </a:r>
            </a:p>
            <a:p>
              <a:pPr algn="just">
                <a:buFont typeface="+mj-lt"/>
                <a:buNone/>
              </a:pPr>
              <a:r>
                <a:rPr lang="en-US" sz="4400" b="0" i="0" dirty="0">
                  <a:solidFill>
                    <a:srgbClr val="0D0D0D"/>
                  </a:solidFill>
                  <a:effectLst/>
                  <a:latin typeface="Times New Roman" panose="02020603050405020304" pitchFamily="18" charset="0"/>
                  <a:cs typeface="Times New Roman" panose="02020603050405020304" pitchFamily="18" charset="0"/>
                </a:rPr>
                <a:t>- </a:t>
              </a:r>
              <a:r>
                <a:rPr lang="vi-VN" sz="4400" b="0" i="0" dirty="0">
                  <a:solidFill>
                    <a:srgbClr val="0D0D0D"/>
                  </a:solidFill>
                  <a:effectLst/>
                  <a:latin typeface="Times New Roman" panose="02020603050405020304" pitchFamily="18" charset="0"/>
                  <a:cs typeface="Times New Roman" panose="02020603050405020304" pitchFamily="18" charset="0"/>
                </a:rPr>
                <a:t>Sau khi bức tranh hoàn thành, các nhóm khác sẽ có 1-2 phút để thảo luận và đưa ra đáp án của mình. Nhóm nào đoán đúng sẽ ghi điểm.</a:t>
              </a:r>
            </a:p>
            <a:p>
              <a:pPr algn="just">
                <a:buFont typeface="+mj-lt"/>
                <a:buNone/>
              </a:pPr>
              <a:r>
                <a:rPr lang="en-US" sz="4400" b="0" i="0" dirty="0">
                  <a:solidFill>
                    <a:srgbClr val="0D0D0D"/>
                  </a:solidFill>
                  <a:effectLst/>
                  <a:latin typeface="Times New Roman" panose="02020603050405020304" pitchFamily="18" charset="0"/>
                  <a:cs typeface="Times New Roman" panose="02020603050405020304" pitchFamily="18" charset="0"/>
                </a:rPr>
                <a:t>- N</a:t>
              </a:r>
              <a:r>
                <a:rPr lang="vi-VN" sz="4400" b="0" i="0" dirty="0">
                  <a:solidFill>
                    <a:srgbClr val="0D0D0D"/>
                  </a:solidFill>
                  <a:effectLst/>
                  <a:latin typeface="Times New Roman" panose="02020603050405020304" pitchFamily="18" charset="0"/>
                  <a:cs typeface="Times New Roman" panose="02020603050405020304" pitchFamily="18" charset="0"/>
                </a:rPr>
                <a:t>hóm có nhiều điểm nhất sẽ thắng và nhận phần thưởng</a:t>
              </a:r>
              <a:endParaRPr lang="en-US" sz="6000" b="0" i="0" dirty="0">
                <a:solidFill>
                  <a:srgbClr val="0D0D0D"/>
                </a:solidFill>
                <a:effectLst/>
                <a:latin typeface="Times New Roman" panose="02020603050405020304" pitchFamily="18" charset="0"/>
                <a:cs typeface="Times New Roman" panose="02020603050405020304" pitchFamily="18" charset="0"/>
              </a:endParaRPr>
            </a:p>
          </p:txBody>
        </p:sp>
      </p:grpSp>
      <p:sp>
        <p:nvSpPr>
          <p:cNvPr id="2" name="Freeform 6">
            <a:extLst>
              <a:ext uri="{FF2B5EF4-FFF2-40B4-BE49-F238E27FC236}">
                <a16:creationId xmlns:a16="http://schemas.microsoft.com/office/drawing/2014/main" xmlns="" id="{D1CFE286-EEA3-B282-CF1F-552F6244055C}"/>
              </a:ext>
            </a:extLst>
          </p:cNvPr>
          <p:cNvSpPr/>
          <p:nvPr/>
        </p:nvSpPr>
        <p:spPr>
          <a:xfrm>
            <a:off x="-4114800" y="1993190"/>
            <a:ext cx="6117968" cy="1248438"/>
          </a:xfrm>
          <a:custGeom>
            <a:avLst/>
            <a:gdLst/>
            <a:ahLst/>
            <a:cxnLst/>
            <a:rect l="l" t="t" r="r" b="b"/>
            <a:pathLst>
              <a:path w="6117968" h="1248438">
                <a:moveTo>
                  <a:pt x="0" y="0"/>
                </a:moveTo>
                <a:lnTo>
                  <a:pt x="6117969" y="0"/>
                </a:lnTo>
                <a:lnTo>
                  <a:pt x="6117969" y="1248438"/>
                </a:lnTo>
                <a:lnTo>
                  <a:pt x="0" y="12484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10A19E4-0835-B9F4-D435-339FDA277E50}"/>
              </a:ext>
            </a:extLst>
          </p:cNvPr>
          <p:cNvSpPr/>
          <p:nvPr/>
        </p:nvSpPr>
        <p:spPr>
          <a:xfrm>
            <a:off x="693056" y="474304"/>
            <a:ext cx="9060543"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C442555C-6341-815B-59A4-85DFCF46A502}"/>
              </a:ext>
            </a:extLst>
          </p:cNvPr>
          <p:cNvSpPr/>
          <p:nvPr/>
        </p:nvSpPr>
        <p:spPr>
          <a:xfrm>
            <a:off x="1330959" y="2168441"/>
            <a:ext cx="15293129"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nhã</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C442555C-6341-815B-59A4-85DFCF46A502}"/>
              </a:ext>
            </a:extLst>
          </p:cNvPr>
          <p:cNvSpPr/>
          <p:nvPr/>
        </p:nvSpPr>
        <p:spPr>
          <a:xfrm>
            <a:off x="1330960" y="3543300"/>
            <a:ext cx="15293129" cy="1587614"/>
          </a:xfrm>
          <a:prstGeom prst="rect">
            <a:avLst/>
          </a:prstGeom>
        </p:spPr>
        <p:txBody>
          <a:bodyPr wrap="square">
            <a:spAutoFit/>
          </a:bodyPr>
          <a:lstStyle/>
          <a:p>
            <a:pPr lvl="0"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Bấy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đào</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Oval 14"/>
          <p:cNvSpPr/>
          <p:nvPr/>
        </p:nvSpPr>
        <p:spPr>
          <a:xfrm>
            <a:off x="4343400" y="4257817"/>
            <a:ext cx="2819400" cy="1096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xmlns="" id="{C442555C-6341-815B-59A4-85DFCF46A502}"/>
              </a:ext>
            </a:extLst>
          </p:cNvPr>
          <p:cNvSpPr/>
          <p:nvPr/>
        </p:nvSpPr>
        <p:spPr>
          <a:xfrm>
            <a:off x="1358900" y="5633864"/>
            <a:ext cx="16154400" cy="2941831"/>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Tịch</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Tấn</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lộ</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xanh</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ghét</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lộ</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trắng</a:t>
            </a:r>
            <a:endPar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1125"/>
              </a:spcAft>
              <a:buClrTx/>
              <a:buSzTx/>
              <a:buFontTx/>
              <a:buNone/>
              <a:tabLst/>
              <a:defRPr/>
            </a:pPr>
            <a:r>
              <a:rPr lang="en-US" sz="4400" b="1"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Trong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Thuý</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Kiều</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xmlns="" id="{70770966-EB80-73B1-4528-7DCCE3230BDC}"/>
              </a:ext>
            </a:extLst>
          </p:cNvPr>
          <p:cNvSpPr/>
          <p:nvPr/>
        </p:nvSpPr>
        <p:spPr>
          <a:xfrm>
            <a:off x="16624088" y="24154"/>
            <a:ext cx="3581688" cy="4128746"/>
          </a:xfrm>
          <a:custGeom>
            <a:avLst/>
            <a:gdLst/>
            <a:ahLst/>
            <a:cxnLst/>
            <a:rect l="l" t="t" r="r" b="b"/>
            <a:pathLst>
              <a:path w="3581688" h="4128746">
                <a:moveTo>
                  <a:pt x="0" y="0"/>
                </a:moveTo>
                <a:lnTo>
                  <a:pt x="3581688" y="0"/>
                </a:lnTo>
                <a:lnTo>
                  <a:pt x="3581688" y="4128747"/>
                </a:lnTo>
                <a:lnTo>
                  <a:pt x="0" y="4128747"/>
                </a:lnTo>
                <a:lnTo>
                  <a:pt x="0" y="0"/>
                </a:lnTo>
                <a:close/>
              </a:path>
            </a:pathLst>
          </a:custGeom>
          <a:blipFill>
            <a:blip r:embed="rId3"/>
            <a:stretch>
              <a:fillRect/>
            </a:stretch>
          </a:blipFill>
        </p:spPr>
      </p:sp>
      <p:sp>
        <p:nvSpPr>
          <p:cNvPr id="3" name="Freeform 2">
            <a:extLst>
              <a:ext uri="{FF2B5EF4-FFF2-40B4-BE49-F238E27FC236}">
                <a16:creationId xmlns:a16="http://schemas.microsoft.com/office/drawing/2014/main" xmlns="" id="{7232FD4A-4826-CA52-3A4D-288BF5562543}"/>
              </a:ext>
            </a:extLst>
          </p:cNvPr>
          <p:cNvSpPr/>
          <p:nvPr/>
        </p:nvSpPr>
        <p:spPr>
          <a:xfrm>
            <a:off x="-3124200" y="7048500"/>
            <a:ext cx="5904260" cy="6113944"/>
          </a:xfrm>
          <a:custGeom>
            <a:avLst/>
            <a:gdLst/>
            <a:ahLst/>
            <a:cxnLst/>
            <a:rect l="l" t="t" r="r" b="b"/>
            <a:pathLst>
              <a:path w="5904260" h="6113944">
                <a:moveTo>
                  <a:pt x="0" y="0"/>
                </a:moveTo>
                <a:lnTo>
                  <a:pt x="5904260" y="0"/>
                </a:lnTo>
                <a:lnTo>
                  <a:pt x="5904260" y="6113944"/>
                </a:lnTo>
                <a:lnTo>
                  <a:pt x="0" y="6113944"/>
                </a:lnTo>
                <a:lnTo>
                  <a:pt x="0" y="0"/>
                </a:lnTo>
                <a:close/>
              </a:path>
            </a:pathLst>
          </a:custGeom>
          <a:blipFill>
            <a:blip r:embed="rId4">
              <a:alphaModFix amt="44999"/>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40273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barn(inVertical)">
                                      <p:cBhvr>
                                        <p:cTn id="3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10A19E4-0835-B9F4-D435-339FDA277E50}"/>
              </a:ext>
            </a:extLst>
          </p:cNvPr>
          <p:cNvSpPr/>
          <p:nvPr/>
        </p:nvSpPr>
        <p:spPr>
          <a:xfrm>
            <a:off x="693056" y="474304"/>
            <a:ext cx="9060543"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C442555C-6341-815B-59A4-85DFCF46A502}"/>
              </a:ext>
            </a:extLst>
          </p:cNvPr>
          <p:cNvSpPr/>
          <p:nvPr/>
        </p:nvSpPr>
        <p:spPr>
          <a:xfrm>
            <a:off x="4267201" y="1943100"/>
            <a:ext cx="13167360" cy="1446550"/>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C442555C-6341-815B-59A4-85DFCF46A502}"/>
              </a:ext>
            </a:extLst>
          </p:cNvPr>
          <p:cNvSpPr/>
          <p:nvPr/>
        </p:nvSpPr>
        <p:spPr>
          <a:xfrm>
            <a:off x="1219200" y="5367367"/>
            <a:ext cx="16154400" cy="2941831"/>
          </a:xfrm>
          <a:prstGeom prst="rect">
            <a:avLst/>
          </a:prstGeom>
        </p:spPr>
        <p:txBody>
          <a:bodyPr wrap="square">
            <a:spAutoFit/>
          </a:bodyPr>
          <a:lstStyle/>
          <a:p>
            <a:pPr algn="just" defTabSz="1371600">
              <a:spcAft>
                <a:spcPts val="1125"/>
              </a:spcAf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mồi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vốn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Hán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mồi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kịp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yên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1371600">
              <a:spcAft>
                <a:spcPts val="1125"/>
              </a:spcAf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hiểm</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xmlns="" id="{10F152C3-D15B-ADC2-4058-455AA06DD3F9}"/>
              </a:ext>
            </a:extLst>
          </p:cNvPr>
          <p:cNvSpPr/>
          <p:nvPr/>
        </p:nvSpPr>
        <p:spPr>
          <a:xfrm>
            <a:off x="228600" y="1714500"/>
            <a:ext cx="3657600" cy="2953512"/>
          </a:xfrm>
          <a:custGeom>
            <a:avLst/>
            <a:gdLst/>
            <a:ahLst/>
            <a:cxnLst/>
            <a:rect l="l" t="t" r="r" b="b"/>
            <a:pathLst>
              <a:path w="5468873" h="4416115">
                <a:moveTo>
                  <a:pt x="0" y="0"/>
                </a:moveTo>
                <a:lnTo>
                  <a:pt x="5468874" y="0"/>
                </a:lnTo>
                <a:lnTo>
                  <a:pt x="5468874" y="4416116"/>
                </a:lnTo>
                <a:lnTo>
                  <a:pt x="0" y="4416116"/>
                </a:lnTo>
                <a:lnTo>
                  <a:pt x="0" y="0"/>
                </a:lnTo>
                <a:close/>
              </a:path>
            </a:pathLst>
          </a:custGeom>
          <a:blipFill>
            <a:blip r:embed="rId3"/>
            <a:stretch>
              <a:fillRect/>
            </a:stretch>
          </a:blipFill>
        </p:spPr>
      </p:sp>
      <p:sp>
        <p:nvSpPr>
          <p:cNvPr id="3" name="Freeform 3">
            <a:extLst>
              <a:ext uri="{FF2B5EF4-FFF2-40B4-BE49-F238E27FC236}">
                <a16:creationId xmlns:a16="http://schemas.microsoft.com/office/drawing/2014/main" xmlns="" id="{C50DB56E-FC40-EB9F-A7F8-9C804FAEBDC0}"/>
              </a:ext>
            </a:extLst>
          </p:cNvPr>
          <p:cNvSpPr/>
          <p:nvPr/>
        </p:nvSpPr>
        <p:spPr>
          <a:xfrm rot="1875844">
            <a:off x="15305706" y="7387733"/>
            <a:ext cx="3907189" cy="3741133"/>
          </a:xfrm>
          <a:custGeom>
            <a:avLst/>
            <a:gdLst/>
            <a:ahLst/>
            <a:cxnLst/>
            <a:rect l="l" t="t" r="r" b="b"/>
            <a:pathLst>
              <a:path w="3907189" h="3741133">
                <a:moveTo>
                  <a:pt x="0" y="0"/>
                </a:moveTo>
                <a:lnTo>
                  <a:pt x="3907188" y="0"/>
                </a:lnTo>
                <a:lnTo>
                  <a:pt x="3907188" y="3741134"/>
                </a:lnTo>
                <a:lnTo>
                  <a:pt x="0" y="3741134"/>
                </a:lnTo>
                <a:lnTo>
                  <a:pt x="0" y="0"/>
                </a:lnTo>
                <a:close/>
              </a:path>
            </a:pathLst>
          </a:custGeom>
          <a:blipFill>
            <a:blip r:embed="rId4">
              <a:alphaModFix amt="50000"/>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677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barn(inVertical)">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barn(inVertical)">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10A19E4-0835-B9F4-D435-339FDA277E50}"/>
              </a:ext>
            </a:extLst>
          </p:cNvPr>
          <p:cNvSpPr/>
          <p:nvPr/>
        </p:nvSpPr>
        <p:spPr>
          <a:xfrm>
            <a:off x="693056" y="474304"/>
            <a:ext cx="9060543"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C442555C-6341-815B-59A4-85DFCF46A502}"/>
              </a:ext>
            </a:extLst>
          </p:cNvPr>
          <p:cNvSpPr/>
          <p:nvPr/>
        </p:nvSpPr>
        <p:spPr>
          <a:xfrm>
            <a:off x="914400" y="2289283"/>
            <a:ext cx="16611600" cy="1446550"/>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rãi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tuồng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phổ</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đại</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C442555C-6341-815B-59A4-85DFCF46A502}"/>
              </a:ext>
            </a:extLst>
          </p:cNvPr>
          <p:cNvSpPr/>
          <p:nvPr/>
        </p:nvSpPr>
        <p:spPr>
          <a:xfrm>
            <a:off x="914400" y="4358626"/>
            <a:ext cx="16611600" cy="1446550"/>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mòn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Freeform 2">
            <a:extLst>
              <a:ext uri="{FF2B5EF4-FFF2-40B4-BE49-F238E27FC236}">
                <a16:creationId xmlns:a16="http://schemas.microsoft.com/office/drawing/2014/main" xmlns="" id="{80EBCA5C-D7FC-5B53-468B-C0774EDAC0AE}"/>
              </a:ext>
            </a:extLst>
          </p:cNvPr>
          <p:cNvSpPr/>
          <p:nvPr/>
        </p:nvSpPr>
        <p:spPr>
          <a:xfrm>
            <a:off x="15544800" y="5905500"/>
            <a:ext cx="5122144" cy="5304052"/>
          </a:xfrm>
          <a:custGeom>
            <a:avLst/>
            <a:gdLst/>
            <a:ahLst/>
            <a:cxnLst/>
            <a:rect l="l" t="t" r="r" b="b"/>
            <a:pathLst>
              <a:path w="5122144" h="5304052">
                <a:moveTo>
                  <a:pt x="0" y="0"/>
                </a:moveTo>
                <a:lnTo>
                  <a:pt x="5122144" y="0"/>
                </a:lnTo>
                <a:lnTo>
                  <a:pt x="5122144" y="5304052"/>
                </a:lnTo>
                <a:lnTo>
                  <a:pt x="0" y="53040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5">
            <a:extLst>
              <a:ext uri="{FF2B5EF4-FFF2-40B4-BE49-F238E27FC236}">
                <a16:creationId xmlns:a16="http://schemas.microsoft.com/office/drawing/2014/main" xmlns="" id="{5EB7F0B3-4B7C-BAED-9941-6F5B4CDC0AD3}"/>
              </a:ext>
            </a:extLst>
          </p:cNvPr>
          <p:cNvSpPr/>
          <p:nvPr/>
        </p:nvSpPr>
        <p:spPr>
          <a:xfrm>
            <a:off x="-5181600" y="6748825"/>
            <a:ext cx="7875363" cy="7540660"/>
          </a:xfrm>
          <a:custGeom>
            <a:avLst/>
            <a:gdLst/>
            <a:ahLst/>
            <a:cxnLst/>
            <a:rect l="l" t="t" r="r" b="b"/>
            <a:pathLst>
              <a:path w="7875363" h="7540660">
                <a:moveTo>
                  <a:pt x="0" y="0"/>
                </a:moveTo>
                <a:lnTo>
                  <a:pt x="7875363" y="0"/>
                </a:lnTo>
                <a:lnTo>
                  <a:pt x="7875363" y="7540661"/>
                </a:lnTo>
                <a:lnTo>
                  <a:pt x="0" y="7540661"/>
                </a:lnTo>
                <a:lnTo>
                  <a:pt x="0" y="0"/>
                </a:lnTo>
                <a:close/>
              </a:path>
            </a:pathLst>
          </a:custGeom>
          <a:blipFill>
            <a:blip r:embed="rId4">
              <a:alphaModFix amt="35000"/>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98623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xmlns="" id="{547AE866-26D4-1E0C-5CBC-9EB2B208B83A}"/>
              </a:ext>
            </a:extLst>
          </p:cNvPr>
          <p:cNvSpPr/>
          <p:nvPr/>
        </p:nvSpPr>
        <p:spPr>
          <a:xfrm>
            <a:off x="5181600" y="2095500"/>
            <a:ext cx="11427124" cy="4255506"/>
          </a:xfrm>
          <a:custGeom>
            <a:avLst/>
            <a:gdLst/>
            <a:ahLst/>
            <a:cxnLst/>
            <a:rect l="l" t="t" r="r" b="b"/>
            <a:pathLst>
              <a:path w="8479147" h="3561242">
                <a:moveTo>
                  <a:pt x="0" y="0"/>
                </a:moveTo>
                <a:lnTo>
                  <a:pt x="8479147" y="0"/>
                </a:lnTo>
                <a:lnTo>
                  <a:pt x="8479147" y="3561242"/>
                </a:lnTo>
                <a:lnTo>
                  <a:pt x="0" y="35612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5"/>
          <p:cNvSpPr txBox="1"/>
          <p:nvPr/>
        </p:nvSpPr>
        <p:spPr>
          <a:xfrm>
            <a:off x="6181162" y="3441295"/>
            <a:ext cx="9133257" cy="2060372"/>
          </a:xfrm>
          <a:prstGeom prst="rect">
            <a:avLst/>
          </a:prstGeom>
        </p:spPr>
        <p:txBody>
          <a:bodyPr lIns="0" tIns="0" rIns="0" bIns="0" rtlCol="0" anchor="t">
            <a:spAutoFit/>
          </a:bodyPr>
          <a:lstStyle/>
          <a:p>
            <a:pPr algn="ctr">
              <a:lnSpc>
                <a:spcPts val="8000"/>
              </a:lnSpc>
            </a:pPr>
            <a:r>
              <a:rPr lang="en-US" sz="7200" dirty="0">
                <a:solidFill>
                  <a:srgbClr val="231F20"/>
                </a:solidFill>
                <a:latin typeface="#9Slide04 Podkova Medium" panose="00000600000000000000" pitchFamily="2" charset="0"/>
              </a:rPr>
              <a:t>II.</a:t>
            </a:r>
          </a:p>
          <a:p>
            <a:pPr algn="ctr">
              <a:lnSpc>
                <a:spcPts val="8000"/>
              </a:lnSpc>
            </a:pPr>
            <a:r>
              <a:rPr lang="en-US" sz="7200" dirty="0" err="1">
                <a:solidFill>
                  <a:srgbClr val="231F20"/>
                </a:solidFill>
                <a:latin typeface="#9Slide04 Podkova Medium" panose="00000600000000000000" pitchFamily="2" charset="0"/>
              </a:rPr>
              <a:t>Luyện</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tập</a:t>
            </a:r>
            <a:endParaRPr lang="en-US" sz="7200" dirty="0">
              <a:solidFill>
                <a:srgbClr val="231F20"/>
              </a:solidFill>
              <a:latin typeface="#9Slide04 Podkova Medium" panose="00000600000000000000" pitchFamily="2" charset="0"/>
            </a:endParaRPr>
          </a:p>
        </p:txBody>
      </p:sp>
      <p:sp>
        <p:nvSpPr>
          <p:cNvPr id="3" name="Freeform 3">
            <a:extLst>
              <a:ext uri="{FF2B5EF4-FFF2-40B4-BE49-F238E27FC236}">
                <a16:creationId xmlns:a16="http://schemas.microsoft.com/office/drawing/2014/main" xmlns="" id="{025096C9-637F-4CFE-5B54-C8462EFFE87C}"/>
              </a:ext>
            </a:extLst>
          </p:cNvPr>
          <p:cNvSpPr/>
          <p:nvPr/>
        </p:nvSpPr>
        <p:spPr>
          <a:xfrm rot="703746" flipH="1">
            <a:off x="15990038" y="6272225"/>
            <a:ext cx="4595924" cy="5290273"/>
          </a:xfrm>
          <a:custGeom>
            <a:avLst/>
            <a:gdLst/>
            <a:ahLst/>
            <a:cxnLst/>
            <a:rect l="l" t="t" r="r" b="b"/>
            <a:pathLst>
              <a:path w="4595924" h="5290273">
                <a:moveTo>
                  <a:pt x="4595924" y="0"/>
                </a:moveTo>
                <a:lnTo>
                  <a:pt x="0" y="0"/>
                </a:lnTo>
                <a:lnTo>
                  <a:pt x="0" y="5290272"/>
                </a:lnTo>
                <a:lnTo>
                  <a:pt x="4595924" y="5290272"/>
                </a:lnTo>
                <a:lnTo>
                  <a:pt x="4595924"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4" name="Freeform 4">
            <a:extLst>
              <a:ext uri="{FF2B5EF4-FFF2-40B4-BE49-F238E27FC236}">
                <a16:creationId xmlns:a16="http://schemas.microsoft.com/office/drawing/2014/main" xmlns="" id="{158E55BF-503D-76CA-D5B5-DED9D53E3D9F}"/>
              </a:ext>
            </a:extLst>
          </p:cNvPr>
          <p:cNvSpPr/>
          <p:nvPr/>
        </p:nvSpPr>
        <p:spPr>
          <a:xfrm rot="1875844">
            <a:off x="15500832" y="-1028700"/>
            <a:ext cx="3907189" cy="3741133"/>
          </a:xfrm>
          <a:custGeom>
            <a:avLst/>
            <a:gdLst/>
            <a:ahLst/>
            <a:cxnLst/>
            <a:rect l="l" t="t" r="r" b="b"/>
            <a:pathLst>
              <a:path w="3907189" h="3741133">
                <a:moveTo>
                  <a:pt x="0" y="0"/>
                </a:moveTo>
                <a:lnTo>
                  <a:pt x="3907189" y="0"/>
                </a:lnTo>
                <a:lnTo>
                  <a:pt x="3907189" y="3741133"/>
                </a:lnTo>
                <a:lnTo>
                  <a:pt x="0" y="3741133"/>
                </a:lnTo>
                <a:lnTo>
                  <a:pt x="0" y="0"/>
                </a:lnTo>
                <a:close/>
              </a:path>
            </a:pathLst>
          </a:custGeom>
          <a:blipFill>
            <a:blip r:embed="rId7">
              <a:alphaModFix amt="50000"/>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xmlns="" id="{2C31AA2B-C308-EC65-8D17-427ACB2FFA4D}"/>
              </a:ext>
            </a:extLst>
          </p:cNvPr>
          <p:cNvSpPr/>
          <p:nvPr/>
        </p:nvSpPr>
        <p:spPr>
          <a:xfrm rot="-952765">
            <a:off x="-924894" y="-1028700"/>
            <a:ext cx="3907189" cy="3741133"/>
          </a:xfrm>
          <a:custGeom>
            <a:avLst/>
            <a:gdLst/>
            <a:ahLst/>
            <a:cxnLst/>
            <a:rect l="l" t="t" r="r" b="b"/>
            <a:pathLst>
              <a:path w="3907189" h="3741133">
                <a:moveTo>
                  <a:pt x="0" y="0"/>
                </a:moveTo>
                <a:lnTo>
                  <a:pt x="3907188" y="0"/>
                </a:lnTo>
                <a:lnTo>
                  <a:pt x="3907188" y="3741133"/>
                </a:lnTo>
                <a:lnTo>
                  <a:pt x="0" y="3741133"/>
                </a:lnTo>
                <a:lnTo>
                  <a:pt x="0" y="0"/>
                </a:lnTo>
                <a:close/>
              </a:path>
            </a:pathLst>
          </a:custGeom>
          <a:blipFill>
            <a:blip r:embed="rId7">
              <a:alphaModFix amt="50000"/>
              <a:extLst>
                <a:ext uri="{96DAC541-7B7A-43D3-8B79-37D633B846F1}">
                  <asvg:svgBlip xmlns:asvg="http://schemas.microsoft.com/office/drawing/2016/SVG/main" xmlns="" r:embed="rId9"/>
                </a:ext>
              </a:extLst>
            </a:blip>
            <a:stretch>
              <a:fillRect/>
            </a:stretch>
          </a:blipFill>
        </p:spPr>
      </p:sp>
      <p:sp>
        <p:nvSpPr>
          <p:cNvPr id="9" name="Freeform 7">
            <a:extLst>
              <a:ext uri="{FF2B5EF4-FFF2-40B4-BE49-F238E27FC236}">
                <a16:creationId xmlns:a16="http://schemas.microsoft.com/office/drawing/2014/main" xmlns="" id="{9306B0EE-F861-977C-BAD3-D76A3CEAACE6}"/>
              </a:ext>
            </a:extLst>
          </p:cNvPr>
          <p:cNvSpPr/>
          <p:nvPr/>
        </p:nvSpPr>
        <p:spPr>
          <a:xfrm>
            <a:off x="698152" y="4157489"/>
            <a:ext cx="5975693" cy="6129511"/>
          </a:xfrm>
          <a:custGeom>
            <a:avLst/>
            <a:gdLst/>
            <a:ahLst/>
            <a:cxnLst/>
            <a:rect l="l" t="t" r="r" b="b"/>
            <a:pathLst>
              <a:path w="4073652" h="4114800">
                <a:moveTo>
                  <a:pt x="0" y="0"/>
                </a:moveTo>
                <a:lnTo>
                  <a:pt x="4073652" y="0"/>
                </a:lnTo>
                <a:lnTo>
                  <a:pt x="407365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902167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0" y="4137088"/>
            <a:ext cx="9372600" cy="2800767"/>
          </a:xfrm>
          <a:prstGeom prst="rect">
            <a:avLst/>
          </a:prstGeom>
        </p:spPr>
        <p:txBody>
          <a:bodyPr wrap="square">
            <a:spAutoFit/>
          </a:bodyPr>
          <a:lstStyle/>
          <a:p>
            <a:pPr algn="just"/>
            <a:r>
              <a:rPr lang="vi-VN" sz="4400" dirty="0">
                <a:solidFill>
                  <a:srgbClr val="000000"/>
                </a:solidFill>
                <a:latin typeface="+mj-lt"/>
              </a:rPr>
              <a:t>Đọc lại các chú thích ở chân trang của văn bản “Chuyện người con gái Nam Xương” và cho biết những trường hợp sử dụng điển tích, điển cố. </a:t>
            </a:r>
            <a:endParaRPr lang="en-US" sz="4400" dirty="0">
              <a:latin typeface="+mj-lt"/>
            </a:endParaRPr>
          </a:p>
        </p:txBody>
      </p:sp>
      <p:sp>
        <p:nvSpPr>
          <p:cNvPr id="7" name="TextBox 15"/>
          <p:cNvSpPr txBox="1"/>
          <p:nvPr/>
        </p:nvSpPr>
        <p:spPr>
          <a:xfrm>
            <a:off x="3810000" y="1409700"/>
            <a:ext cx="12420600" cy="1093376"/>
          </a:xfrm>
          <a:prstGeom prst="rect">
            <a:avLst/>
          </a:prstGeom>
        </p:spPr>
        <p:txBody>
          <a:bodyPr wrap="square" lIns="0" tIns="0" rIns="0" bIns="0" rtlCol="0" anchor="t">
            <a:spAutoFit/>
          </a:bodyPr>
          <a:lstStyle/>
          <a:p>
            <a:pPr algn="ctr">
              <a:lnSpc>
                <a:spcPts val="8000"/>
              </a:lnSpc>
            </a:pPr>
            <a:r>
              <a:rPr lang="en-US" sz="8800" dirty="0" err="1">
                <a:solidFill>
                  <a:schemeClr val="accent1">
                    <a:lumMod val="50000"/>
                  </a:schemeClr>
                </a:solidFill>
                <a:latin typeface="#9Slide04 Podkova Medium" panose="00000600000000000000" pitchFamily="2" charset="0"/>
              </a:rPr>
              <a:t>Nhanh</a:t>
            </a:r>
            <a:r>
              <a:rPr lang="en-US" sz="8800" dirty="0">
                <a:solidFill>
                  <a:schemeClr val="accent1">
                    <a:lumMod val="50000"/>
                  </a:schemeClr>
                </a:solidFill>
                <a:latin typeface="#9Slide04 Podkova Medium" panose="00000600000000000000" pitchFamily="2" charset="0"/>
              </a:rPr>
              <a:t> </a:t>
            </a:r>
            <a:r>
              <a:rPr lang="en-US" sz="8800" dirty="0" err="1">
                <a:solidFill>
                  <a:schemeClr val="accent1">
                    <a:lumMod val="50000"/>
                  </a:schemeClr>
                </a:solidFill>
                <a:latin typeface="#9Slide04 Podkova Medium" panose="00000600000000000000" pitchFamily="2" charset="0"/>
              </a:rPr>
              <a:t>tay</a:t>
            </a:r>
            <a:r>
              <a:rPr lang="en-US" sz="8800" dirty="0">
                <a:solidFill>
                  <a:schemeClr val="accent1">
                    <a:lumMod val="50000"/>
                  </a:schemeClr>
                </a:solidFill>
                <a:latin typeface="#9Slide04 Podkova Medium" panose="00000600000000000000" pitchFamily="2" charset="0"/>
              </a:rPr>
              <a:t> - </a:t>
            </a:r>
            <a:r>
              <a:rPr lang="en-US" sz="8800" dirty="0" err="1">
                <a:solidFill>
                  <a:schemeClr val="accent1">
                    <a:lumMod val="50000"/>
                  </a:schemeClr>
                </a:solidFill>
                <a:latin typeface="#9Slide04 Podkova Medium" panose="00000600000000000000" pitchFamily="2" charset="0"/>
              </a:rPr>
              <a:t>tinh</a:t>
            </a:r>
            <a:r>
              <a:rPr lang="en-US" sz="8800" dirty="0">
                <a:solidFill>
                  <a:schemeClr val="accent1">
                    <a:lumMod val="50000"/>
                  </a:schemeClr>
                </a:solidFill>
                <a:latin typeface="#9Slide04 Podkova Medium" panose="00000600000000000000" pitchFamily="2" charset="0"/>
              </a:rPr>
              <a:t> </a:t>
            </a:r>
            <a:r>
              <a:rPr lang="en-US" sz="8800" dirty="0" err="1">
                <a:solidFill>
                  <a:schemeClr val="accent1">
                    <a:lumMod val="50000"/>
                  </a:schemeClr>
                </a:solidFill>
                <a:latin typeface="#9Slide04 Podkova Medium" panose="00000600000000000000" pitchFamily="2" charset="0"/>
              </a:rPr>
              <a:t>mắt</a:t>
            </a:r>
            <a:endParaRPr lang="en-US" sz="8800" dirty="0">
              <a:solidFill>
                <a:schemeClr val="accent1">
                  <a:lumMod val="50000"/>
                </a:schemeClr>
              </a:solidFill>
              <a:latin typeface="#9Slide04 Podkova Medium" panose="00000600000000000000" pitchFamily="2" charset="0"/>
            </a:endParaRPr>
          </a:p>
        </p:txBody>
      </p:sp>
      <p:sp>
        <p:nvSpPr>
          <p:cNvPr id="3" name="Freeform 3">
            <a:extLst>
              <a:ext uri="{FF2B5EF4-FFF2-40B4-BE49-F238E27FC236}">
                <a16:creationId xmlns:a16="http://schemas.microsoft.com/office/drawing/2014/main" xmlns="" id="{2729FF41-D9E8-2DF6-5E70-E2C172430C77}"/>
              </a:ext>
            </a:extLst>
          </p:cNvPr>
          <p:cNvSpPr/>
          <p:nvPr/>
        </p:nvSpPr>
        <p:spPr>
          <a:xfrm>
            <a:off x="-10297" y="4174158"/>
            <a:ext cx="7443160" cy="6149911"/>
          </a:xfrm>
          <a:custGeom>
            <a:avLst/>
            <a:gdLst/>
            <a:ahLst/>
            <a:cxnLst/>
            <a:rect l="l" t="t" r="r" b="b"/>
            <a:pathLst>
              <a:path w="9960182" h="8229600">
                <a:moveTo>
                  <a:pt x="0" y="0"/>
                </a:moveTo>
                <a:lnTo>
                  <a:pt x="9960182" y="0"/>
                </a:lnTo>
                <a:lnTo>
                  <a:pt x="9960182" y="8229600"/>
                </a:lnTo>
                <a:lnTo>
                  <a:pt x="0" y="8229600"/>
                </a:lnTo>
                <a:lnTo>
                  <a:pt x="0" y="0"/>
                </a:lnTo>
                <a:close/>
              </a:path>
            </a:pathLst>
          </a:custGeom>
          <a:blipFill>
            <a:blip r:embed="rId3"/>
            <a:stretch>
              <a:fillRect/>
            </a:stretch>
          </a:blipFill>
        </p:spPr>
      </p:sp>
      <p:sp>
        <p:nvSpPr>
          <p:cNvPr id="4" name="Freeform 2">
            <a:extLst>
              <a:ext uri="{FF2B5EF4-FFF2-40B4-BE49-F238E27FC236}">
                <a16:creationId xmlns:a16="http://schemas.microsoft.com/office/drawing/2014/main" xmlns="" id="{5BC8B4B6-1643-E001-FA94-4D7745322D18}"/>
              </a:ext>
            </a:extLst>
          </p:cNvPr>
          <p:cNvSpPr/>
          <p:nvPr/>
        </p:nvSpPr>
        <p:spPr>
          <a:xfrm rot="-7876632">
            <a:off x="-1926913" y="-993324"/>
            <a:ext cx="4274947" cy="4220539"/>
          </a:xfrm>
          <a:custGeom>
            <a:avLst/>
            <a:gdLst/>
            <a:ahLst/>
            <a:cxnLst/>
            <a:rect l="l" t="t" r="r" b="b"/>
            <a:pathLst>
              <a:path w="4274947" h="4220539">
                <a:moveTo>
                  <a:pt x="0" y="0"/>
                </a:moveTo>
                <a:lnTo>
                  <a:pt x="4274947" y="0"/>
                </a:lnTo>
                <a:lnTo>
                  <a:pt x="4274947" y="4220538"/>
                </a:lnTo>
                <a:lnTo>
                  <a:pt x="0" y="4220538"/>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6" name="Freeform 2">
            <a:extLst>
              <a:ext uri="{FF2B5EF4-FFF2-40B4-BE49-F238E27FC236}">
                <a16:creationId xmlns:a16="http://schemas.microsoft.com/office/drawing/2014/main" xmlns="" id="{46932886-5347-0E15-3DF9-4E33EAF015ED}"/>
              </a:ext>
            </a:extLst>
          </p:cNvPr>
          <p:cNvSpPr/>
          <p:nvPr/>
        </p:nvSpPr>
        <p:spPr>
          <a:xfrm>
            <a:off x="15380665" y="6362700"/>
            <a:ext cx="5122144" cy="5304052"/>
          </a:xfrm>
          <a:custGeom>
            <a:avLst/>
            <a:gdLst/>
            <a:ahLst/>
            <a:cxnLst/>
            <a:rect l="l" t="t" r="r" b="b"/>
            <a:pathLst>
              <a:path w="5122144" h="5304052">
                <a:moveTo>
                  <a:pt x="0" y="0"/>
                </a:moveTo>
                <a:lnTo>
                  <a:pt x="5122144" y="0"/>
                </a:lnTo>
                <a:lnTo>
                  <a:pt x="5122144" y="5304052"/>
                </a:lnTo>
                <a:lnTo>
                  <a:pt x="0" y="53040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643714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2400300"/>
            <a:ext cx="6172200" cy="6863417"/>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Mùa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kì</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rền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liễu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hoa</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Núi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Vọng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Phu</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mĩ</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Nga</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endParaRPr lang="en-US" sz="4400" dirty="0">
              <a:solidFill>
                <a:srgbClr val="000000"/>
              </a:solidFill>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4" name="Rectangle 3"/>
          <p:cNvSpPr/>
          <p:nvPr/>
        </p:nvSpPr>
        <p:spPr>
          <a:xfrm>
            <a:off x="4233219" y="723900"/>
            <a:ext cx="106680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Những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điển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điển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được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dụng</a:t>
            </a:r>
            <a:r>
              <a:rPr lang="en-US" sz="4400" b="1" dirty="0">
                <a:solidFill>
                  <a:srgbClr val="00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9158416" y="2400300"/>
            <a:ext cx="7924800" cy="6186309"/>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nam</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thoi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dậy</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bậc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vân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ngờ</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dĩ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tưởng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giết</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endParaRPr lang="en-US" sz="4400" dirty="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xmlns="" id="{ECEB9079-067B-533E-35ED-E8C948F44CF4}"/>
              </a:ext>
            </a:extLst>
          </p:cNvPr>
          <p:cNvSpPr/>
          <p:nvPr/>
        </p:nvSpPr>
        <p:spPr>
          <a:xfrm rot="-10800000">
            <a:off x="-2362200" y="-1928126"/>
            <a:ext cx="5122144" cy="5304052"/>
          </a:xfrm>
          <a:custGeom>
            <a:avLst/>
            <a:gdLst/>
            <a:ahLst/>
            <a:cxnLst/>
            <a:rect l="l" t="t" r="r" b="b"/>
            <a:pathLst>
              <a:path w="5122144" h="5304052">
                <a:moveTo>
                  <a:pt x="0" y="0"/>
                </a:moveTo>
                <a:lnTo>
                  <a:pt x="5122144" y="0"/>
                </a:lnTo>
                <a:lnTo>
                  <a:pt x="5122144" y="5304053"/>
                </a:lnTo>
                <a:lnTo>
                  <a:pt x="0" y="53040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5">
            <a:extLst>
              <a:ext uri="{FF2B5EF4-FFF2-40B4-BE49-F238E27FC236}">
                <a16:creationId xmlns:a16="http://schemas.microsoft.com/office/drawing/2014/main" xmlns="" id="{1927A715-291A-9B6D-9656-92A640ADC806}"/>
              </a:ext>
            </a:extLst>
          </p:cNvPr>
          <p:cNvSpPr/>
          <p:nvPr/>
        </p:nvSpPr>
        <p:spPr>
          <a:xfrm>
            <a:off x="15511851" y="7581900"/>
            <a:ext cx="5552297" cy="5147347"/>
          </a:xfrm>
          <a:custGeom>
            <a:avLst/>
            <a:gdLst/>
            <a:ahLst/>
            <a:cxnLst/>
            <a:rect l="l" t="t" r="r" b="b"/>
            <a:pathLst>
              <a:path w="7875363" h="7540660">
                <a:moveTo>
                  <a:pt x="0" y="0"/>
                </a:moveTo>
                <a:lnTo>
                  <a:pt x="7875363" y="0"/>
                </a:lnTo>
                <a:lnTo>
                  <a:pt x="7875363" y="7540661"/>
                </a:lnTo>
                <a:lnTo>
                  <a:pt x="0" y="7540661"/>
                </a:lnTo>
                <a:lnTo>
                  <a:pt x="0" y="0"/>
                </a:lnTo>
                <a:close/>
              </a:path>
            </a:pathLst>
          </a:custGeom>
          <a:blipFill>
            <a:blip r:embed="rId5">
              <a:alphaModFix amt="35000"/>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8769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5730" y="3292986"/>
            <a:ext cx="1302927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4119447" y="5630157"/>
            <a:ext cx="13025553"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khá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nay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6400800" y="8093853"/>
            <a:ext cx="10668000" cy="769441"/>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Khó</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nghĩa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xmlns="" id="{A845934B-1927-2125-869A-E70EA8ABFC42}"/>
              </a:ext>
            </a:extLst>
          </p:cNvPr>
          <p:cNvSpPr/>
          <p:nvPr/>
        </p:nvSpPr>
        <p:spPr>
          <a:xfrm>
            <a:off x="494029" y="1927162"/>
            <a:ext cx="3921854" cy="7348652"/>
          </a:xfrm>
          <a:custGeom>
            <a:avLst/>
            <a:gdLst/>
            <a:ahLst/>
            <a:cxnLst/>
            <a:rect l="l" t="t" r="r" b="b"/>
            <a:pathLst>
              <a:path w="1847919" h="4114800">
                <a:moveTo>
                  <a:pt x="0" y="0"/>
                </a:moveTo>
                <a:lnTo>
                  <a:pt x="1847920" y="0"/>
                </a:lnTo>
                <a:lnTo>
                  <a:pt x="184792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4">
            <a:extLst>
              <a:ext uri="{FF2B5EF4-FFF2-40B4-BE49-F238E27FC236}">
                <a16:creationId xmlns:a16="http://schemas.microsoft.com/office/drawing/2014/main" xmlns="" id="{B5623E7A-3740-3EBB-19CF-D1F43DA910A0}"/>
              </a:ext>
            </a:extLst>
          </p:cNvPr>
          <p:cNvSpPr txBox="1"/>
          <p:nvPr/>
        </p:nvSpPr>
        <p:spPr>
          <a:xfrm>
            <a:off x="3581400" y="537001"/>
            <a:ext cx="14097000" cy="2800767"/>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kern="1200" dirty="0">
                <a:solidFill>
                  <a:srgbClr val="000000"/>
                </a:solidFill>
                <a:latin typeface="+mj-lt"/>
                <a:ea typeface="+mn-ea"/>
                <a:cs typeface="+mn-cs"/>
              </a:rPr>
              <a:t>Nếu sách giáo khoa không giải thích, em có hiểu được ý nghĩa của các câu văn có sử dụng điển tích, điển cố đó không? Vì sao?</a:t>
            </a:r>
            <a:endParaRPr lang="en-US" sz="4400" b="1" kern="1200" dirty="0">
              <a:solidFill>
                <a:schemeClr val="tx1"/>
              </a:solidFill>
              <a:latin typeface="+mj-lt"/>
              <a:ea typeface="+mn-ea"/>
              <a:cs typeface="+mn-cs"/>
            </a:endParaRPr>
          </a:p>
          <a:p>
            <a:pPr algn="just"/>
            <a:endParaRPr lang="en-US" sz="4400" b="1" dirty="0">
              <a:latin typeface="+mj-lt"/>
            </a:endParaRPr>
          </a:p>
        </p:txBody>
      </p:sp>
      <p:sp>
        <p:nvSpPr>
          <p:cNvPr id="6" name="Freeform 5">
            <a:extLst>
              <a:ext uri="{FF2B5EF4-FFF2-40B4-BE49-F238E27FC236}">
                <a16:creationId xmlns:a16="http://schemas.microsoft.com/office/drawing/2014/main" xmlns="" id="{66E7EA1A-90E9-D955-E8BA-340880134FC5}"/>
              </a:ext>
            </a:extLst>
          </p:cNvPr>
          <p:cNvSpPr/>
          <p:nvPr/>
        </p:nvSpPr>
        <p:spPr>
          <a:xfrm rot="-952765">
            <a:off x="-1459567" y="-1403752"/>
            <a:ext cx="3907189" cy="3741133"/>
          </a:xfrm>
          <a:custGeom>
            <a:avLst/>
            <a:gdLst/>
            <a:ahLst/>
            <a:cxnLst/>
            <a:rect l="l" t="t" r="r" b="b"/>
            <a:pathLst>
              <a:path w="3907189" h="3741133">
                <a:moveTo>
                  <a:pt x="0" y="0"/>
                </a:moveTo>
                <a:lnTo>
                  <a:pt x="3907188" y="0"/>
                </a:lnTo>
                <a:lnTo>
                  <a:pt x="3907188" y="3741133"/>
                </a:lnTo>
                <a:lnTo>
                  <a:pt x="0" y="3741133"/>
                </a:lnTo>
                <a:lnTo>
                  <a:pt x="0" y="0"/>
                </a:lnTo>
                <a:close/>
              </a:path>
            </a:pathLst>
          </a:custGeom>
          <a:blipFill>
            <a:blip r:embed="rId5">
              <a:alphaModFix amt="50000"/>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41199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8602A8-BAF0-2BFB-6308-58B22F5DA316}"/>
              </a:ext>
            </a:extLst>
          </p:cNvPr>
          <p:cNvPicPr>
            <a:picLocks noChangeAspect="1"/>
          </p:cNvPicPr>
          <p:nvPr/>
        </p:nvPicPr>
        <p:blipFill>
          <a:blip r:embed="rId3"/>
          <a:stretch>
            <a:fillRect/>
          </a:stretch>
        </p:blipFill>
        <p:spPr>
          <a:xfrm>
            <a:off x="2438400" y="0"/>
            <a:ext cx="7233661" cy="10287000"/>
          </a:xfrm>
          <a:prstGeom prst="rect">
            <a:avLst/>
          </a:prstGeom>
        </p:spPr>
      </p:pic>
      <p:sp>
        <p:nvSpPr>
          <p:cNvPr id="6" name="Freeform 2">
            <a:extLst>
              <a:ext uri="{FF2B5EF4-FFF2-40B4-BE49-F238E27FC236}">
                <a16:creationId xmlns:a16="http://schemas.microsoft.com/office/drawing/2014/main" xmlns="" id="{91DFFD9C-D8E1-2E6C-3665-31042A17BDAE}"/>
              </a:ext>
            </a:extLst>
          </p:cNvPr>
          <p:cNvSpPr/>
          <p:nvPr/>
        </p:nvSpPr>
        <p:spPr>
          <a:xfrm rot="-972200">
            <a:off x="-2297962" y="6613164"/>
            <a:ext cx="4595924" cy="5290273"/>
          </a:xfrm>
          <a:custGeom>
            <a:avLst/>
            <a:gdLst/>
            <a:ahLst/>
            <a:cxnLst/>
            <a:rect l="l" t="t" r="r" b="b"/>
            <a:pathLst>
              <a:path w="4595924" h="5290273">
                <a:moveTo>
                  <a:pt x="0" y="0"/>
                </a:moveTo>
                <a:lnTo>
                  <a:pt x="4595924" y="0"/>
                </a:lnTo>
                <a:lnTo>
                  <a:pt x="4595924" y="5290272"/>
                </a:lnTo>
                <a:lnTo>
                  <a:pt x="0" y="5290272"/>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7" name="Freeform 8">
            <a:extLst>
              <a:ext uri="{FF2B5EF4-FFF2-40B4-BE49-F238E27FC236}">
                <a16:creationId xmlns:a16="http://schemas.microsoft.com/office/drawing/2014/main" xmlns="" id="{3F62993F-ACC6-2387-B277-E18011C0417F}"/>
              </a:ext>
            </a:extLst>
          </p:cNvPr>
          <p:cNvSpPr/>
          <p:nvPr/>
        </p:nvSpPr>
        <p:spPr>
          <a:xfrm>
            <a:off x="11081455" y="4686300"/>
            <a:ext cx="4756994" cy="41148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7">
            <a:extLst>
              <a:ext uri="{FF2B5EF4-FFF2-40B4-BE49-F238E27FC236}">
                <a16:creationId xmlns:a16="http://schemas.microsoft.com/office/drawing/2014/main" xmlns="" id="{E858387C-AD13-DF2B-5A34-DAB7EF6EEFB8}"/>
              </a:ext>
            </a:extLst>
          </p:cNvPr>
          <p:cNvSpPr txBox="1"/>
          <p:nvPr/>
        </p:nvSpPr>
        <p:spPr>
          <a:xfrm>
            <a:off x="6553200" y="2324100"/>
            <a:ext cx="14097000" cy="1200329"/>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200" b="1" kern="1200" dirty="0" err="1">
                <a:solidFill>
                  <a:srgbClr val="C00000"/>
                </a:solidFill>
                <a:latin typeface="#9Slide04 Rokkitt Medium" panose="00000600000000000000" pitchFamily="2" charset="0"/>
              </a:rPr>
              <a:t>Hoạt</a:t>
            </a:r>
            <a:r>
              <a:rPr lang="en-US" sz="7200" b="1" kern="1200" dirty="0">
                <a:solidFill>
                  <a:srgbClr val="C00000"/>
                </a:solidFill>
                <a:latin typeface="#9Slide04 Rokkitt Medium" panose="00000600000000000000" pitchFamily="2" charset="0"/>
              </a:rPr>
              <a:t> </a:t>
            </a:r>
            <a:r>
              <a:rPr lang="en-US" sz="7200" b="1" kern="1200" dirty="0" err="1">
                <a:solidFill>
                  <a:srgbClr val="C00000"/>
                </a:solidFill>
                <a:latin typeface="#9Slide04 Rokkitt Medium" panose="00000600000000000000" pitchFamily="2" charset="0"/>
              </a:rPr>
              <a:t>động</a:t>
            </a:r>
            <a:r>
              <a:rPr lang="en-US" sz="7200" b="1" kern="1200" dirty="0">
                <a:solidFill>
                  <a:srgbClr val="C00000"/>
                </a:solidFill>
                <a:latin typeface="#9Slide04 Rokkitt Medium" panose="00000600000000000000" pitchFamily="2" charset="0"/>
              </a:rPr>
              <a:t> </a:t>
            </a:r>
            <a:r>
              <a:rPr lang="en-US" sz="7200" b="1" kern="1200" dirty="0" err="1">
                <a:solidFill>
                  <a:srgbClr val="C00000"/>
                </a:solidFill>
                <a:latin typeface="#9Slide04 Rokkitt Medium" panose="00000600000000000000" pitchFamily="2" charset="0"/>
              </a:rPr>
              <a:t>nhóm</a:t>
            </a:r>
            <a:endParaRPr lang="en-US" sz="7200" b="1" dirty="0">
              <a:solidFill>
                <a:srgbClr val="C00000"/>
              </a:solidFill>
              <a:latin typeface="#9Slide04 Rokkitt Medium" panose="00000600000000000000" pitchFamily="2" charset="0"/>
            </a:endParaRPr>
          </a:p>
        </p:txBody>
      </p:sp>
    </p:spTree>
    <p:extLst>
      <p:ext uri="{BB962C8B-B14F-4D97-AF65-F5344CB8AC3E}">
        <p14:creationId xmlns:p14="http://schemas.microsoft.com/office/powerpoint/2010/main" val="164545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1257300"/>
            <a:ext cx="15621000" cy="769441"/>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in </a:t>
            </a:r>
            <a:r>
              <a:rPr lang="en-US" sz="4400" dirty="0" err="1">
                <a:solidFill>
                  <a:srgbClr val="000000"/>
                </a:solidFill>
                <a:latin typeface="Times New Roman" panose="02020603050405020304" pitchFamily="18" charset="0"/>
                <a:cs typeface="Times New Roman" panose="02020603050405020304" pitchFamily="18" charset="0"/>
              </a:rPr>
              <a:t>đậm</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ẩn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chứa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câu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nào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đó</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143000" y="2324100"/>
            <a:ext cx="15621000" cy="1446550"/>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Nghĩa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cụm</a:t>
            </a:r>
            <a:r>
              <a:rPr lang="en-US" sz="4400" b="1" dirty="0">
                <a:solidFill>
                  <a:srgbClr val="000000"/>
                </a:solidFill>
                <a:latin typeface="Times New Roman" panose="02020603050405020304" pitchFamily="18" charset="0"/>
                <a:cs typeface="Times New Roman" panose="02020603050405020304" pitchFamily="18" charset="0"/>
              </a:rPr>
              <a:t> in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việc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đó</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endParaRPr lang="en-US" sz="44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xmlns="" id="{377C5218-61B1-20C1-1887-E10F109CE79D}"/>
              </a:ext>
            </a:extLst>
          </p:cNvPr>
          <p:cNvSpPr/>
          <p:nvPr/>
        </p:nvSpPr>
        <p:spPr>
          <a:xfrm rot="703746" flipH="1">
            <a:off x="-653266" y="6774608"/>
            <a:ext cx="4595924" cy="5290273"/>
          </a:xfrm>
          <a:custGeom>
            <a:avLst/>
            <a:gdLst/>
            <a:ahLst/>
            <a:cxnLst/>
            <a:rect l="l" t="t" r="r" b="b"/>
            <a:pathLst>
              <a:path w="4595924" h="5290273">
                <a:moveTo>
                  <a:pt x="4595924" y="0"/>
                </a:moveTo>
                <a:lnTo>
                  <a:pt x="0" y="0"/>
                </a:lnTo>
                <a:lnTo>
                  <a:pt x="0" y="5290272"/>
                </a:lnTo>
                <a:lnTo>
                  <a:pt x="4595924" y="5290272"/>
                </a:lnTo>
                <a:lnTo>
                  <a:pt x="4595924"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sp>
        <p:nvSpPr>
          <p:cNvPr id="5" name="Freeform 5">
            <a:extLst>
              <a:ext uri="{FF2B5EF4-FFF2-40B4-BE49-F238E27FC236}">
                <a16:creationId xmlns:a16="http://schemas.microsoft.com/office/drawing/2014/main" xmlns="" id="{AF72A8D2-4F9A-0E64-211B-1930B8477E2D}"/>
              </a:ext>
            </a:extLst>
          </p:cNvPr>
          <p:cNvSpPr/>
          <p:nvPr/>
        </p:nvSpPr>
        <p:spPr>
          <a:xfrm rot="-952765">
            <a:off x="-1315337" y="-1251351"/>
            <a:ext cx="3907189" cy="3741133"/>
          </a:xfrm>
          <a:custGeom>
            <a:avLst/>
            <a:gdLst/>
            <a:ahLst/>
            <a:cxnLst/>
            <a:rect l="l" t="t" r="r" b="b"/>
            <a:pathLst>
              <a:path w="3907189" h="3741133">
                <a:moveTo>
                  <a:pt x="0" y="0"/>
                </a:moveTo>
                <a:lnTo>
                  <a:pt x="3907188" y="0"/>
                </a:lnTo>
                <a:lnTo>
                  <a:pt x="3907188" y="3741133"/>
                </a:lnTo>
                <a:lnTo>
                  <a:pt x="0" y="3741133"/>
                </a:lnTo>
                <a:lnTo>
                  <a:pt x="0" y="0"/>
                </a:lnTo>
                <a:close/>
              </a:path>
            </a:pathLst>
          </a:custGeom>
          <a:blipFill>
            <a:blip r:embed="rId5">
              <a:alphaModFix amt="50000"/>
              <a:extLst>
                <a:ext uri="{96DAC541-7B7A-43D3-8B79-37D633B846F1}">
                  <asvg:svgBlip xmlns:asvg="http://schemas.microsoft.com/office/drawing/2016/SVG/main" xmlns="" r:embed="rId6"/>
                </a:ext>
              </a:extLst>
            </a:blip>
            <a:stretch>
              <a:fillRect/>
            </a:stretch>
          </a:blipFill>
        </p:spPr>
      </p:sp>
      <p:pic>
        <p:nvPicPr>
          <p:cNvPr id="1026" name="Picture 2" descr="Biểu tượng hòn vọng phu trong văn học Việt Nam và Hàn Quốc - Tạp Chí Tao Đàn">
            <a:extLst>
              <a:ext uri="{FF2B5EF4-FFF2-40B4-BE49-F238E27FC236}">
                <a16:creationId xmlns:a16="http://schemas.microsoft.com/office/drawing/2014/main" xmlns="" id="{688481B1-2725-148D-FDE4-73C7C8EEDF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629" y="4373226"/>
            <a:ext cx="7620000" cy="4286250"/>
          </a:xfrm>
          <a:custGeom>
            <a:avLst/>
            <a:gdLst>
              <a:gd name="connsiteX0" fmla="*/ 0 w 7620000"/>
              <a:gd name="connsiteY0" fmla="*/ 0 h 4286250"/>
              <a:gd name="connsiteX1" fmla="*/ 7620000 w 7620000"/>
              <a:gd name="connsiteY1" fmla="*/ 0 h 4286250"/>
              <a:gd name="connsiteX2" fmla="*/ 7620000 w 7620000"/>
              <a:gd name="connsiteY2" fmla="*/ 4286250 h 4286250"/>
              <a:gd name="connsiteX3" fmla="*/ 0 w 7620000"/>
              <a:gd name="connsiteY3" fmla="*/ 4286250 h 4286250"/>
              <a:gd name="connsiteX4" fmla="*/ 0 w 7620000"/>
              <a:gd name="connsiteY4" fmla="*/ 0 h 428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0" h="4286250" extrusionOk="0">
                <a:moveTo>
                  <a:pt x="0" y="0"/>
                </a:moveTo>
                <a:cubicBezTo>
                  <a:pt x="1449030" y="-5264"/>
                  <a:pt x="5851848" y="84467"/>
                  <a:pt x="7620000" y="0"/>
                </a:cubicBezTo>
                <a:cubicBezTo>
                  <a:pt x="7491827" y="1425361"/>
                  <a:pt x="7749150" y="3230684"/>
                  <a:pt x="7620000" y="4286250"/>
                </a:cubicBezTo>
                <a:cubicBezTo>
                  <a:pt x="4060264" y="4392570"/>
                  <a:pt x="3348052" y="4278601"/>
                  <a:pt x="0" y="4286250"/>
                </a:cubicBezTo>
                <a:cubicBezTo>
                  <a:pt x="160128" y="2751757"/>
                  <a:pt x="25049" y="1058165"/>
                  <a:pt x="0" y="0"/>
                </a:cubicBezTo>
                <a:close/>
              </a:path>
            </a:pathLst>
          </a:custGeom>
          <a:no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92B8422F-A3D9-0B27-BDB5-CD2707763EA9}"/>
              </a:ext>
            </a:extLst>
          </p:cNvPr>
          <p:cNvSpPr/>
          <p:nvPr/>
        </p:nvSpPr>
        <p:spPr>
          <a:xfrm>
            <a:off x="5532475" y="3924300"/>
            <a:ext cx="12192000" cy="6186309"/>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Điển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Núi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Vọng</a:t>
            </a:r>
            <a:r>
              <a:rPr lang="en-US" sz="4400" b="1" dirty="0">
                <a:solidFill>
                  <a:srgbClr val="000000"/>
                </a:solidFill>
                <a:latin typeface="Times New Roman" panose="02020603050405020304" pitchFamily="18" charset="0"/>
                <a:cs typeface="Times New Roman" panose="02020603050405020304" pitchFamily="18" charset="0"/>
              </a:rPr>
              <a:t> Phu </a:t>
            </a: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bồng</a:t>
            </a:r>
            <a:r>
              <a:rPr lang="en-US" sz="4400" dirty="0">
                <a:solidFill>
                  <a:srgbClr val="000000"/>
                </a:solidFill>
                <a:latin typeface="Times New Roman" panose="02020603050405020304" pitchFamily="18" charset="0"/>
                <a:cs typeface="Times New Roman" panose="02020603050405020304" pitchFamily="18" charset="0"/>
              </a:rPr>
              <a:t> con </a:t>
            </a:r>
            <a:r>
              <a:rPr lang="en-US" sz="4400" dirty="0" err="1">
                <a:solidFill>
                  <a:srgbClr val="000000"/>
                </a:solidFill>
                <a:latin typeface="Times New Roman" panose="02020603050405020304" pitchFamily="18" charset="0"/>
                <a:cs typeface="Times New Roman" panose="02020603050405020304" pitchFamily="18" charset="0"/>
              </a:rPr>
              <a:t>ngóng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lặng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thuỷ</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sắt</a:t>
            </a:r>
            <a:r>
              <a:rPr lang="en-US" sz="4400" dirty="0">
                <a:solidFill>
                  <a:srgbClr val="000000"/>
                </a:solidFill>
                <a:latin typeface="Times New Roman" panose="02020603050405020304" pitchFamily="18" charset="0"/>
                <a:cs typeface="Times New Roman" panose="02020603050405020304" pitchFamily="18" charset="0"/>
              </a:rPr>
              <a:t> son, </a:t>
            </a:r>
            <a:r>
              <a:rPr lang="en-US" sz="4400" dirty="0" err="1">
                <a:solidFill>
                  <a:srgbClr val="000000"/>
                </a:solidFill>
                <a:latin typeface="Times New Roman" panose="02020603050405020304" pitchFamily="18" charset="0"/>
                <a:cs typeface="Times New Roman" panose="02020603050405020304" pitchFamily="18" charset="0"/>
              </a:rPr>
              <a:t>khát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vọng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than </a:t>
            </a:r>
            <a:r>
              <a:rPr lang="en-US" sz="4400" dirty="0" err="1">
                <a:solidFill>
                  <a:srgbClr val="000000"/>
                </a:solidFill>
                <a:latin typeface="Times New Roman" panose="02020603050405020304" pitchFamily="18" charset="0"/>
                <a:cs typeface="Times New Roman" panose="02020603050405020304" pitchFamily="18" charset="0"/>
              </a:rPr>
              <a:t>trước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trẫm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xót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Vọng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bi </a:t>
            </a:r>
            <a:r>
              <a:rPr lang="en-US" sz="4400" dirty="0" err="1">
                <a:solidFill>
                  <a:srgbClr val="000000"/>
                </a:solidFill>
                <a:latin typeface="Times New Roman" panose="02020603050405020304" pitchFamily="18" charset="0"/>
                <a:cs typeface="Times New Roman" panose="02020603050405020304" pitchFamily="18" charset="0"/>
              </a:rPr>
              <a:t>kịch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nhiều</a:t>
            </a:r>
            <a:r>
              <a:rPr lang="en-US" sz="4400" dirty="0">
                <a:solidFill>
                  <a:srgbClr val="000000"/>
                </a:solidFill>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434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1257300"/>
            <a:ext cx="15621000" cy="769441"/>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in </a:t>
            </a:r>
            <a:r>
              <a:rPr lang="en-US" sz="4400" dirty="0" err="1">
                <a:solidFill>
                  <a:srgbClr val="000000"/>
                </a:solidFill>
                <a:latin typeface="Times New Roman" panose="02020603050405020304" pitchFamily="18" charset="0"/>
                <a:cs typeface="Times New Roman" panose="02020603050405020304" pitchFamily="18" charset="0"/>
              </a:rPr>
              <a:t>đậm</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ẩn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chứa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câu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nào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đó</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143000" y="2324100"/>
            <a:ext cx="15621000" cy="1446550"/>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Nghĩa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cụm</a:t>
            </a:r>
            <a:r>
              <a:rPr lang="en-US" sz="4400" b="1" dirty="0">
                <a:solidFill>
                  <a:srgbClr val="000000"/>
                </a:solidFill>
                <a:latin typeface="Times New Roman" panose="02020603050405020304" pitchFamily="18" charset="0"/>
                <a:cs typeface="Times New Roman" panose="02020603050405020304" pitchFamily="18" charset="0"/>
              </a:rPr>
              <a:t> in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việc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đó</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endParaRPr lang="en-US" sz="44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xmlns="" id="{377C5218-61B1-20C1-1887-E10F109CE79D}"/>
              </a:ext>
            </a:extLst>
          </p:cNvPr>
          <p:cNvSpPr/>
          <p:nvPr/>
        </p:nvSpPr>
        <p:spPr>
          <a:xfrm rot="703746" flipH="1">
            <a:off x="-1154962" y="7308008"/>
            <a:ext cx="4595924" cy="5290273"/>
          </a:xfrm>
          <a:custGeom>
            <a:avLst/>
            <a:gdLst/>
            <a:ahLst/>
            <a:cxnLst/>
            <a:rect l="l" t="t" r="r" b="b"/>
            <a:pathLst>
              <a:path w="4595924" h="5290273">
                <a:moveTo>
                  <a:pt x="4595924" y="0"/>
                </a:moveTo>
                <a:lnTo>
                  <a:pt x="0" y="0"/>
                </a:lnTo>
                <a:lnTo>
                  <a:pt x="0" y="5290272"/>
                </a:lnTo>
                <a:lnTo>
                  <a:pt x="4595924" y="5290272"/>
                </a:lnTo>
                <a:lnTo>
                  <a:pt x="4595924"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sp>
        <p:nvSpPr>
          <p:cNvPr id="5" name="Freeform 5">
            <a:extLst>
              <a:ext uri="{FF2B5EF4-FFF2-40B4-BE49-F238E27FC236}">
                <a16:creationId xmlns:a16="http://schemas.microsoft.com/office/drawing/2014/main" xmlns="" id="{AF72A8D2-4F9A-0E64-211B-1930B8477E2D}"/>
              </a:ext>
            </a:extLst>
          </p:cNvPr>
          <p:cNvSpPr/>
          <p:nvPr/>
        </p:nvSpPr>
        <p:spPr>
          <a:xfrm rot="-952765">
            <a:off x="-1315337" y="-1251351"/>
            <a:ext cx="3907189" cy="3741133"/>
          </a:xfrm>
          <a:custGeom>
            <a:avLst/>
            <a:gdLst/>
            <a:ahLst/>
            <a:cxnLst/>
            <a:rect l="l" t="t" r="r" b="b"/>
            <a:pathLst>
              <a:path w="3907189" h="3741133">
                <a:moveTo>
                  <a:pt x="0" y="0"/>
                </a:moveTo>
                <a:lnTo>
                  <a:pt x="3907188" y="0"/>
                </a:lnTo>
                <a:lnTo>
                  <a:pt x="3907188" y="3741133"/>
                </a:lnTo>
                <a:lnTo>
                  <a:pt x="0" y="3741133"/>
                </a:lnTo>
                <a:lnTo>
                  <a:pt x="0" y="0"/>
                </a:lnTo>
                <a:close/>
              </a:path>
            </a:pathLst>
          </a:custGeom>
          <a:blipFill>
            <a:blip r:embed="rId5">
              <a:alphaModFix amt="50000"/>
              <a:extLst>
                <a:ext uri="{96DAC541-7B7A-43D3-8B79-37D633B846F1}">
                  <asvg:svgBlip xmlns:asvg="http://schemas.microsoft.com/office/drawing/2016/SVG/main" xmlns="" r:embed="rId6"/>
                </a:ext>
              </a:extLst>
            </a:blip>
            <a:stretch>
              <a:fillRect/>
            </a:stretch>
          </a:blipFill>
        </p:spPr>
      </p:sp>
      <p:sp>
        <p:nvSpPr>
          <p:cNvPr id="6" name="Rectangle 5">
            <a:extLst>
              <a:ext uri="{FF2B5EF4-FFF2-40B4-BE49-F238E27FC236}">
                <a16:creationId xmlns:a16="http://schemas.microsoft.com/office/drawing/2014/main" xmlns="" id="{92B8422F-A3D9-0B27-BDB5-CD2707763EA9}"/>
              </a:ext>
            </a:extLst>
          </p:cNvPr>
          <p:cNvSpPr/>
          <p:nvPr/>
        </p:nvSpPr>
        <p:spPr>
          <a:xfrm>
            <a:off x="1676400" y="3847238"/>
            <a:ext cx="10515600" cy="487766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cỏ</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Ngu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mĩ</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linh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thiêng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đàn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thuỷ</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hai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than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Vũ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8" name="Oval 7">
            <a:extLst>
              <a:ext uri="{FF2B5EF4-FFF2-40B4-BE49-F238E27FC236}">
                <a16:creationId xmlns:a16="http://schemas.microsoft.com/office/drawing/2014/main" xmlns="" id="{DA3E93DD-0EAD-EDEA-685B-516467DC6492}"/>
              </a:ext>
            </a:extLst>
          </p:cNvPr>
          <p:cNvSpPr/>
          <p:nvPr/>
        </p:nvSpPr>
        <p:spPr>
          <a:xfrm>
            <a:off x="12192000" y="4152900"/>
            <a:ext cx="5908258" cy="5608074"/>
          </a:xfrm>
          <a:custGeom>
            <a:avLst/>
            <a:gdLst>
              <a:gd name="connsiteX0" fmla="*/ 0 w 4229100"/>
              <a:gd name="connsiteY0" fmla="*/ 2077492 h 4154984"/>
              <a:gd name="connsiteX1" fmla="*/ 2114550 w 4229100"/>
              <a:gd name="connsiteY1" fmla="*/ 0 h 4154984"/>
              <a:gd name="connsiteX2" fmla="*/ 4229100 w 4229100"/>
              <a:gd name="connsiteY2" fmla="*/ 2077492 h 4154984"/>
              <a:gd name="connsiteX3" fmla="*/ 2114550 w 4229100"/>
              <a:gd name="connsiteY3" fmla="*/ 4154984 h 4154984"/>
              <a:gd name="connsiteX4" fmla="*/ 0 w 4229100"/>
              <a:gd name="connsiteY4" fmla="*/ 2077492 h 4154984"/>
              <a:gd name="connsiteX0" fmla="*/ 2758 w 4231858"/>
              <a:gd name="connsiteY0" fmla="*/ 1233431 h 3310923"/>
              <a:gd name="connsiteX1" fmla="*/ 2492446 w 4231858"/>
              <a:gd name="connsiteY1" fmla="*/ 0 h 3310923"/>
              <a:gd name="connsiteX2" fmla="*/ 4231858 w 4231858"/>
              <a:gd name="connsiteY2" fmla="*/ 1233431 h 3310923"/>
              <a:gd name="connsiteX3" fmla="*/ 2117308 w 4231858"/>
              <a:gd name="connsiteY3" fmla="*/ 3310923 h 3310923"/>
              <a:gd name="connsiteX4" fmla="*/ 2758 w 4231858"/>
              <a:gd name="connsiteY4" fmla="*/ 1233431 h 331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858" h="3310923">
                <a:moveTo>
                  <a:pt x="2758" y="1233431"/>
                </a:moveTo>
                <a:cubicBezTo>
                  <a:pt x="65281" y="681611"/>
                  <a:pt x="1324612" y="0"/>
                  <a:pt x="2492446" y="0"/>
                </a:cubicBezTo>
                <a:cubicBezTo>
                  <a:pt x="3660280" y="0"/>
                  <a:pt x="4231858" y="86064"/>
                  <a:pt x="4231858" y="1233431"/>
                </a:cubicBezTo>
                <a:cubicBezTo>
                  <a:pt x="4231858" y="2380798"/>
                  <a:pt x="3285142" y="3310923"/>
                  <a:pt x="2117308" y="3310923"/>
                </a:cubicBezTo>
                <a:cubicBezTo>
                  <a:pt x="949474" y="3310923"/>
                  <a:pt x="-59765" y="1785252"/>
                  <a:pt x="2758" y="1233431"/>
                </a:cubicBezTo>
                <a:close/>
              </a:path>
            </a:pathLst>
          </a:cu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363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08820A92-1B95-D19D-B139-AFE5D6B5E0AF}"/>
              </a:ext>
            </a:extLst>
          </p:cNvPr>
          <p:cNvSpPr/>
          <p:nvPr/>
        </p:nvSpPr>
        <p:spPr>
          <a:xfrm rot="-1074187">
            <a:off x="-718861" y="3757940"/>
            <a:ext cx="7135219" cy="7928021"/>
          </a:xfrm>
          <a:custGeom>
            <a:avLst/>
            <a:gdLst/>
            <a:ahLst/>
            <a:cxnLst/>
            <a:rect l="l" t="t" r="r" b="b"/>
            <a:pathLst>
              <a:path w="7135219" h="7928021">
                <a:moveTo>
                  <a:pt x="0" y="0"/>
                </a:moveTo>
                <a:lnTo>
                  <a:pt x="7135219" y="0"/>
                </a:lnTo>
                <a:lnTo>
                  <a:pt x="7135219" y="7928021"/>
                </a:lnTo>
                <a:lnTo>
                  <a:pt x="0" y="7928021"/>
                </a:lnTo>
                <a:lnTo>
                  <a:pt x="0" y="0"/>
                </a:lnTo>
                <a:close/>
              </a:path>
            </a:pathLst>
          </a:custGeom>
          <a:blipFill>
            <a:blip r:embed="rId3"/>
            <a:stretch>
              <a:fillRect/>
            </a:stretch>
          </a:blipFill>
        </p:spPr>
      </p:sp>
      <p:sp>
        <p:nvSpPr>
          <p:cNvPr id="3" name="Freeform 3">
            <a:extLst>
              <a:ext uri="{FF2B5EF4-FFF2-40B4-BE49-F238E27FC236}">
                <a16:creationId xmlns:a16="http://schemas.microsoft.com/office/drawing/2014/main" xmlns="" id="{E45E86F4-22C7-55C3-5874-0700A8BB6620}"/>
              </a:ext>
            </a:extLst>
          </p:cNvPr>
          <p:cNvSpPr/>
          <p:nvPr/>
        </p:nvSpPr>
        <p:spPr>
          <a:xfrm rot="10013411">
            <a:off x="11853695" y="-1110837"/>
            <a:ext cx="7135219" cy="7928021"/>
          </a:xfrm>
          <a:custGeom>
            <a:avLst/>
            <a:gdLst/>
            <a:ahLst/>
            <a:cxnLst/>
            <a:rect l="l" t="t" r="r" b="b"/>
            <a:pathLst>
              <a:path w="7135219" h="7928021">
                <a:moveTo>
                  <a:pt x="0" y="0"/>
                </a:moveTo>
                <a:lnTo>
                  <a:pt x="7135218" y="0"/>
                </a:lnTo>
                <a:lnTo>
                  <a:pt x="7135218" y="7928021"/>
                </a:lnTo>
                <a:lnTo>
                  <a:pt x="0" y="7928021"/>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xmlns="" id="{1BC9BE8B-6569-7F8D-DE8A-A136A01FCFF6}"/>
              </a:ext>
            </a:extLst>
          </p:cNvPr>
          <p:cNvSpPr/>
          <p:nvPr/>
        </p:nvSpPr>
        <p:spPr>
          <a:xfrm>
            <a:off x="-722404" y="-515909"/>
            <a:ext cx="6241752" cy="5227467"/>
          </a:xfrm>
          <a:custGeom>
            <a:avLst/>
            <a:gdLst/>
            <a:ahLst/>
            <a:cxnLst/>
            <a:rect l="l" t="t" r="r" b="b"/>
            <a:pathLst>
              <a:path w="6241752" h="5227467">
                <a:moveTo>
                  <a:pt x="0" y="0"/>
                </a:moveTo>
                <a:lnTo>
                  <a:pt x="6241752" y="0"/>
                </a:lnTo>
                <a:lnTo>
                  <a:pt x="6241752" y="5227468"/>
                </a:lnTo>
                <a:lnTo>
                  <a:pt x="0" y="52274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xmlns="" id="{619A25EC-2D8D-56D6-DAE1-A5C1ED634994}"/>
              </a:ext>
            </a:extLst>
          </p:cNvPr>
          <p:cNvSpPr/>
          <p:nvPr/>
        </p:nvSpPr>
        <p:spPr>
          <a:xfrm>
            <a:off x="14434714" y="6662448"/>
            <a:ext cx="1383251" cy="1721240"/>
          </a:xfrm>
          <a:custGeom>
            <a:avLst/>
            <a:gdLst/>
            <a:ahLst/>
            <a:cxnLst/>
            <a:rect l="l" t="t" r="r" b="b"/>
            <a:pathLst>
              <a:path w="1383251" h="1721240">
                <a:moveTo>
                  <a:pt x="0" y="0"/>
                </a:moveTo>
                <a:lnTo>
                  <a:pt x="1383252" y="0"/>
                </a:lnTo>
                <a:lnTo>
                  <a:pt x="1383252" y="1721240"/>
                </a:lnTo>
                <a:lnTo>
                  <a:pt x="0" y="17212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TextBox 15"/>
          <p:cNvSpPr txBox="1"/>
          <p:nvPr/>
        </p:nvSpPr>
        <p:spPr>
          <a:xfrm>
            <a:off x="3252699" y="4711558"/>
            <a:ext cx="11704076" cy="1708160"/>
          </a:xfrm>
          <a:prstGeom prst="rect">
            <a:avLst/>
          </a:prstGeom>
        </p:spPr>
        <p:txBody>
          <a:bodyPr wrap="square" lIns="0" tIns="0" rIns="0" bIns="0" rtlCol="0" anchor="t">
            <a:spAutoFit/>
          </a:bodyPr>
          <a:lstStyle/>
          <a:p>
            <a:pPr algn="ctr">
              <a:lnSpc>
                <a:spcPts val="11961"/>
              </a:lnSpc>
            </a:pPr>
            <a:r>
              <a:rPr lang="en-US" sz="14400" dirty="0" err="1">
                <a:solidFill>
                  <a:srgbClr val="231F20"/>
                </a:solidFill>
                <a:latin typeface="#9Slide05 SVNAslang Barry" panose="02000506020000020004" pitchFamily="2" charset="0"/>
              </a:rPr>
              <a:t>Thực</a:t>
            </a:r>
            <a:r>
              <a:rPr lang="en-US" sz="14400" dirty="0">
                <a:solidFill>
                  <a:srgbClr val="231F20"/>
                </a:solidFill>
                <a:latin typeface="#9Slide05 SVNAslang Barry" panose="02000506020000020004" pitchFamily="2" charset="0"/>
              </a:rPr>
              <a:t> </a:t>
            </a:r>
            <a:r>
              <a:rPr lang="en-US" sz="14400" dirty="0" err="1">
                <a:solidFill>
                  <a:srgbClr val="231F20"/>
                </a:solidFill>
                <a:latin typeface="#9Slide05 SVNAslang Barry" panose="02000506020000020004" pitchFamily="2" charset="0"/>
              </a:rPr>
              <a:t>hành</a:t>
            </a:r>
            <a:r>
              <a:rPr lang="en-US" sz="14400" dirty="0">
                <a:solidFill>
                  <a:srgbClr val="231F20"/>
                </a:solidFill>
                <a:latin typeface="#9Slide05 SVNAslang Barry" panose="02000506020000020004" pitchFamily="2" charset="0"/>
              </a:rPr>
              <a:t> </a:t>
            </a:r>
            <a:r>
              <a:rPr lang="en-US" sz="14400" dirty="0" err="1">
                <a:solidFill>
                  <a:srgbClr val="231F20"/>
                </a:solidFill>
                <a:latin typeface="#9Slide05 SVNAslang Barry" panose="02000506020000020004" pitchFamily="2" charset="0"/>
              </a:rPr>
              <a:t>tiếng</a:t>
            </a:r>
            <a:r>
              <a:rPr lang="en-US" sz="14400" dirty="0">
                <a:solidFill>
                  <a:srgbClr val="231F20"/>
                </a:solidFill>
                <a:latin typeface="#9Slide05 SVNAslang Barry" panose="02000506020000020004" pitchFamily="2" charset="0"/>
              </a:rPr>
              <a:t> </a:t>
            </a:r>
            <a:r>
              <a:rPr lang="en-US" sz="14400" dirty="0" err="1">
                <a:solidFill>
                  <a:srgbClr val="231F20"/>
                </a:solidFill>
                <a:latin typeface="#9Slide05 SVNAslang Barry" panose="02000506020000020004" pitchFamily="2" charset="0"/>
              </a:rPr>
              <a:t>Việt</a:t>
            </a:r>
            <a:endParaRPr lang="en-US" sz="14400" dirty="0">
              <a:solidFill>
                <a:srgbClr val="231F20"/>
              </a:solidFill>
              <a:latin typeface="#9Slide05 SVNAslang Barry" panose="02000506020000020004" pitchFamily="2" charset="0"/>
            </a:endParaRPr>
          </a:p>
        </p:txBody>
      </p:sp>
      <p:sp>
        <p:nvSpPr>
          <p:cNvPr id="20" name="TextBox 20"/>
          <p:cNvSpPr txBox="1"/>
          <p:nvPr/>
        </p:nvSpPr>
        <p:spPr>
          <a:xfrm>
            <a:off x="5862505" y="671164"/>
            <a:ext cx="6484465" cy="2215991"/>
          </a:xfrm>
          <a:prstGeom prst="rect">
            <a:avLst/>
          </a:prstGeom>
        </p:spPr>
        <p:txBody>
          <a:bodyPr wrap="square" lIns="0" tIns="0" rIns="0" bIns="0" rtlCol="0" anchor="t">
            <a:spAutoFit/>
          </a:bodyPr>
          <a:lstStyle/>
          <a:p>
            <a:pPr algn="ctr"/>
            <a:r>
              <a:rPr lang="en-US" sz="7200" dirty="0" err="1">
                <a:solidFill>
                  <a:srgbClr val="231F20"/>
                </a:solidFill>
                <a:latin typeface="#9Slide04 Rokkitt Medium" panose="00000600000000000000" pitchFamily="2" charset="0"/>
              </a:rPr>
              <a:t>Bài</a:t>
            </a:r>
            <a:r>
              <a:rPr lang="en-US" sz="7200" dirty="0">
                <a:solidFill>
                  <a:srgbClr val="231F20"/>
                </a:solidFill>
                <a:latin typeface="#9Slide04 Rokkitt Medium" panose="00000600000000000000" pitchFamily="2" charset="0"/>
              </a:rPr>
              <a:t> 1:</a:t>
            </a:r>
          </a:p>
          <a:p>
            <a:pPr algn="ctr"/>
            <a:r>
              <a:rPr lang="en-US" sz="7200" dirty="0" err="1">
                <a:latin typeface="#9Slide04 Rokkitt Medium" panose="00000600000000000000" pitchFamily="2" charset="0"/>
              </a:rPr>
              <a:t>Thế</a:t>
            </a:r>
            <a:r>
              <a:rPr lang="en-US" sz="7200" dirty="0">
                <a:latin typeface="#9Slide04 Rokkitt Medium" panose="00000600000000000000" pitchFamily="2" charset="0"/>
              </a:rPr>
              <a:t> </a:t>
            </a:r>
            <a:r>
              <a:rPr lang="en-US" sz="7200" dirty="0" err="1">
                <a:latin typeface="#9Slide04 Rokkitt Medium" panose="00000600000000000000" pitchFamily="2" charset="0"/>
              </a:rPr>
              <a:t>giới</a:t>
            </a:r>
            <a:r>
              <a:rPr lang="en-US" sz="7200" dirty="0">
                <a:latin typeface="#9Slide04 Rokkitt Medium" panose="00000600000000000000" pitchFamily="2" charset="0"/>
              </a:rPr>
              <a:t> </a:t>
            </a:r>
            <a:r>
              <a:rPr lang="en-US" sz="7200" dirty="0" err="1">
                <a:latin typeface="#9Slide04 Rokkitt Medium" panose="00000600000000000000" pitchFamily="2" charset="0"/>
              </a:rPr>
              <a:t>kì</a:t>
            </a:r>
            <a:r>
              <a:rPr lang="en-US" sz="7200" dirty="0">
                <a:latin typeface="#9Slide04 Rokkitt Medium" panose="00000600000000000000" pitchFamily="2" charset="0"/>
              </a:rPr>
              <a:t> </a:t>
            </a:r>
            <a:r>
              <a:rPr lang="en-US" sz="7200" dirty="0" err="1">
                <a:latin typeface="#9Slide04 Rokkitt Medium" panose="00000600000000000000" pitchFamily="2" charset="0"/>
              </a:rPr>
              <a:t>ảo</a:t>
            </a:r>
            <a:endParaRPr lang="en-US" sz="7200" dirty="0">
              <a:solidFill>
                <a:srgbClr val="231F20"/>
              </a:solidFill>
              <a:latin typeface="#9Slide04 Rokkitt Medium" panose="00000600000000000000" pitchFamily="2" charset="0"/>
            </a:endParaRPr>
          </a:p>
        </p:txBody>
      </p:sp>
      <p:sp>
        <p:nvSpPr>
          <p:cNvPr id="8" name="Freeform 4">
            <a:extLst>
              <a:ext uri="{FF2B5EF4-FFF2-40B4-BE49-F238E27FC236}">
                <a16:creationId xmlns:a16="http://schemas.microsoft.com/office/drawing/2014/main" xmlns="" id="{CEFB9182-F71C-23BE-0929-E3D440BCB3DA}"/>
              </a:ext>
            </a:extLst>
          </p:cNvPr>
          <p:cNvSpPr/>
          <p:nvPr/>
        </p:nvSpPr>
        <p:spPr>
          <a:xfrm>
            <a:off x="13608165" y="5780797"/>
            <a:ext cx="4419600" cy="450620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1257300"/>
            <a:ext cx="15621000" cy="769441"/>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in </a:t>
            </a:r>
            <a:r>
              <a:rPr lang="en-US" sz="4400" dirty="0" err="1">
                <a:solidFill>
                  <a:srgbClr val="000000"/>
                </a:solidFill>
                <a:latin typeface="Times New Roman" panose="02020603050405020304" pitchFamily="18" charset="0"/>
                <a:cs typeface="Times New Roman" panose="02020603050405020304" pitchFamily="18" charset="0"/>
              </a:rPr>
              <a:t>đậm</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ẩn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chứa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câu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nào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đó</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143000" y="2324100"/>
            <a:ext cx="15621000" cy="1446550"/>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Nghĩa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cụm</a:t>
            </a:r>
            <a:r>
              <a:rPr lang="en-US" sz="4400" b="1" dirty="0">
                <a:solidFill>
                  <a:srgbClr val="000000"/>
                </a:solidFill>
                <a:latin typeface="Times New Roman" panose="02020603050405020304" pitchFamily="18" charset="0"/>
                <a:cs typeface="Times New Roman" panose="02020603050405020304" pitchFamily="18" charset="0"/>
              </a:rPr>
              <a:t> in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việc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đó</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endParaRPr lang="en-US" sz="44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xmlns="" id="{377C5218-61B1-20C1-1887-E10F109CE79D}"/>
              </a:ext>
            </a:extLst>
          </p:cNvPr>
          <p:cNvSpPr/>
          <p:nvPr/>
        </p:nvSpPr>
        <p:spPr>
          <a:xfrm rot="703746" flipH="1">
            <a:off x="-1154962" y="7308008"/>
            <a:ext cx="4595924" cy="5290273"/>
          </a:xfrm>
          <a:custGeom>
            <a:avLst/>
            <a:gdLst/>
            <a:ahLst/>
            <a:cxnLst/>
            <a:rect l="l" t="t" r="r" b="b"/>
            <a:pathLst>
              <a:path w="4595924" h="5290273">
                <a:moveTo>
                  <a:pt x="4595924" y="0"/>
                </a:moveTo>
                <a:lnTo>
                  <a:pt x="0" y="0"/>
                </a:lnTo>
                <a:lnTo>
                  <a:pt x="0" y="5290272"/>
                </a:lnTo>
                <a:lnTo>
                  <a:pt x="4595924" y="5290272"/>
                </a:lnTo>
                <a:lnTo>
                  <a:pt x="4595924"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sp>
        <p:nvSpPr>
          <p:cNvPr id="5" name="Freeform 5">
            <a:extLst>
              <a:ext uri="{FF2B5EF4-FFF2-40B4-BE49-F238E27FC236}">
                <a16:creationId xmlns:a16="http://schemas.microsoft.com/office/drawing/2014/main" xmlns="" id="{AF72A8D2-4F9A-0E64-211B-1930B8477E2D}"/>
              </a:ext>
            </a:extLst>
          </p:cNvPr>
          <p:cNvSpPr/>
          <p:nvPr/>
        </p:nvSpPr>
        <p:spPr>
          <a:xfrm rot="-952765">
            <a:off x="-1315337" y="-1251351"/>
            <a:ext cx="3907189" cy="3741133"/>
          </a:xfrm>
          <a:custGeom>
            <a:avLst/>
            <a:gdLst/>
            <a:ahLst/>
            <a:cxnLst/>
            <a:rect l="l" t="t" r="r" b="b"/>
            <a:pathLst>
              <a:path w="3907189" h="3741133">
                <a:moveTo>
                  <a:pt x="0" y="0"/>
                </a:moveTo>
                <a:lnTo>
                  <a:pt x="3907188" y="0"/>
                </a:lnTo>
                <a:lnTo>
                  <a:pt x="3907188" y="3741133"/>
                </a:lnTo>
                <a:lnTo>
                  <a:pt x="0" y="3741133"/>
                </a:lnTo>
                <a:lnTo>
                  <a:pt x="0" y="0"/>
                </a:lnTo>
                <a:close/>
              </a:path>
            </a:pathLst>
          </a:custGeom>
          <a:blipFill>
            <a:blip r:embed="rId5">
              <a:alphaModFix amt="50000"/>
              <a:extLst>
                <a:ext uri="{96DAC541-7B7A-43D3-8B79-37D633B846F1}">
                  <asvg:svgBlip xmlns:asvg="http://schemas.microsoft.com/office/drawing/2016/SVG/main" xmlns="" r:embed="rId6"/>
                </a:ext>
              </a:extLst>
            </a:blip>
            <a:stretch>
              <a:fillRect/>
            </a:stretch>
          </a:blipFill>
        </p:spPr>
      </p:sp>
      <p:sp>
        <p:nvSpPr>
          <p:cNvPr id="6" name="Rectangle 5">
            <a:extLst>
              <a:ext uri="{FF2B5EF4-FFF2-40B4-BE49-F238E27FC236}">
                <a16:creationId xmlns:a16="http://schemas.microsoft.com/office/drawing/2014/main" xmlns="" id="{92B8422F-A3D9-0B27-BDB5-CD2707763EA9}"/>
              </a:ext>
            </a:extLst>
          </p:cNvPr>
          <p:cNvSpPr/>
          <p:nvPr/>
        </p:nvSpPr>
        <p:spPr>
          <a:xfrm>
            <a:off x="2362200" y="4485025"/>
            <a:ext cx="140970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Tinh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Vệ</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toàn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lựa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chọn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trẫm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oan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khuất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Vũ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Do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theo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Phan Lang,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Vũ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cũng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đường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quê</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xưa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03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1257300"/>
            <a:ext cx="15621000" cy="769441"/>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in </a:t>
            </a:r>
            <a:r>
              <a:rPr lang="en-US" sz="4400" dirty="0" err="1">
                <a:solidFill>
                  <a:srgbClr val="000000"/>
                </a:solidFill>
                <a:latin typeface="Times New Roman" panose="02020603050405020304" pitchFamily="18" charset="0"/>
                <a:cs typeface="Times New Roman" panose="02020603050405020304" pitchFamily="18" charset="0"/>
              </a:rPr>
              <a:t>đậm</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ẩn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chứa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câu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nào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đó</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143000" y="2324100"/>
            <a:ext cx="15621000" cy="1446550"/>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Nghĩa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cụm</a:t>
            </a:r>
            <a:r>
              <a:rPr lang="en-US" sz="4400" b="1" dirty="0">
                <a:solidFill>
                  <a:srgbClr val="000000"/>
                </a:solidFill>
                <a:latin typeface="Times New Roman" panose="02020603050405020304" pitchFamily="18" charset="0"/>
                <a:cs typeface="Times New Roman" panose="02020603050405020304" pitchFamily="18" charset="0"/>
              </a:rPr>
              <a:t> in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việc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đó</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endParaRPr lang="en-US" sz="44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xmlns="" id="{377C5218-61B1-20C1-1887-E10F109CE79D}"/>
              </a:ext>
            </a:extLst>
          </p:cNvPr>
          <p:cNvSpPr/>
          <p:nvPr/>
        </p:nvSpPr>
        <p:spPr>
          <a:xfrm rot="703746" flipH="1">
            <a:off x="-1154962" y="7308008"/>
            <a:ext cx="4595924" cy="5290273"/>
          </a:xfrm>
          <a:custGeom>
            <a:avLst/>
            <a:gdLst/>
            <a:ahLst/>
            <a:cxnLst/>
            <a:rect l="l" t="t" r="r" b="b"/>
            <a:pathLst>
              <a:path w="4595924" h="5290273">
                <a:moveTo>
                  <a:pt x="4595924" y="0"/>
                </a:moveTo>
                <a:lnTo>
                  <a:pt x="0" y="0"/>
                </a:lnTo>
                <a:lnTo>
                  <a:pt x="0" y="5290272"/>
                </a:lnTo>
                <a:lnTo>
                  <a:pt x="4595924" y="5290272"/>
                </a:lnTo>
                <a:lnTo>
                  <a:pt x="4595924"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sp>
        <p:nvSpPr>
          <p:cNvPr id="5" name="Freeform 5">
            <a:extLst>
              <a:ext uri="{FF2B5EF4-FFF2-40B4-BE49-F238E27FC236}">
                <a16:creationId xmlns:a16="http://schemas.microsoft.com/office/drawing/2014/main" xmlns="" id="{AF72A8D2-4F9A-0E64-211B-1930B8477E2D}"/>
              </a:ext>
            </a:extLst>
          </p:cNvPr>
          <p:cNvSpPr/>
          <p:nvPr/>
        </p:nvSpPr>
        <p:spPr>
          <a:xfrm rot="-952765">
            <a:off x="-1315337" y="-1251351"/>
            <a:ext cx="3907189" cy="3741133"/>
          </a:xfrm>
          <a:custGeom>
            <a:avLst/>
            <a:gdLst/>
            <a:ahLst/>
            <a:cxnLst/>
            <a:rect l="l" t="t" r="r" b="b"/>
            <a:pathLst>
              <a:path w="3907189" h="3741133">
                <a:moveTo>
                  <a:pt x="0" y="0"/>
                </a:moveTo>
                <a:lnTo>
                  <a:pt x="3907188" y="0"/>
                </a:lnTo>
                <a:lnTo>
                  <a:pt x="3907188" y="3741133"/>
                </a:lnTo>
                <a:lnTo>
                  <a:pt x="0" y="3741133"/>
                </a:lnTo>
                <a:lnTo>
                  <a:pt x="0" y="0"/>
                </a:lnTo>
                <a:close/>
              </a:path>
            </a:pathLst>
          </a:custGeom>
          <a:blipFill>
            <a:blip r:embed="rId5">
              <a:alphaModFix amt="50000"/>
              <a:extLst>
                <a:ext uri="{96DAC541-7B7A-43D3-8B79-37D633B846F1}">
                  <asvg:svgBlip xmlns:asvg="http://schemas.microsoft.com/office/drawing/2016/SVG/main" xmlns="" r:embed="rId6"/>
                </a:ext>
              </a:extLst>
            </a:blip>
            <a:stretch>
              <a:fillRect/>
            </a:stretch>
          </a:blipFill>
        </p:spPr>
      </p:sp>
      <p:sp>
        <p:nvSpPr>
          <p:cNvPr id="6" name="Rectangle 5">
            <a:extLst>
              <a:ext uri="{FF2B5EF4-FFF2-40B4-BE49-F238E27FC236}">
                <a16:creationId xmlns:a16="http://schemas.microsoft.com/office/drawing/2014/main" xmlns="" id="{92B8422F-A3D9-0B27-BDB5-CD2707763EA9}"/>
              </a:ext>
            </a:extLst>
          </p:cNvPr>
          <p:cNvSpPr/>
          <p:nvPr/>
        </p:nvSpPr>
        <p:spPr>
          <a:xfrm>
            <a:off x="1676400" y="4438859"/>
            <a:ext cx="15621000" cy="4154984"/>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Điển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Ngựa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Hồ</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gầm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gió</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Việt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cành</a:t>
            </a:r>
            <a:r>
              <a:rPr lang="en-US" sz="4400" b="1"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muốn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nỗi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nhớ</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nhớ</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Vũ </a:t>
            </a:r>
            <a:r>
              <a:rPr lang="en-US" sz="4400" dirty="0" err="1">
                <a:solidFill>
                  <a:srgbClr val="000000"/>
                </a:solidFill>
                <a:latin typeface="Times New Roman" panose="02020603050405020304" pitchFamily="18" charset="0"/>
                <a:cs typeface="Times New Roman" panose="02020603050405020304" pitchFamily="18" charset="0"/>
              </a:rPr>
              <a:t>Nương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080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xmlns="" id="{2CFEF36D-EE2F-933A-10FD-057621C8DC41}"/>
              </a:ext>
            </a:extLst>
          </p:cNvPr>
          <p:cNvSpPr/>
          <p:nvPr/>
        </p:nvSpPr>
        <p:spPr>
          <a:xfrm>
            <a:off x="14624285" y="5143500"/>
            <a:ext cx="5904260" cy="6113944"/>
          </a:xfrm>
          <a:custGeom>
            <a:avLst/>
            <a:gdLst/>
            <a:ahLst/>
            <a:cxnLst/>
            <a:rect l="l" t="t" r="r" b="b"/>
            <a:pathLst>
              <a:path w="5904260" h="6113944">
                <a:moveTo>
                  <a:pt x="0" y="0"/>
                </a:moveTo>
                <a:lnTo>
                  <a:pt x="5904260" y="0"/>
                </a:lnTo>
                <a:lnTo>
                  <a:pt x="5904260" y="6113944"/>
                </a:lnTo>
                <a:lnTo>
                  <a:pt x="0" y="6113944"/>
                </a:lnTo>
                <a:lnTo>
                  <a:pt x="0" y="0"/>
                </a:lnTo>
                <a:close/>
              </a:path>
            </a:pathLst>
          </a:custGeom>
          <a:blipFill>
            <a:blip r:embed="rId3">
              <a:alphaModFix amt="44999"/>
              <a:extLst>
                <a:ext uri="{96DAC541-7B7A-43D3-8B79-37D633B846F1}">
                  <asvg:svgBlip xmlns:asvg="http://schemas.microsoft.com/office/drawing/2016/SVG/main" xmlns="" r:embed="rId4"/>
                </a:ext>
              </a:extLst>
            </a:blip>
            <a:stretch>
              <a:fillRect/>
            </a:stretch>
          </a:blipFill>
        </p:spPr>
      </p:sp>
      <p:sp>
        <p:nvSpPr>
          <p:cNvPr id="7" name="Freeform 3">
            <a:extLst>
              <a:ext uri="{FF2B5EF4-FFF2-40B4-BE49-F238E27FC236}">
                <a16:creationId xmlns:a16="http://schemas.microsoft.com/office/drawing/2014/main" xmlns="" id="{A752211E-9541-9DC3-32F6-B76DB9A0594A}"/>
              </a:ext>
            </a:extLst>
          </p:cNvPr>
          <p:cNvSpPr/>
          <p:nvPr/>
        </p:nvSpPr>
        <p:spPr>
          <a:xfrm rot="8455710">
            <a:off x="-2495041" y="-2025922"/>
            <a:ext cx="4990081" cy="4582558"/>
          </a:xfrm>
          <a:custGeom>
            <a:avLst/>
            <a:gdLst/>
            <a:ahLst/>
            <a:cxnLst/>
            <a:rect l="l" t="t" r="r" b="b"/>
            <a:pathLst>
              <a:path w="4990081" h="4582558">
                <a:moveTo>
                  <a:pt x="0" y="0"/>
                </a:moveTo>
                <a:lnTo>
                  <a:pt x="4990080" y="0"/>
                </a:lnTo>
                <a:lnTo>
                  <a:pt x="4990080" y="4582558"/>
                </a:lnTo>
                <a:lnTo>
                  <a:pt x="0" y="458255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 name="Rectangle 1">
            <a:extLst>
              <a:ext uri="{FF2B5EF4-FFF2-40B4-BE49-F238E27FC236}">
                <a16:creationId xmlns:a16="http://schemas.microsoft.com/office/drawing/2014/main" xmlns="" id="{500541BD-377D-9F88-AF51-4ACA62C1047E}"/>
              </a:ext>
            </a:extLst>
          </p:cNvPr>
          <p:cNvSpPr/>
          <p:nvPr/>
        </p:nvSpPr>
        <p:spPr>
          <a:xfrm>
            <a:off x="457200" y="1714500"/>
            <a:ext cx="9144000" cy="923330"/>
          </a:xfrm>
          <a:prstGeom prst="rect">
            <a:avLst/>
          </a:prstGeom>
        </p:spPr>
        <p:txBody>
          <a:bodyPr>
            <a:spAutoFit/>
          </a:bodyPr>
          <a:lstStyle/>
          <a:p>
            <a:pPr algn="ctr" defTabSz="1828800">
              <a:buClr>
                <a:srgbClr val="000000"/>
              </a:buClr>
            </a:pPr>
            <a:r>
              <a:rPr lang="en-US" sz="5400" b="1" kern="0" dirty="0">
                <a:solidFill>
                  <a:srgbClr val="FF0000"/>
                </a:solidFill>
                <a:latin typeface="#9Slide04 Rokkitt Medium" panose="00000600000000000000" pitchFamily="2" charset="0"/>
                <a:cs typeface="Times New Roman" panose="02020603050405020304" pitchFamily="18" charset="0"/>
                <a:sym typeface="Arial"/>
              </a:rPr>
              <a:t>HOẠT ĐỘNG NHÓM BÀN</a:t>
            </a:r>
            <a:endParaRPr lang="en-US" sz="5400" kern="0" dirty="0">
              <a:solidFill>
                <a:srgbClr val="000000"/>
              </a:solidFill>
              <a:latin typeface="#9Slide04 Rokkitt Medium" panose="00000600000000000000" pitchFamily="2"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xmlns="" id="{7C677AB7-318A-168C-3CBF-5DCDC97BA051}"/>
              </a:ext>
            </a:extLst>
          </p:cNvPr>
          <p:cNvPicPr>
            <a:picLocks noChangeAspect="1"/>
          </p:cNvPicPr>
          <p:nvPr/>
        </p:nvPicPr>
        <p:blipFill>
          <a:blip r:embed="rId7"/>
          <a:stretch>
            <a:fillRect/>
          </a:stretch>
        </p:blipFill>
        <p:spPr>
          <a:xfrm>
            <a:off x="9982200" y="-190500"/>
            <a:ext cx="7262570" cy="10287000"/>
          </a:xfrm>
          <a:prstGeom prst="rect">
            <a:avLst/>
          </a:prstGeom>
        </p:spPr>
      </p:pic>
      <p:sp>
        <p:nvSpPr>
          <p:cNvPr id="5" name="Freeform 2">
            <a:extLst>
              <a:ext uri="{FF2B5EF4-FFF2-40B4-BE49-F238E27FC236}">
                <a16:creationId xmlns:a16="http://schemas.microsoft.com/office/drawing/2014/main" xmlns="" id="{33263CA3-5C66-BE74-CDC1-8D7D165277F0}"/>
              </a:ext>
            </a:extLst>
          </p:cNvPr>
          <p:cNvSpPr/>
          <p:nvPr/>
        </p:nvSpPr>
        <p:spPr>
          <a:xfrm flipH="1">
            <a:off x="35312" y="3924300"/>
            <a:ext cx="7972866" cy="5458899"/>
          </a:xfrm>
          <a:custGeom>
            <a:avLst/>
            <a:gdLst/>
            <a:ahLst/>
            <a:cxnLst/>
            <a:rect l="l" t="t" r="r" b="b"/>
            <a:pathLst>
              <a:path w="7972866" h="5458899">
                <a:moveTo>
                  <a:pt x="0" y="0"/>
                </a:moveTo>
                <a:lnTo>
                  <a:pt x="7972866" y="0"/>
                </a:lnTo>
                <a:lnTo>
                  <a:pt x="7972866" y="5458900"/>
                </a:lnTo>
                <a:lnTo>
                  <a:pt x="0" y="5458900"/>
                </a:lnTo>
                <a:lnTo>
                  <a:pt x="0" y="0"/>
                </a:lnTo>
                <a:close/>
              </a:path>
            </a:pathLst>
          </a:custGeom>
          <a:blipFill>
            <a:blip r:embed="rId8">
              <a:extLst>
                <a:ext uri="{BEBA8EAE-BF5A-486C-A8C5-ECC9F3942E4B}">
                  <a14:imgProps xmlns:a14="http://schemas.microsoft.com/office/drawing/2010/main">
                    <a14:imgLayer r:embed="rId9">
                      <a14:imgEffect>
                        <a14:backgroundRemoval t="7632" b="93158" l="5946" r="98378">
                          <a14:foregroundMark x1="12252" y1="18421" x2="84505" y2="32105"/>
                          <a14:foregroundMark x1="84505" y1="32105" x2="89189" y2="22632"/>
                          <a14:foregroundMark x1="89189" y1="22632" x2="93153" y2="19737"/>
                          <a14:foregroundMark x1="69009" y1="7632" x2="25405" y2="6579"/>
                          <a14:foregroundMark x1="25405" y1="6579" x2="6126" y2="49737"/>
                          <a14:foregroundMark x1="6126" y1="49737" x2="9550" y2="76053"/>
                          <a14:foregroundMark x1="9550" y1="76053" x2="27928" y2="90789"/>
                          <a14:foregroundMark x1="27928" y1="90789" x2="83604" y2="80263"/>
                          <a14:foregroundMark x1="83604" y1="80263" x2="90090" y2="55263"/>
                          <a14:foregroundMark x1="90090" y1="55263" x2="89910" y2="48684"/>
                          <a14:foregroundMark x1="92973" y1="11053" x2="77658" y2="14737"/>
                          <a14:foregroundMark x1="77658" y1="14737" x2="77658" y2="15526"/>
                          <a14:foregroundMark x1="92072" y1="88684" x2="77297" y2="94474"/>
                          <a14:foregroundMark x1="77297" y1="94474" x2="17297" y2="88684"/>
                          <a14:foregroundMark x1="17297" y1="88684" x2="6306" y2="82105"/>
                          <a14:foregroundMark x1="6306" y1="82105" x2="6486" y2="72895"/>
                          <a14:foregroundMark x1="98018" y1="95000" x2="93514" y2="38947"/>
                          <a14:foregroundMark x1="93514" y1="38947" x2="87387" y2="20789"/>
                          <a14:foregroundMark x1="87387" y1="20789" x2="71892" y2="7895"/>
                          <a14:foregroundMark x1="71892" y1="7895" x2="60180" y2="7632"/>
                          <a14:foregroundMark x1="60180" y1="7632" x2="58559" y2="8421"/>
                          <a14:foregroundMark x1="98378" y1="13684" x2="94054" y2="93158"/>
                          <a14:foregroundMark x1="38018" y1="42632" x2="49730" y2="45526"/>
                          <a14:foregroundMark x1="13333" y1="77632" x2="37658" y2="50263"/>
                          <a14:foregroundMark x1="80901" y1="85526" x2="50631" y2="82895"/>
                          <a14:foregroundMark x1="50631" y1="82895" x2="50270" y2="82368"/>
                        </a14:backgroundRemoval>
                      </a14:imgEffect>
                    </a14:imgLayer>
                  </a14:imgProps>
                </a:ext>
              </a:extLst>
            </a:blip>
            <a:stretch>
              <a:fillRect/>
            </a:stretch>
          </a:blipFill>
        </p:spPr>
      </p:sp>
    </p:spTree>
    <p:extLst>
      <p:ext uri="{BB962C8B-B14F-4D97-AF65-F5344CB8AC3E}">
        <p14:creationId xmlns:p14="http://schemas.microsoft.com/office/powerpoint/2010/main" val="289342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FACF453-027C-5C2C-8D95-DC2CE4C6F4E7}"/>
              </a:ext>
            </a:extLst>
          </p:cNvPr>
          <p:cNvSpPr/>
          <p:nvPr/>
        </p:nvSpPr>
        <p:spPr>
          <a:xfrm>
            <a:off x="533400" y="1485900"/>
            <a:ext cx="17221200" cy="8494633"/>
          </a:xfrm>
          <a:prstGeom prst="rect">
            <a:avLst/>
          </a:prstGeom>
        </p:spPr>
        <p:txBody>
          <a:bodyPr wrap="square">
            <a:spAutoFit/>
          </a:bodyPr>
          <a:lstStyle/>
          <a:p>
            <a:pPr algn="just" defTabSz="1828800">
              <a:buClr>
                <a:srgbClr val="000000"/>
              </a:buClr>
              <a:defRPr/>
            </a:pPr>
            <a:r>
              <a:rPr lang="en-US" sz="4200" kern="0" dirty="0">
                <a:solidFill>
                  <a:srgbClr val="000000"/>
                </a:solidFill>
                <a:latin typeface="Arial"/>
                <a:cs typeface="Arial"/>
                <a:sym typeface="Arial"/>
              </a:rPr>
              <a:t>          </a:t>
            </a:r>
            <a:r>
              <a:rPr lang="vi-VN" sz="4200" kern="0" dirty="0">
                <a:solidFill>
                  <a:srgbClr val="000000"/>
                </a:solidFill>
                <a:latin typeface="Times New Roman" panose="02020603050405020304" pitchFamily="18" charset="0"/>
                <a:cs typeface="Arial"/>
                <a:sym typeface="Arial"/>
              </a:rPr>
              <a:t>Có một ông lão kia sinh sống gần biên ải (tức Tái Ông). Nhà ông nuôi một con ngựa quý. Thế nào nó tự nhiên đi vào đất bắc mất hút. Những người quen biết đến nhà hỏi thăm, ông nói với họ: “Mất ngựa biết đâu lại là điềm may”. Quả nhiên, mấy hôm sau con ngựa nọ trở về, lại “rủ” thêm mấy con tuấn mã nữa đi cùng. Anh em láng giềng đến chia vui, ông lại chép miệng nói: “Ôi dào! Được thêm ngựa biết đâu lại là hoạ đó”. Cầu được ước thấy! Con trai ông thấy ngựa đẹp bèn mải mê tập cưỡi, phi ngựa suốt ngày để đến nỗi một hôm ngã gãy cả chân. Tội quá! Trước sự kiện này, mọi người cho là tai hoạ, nhưng Tái Ông vẫn ung dung: “Biết đâu lại là phúc đó!”. Mà cũng nghiệm vậy. Sau đó, đất nước bị giặc giã, trai tráng tất thảy phải ra trận. Mà xung trận tiền thì “mười thằng chết chín” là cái chắc. Riêng cậu con trai ông vì tàn tật mà được ở lại và sống sót, ở với cha trọn đời, sinh con đẻ cái. Quả là “trong phúc có hoạ”, “trong hoạ lại có phúc”. Sự đời thật khó mà lường.</a:t>
            </a:r>
          </a:p>
        </p:txBody>
      </p:sp>
      <p:pic>
        <p:nvPicPr>
          <p:cNvPr id="3" name="Picture 2">
            <a:extLst>
              <a:ext uri="{FF2B5EF4-FFF2-40B4-BE49-F238E27FC236}">
                <a16:creationId xmlns:a16="http://schemas.microsoft.com/office/drawing/2014/main" xmlns="" id="{500A4F3E-A728-F8B0-1255-A08E8441A158}"/>
              </a:ext>
            </a:extLst>
          </p:cNvPr>
          <p:cNvPicPr>
            <a:picLocks noChangeAspect="1"/>
          </p:cNvPicPr>
          <p:nvPr/>
        </p:nvPicPr>
        <p:blipFill>
          <a:blip r:embed="rId3"/>
          <a:stretch>
            <a:fillRect/>
          </a:stretch>
        </p:blipFill>
        <p:spPr>
          <a:xfrm>
            <a:off x="4648200" y="8792"/>
            <a:ext cx="8478386" cy="1988294"/>
          </a:xfrm>
          <a:prstGeom prst="rect">
            <a:avLst/>
          </a:prstGeom>
        </p:spPr>
      </p:pic>
      <p:sp>
        <p:nvSpPr>
          <p:cNvPr id="4" name="Freeform 5">
            <a:extLst>
              <a:ext uri="{FF2B5EF4-FFF2-40B4-BE49-F238E27FC236}">
                <a16:creationId xmlns:a16="http://schemas.microsoft.com/office/drawing/2014/main" xmlns="" id="{C412E229-D099-F271-FF71-C475D2253046}"/>
              </a:ext>
            </a:extLst>
          </p:cNvPr>
          <p:cNvSpPr/>
          <p:nvPr/>
        </p:nvSpPr>
        <p:spPr>
          <a:xfrm rot="1875844">
            <a:off x="-1751300" y="-1564100"/>
            <a:ext cx="3907189" cy="3741133"/>
          </a:xfrm>
          <a:custGeom>
            <a:avLst/>
            <a:gdLst/>
            <a:ahLst/>
            <a:cxnLst/>
            <a:rect l="l" t="t" r="r" b="b"/>
            <a:pathLst>
              <a:path w="3907189" h="3741133">
                <a:moveTo>
                  <a:pt x="0" y="0"/>
                </a:moveTo>
                <a:lnTo>
                  <a:pt x="3907189" y="0"/>
                </a:lnTo>
                <a:lnTo>
                  <a:pt x="3907189" y="3741133"/>
                </a:lnTo>
                <a:lnTo>
                  <a:pt x="0" y="3741133"/>
                </a:lnTo>
                <a:lnTo>
                  <a:pt x="0" y="0"/>
                </a:lnTo>
                <a:close/>
              </a:path>
            </a:pathLst>
          </a:custGeom>
          <a:blipFill>
            <a:blip r:embed="rId4">
              <a:alphaModFix amt="50000"/>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7167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xmlns="" id="{2CFEF36D-EE2F-933A-10FD-057621C8DC41}"/>
              </a:ext>
            </a:extLst>
          </p:cNvPr>
          <p:cNvSpPr/>
          <p:nvPr/>
        </p:nvSpPr>
        <p:spPr>
          <a:xfrm>
            <a:off x="14624285" y="5143500"/>
            <a:ext cx="5904260" cy="6113944"/>
          </a:xfrm>
          <a:custGeom>
            <a:avLst/>
            <a:gdLst/>
            <a:ahLst/>
            <a:cxnLst/>
            <a:rect l="l" t="t" r="r" b="b"/>
            <a:pathLst>
              <a:path w="5904260" h="6113944">
                <a:moveTo>
                  <a:pt x="0" y="0"/>
                </a:moveTo>
                <a:lnTo>
                  <a:pt x="5904260" y="0"/>
                </a:lnTo>
                <a:lnTo>
                  <a:pt x="5904260" y="6113944"/>
                </a:lnTo>
                <a:lnTo>
                  <a:pt x="0" y="6113944"/>
                </a:lnTo>
                <a:lnTo>
                  <a:pt x="0" y="0"/>
                </a:lnTo>
                <a:close/>
              </a:path>
            </a:pathLst>
          </a:custGeom>
          <a:blipFill>
            <a:blip r:embed="rId3">
              <a:alphaModFix amt="44999"/>
              <a:extLst>
                <a:ext uri="{96DAC541-7B7A-43D3-8B79-37D633B846F1}">
                  <asvg:svgBlip xmlns:asvg="http://schemas.microsoft.com/office/drawing/2016/SVG/main" xmlns="" r:embed="rId4"/>
                </a:ext>
              </a:extLst>
            </a:blip>
            <a:stretch>
              <a:fillRect/>
            </a:stretch>
          </a:blipFill>
        </p:spPr>
      </p:sp>
      <p:sp>
        <p:nvSpPr>
          <p:cNvPr id="7" name="Freeform 3">
            <a:extLst>
              <a:ext uri="{FF2B5EF4-FFF2-40B4-BE49-F238E27FC236}">
                <a16:creationId xmlns:a16="http://schemas.microsoft.com/office/drawing/2014/main" xmlns="" id="{A752211E-9541-9DC3-32F6-B76DB9A0594A}"/>
              </a:ext>
            </a:extLst>
          </p:cNvPr>
          <p:cNvSpPr/>
          <p:nvPr/>
        </p:nvSpPr>
        <p:spPr>
          <a:xfrm rot="8455710">
            <a:off x="-2495041" y="-2025922"/>
            <a:ext cx="4990081" cy="4582558"/>
          </a:xfrm>
          <a:custGeom>
            <a:avLst/>
            <a:gdLst/>
            <a:ahLst/>
            <a:cxnLst/>
            <a:rect l="l" t="t" r="r" b="b"/>
            <a:pathLst>
              <a:path w="4990081" h="4582558">
                <a:moveTo>
                  <a:pt x="0" y="0"/>
                </a:moveTo>
                <a:lnTo>
                  <a:pt x="4990080" y="0"/>
                </a:lnTo>
                <a:lnTo>
                  <a:pt x="4990080" y="4582558"/>
                </a:lnTo>
                <a:lnTo>
                  <a:pt x="0" y="458255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2">
            <a:extLst>
              <a:ext uri="{FF2B5EF4-FFF2-40B4-BE49-F238E27FC236}">
                <a16:creationId xmlns:a16="http://schemas.microsoft.com/office/drawing/2014/main" xmlns="" id="{33263CA3-5C66-BE74-CDC1-8D7D165277F0}"/>
              </a:ext>
            </a:extLst>
          </p:cNvPr>
          <p:cNvSpPr/>
          <p:nvPr/>
        </p:nvSpPr>
        <p:spPr>
          <a:xfrm flipH="1">
            <a:off x="35312" y="3924300"/>
            <a:ext cx="7972866" cy="5458899"/>
          </a:xfrm>
          <a:custGeom>
            <a:avLst/>
            <a:gdLst/>
            <a:ahLst/>
            <a:cxnLst/>
            <a:rect l="l" t="t" r="r" b="b"/>
            <a:pathLst>
              <a:path w="7972866" h="5458899">
                <a:moveTo>
                  <a:pt x="0" y="0"/>
                </a:moveTo>
                <a:lnTo>
                  <a:pt x="7972866" y="0"/>
                </a:lnTo>
                <a:lnTo>
                  <a:pt x="7972866" y="5458900"/>
                </a:lnTo>
                <a:lnTo>
                  <a:pt x="0" y="5458900"/>
                </a:lnTo>
                <a:lnTo>
                  <a:pt x="0" y="0"/>
                </a:lnTo>
                <a:close/>
              </a:path>
            </a:pathLst>
          </a:custGeom>
          <a:blipFill>
            <a:blip r:embed="rId7">
              <a:extLst>
                <a:ext uri="{BEBA8EAE-BF5A-486C-A8C5-ECC9F3942E4B}">
                  <a14:imgProps xmlns:a14="http://schemas.microsoft.com/office/drawing/2010/main">
                    <a14:imgLayer r:embed="rId8">
                      <a14:imgEffect>
                        <a14:backgroundRemoval t="7632" b="93158" l="5946" r="98378">
                          <a14:foregroundMark x1="12252" y1="18421" x2="84505" y2="32105"/>
                          <a14:foregroundMark x1="84505" y1="32105" x2="89189" y2="22632"/>
                          <a14:foregroundMark x1="89189" y1="22632" x2="93153" y2="19737"/>
                          <a14:foregroundMark x1="69009" y1="7632" x2="25405" y2="6579"/>
                          <a14:foregroundMark x1="25405" y1="6579" x2="6126" y2="49737"/>
                          <a14:foregroundMark x1="6126" y1="49737" x2="9550" y2="76053"/>
                          <a14:foregroundMark x1="9550" y1="76053" x2="27928" y2="90789"/>
                          <a14:foregroundMark x1="27928" y1="90789" x2="83604" y2="80263"/>
                          <a14:foregroundMark x1="83604" y1="80263" x2="90090" y2="55263"/>
                          <a14:foregroundMark x1="90090" y1="55263" x2="89910" y2="48684"/>
                          <a14:foregroundMark x1="92973" y1="11053" x2="77658" y2="14737"/>
                          <a14:foregroundMark x1="77658" y1="14737" x2="77658" y2="15526"/>
                          <a14:foregroundMark x1="92072" y1="88684" x2="77297" y2="94474"/>
                          <a14:foregroundMark x1="77297" y1="94474" x2="17297" y2="88684"/>
                          <a14:foregroundMark x1="17297" y1="88684" x2="6306" y2="82105"/>
                          <a14:foregroundMark x1="6306" y1="82105" x2="6486" y2="72895"/>
                          <a14:foregroundMark x1="98018" y1="95000" x2="93514" y2="38947"/>
                          <a14:foregroundMark x1="93514" y1="38947" x2="87387" y2="20789"/>
                          <a14:foregroundMark x1="87387" y1="20789" x2="71892" y2="7895"/>
                          <a14:foregroundMark x1="71892" y1="7895" x2="60180" y2="7632"/>
                          <a14:foregroundMark x1="60180" y1="7632" x2="58559" y2="8421"/>
                          <a14:foregroundMark x1="98378" y1="13684" x2="94054" y2="93158"/>
                          <a14:foregroundMark x1="38018" y1="42632" x2="49730" y2="45526"/>
                          <a14:foregroundMark x1="13333" y1="77632" x2="37658" y2="50263"/>
                          <a14:foregroundMark x1="80901" y1="85526" x2="50631" y2="82895"/>
                          <a14:foregroundMark x1="50631" y1="82895" x2="50270" y2="82368"/>
                        </a14:backgroundRemoval>
                      </a14:imgEffect>
                    </a14:imgLayer>
                  </a14:imgProps>
                </a:ext>
              </a:extLst>
            </a:blip>
            <a:stretch>
              <a:fillRect/>
            </a:stretch>
          </a:blipFill>
        </p:spPr>
      </p:sp>
      <p:sp>
        <p:nvSpPr>
          <p:cNvPr id="8" name="TextBox 7">
            <a:extLst>
              <a:ext uri="{FF2B5EF4-FFF2-40B4-BE49-F238E27FC236}">
                <a16:creationId xmlns:a16="http://schemas.microsoft.com/office/drawing/2014/main" xmlns="" id="{F2A1C592-DC84-43DD-B6D9-8D0A724E5963}"/>
              </a:ext>
            </a:extLst>
          </p:cNvPr>
          <p:cNvSpPr txBox="1"/>
          <p:nvPr/>
        </p:nvSpPr>
        <p:spPr>
          <a:xfrm>
            <a:off x="4648200" y="1257300"/>
            <a:ext cx="11957538" cy="2123658"/>
          </a:xfrm>
          <a:prstGeom prst="rect">
            <a:avLst/>
          </a:prstGeom>
          <a:noFill/>
        </p:spPr>
        <p:txBody>
          <a:bodyPr wrap="square">
            <a:spAutoFit/>
          </a:bodyPr>
          <a:lstStyle/>
          <a:p>
            <a:pPr algn="just" defTabSz="1828800">
              <a:buClr>
                <a:srgbClr val="000000"/>
              </a:buClr>
            </a:pPr>
            <a:r>
              <a:rPr lang="vi-VN" sz="4400" kern="0" dirty="0">
                <a:solidFill>
                  <a:srgbClr val="000000"/>
                </a:solidFill>
                <a:latin typeface="Times New Roman" panose="02020603050405020304" pitchFamily="18" charset="0"/>
                <a:cs typeface="Arial"/>
                <a:sym typeface="Arial"/>
              </a:rPr>
              <a:t>- Ý nghĩa của </a:t>
            </a:r>
            <a:r>
              <a:rPr lang="vi-VN" sz="4400" b="1" kern="0" dirty="0">
                <a:solidFill>
                  <a:srgbClr val="000000"/>
                </a:solidFill>
                <a:latin typeface="Times New Roman" panose="02020603050405020304" pitchFamily="18" charset="0"/>
                <a:cs typeface="Arial"/>
                <a:sym typeface="Arial"/>
              </a:rPr>
              <a:t>điển tích “ngựa Tái Ông”: </a:t>
            </a:r>
            <a:r>
              <a:rPr lang="vi-VN" sz="4400" kern="0" dirty="0">
                <a:solidFill>
                  <a:srgbClr val="000000"/>
                </a:solidFill>
                <a:latin typeface="Times New Roman" panose="02020603050405020304" pitchFamily="18" charset="0"/>
                <a:cs typeface="Arial"/>
                <a:sym typeface="Arial"/>
              </a:rPr>
              <a:t>chỉ họa phúc khôn lường, được không nên mừng, mất không nên lo. </a:t>
            </a:r>
            <a:r>
              <a:rPr lang="vi-VN" sz="4400" i="1" kern="0" dirty="0">
                <a:solidFill>
                  <a:srgbClr val="000000"/>
                </a:solidFill>
                <a:latin typeface="Times New Roman" panose="02020603050405020304" pitchFamily="18" charset="0"/>
                <a:cs typeface="Arial"/>
                <a:sym typeface="Arial"/>
              </a:rPr>
              <a:t>Ngựa tái </a:t>
            </a:r>
            <a:r>
              <a:rPr lang="en-US" sz="4400" i="1" kern="0" dirty="0">
                <a:solidFill>
                  <a:srgbClr val="000000"/>
                </a:solidFill>
                <a:latin typeface="Times New Roman" panose="02020603050405020304" pitchFamily="18" charset="0"/>
                <a:cs typeface="Arial"/>
                <a:sym typeface="Arial"/>
              </a:rPr>
              <a:t>Ô</a:t>
            </a:r>
            <a:r>
              <a:rPr lang="vi-VN" sz="4400" i="1" kern="0" dirty="0">
                <a:solidFill>
                  <a:srgbClr val="000000"/>
                </a:solidFill>
                <a:latin typeface="Times New Roman" panose="02020603050405020304" pitchFamily="18" charset="0"/>
                <a:cs typeface="Arial"/>
                <a:sym typeface="Arial"/>
              </a:rPr>
              <a:t>ng</a:t>
            </a:r>
            <a:r>
              <a:rPr lang="vi-VN" sz="4400" kern="0" dirty="0">
                <a:solidFill>
                  <a:srgbClr val="000000"/>
                </a:solidFill>
                <a:latin typeface="Times New Roman" panose="02020603050405020304" pitchFamily="18" charset="0"/>
                <a:cs typeface="Arial"/>
                <a:sym typeface="Arial"/>
              </a:rPr>
              <a:t> họa phúc biết về đâu.</a:t>
            </a:r>
          </a:p>
        </p:txBody>
      </p:sp>
    </p:spTree>
    <p:extLst>
      <p:ext uri="{BB962C8B-B14F-4D97-AF65-F5344CB8AC3E}">
        <p14:creationId xmlns:p14="http://schemas.microsoft.com/office/powerpoint/2010/main" val="204012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xmlns="" id="{547AE866-26D4-1E0C-5CBC-9EB2B208B83A}"/>
              </a:ext>
            </a:extLst>
          </p:cNvPr>
          <p:cNvSpPr/>
          <p:nvPr/>
        </p:nvSpPr>
        <p:spPr>
          <a:xfrm>
            <a:off x="5181600" y="2095500"/>
            <a:ext cx="11427124" cy="4255506"/>
          </a:xfrm>
          <a:custGeom>
            <a:avLst/>
            <a:gdLst/>
            <a:ahLst/>
            <a:cxnLst/>
            <a:rect l="l" t="t" r="r" b="b"/>
            <a:pathLst>
              <a:path w="8479147" h="3561242">
                <a:moveTo>
                  <a:pt x="0" y="0"/>
                </a:moveTo>
                <a:lnTo>
                  <a:pt x="8479147" y="0"/>
                </a:lnTo>
                <a:lnTo>
                  <a:pt x="8479147" y="3561242"/>
                </a:lnTo>
                <a:lnTo>
                  <a:pt x="0" y="35612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5"/>
          <p:cNvSpPr txBox="1"/>
          <p:nvPr/>
        </p:nvSpPr>
        <p:spPr>
          <a:xfrm>
            <a:off x="6181162" y="3390900"/>
            <a:ext cx="9133257" cy="2060372"/>
          </a:xfrm>
          <a:prstGeom prst="rect">
            <a:avLst/>
          </a:prstGeom>
        </p:spPr>
        <p:txBody>
          <a:bodyPr lIns="0" tIns="0" rIns="0" bIns="0" rtlCol="0" anchor="t">
            <a:spAutoFit/>
          </a:bodyPr>
          <a:lstStyle/>
          <a:p>
            <a:pPr algn="ctr">
              <a:lnSpc>
                <a:spcPts val="8000"/>
              </a:lnSpc>
            </a:pPr>
            <a:r>
              <a:rPr lang="en-US" sz="7200" dirty="0">
                <a:solidFill>
                  <a:srgbClr val="231F20"/>
                </a:solidFill>
                <a:latin typeface="#9Slide04 Podkova Medium" panose="00000600000000000000" pitchFamily="2" charset="0"/>
              </a:rPr>
              <a:t>I.</a:t>
            </a:r>
          </a:p>
          <a:p>
            <a:pPr algn="ctr">
              <a:lnSpc>
                <a:spcPts val="8000"/>
              </a:lnSpc>
            </a:pPr>
            <a:r>
              <a:rPr lang="en-US" sz="7200" dirty="0" err="1">
                <a:solidFill>
                  <a:srgbClr val="231F20"/>
                </a:solidFill>
                <a:latin typeface="#9Slide04 Podkova Medium" panose="00000600000000000000" pitchFamily="2" charset="0"/>
              </a:rPr>
              <a:t>Hình</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thành</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kiến</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thức</a:t>
            </a:r>
            <a:endParaRPr lang="en-US" sz="7200" dirty="0">
              <a:solidFill>
                <a:srgbClr val="231F20"/>
              </a:solidFill>
              <a:latin typeface="#9Slide04 Podkova Medium" panose="00000600000000000000" pitchFamily="2" charset="0"/>
            </a:endParaRPr>
          </a:p>
        </p:txBody>
      </p:sp>
      <p:sp>
        <p:nvSpPr>
          <p:cNvPr id="2" name="Freeform 2">
            <a:extLst>
              <a:ext uri="{FF2B5EF4-FFF2-40B4-BE49-F238E27FC236}">
                <a16:creationId xmlns:a16="http://schemas.microsoft.com/office/drawing/2014/main" xmlns="" id="{211F5859-9370-C6B6-2C15-F7A07CC1F2AF}"/>
              </a:ext>
            </a:extLst>
          </p:cNvPr>
          <p:cNvSpPr/>
          <p:nvPr/>
        </p:nvSpPr>
        <p:spPr>
          <a:xfrm>
            <a:off x="571262" y="4600047"/>
            <a:ext cx="5424016" cy="4935855"/>
          </a:xfrm>
          <a:custGeom>
            <a:avLst/>
            <a:gdLst/>
            <a:ahLst/>
            <a:cxnLst/>
            <a:rect l="l" t="t" r="r" b="b"/>
            <a:pathLst>
              <a:path w="5424016" h="4935855">
                <a:moveTo>
                  <a:pt x="0" y="0"/>
                </a:moveTo>
                <a:lnTo>
                  <a:pt x="5424016" y="0"/>
                </a:lnTo>
                <a:lnTo>
                  <a:pt x="5424016" y="4935854"/>
                </a:lnTo>
                <a:lnTo>
                  <a:pt x="0" y="4935854"/>
                </a:lnTo>
                <a:lnTo>
                  <a:pt x="0" y="0"/>
                </a:lnTo>
                <a:close/>
              </a:path>
            </a:pathLst>
          </a:custGeom>
          <a:blipFill>
            <a:blip r:embed="rId5"/>
            <a:stretch>
              <a:fillRect/>
            </a:stretch>
          </a:blipFill>
        </p:spPr>
      </p:sp>
      <p:sp>
        <p:nvSpPr>
          <p:cNvPr id="3" name="Freeform 3">
            <a:extLst>
              <a:ext uri="{FF2B5EF4-FFF2-40B4-BE49-F238E27FC236}">
                <a16:creationId xmlns:a16="http://schemas.microsoft.com/office/drawing/2014/main" xmlns="" id="{025096C9-637F-4CFE-5B54-C8462EFFE87C}"/>
              </a:ext>
            </a:extLst>
          </p:cNvPr>
          <p:cNvSpPr/>
          <p:nvPr/>
        </p:nvSpPr>
        <p:spPr>
          <a:xfrm rot="703746" flipH="1">
            <a:off x="15990038" y="6272225"/>
            <a:ext cx="4595924" cy="5290273"/>
          </a:xfrm>
          <a:custGeom>
            <a:avLst/>
            <a:gdLst/>
            <a:ahLst/>
            <a:cxnLst/>
            <a:rect l="l" t="t" r="r" b="b"/>
            <a:pathLst>
              <a:path w="4595924" h="5290273">
                <a:moveTo>
                  <a:pt x="4595924" y="0"/>
                </a:moveTo>
                <a:lnTo>
                  <a:pt x="0" y="0"/>
                </a:lnTo>
                <a:lnTo>
                  <a:pt x="0" y="5290272"/>
                </a:lnTo>
                <a:lnTo>
                  <a:pt x="4595924" y="5290272"/>
                </a:lnTo>
                <a:lnTo>
                  <a:pt x="4595924"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4" name="Freeform 4">
            <a:extLst>
              <a:ext uri="{FF2B5EF4-FFF2-40B4-BE49-F238E27FC236}">
                <a16:creationId xmlns:a16="http://schemas.microsoft.com/office/drawing/2014/main" xmlns="" id="{158E55BF-503D-76CA-D5B5-DED9D53E3D9F}"/>
              </a:ext>
            </a:extLst>
          </p:cNvPr>
          <p:cNvSpPr/>
          <p:nvPr/>
        </p:nvSpPr>
        <p:spPr>
          <a:xfrm rot="1875844">
            <a:off x="15500832" y="-1028700"/>
            <a:ext cx="3907189" cy="3741133"/>
          </a:xfrm>
          <a:custGeom>
            <a:avLst/>
            <a:gdLst/>
            <a:ahLst/>
            <a:cxnLst/>
            <a:rect l="l" t="t" r="r" b="b"/>
            <a:pathLst>
              <a:path w="3907189" h="3741133">
                <a:moveTo>
                  <a:pt x="0" y="0"/>
                </a:moveTo>
                <a:lnTo>
                  <a:pt x="3907189" y="0"/>
                </a:lnTo>
                <a:lnTo>
                  <a:pt x="3907189" y="3741133"/>
                </a:lnTo>
                <a:lnTo>
                  <a:pt x="0" y="3741133"/>
                </a:lnTo>
                <a:lnTo>
                  <a:pt x="0" y="0"/>
                </a:lnTo>
                <a:close/>
              </a:path>
            </a:pathLst>
          </a:custGeom>
          <a:blipFill>
            <a:blip r:embed="rId8">
              <a:alphaModFix amt="50000"/>
              <a:extLst>
                <a:ext uri="{96DAC541-7B7A-43D3-8B79-37D633B846F1}">
                  <asvg:svgBlip xmlns:asvg="http://schemas.microsoft.com/office/drawing/2016/SVG/main" xmlns="" r:embed="rId9"/>
                </a:ext>
              </a:extLst>
            </a:blip>
            <a:stretch>
              <a:fillRect/>
            </a:stretch>
          </a:blipFill>
        </p:spPr>
      </p:sp>
      <p:sp>
        <p:nvSpPr>
          <p:cNvPr id="5" name="Freeform 5">
            <a:extLst>
              <a:ext uri="{FF2B5EF4-FFF2-40B4-BE49-F238E27FC236}">
                <a16:creationId xmlns:a16="http://schemas.microsoft.com/office/drawing/2014/main" xmlns="" id="{2C31AA2B-C308-EC65-8D17-427ACB2FFA4D}"/>
              </a:ext>
            </a:extLst>
          </p:cNvPr>
          <p:cNvSpPr/>
          <p:nvPr/>
        </p:nvSpPr>
        <p:spPr>
          <a:xfrm rot="-952765">
            <a:off x="-924894" y="-1028700"/>
            <a:ext cx="3907189" cy="3741133"/>
          </a:xfrm>
          <a:custGeom>
            <a:avLst/>
            <a:gdLst/>
            <a:ahLst/>
            <a:cxnLst/>
            <a:rect l="l" t="t" r="r" b="b"/>
            <a:pathLst>
              <a:path w="3907189" h="3741133">
                <a:moveTo>
                  <a:pt x="0" y="0"/>
                </a:moveTo>
                <a:lnTo>
                  <a:pt x="3907188" y="0"/>
                </a:lnTo>
                <a:lnTo>
                  <a:pt x="3907188" y="3741133"/>
                </a:lnTo>
                <a:lnTo>
                  <a:pt x="0" y="3741133"/>
                </a:lnTo>
                <a:lnTo>
                  <a:pt x="0" y="0"/>
                </a:lnTo>
                <a:close/>
              </a:path>
            </a:pathLst>
          </a:custGeom>
          <a:blipFill>
            <a:blip r:embed="rId8">
              <a:alphaModFix amt="50000"/>
              <a:extLst>
                <a:ext uri="{96DAC541-7B7A-43D3-8B79-37D633B846F1}">
                  <asvg:svgBlip xmlns:asvg="http://schemas.microsoft.com/office/drawing/2016/SVG/main" xmlns="" r:embed="rId10"/>
                </a:ext>
              </a:extLst>
            </a:blip>
            <a:stretch>
              <a:fillRect/>
            </a:stretch>
          </a:blipFill>
        </p:spPr>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055B7316-F911-1C1C-7D45-59C85C447063}"/>
              </a:ext>
            </a:extLst>
          </p:cNvPr>
          <p:cNvSpPr/>
          <p:nvPr/>
        </p:nvSpPr>
        <p:spPr>
          <a:xfrm>
            <a:off x="15392400" y="7273154"/>
            <a:ext cx="4167845" cy="4114800"/>
          </a:xfrm>
          <a:custGeom>
            <a:avLst/>
            <a:gdLst/>
            <a:ahLst/>
            <a:cxnLst/>
            <a:rect l="l" t="t" r="r" b="b"/>
            <a:pathLst>
              <a:path w="4167845" h="4114800">
                <a:moveTo>
                  <a:pt x="0" y="0"/>
                </a:moveTo>
                <a:lnTo>
                  <a:pt x="4167846" y="0"/>
                </a:lnTo>
                <a:lnTo>
                  <a:pt x="4167846" y="4114800"/>
                </a:lnTo>
                <a:lnTo>
                  <a:pt x="0" y="4114800"/>
                </a:lnTo>
                <a:lnTo>
                  <a:pt x="0" y="0"/>
                </a:lnTo>
                <a:close/>
              </a:path>
            </a:pathLst>
          </a:custGeom>
          <a:blipFill>
            <a:blip r:embed="rId3">
              <a:alphaModFix amt="55000"/>
              <a:extLst>
                <a:ext uri="{96DAC541-7B7A-43D3-8B79-37D633B846F1}">
                  <asvg:svgBlip xmlns:asvg="http://schemas.microsoft.com/office/drawing/2016/SVG/main" xmlns="" r:embed="rId4"/>
                </a:ext>
              </a:extLst>
            </a:blip>
            <a:stretch>
              <a:fillRect/>
            </a:stretch>
          </a:blipFill>
        </p:spPr>
      </p:sp>
      <p:sp>
        <p:nvSpPr>
          <p:cNvPr id="4" name="Freeform 5">
            <a:extLst>
              <a:ext uri="{FF2B5EF4-FFF2-40B4-BE49-F238E27FC236}">
                <a16:creationId xmlns:a16="http://schemas.microsoft.com/office/drawing/2014/main" xmlns="" id="{F5FD74E3-A742-BF1C-77F7-59FE07DD1FEE}"/>
              </a:ext>
            </a:extLst>
          </p:cNvPr>
          <p:cNvSpPr/>
          <p:nvPr/>
        </p:nvSpPr>
        <p:spPr>
          <a:xfrm rot="-4285568">
            <a:off x="16869737" y="6663309"/>
            <a:ext cx="3406299" cy="3475815"/>
          </a:xfrm>
          <a:custGeom>
            <a:avLst/>
            <a:gdLst/>
            <a:ahLst/>
            <a:cxnLst/>
            <a:rect l="l" t="t" r="r" b="b"/>
            <a:pathLst>
              <a:path w="3406299" h="3475815">
                <a:moveTo>
                  <a:pt x="0" y="0"/>
                </a:moveTo>
                <a:lnTo>
                  <a:pt x="3406299" y="0"/>
                </a:lnTo>
                <a:lnTo>
                  <a:pt x="3406299" y="3475815"/>
                </a:lnTo>
                <a:lnTo>
                  <a:pt x="0" y="3475815"/>
                </a:lnTo>
                <a:lnTo>
                  <a:pt x="0" y="0"/>
                </a:lnTo>
                <a:close/>
              </a:path>
            </a:pathLst>
          </a:custGeom>
          <a:blipFill>
            <a:blip r:embed="rId5">
              <a:alphaModFix amt="55000"/>
              <a:extLst>
                <a:ext uri="{96DAC541-7B7A-43D3-8B79-37D633B846F1}">
                  <asvg:svgBlip xmlns:asvg="http://schemas.microsoft.com/office/drawing/2016/SVG/main" xmlns="" r:embed="rId6"/>
                </a:ext>
              </a:extLst>
            </a:blip>
            <a:stretch>
              <a:fillRect/>
            </a:stretch>
          </a:blipFill>
        </p:spPr>
      </p:sp>
      <p:sp>
        <p:nvSpPr>
          <p:cNvPr id="5" name="Freeform 7">
            <a:extLst>
              <a:ext uri="{FF2B5EF4-FFF2-40B4-BE49-F238E27FC236}">
                <a16:creationId xmlns:a16="http://schemas.microsoft.com/office/drawing/2014/main" xmlns="" id="{18FDE2AF-142D-6BE7-FA43-A287EE562117}"/>
              </a:ext>
            </a:extLst>
          </p:cNvPr>
          <p:cNvSpPr/>
          <p:nvPr/>
        </p:nvSpPr>
        <p:spPr>
          <a:xfrm>
            <a:off x="-2819400" y="8928163"/>
            <a:ext cx="6117968" cy="1248438"/>
          </a:xfrm>
          <a:custGeom>
            <a:avLst/>
            <a:gdLst/>
            <a:ahLst/>
            <a:cxnLst/>
            <a:rect l="l" t="t" r="r" b="b"/>
            <a:pathLst>
              <a:path w="6117968" h="1248438">
                <a:moveTo>
                  <a:pt x="0" y="0"/>
                </a:moveTo>
                <a:lnTo>
                  <a:pt x="6117969" y="0"/>
                </a:lnTo>
                <a:lnTo>
                  <a:pt x="6117969" y="1248438"/>
                </a:lnTo>
                <a:lnTo>
                  <a:pt x="0" y="12484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Rectangle 1">
            <a:extLst>
              <a:ext uri="{FF2B5EF4-FFF2-40B4-BE49-F238E27FC236}">
                <a16:creationId xmlns:a16="http://schemas.microsoft.com/office/drawing/2014/main" xmlns="" id="{810A19E4-0835-B9F4-D435-339FDA277E50}"/>
              </a:ext>
            </a:extLst>
          </p:cNvPr>
          <p:cNvSpPr/>
          <p:nvPr/>
        </p:nvSpPr>
        <p:spPr>
          <a:xfrm>
            <a:off x="685800" y="450519"/>
            <a:ext cx="9060543" cy="769441"/>
          </a:xfrm>
          <a:prstGeom prst="rect">
            <a:avLst/>
          </a:prstGeom>
        </p:spPr>
        <p:txBody>
          <a:bodyPr wrap="square">
            <a:spAutoFit/>
          </a:bodyPr>
          <a:lstStyle/>
          <a:p>
            <a:pPr defTabSz="913840">
              <a:spcBef>
                <a:spcPts val="645"/>
              </a:spcBef>
              <a:buClr>
                <a:srgbClr val="231F20"/>
              </a:buClr>
              <a:buSzPts val="1200"/>
              <a:tabLst>
                <a:tab pos="762635" algn="l"/>
              </a:tabLst>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cố</a:t>
            </a:r>
            <a:endParaRPr lang="en-US" sz="4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C442555C-6341-815B-59A4-85DFCF46A502}"/>
              </a:ext>
            </a:extLst>
          </p:cNvPr>
          <p:cNvSpPr/>
          <p:nvPr/>
        </p:nvSpPr>
        <p:spPr>
          <a:xfrm>
            <a:off x="1219200" y="1638300"/>
            <a:ext cx="7162800" cy="2800767"/>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xưa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sau</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C442555C-6341-815B-59A4-85DFCF46A502}"/>
              </a:ext>
            </a:extLst>
          </p:cNvPr>
          <p:cNvSpPr/>
          <p:nvPr/>
        </p:nvSpPr>
        <p:spPr>
          <a:xfrm>
            <a:off x="9349529" y="1638300"/>
            <a:ext cx="7162800" cy="2800767"/>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xưa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3" name="Right Brace 12"/>
          <p:cNvSpPr/>
          <p:nvPr/>
        </p:nvSpPr>
        <p:spPr>
          <a:xfrm rot="5400000">
            <a:off x="8306440" y="-819370"/>
            <a:ext cx="836925" cy="1135380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5" name="Rectangle 14">
            <a:extLst>
              <a:ext uri="{FF2B5EF4-FFF2-40B4-BE49-F238E27FC236}">
                <a16:creationId xmlns:a16="http://schemas.microsoft.com/office/drawing/2014/main" xmlns="" id="{C442555C-6341-815B-59A4-85DFCF46A502}"/>
              </a:ext>
            </a:extLst>
          </p:cNvPr>
          <p:cNvSpPr/>
          <p:nvPr/>
        </p:nvSpPr>
        <p:spPr>
          <a:xfrm>
            <a:off x="1219198" y="5580682"/>
            <a:ext cx="15293129" cy="1446550"/>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xưa</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C442555C-6341-815B-59A4-85DFCF46A502}"/>
              </a:ext>
            </a:extLst>
          </p:cNvPr>
          <p:cNvSpPr/>
          <p:nvPr/>
        </p:nvSpPr>
        <p:spPr>
          <a:xfrm>
            <a:off x="1219197" y="7445572"/>
            <a:ext cx="15293129" cy="1446550"/>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solidFill>
                  <a:srgbClr val="EF3220"/>
                </a:solidFill>
                <a:latin typeface="Times New Roman" panose="02020603050405020304" pitchFamily="18" charset="0"/>
                <a:ea typeface="Times New Roman" panose="02020603050405020304" pitchFamily="18" charset="0"/>
                <a:cs typeface="Times New Roman" panose="02020603050405020304" pitchFamily="18" charset="0"/>
              </a:rPr>
              <a:t>ĐIỂN</a:t>
            </a:r>
          </a:p>
        </p:txBody>
      </p:sp>
      <p:sp>
        <p:nvSpPr>
          <p:cNvPr id="6" name="Freeform 4">
            <a:extLst>
              <a:ext uri="{FF2B5EF4-FFF2-40B4-BE49-F238E27FC236}">
                <a16:creationId xmlns:a16="http://schemas.microsoft.com/office/drawing/2014/main" xmlns="" id="{D5EC7938-C43E-5468-FBEB-11917C2DFA57}"/>
              </a:ext>
            </a:extLst>
          </p:cNvPr>
          <p:cNvSpPr/>
          <p:nvPr/>
        </p:nvSpPr>
        <p:spPr>
          <a:xfrm rot="-10337958">
            <a:off x="17045261" y="-1887632"/>
            <a:ext cx="4595924" cy="5290273"/>
          </a:xfrm>
          <a:custGeom>
            <a:avLst/>
            <a:gdLst/>
            <a:ahLst/>
            <a:cxnLst/>
            <a:rect l="l" t="t" r="r" b="b"/>
            <a:pathLst>
              <a:path w="4595924" h="5290273">
                <a:moveTo>
                  <a:pt x="0" y="0"/>
                </a:moveTo>
                <a:lnTo>
                  <a:pt x="4595924" y="0"/>
                </a:lnTo>
                <a:lnTo>
                  <a:pt x="4595924" y="5290272"/>
                </a:lnTo>
                <a:lnTo>
                  <a:pt x="0" y="5290272"/>
                </a:lnTo>
                <a:lnTo>
                  <a:pt x="0" y="0"/>
                </a:lnTo>
                <a:close/>
              </a:path>
            </a:pathLst>
          </a:custGeom>
          <a:blipFill>
            <a:blip r:embed="rId9">
              <a:alphaModFix amt="55000"/>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347807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animBg="1"/>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ển tích câu thành ngữ nằm gai nếm mật">
            <a:hlinkClick r:id="" action="ppaction://media"/>
            <a:extLst>
              <a:ext uri="{FF2B5EF4-FFF2-40B4-BE49-F238E27FC236}">
                <a16:creationId xmlns:a16="http://schemas.microsoft.com/office/drawing/2014/main" xmlns="" id="{26D2CE9C-8300-5D5E-A79E-FC26F200E2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266700"/>
            <a:ext cx="17526000" cy="9677400"/>
          </a:xfrm>
          <a:prstGeom prst="rect">
            <a:avLst/>
          </a:prstGeom>
        </p:spPr>
      </p:pic>
    </p:spTree>
    <p:extLst>
      <p:ext uri="{BB962C8B-B14F-4D97-AF65-F5344CB8AC3E}">
        <p14:creationId xmlns:p14="http://schemas.microsoft.com/office/powerpoint/2010/main" val="2178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10A19E4-0835-B9F4-D435-339FDA277E50}"/>
              </a:ext>
            </a:extLst>
          </p:cNvPr>
          <p:cNvSpPr/>
          <p:nvPr/>
        </p:nvSpPr>
        <p:spPr>
          <a:xfrm>
            <a:off x="693056" y="474304"/>
            <a:ext cx="9060543"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C442555C-6341-815B-59A4-85DFCF46A502}"/>
              </a:ext>
            </a:extLst>
          </p:cNvPr>
          <p:cNvSpPr/>
          <p:nvPr/>
        </p:nvSpPr>
        <p:spPr>
          <a:xfrm>
            <a:off x="3505200" y="4366429"/>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8F69747D-3A15-EE19-8633-C71914C28EAC}"/>
              </a:ext>
            </a:extLst>
          </p:cNvPr>
          <p:cNvSpPr/>
          <p:nvPr/>
        </p:nvSpPr>
        <p:spPr>
          <a:xfrm>
            <a:off x="2609334" y="2288240"/>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Trung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5E3ECCEF-8827-420B-B0EA-2609673C6721}"/>
              </a:ext>
            </a:extLst>
          </p:cNvPr>
          <p:cNvSpPr/>
          <p:nvPr/>
        </p:nvSpPr>
        <p:spPr>
          <a:xfrm>
            <a:off x="2403927" y="6505239"/>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Âu</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2B72791B-A710-E005-2926-192E49D1691D}"/>
              </a:ext>
            </a:extLst>
          </p:cNvPr>
          <p:cNvSpPr/>
          <p:nvPr/>
        </p:nvSpPr>
        <p:spPr>
          <a:xfrm>
            <a:off x="9448800" y="2084828"/>
            <a:ext cx="8458200" cy="4898777"/>
          </a:xfrm>
          <a:prstGeom prst="rect">
            <a:avLst/>
          </a:prstGeom>
        </p:spPr>
        <p:txBody>
          <a:bodyPr wrap="square">
            <a:spAutoFit/>
          </a:bodyPr>
          <a:lstStyle/>
          <a:p>
            <a:pPr lvl="0" algn="just" defTabSz="1371600">
              <a:spcAft>
                <a:spcPts val="1125"/>
              </a:spcAft>
              <a:defRPr/>
            </a:pP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thoại</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Hy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defTabSz="1371600">
              <a:spcAft>
                <a:spcPts val="1125"/>
              </a:spcAft>
              <a:defRPr/>
            </a:pP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gót</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A-sin </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đó</a:t>
            </a:r>
            <a:endPar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defTabSz="1371600">
              <a:spcAft>
                <a:spcPts val="1125"/>
              </a:spcAft>
              <a:defRPr/>
            </a:pP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táo</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mấu</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chốt</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cãi</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đột</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2">
            <a:extLst>
              <a:ext uri="{FF2B5EF4-FFF2-40B4-BE49-F238E27FC236}">
                <a16:creationId xmlns:a16="http://schemas.microsoft.com/office/drawing/2014/main" xmlns="" id="{EAA3E417-9E9D-015F-4C4C-C684697CA46A}"/>
              </a:ext>
            </a:extLst>
          </p:cNvPr>
          <p:cNvGrpSpPr/>
          <p:nvPr/>
        </p:nvGrpSpPr>
        <p:grpSpPr>
          <a:xfrm>
            <a:off x="6022397" y="6496482"/>
            <a:ext cx="4691806" cy="4618496"/>
            <a:chOff x="0" y="0"/>
            <a:chExt cx="12700000" cy="12700000"/>
          </a:xfrm>
        </p:grpSpPr>
        <p:sp>
          <p:nvSpPr>
            <p:cNvPr id="14" name="Freeform 3">
              <a:extLst>
                <a:ext uri="{FF2B5EF4-FFF2-40B4-BE49-F238E27FC236}">
                  <a16:creationId xmlns:a16="http://schemas.microsoft.com/office/drawing/2014/main" xmlns="" id="{97C04826-D732-8940-C737-ABCB855647DE}"/>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3"/>
              <a:stretch>
                <a:fillRect l="-33916" r="-33916"/>
              </a:stretch>
            </a:blipFill>
          </p:spPr>
        </p:sp>
      </p:grpSp>
      <p:grpSp>
        <p:nvGrpSpPr>
          <p:cNvPr id="15" name="Group 4">
            <a:extLst>
              <a:ext uri="{FF2B5EF4-FFF2-40B4-BE49-F238E27FC236}">
                <a16:creationId xmlns:a16="http://schemas.microsoft.com/office/drawing/2014/main" xmlns="" id="{69775706-257E-7CCC-9A78-9C2047F3281B}"/>
              </a:ext>
            </a:extLst>
          </p:cNvPr>
          <p:cNvGrpSpPr/>
          <p:nvPr/>
        </p:nvGrpSpPr>
        <p:grpSpPr>
          <a:xfrm>
            <a:off x="13182600" y="7170440"/>
            <a:ext cx="5677549" cy="4783542"/>
            <a:chOff x="83820" y="1018540"/>
            <a:chExt cx="13037820" cy="10491470"/>
          </a:xfrm>
        </p:grpSpPr>
        <p:sp>
          <p:nvSpPr>
            <p:cNvPr id="16" name="Freeform 5">
              <a:extLst>
                <a:ext uri="{FF2B5EF4-FFF2-40B4-BE49-F238E27FC236}">
                  <a16:creationId xmlns:a16="http://schemas.microsoft.com/office/drawing/2014/main" xmlns="" id="{279CC70F-03EE-2BE6-A4F6-CA0E64FFF1C1}"/>
                </a:ext>
              </a:extLst>
            </p:cNvPr>
            <p:cNvSpPr/>
            <p:nvPr/>
          </p:nvSpPr>
          <p:spPr>
            <a:xfrm>
              <a:off x="0" y="0"/>
              <a:ext cx="13037820" cy="10491470"/>
            </a:xfrm>
            <a:custGeom>
              <a:avLst/>
              <a:gdLst/>
              <a:ahLst/>
              <a:cxnLst/>
              <a:rect l="l" t="t" r="r" b="b"/>
              <a:pathLst>
                <a:path w="13037820" h="10491470">
                  <a:moveTo>
                    <a:pt x="3798570" y="791210"/>
                  </a:moveTo>
                  <a:cubicBezTo>
                    <a:pt x="1548130" y="1852930"/>
                    <a:pt x="0" y="3540760"/>
                    <a:pt x="110490" y="6107430"/>
                  </a:cubicBezTo>
                  <a:cubicBezTo>
                    <a:pt x="134620" y="6667500"/>
                    <a:pt x="254000" y="7228840"/>
                    <a:pt x="515620" y="7724140"/>
                  </a:cubicBezTo>
                  <a:cubicBezTo>
                    <a:pt x="1178560" y="8980170"/>
                    <a:pt x="2620010" y="9602470"/>
                    <a:pt x="3995420" y="9954260"/>
                  </a:cubicBezTo>
                  <a:cubicBezTo>
                    <a:pt x="5419090" y="10318750"/>
                    <a:pt x="6921500" y="10491470"/>
                    <a:pt x="8359140" y="10189210"/>
                  </a:cubicBezTo>
                  <a:cubicBezTo>
                    <a:pt x="9796780" y="9885680"/>
                    <a:pt x="11168380" y="9057640"/>
                    <a:pt x="11893550" y="7780020"/>
                  </a:cubicBezTo>
                  <a:cubicBezTo>
                    <a:pt x="13037820" y="5765800"/>
                    <a:pt x="12245340" y="2998470"/>
                    <a:pt x="10411460" y="1581150"/>
                  </a:cubicBezTo>
                  <a:cubicBezTo>
                    <a:pt x="8577580" y="163830"/>
                    <a:pt x="5976620" y="0"/>
                    <a:pt x="3798570" y="791210"/>
                  </a:cubicBezTo>
                </a:path>
              </a:pathLst>
            </a:custGeom>
            <a:blipFill>
              <a:blip r:embed="rId4"/>
              <a:stretch>
                <a:fillRect l="-7433" r="-7433"/>
              </a:stretch>
            </a:blipFill>
          </p:spPr>
        </p:sp>
      </p:grpSp>
      <p:sp>
        <p:nvSpPr>
          <p:cNvPr id="17" name="Freeform 4">
            <a:extLst>
              <a:ext uri="{FF2B5EF4-FFF2-40B4-BE49-F238E27FC236}">
                <a16:creationId xmlns:a16="http://schemas.microsoft.com/office/drawing/2014/main" xmlns="" id="{9E8466F9-15A6-941F-C0BF-F41D33F4080A}"/>
              </a:ext>
            </a:extLst>
          </p:cNvPr>
          <p:cNvSpPr/>
          <p:nvPr/>
        </p:nvSpPr>
        <p:spPr>
          <a:xfrm flipH="1">
            <a:off x="-2647475" y="6505239"/>
            <a:ext cx="5904260" cy="6113944"/>
          </a:xfrm>
          <a:custGeom>
            <a:avLst/>
            <a:gdLst/>
            <a:ahLst/>
            <a:cxnLst/>
            <a:rect l="l" t="t" r="r" b="b"/>
            <a:pathLst>
              <a:path w="5904260" h="6113944">
                <a:moveTo>
                  <a:pt x="5904260" y="0"/>
                </a:moveTo>
                <a:lnTo>
                  <a:pt x="0" y="0"/>
                </a:lnTo>
                <a:lnTo>
                  <a:pt x="0" y="6113944"/>
                </a:lnTo>
                <a:lnTo>
                  <a:pt x="5904260" y="6113944"/>
                </a:lnTo>
                <a:lnTo>
                  <a:pt x="5904260" y="0"/>
                </a:lnTo>
                <a:close/>
              </a:path>
            </a:pathLst>
          </a:custGeom>
          <a:blipFill>
            <a:blip r:embed="rId5">
              <a:alphaModFix amt="44999"/>
              <a:extLst>
                <a:ext uri="{96DAC541-7B7A-43D3-8B79-37D633B846F1}">
                  <asvg:svgBlip xmlns:asvg="http://schemas.microsoft.com/office/drawing/2016/SVG/main" xmlns="" r:embed="rId6"/>
                </a:ext>
              </a:extLst>
            </a:blip>
            <a:stretch>
              <a:fillRect/>
            </a:stretch>
          </a:blipFill>
        </p:spPr>
      </p:sp>
      <p:sp>
        <p:nvSpPr>
          <p:cNvPr id="19" name="Freeform 4">
            <a:extLst>
              <a:ext uri="{FF2B5EF4-FFF2-40B4-BE49-F238E27FC236}">
                <a16:creationId xmlns:a16="http://schemas.microsoft.com/office/drawing/2014/main" xmlns="" id="{4A3E1F33-E720-A1D8-4DF6-28D4EE2EEF96}"/>
              </a:ext>
            </a:extLst>
          </p:cNvPr>
          <p:cNvSpPr/>
          <p:nvPr/>
        </p:nvSpPr>
        <p:spPr>
          <a:xfrm>
            <a:off x="14848016" y="234805"/>
            <a:ext cx="6117968" cy="1248438"/>
          </a:xfrm>
          <a:custGeom>
            <a:avLst/>
            <a:gdLst/>
            <a:ahLst/>
            <a:cxnLst/>
            <a:rect l="l" t="t" r="r" b="b"/>
            <a:pathLst>
              <a:path w="6117968" h="1248438">
                <a:moveTo>
                  <a:pt x="0" y="0"/>
                </a:moveTo>
                <a:lnTo>
                  <a:pt x="6117969" y="0"/>
                </a:lnTo>
                <a:lnTo>
                  <a:pt x="6117969" y="1248438"/>
                </a:lnTo>
                <a:lnTo>
                  <a:pt x="0" y="12484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0" name="Group 19">
            <a:extLst>
              <a:ext uri="{FF2B5EF4-FFF2-40B4-BE49-F238E27FC236}">
                <a16:creationId xmlns:a16="http://schemas.microsoft.com/office/drawing/2014/main" xmlns="" id="{F8D6B755-AE61-5AC0-49DF-1CABB5C66DBA}"/>
              </a:ext>
            </a:extLst>
          </p:cNvPr>
          <p:cNvGrpSpPr/>
          <p:nvPr/>
        </p:nvGrpSpPr>
        <p:grpSpPr>
          <a:xfrm>
            <a:off x="-163068" y="2628900"/>
            <a:ext cx="3668268" cy="4230282"/>
            <a:chOff x="1981200" y="1440681"/>
            <a:chExt cx="3668268" cy="4230282"/>
          </a:xfrm>
        </p:grpSpPr>
        <p:sp>
          <p:nvSpPr>
            <p:cNvPr id="21" name="Freeform 6">
              <a:extLst>
                <a:ext uri="{FF2B5EF4-FFF2-40B4-BE49-F238E27FC236}">
                  <a16:creationId xmlns:a16="http://schemas.microsoft.com/office/drawing/2014/main" xmlns="" id="{511FC624-C257-9AB7-8DC3-BF6783425FC2}"/>
                </a:ext>
              </a:extLst>
            </p:cNvPr>
            <p:cNvSpPr/>
            <p:nvPr/>
          </p:nvSpPr>
          <p:spPr>
            <a:xfrm>
              <a:off x="1981200" y="1440681"/>
              <a:ext cx="3668268" cy="4230282"/>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dirty="0"/>
            </a:p>
          </p:txBody>
        </p:sp>
        <p:sp>
          <p:nvSpPr>
            <p:cNvPr id="22" name="Rectangle 21">
              <a:extLst>
                <a:ext uri="{FF2B5EF4-FFF2-40B4-BE49-F238E27FC236}">
                  <a16:creationId xmlns:a16="http://schemas.microsoft.com/office/drawing/2014/main" xmlns="" id="{5ED37A62-3D07-BF46-878F-A791B3FB1339}"/>
                </a:ext>
              </a:extLst>
            </p:cNvPr>
            <p:cNvSpPr/>
            <p:nvPr/>
          </p:nvSpPr>
          <p:spPr>
            <a:xfrm>
              <a:off x="2133600" y="2951843"/>
              <a:ext cx="2220468" cy="1446550"/>
            </a:xfrm>
            <a:prstGeom prst="rect">
              <a:avLst/>
            </a:prstGeom>
          </p:spPr>
          <p:txBody>
            <a:bodyPr wrap="square">
              <a:spAutoFit/>
            </a:bodyPr>
            <a:lstStyle/>
            <a:p>
              <a:pPr lvl="0" algn="ctr" defTabSz="1371600">
                <a:spcAft>
                  <a:spcPts val="1125"/>
                </a:spcAft>
                <a:defRPr/>
              </a:pP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gốc</a:t>
              </a:r>
              <a:endPar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0174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barn(inVertical)">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barn(inVertical)">
                                      <p:cBhvr>
                                        <p:cTn id="47" dur="500"/>
                                        <p:tgtEl>
                                          <p:spTgt spid="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10A19E4-0835-B9F4-D435-339FDA277E50}"/>
              </a:ext>
            </a:extLst>
          </p:cNvPr>
          <p:cNvSpPr/>
          <p:nvPr/>
        </p:nvSpPr>
        <p:spPr>
          <a:xfrm>
            <a:off x="693056" y="474304"/>
            <a:ext cx="9060543"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C442555C-6341-815B-59A4-85DFCF46A502}"/>
              </a:ext>
            </a:extLst>
          </p:cNvPr>
          <p:cNvSpPr/>
          <p:nvPr/>
        </p:nvSpPr>
        <p:spPr>
          <a:xfrm>
            <a:off x="11857088" y="2587977"/>
            <a:ext cx="4983111"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biết</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Freeform 2">
            <a:extLst>
              <a:ext uri="{FF2B5EF4-FFF2-40B4-BE49-F238E27FC236}">
                <a16:creationId xmlns:a16="http://schemas.microsoft.com/office/drawing/2014/main" xmlns="" id="{327CC0CC-CC7C-BBE0-0A8F-FCF53530BE63}"/>
              </a:ext>
            </a:extLst>
          </p:cNvPr>
          <p:cNvSpPr/>
          <p:nvPr/>
        </p:nvSpPr>
        <p:spPr>
          <a:xfrm>
            <a:off x="9506343" y="2972698"/>
            <a:ext cx="2350745" cy="3532541"/>
          </a:xfrm>
          <a:custGeom>
            <a:avLst/>
            <a:gdLst/>
            <a:ahLst/>
            <a:cxnLst/>
            <a:rect l="l" t="t" r="r" b="b"/>
            <a:pathLst>
              <a:path w="2738212" h="4114800">
                <a:moveTo>
                  <a:pt x="0" y="0"/>
                </a:moveTo>
                <a:lnTo>
                  <a:pt x="2738213" y="0"/>
                </a:lnTo>
                <a:lnTo>
                  <a:pt x="273821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Rectangle 8">
            <a:extLst>
              <a:ext uri="{FF2B5EF4-FFF2-40B4-BE49-F238E27FC236}">
                <a16:creationId xmlns:a16="http://schemas.microsoft.com/office/drawing/2014/main" xmlns="" id="{2CBE5B35-C255-9D64-C4EE-C928B693217F}"/>
              </a:ext>
            </a:extLst>
          </p:cNvPr>
          <p:cNvSpPr/>
          <p:nvPr/>
        </p:nvSpPr>
        <p:spPr>
          <a:xfrm>
            <a:off x="12268201" y="4069530"/>
            <a:ext cx="4983112" cy="2264723"/>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p>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quan</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8C419775-5207-D211-F501-771FEC88BFE9}"/>
              </a:ext>
            </a:extLst>
          </p:cNvPr>
          <p:cNvSpPr/>
          <p:nvPr/>
        </p:nvSpPr>
        <p:spPr>
          <a:xfrm>
            <a:off x="3505200" y="4366429"/>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6E33C17B-8F20-1719-F823-3284CCC66BD0}"/>
              </a:ext>
            </a:extLst>
          </p:cNvPr>
          <p:cNvSpPr/>
          <p:nvPr/>
        </p:nvSpPr>
        <p:spPr>
          <a:xfrm>
            <a:off x="2609334" y="2288240"/>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Trung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A2BE0FF9-9BB2-62B1-385C-81C219681706}"/>
              </a:ext>
            </a:extLst>
          </p:cNvPr>
          <p:cNvSpPr/>
          <p:nvPr/>
        </p:nvSpPr>
        <p:spPr>
          <a:xfrm>
            <a:off x="2403927" y="6505239"/>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Âu</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E04BD459-0767-52BB-9F18-D5FD93756C95}"/>
              </a:ext>
            </a:extLst>
          </p:cNvPr>
          <p:cNvGrpSpPr/>
          <p:nvPr/>
        </p:nvGrpSpPr>
        <p:grpSpPr>
          <a:xfrm>
            <a:off x="-163068" y="2628900"/>
            <a:ext cx="3668268" cy="4230282"/>
            <a:chOff x="1981200" y="1440681"/>
            <a:chExt cx="3668268" cy="4230282"/>
          </a:xfrm>
        </p:grpSpPr>
        <p:sp>
          <p:nvSpPr>
            <p:cNvPr id="16" name="Freeform 6">
              <a:extLst>
                <a:ext uri="{FF2B5EF4-FFF2-40B4-BE49-F238E27FC236}">
                  <a16:creationId xmlns:a16="http://schemas.microsoft.com/office/drawing/2014/main" xmlns="" id="{20CD3317-E301-EECD-4F29-4AF53CD6F3D1}"/>
                </a:ext>
              </a:extLst>
            </p:cNvPr>
            <p:cNvSpPr/>
            <p:nvPr/>
          </p:nvSpPr>
          <p:spPr>
            <a:xfrm>
              <a:off x="1981200" y="1440681"/>
              <a:ext cx="3668268" cy="4230282"/>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17" name="Rectangle 16">
              <a:extLst>
                <a:ext uri="{FF2B5EF4-FFF2-40B4-BE49-F238E27FC236}">
                  <a16:creationId xmlns:a16="http://schemas.microsoft.com/office/drawing/2014/main" xmlns="" id="{58EE12F9-F29C-8DEA-2490-4BCCB6D88383}"/>
                </a:ext>
              </a:extLst>
            </p:cNvPr>
            <p:cNvSpPr/>
            <p:nvPr/>
          </p:nvSpPr>
          <p:spPr>
            <a:xfrm>
              <a:off x="2133600" y="2951843"/>
              <a:ext cx="2220468" cy="1446550"/>
            </a:xfrm>
            <a:prstGeom prst="rect">
              <a:avLst/>
            </a:prstGeom>
          </p:spPr>
          <p:txBody>
            <a:bodyPr wrap="square">
              <a:spAutoFit/>
            </a:bodyPr>
            <a:lstStyle/>
            <a:p>
              <a:pPr lvl="0" algn="ctr" defTabSz="1371600">
                <a:spcAft>
                  <a:spcPts val="1125"/>
                </a:spcAft>
                <a:defRPr/>
              </a:pP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gốc</a:t>
              </a:r>
              <a:endPar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8" name="Freeform 5">
            <a:extLst>
              <a:ext uri="{FF2B5EF4-FFF2-40B4-BE49-F238E27FC236}">
                <a16:creationId xmlns:a16="http://schemas.microsoft.com/office/drawing/2014/main" xmlns="" id="{D5E47078-4D58-9BB3-F031-6DF61605687D}"/>
              </a:ext>
            </a:extLst>
          </p:cNvPr>
          <p:cNvSpPr/>
          <p:nvPr/>
        </p:nvSpPr>
        <p:spPr>
          <a:xfrm rot="-10800000">
            <a:off x="12697090" y="5608738"/>
            <a:ext cx="6241752" cy="5227467"/>
          </a:xfrm>
          <a:custGeom>
            <a:avLst/>
            <a:gdLst/>
            <a:ahLst/>
            <a:cxnLst/>
            <a:rect l="l" t="t" r="r" b="b"/>
            <a:pathLst>
              <a:path w="6241752" h="5227467">
                <a:moveTo>
                  <a:pt x="0" y="0"/>
                </a:moveTo>
                <a:lnTo>
                  <a:pt x="6241751" y="0"/>
                </a:lnTo>
                <a:lnTo>
                  <a:pt x="6241751" y="5227467"/>
                </a:lnTo>
                <a:lnTo>
                  <a:pt x="0" y="52274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102457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10A19E4-0835-B9F4-D435-339FDA277E50}"/>
              </a:ext>
            </a:extLst>
          </p:cNvPr>
          <p:cNvSpPr/>
          <p:nvPr/>
        </p:nvSpPr>
        <p:spPr>
          <a:xfrm>
            <a:off x="693056" y="474304"/>
            <a:ext cx="9060543"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C442555C-6341-815B-59A4-85DFCF46A502}"/>
              </a:ext>
            </a:extLst>
          </p:cNvPr>
          <p:cNvSpPr/>
          <p:nvPr/>
        </p:nvSpPr>
        <p:spPr>
          <a:xfrm>
            <a:off x="1219200" y="1638300"/>
            <a:ext cx="16154400"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đằng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kinh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xmlns="" id="{C442555C-6341-815B-59A4-85DFCF46A502}"/>
              </a:ext>
            </a:extLst>
          </p:cNvPr>
          <p:cNvSpPr/>
          <p:nvPr/>
        </p:nvSpPr>
        <p:spPr>
          <a:xfrm>
            <a:off x="3810000" y="3515435"/>
            <a:ext cx="10439400" cy="1587614"/>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1125"/>
              </a:spcAft>
              <a:buClrTx/>
              <a:buSzTx/>
              <a:buFontTx/>
              <a:buNone/>
              <a:tabLst/>
              <a:defRPr/>
            </a:pP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tuyết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ctr"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Sen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gần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Oval 8"/>
          <p:cNvSpPr/>
          <p:nvPr/>
        </p:nvSpPr>
        <p:spPr>
          <a:xfrm>
            <a:off x="4495800" y="4285840"/>
            <a:ext cx="2819400" cy="1096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xmlns="" id="{C442555C-6341-815B-59A4-85DFCF46A502}"/>
              </a:ext>
            </a:extLst>
          </p:cNvPr>
          <p:cNvSpPr/>
          <p:nvPr/>
        </p:nvSpPr>
        <p:spPr>
          <a:xfrm>
            <a:off x="1208903" y="6312410"/>
            <a:ext cx="16154400" cy="280076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đẹp</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Hậu</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Ngũ</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do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đoá</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đem</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lót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bảo</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dạo</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nở</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đoá</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xmlns="" id="{8A621747-3DFE-EBDB-0303-9BF384BB2CDC}"/>
              </a:ext>
            </a:extLst>
          </p:cNvPr>
          <p:cNvSpPr/>
          <p:nvPr/>
        </p:nvSpPr>
        <p:spPr>
          <a:xfrm rot="-7876632">
            <a:off x="15793748" y="8851148"/>
            <a:ext cx="4274947" cy="4220539"/>
          </a:xfrm>
          <a:custGeom>
            <a:avLst/>
            <a:gdLst/>
            <a:ahLst/>
            <a:cxnLst/>
            <a:rect l="l" t="t" r="r" b="b"/>
            <a:pathLst>
              <a:path w="4274947" h="4220539">
                <a:moveTo>
                  <a:pt x="0" y="0"/>
                </a:moveTo>
                <a:lnTo>
                  <a:pt x="4274947" y="0"/>
                </a:lnTo>
                <a:lnTo>
                  <a:pt x="4274947" y="4220538"/>
                </a:lnTo>
                <a:lnTo>
                  <a:pt x="0" y="4220538"/>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sp>
        <p:nvSpPr>
          <p:cNvPr id="4" name="Freeform 7">
            <a:extLst>
              <a:ext uri="{FF2B5EF4-FFF2-40B4-BE49-F238E27FC236}">
                <a16:creationId xmlns:a16="http://schemas.microsoft.com/office/drawing/2014/main" xmlns="" id="{4EA7C04A-6539-9EB0-B60B-2B9FC951CBA8}"/>
              </a:ext>
            </a:extLst>
          </p:cNvPr>
          <p:cNvSpPr/>
          <p:nvPr/>
        </p:nvSpPr>
        <p:spPr>
          <a:xfrm>
            <a:off x="-2369454" y="9046235"/>
            <a:ext cx="6117968" cy="1248438"/>
          </a:xfrm>
          <a:custGeom>
            <a:avLst/>
            <a:gdLst/>
            <a:ahLst/>
            <a:cxnLst/>
            <a:rect l="l" t="t" r="r" b="b"/>
            <a:pathLst>
              <a:path w="6117968" h="1248438">
                <a:moveTo>
                  <a:pt x="0" y="0"/>
                </a:moveTo>
                <a:lnTo>
                  <a:pt x="6117968" y="0"/>
                </a:lnTo>
                <a:lnTo>
                  <a:pt x="6117968" y="1248438"/>
                </a:lnTo>
                <a:lnTo>
                  <a:pt x="0" y="12484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6">
            <a:extLst>
              <a:ext uri="{FF2B5EF4-FFF2-40B4-BE49-F238E27FC236}">
                <a16:creationId xmlns:a16="http://schemas.microsoft.com/office/drawing/2014/main" xmlns="" id="{216BAD32-0925-6977-F139-02BEE2541FC9}"/>
              </a:ext>
            </a:extLst>
          </p:cNvPr>
          <p:cNvSpPr/>
          <p:nvPr/>
        </p:nvSpPr>
        <p:spPr>
          <a:xfrm>
            <a:off x="13446114" y="2786940"/>
            <a:ext cx="3917189" cy="3525470"/>
          </a:xfrm>
          <a:custGeom>
            <a:avLst/>
            <a:gdLst/>
            <a:ahLst/>
            <a:cxnLst/>
            <a:rect l="l" t="t" r="r" b="b"/>
            <a:pathLst>
              <a:path w="5584923" h="5026431">
                <a:moveTo>
                  <a:pt x="0" y="0"/>
                </a:moveTo>
                <a:lnTo>
                  <a:pt x="5584923" y="0"/>
                </a:lnTo>
                <a:lnTo>
                  <a:pt x="5584923" y="5026431"/>
                </a:lnTo>
                <a:lnTo>
                  <a:pt x="0" y="5026431"/>
                </a:lnTo>
                <a:lnTo>
                  <a:pt x="0" y="0"/>
                </a:lnTo>
                <a:close/>
              </a:path>
            </a:pathLst>
          </a:custGeom>
          <a:blipFill>
            <a:blip r:embed="rId7"/>
            <a:stretch>
              <a:fillRect/>
            </a:stretch>
          </a:blipFill>
        </p:spPr>
      </p:sp>
    </p:spTree>
    <p:extLst>
      <p:ext uri="{BB962C8B-B14F-4D97-AF65-F5344CB8AC3E}">
        <p14:creationId xmlns:p14="http://schemas.microsoft.com/office/powerpoint/2010/main" val="153317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barn(inVertical)">
                                      <p:cBhvr>
                                        <p:cTn id="2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10A19E4-0835-B9F4-D435-339FDA277E50}"/>
              </a:ext>
            </a:extLst>
          </p:cNvPr>
          <p:cNvSpPr/>
          <p:nvPr/>
        </p:nvSpPr>
        <p:spPr>
          <a:xfrm>
            <a:off x="693056" y="474304"/>
            <a:ext cx="9060543"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C442555C-6341-815B-59A4-85DFCF46A502}"/>
              </a:ext>
            </a:extLst>
          </p:cNvPr>
          <p:cNvSpPr/>
          <p:nvPr/>
        </p:nvSpPr>
        <p:spPr>
          <a:xfrm>
            <a:off x="1219200" y="1638300"/>
            <a:ext cx="16154400"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đằng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kinh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xmlns="" id="{C442555C-6341-815B-59A4-85DFCF46A502}"/>
              </a:ext>
            </a:extLst>
          </p:cNvPr>
          <p:cNvSpPr/>
          <p:nvPr/>
        </p:nvSpPr>
        <p:spPr>
          <a:xfrm>
            <a:off x="3810000" y="3543300"/>
            <a:ext cx="10439400" cy="769441"/>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1125"/>
              </a:spcAft>
              <a:buClrTx/>
              <a:buSzTx/>
              <a:buFontTx/>
              <a:buNone/>
              <a:tabLst/>
              <a:defRPr/>
            </a:pP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Khoé</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sóng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khuynh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Oval 8"/>
          <p:cNvSpPr/>
          <p:nvPr/>
        </p:nvSpPr>
        <p:spPr>
          <a:xfrm>
            <a:off x="9906000" y="3464702"/>
            <a:ext cx="3257108" cy="1096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xmlns="" id="{C442555C-6341-815B-59A4-85DFCF46A502}"/>
              </a:ext>
            </a:extLst>
          </p:cNvPr>
          <p:cNvSpPr/>
          <p:nvPr/>
        </p:nvSpPr>
        <p:spPr>
          <a:xfrm>
            <a:off x="1371600" y="4724622"/>
            <a:ext cx="16154400" cy="4437112"/>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Khuynh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Lý</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Diên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Niên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Tái</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Ngoảnh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nghiêng</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ngoảnh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nghiêng</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sức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đẹp</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xmlns="" id="{48B78B8F-E689-AE09-F2BD-D4618B992036}"/>
              </a:ext>
            </a:extLst>
          </p:cNvPr>
          <p:cNvSpPr/>
          <p:nvPr/>
        </p:nvSpPr>
        <p:spPr>
          <a:xfrm rot="-7876632">
            <a:off x="14931327" y="-2303113"/>
            <a:ext cx="4274947" cy="4220539"/>
          </a:xfrm>
          <a:custGeom>
            <a:avLst/>
            <a:gdLst/>
            <a:ahLst/>
            <a:cxnLst/>
            <a:rect l="l" t="t" r="r" b="b"/>
            <a:pathLst>
              <a:path w="4274947" h="4220539">
                <a:moveTo>
                  <a:pt x="0" y="0"/>
                </a:moveTo>
                <a:lnTo>
                  <a:pt x="4274947" y="0"/>
                </a:lnTo>
                <a:lnTo>
                  <a:pt x="4274947" y="4220538"/>
                </a:lnTo>
                <a:lnTo>
                  <a:pt x="0" y="4220538"/>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sp>
        <p:nvSpPr>
          <p:cNvPr id="3" name="Freeform 6">
            <a:extLst>
              <a:ext uri="{FF2B5EF4-FFF2-40B4-BE49-F238E27FC236}">
                <a16:creationId xmlns:a16="http://schemas.microsoft.com/office/drawing/2014/main" xmlns="" id="{65585401-31CE-2F9C-B494-19BAE7A3D23A}"/>
              </a:ext>
            </a:extLst>
          </p:cNvPr>
          <p:cNvSpPr/>
          <p:nvPr/>
        </p:nvSpPr>
        <p:spPr>
          <a:xfrm rot="1106073" flipH="1">
            <a:off x="16247445" y="-1971780"/>
            <a:ext cx="3493831" cy="3565134"/>
          </a:xfrm>
          <a:custGeom>
            <a:avLst/>
            <a:gdLst/>
            <a:ahLst/>
            <a:cxnLst/>
            <a:rect l="l" t="t" r="r" b="b"/>
            <a:pathLst>
              <a:path w="3493831" h="3565134">
                <a:moveTo>
                  <a:pt x="3493831" y="0"/>
                </a:moveTo>
                <a:lnTo>
                  <a:pt x="0" y="0"/>
                </a:lnTo>
                <a:lnTo>
                  <a:pt x="0" y="3565134"/>
                </a:lnTo>
                <a:lnTo>
                  <a:pt x="3493831" y="3565134"/>
                </a:lnTo>
                <a:lnTo>
                  <a:pt x="3493831"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4" name="Freeform 7">
            <a:extLst>
              <a:ext uri="{FF2B5EF4-FFF2-40B4-BE49-F238E27FC236}">
                <a16:creationId xmlns:a16="http://schemas.microsoft.com/office/drawing/2014/main" xmlns="" id="{6BF799EB-D492-27CF-3EAA-97FD33E3DE38}"/>
              </a:ext>
            </a:extLst>
          </p:cNvPr>
          <p:cNvSpPr/>
          <p:nvPr/>
        </p:nvSpPr>
        <p:spPr>
          <a:xfrm>
            <a:off x="-2514600" y="9040667"/>
            <a:ext cx="6117968" cy="1248438"/>
          </a:xfrm>
          <a:custGeom>
            <a:avLst/>
            <a:gdLst/>
            <a:ahLst/>
            <a:cxnLst/>
            <a:rect l="l" t="t" r="r" b="b"/>
            <a:pathLst>
              <a:path w="6117968" h="1248438">
                <a:moveTo>
                  <a:pt x="0" y="0"/>
                </a:moveTo>
                <a:lnTo>
                  <a:pt x="6117968" y="0"/>
                </a:lnTo>
                <a:lnTo>
                  <a:pt x="6117968" y="1248438"/>
                </a:lnTo>
                <a:lnTo>
                  <a:pt x="0" y="12484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154731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barn(inVertical)">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barn(inVertical)">
                                      <p:cBhvr>
                                        <p:cTn id="2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2389</Words>
  <Application>Microsoft Office PowerPoint</Application>
  <PresentationFormat>Custom</PresentationFormat>
  <Paragraphs>152</Paragraphs>
  <Slides>24</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#9Slide04 Podkova Medium</vt:lpstr>
      <vt:lpstr>Times New Roman</vt:lpstr>
      <vt:lpstr>Söhne</vt:lpstr>
      <vt:lpstr>Wingdings</vt:lpstr>
      <vt:lpstr>#9Slide04 Rokkitt Medium</vt:lpstr>
      <vt:lpstr>#9Slide05 SVNAslang Barry</vt:lpstr>
      <vt:lpstr>#9Slide04 Trirong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cp:lastModifiedBy>Administrator</cp:lastModifiedBy>
  <cp:revision>54</cp:revision>
  <dcterms:created xsi:type="dcterms:W3CDTF">2006-08-16T00:00:00Z</dcterms:created>
  <dcterms:modified xsi:type="dcterms:W3CDTF">2025-09-13T09:14:14Z</dcterms:modified>
  <dc:identifier>DAF7pnTM6sk</dc:identifier>
</cp:coreProperties>
</file>