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10" r:id="rId2"/>
    <p:sldId id="269" r:id="rId3"/>
    <p:sldId id="442" r:id="rId4"/>
    <p:sldId id="443" r:id="rId5"/>
    <p:sldId id="511" r:id="rId6"/>
    <p:sldId id="492" r:id="rId7"/>
    <p:sldId id="512" r:id="rId8"/>
    <p:sldId id="513" r:id="rId9"/>
    <p:sldId id="514" r:id="rId10"/>
    <p:sldId id="497" r:id="rId11"/>
    <p:sldId id="496" r:id="rId12"/>
    <p:sldId id="479" r:id="rId13"/>
    <p:sldId id="518" r:id="rId14"/>
    <p:sldId id="519" r:id="rId15"/>
    <p:sldId id="521" r:id="rId16"/>
    <p:sldId id="522" r:id="rId17"/>
    <p:sldId id="524" r:id="rId18"/>
    <p:sldId id="505" r:id="rId19"/>
    <p:sldId id="506" r:id="rId20"/>
    <p:sldId id="527" r:id="rId21"/>
    <p:sldId id="529" r:id="rId22"/>
    <p:sldId id="532" r:id="rId23"/>
    <p:sldId id="528" r:id="rId24"/>
    <p:sldId id="559" r:id="rId25"/>
    <p:sldId id="531" r:id="rId26"/>
    <p:sldId id="534" r:id="rId27"/>
    <p:sldId id="536" r:id="rId28"/>
    <p:sldId id="537" r:id="rId29"/>
    <p:sldId id="540"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6" r:id="rId45"/>
    <p:sldId id="557" r:id="rId46"/>
    <p:sldId id="523" r:id="rId47"/>
    <p:sldId id="55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D47B5E"/>
    <a:srgbClr val="F19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74" d="100"/>
          <a:sy n="74" d="100"/>
        </p:scale>
        <p:origin x="-49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719EC-B62A-4678-B8BA-C1AE3C5E4719}" type="datetimeFigureOut">
              <a:rPr lang="en-US" smtClean="0"/>
              <a:pPr/>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D961D-546B-4B47-B190-CEE8F668F95D}" type="slidenum">
              <a:rPr lang="en-US" smtClean="0"/>
              <a:pPr/>
              <a:t>‹#›</a:t>
            </a:fld>
            <a:endParaRPr lang="en-US"/>
          </a:p>
        </p:txBody>
      </p:sp>
    </p:spTree>
    <p:extLst>
      <p:ext uri="{BB962C8B-B14F-4D97-AF65-F5344CB8AC3E}">
        <p14:creationId xmlns:p14="http://schemas.microsoft.com/office/powerpoint/2010/main" val="104375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GV phát phiếu KWL Hướng, dẫn HS điền thông tin hiểu biết về châu Á trong cột K; Mong muốn tìm hiểu châu Á trong cột W. Cột L bỏ trống, điền sau khi học xong về châu Á.</a:t>
            </a:r>
            <a:endParaRPr lang="en-US"/>
          </a:p>
        </p:txBody>
      </p:sp>
      <p:sp>
        <p:nvSpPr>
          <p:cNvPr id="4" name="Slide Number Placeholder 3"/>
          <p:cNvSpPr>
            <a:spLocks noGrp="1"/>
          </p:cNvSpPr>
          <p:nvPr>
            <p:ph type="sldNum" sz="quarter" idx="5"/>
          </p:nvPr>
        </p:nvSpPr>
        <p:spPr/>
        <p:txBody>
          <a:bodyPr/>
          <a:lstStyle/>
          <a:p>
            <a:fld id="{9D0D961D-546B-4B47-B190-CEE8F668F95D}" type="slidenum">
              <a:rPr lang="en-US" smtClean="0"/>
              <a:pPr/>
              <a:t>2</a:t>
            </a:fld>
            <a:endParaRPr lang="en-US"/>
          </a:p>
        </p:txBody>
      </p:sp>
    </p:spTree>
    <p:extLst>
      <p:ext uri="{BB962C8B-B14F-4D97-AF65-F5344CB8AC3E}">
        <p14:creationId xmlns:p14="http://schemas.microsoft.com/office/powerpoint/2010/main" val="230398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0DB237-BCF4-4266-AD46-E505AE330657}" type="slidenum">
              <a:rPr lang="en-US" smtClean="0"/>
              <a:pPr/>
              <a:t>19</a:t>
            </a:fld>
            <a:endParaRPr lang="en-US"/>
          </a:p>
        </p:txBody>
      </p:sp>
    </p:spTree>
    <p:extLst>
      <p:ext uri="{BB962C8B-B14F-4D97-AF65-F5344CB8AC3E}">
        <p14:creationId xmlns:p14="http://schemas.microsoft.com/office/powerpoint/2010/main" val="358722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EC3E776-E2B2-4B50-9567-4881B5832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96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EC3E776-E2B2-4B50-9567-4881B5832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6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EC3E776-E2B2-4B50-9567-4881B5832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495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EC3E776-E2B2-4B50-9567-4881B5832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07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27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40F79-8167-41FA-A839-3F8DF69D5A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F3ADCD5-9C2E-40B8-98E3-031B35860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458F450-D323-4563-A436-729BB6B84A10}"/>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5" name="Footer Placeholder 4">
            <a:extLst>
              <a:ext uri="{FF2B5EF4-FFF2-40B4-BE49-F238E27FC236}">
                <a16:creationId xmlns="" xmlns:a16="http://schemas.microsoft.com/office/drawing/2014/main" id="{E4AD0015-CD8B-4561-AE1D-1C1DA8E6C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B5AC17-12D0-4CD1-A233-CE5DB42967AE}"/>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156370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2E6AC-5FFB-4089-9B52-01ED36325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F7DA4FF-A83F-4EAB-90E3-A612734CD5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E3FC80-C2C0-45D3-85F3-2447EFF28E89}"/>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5" name="Footer Placeholder 4">
            <a:extLst>
              <a:ext uri="{FF2B5EF4-FFF2-40B4-BE49-F238E27FC236}">
                <a16:creationId xmlns="" xmlns:a16="http://schemas.microsoft.com/office/drawing/2014/main" id="{4ED83552-6592-45B8-9D06-DCFC9E162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9EFC5E-E7A7-4E49-93AC-6AE1BB935159}"/>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358090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5941531-1146-4A14-88D7-90B85B1C8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FF13AE7-ED98-4400-A506-A182750240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8C4F03-B067-4F90-A7AF-2682AB0F0995}"/>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5" name="Footer Placeholder 4">
            <a:extLst>
              <a:ext uri="{FF2B5EF4-FFF2-40B4-BE49-F238E27FC236}">
                <a16:creationId xmlns="" xmlns:a16="http://schemas.microsoft.com/office/drawing/2014/main" id="{96772756-F47F-46D2-91D2-8B37688FD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EA9294-A0BF-4CE5-BD73-0E435A5DDED3}"/>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163928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47134080-6AAC-4CE6-A9AE-4344E8736A57}" type="slidenum">
              <a:rPr lang="vi-VN"/>
              <a:pPr/>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2" name="Google Shape;671;p24"/>
          <p:cNvGrpSpPr/>
          <p:nvPr/>
        </p:nvGrpSpPr>
        <p:grpSpPr>
          <a:xfrm>
            <a:off x="-16312" y="5778056"/>
            <a:ext cx="13323599" cy="1384744"/>
            <a:chOff x="-12235" y="4333542"/>
            <a:chExt cx="9992699" cy="1038558"/>
          </a:xfrm>
        </p:grpSpPr>
        <p:grpSp>
          <p:nvGrpSpPr>
            <p:cNvPr id="3" name="Google Shape;672;p24"/>
            <p:cNvGrpSpPr/>
            <p:nvPr/>
          </p:nvGrpSpPr>
          <p:grpSpPr>
            <a:xfrm flipH="1">
              <a:off x="7070039" y="4487995"/>
              <a:ext cx="1799878" cy="457706"/>
              <a:chOff x="4939527" y="4919710"/>
              <a:chExt cx="3620029" cy="920566"/>
            </a:xfrm>
          </p:grpSpPr>
          <p:grpSp>
            <p:nvGrpSpPr>
              <p:cNvPr id="4"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1384700" y="553804"/>
            <a:ext cx="9422400" cy="763600"/>
          </a:xfrm>
          <a:prstGeom prst="rect">
            <a:avLst/>
          </a:prstGeom>
        </p:spPr>
        <p:txBody>
          <a:bodyPr spcFirstLastPara="1" wrap="square" lIns="121879" tIns="121879" rIns="121879" bIns="121879"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6937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EA8F4-6CE1-4A22-B06E-6FE4596A6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E7ABAA3-5DB9-491F-84D4-CCDC7A9EC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34A258-286C-4A49-99B4-8CDD2526AB87}"/>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5" name="Footer Placeholder 4">
            <a:extLst>
              <a:ext uri="{FF2B5EF4-FFF2-40B4-BE49-F238E27FC236}">
                <a16:creationId xmlns="" xmlns:a16="http://schemas.microsoft.com/office/drawing/2014/main" id="{92BAE60F-6250-44E6-97AA-48B0BFD8D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33DA08-F7D1-4C30-A13E-8D11ECEF8A82}"/>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34893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D794EE-EA31-40F9-9B1A-6C8CBC88D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1EB86D5-893C-4D63-A0F1-CA03BDB02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129E547-FCD4-4382-A17A-E64D983D66FB}"/>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5" name="Footer Placeholder 4">
            <a:extLst>
              <a:ext uri="{FF2B5EF4-FFF2-40B4-BE49-F238E27FC236}">
                <a16:creationId xmlns="" xmlns:a16="http://schemas.microsoft.com/office/drawing/2014/main" id="{106075E5-8CD7-4FEC-9EA8-4BADDFC97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969CD30-9EBE-46DC-8CD5-C8DC969F6183}"/>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175907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1547F-6F23-4BF0-BC7C-8A2441DE4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F63AA7-5262-42CC-9FAB-9AF9B504B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75500C0-3678-4172-BC8B-1DAF74D1E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157DED4-8CC1-4084-956E-0CEBC7DF5EE3}"/>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6" name="Footer Placeholder 5">
            <a:extLst>
              <a:ext uri="{FF2B5EF4-FFF2-40B4-BE49-F238E27FC236}">
                <a16:creationId xmlns="" xmlns:a16="http://schemas.microsoft.com/office/drawing/2014/main" id="{C763D9A3-05B3-4E83-84C9-17188A5DB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2310854-34BC-4DE2-A84D-2BD66B5EAE85}"/>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387852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95C93-B365-458D-8C25-5339ABB91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37A7F16-51F4-4208-A33C-245991FA2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FEC13E1-E9FB-4662-AABD-FECED50D5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D573BDE-98B1-47B7-BF24-9800C2273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40391FC-4978-4115-9104-47B478D091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AA58A2C-4572-49E1-BEB0-E11E6F906273}"/>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8" name="Footer Placeholder 7">
            <a:extLst>
              <a:ext uri="{FF2B5EF4-FFF2-40B4-BE49-F238E27FC236}">
                <a16:creationId xmlns="" xmlns:a16="http://schemas.microsoft.com/office/drawing/2014/main" id="{B16946CD-FAC5-4A41-BBBE-E85BC5448E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B780A08-FCF1-48D1-B861-CD8EB102B18D}"/>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154911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5CF0A-CA40-4ACA-950D-B04DFE55A9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72A4C2-AF21-4D9D-BEC6-AEE99FF371EC}"/>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4" name="Footer Placeholder 3">
            <a:extLst>
              <a:ext uri="{FF2B5EF4-FFF2-40B4-BE49-F238E27FC236}">
                <a16:creationId xmlns="" xmlns:a16="http://schemas.microsoft.com/office/drawing/2014/main" id="{A5CBE2D3-30D8-4294-8A1C-63250312E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BB29DAA-0102-41C7-8CEE-DDD088106758}"/>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16392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49B5426-CFB1-4975-A139-53AFFEE048ED}"/>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3" name="Footer Placeholder 2">
            <a:extLst>
              <a:ext uri="{FF2B5EF4-FFF2-40B4-BE49-F238E27FC236}">
                <a16:creationId xmlns="" xmlns:a16="http://schemas.microsoft.com/office/drawing/2014/main" id="{52CED23E-CD2E-45BB-82CD-4A91784E52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9E5C77B-7D6F-4E0B-939E-D4BBF88C7708}"/>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387232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C9945-D318-4126-88F7-F2E781BC9C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90F8D67-84E7-4DC0-B01A-56EAEC4D1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32A97F9-C4C8-4BEB-A9B0-696BF4564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08615B-018C-48E7-9B72-F31CB00393EE}"/>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6" name="Footer Placeholder 5">
            <a:extLst>
              <a:ext uri="{FF2B5EF4-FFF2-40B4-BE49-F238E27FC236}">
                <a16:creationId xmlns="" xmlns:a16="http://schemas.microsoft.com/office/drawing/2014/main" id="{ED09BC2A-5BFC-4ABA-9E74-FB3193BF3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1AFEFB3-4F55-4F63-B53E-322F690BCF15}"/>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363603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28127-7945-4A8B-A5A1-12EF05891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222615E-926B-43CB-B8DA-9857B911A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7BEB7B4-A1A7-4A39-8E19-E845BA21B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7977CD2-9FD2-40F4-8B02-361E4ED77F6F}"/>
              </a:ext>
            </a:extLst>
          </p:cNvPr>
          <p:cNvSpPr>
            <a:spLocks noGrp="1"/>
          </p:cNvSpPr>
          <p:nvPr>
            <p:ph type="dt" sz="half" idx="10"/>
          </p:nvPr>
        </p:nvSpPr>
        <p:spPr/>
        <p:txBody>
          <a:bodyPr/>
          <a:lstStyle/>
          <a:p>
            <a:fld id="{E718CF18-3866-4A81-8F05-78972EF80FFB}" type="datetimeFigureOut">
              <a:rPr lang="en-US" smtClean="0"/>
              <a:pPr/>
              <a:t>9/9/2025</a:t>
            </a:fld>
            <a:endParaRPr lang="en-US"/>
          </a:p>
        </p:txBody>
      </p:sp>
      <p:sp>
        <p:nvSpPr>
          <p:cNvPr id="6" name="Footer Placeholder 5">
            <a:extLst>
              <a:ext uri="{FF2B5EF4-FFF2-40B4-BE49-F238E27FC236}">
                <a16:creationId xmlns="" xmlns:a16="http://schemas.microsoft.com/office/drawing/2014/main" id="{E38BFB95-4AB4-40D3-8C6E-1646E3F8F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8777004-6558-4DC1-8EE3-639419144832}"/>
              </a:ext>
            </a:extLst>
          </p:cNvPr>
          <p:cNvSpPr>
            <a:spLocks noGrp="1"/>
          </p:cNvSpPr>
          <p:nvPr>
            <p:ph type="sldNum" sz="quarter" idx="12"/>
          </p:nvPr>
        </p:nvSpPr>
        <p:spPr/>
        <p:txBody>
          <a:bodyPr/>
          <a:lstStyle/>
          <a:p>
            <a:fld id="{C9F08B44-BCD8-4691-A8EC-FFCE44ED4EAF}" type="slidenum">
              <a:rPr lang="en-US" smtClean="0"/>
              <a:pPr/>
              <a:t>‹#›</a:t>
            </a:fld>
            <a:endParaRPr lang="en-US"/>
          </a:p>
        </p:txBody>
      </p:sp>
    </p:spTree>
    <p:extLst>
      <p:ext uri="{BB962C8B-B14F-4D97-AF65-F5344CB8AC3E}">
        <p14:creationId xmlns:p14="http://schemas.microsoft.com/office/powerpoint/2010/main" val="35696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EFF3FC8-5A31-4435-B5F2-45B8922E1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8DE8BF-065F-40AB-A557-BCBF853DE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C58311-98FE-4470-A277-67386A2FF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CF18-3866-4A81-8F05-78972EF80FFB}" type="datetimeFigureOut">
              <a:rPr lang="en-US" smtClean="0"/>
              <a:pPr/>
              <a:t>9/9/2025</a:t>
            </a:fld>
            <a:endParaRPr lang="en-US"/>
          </a:p>
        </p:txBody>
      </p:sp>
      <p:sp>
        <p:nvSpPr>
          <p:cNvPr id="5" name="Footer Placeholder 4">
            <a:extLst>
              <a:ext uri="{FF2B5EF4-FFF2-40B4-BE49-F238E27FC236}">
                <a16:creationId xmlns="" xmlns:a16="http://schemas.microsoft.com/office/drawing/2014/main" id="{82867A52-3BF1-4DBD-BC39-556AF45E3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4D1F9E5-1C61-4FC7-84DB-5FA0941BB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08B44-BCD8-4691-A8EC-FFCE44ED4EAF}" type="slidenum">
              <a:rPr lang="en-US" smtClean="0"/>
              <a:pPr/>
              <a:t>‹#›</a:t>
            </a:fld>
            <a:endParaRPr lang="en-US"/>
          </a:p>
        </p:txBody>
      </p:sp>
    </p:spTree>
    <p:extLst>
      <p:ext uri="{BB962C8B-B14F-4D97-AF65-F5344CB8AC3E}">
        <p14:creationId xmlns:p14="http://schemas.microsoft.com/office/powerpoint/2010/main" val="373672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file:///F:\T0000003.AVI"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hyperlink" Target="https://danso.org/viet-na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8.jpe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28" y="-259080"/>
            <a:ext cx="12706773" cy="7147560"/>
          </a:xfrm>
          <a:prstGeom prst="rect">
            <a:avLst/>
          </a:prstGeom>
        </p:spPr>
      </p:pic>
      <p:sp>
        <p:nvSpPr>
          <p:cNvPr id="10" name="Slide Number Placeholder 3">
            <a:extLst>
              <a:ext uri="{FF2B5EF4-FFF2-40B4-BE49-F238E27FC236}">
                <a16:creationId xmlns="" xmlns:a16="http://schemas.microsoft.com/office/drawing/2014/main" id="{4EBD89AB-E8E3-4B2B-A34E-B946030D505B}"/>
              </a:ext>
            </a:extLst>
          </p:cNvPr>
          <p:cNvSpPr>
            <a:spLocks noGrp="1"/>
          </p:cNvSpPr>
          <p:nvPr>
            <p:ph type="sldNum" sz="quarter" idx="12"/>
          </p:nvPr>
        </p:nvSpPr>
        <p:spPr>
          <a:xfrm>
            <a:off x="11363696" y="6455739"/>
            <a:ext cx="294460" cy="18736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9F75B955-4329-4754-86B0-99FDACF648E4}"/>
              </a:ext>
            </a:extLst>
          </p:cNvPr>
          <p:cNvSpPr/>
          <p:nvPr/>
        </p:nvSpPr>
        <p:spPr>
          <a:xfrm>
            <a:off x="2692400" y="2514600"/>
            <a:ext cx="6858000"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KHỞI ĐỘNG</a:t>
            </a:r>
          </a:p>
        </p:txBody>
      </p:sp>
      <p:pic>
        <p:nvPicPr>
          <p:cNvPr id="12" name="Bike Rides - The Green Orbs">
            <a:hlinkClick r:id="" action="ppaction://media"/>
            <a:extLst>
              <a:ext uri="{FF2B5EF4-FFF2-40B4-BE49-F238E27FC236}">
                <a16:creationId xmlns="" xmlns:a16="http://schemas.microsoft.com/office/drawing/2014/main" id="{A39B2B10-AAEB-40F1-88FE-DF43FC10D483}"/>
              </a:ext>
            </a:extLst>
          </p:cNvPr>
          <p:cNvPicPr>
            <a:picLocks noChangeAspect="1"/>
          </p:cNvPicPr>
          <p:nvPr>
            <a:videoFile r:link="rId1"/>
            <p:extLst>
              <p:ext uri="{DAA4B4D4-6D71-4841-9C94-3DE7FCFB9230}">
                <p14:media xmlns:p14="http://schemas.microsoft.com/office/powerpoint/2010/main"/>
              </p:ext>
            </p:extLst>
          </p:nvPr>
        </p:nvPicPr>
        <p:blipFill>
          <a:blip r:embed="rId4" cstate="print"/>
          <a:stretch>
            <a:fillRect/>
          </a:stretch>
        </p:blipFill>
        <p:spPr>
          <a:xfrm>
            <a:off x="11954922" y="6524385"/>
            <a:ext cx="184220" cy="184220"/>
          </a:xfrm>
          <a:prstGeom prst="rect">
            <a:avLst/>
          </a:prstGeom>
        </p:spPr>
      </p:pic>
    </p:spTree>
    <p:extLst>
      <p:ext uri="{BB962C8B-B14F-4D97-AF65-F5344CB8AC3E}">
        <p14:creationId xmlns:p14="http://schemas.microsoft.com/office/powerpoint/2010/main" val="3081645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274" fill="hold"/>
                                        <p:tgtEl>
                                          <p:spTgt spid="12"/>
                                        </p:tgtEl>
                                      </p:cBhvr>
                                    </p:cmd>
                                  </p:childTnLst>
                                </p:cTn>
                              </p:par>
                              <p:par>
                                <p:cTn id="7" presetID="34" presetClass="emph" presetSubtype="0" repeatCount="indefinite" fill="hold" nodeType="withEffect">
                                  <p:stCondLst>
                                    <p:cond delay="0"/>
                                  </p:stCondLst>
                                  <p:iterate type="lt">
                                    <p:tmPct val="10000"/>
                                  </p:iterate>
                                  <p:childTnLst>
                                    <p:animMotion origin="layout" path="M 5E-6 2.59259E-6 L 5E-6 -0.07222 " pathEditMode="relative" rAng="0" ptsTypes="AA">
                                      <p:cBhvr>
                                        <p:cTn id="8" dur="25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9" dur="125" fill="hold">
                                          <p:stCondLst>
                                            <p:cond delay="0"/>
                                          </p:stCondLst>
                                        </p:cTn>
                                        <p:tgtEl>
                                          <p:spTgt spid="11">
                                            <p:txEl>
                                              <p:pRg st="0" end="0"/>
                                            </p:txEl>
                                          </p:spTgt>
                                        </p:tgtEl>
                                        <p:attrNameLst>
                                          <p:attrName>r</p:attrName>
                                        </p:attrNameLst>
                                      </p:cBhvr>
                                    </p:animRot>
                                    <p:animRot by="-1500000">
                                      <p:cBhvr>
                                        <p:cTn id="10" dur="125" fill="hold">
                                          <p:stCondLst>
                                            <p:cond delay="125"/>
                                          </p:stCondLst>
                                        </p:cTn>
                                        <p:tgtEl>
                                          <p:spTgt spid="11">
                                            <p:txEl>
                                              <p:pRg st="0" end="0"/>
                                            </p:txEl>
                                          </p:spTgt>
                                        </p:tgtEl>
                                        <p:attrNameLst>
                                          <p:attrName>r</p:attrName>
                                        </p:attrNameLst>
                                      </p:cBhvr>
                                    </p:animRot>
                                    <p:animRot by="-1500000">
                                      <p:cBhvr>
                                        <p:cTn id="11" dur="125" fill="hold">
                                          <p:stCondLst>
                                            <p:cond delay="250"/>
                                          </p:stCondLst>
                                        </p:cTn>
                                        <p:tgtEl>
                                          <p:spTgt spid="11">
                                            <p:txEl>
                                              <p:pRg st="0" end="0"/>
                                            </p:txEl>
                                          </p:spTgt>
                                        </p:tgtEl>
                                        <p:attrNameLst>
                                          <p:attrName>r</p:attrName>
                                        </p:attrNameLst>
                                      </p:cBhvr>
                                    </p:animRot>
                                    <p:animRot by="1500000">
                                      <p:cBhvr>
                                        <p:cTn id="12" dur="125" fill="hold">
                                          <p:stCondLst>
                                            <p:cond delay="375"/>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3" fill="hold" display="0">
                  <p:stCondLst>
                    <p:cond delay="indefinite"/>
                  </p:stCondLst>
                  <p:endCondLst>
                    <p:cond evt="onStopAudio" delay="0">
                      <p:tgtEl>
                        <p:sldTgt/>
                      </p:tgtEl>
                    </p:cond>
                  </p:end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0" name="Picture 26" descr="hội cầu mùa DT Dao"/>
          <p:cNvPicPr>
            <a:picLocks noChangeAspect="1" noChangeArrowheads="1"/>
          </p:cNvPicPr>
          <p:nvPr/>
        </p:nvPicPr>
        <p:blipFill>
          <a:blip r:embed="rId3"/>
          <a:srcRect/>
          <a:stretch>
            <a:fillRect/>
          </a:stretch>
        </p:blipFill>
        <p:spPr bwMode="auto">
          <a:xfrm>
            <a:off x="0" y="0"/>
            <a:ext cx="5588000" cy="3678238"/>
          </a:xfrm>
          <a:prstGeom prst="rect">
            <a:avLst/>
          </a:prstGeom>
          <a:ln>
            <a:noFill/>
          </a:ln>
          <a:effectLst>
            <a:outerShdw blurRad="292100" dist="139700" dir="2700000" algn="tl" rotWithShape="0">
              <a:srgbClr val="333333">
                <a:alpha val="65000"/>
              </a:srgbClr>
            </a:outerShdw>
          </a:effectLst>
        </p:spPr>
      </p:pic>
      <p:pic>
        <p:nvPicPr>
          <p:cNvPr id="16411" name="Picture 27" descr="Mĩ Sơn"/>
          <p:cNvPicPr>
            <a:picLocks noChangeAspect="1" noChangeArrowheads="1"/>
          </p:cNvPicPr>
          <p:nvPr/>
        </p:nvPicPr>
        <p:blipFill>
          <a:blip r:embed="rId4"/>
          <a:srcRect/>
          <a:stretch>
            <a:fillRect/>
          </a:stretch>
        </p:blipFill>
        <p:spPr bwMode="auto">
          <a:xfrm>
            <a:off x="5588000" y="0"/>
            <a:ext cx="6604000" cy="3657600"/>
          </a:xfrm>
          <a:prstGeom prst="rect">
            <a:avLst/>
          </a:prstGeom>
          <a:noFill/>
        </p:spPr>
      </p:pic>
      <p:pic>
        <p:nvPicPr>
          <p:cNvPr id="16414" name="Picture 30" descr="07"/>
          <p:cNvPicPr>
            <a:picLocks noChangeAspect="1" noChangeArrowheads="1"/>
          </p:cNvPicPr>
          <p:nvPr/>
        </p:nvPicPr>
        <p:blipFill>
          <a:blip r:embed="rId5"/>
          <a:srcRect/>
          <a:stretch>
            <a:fillRect/>
          </a:stretch>
        </p:blipFill>
        <p:spPr bwMode="auto">
          <a:xfrm>
            <a:off x="4673600" y="3629026"/>
            <a:ext cx="7518400" cy="3228975"/>
          </a:xfrm>
          <a:prstGeom prst="rect">
            <a:avLst/>
          </a:prstGeom>
          <a:noFill/>
        </p:spPr>
      </p:pic>
      <p:pic>
        <p:nvPicPr>
          <p:cNvPr id="16418" name="T0000003.AVI">
            <a:hlinkClick r:id="" action="ppaction://media"/>
          </p:cNvPr>
          <p:cNvPicPr>
            <a:picLocks noGrp="1" noRot="1" noChangeAspect="1" noChangeArrowheads="1"/>
          </p:cNvPicPr>
          <p:nvPr>
            <p:ph/>
            <a:videoFile r:link="rId1"/>
          </p:nvPr>
        </p:nvPicPr>
        <p:blipFill>
          <a:blip r:embed="rId6"/>
          <a:srcRect/>
          <a:stretch>
            <a:fillRect/>
          </a:stretch>
        </p:blipFill>
        <p:spPr>
          <a:xfrm>
            <a:off x="4673600" y="3657600"/>
            <a:ext cx="1016000" cy="693738"/>
          </a:xfrm>
          <a:ln/>
        </p:spPr>
      </p:pic>
      <p:pic>
        <p:nvPicPr>
          <p:cNvPr id="16420" name="Picture 36" descr="Dan klonput"/>
          <p:cNvPicPr>
            <a:picLocks noChangeAspect="1" noChangeArrowheads="1"/>
          </p:cNvPicPr>
          <p:nvPr/>
        </p:nvPicPr>
        <p:blipFill>
          <a:blip r:embed="rId7"/>
          <a:srcRect/>
          <a:stretch>
            <a:fillRect/>
          </a:stretch>
        </p:blipFill>
        <p:spPr bwMode="auto">
          <a:xfrm>
            <a:off x="0" y="3657600"/>
            <a:ext cx="4673600" cy="3200400"/>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410"/>
                                        </p:tgtEl>
                                        <p:attrNameLst>
                                          <p:attrName>style.visibility</p:attrName>
                                        </p:attrNameLst>
                                      </p:cBhvr>
                                      <p:to>
                                        <p:strVal val="visible"/>
                                      </p:to>
                                    </p:set>
                                    <p:animEffect transition="in" filter="diamond(in)">
                                      <p:cBhvr>
                                        <p:cTn id="7" dur="1000"/>
                                        <p:tgtEl>
                                          <p:spTgt spid="16410"/>
                                        </p:tgtEl>
                                      </p:cBhvr>
                                    </p:animEffect>
                                  </p:childTnLst>
                                </p:cTn>
                              </p:par>
                              <p:par>
                                <p:cTn id="8" presetID="8" presetClass="entr" presetSubtype="16" fill="hold" nodeType="withEffect">
                                  <p:stCondLst>
                                    <p:cond delay="0"/>
                                  </p:stCondLst>
                                  <p:childTnLst>
                                    <p:set>
                                      <p:cBhvr>
                                        <p:cTn id="9" dur="1" fill="hold">
                                          <p:stCondLst>
                                            <p:cond delay="0"/>
                                          </p:stCondLst>
                                        </p:cTn>
                                        <p:tgtEl>
                                          <p:spTgt spid="16411"/>
                                        </p:tgtEl>
                                        <p:attrNameLst>
                                          <p:attrName>style.visibility</p:attrName>
                                        </p:attrNameLst>
                                      </p:cBhvr>
                                      <p:to>
                                        <p:strVal val="visible"/>
                                      </p:to>
                                    </p:set>
                                    <p:animEffect transition="in" filter="diamond(in)">
                                      <p:cBhvr>
                                        <p:cTn id="10" dur="1000"/>
                                        <p:tgtEl>
                                          <p:spTgt spid="16411"/>
                                        </p:tgtEl>
                                      </p:cBhvr>
                                    </p:animEffect>
                                  </p:childTnLst>
                                </p:cTn>
                              </p:par>
                              <p:par>
                                <p:cTn id="11" presetID="8" presetClass="entr" presetSubtype="16" fill="hold" nodeType="withEffect">
                                  <p:stCondLst>
                                    <p:cond delay="0"/>
                                  </p:stCondLst>
                                  <p:childTnLst>
                                    <p:set>
                                      <p:cBhvr>
                                        <p:cTn id="12" dur="1" fill="hold">
                                          <p:stCondLst>
                                            <p:cond delay="0"/>
                                          </p:stCondLst>
                                        </p:cTn>
                                        <p:tgtEl>
                                          <p:spTgt spid="16414"/>
                                        </p:tgtEl>
                                        <p:attrNameLst>
                                          <p:attrName>style.visibility</p:attrName>
                                        </p:attrNameLst>
                                      </p:cBhvr>
                                      <p:to>
                                        <p:strVal val="visible"/>
                                      </p:to>
                                    </p:set>
                                    <p:animEffect transition="in" filter="diamond(in)">
                                      <p:cBhvr>
                                        <p:cTn id="13" dur="1000"/>
                                        <p:tgtEl>
                                          <p:spTgt spid="16414"/>
                                        </p:tgtEl>
                                      </p:cBhvr>
                                    </p:animEffect>
                                  </p:childTnLst>
                                </p:cTn>
                              </p:par>
                              <p:par>
                                <p:cTn id="14" presetID="8" presetClass="entr" presetSubtype="16" fill="hold" nodeType="withEffect">
                                  <p:stCondLst>
                                    <p:cond delay="0"/>
                                  </p:stCondLst>
                                  <p:childTnLst>
                                    <p:set>
                                      <p:cBhvr>
                                        <p:cTn id="15" dur="1" fill="hold">
                                          <p:stCondLst>
                                            <p:cond delay="0"/>
                                          </p:stCondLst>
                                        </p:cTn>
                                        <p:tgtEl>
                                          <p:spTgt spid="16418"/>
                                        </p:tgtEl>
                                        <p:attrNameLst>
                                          <p:attrName>style.visibility</p:attrName>
                                        </p:attrNameLst>
                                      </p:cBhvr>
                                      <p:to>
                                        <p:strVal val="visible"/>
                                      </p:to>
                                    </p:set>
                                    <p:animEffect transition="in" filter="diamond(in)">
                                      <p:cBhvr>
                                        <p:cTn id="16" dur="1000"/>
                                        <p:tgtEl>
                                          <p:spTgt spid="16418"/>
                                        </p:tgtEl>
                                      </p:cBhvr>
                                    </p:animEffect>
                                  </p:childTnLst>
                                </p:cTn>
                              </p:par>
                              <p:par>
                                <p:cTn id="17" presetID="8" presetClass="entr" presetSubtype="16" fill="hold" nodeType="withEffect">
                                  <p:stCondLst>
                                    <p:cond delay="0"/>
                                  </p:stCondLst>
                                  <p:childTnLst>
                                    <p:set>
                                      <p:cBhvr>
                                        <p:cTn id="18" dur="1" fill="hold">
                                          <p:stCondLst>
                                            <p:cond delay="0"/>
                                          </p:stCondLst>
                                        </p:cTn>
                                        <p:tgtEl>
                                          <p:spTgt spid="16420"/>
                                        </p:tgtEl>
                                        <p:attrNameLst>
                                          <p:attrName>style.visibility</p:attrName>
                                        </p:attrNameLst>
                                      </p:cBhvr>
                                      <p:to>
                                        <p:strVal val="visible"/>
                                      </p:to>
                                    </p:set>
                                    <p:animEffect transition="in" filter="diamond(in)">
                                      <p:cBhvr>
                                        <p:cTn id="19" dur="1000"/>
                                        <p:tgtEl>
                                          <p:spTgt spid="164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1641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MaiChau-ISERE"/>
          <p:cNvPicPr>
            <a:picLocks noChangeAspect="1" noChangeArrowheads="1"/>
          </p:cNvPicPr>
          <p:nvPr/>
        </p:nvPicPr>
        <p:blipFill>
          <a:blip r:embed="rId2"/>
          <a:srcRect/>
          <a:stretch>
            <a:fillRect/>
          </a:stretch>
        </p:blipFill>
        <p:spPr bwMode="auto">
          <a:xfrm>
            <a:off x="3352800" y="0"/>
            <a:ext cx="5486400" cy="3048000"/>
          </a:xfrm>
          <a:prstGeom prst="rect">
            <a:avLst/>
          </a:prstGeom>
          <a:noFill/>
        </p:spPr>
      </p:pic>
      <p:pic>
        <p:nvPicPr>
          <p:cNvPr id="74757" name="Picture 5" descr="Gốm DT Chăm"/>
          <p:cNvPicPr>
            <a:picLocks noChangeAspect="1" noChangeArrowheads="1"/>
          </p:cNvPicPr>
          <p:nvPr/>
        </p:nvPicPr>
        <p:blipFill>
          <a:blip r:embed="rId3"/>
          <a:srcRect/>
          <a:stretch>
            <a:fillRect/>
          </a:stretch>
        </p:blipFill>
        <p:spPr bwMode="auto">
          <a:xfrm>
            <a:off x="8875184" y="0"/>
            <a:ext cx="3316816" cy="3276600"/>
          </a:xfrm>
          <a:prstGeom prst="rect">
            <a:avLst/>
          </a:prstGeom>
          <a:noFill/>
        </p:spPr>
      </p:pic>
      <p:pic>
        <p:nvPicPr>
          <p:cNvPr id="74758" name="Picture 6" descr="images1370276_15"/>
          <p:cNvPicPr>
            <a:picLocks noChangeAspect="1" noChangeArrowheads="1"/>
          </p:cNvPicPr>
          <p:nvPr/>
        </p:nvPicPr>
        <p:blipFill>
          <a:blip r:embed="rId4"/>
          <a:srcRect/>
          <a:stretch>
            <a:fillRect/>
          </a:stretch>
        </p:blipFill>
        <p:spPr bwMode="auto">
          <a:xfrm>
            <a:off x="3962400" y="3048000"/>
            <a:ext cx="3860800" cy="3810000"/>
          </a:xfrm>
          <a:prstGeom prst="rect">
            <a:avLst/>
          </a:prstGeom>
          <a:noFill/>
        </p:spPr>
      </p:pic>
      <p:pic>
        <p:nvPicPr>
          <p:cNvPr id="74759" name="Picture 7" descr="images1370254_7"/>
          <p:cNvPicPr>
            <a:picLocks noChangeAspect="1" noChangeArrowheads="1"/>
          </p:cNvPicPr>
          <p:nvPr/>
        </p:nvPicPr>
        <p:blipFill>
          <a:blip r:embed="rId5"/>
          <a:srcRect/>
          <a:stretch>
            <a:fillRect/>
          </a:stretch>
        </p:blipFill>
        <p:spPr bwMode="auto">
          <a:xfrm>
            <a:off x="0" y="3048000"/>
            <a:ext cx="3810000" cy="3810000"/>
          </a:xfrm>
          <a:prstGeom prst="rect">
            <a:avLst/>
          </a:prstGeom>
          <a:noFill/>
        </p:spPr>
      </p:pic>
      <p:pic>
        <p:nvPicPr>
          <p:cNvPr id="74760" name="Picture 8" descr="images1370270_13"/>
          <p:cNvPicPr>
            <a:picLocks noChangeAspect="1" noChangeArrowheads="1"/>
          </p:cNvPicPr>
          <p:nvPr/>
        </p:nvPicPr>
        <p:blipFill>
          <a:blip r:embed="rId6"/>
          <a:srcRect/>
          <a:stretch>
            <a:fillRect/>
          </a:stretch>
        </p:blipFill>
        <p:spPr bwMode="auto">
          <a:xfrm>
            <a:off x="8026400" y="3048000"/>
            <a:ext cx="4165600" cy="3810000"/>
          </a:xfrm>
          <a:prstGeom prst="rect">
            <a:avLst/>
          </a:prstGeom>
          <a:noFill/>
        </p:spPr>
      </p:pic>
      <p:pic>
        <p:nvPicPr>
          <p:cNvPr id="74761" name="Picture 9" descr="Thổ cẩm DT Tày"/>
          <p:cNvPicPr>
            <a:picLocks noChangeAspect="1" noChangeArrowheads="1"/>
          </p:cNvPicPr>
          <p:nvPr/>
        </p:nvPicPr>
        <p:blipFill>
          <a:blip r:embed="rId7"/>
          <a:srcRect/>
          <a:stretch>
            <a:fillRect/>
          </a:stretch>
        </p:blipFill>
        <p:spPr bwMode="auto">
          <a:xfrm>
            <a:off x="0" y="0"/>
            <a:ext cx="3352800" cy="3048000"/>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ppt_x</p:attrName>
                                        </p:attrNameLst>
                                      </p:cBhvr>
                                      <p:tavLst>
                                        <p:tav tm="0">
                                          <p:val>
                                            <p:strVal val="#ppt_x-.2"/>
                                          </p:val>
                                        </p:tav>
                                        <p:tav tm="100000">
                                          <p:val>
                                            <p:strVal val="#ppt_x"/>
                                          </p:val>
                                        </p:tav>
                                      </p:tavLst>
                                    </p:anim>
                                    <p:anim calcmode="lin" valueType="num">
                                      <p:cBhvr>
                                        <p:cTn id="8" dur="1000" fill="hold"/>
                                        <p:tgtEl>
                                          <p:spTgt spid="747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4756"/>
                                        </p:tgtEl>
                                      </p:cBhvr>
                                    </p:animEffect>
                                  </p:childTnLst>
                                </p:cTn>
                              </p:par>
                              <p:par>
                                <p:cTn id="10" presetID="29" presetClass="entr" presetSubtype="0" fill="hold" nodeType="withEffect">
                                  <p:stCondLst>
                                    <p:cond delay="0"/>
                                  </p:stCondLst>
                                  <p:childTnLst>
                                    <p:set>
                                      <p:cBhvr>
                                        <p:cTn id="11" dur="1" fill="hold">
                                          <p:stCondLst>
                                            <p:cond delay="0"/>
                                          </p:stCondLst>
                                        </p:cTn>
                                        <p:tgtEl>
                                          <p:spTgt spid="74757"/>
                                        </p:tgtEl>
                                        <p:attrNameLst>
                                          <p:attrName>style.visibility</p:attrName>
                                        </p:attrNameLst>
                                      </p:cBhvr>
                                      <p:to>
                                        <p:strVal val="visible"/>
                                      </p:to>
                                    </p:set>
                                    <p:anim calcmode="lin" valueType="num">
                                      <p:cBhvr>
                                        <p:cTn id="12" dur="1000" fill="hold"/>
                                        <p:tgtEl>
                                          <p:spTgt spid="74757"/>
                                        </p:tgtEl>
                                        <p:attrNameLst>
                                          <p:attrName>ppt_x</p:attrName>
                                        </p:attrNameLst>
                                      </p:cBhvr>
                                      <p:tavLst>
                                        <p:tav tm="0">
                                          <p:val>
                                            <p:strVal val="#ppt_x-.2"/>
                                          </p:val>
                                        </p:tav>
                                        <p:tav tm="100000">
                                          <p:val>
                                            <p:strVal val="#ppt_x"/>
                                          </p:val>
                                        </p:tav>
                                      </p:tavLst>
                                    </p:anim>
                                    <p:anim calcmode="lin" valueType="num">
                                      <p:cBhvr>
                                        <p:cTn id="13" dur="1000" fill="hold"/>
                                        <p:tgtEl>
                                          <p:spTgt spid="7475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4757"/>
                                        </p:tgtEl>
                                      </p:cBhvr>
                                    </p:animEffect>
                                  </p:childTnLst>
                                </p:cTn>
                              </p:par>
                              <p:par>
                                <p:cTn id="15" presetID="29" presetClass="entr" presetSubtype="0" fill="hold" nodeType="withEffect">
                                  <p:stCondLst>
                                    <p:cond delay="0"/>
                                  </p:stCondLst>
                                  <p:childTnLst>
                                    <p:set>
                                      <p:cBhvr>
                                        <p:cTn id="16" dur="1" fill="hold">
                                          <p:stCondLst>
                                            <p:cond delay="0"/>
                                          </p:stCondLst>
                                        </p:cTn>
                                        <p:tgtEl>
                                          <p:spTgt spid="74758"/>
                                        </p:tgtEl>
                                        <p:attrNameLst>
                                          <p:attrName>style.visibility</p:attrName>
                                        </p:attrNameLst>
                                      </p:cBhvr>
                                      <p:to>
                                        <p:strVal val="visible"/>
                                      </p:to>
                                    </p:set>
                                    <p:anim calcmode="lin" valueType="num">
                                      <p:cBhvr>
                                        <p:cTn id="17" dur="1000" fill="hold"/>
                                        <p:tgtEl>
                                          <p:spTgt spid="74758"/>
                                        </p:tgtEl>
                                        <p:attrNameLst>
                                          <p:attrName>ppt_x</p:attrName>
                                        </p:attrNameLst>
                                      </p:cBhvr>
                                      <p:tavLst>
                                        <p:tav tm="0">
                                          <p:val>
                                            <p:strVal val="#ppt_x-.2"/>
                                          </p:val>
                                        </p:tav>
                                        <p:tav tm="100000">
                                          <p:val>
                                            <p:strVal val="#ppt_x"/>
                                          </p:val>
                                        </p:tav>
                                      </p:tavLst>
                                    </p:anim>
                                    <p:anim calcmode="lin" valueType="num">
                                      <p:cBhvr>
                                        <p:cTn id="18" dur="1000" fill="hold"/>
                                        <p:tgtEl>
                                          <p:spTgt spid="7475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4758"/>
                                        </p:tgtEl>
                                      </p:cBhvr>
                                    </p:animEffect>
                                  </p:childTnLst>
                                </p:cTn>
                              </p:par>
                              <p:par>
                                <p:cTn id="20" presetID="29" presetClass="entr" presetSubtype="0" fill="hold" nodeType="withEffect">
                                  <p:stCondLst>
                                    <p:cond delay="0"/>
                                  </p:stCondLst>
                                  <p:childTnLst>
                                    <p:set>
                                      <p:cBhvr>
                                        <p:cTn id="21" dur="1" fill="hold">
                                          <p:stCondLst>
                                            <p:cond delay="0"/>
                                          </p:stCondLst>
                                        </p:cTn>
                                        <p:tgtEl>
                                          <p:spTgt spid="74759"/>
                                        </p:tgtEl>
                                        <p:attrNameLst>
                                          <p:attrName>style.visibility</p:attrName>
                                        </p:attrNameLst>
                                      </p:cBhvr>
                                      <p:to>
                                        <p:strVal val="visible"/>
                                      </p:to>
                                    </p:set>
                                    <p:anim calcmode="lin" valueType="num">
                                      <p:cBhvr>
                                        <p:cTn id="22" dur="1000" fill="hold"/>
                                        <p:tgtEl>
                                          <p:spTgt spid="74759"/>
                                        </p:tgtEl>
                                        <p:attrNameLst>
                                          <p:attrName>ppt_x</p:attrName>
                                        </p:attrNameLst>
                                      </p:cBhvr>
                                      <p:tavLst>
                                        <p:tav tm="0">
                                          <p:val>
                                            <p:strVal val="#ppt_x-.2"/>
                                          </p:val>
                                        </p:tav>
                                        <p:tav tm="100000">
                                          <p:val>
                                            <p:strVal val="#ppt_x"/>
                                          </p:val>
                                        </p:tav>
                                      </p:tavLst>
                                    </p:anim>
                                    <p:anim calcmode="lin" valueType="num">
                                      <p:cBhvr>
                                        <p:cTn id="23" dur="1000" fill="hold"/>
                                        <p:tgtEl>
                                          <p:spTgt spid="7475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4759"/>
                                        </p:tgtEl>
                                      </p:cBhvr>
                                    </p:animEffect>
                                  </p:childTnLst>
                                </p:cTn>
                              </p:par>
                              <p:par>
                                <p:cTn id="25" presetID="29" presetClass="entr" presetSubtype="0" fill="hold" nodeType="withEffect">
                                  <p:stCondLst>
                                    <p:cond delay="0"/>
                                  </p:stCondLst>
                                  <p:childTnLst>
                                    <p:set>
                                      <p:cBhvr>
                                        <p:cTn id="26" dur="1" fill="hold">
                                          <p:stCondLst>
                                            <p:cond delay="0"/>
                                          </p:stCondLst>
                                        </p:cTn>
                                        <p:tgtEl>
                                          <p:spTgt spid="74760"/>
                                        </p:tgtEl>
                                        <p:attrNameLst>
                                          <p:attrName>style.visibility</p:attrName>
                                        </p:attrNameLst>
                                      </p:cBhvr>
                                      <p:to>
                                        <p:strVal val="visible"/>
                                      </p:to>
                                    </p:set>
                                    <p:anim calcmode="lin" valueType="num">
                                      <p:cBhvr>
                                        <p:cTn id="27" dur="1000" fill="hold"/>
                                        <p:tgtEl>
                                          <p:spTgt spid="74760"/>
                                        </p:tgtEl>
                                        <p:attrNameLst>
                                          <p:attrName>ppt_x</p:attrName>
                                        </p:attrNameLst>
                                      </p:cBhvr>
                                      <p:tavLst>
                                        <p:tav tm="0">
                                          <p:val>
                                            <p:strVal val="#ppt_x-.2"/>
                                          </p:val>
                                        </p:tav>
                                        <p:tav tm="100000">
                                          <p:val>
                                            <p:strVal val="#ppt_x"/>
                                          </p:val>
                                        </p:tav>
                                      </p:tavLst>
                                    </p:anim>
                                    <p:anim calcmode="lin" valueType="num">
                                      <p:cBhvr>
                                        <p:cTn id="28" dur="1000" fill="hold"/>
                                        <p:tgtEl>
                                          <p:spTgt spid="7476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4760"/>
                                        </p:tgtEl>
                                      </p:cBhvr>
                                    </p:animEffect>
                                  </p:childTnLst>
                                </p:cTn>
                              </p:par>
                              <p:par>
                                <p:cTn id="30" presetID="29" presetClass="entr" presetSubtype="0" fill="hold" nodeType="withEffect">
                                  <p:stCondLst>
                                    <p:cond delay="0"/>
                                  </p:stCondLst>
                                  <p:childTnLst>
                                    <p:set>
                                      <p:cBhvr>
                                        <p:cTn id="31" dur="1" fill="hold">
                                          <p:stCondLst>
                                            <p:cond delay="0"/>
                                          </p:stCondLst>
                                        </p:cTn>
                                        <p:tgtEl>
                                          <p:spTgt spid="74761"/>
                                        </p:tgtEl>
                                        <p:attrNameLst>
                                          <p:attrName>style.visibility</p:attrName>
                                        </p:attrNameLst>
                                      </p:cBhvr>
                                      <p:to>
                                        <p:strVal val="visible"/>
                                      </p:to>
                                    </p:set>
                                    <p:anim calcmode="lin" valueType="num">
                                      <p:cBhvr>
                                        <p:cTn id="32" dur="1000" fill="hold"/>
                                        <p:tgtEl>
                                          <p:spTgt spid="74761"/>
                                        </p:tgtEl>
                                        <p:attrNameLst>
                                          <p:attrName>ppt_x</p:attrName>
                                        </p:attrNameLst>
                                      </p:cBhvr>
                                      <p:tavLst>
                                        <p:tav tm="0">
                                          <p:val>
                                            <p:strVal val="#ppt_x-.2"/>
                                          </p:val>
                                        </p:tav>
                                        <p:tav tm="100000">
                                          <p:val>
                                            <p:strVal val="#ppt_x"/>
                                          </p:val>
                                        </p:tav>
                                      </p:tavLst>
                                    </p:anim>
                                    <p:anim calcmode="lin" valueType="num">
                                      <p:cBhvr>
                                        <p:cTn id="33" dur="1000" fill="hold"/>
                                        <p:tgtEl>
                                          <p:spTgt spid="7476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014"/>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xmlns="" id="{83943E22-6FC5-4857-96F1-DB4BDF369685}"/>
              </a:ext>
            </a:extLst>
          </p:cNvPr>
          <p:cNvSpPr/>
          <p:nvPr/>
        </p:nvSpPr>
        <p:spPr>
          <a:xfrm>
            <a:off x="352063" y="3274132"/>
            <a:ext cx="7106827" cy="2016342"/>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smtClean="0">
                <a:solidFill>
                  <a:srgbClr val="0000FF"/>
                </a:solidFill>
                <a:cs typeface="Arial" pitchFamily="34" charset="0"/>
              </a:rPr>
              <a:t> </a:t>
            </a:r>
            <a:r>
              <a:rPr lang="en-US" sz="3000" b="1" i="1" smtClean="0">
                <a:solidFill>
                  <a:srgbClr val="0000FF"/>
                </a:solidFill>
              </a:rPr>
              <a:t>Quan sát Atlat Địa lí Việt Nam, cho biết địa bàn phân bố chủ yếu của dân tộc Kinh  và các dân tộc ít người ở nước ta.</a:t>
            </a:r>
            <a:endParaRPr lang="en-US" sz="3000" b="1" i="1" dirty="0">
              <a:solidFill>
                <a:srgbClr val="0000FF"/>
              </a:solidFill>
              <a:cs typeface="Arial" pitchFamily="34" charset="0"/>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2372802"/>
            <a:ext cx="1000545" cy="1086608"/>
          </a:xfrm>
          <a:prstGeom prst="rect">
            <a:avLst/>
          </a:prstGeom>
        </p:spPr>
      </p:pic>
      <p:pic>
        <p:nvPicPr>
          <p:cNvPr id="1026" name="Picture 2" descr="D:\5. LS&amp;ĐL 9\GA 9 (KNTTCS)\GAĐT ĐL 9 (KNTTCS)\z5577689551082_bc7c8d911b37263d97ccf59a9aeaf564.jpg"/>
          <p:cNvPicPr>
            <a:picLocks noChangeAspect="1" noChangeArrowheads="1"/>
          </p:cNvPicPr>
          <p:nvPr/>
        </p:nvPicPr>
        <p:blipFill>
          <a:blip r:embed="rId4"/>
          <a:srcRect/>
          <a:stretch>
            <a:fillRect/>
          </a:stretch>
        </p:blipFill>
        <p:spPr bwMode="auto">
          <a:xfrm>
            <a:off x="7837712" y="836023"/>
            <a:ext cx="4171406" cy="601961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76594" y="740622"/>
            <a:ext cx="7321486" cy="1508103"/>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1. Dân tộc</a:t>
            </a:r>
          </a:p>
          <a:p>
            <a:pPr algn="just"/>
            <a:r>
              <a:rPr lang="en-US" sz="3000" b="1" i="1" smtClean="0">
                <a:solidFill>
                  <a:srgbClr val="002060"/>
                </a:solidFill>
                <a:cs typeface="Arial" pitchFamily="34" charset="0"/>
              </a:rPr>
              <a:t>b. Các dân tộc ở Việt Nam sinh sống rộng khắp trên toàn lãnh thổ</a:t>
            </a:r>
            <a:endParaRPr lang="en-US" sz="3000" i="1"/>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8"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1000"/>
                                        <p:tgtEl>
                                          <p:spTgt spid="1026"/>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40622"/>
            <a:ext cx="1201540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1. Dân tộc</a:t>
            </a:r>
          </a:p>
          <a:p>
            <a:pPr algn="just"/>
            <a:r>
              <a:rPr lang="en-US" sz="3000" b="1" i="1" smtClean="0">
                <a:solidFill>
                  <a:srgbClr val="002060"/>
                </a:solidFill>
                <a:cs typeface="Arial" pitchFamily="34" charset="0"/>
              </a:rPr>
              <a:t>b. Các dân tộc ở Việt Nam sinh sống rộng khắp trên toàn lãnh thổ</a:t>
            </a:r>
            <a:endParaRPr lang="en-US" sz="3000" i="1"/>
          </a:p>
        </p:txBody>
      </p:sp>
      <p:sp>
        <p:nvSpPr>
          <p:cNvPr id="8" name="Rectangle 1"/>
          <p:cNvSpPr>
            <a:spLocks noChangeArrowheads="1"/>
          </p:cNvSpPr>
          <p:nvPr/>
        </p:nvSpPr>
        <p:spPr bwMode="auto">
          <a:xfrm>
            <a:off x="182881" y="1681993"/>
            <a:ext cx="11717382" cy="1405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ea typeface="Calibri" pitchFamily="34" charset="0"/>
                <a:cs typeface="Times New Roman" pitchFamily="18" charset="0"/>
              </a:rPr>
              <a:t>-</a:t>
            </a:r>
            <a:r>
              <a:rPr kumimoji="0" lang="en-US" sz="3000" b="1" i="0" u="none" strike="noStrike" cap="none" normalizeH="0" smtClean="0">
                <a:ln>
                  <a:noFill/>
                </a:ln>
                <a:solidFill>
                  <a:srgbClr val="000000"/>
                </a:solidFill>
                <a:effectLst/>
                <a:ea typeface="Calibri" pitchFamily="34" charset="0"/>
                <a:cs typeface="Times New Roman" pitchFamily="18" charset="0"/>
              </a:rPr>
              <a:t> Người Kinh: </a:t>
            </a:r>
            <a:r>
              <a:rPr kumimoji="0" lang="en-US" sz="3000" b="1" i="0" u="none" strike="noStrike" cap="none" normalizeH="0" baseline="0" smtClean="0">
                <a:ln>
                  <a:noFill/>
                </a:ln>
                <a:solidFill>
                  <a:srgbClr val="000000"/>
                </a:solidFill>
                <a:effectLst/>
                <a:ea typeface="Calibri" pitchFamily="34" charset="0"/>
                <a:cs typeface="Times New Roman" pitchFamily="18" charset="0"/>
              </a:rPr>
              <a:t>ở đồng bằng, ven biển</a:t>
            </a:r>
            <a:r>
              <a:rPr kumimoji="0" lang="en-US" sz="3000" b="1" i="0" u="none" strike="noStrike" cap="none" normalizeH="0" smtClean="0">
                <a:ln>
                  <a:noFill/>
                </a:ln>
                <a:solidFill>
                  <a:srgbClr val="000000"/>
                </a:solidFill>
                <a:effectLst/>
                <a:ea typeface="Calibri" pitchFamily="34" charset="0"/>
                <a:cs typeface="Times New Roman" pitchFamily="18" charset="0"/>
              </a:rPr>
              <a:t> và </a:t>
            </a:r>
            <a:r>
              <a:rPr kumimoji="0" lang="en-US" sz="3000" b="1" i="0" u="none" strike="noStrike" cap="none" normalizeH="0" baseline="0" smtClean="0">
                <a:ln>
                  <a:noFill/>
                </a:ln>
                <a:solidFill>
                  <a:srgbClr val="000000"/>
                </a:solidFill>
                <a:effectLst/>
                <a:ea typeface="Calibri" pitchFamily="34" charset="0"/>
                <a:cs typeface="Times New Roman" pitchFamily="18" charset="0"/>
              </a:rPr>
              <a:t>trung du.</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chemeClr val="tx1"/>
                </a:solidFill>
                <a:effectLst/>
                <a:cs typeface="Arial" pitchFamily="34" charset="0"/>
              </a:rPr>
              <a:t>- Các</a:t>
            </a:r>
            <a:r>
              <a:rPr kumimoji="0" lang="en-US" sz="3000" b="1" i="0" u="none" strike="noStrike" cap="none" normalizeH="0" smtClean="0">
                <a:ln>
                  <a:noFill/>
                </a:ln>
                <a:solidFill>
                  <a:schemeClr val="tx1"/>
                </a:solidFill>
                <a:effectLst/>
                <a:cs typeface="Arial" pitchFamily="34" charset="0"/>
              </a:rPr>
              <a:t> dân tộc thiểu số: đồi núi và cao nguyên.</a:t>
            </a:r>
            <a:endParaRPr kumimoji="0" lang="en-US" sz="3000" b="1" i="0" u="none" strike="noStrike" cap="none" normalizeH="0" baseline="0" smtClean="0">
              <a:ln>
                <a:noFill/>
              </a:ln>
              <a:solidFill>
                <a:schemeClr val="tx1"/>
              </a:solidFill>
              <a:effectLst/>
              <a:cs typeface="Arial" pitchFamily="34" charset="0"/>
            </a:endParaRPr>
          </a:p>
        </p:txBody>
      </p:sp>
      <p:pic>
        <p:nvPicPr>
          <p:cNvPr id="7" name="Picture 2" descr="D:\5. LS&amp;ĐL 9\GA 9 (KNTTCS)\Doan ket dan toc.jpg"/>
          <p:cNvPicPr>
            <a:picLocks noChangeAspect="1" noChangeArrowheads="1"/>
          </p:cNvPicPr>
          <p:nvPr/>
        </p:nvPicPr>
        <p:blipFill>
          <a:blip r:embed="rId3"/>
          <a:srcRect/>
          <a:stretch>
            <a:fillRect/>
          </a:stretch>
        </p:blipFill>
        <p:spPr bwMode="auto">
          <a:xfrm>
            <a:off x="6770316" y="3278776"/>
            <a:ext cx="5376515" cy="3579223"/>
          </a:xfrm>
          <a:prstGeom prst="ellipse">
            <a:avLst/>
          </a:prstGeom>
          <a:ln>
            <a:noFill/>
          </a:ln>
          <a:effectLst>
            <a:softEdge rad="112500"/>
          </a:effectLst>
        </p:spPr>
      </p:pic>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xmlns="" id="{83943E22-6FC5-4857-96F1-DB4BDF369685}"/>
              </a:ext>
            </a:extLst>
          </p:cNvPr>
          <p:cNvSpPr/>
          <p:nvPr/>
        </p:nvSpPr>
        <p:spPr>
          <a:xfrm>
            <a:off x="352063" y="3274132"/>
            <a:ext cx="7106827" cy="2016342"/>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smtClean="0">
                <a:solidFill>
                  <a:srgbClr val="0000FF"/>
                </a:solidFill>
                <a:cs typeface="Arial" pitchFamily="34" charset="0"/>
              </a:rPr>
              <a:t> </a:t>
            </a:r>
            <a:r>
              <a:rPr lang="en-US" sz="3000" b="1" i="1" smtClean="0">
                <a:solidFill>
                  <a:srgbClr val="0000FF"/>
                </a:solidFill>
              </a:rPr>
              <a:t>Quan sát Atlat Địa lí Việt Nam và thông tin mục 1 SGK, điền vào dấu (…) về sự phân bố các dân tộc thiểu số ở nước ta.</a:t>
            </a:r>
            <a:endParaRPr lang="en-US" sz="3000" b="1" i="1" dirty="0">
              <a:solidFill>
                <a:srgbClr val="0000FF"/>
              </a:solidFill>
              <a:cs typeface="Arial" pitchFamily="34" charset="0"/>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2372802"/>
            <a:ext cx="1000545" cy="1086608"/>
          </a:xfrm>
          <a:prstGeom prst="rect">
            <a:avLst/>
          </a:prstGeom>
        </p:spPr>
      </p:pic>
      <p:pic>
        <p:nvPicPr>
          <p:cNvPr id="1026" name="Picture 2" descr="D:\5. LS&amp;ĐL 9\GA 9 (KNTTCS)\GAĐT ĐL 9 (KNTTCS)\z5577689551082_bc7c8d911b37263d97ccf59a9aeaf564.jpg"/>
          <p:cNvPicPr>
            <a:picLocks noChangeAspect="1" noChangeArrowheads="1"/>
          </p:cNvPicPr>
          <p:nvPr/>
        </p:nvPicPr>
        <p:blipFill>
          <a:blip r:embed="rId4"/>
          <a:srcRect/>
          <a:stretch>
            <a:fillRect/>
          </a:stretch>
        </p:blipFill>
        <p:spPr bwMode="auto">
          <a:xfrm>
            <a:off x="7837712" y="836023"/>
            <a:ext cx="4171406" cy="601961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76594" y="740622"/>
            <a:ext cx="7321486" cy="1508103"/>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1. Dân tộc</a:t>
            </a:r>
          </a:p>
          <a:p>
            <a:pPr algn="just"/>
            <a:r>
              <a:rPr lang="en-US" sz="3000" b="1" i="1" smtClean="0">
                <a:solidFill>
                  <a:srgbClr val="002060"/>
                </a:solidFill>
                <a:cs typeface="Arial" pitchFamily="34" charset="0"/>
              </a:rPr>
              <a:t>b. Các dân tộc ở Việt Nam sinh sống rộng khắp trên toàn lãnh thổ</a:t>
            </a:r>
            <a:endParaRPr lang="en-US" sz="3000" i="1"/>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8"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1000"/>
                                        <p:tgtEl>
                                          <p:spTgt spid="1026"/>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D:\5. LS&amp;ĐL 9\GA 9 (KNTTCS)\GAĐT ĐL 9 (KNTTCS)\z5577689551082_bc7c8d911b37263d97ccf59a9aeaf564.jpg"/>
          <p:cNvPicPr>
            <a:picLocks noChangeAspect="1" noChangeArrowheads="1"/>
          </p:cNvPicPr>
          <p:nvPr/>
        </p:nvPicPr>
        <p:blipFill>
          <a:blip r:embed="rId3"/>
          <a:srcRect/>
          <a:stretch>
            <a:fillRect/>
          </a:stretch>
        </p:blipFill>
        <p:spPr bwMode="auto">
          <a:xfrm>
            <a:off x="7837712" y="836023"/>
            <a:ext cx="4171406" cy="601961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76594" y="740622"/>
            <a:ext cx="7321486" cy="1508103"/>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1. Dân tộc</a:t>
            </a:r>
          </a:p>
          <a:p>
            <a:pPr algn="just"/>
            <a:r>
              <a:rPr lang="en-US" sz="3000" b="1" i="1" smtClean="0">
                <a:solidFill>
                  <a:srgbClr val="002060"/>
                </a:solidFill>
                <a:cs typeface="Arial" pitchFamily="34" charset="0"/>
              </a:rPr>
              <a:t>b. Các dân tộc ở Việt Nam sinh sống rộng khắp trên toàn lãnh thổ</a:t>
            </a:r>
            <a:endParaRPr lang="en-US" sz="3000" i="1"/>
          </a:p>
        </p:txBody>
      </p:sp>
      <p:sp>
        <p:nvSpPr>
          <p:cNvPr id="8" name="Rectangle 1"/>
          <p:cNvSpPr>
            <a:spLocks noChangeArrowheads="1"/>
          </p:cNvSpPr>
          <p:nvPr/>
        </p:nvSpPr>
        <p:spPr bwMode="auto">
          <a:xfrm>
            <a:off x="209006" y="2292642"/>
            <a:ext cx="755033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rgbClr val="0000FF"/>
                </a:solidFill>
                <a:effectLst/>
                <a:ea typeface="Calibri" pitchFamily="34" charset="0"/>
                <a:cs typeface="Times New Roman" pitchFamily="18" charset="0"/>
              </a:rPr>
              <a:t>-</a:t>
            </a:r>
            <a:r>
              <a:rPr kumimoji="0" lang="en-US" sz="3000" b="1" i="0" u="none" strike="noStrike" cap="none" normalizeH="0" smtClean="0">
                <a:ln>
                  <a:noFill/>
                </a:ln>
                <a:solidFill>
                  <a:srgbClr val="0000FF"/>
                </a:solidFill>
                <a:effectLst/>
                <a:ea typeface="Calibri" pitchFamily="34" charset="0"/>
                <a:cs typeface="Times New Roman" pitchFamily="18" charset="0"/>
              </a:rPr>
              <a:t> Trung du và miền núi Bắc Bộ: </a:t>
            </a:r>
            <a:r>
              <a:rPr kumimoji="0" lang="en-US" sz="3000" b="1" i="0" u="none" strike="noStrike" cap="none" normalizeH="0" smtClean="0">
                <a:ln>
                  <a:noFill/>
                </a:ln>
                <a:solidFill>
                  <a:srgbClr val="FF0000"/>
                </a:solidFill>
                <a:effectLst/>
                <a:ea typeface="Calibri" pitchFamily="34" charset="0"/>
                <a:cs typeface="Times New Roman" pitchFamily="18" charset="0"/>
              </a:rPr>
              <a:t>Tày, HMông, Thái, Mường, Dao,…</a:t>
            </a:r>
            <a:endParaRPr kumimoji="0" lang="en-US" sz="3000" b="1" i="0" u="none" strike="noStrike" cap="none" normalizeH="0" baseline="0" smtClean="0">
              <a:ln>
                <a:noFill/>
              </a:ln>
              <a:solidFill>
                <a:srgbClr val="FF0000"/>
              </a:solidFill>
              <a:effectLst/>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rgbClr val="0000FF"/>
                </a:solidFill>
                <a:effectLst/>
                <a:cs typeface="Arial" pitchFamily="34" charset="0"/>
              </a:rPr>
              <a:t>- Tây</a:t>
            </a:r>
            <a:r>
              <a:rPr kumimoji="0" lang="en-US" sz="3000" b="1" i="0" u="none" strike="noStrike" cap="none" normalizeH="0" smtClean="0">
                <a:ln>
                  <a:noFill/>
                </a:ln>
                <a:solidFill>
                  <a:srgbClr val="0000FF"/>
                </a:solidFill>
                <a:effectLst/>
                <a:cs typeface="Arial" pitchFamily="34" charset="0"/>
              </a:rPr>
              <a:t> Nguyên: </a:t>
            </a:r>
            <a:r>
              <a:rPr kumimoji="0" lang="en-US" sz="3000" b="1" i="0" u="none" strike="noStrike" cap="none" normalizeH="0" smtClean="0">
                <a:ln>
                  <a:noFill/>
                </a:ln>
                <a:solidFill>
                  <a:srgbClr val="FF0000"/>
                </a:solidFill>
                <a:effectLst/>
                <a:cs typeface="Arial" pitchFamily="34" charset="0"/>
              </a:rPr>
              <a:t>Gia-rai, Ê-đê, Ba-na,…</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smtClean="0">
                <a:ln>
                  <a:noFill/>
                </a:ln>
                <a:solidFill>
                  <a:srgbClr val="0000FF"/>
                </a:solidFill>
                <a:effectLst/>
                <a:cs typeface="Arial" pitchFamily="34" charset="0"/>
              </a:rPr>
              <a:t>- Các đồng bằng ven biển phía Nam và Đồng bằng sông Cửu Long: </a:t>
            </a:r>
            <a:r>
              <a:rPr kumimoji="0" lang="en-US" sz="3000" b="1" i="0" u="none" strike="noStrike" cap="none" normalizeH="0" smtClean="0">
                <a:ln>
                  <a:noFill/>
                </a:ln>
                <a:solidFill>
                  <a:srgbClr val="FF0000"/>
                </a:solidFill>
                <a:effectLst/>
                <a:cs typeface="Arial" pitchFamily="34" charset="0"/>
              </a:rPr>
              <a:t>Hoa, Khơ-me, Chăm,...</a:t>
            </a:r>
            <a:endParaRPr kumimoji="0" lang="en-US" sz="3000" b="1" i="0" u="none" strike="noStrike" cap="none" normalizeH="0" baseline="0" smtClean="0">
              <a:ln>
                <a:noFill/>
              </a:ln>
              <a:solidFill>
                <a:srgbClr val="FF0000"/>
              </a:solidFill>
              <a:effectLst/>
              <a:cs typeface="Arial" pitchFamily="34" charset="0"/>
            </a:endParaRPr>
          </a:p>
        </p:txBody>
      </p:sp>
      <p:sp>
        <p:nvSpPr>
          <p:cNvPr id="11" name="TextBox 10"/>
          <p:cNvSpPr txBox="1"/>
          <p:nvPr/>
        </p:nvSpPr>
        <p:spPr>
          <a:xfrm>
            <a:off x="5525589" y="2476585"/>
            <a:ext cx="2299062"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16" name="TextBox 15"/>
          <p:cNvSpPr txBox="1"/>
          <p:nvPr/>
        </p:nvSpPr>
        <p:spPr>
          <a:xfrm>
            <a:off x="230774" y="3151499"/>
            <a:ext cx="3622769"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19" name="TextBox 18"/>
          <p:cNvSpPr txBox="1"/>
          <p:nvPr/>
        </p:nvSpPr>
        <p:spPr>
          <a:xfrm>
            <a:off x="2447105" y="3839477"/>
            <a:ext cx="3622769"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20" name="TextBox 19"/>
          <p:cNvSpPr txBox="1"/>
          <p:nvPr/>
        </p:nvSpPr>
        <p:spPr>
          <a:xfrm>
            <a:off x="3605346" y="5219786"/>
            <a:ext cx="3622769"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1"/>
                                        </p:tgtEl>
                                        <p:attrNameLst>
                                          <p:attrName>ppt_x</p:attrName>
                                        </p:attrNameLst>
                                      </p:cBhvr>
                                      <p:tavLst>
                                        <p:tav tm="0">
                                          <p:val>
                                            <p:strVal val="ppt_x"/>
                                          </p:val>
                                        </p:tav>
                                        <p:tav tm="100000">
                                          <p:val>
                                            <p:strVal val="ppt_x-.2"/>
                                          </p:val>
                                        </p:tav>
                                      </p:tavLst>
                                    </p:anim>
                                    <p:anim calcmode="lin" valueType="num">
                                      <p:cBhvr>
                                        <p:cTn id="7" dur="1000"/>
                                        <p:tgtEl>
                                          <p:spTgt spid="11"/>
                                        </p:tgtEl>
                                        <p:attrNameLst>
                                          <p:attrName>ppt_y</p:attrName>
                                        </p:attrNameLst>
                                      </p:cBhvr>
                                      <p:tavLst>
                                        <p:tav tm="0">
                                          <p:val>
                                            <p:strVal val="ppt_y"/>
                                          </p:val>
                                        </p:tav>
                                        <p:tav tm="100000">
                                          <p:val>
                                            <p:strVal val="ppt_y"/>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par>
                                <p:cTn id="10" presetID="29" presetClass="exit" presetSubtype="0" fill="hold" nodeType="withEffect">
                                  <p:stCondLst>
                                    <p:cond delay="0"/>
                                  </p:stCondLst>
                                  <p:childTnLst>
                                    <p:anim calcmode="lin" valueType="num">
                                      <p:cBhvr>
                                        <p:cTn id="11" dur="1000"/>
                                        <p:tgtEl>
                                          <p:spTgt spid="16"/>
                                        </p:tgtEl>
                                        <p:attrNameLst>
                                          <p:attrName>ppt_x</p:attrName>
                                        </p:attrNameLst>
                                      </p:cBhvr>
                                      <p:tavLst>
                                        <p:tav tm="0">
                                          <p:val>
                                            <p:strVal val="ppt_x"/>
                                          </p:val>
                                        </p:tav>
                                        <p:tav tm="100000">
                                          <p:val>
                                            <p:strVal val="ppt_x-.2"/>
                                          </p:val>
                                        </p:tav>
                                      </p:tavLst>
                                    </p:anim>
                                    <p:anim calcmode="lin" valueType="num">
                                      <p:cBhvr>
                                        <p:cTn id="12" dur="1000"/>
                                        <p:tgtEl>
                                          <p:spTgt spid="16"/>
                                        </p:tgtEl>
                                        <p:attrNameLst>
                                          <p:attrName>ppt_y</p:attrName>
                                        </p:attrNameLst>
                                      </p:cBhvr>
                                      <p:tavLst>
                                        <p:tav tm="0">
                                          <p:val>
                                            <p:strVal val="ppt_y"/>
                                          </p:val>
                                        </p:tav>
                                        <p:tav tm="100000">
                                          <p:val>
                                            <p:strVal val="ppt_y"/>
                                          </p:val>
                                        </p:tav>
                                      </p:tavLst>
                                    </p:anim>
                                    <p:animEffect transition="out" filter="fade">
                                      <p:cBhvr>
                                        <p:cTn id="13" dur="1000"/>
                                        <p:tgtEl>
                                          <p:spTgt spid="16"/>
                                        </p:tgtEl>
                                      </p:cBhvr>
                                    </p:animEffect>
                                    <p:set>
                                      <p:cBhvr>
                                        <p:cTn id="14" dur="1" fill="hold">
                                          <p:stCondLst>
                                            <p:cond delay="9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9"/>
                                        </p:tgtEl>
                                        <p:attrNameLst>
                                          <p:attrName>ppt_x</p:attrName>
                                        </p:attrNameLst>
                                      </p:cBhvr>
                                      <p:tavLst>
                                        <p:tav tm="0">
                                          <p:val>
                                            <p:strVal val="ppt_x"/>
                                          </p:val>
                                        </p:tav>
                                        <p:tav tm="100000">
                                          <p:val>
                                            <p:strVal val="ppt_x-.2"/>
                                          </p:val>
                                        </p:tav>
                                      </p:tavLst>
                                    </p:anim>
                                    <p:anim calcmode="lin" valueType="num">
                                      <p:cBhvr>
                                        <p:cTn id="19" dur="1000"/>
                                        <p:tgtEl>
                                          <p:spTgt spid="19"/>
                                        </p:tgtEl>
                                        <p:attrNameLst>
                                          <p:attrName>ppt_y</p:attrName>
                                        </p:attrNameLst>
                                      </p:cBhvr>
                                      <p:tavLst>
                                        <p:tav tm="0">
                                          <p:val>
                                            <p:strVal val="ppt_y"/>
                                          </p:val>
                                        </p:tav>
                                        <p:tav tm="100000">
                                          <p:val>
                                            <p:strVal val="ppt_y"/>
                                          </p:val>
                                        </p:tav>
                                      </p:tavLst>
                                    </p:anim>
                                    <p:animEffect transition="out" filter="fade">
                                      <p:cBhvr>
                                        <p:cTn id="20" dur="1000"/>
                                        <p:tgtEl>
                                          <p:spTgt spid="19"/>
                                        </p:tgtEl>
                                      </p:cBhvr>
                                    </p:animEffect>
                                    <p:set>
                                      <p:cBhvr>
                                        <p:cTn id="21" dur="1" fill="hold">
                                          <p:stCondLst>
                                            <p:cond delay="9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nodeType="clickEffect">
                                  <p:stCondLst>
                                    <p:cond delay="0"/>
                                  </p:stCondLst>
                                  <p:childTnLst>
                                    <p:anim calcmode="lin" valueType="num">
                                      <p:cBhvr>
                                        <p:cTn id="25" dur="1000"/>
                                        <p:tgtEl>
                                          <p:spTgt spid="20"/>
                                        </p:tgtEl>
                                        <p:attrNameLst>
                                          <p:attrName>ppt_x</p:attrName>
                                        </p:attrNameLst>
                                      </p:cBhvr>
                                      <p:tavLst>
                                        <p:tav tm="0">
                                          <p:val>
                                            <p:strVal val="ppt_x"/>
                                          </p:val>
                                        </p:tav>
                                        <p:tav tm="100000">
                                          <p:val>
                                            <p:strVal val="ppt_x-.2"/>
                                          </p:val>
                                        </p:tav>
                                      </p:tavLst>
                                    </p:anim>
                                    <p:anim calcmode="lin" valueType="num">
                                      <p:cBhvr>
                                        <p:cTn id="26" dur="1000"/>
                                        <p:tgtEl>
                                          <p:spTgt spid="20"/>
                                        </p:tgtEl>
                                        <p:attrNameLst>
                                          <p:attrName>ppt_y</p:attrName>
                                        </p:attrNameLst>
                                      </p:cBhvr>
                                      <p:tavLst>
                                        <p:tav tm="0">
                                          <p:val>
                                            <p:strVal val="ppt_y"/>
                                          </p:val>
                                        </p:tav>
                                        <p:tav tm="100000">
                                          <p:val>
                                            <p:strVal val="ppt_y"/>
                                          </p:val>
                                        </p:tav>
                                      </p:tavLst>
                                    </p:anim>
                                    <p:animEffect transition="out" filter="fade">
                                      <p:cBhvr>
                                        <p:cTn id="27" dur="1000"/>
                                        <p:tgtEl>
                                          <p:spTgt spid="20"/>
                                        </p:tgtEl>
                                      </p:cBhvr>
                                    </p:animEffect>
                                    <p:set>
                                      <p:cBhvr>
                                        <p:cTn id="28"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40622"/>
            <a:ext cx="12015406" cy="1015661"/>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1. Dân tộc</a:t>
            </a:r>
          </a:p>
          <a:p>
            <a:pPr algn="just"/>
            <a:r>
              <a:rPr lang="en-US" sz="3000" b="1" i="1" smtClean="0">
                <a:solidFill>
                  <a:srgbClr val="002060"/>
                </a:solidFill>
                <a:cs typeface="Arial" pitchFamily="34" charset="0"/>
              </a:rPr>
              <a:t>b. Các dân tộc ở Việt Nam sinh sống rộng khắp trên toàn lãnh thổ</a:t>
            </a:r>
            <a:endParaRPr lang="en-US" sz="3000" i="1"/>
          </a:p>
        </p:txBody>
      </p:sp>
      <p:sp>
        <p:nvSpPr>
          <p:cNvPr id="8" name="Rectangle 1"/>
          <p:cNvSpPr>
            <a:spLocks noChangeArrowheads="1"/>
          </p:cNvSpPr>
          <p:nvPr/>
        </p:nvSpPr>
        <p:spPr bwMode="auto">
          <a:xfrm>
            <a:off x="182881" y="1722937"/>
            <a:ext cx="1171738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ea typeface="Calibri" pitchFamily="34" charset="0"/>
                <a:cs typeface="Times New Roman" pitchFamily="18" charset="0"/>
              </a:rPr>
              <a:t>-</a:t>
            </a:r>
            <a:r>
              <a:rPr kumimoji="0" lang="en-US" sz="3000" b="1" i="0" u="none" strike="noStrike" cap="none" normalizeH="0" smtClean="0">
                <a:ln>
                  <a:noFill/>
                </a:ln>
                <a:solidFill>
                  <a:srgbClr val="000000"/>
                </a:solidFill>
                <a:effectLst/>
                <a:ea typeface="Calibri" pitchFamily="34" charset="0"/>
                <a:cs typeface="Times New Roman" pitchFamily="18" charset="0"/>
              </a:rPr>
              <a:t> Người Kinh: </a:t>
            </a:r>
            <a:r>
              <a:rPr kumimoji="0" lang="en-US" sz="3000" b="1" i="0" u="none" strike="noStrike" cap="none" normalizeH="0" baseline="0" smtClean="0">
                <a:ln>
                  <a:noFill/>
                </a:ln>
                <a:solidFill>
                  <a:srgbClr val="000000"/>
                </a:solidFill>
                <a:effectLst/>
                <a:ea typeface="Calibri" pitchFamily="34" charset="0"/>
                <a:cs typeface="Times New Roman" pitchFamily="18" charset="0"/>
              </a:rPr>
              <a:t>ở đồng bằng, ven biển</a:t>
            </a:r>
            <a:r>
              <a:rPr kumimoji="0" lang="en-US" sz="3000" b="1" i="0" u="none" strike="noStrike" cap="none" normalizeH="0" smtClean="0">
                <a:ln>
                  <a:noFill/>
                </a:ln>
                <a:solidFill>
                  <a:srgbClr val="000000"/>
                </a:solidFill>
                <a:effectLst/>
                <a:ea typeface="Calibri" pitchFamily="34" charset="0"/>
                <a:cs typeface="Times New Roman" pitchFamily="18" charset="0"/>
              </a:rPr>
              <a:t> và </a:t>
            </a:r>
            <a:r>
              <a:rPr kumimoji="0" lang="en-US" sz="3000" b="1" i="0" u="none" strike="noStrike" cap="none" normalizeH="0" baseline="0" smtClean="0">
                <a:ln>
                  <a:noFill/>
                </a:ln>
                <a:solidFill>
                  <a:srgbClr val="000000"/>
                </a:solidFill>
                <a:effectLst/>
                <a:ea typeface="Calibri" pitchFamily="34" charset="0"/>
                <a:cs typeface="Times New Roman" pitchFamily="18" charset="0"/>
              </a:rPr>
              <a:t>trung du.</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chemeClr val="tx1"/>
                </a:solidFill>
                <a:effectLst/>
                <a:cs typeface="Arial" pitchFamily="34" charset="0"/>
              </a:rPr>
              <a:t>- Các</a:t>
            </a:r>
            <a:r>
              <a:rPr kumimoji="0" lang="en-US" sz="3000" b="1" i="0" u="none" strike="noStrike" cap="none" normalizeH="0" smtClean="0">
                <a:ln>
                  <a:noFill/>
                </a:ln>
                <a:solidFill>
                  <a:schemeClr val="tx1"/>
                </a:solidFill>
                <a:effectLst/>
                <a:cs typeface="Arial" pitchFamily="34" charset="0"/>
              </a:rPr>
              <a:t> dân tộc thiểu số: đồi núi và cao nguyên:</a:t>
            </a:r>
            <a:endParaRPr kumimoji="0" lang="en-US" sz="3000" b="1" i="0" u="none" strike="noStrike" cap="none" normalizeH="0" baseline="0" smtClean="0">
              <a:ln>
                <a:noFill/>
              </a:ln>
              <a:solidFill>
                <a:schemeClr val="tx1"/>
              </a:solidFill>
              <a:effectLst/>
              <a:cs typeface="Arial" pitchFamily="34" charset="0"/>
            </a:endParaRPr>
          </a:p>
        </p:txBody>
      </p:sp>
      <p:sp>
        <p:nvSpPr>
          <p:cNvPr id="6" name="Rectangle 1"/>
          <p:cNvSpPr>
            <a:spLocks noChangeArrowheads="1"/>
          </p:cNvSpPr>
          <p:nvPr/>
        </p:nvSpPr>
        <p:spPr bwMode="auto">
          <a:xfrm>
            <a:off x="335281" y="2993110"/>
            <a:ext cx="1171738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kumimoji="0" lang="en-US" sz="3000" b="1" i="0" u="none" strike="noStrike" cap="none" normalizeH="0" baseline="0" smtClean="0">
                <a:ln>
                  <a:noFill/>
                </a:ln>
                <a:solidFill>
                  <a:srgbClr val="000000"/>
                </a:solidFill>
                <a:effectLst/>
                <a:ea typeface="Calibri" pitchFamily="34" charset="0"/>
                <a:cs typeface="Times New Roman" pitchFamily="18" charset="0"/>
              </a:rPr>
              <a:t>+</a:t>
            </a:r>
            <a:r>
              <a:rPr lang="en-US" sz="3000" b="1" smtClean="0">
                <a:solidFill>
                  <a:srgbClr val="0000FF"/>
                </a:solidFill>
                <a:ea typeface="Calibri" pitchFamily="34" charset="0"/>
                <a:cs typeface="Times New Roman" pitchFamily="18" charset="0"/>
              </a:rPr>
              <a:t> </a:t>
            </a:r>
            <a:r>
              <a:rPr lang="en-US" sz="3000" b="1" smtClean="0">
                <a:solidFill>
                  <a:srgbClr val="000000"/>
                </a:solidFill>
                <a:ea typeface="Calibri" pitchFamily="34" charset="0"/>
                <a:cs typeface="Times New Roman" pitchFamily="18" charset="0"/>
              </a:rPr>
              <a:t>Trung du và miền núi Bắc Bộ: Tày, HMông, Thái, Mường, Dao,…</a:t>
            </a:r>
          </a:p>
          <a:p>
            <a:pPr lvl="0" algn="just" fontAlgn="base">
              <a:lnSpc>
                <a:spcPct val="150000"/>
              </a:lnSpc>
              <a:spcBef>
                <a:spcPct val="0"/>
              </a:spcBef>
              <a:spcAft>
                <a:spcPct val="0"/>
              </a:spcAft>
            </a:pPr>
            <a:r>
              <a:rPr lang="en-US" sz="3000" b="1" smtClean="0">
                <a:solidFill>
                  <a:srgbClr val="000000"/>
                </a:solidFill>
                <a:ea typeface="Calibri" pitchFamily="34" charset="0"/>
                <a:cs typeface="Times New Roman" pitchFamily="18" charset="0"/>
              </a:rPr>
              <a:t>+ Tây Nguyên: Gia-rai, Ê-đê, Ba-na,…</a:t>
            </a:r>
          </a:p>
          <a:p>
            <a:pPr lvl="0" algn="just" fontAlgn="base">
              <a:lnSpc>
                <a:spcPct val="150000"/>
              </a:lnSpc>
              <a:spcBef>
                <a:spcPct val="0"/>
              </a:spcBef>
              <a:spcAft>
                <a:spcPct val="0"/>
              </a:spcAft>
            </a:pPr>
            <a:r>
              <a:rPr lang="en-US" sz="3000" b="1" smtClean="0">
                <a:solidFill>
                  <a:srgbClr val="000000"/>
                </a:solidFill>
                <a:ea typeface="Calibri" pitchFamily="34" charset="0"/>
                <a:cs typeface="Times New Roman" pitchFamily="18" charset="0"/>
              </a:rPr>
              <a:t>+  Các đồng bằng ven biển phía Nam và Đồng bằng sông Cửu Long: Hoa, Khơ-me, Chăm,…</a:t>
            </a:r>
            <a:endParaRPr kumimoji="0" lang="en-US" sz="3000" b="1" i="0" u="none" strike="noStrike" cap="none" normalizeH="0" baseline="0" smtClean="0">
              <a:ln>
                <a:noFill/>
              </a:ln>
              <a:solidFill>
                <a:schemeClr val="tx1"/>
              </a:solidFill>
              <a:effectLst/>
              <a:cs typeface="Arial" pitchFamily="34" charset="0"/>
            </a:endParaRP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xmlns="" id="{83943E22-6FC5-4857-96F1-DB4BDF369685}"/>
              </a:ext>
            </a:extLst>
          </p:cNvPr>
          <p:cNvSpPr/>
          <p:nvPr/>
        </p:nvSpPr>
        <p:spPr>
          <a:xfrm>
            <a:off x="352063" y="2908367"/>
            <a:ext cx="7106827" cy="2342897"/>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20000"/>
              </a:lnSpc>
            </a:pPr>
            <a:r>
              <a:rPr lang="en-US" sz="3000" b="1" i="1" smtClean="0">
                <a:solidFill>
                  <a:srgbClr val="0000FF"/>
                </a:solidFill>
                <a:cs typeface="Arial" pitchFamily="34" charset="0"/>
              </a:rPr>
              <a:t> Khai thác</a:t>
            </a:r>
            <a:r>
              <a:rPr lang="en-US" sz="3000" b="1" i="1" smtClean="0">
                <a:solidFill>
                  <a:srgbClr val="0000FF"/>
                </a:solidFill>
              </a:rPr>
              <a:t> thông tin mục 1 SGK, cho biết sự phân bố dân tộc ở Việt Nam những năm qua có sự thay đổi như thế nào? Giải thích tại sao.</a:t>
            </a:r>
            <a:endParaRPr lang="en-US" sz="3000" b="1" i="1" dirty="0">
              <a:solidFill>
                <a:srgbClr val="0000FF"/>
              </a:solidFill>
              <a:cs typeface="Arial" pitchFamily="34" charset="0"/>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2007038"/>
            <a:ext cx="1000545" cy="1086608"/>
          </a:xfrm>
          <a:prstGeom prst="rect">
            <a:avLst/>
          </a:prstGeom>
        </p:spPr>
      </p:pic>
      <p:pic>
        <p:nvPicPr>
          <p:cNvPr id="1026" name="Picture 2" descr="D:\5. LS&amp;ĐL 9\GA 9 (KNTTCS)\GAĐT ĐL 9 (KNTTCS)\z5577689551082_bc7c8d911b37263d97ccf59a9aeaf564.jpg"/>
          <p:cNvPicPr>
            <a:picLocks noChangeAspect="1" noChangeArrowheads="1"/>
          </p:cNvPicPr>
          <p:nvPr/>
        </p:nvPicPr>
        <p:blipFill>
          <a:blip r:embed="rId4"/>
          <a:srcRect/>
          <a:stretch>
            <a:fillRect/>
          </a:stretch>
        </p:blipFill>
        <p:spPr bwMode="auto">
          <a:xfrm>
            <a:off x="7837712" y="836023"/>
            <a:ext cx="4171406" cy="601961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76594" y="740622"/>
            <a:ext cx="7321486" cy="1046438"/>
          </a:xfrm>
          <a:prstGeom prst="rect">
            <a:avLst/>
          </a:prstGeom>
        </p:spPr>
        <p:txBody>
          <a:bodyPr wrap="square" lIns="91438" tIns="45719" rIns="91438" bIns="45719">
            <a:spAutoFit/>
          </a:bodyPr>
          <a:lstStyle/>
          <a:p>
            <a:pPr algn="just"/>
            <a:r>
              <a:rPr lang="en-US" sz="3200" b="1" u="sng" smtClean="0">
                <a:solidFill>
                  <a:srgbClr val="002060"/>
                </a:solidFill>
                <a:cs typeface="Arial" pitchFamily="34" charset="0"/>
              </a:rPr>
              <a:t>1. Dân tộc</a:t>
            </a:r>
            <a:endParaRPr lang="en-US" sz="3000" b="1" u="sng" smtClean="0">
              <a:solidFill>
                <a:srgbClr val="002060"/>
              </a:solidFill>
              <a:cs typeface="Arial" pitchFamily="34" charset="0"/>
            </a:endParaRPr>
          </a:p>
          <a:p>
            <a:pPr algn="just"/>
            <a:r>
              <a:rPr lang="en-US" sz="3000" b="1" i="1" smtClean="0">
                <a:solidFill>
                  <a:srgbClr val="002060"/>
                </a:solidFill>
                <a:cs typeface="Arial" pitchFamily="34" charset="0"/>
              </a:rPr>
              <a:t>c. Phân bố dân tộc ở Việt Nam có sự thay đổi</a:t>
            </a:r>
            <a:endParaRPr lang="en-US" sz="3000" i="1"/>
          </a:p>
        </p:txBody>
      </p:sp>
      <p:sp>
        <p:nvSpPr>
          <p:cNvPr id="8" name="Rectangle 1"/>
          <p:cNvSpPr>
            <a:spLocks noChangeArrowheads="1"/>
          </p:cNvSpPr>
          <p:nvPr/>
        </p:nvSpPr>
        <p:spPr bwMode="auto">
          <a:xfrm>
            <a:off x="182881" y="1804825"/>
            <a:ext cx="1171738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lang="en-US" sz="3000" b="1" smtClean="0">
                <a:cs typeface="Arial" pitchFamily="34" charset="0"/>
              </a:rPr>
              <a:t>- </a:t>
            </a:r>
            <a:r>
              <a:rPr lang="vi-VN" sz="3000" b="1" smtClean="0">
                <a:latin typeface="Calibri" pitchFamily="34" charset="0"/>
                <a:cs typeface="Calibri" pitchFamily="34" charset="0"/>
              </a:rPr>
              <a:t>Các dân tộc Việt Nam phân bố ngày càng đan xen với nhau. </a:t>
            </a:r>
            <a:endParaRPr lang="en-US" sz="3000" b="1" smtClean="0">
              <a:latin typeface="Calibri" pitchFamily="34" charset="0"/>
              <a:cs typeface="Calibri" pitchFamily="34" charset="0"/>
            </a:endParaRPr>
          </a:p>
          <a:p>
            <a:pPr lvl="0" algn="just" fontAlgn="base">
              <a:lnSpc>
                <a:spcPct val="150000"/>
              </a:lnSpc>
              <a:spcBef>
                <a:spcPct val="0"/>
              </a:spcBef>
              <a:spcAft>
                <a:spcPct val="0"/>
              </a:spcAft>
            </a:pPr>
            <a:r>
              <a:rPr lang="en-US" sz="3000" b="1" smtClean="0">
                <a:latin typeface="Calibri" pitchFamily="34" charset="0"/>
                <a:cs typeface="Calibri" pitchFamily="34" charset="0"/>
              </a:rPr>
              <a:t>- </a:t>
            </a:r>
            <a:r>
              <a:rPr lang="vi-VN" sz="3000" b="1" smtClean="0">
                <a:latin typeface="Calibri" pitchFamily="34" charset="0"/>
                <a:cs typeface="Calibri" pitchFamily="34" charset="0"/>
              </a:rPr>
              <a:t>Tây Nguyên, Trung du và miền núi Bắc Bộ, Bắc Trung Bộ và Duyên hải miền Trung có nhiều dân tộc cùng sinh sống.</a:t>
            </a:r>
            <a:r>
              <a:rPr lang="en-US" sz="1600" b="1" smtClean="0">
                <a:latin typeface="Calibri" pitchFamily="34" charset="0"/>
                <a:cs typeface="Calibri" pitchFamily="34" charset="0"/>
              </a:rPr>
              <a:t>9</a:t>
            </a:r>
            <a:endParaRPr lang="en-US" sz="3000" b="1" smtClean="0">
              <a:cs typeface="Arial" pitchFamily="34" charset="0"/>
            </a:endParaRP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8"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1000"/>
                                        <p:tgtEl>
                                          <p:spTgt spid="1026"/>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xit" presetSubtype="0" fill="hold" nodeType="clickEffect">
                                  <p:stCondLst>
                                    <p:cond delay="0"/>
                                  </p:stCondLst>
                                  <p:childTnLst>
                                    <p:anim calcmode="lin" valueType="num">
                                      <p:cBhvr>
                                        <p:cTn id="21" dur="1000"/>
                                        <p:tgtEl>
                                          <p:spTgt spid="18"/>
                                        </p:tgtEl>
                                        <p:attrNameLst>
                                          <p:attrName>ppt_x</p:attrName>
                                        </p:attrNameLst>
                                      </p:cBhvr>
                                      <p:tavLst>
                                        <p:tav tm="0">
                                          <p:val>
                                            <p:strVal val="ppt_x"/>
                                          </p:val>
                                        </p:tav>
                                        <p:tav tm="100000">
                                          <p:val>
                                            <p:strVal val="ppt_x-.2"/>
                                          </p:val>
                                        </p:tav>
                                      </p:tavLst>
                                    </p:anim>
                                    <p:anim calcmode="lin" valueType="num">
                                      <p:cBhvr>
                                        <p:cTn id="22" dur="1000"/>
                                        <p:tgtEl>
                                          <p:spTgt spid="18"/>
                                        </p:tgtEl>
                                        <p:attrNameLst>
                                          <p:attrName>ppt_y</p:attrName>
                                        </p:attrNameLst>
                                      </p:cBhvr>
                                      <p:tavLst>
                                        <p:tav tm="0">
                                          <p:val>
                                            <p:strVal val="ppt_y"/>
                                          </p:val>
                                        </p:tav>
                                        <p:tav tm="100000">
                                          <p:val>
                                            <p:strVal val="ppt_y"/>
                                          </p:val>
                                        </p:tav>
                                      </p:tavLst>
                                    </p:anim>
                                    <p:animEffect transition="out" filter="fade">
                                      <p:cBhvr>
                                        <p:cTn id="23" dur="1000"/>
                                        <p:tgtEl>
                                          <p:spTgt spid="18"/>
                                        </p:tgtEl>
                                      </p:cBhvr>
                                    </p:animEffect>
                                    <p:set>
                                      <p:cBhvr>
                                        <p:cTn id="24" dur="1" fill="hold">
                                          <p:stCondLst>
                                            <p:cond delay="999"/>
                                          </p:stCondLst>
                                        </p:cTn>
                                        <p:tgtEl>
                                          <p:spTgt spid="18"/>
                                        </p:tgtEl>
                                        <p:attrNameLst>
                                          <p:attrName>style.visibility</p:attrName>
                                        </p:attrNameLst>
                                      </p:cBhvr>
                                      <p:to>
                                        <p:strVal val="hidden"/>
                                      </p:to>
                                    </p:set>
                                  </p:childTnLst>
                                </p:cTn>
                              </p:par>
                              <p:par>
                                <p:cTn id="25" presetID="29" presetClass="exit" presetSubtype="0" fill="hold" grpId="1" nodeType="withEffect">
                                  <p:stCondLst>
                                    <p:cond delay="0"/>
                                  </p:stCondLst>
                                  <p:childTnLst>
                                    <p:anim calcmode="lin" valueType="num">
                                      <p:cBhvr>
                                        <p:cTn id="26" dur="1000"/>
                                        <p:tgtEl>
                                          <p:spTgt spid="17"/>
                                        </p:tgtEl>
                                        <p:attrNameLst>
                                          <p:attrName>ppt_x</p:attrName>
                                        </p:attrNameLst>
                                      </p:cBhvr>
                                      <p:tavLst>
                                        <p:tav tm="0">
                                          <p:val>
                                            <p:strVal val="ppt_x"/>
                                          </p:val>
                                        </p:tav>
                                        <p:tav tm="100000">
                                          <p:val>
                                            <p:strVal val="ppt_x-.2"/>
                                          </p:val>
                                        </p:tav>
                                      </p:tavLst>
                                    </p:anim>
                                    <p:anim calcmode="lin" valueType="num">
                                      <p:cBhvr>
                                        <p:cTn id="27" dur="1000"/>
                                        <p:tgtEl>
                                          <p:spTgt spid="17"/>
                                        </p:tgtEl>
                                        <p:attrNameLst>
                                          <p:attrName>ppt_y</p:attrName>
                                        </p:attrNameLst>
                                      </p:cBhvr>
                                      <p:tavLst>
                                        <p:tav tm="0">
                                          <p:val>
                                            <p:strVal val="ppt_y"/>
                                          </p:val>
                                        </p:tav>
                                        <p:tav tm="100000">
                                          <p:val>
                                            <p:strVal val="ppt_y"/>
                                          </p:val>
                                        </p:tav>
                                      </p:tavLst>
                                    </p:anim>
                                    <p:animEffect transition="out" filter="fade">
                                      <p:cBhvr>
                                        <p:cTn id="28" dur="1000"/>
                                        <p:tgtEl>
                                          <p:spTgt spid="17"/>
                                        </p:tgtEl>
                                      </p:cBhvr>
                                    </p:animEffect>
                                    <p:set>
                                      <p:cBhvr>
                                        <p:cTn id="29" dur="1" fill="hold">
                                          <p:stCondLst>
                                            <p:cond delay="999"/>
                                          </p:stCondLst>
                                        </p:cTn>
                                        <p:tgtEl>
                                          <p:spTgt spid="17"/>
                                        </p:tgtEl>
                                        <p:attrNameLst>
                                          <p:attrName>style.visibility</p:attrName>
                                        </p:attrNameLst>
                                      </p:cBhvr>
                                      <p:to>
                                        <p:strVal val="hidden"/>
                                      </p:to>
                                    </p:set>
                                  </p:childTnLst>
                                </p:cTn>
                              </p:par>
                              <p:par>
                                <p:cTn id="30" presetID="29" presetClass="exit" presetSubtype="0" fill="hold" nodeType="withEffect">
                                  <p:stCondLst>
                                    <p:cond delay="0"/>
                                  </p:stCondLst>
                                  <p:childTnLst>
                                    <p:anim calcmode="lin" valueType="num">
                                      <p:cBhvr>
                                        <p:cTn id="31" dur="1000"/>
                                        <p:tgtEl>
                                          <p:spTgt spid="1026"/>
                                        </p:tgtEl>
                                        <p:attrNameLst>
                                          <p:attrName>ppt_x</p:attrName>
                                        </p:attrNameLst>
                                      </p:cBhvr>
                                      <p:tavLst>
                                        <p:tav tm="0">
                                          <p:val>
                                            <p:strVal val="ppt_x"/>
                                          </p:val>
                                        </p:tav>
                                        <p:tav tm="100000">
                                          <p:val>
                                            <p:strVal val="ppt_x-.2"/>
                                          </p:val>
                                        </p:tav>
                                      </p:tavLst>
                                    </p:anim>
                                    <p:anim calcmode="lin" valueType="num">
                                      <p:cBhvr>
                                        <p:cTn id="32" dur="1000"/>
                                        <p:tgtEl>
                                          <p:spTgt spid="1026"/>
                                        </p:tgtEl>
                                        <p:attrNameLst>
                                          <p:attrName>ppt_y</p:attrName>
                                        </p:attrNameLst>
                                      </p:cBhvr>
                                      <p:tavLst>
                                        <p:tav tm="0">
                                          <p:val>
                                            <p:strVal val="ppt_y"/>
                                          </p:val>
                                        </p:tav>
                                        <p:tav tm="100000">
                                          <p:val>
                                            <p:strVal val="ppt_y"/>
                                          </p:val>
                                        </p:tav>
                                      </p:tavLst>
                                    </p:anim>
                                    <p:animEffect transition="out" filter="fade">
                                      <p:cBhvr>
                                        <p:cTn id="33" dur="1000"/>
                                        <p:tgtEl>
                                          <p:spTgt spid="1026"/>
                                        </p:tgtEl>
                                      </p:cBhvr>
                                    </p:animEffect>
                                    <p:set>
                                      <p:cBhvr>
                                        <p:cTn id="34" dur="1" fill="hold">
                                          <p:stCondLst>
                                            <p:cond delay="999"/>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 calcmode="lin" valueType="num">
                                      <p:cBhvr>
                                        <p:cTn id="46"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47"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83.png"/>
          <p:cNvPicPr/>
          <p:nvPr/>
        </p:nvPicPr>
        <p:blipFill>
          <a:blip r:embed="rId2"/>
          <a:srcRect/>
          <a:stretch>
            <a:fillRect/>
          </a:stretch>
        </p:blipFill>
        <p:spPr>
          <a:xfrm>
            <a:off x="1064525" y="1951630"/>
            <a:ext cx="10154855" cy="4906371"/>
          </a:xfrm>
          <a:prstGeom prst="rect">
            <a:avLst/>
          </a:prstGeom>
        </p:spPr>
      </p:pic>
      <p:sp>
        <p:nvSpPr>
          <p:cNvPr id="6" name="Rectangle: Rounded Corners 7">
            <a:extLst>
              <a:ext uri="{FF2B5EF4-FFF2-40B4-BE49-F238E27FC236}">
                <a16:creationId xmlns:a16="http://schemas.microsoft.com/office/drawing/2014/main" xmlns="" id="{83943E22-6FC5-4857-96F1-DB4BDF369685}"/>
              </a:ext>
            </a:extLst>
          </p:cNvPr>
          <p:cNvSpPr/>
          <p:nvPr/>
        </p:nvSpPr>
        <p:spPr>
          <a:xfrm>
            <a:off x="297472" y="571448"/>
            <a:ext cx="11385011" cy="1243708"/>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smtClean="0">
                <a:solidFill>
                  <a:srgbClr val="0000FF"/>
                </a:solidFill>
                <a:latin typeface="Calibri" pitchFamily="34" charset="0"/>
                <a:ea typeface="Cambria" panose="02040503050406030204" pitchFamily="18" charset="0"/>
                <a:cs typeface="Calibri" pitchFamily="34" charset="0"/>
              </a:rPr>
              <a:t>        </a:t>
            </a:r>
            <a:r>
              <a:rPr lang="vi-VN" sz="3000" b="1" i="1" smtClean="0">
                <a:solidFill>
                  <a:srgbClr val="0000FF"/>
                </a:solidFill>
                <a:latin typeface="Calibri" pitchFamily="34" charset="0"/>
                <a:ea typeface="Cambria" panose="02040503050406030204" pitchFamily="18" charset="0"/>
                <a:cs typeface="Calibri" pitchFamily="34" charset="0"/>
              </a:rPr>
              <a:t>Quan sát hình ảnh sau</a:t>
            </a:r>
            <a:r>
              <a:rPr lang="en-US" sz="3000" b="1" i="1" smtClean="0">
                <a:solidFill>
                  <a:srgbClr val="0000FF"/>
                </a:solidFill>
                <a:latin typeface="Calibri" pitchFamily="34" charset="0"/>
                <a:ea typeface="Cambria" panose="02040503050406030204" pitchFamily="18" charset="0"/>
                <a:cs typeface="Calibri" pitchFamily="34" charset="0"/>
              </a:rPr>
              <a:t>,</a:t>
            </a:r>
            <a:r>
              <a:rPr lang="vi-VN" sz="3000" b="1" i="1" smtClean="0">
                <a:solidFill>
                  <a:srgbClr val="0000FF"/>
                </a:solidFill>
                <a:latin typeface="Calibri" pitchFamily="34" charset="0"/>
                <a:ea typeface="Cambria" panose="02040503050406030204" pitchFamily="18" charset="0"/>
                <a:cs typeface="Calibri" pitchFamily="34" charset="0"/>
              </a:rPr>
              <a:t> cho biết trong những năm qua đời sống của đồng bào các dân tộc thiểu số có sự thay đổi như thế nào?</a:t>
            </a:r>
            <a:endParaRPr lang="en-US" sz="3000" b="1" i="1" dirty="0">
              <a:solidFill>
                <a:srgbClr val="0000FF"/>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24560"/>
            <a:ext cx="1000545" cy="1086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7354F91-862F-4F30-8492-00509C63169F}"/>
              </a:ext>
            </a:extLst>
          </p:cNvPr>
          <p:cNvSpPr txBox="1"/>
          <p:nvPr/>
        </p:nvSpPr>
        <p:spPr>
          <a:xfrm>
            <a:off x="454307" y="1194690"/>
            <a:ext cx="6094070" cy="1817485"/>
          </a:xfrm>
          <a:prstGeom prst="rect">
            <a:avLst/>
          </a:prstGeom>
          <a:solidFill>
            <a:schemeClr val="accent4">
              <a:lumMod val="20000"/>
              <a:lumOff val="80000"/>
            </a:schemeClr>
          </a:solidFill>
        </p:spPr>
        <p:txBody>
          <a:bodyPr wrap="square">
            <a:spAutoFit/>
          </a:bodyPr>
          <a:lstStyle/>
          <a:p>
            <a:pPr marL="285750" indent="-285750" algn="just">
              <a:lnSpc>
                <a:spcPct val="120000"/>
              </a:lnSpc>
              <a:buFont typeface="Arial" panose="020B0604020202020204" pitchFamily="34" charset="0"/>
              <a:buChar char="•"/>
            </a:pPr>
            <a:r>
              <a:rPr lang="en-US" sz="2400" b="1" i="0" dirty="0" err="1">
                <a:solidFill>
                  <a:srgbClr val="222222"/>
                </a:solidFill>
                <a:effectLst/>
                <a:ea typeface="Roboto" panose="02000000000000000000" pitchFamily="2" charset="0"/>
                <a:cs typeface="Times New Roman" panose="02020603050405020304" pitchFamily="18" charset="0"/>
              </a:rPr>
              <a:t>Nếu</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là</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thủ</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tướng</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em</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sẽ</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dự</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định</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phát</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triển</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kinh</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tế</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xã</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hội</a:t>
            </a:r>
            <a:r>
              <a:rPr lang="en-US" sz="2400" b="1" i="0" dirty="0">
                <a:solidFill>
                  <a:srgbClr val="222222"/>
                </a:solidFill>
                <a:effectLst/>
                <a:ea typeface="Roboto" panose="02000000000000000000" pitchFamily="2" charset="0"/>
                <a:cs typeface="Times New Roman" panose="02020603050405020304" pitchFamily="18" charset="0"/>
              </a:rPr>
              <a:t> ở </a:t>
            </a:r>
            <a:r>
              <a:rPr lang="en-US" sz="2400" b="1" i="0" dirty="0" err="1">
                <a:solidFill>
                  <a:srgbClr val="222222"/>
                </a:solidFill>
                <a:effectLst/>
                <a:ea typeface="Roboto" panose="02000000000000000000" pitchFamily="2" charset="0"/>
                <a:cs typeface="Times New Roman" panose="02020603050405020304" pitchFamily="18" charset="0"/>
              </a:rPr>
              <a:t>vùng</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dân</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tộc</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thiểu</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số</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nước</a:t>
            </a:r>
            <a:r>
              <a:rPr lang="en-US" sz="2400" b="1" i="0" dirty="0">
                <a:solidFill>
                  <a:srgbClr val="222222"/>
                </a:solidFill>
                <a:effectLst/>
                <a:ea typeface="Roboto" panose="02000000000000000000" pitchFamily="2" charset="0"/>
                <a:cs typeface="Times New Roman" panose="02020603050405020304" pitchFamily="18" charset="0"/>
              </a:rPr>
              <a:t> ta </a:t>
            </a:r>
            <a:r>
              <a:rPr lang="en-US" sz="2400" b="1" i="0" dirty="0" err="1">
                <a:solidFill>
                  <a:srgbClr val="222222"/>
                </a:solidFill>
                <a:effectLst/>
                <a:ea typeface="Roboto" panose="02000000000000000000" pitchFamily="2" charset="0"/>
                <a:cs typeface="Times New Roman" panose="02020603050405020304" pitchFamily="18" charset="0"/>
              </a:rPr>
              <a:t>thế</a:t>
            </a:r>
            <a:r>
              <a:rPr lang="en-US" sz="2400" b="1" i="0" dirty="0">
                <a:solidFill>
                  <a:srgbClr val="222222"/>
                </a:solidFill>
                <a:effectLst/>
                <a:ea typeface="Roboto" panose="02000000000000000000" pitchFamily="2" charset="0"/>
                <a:cs typeface="Times New Roman" panose="02020603050405020304" pitchFamily="18" charset="0"/>
              </a:rPr>
              <a:t> </a:t>
            </a:r>
            <a:r>
              <a:rPr lang="en-US" sz="2400" b="1" i="0" dirty="0" err="1">
                <a:solidFill>
                  <a:srgbClr val="222222"/>
                </a:solidFill>
                <a:effectLst/>
                <a:ea typeface="Roboto" panose="02000000000000000000" pitchFamily="2" charset="0"/>
                <a:cs typeface="Times New Roman" panose="02020603050405020304" pitchFamily="18" charset="0"/>
              </a:rPr>
              <a:t>nào</a:t>
            </a:r>
            <a:r>
              <a:rPr lang="en-US" sz="2400" b="1" i="0" dirty="0">
                <a:solidFill>
                  <a:srgbClr val="222222"/>
                </a:solidFill>
                <a:effectLst/>
                <a:ea typeface="Roboto" panose="02000000000000000000" pitchFamily="2" charset="0"/>
                <a:cs typeface="Times New Roman" panose="02020603050405020304" pitchFamily="18" charset="0"/>
              </a:rPr>
              <a:t>?</a:t>
            </a:r>
          </a:p>
          <a:p>
            <a:pPr marL="285750" indent="-285750" algn="just">
              <a:lnSpc>
                <a:spcPct val="120000"/>
              </a:lnSpc>
              <a:buFont typeface="Arial" panose="020B0604020202020204" pitchFamily="34" charset="0"/>
              <a:buChar char="•"/>
            </a:pPr>
            <a:r>
              <a:rPr lang="en-US" sz="2400" b="1" dirty="0" err="1">
                <a:solidFill>
                  <a:srgbClr val="222222"/>
                </a:solidFill>
                <a:ea typeface="Roboto" panose="02000000000000000000" pitchFamily="2" charset="0"/>
                <a:cs typeface="Times New Roman" panose="02020603050405020304" pitchFamily="18" charset="0"/>
              </a:rPr>
              <a:t>Phân</a:t>
            </a:r>
            <a:r>
              <a:rPr lang="en-US" sz="2400" b="1" dirty="0">
                <a:solidFill>
                  <a:srgbClr val="222222"/>
                </a:solidFill>
                <a:ea typeface="Roboto" panose="02000000000000000000" pitchFamily="2" charset="0"/>
                <a:cs typeface="Times New Roman" panose="02020603050405020304" pitchFamily="18" charset="0"/>
              </a:rPr>
              <a:t> </a:t>
            </a:r>
            <a:r>
              <a:rPr lang="en-US" sz="2400" b="1" dirty="0" err="1">
                <a:solidFill>
                  <a:srgbClr val="222222"/>
                </a:solidFill>
                <a:ea typeface="Roboto" panose="02000000000000000000" pitchFamily="2" charset="0"/>
                <a:cs typeface="Times New Roman" panose="02020603050405020304" pitchFamily="18" charset="0"/>
              </a:rPr>
              <a:t>tích</a:t>
            </a:r>
            <a:r>
              <a:rPr lang="en-US" sz="2400" b="1" dirty="0">
                <a:solidFill>
                  <a:srgbClr val="222222"/>
                </a:solidFill>
                <a:ea typeface="Roboto" panose="02000000000000000000" pitchFamily="2" charset="0"/>
                <a:cs typeface="Times New Roman" panose="02020603050405020304" pitchFamily="18" charset="0"/>
              </a:rPr>
              <a:t> 1 </a:t>
            </a:r>
            <a:r>
              <a:rPr lang="en-US" sz="2400" b="1" dirty="0" err="1">
                <a:solidFill>
                  <a:srgbClr val="222222"/>
                </a:solidFill>
                <a:ea typeface="Roboto" panose="02000000000000000000" pitchFamily="2" charset="0"/>
                <a:cs typeface="Times New Roman" panose="02020603050405020304" pitchFamily="18" charset="0"/>
              </a:rPr>
              <a:t>giải</a:t>
            </a:r>
            <a:r>
              <a:rPr lang="en-US" sz="2400" b="1" dirty="0">
                <a:solidFill>
                  <a:srgbClr val="222222"/>
                </a:solidFill>
                <a:ea typeface="Roboto" panose="02000000000000000000" pitchFamily="2" charset="0"/>
                <a:cs typeface="Times New Roman" panose="02020603050405020304" pitchFamily="18" charset="0"/>
              </a:rPr>
              <a:t> </a:t>
            </a:r>
            <a:r>
              <a:rPr lang="en-US" sz="2400" b="1" dirty="0" err="1">
                <a:solidFill>
                  <a:srgbClr val="222222"/>
                </a:solidFill>
                <a:ea typeface="Roboto" panose="02000000000000000000" pitchFamily="2" charset="0"/>
                <a:cs typeface="Times New Roman" panose="02020603050405020304" pitchFamily="18" charset="0"/>
              </a:rPr>
              <a:t>pháp</a:t>
            </a:r>
            <a:r>
              <a:rPr lang="en-US" sz="2400" b="1" dirty="0">
                <a:solidFill>
                  <a:srgbClr val="222222"/>
                </a:solidFill>
                <a:ea typeface="Roboto" panose="02000000000000000000" pitchFamily="2" charset="0"/>
                <a:cs typeface="Times New Roman" panose="02020603050405020304" pitchFamily="18" charset="0"/>
              </a:rPr>
              <a:t> </a:t>
            </a:r>
            <a:r>
              <a:rPr lang="en-US" sz="2400" b="1" dirty="0" err="1">
                <a:solidFill>
                  <a:srgbClr val="222222"/>
                </a:solidFill>
                <a:ea typeface="Roboto" panose="02000000000000000000" pitchFamily="2" charset="0"/>
                <a:cs typeface="Times New Roman" panose="02020603050405020304" pitchFamily="18" charset="0"/>
              </a:rPr>
              <a:t>của</a:t>
            </a:r>
            <a:r>
              <a:rPr lang="en-US" sz="2400" b="1" dirty="0">
                <a:solidFill>
                  <a:srgbClr val="222222"/>
                </a:solidFill>
                <a:ea typeface="Roboto" panose="02000000000000000000" pitchFamily="2" charset="0"/>
                <a:cs typeface="Times New Roman" panose="02020603050405020304" pitchFamily="18" charset="0"/>
              </a:rPr>
              <a:t> </a:t>
            </a:r>
            <a:r>
              <a:rPr lang="en-US" sz="2400" b="1" dirty="0" err="1">
                <a:solidFill>
                  <a:srgbClr val="222222"/>
                </a:solidFill>
                <a:ea typeface="Roboto" panose="02000000000000000000" pitchFamily="2" charset="0"/>
                <a:cs typeface="Times New Roman" panose="02020603050405020304" pitchFamily="18" charset="0"/>
              </a:rPr>
              <a:t>em</a:t>
            </a:r>
            <a:endParaRPr lang="vi-VN" sz="2400" b="1" i="0" dirty="0">
              <a:solidFill>
                <a:srgbClr val="222222"/>
              </a:solidFill>
              <a:effectLst/>
              <a:ea typeface="Roboto" panose="02000000000000000000" pitchFamily="2" charset="0"/>
              <a:cs typeface="Times New Roman" panose="02020603050405020304" pitchFamily="18" charset="0"/>
            </a:endParaRPr>
          </a:p>
        </p:txBody>
      </p:sp>
      <p:sp>
        <p:nvSpPr>
          <p:cNvPr id="7" name="Title 1">
            <a:extLst>
              <a:ext uri="{FF2B5EF4-FFF2-40B4-BE49-F238E27FC236}">
                <a16:creationId xmlns="" xmlns:a16="http://schemas.microsoft.com/office/drawing/2014/main" id="{C2967154-1725-4B0E-9D6B-7A83CC083F45}"/>
              </a:ext>
            </a:extLst>
          </p:cNvPr>
          <p:cNvSpPr>
            <a:spLocks noGrp="1"/>
          </p:cNvSpPr>
          <p:nvPr>
            <p:ph type="title"/>
          </p:nvPr>
        </p:nvSpPr>
        <p:spPr>
          <a:xfrm>
            <a:off x="231494" y="33200"/>
            <a:ext cx="11771453" cy="1325563"/>
          </a:xfrm>
        </p:spPr>
        <p:txBody>
          <a:bodyPr>
            <a:normAutofit fontScale="90000"/>
          </a:bodyPr>
          <a:lstStyle/>
          <a:p>
            <a:pPr algn="ctr"/>
            <a:r>
              <a:rPr lang="en-US" sz="5400" b="1" dirty="0">
                <a:solidFill>
                  <a:srgbClr val="FF0000"/>
                </a:solidFill>
                <a:latin typeface="+mn-lt"/>
              </a:rPr>
              <a:t>TÔI </a:t>
            </a:r>
            <a:r>
              <a:rPr lang="en-US" sz="5400" b="1">
                <a:solidFill>
                  <a:srgbClr val="FF0000"/>
                </a:solidFill>
                <a:latin typeface="+mn-lt"/>
              </a:rPr>
              <a:t>LÀ </a:t>
            </a:r>
            <a:r>
              <a:rPr lang="en-US" sz="5400" b="1" smtClean="0">
                <a:solidFill>
                  <a:srgbClr val="FF0000"/>
                </a:solidFill>
                <a:latin typeface="+mn-lt"/>
              </a:rPr>
              <a:t>THỦ TƯỚNG CHÍNH PHỦ VIỆT NAM</a:t>
            </a:r>
            <a:endParaRPr lang="en-US" sz="5400" b="1" dirty="0">
              <a:solidFill>
                <a:srgbClr val="FF0000"/>
              </a:solidFill>
              <a:latin typeface="+mn-lt"/>
            </a:endParaRPr>
          </a:p>
        </p:txBody>
      </p:sp>
      <p:sp>
        <p:nvSpPr>
          <p:cNvPr id="8" name="Rectangle: Rounded Corners 7">
            <a:extLst>
              <a:ext uri="{FF2B5EF4-FFF2-40B4-BE49-F238E27FC236}">
                <a16:creationId xmlns="" xmlns:a16="http://schemas.microsoft.com/office/drawing/2014/main" id="{45635659-D713-4F28-97FC-FC92A0DDCB78}"/>
              </a:ext>
            </a:extLst>
          </p:cNvPr>
          <p:cNvSpPr/>
          <p:nvPr/>
        </p:nvSpPr>
        <p:spPr>
          <a:xfrm>
            <a:off x="6947705" y="1197447"/>
            <a:ext cx="1863524" cy="156876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00"/>
                </a:solidFill>
              </a:rPr>
              <a:t>ỦNG HỘ</a:t>
            </a:r>
          </a:p>
        </p:txBody>
      </p:sp>
      <p:sp>
        <p:nvSpPr>
          <p:cNvPr id="9" name="Rectangle: Rounded Corners 8">
            <a:extLst>
              <a:ext uri="{FF2B5EF4-FFF2-40B4-BE49-F238E27FC236}">
                <a16:creationId xmlns="" xmlns:a16="http://schemas.microsoft.com/office/drawing/2014/main" id="{A2CA7108-85F3-4629-8206-DBE333F1E69C}"/>
              </a:ext>
            </a:extLst>
          </p:cNvPr>
          <p:cNvSpPr/>
          <p:nvPr/>
        </p:nvSpPr>
        <p:spPr>
          <a:xfrm>
            <a:off x="9874169" y="1197446"/>
            <a:ext cx="1863524" cy="156876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00"/>
                </a:solidFill>
              </a:rPr>
              <a:t>PHẢN ĐỐI</a:t>
            </a:r>
          </a:p>
        </p:txBody>
      </p:sp>
      <p:pic>
        <p:nvPicPr>
          <p:cNvPr id="10242" name="Picture 2" descr="Thủ tướng Phạm Minh Chính: Cần có nhận thức và giải pháp mới trong chống  dịch COVID-19 - Báo ảnh Việt Nam">
            <a:extLst>
              <a:ext uri="{FF2B5EF4-FFF2-40B4-BE49-F238E27FC236}">
                <a16:creationId xmlns="" xmlns:a16="http://schemas.microsoft.com/office/drawing/2014/main" id="{551998D5-81E5-4985-A067-675E073149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0" t="13840" r="27019"/>
          <a:stretch/>
        </p:blipFill>
        <p:spPr bwMode="auto">
          <a:xfrm>
            <a:off x="231494" y="3148314"/>
            <a:ext cx="2760636" cy="326984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 xmlns:a16="http://schemas.microsoft.com/office/drawing/2014/main" id="{821A5D28-42FF-4A09-8581-C2225852D511}"/>
              </a:ext>
            </a:extLst>
          </p:cNvPr>
          <p:cNvSpPr/>
          <p:nvPr/>
        </p:nvSpPr>
        <p:spPr>
          <a:xfrm>
            <a:off x="2546430" y="3148314"/>
            <a:ext cx="4085864" cy="856527"/>
          </a:xfrm>
          <a:prstGeom prst="wedgeRoundRectCallout">
            <a:avLst>
              <a:gd name="adj1" fmla="val -67843"/>
              <a:gd name="adj2" fmla="val 51839"/>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a typeface="Roboto" panose="02000000000000000000" pitchFamily="2" charset="0"/>
                <a:cs typeface="Times New Roman" panose="02020603050405020304" pitchFamily="18" charset="0"/>
              </a:rPr>
              <a:t>Theo </a:t>
            </a:r>
            <a:r>
              <a:rPr lang="en-US" sz="2400" b="1" dirty="0" err="1">
                <a:ea typeface="Roboto" panose="02000000000000000000" pitchFamily="2" charset="0"/>
                <a:cs typeface="Times New Roman" panose="02020603050405020304" pitchFamily="18" charset="0"/>
              </a:rPr>
              <a:t>tôi</a:t>
            </a:r>
            <a:r>
              <a:rPr lang="en-US" sz="2400" b="1" dirty="0">
                <a:ea typeface="Roboto" panose="02000000000000000000" pitchFamily="2" charset="0"/>
                <a:cs typeface="Times New Roman" panose="02020603050405020304" pitchFamily="18" charset="0"/>
              </a:rPr>
              <a:t>, </a:t>
            </a:r>
            <a:r>
              <a:rPr lang="en-US" sz="2400" b="1" dirty="0" err="1">
                <a:ea typeface="Roboto" panose="02000000000000000000" pitchFamily="2" charset="0"/>
                <a:cs typeface="Times New Roman" panose="02020603050405020304" pitchFamily="18" charset="0"/>
              </a:rPr>
              <a:t>chúng</a:t>
            </a:r>
            <a:r>
              <a:rPr lang="en-US" sz="2400" b="1" dirty="0">
                <a:ea typeface="Roboto" panose="02000000000000000000" pitchFamily="2" charset="0"/>
                <a:cs typeface="Times New Roman" panose="02020603050405020304" pitchFamily="18" charset="0"/>
              </a:rPr>
              <a:t> ta </a:t>
            </a:r>
            <a:r>
              <a:rPr lang="en-US" sz="2400" b="1" dirty="0" err="1">
                <a:ea typeface="Roboto" panose="02000000000000000000" pitchFamily="2" charset="0"/>
                <a:cs typeface="Times New Roman" panose="02020603050405020304" pitchFamily="18" charset="0"/>
              </a:rPr>
              <a:t>cần</a:t>
            </a:r>
            <a:r>
              <a:rPr lang="en-US" sz="2400" b="1" dirty="0">
                <a:ea typeface="Roboto" panose="02000000000000000000" pitchFamily="2" charset="0"/>
                <a:cs typeface="Times New Roman" panose="02020603050405020304" pitchFamily="18" charset="0"/>
              </a:rPr>
              <a:t> </a:t>
            </a:r>
            <a:r>
              <a:rPr lang="en-US" sz="2400" b="1" dirty="0" err="1">
                <a:ea typeface="Roboto" panose="02000000000000000000" pitchFamily="2" charset="0"/>
                <a:cs typeface="Times New Roman" panose="02020603050405020304" pitchFamily="18" charset="0"/>
              </a:rPr>
              <a:t>tập</a:t>
            </a:r>
            <a:r>
              <a:rPr lang="en-US" sz="2400" b="1" dirty="0">
                <a:ea typeface="Roboto" panose="02000000000000000000" pitchFamily="2" charset="0"/>
                <a:cs typeface="Times New Roman" panose="02020603050405020304" pitchFamily="18" charset="0"/>
              </a:rPr>
              <a:t> </a:t>
            </a:r>
            <a:r>
              <a:rPr lang="en-US" sz="2400" b="1" dirty="0" err="1">
                <a:ea typeface="Roboto" panose="02000000000000000000" pitchFamily="2" charset="0"/>
                <a:cs typeface="Times New Roman" panose="02020603050405020304" pitchFamily="18" charset="0"/>
              </a:rPr>
              <a:t>trung</a:t>
            </a:r>
            <a:r>
              <a:rPr lang="en-US" sz="2400" b="1" dirty="0">
                <a:ea typeface="Roboto" panose="02000000000000000000" pitchFamily="2" charset="0"/>
                <a:cs typeface="Times New Roman" panose="02020603050405020304" pitchFamily="18" charset="0"/>
              </a:rPr>
              <a:t> </a:t>
            </a:r>
            <a:r>
              <a:rPr lang="en-US" sz="2400" b="1" dirty="0" err="1">
                <a:ea typeface="Roboto" panose="02000000000000000000" pitchFamily="2" charset="0"/>
                <a:cs typeface="Times New Roman" panose="02020603050405020304" pitchFamily="18" charset="0"/>
              </a:rPr>
              <a:t>vào</a:t>
            </a:r>
            <a:r>
              <a:rPr lang="en-US" sz="2400" b="1" dirty="0">
                <a:ea typeface="Roboto" panose="02000000000000000000" pitchFamily="2" charset="0"/>
                <a:cs typeface="Times New Roman" panose="02020603050405020304" pitchFamily="18" charset="0"/>
              </a:rPr>
              <a:t> </a:t>
            </a:r>
            <a:r>
              <a:rPr lang="en-US" sz="2400" b="1" dirty="0" err="1">
                <a:ea typeface="Roboto" panose="02000000000000000000" pitchFamily="2" charset="0"/>
                <a:cs typeface="Times New Roman" panose="02020603050405020304" pitchFamily="18" charset="0"/>
              </a:rPr>
              <a:t>giải</a:t>
            </a:r>
            <a:r>
              <a:rPr lang="en-US" sz="2400" b="1" dirty="0">
                <a:ea typeface="Roboto" panose="02000000000000000000" pitchFamily="2" charset="0"/>
                <a:cs typeface="Times New Roman" panose="02020603050405020304" pitchFamily="18" charset="0"/>
              </a:rPr>
              <a:t> </a:t>
            </a:r>
            <a:r>
              <a:rPr lang="en-US" sz="2400" b="1" dirty="0" err="1">
                <a:ea typeface="Roboto" panose="02000000000000000000" pitchFamily="2" charset="0"/>
                <a:cs typeface="Times New Roman" panose="02020603050405020304" pitchFamily="18" charset="0"/>
              </a:rPr>
              <a:t>pháp</a:t>
            </a:r>
            <a:r>
              <a:rPr lang="en-US" sz="2400" b="1" dirty="0">
                <a:ea typeface="Roboto" panose="02000000000000000000" pitchFamily="2" charset="0"/>
                <a:cs typeface="Times New Roman" panose="02020603050405020304" pitchFamily="18" charset="0"/>
              </a:rPr>
              <a:t> …</a:t>
            </a:r>
          </a:p>
        </p:txBody>
      </p:sp>
      <p:pic>
        <p:nvPicPr>
          <p:cNvPr id="10244" name="Picture 4" descr="Bị kẻ xấu lừa từ thiện, trường vùng cao phá đi giờ không có ai xây - Mái Ấm  Giữa Đời">
            <a:extLst>
              <a:ext uri="{FF2B5EF4-FFF2-40B4-BE49-F238E27FC236}">
                <a16:creationId xmlns="" xmlns:a16="http://schemas.microsoft.com/office/drawing/2014/main" id="{4D1D197D-77B0-4485-82F3-FDDC4AFDB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254" y="4087366"/>
            <a:ext cx="4328822" cy="238373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ai Châu: Cuộc sống của đồng bào dân tộc Mảng - Ảnh thời sự trong nước -  Văn hoá &amp;amp; Xã hội - Thông tấn xã Việt Nam (TTXVN)">
            <a:extLst>
              <a:ext uri="{FF2B5EF4-FFF2-40B4-BE49-F238E27FC236}">
                <a16:creationId xmlns="" xmlns:a16="http://schemas.microsoft.com/office/drawing/2014/main" id="{5EC00631-EAEE-4E36-A957-64C12D0CEE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20" r="10651"/>
          <a:stretch/>
        </p:blipFill>
        <p:spPr bwMode="auto">
          <a:xfrm>
            <a:off x="7408872" y="3148314"/>
            <a:ext cx="4328821" cy="332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barn(inVertical)">
                                      <p:cBhvr>
                                        <p:cTn id="25" dur="500"/>
                                        <p:tgtEl>
                                          <p:spTgt spid="10246"/>
                                        </p:tgtEl>
                                      </p:cBhvr>
                                    </p:animEffect>
                                  </p:childTnLst>
                                </p:cTn>
                              </p:par>
                              <p:par>
                                <p:cTn id="26" presetID="16" presetClass="entr" presetSubtype="21" fill="hold" nodeType="with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barn(inVertical)">
                                      <p:cBhvr>
                                        <p:cTn id="28"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 xmlns:a16="http://schemas.microsoft.com/office/drawing/2014/main" id="{7F45E96A-2044-45EE-91C8-427B19DE4A59}"/>
              </a:ext>
            </a:extLst>
          </p:cNvPr>
          <p:cNvGraphicFramePr>
            <a:graphicFrameLocks noGrp="1"/>
          </p:cNvGraphicFramePr>
          <p:nvPr>
            <p:extLst>
              <p:ext uri="{D42A27DB-BD31-4B8C-83A1-F6EECF244321}">
                <p14:modId xmlns:p14="http://schemas.microsoft.com/office/powerpoint/2010/main" val="2288820444"/>
              </p:ext>
            </p:extLst>
          </p:nvPr>
        </p:nvGraphicFramePr>
        <p:xfrm>
          <a:off x="239131" y="1734193"/>
          <a:ext cx="11630348" cy="4864257"/>
        </p:xfrm>
        <a:graphic>
          <a:graphicData uri="http://schemas.openxmlformats.org/drawingml/2006/table">
            <a:tbl>
              <a:tblPr firstRow="1" bandRow="1">
                <a:tableStyleId>{5C22544A-7EE6-4342-B048-85BDC9FD1C3A}</a:tableStyleId>
              </a:tblPr>
              <a:tblGrid>
                <a:gridCol w="2907587">
                  <a:extLst>
                    <a:ext uri="{9D8B030D-6E8A-4147-A177-3AD203B41FA5}">
                      <a16:colId xmlns="" xmlns:a16="http://schemas.microsoft.com/office/drawing/2014/main" val="4032600831"/>
                    </a:ext>
                  </a:extLst>
                </a:gridCol>
                <a:gridCol w="2907587">
                  <a:extLst>
                    <a:ext uri="{9D8B030D-6E8A-4147-A177-3AD203B41FA5}">
                      <a16:colId xmlns="" xmlns:a16="http://schemas.microsoft.com/office/drawing/2014/main" val="930296848"/>
                    </a:ext>
                  </a:extLst>
                </a:gridCol>
                <a:gridCol w="2907587">
                  <a:extLst>
                    <a:ext uri="{9D8B030D-6E8A-4147-A177-3AD203B41FA5}">
                      <a16:colId xmlns="" xmlns:a16="http://schemas.microsoft.com/office/drawing/2014/main" val="4224175489"/>
                    </a:ext>
                  </a:extLst>
                </a:gridCol>
                <a:gridCol w="2907587"/>
              </a:tblGrid>
              <a:tr h="2354479">
                <a:tc>
                  <a:txBody>
                    <a:bodyPr/>
                    <a:lstStyle/>
                    <a:p>
                      <a:endParaRPr lang="en-US" dirty="0"/>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 xmlns:a16="http://schemas.microsoft.com/office/drawing/2014/main" val="812476854"/>
                  </a:ext>
                </a:extLst>
              </a:tr>
              <a:tr h="2509778">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 xmlns:a16="http://schemas.microsoft.com/office/drawing/2014/main" val="3412236357"/>
                  </a:ext>
                </a:extLst>
              </a:tr>
            </a:tbl>
          </a:graphicData>
        </a:graphic>
      </p:graphicFrame>
      <p:sp>
        <p:nvSpPr>
          <p:cNvPr id="5" name="TextBox 4">
            <a:extLst>
              <a:ext uri="{FF2B5EF4-FFF2-40B4-BE49-F238E27FC236}">
                <a16:creationId xmlns="" xmlns:a16="http://schemas.microsoft.com/office/drawing/2014/main" id="{0883B58C-A78C-445D-A397-A0517B10E485}"/>
              </a:ext>
            </a:extLst>
          </p:cNvPr>
          <p:cNvSpPr txBox="1"/>
          <p:nvPr/>
        </p:nvSpPr>
        <p:spPr>
          <a:xfrm>
            <a:off x="261257" y="1775518"/>
            <a:ext cx="2913017" cy="707886"/>
          </a:xfrm>
          <a:prstGeom prst="rect">
            <a:avLst/>
          </a:prstGeom>
          <a:noFill/>
        </p:spPr>
        <p:txBody>
          <a:bodyPr wrap="square" rtlCol="0">
            <a:spAutoFit/>
          </a:bodyPr>
          <a:lstStyle/>
          <a:p>
            <a:pPr algn="ctr"/>
            <a:r>
              <a:rPr lang="en-US" sz="4000" b="1">
                <a:solidFill>
                  <a:srgbClr val="FF0000"/>
                </a:solidFill>
                <a:latin typeface="Tahoma" pitchFamily="34" charset="0"/>
                <a:cs typeface="Tahoma" pitchFamily="34" charset="0"/>
              </a:rPr>
              <a:t>K</a:t>
            </a:r>
          </a:p>
        </p:txBody>
      </p:sp>
      <p:sp>
        <p:nvSpPr>
          <p:cNvPr id="6" name="TextBox 5">
            <a:extLst>
              <a:ext uri="{FF2B5EF4-FFF2-40B4-BE49-F238E27FC236}">
                <a16:creationId xmlns="" xmlns:a16="http://schemas.microsoft.com/office/drawing/2014/main" id="{1382326F-CD7A-4335-A73D-E5F1D03399FF}"/>
              </a:ext>
            </a:extLst>
          </p:cNvPr>
          <p:cNvSpPr txBox="1"/>
          <p:nvPr/>
        </p:nvSpPr>
        <p:spPr>
          <a:xfrm>
            <a:off x="3174274" y="1775516"/>
            <a:ext cx="2860765" cy="707886"/>
          </a:xfrm>
          <a:prstGeom prst="rect">
            <a:avLst/>
          </a:prstGeom>
          <a:noFill/>
        </p:spPr>
        <p:txBody>
          <a:bodyPr wrap="square" rtlCol="0">
            <a:spAutoFit/>
          </a:bodyPr>
          <a:lstStyle/>
          <a:p>
            <a:pPr algn="ctr"/>
            <a:r>
              <a:rPr lang="en-US" sz="4000" b="1">
                <a:solidFill>
                  <a:srgbClr val="FF0000"/>
                </a:solidFill>
                <a:latin typeface="Tahoma" pitchFamily="34" charset="0"/>
                <a:cs typeface="Tahoma" pitchFamily="34" charset="0"/>
              </a:rPr>
              <a:t>W</a:t>
            </a:r>
          </a:p>
        </p:txBody>
      </p:sp>
      <p:sp>
        <p:nvSpPr>
          <p:cNvPr id="7" name="TextBox 6">
            <a:extLst>
              <a:ext uri="{FF2B5EF4-FFF2-40B4-BE49-F238E27FC236}">
                <a16:creationId xmlns="" xmlns:a16="http://schemas.microsoft.com/office/drawing/2014/main" id="{7E07860E-BBBA-4252-BE36-E20CB35D1020}"/>
              </a:ext>
            </a:extLst>
          </p:cNvPr>
          <p:cNvSpPr txBox="1"/>
          <p:nvPr/>
        </p:nvSpPr>
        <p:spPr>
          <a:xfrm>
            <a:off x="8998193" y="1843589"/>
            <a:ext cx="2836755" cy="707886"/>
          </a:xfrm>
          <a:prstGeom prst="rect">
            <a:avLst/>
          </a:prstGeom>
          <a:noFill/>
        </p:spPr>
        <p:txBody>
          <a:bodyPr wrap="square" rtlCol="0">
            <a:spAutoFit/>
          </a:bodyPr>
          <a:lstStyle/>
          <a:p>
            <a:pPr algn="ctr"/>
            <a:r>
              <a:rPr lang="en-US" sz="4000" b="1">
                <a:solidFill>
                  <a:srgbClr val="FF0000"/>
                </a:solidFill>
                <a:latin typeface="Tahoma" pitchFamily="34" charset="0"/>
                <a:cs typeface="Tahoma" pitchFamily="34" charset="0"/>
              </a:rPr>
              <a:t>H</a:t>
            </a:r>
          </a:p>
        </p:txBody>
      </p:sp>
      <p:sp>
        <p:nvSpPr>
          <p:cNvPr id="8" name="TextBox 7">
            <a:extLst>
              <a:ext uri="{FF2B5EF4-FFF2-40B4-BE49-F238E27FC236}">
                <a16:creationId xmlns="" xmlns:a16="http://schemas.microsoft.com/office/drawing/2014/main" id="{7C94D215-7078-4F10-96DF-17937CE67044}"/>
              </a:ext>
            </a:extLst>
          </p:cNvPr>
          <p:cNvSpPr txBox="1"/>
          <p:nvPr/>
        </p:nvSpPr>
        <p:spPr>
          <a:xfrm>
            <a:off x="261258" y="2310324"/>
            <a:ext cx="2886892" cy="1569660"/>
          </a:xfrm>
          <a:prstGeom prst="rect">
            <a:avLst/>
          </a:prstGeom>
          <a:noFill/>
        </p:spPr>
        <p:txBody>
          <a:bodyPr wrap="square" rtlCol="0">
            <a:spAutoFit/>
          </a:bodyPr>
          <a:lstStyle/>
          <a:p>
            <a:pPr algn="ctr"/>
            <a:r>
              <a:rPr lang="en-US" sz="2400" b="1" smtClean="0">
                <a:solidFill>
                  <a:srgbClr val="0000FF"/>
                </a:solidFill>
                <a:cs typeface="Arial" panose="020B0604020202020204" pitchFamily="34" charset="0"/>
              </a:rPr>
              <a:t>Em đã biết những điều gì về cộng đồng các dân tộc ở Việt Nam?</a:t>
            </a:r>
            <a:endParaRPr lang="en-US" sz="2400" b="1">
              <a:solidFill>
                <a:srgbClr val="0000FF"/>
              </a:solidFill>
              <a:cs typeface="Arial" panose="020B0604020202020204" pitchFamily="34" charset="0"/>
            </a:endParaRPr>
          </a:p>
        </p:txBody>
      </p:sp>
      <p:sp>
        <p:nvSpPr>
          <p:cNvPr id="9" name="TextBox 8">
            <a:extLst>
              <a:ext uri="{FF2B5EF4-FFF2-40B4-BE49-F238E27FC236}">
                <a16:creationId xmlns="" xmlns:a16="http://schemas.microsoft.com/office/drawing/2014/main" id="{F11FF1D5-C357-4ACE-9D75-8F188B02EBB2}"/>
              </a:ext>
            </a:extLst>
          </p:cNvPr>
          <p:cNvSpPr txBox="1"/>
          <p:nvPr/>
        </p:nvSpPr>
        <p:spPr>
          <a:xfrm>
            <a:off x="3159720" y="2427892"/>
            <a:ext cx="2914509" cy="1569660"/>
          </a:xfrm>
          <a:prstGeom prst="rect">
            <a:avLst/>
          </a:prstGeom>
          <a:noFill/>
        </p:spPr>
        <p:txBody>
          <a:bodyPr wrap="square" rtlCol="0">
            <a:spAutoFit/>
          </a:bodyPr>
          <a:lstStyle/>
          <a:p>
            <a:pPr algn="ctr"/>
            <a:r>
              <a:rPr lang="en-US" sz="2400" b="1" smtClean="0">
                <a:solidFill>
                  <a:srgbClr val="0000FF"/>
                </a:solidFill>
                <a:cs typeface="Arial" panose="020B0604020202020204" pitchFamily="34" charset="0"/>
              </a:rPr>
              <a:t>Em muốn những điều gì về cộng đồng các dân tộc ở Việt Nam?</a:t>
            </a:r>
            <a:endParaRPr lang="en-US" sz="2400" b="1">
              <a:solidFill>
                <a:srgbClr val="0000FF"/>
              </a:solidFill>
              <a:cs typeface="Arial" panose="020B0604020202020204" pitchFamily="34" charset="0"/>
            </a:endParaRPr>
          </a:p>
        </p:txBody>
      </p:sp>
      <p:sp>
        <p:nvSpPr>
          <p:cNvPr id="10" name="TextBox 9">
            <a:extLst>
              <a:ext uri="{FF2B5EF4-FFF2-40B4-BE49-F238E27FC236}">
                <a16:creationId xmlns="" xmlns:a16="http://schemas.microsoft.com/office/drawing/2014/main" id="{5D6CC9C4-9EED-48AC-B360-019114B0D796}"/>
              </a:ext>
            </a:extLst>
          </p:cNvPr>
          <p:cNvSpPr txBox="1"/>
          <p:nvPr/>
        </p:nvSpPr>
        <p:spPr>
          <a:xfrm>
            <a:off x="8987310" y="2556790"/>
            <a:ext cx="2834576" cy="1569660"/>
          </a:xfrm>
          <a:prstGeom prst="rect">
            <a:avLst/>
          </a:prstGeom>
          <a:noFill/>
        </p:spPr>
        <p:txBody>
          <a:bodyPr wrap="square" rtlCol="0">
            <a:spAutoFit/>
          </a:bodyPr>
          <a:lstStyle/>
          <a:p>
            <a:pPr algn="ctr"/>
            <a:r>
              <a:rPr lang="en-US" sz="2400" b="1" dirty="0" err="1" smtClean="0">
                <a:solidFill>
                  <a:srgbClr val="0000FF"/>
                </a:solidFill>
                <a:cs typeface="Arial" panose="020B0604020202020204" pitchFamily="34" charset="0"/>
              </a:rPr>
              <a:t>Em</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muốn</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biết</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thêm</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những</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gì</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về</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cộng</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đồng</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các</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dân</a:t>
            </a:r>
            <a:r>
              <a:rPr lang="en-US" sz="2400" b="1" dirty="0" smtClean="0">
                <a:solidFill>
                  <a:srgbClr val="0000FF"/>
                </a:solidFill>
                <a:cs typeface="Arial" panose="020B0604020202020204" pitchFamily="34" charset="0"/>
              </a:rPr>
              <a:t> </a:t>
            </a:r>
            <a:r>
              <a:rPr lang="en-US" sz="2400" b="1" dirty="0" err="1" smtClean="0">
                <a:solidFill>
                  <a:srgbClr val="0000FF"/>
                </a:solidFill>
                <a:cs typeface="Arial" panose="020B0604020202020204" pitchFamily="34" charset="0"/>
              </a:rPr>
              <a:t>tộc</a:t>
            </a:r>
            <a:r>
              <a:rPr lang="en-US" sz="2400" b="1" dirty="0" smtClean="0">
                <a:solidFill>
                  <a:srgbClr val="0000FF"/>
                </a:solidFill>
                <a:cs typeface="Arial" panose="020B0604020202020204" pitchFamily="34" charset="0"/>
              </a:rPr>
              <a:t> ở </a:t>
            </a:r>
            <a:r>
              <a:rPr lang="en-US" sz="2400" b="1" dirty="0" err="1" smtClean="0">
                <a:solidFill>
                  <a:srgbClr val="0000FF"/>
                </a:solidFill>
                <a:cs typeface="Arial" panose="020B0604020202020204" pitchFamily="34" charset="0"/>
              </a:rPr>
              <a:t>Việt</a:t>
            </a:r>
            <a:r>
              <a:rPr lang="en-US" sz="2400" b="1" dirty="0" smtClean="0">
                <a:solidFill>
                  <a:srgbClr val="0000FF"/>
                </a:solidFill>
                <a:cs typeface="Arial" panose="020B0604020202020204" pitchFamily="34" charset="0"/>
              </a:rPr>
              <a:t> Nam?</a:t>
            </a:r>
            <a:endParaRPr lang="en-US" sz="2400" b="1" dirty="0">
              <a:solidFill>
                <a:srgbClr val="0000FF"/>
              </a:solidFill>
              <a:cs typeface="Arial" panose="020B0604020202020204" pitchFamily="34" charset="0"/>
            </a:endParaRPr>
          </a:p>
        </p:txBody>
      </p:sp>
      <p:sp>
        <p:nvSpPr>
          <p:cNvPr id="11" name="TextBox 10">
            <a:extLst>
              <a:ext uri="{FF2B5EF4-FFF2-40B4-BE49-F238E27FC236}">
                <a16:creationId xmlns="" xmlns:a16="http://schemas.microsoft.com/office/drawing/2014/main" id="{DA580131-476C-4F31-83B8-FF909BE9C159}"/>
              </a:ext>
            </a:extLst>
          </p:cNvPr>
          <p:cNvSpPr txBox="1"/>
          <p:nvPr/>
        </p:nvSpPr>
        <p:spPr>
          <a:xfrm>
            <a:off x="4914595" y="14318"/>
            <a:ext cx="2546542" cy="1015663"/>
          </a:xfrm>
          <a:prstGeom prst="rect">
            <a:avLst/>
          </a:prstGeom>
          <a:noFill/>
        </p:spPr>
        <p:txBody>
          <a:bodyPr wrap="square" rtlCol="0">
            <a:spAutoFit/>
          </a:bodyPr>
          <a:lstStyle/>
          <a:p>
            <a:r>
              <a:rPr lang="en-US" sz="6000" b="1" smtClean="0">
                <a:solidFill>
                  <a:srgbClr val="00B050"/>
                </a:solidFill>
                <a:latin typeface="Arial" panose="020B0604020202020204" pitchFamily="34" charset="0"/>
                <a:cs typeface="Arial" panose="020B0604020202020204" pitchFamily="34" charset="0"/>
              </a:rPr>
              <a:t>KWLH</a:t>
            </a:r>
            <a:endParaRPr lang="en-US" sz="6000" b="1">
              <a:solidFill>
                <a:srgbClr val="00B05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6606D8F1-1162-4E1D-BEAB-27EE016E3AB5}"/>
              </a:ext>
            </a:extLst>
          </p:cNvPr>
          <p:cNvSpPr txBox="1"/>
          <p:nvPr/>
        </p:nvSpPr>
        <p:spPr>
          <a:xfrm>
            <a:off x="544533" y="1051492"/>
            <a:ext cx="11133661" cy="646331"/>
          </a:xfrm>
          <a:prstGeom prst="rect">
            <a:avLst/>
          </a:prstGeom>
          <a:noFill/>
        </p:spPr>
        <p:txBody>
          <a:bodyPr wrap="square" rtlCol="0">
            <a:spAutoFit/>
          </a:bodyPr>
          <a:lstStyle/>
          <a:p>
            <a:pPr algn="ctr"/>
            <a:r>
              <a:rPr lang="en-US" sz="3600" b="1">
                <a:solidFill>
                  <a:srgbClr val="0070C0"/>
                </a:solidFill>
                <a:cs typeface="Arial" panose="020B0604020202020204" pitchFamily="34" charset="0"/>
              </a:rPr>
              <a:t>TOPIC: </a:t>
            </a:r>
            <a:r>
              <a:rPr lang="en-US" sz="3600" b="1" smtClean="0">
                <a:solidFill>
                  <a:srgbClr val="0070C0"/>
                </a:solidFill>
                <a:cs typeface="Arial" panose="020B0604020202020204" pitchFamily="34" charset="0"/>
              </a:rPr>
              <a:t>CỘNG ĐỒNG CÁC DÂN TỘC VIỆT NAM</a:t>
            </a:r>
            <a:endParaRPr lang="en-US" sz="3600" b="1">
              <a:solidFill>
                <a:srgbClr val="0070C0"/>
              </a:solidFill>
              <a:cs typeface="Arial" panose="020B0604020202020204" pitchFamily="34" charset="0"/>
            </a:endParaRPr>
          </a:p>
        </p:txBody>
      </p:sp>
      <p:sp>
        <p:nvSpPr>
          <p:cNvPr id="13" name="TextBox 12">
            <a:extLst>
              <a:ext uri="{FF2B5EF4-FFF2-40B4-BE49-F238E27FC236}">
                <a16:creationId xmlns="" xmlns:a16="http://schemas.microsoft.com/office/drawing/2014/main" id="{7E07860E-BBBA-4252-BE36-E20CB35D1020}"/>
              </a:ext>
            </a:extLst>
          </p:cNvPr>
          <p:cNvSpPr txBox="1"/>
          <p:nvPr/>
        </p:nvSpPr>
        <p:spPr>
          <a:xfrm>
            <a:off x="6074229" y="1773921"/>
            <a:ext cx="2899954" cy="707886"/>
          </a:xfrm>
          <a:prstGeom prst="rect">
            <a:avLst/>
          </a:prstGeom>
          <a:noFill/>
        </p:spPr>
        <p:txBody>
          <a:bodyPr wrap="square" rtlCol="0">
            <a:spAutoFit/>
          </a:bodyPr>
          <a:lstStyle/>
          <a:p>
            <a:pPr algn="ctr"/>
            <a:r>
              <a:rPr lang="en-US" sz="4000" b="1">
                <a:solidFill>
                  <a:srgbClr val="FF0000"/>
                </a:solidFill>
                <a:latin typeface="Tahoma" pitchFamily="34" charset="0"/>
                <a:cs typeface="Tahoma" pitchFamily="34" charset="0"/>
              </a:rPr>
              <a:t>L</a:t>
            </a:r>
          </a:p>
        </p:txBody>
      </p:sp>
      <p:sp>
        <p:nvSpPr>
          <p:cNvPr id="14" name="TextBox 13">
            <a:extLst>
              <a:ext uri="{FF2B5EF4-FFF2-40B4-BE49-F238E27FC236}">
                <a16:creationId xmlns="" xmlns:a16="http://schemas.microsoft.com/office/drawing/2014/main" id="{5D6CC9C4-9EED-48AC-B360-019114B0D796}"/>
              </a:ext>
            </a:extLst>
          </p:cNvPr>
          <p:cNvSpPr txBox="1"/>
          <p:nvPr/>
        </p:nvSpPr>
        <p:spPr>
          <a:xfrm>
            <a:off x="6043787" y="2460996"/>
            <a:ext cx="2891207" cy="1200329"/>
          </a:xfrm>
          <a:prstGeom prst="rect">
            <a:avLst/>
          </a:prstGeom>
          <a:noFill/>
        </p:spPr>
        <p:txBody>
          <a:bodyPr wrap="square" rtlCol="0">
            <a:spAutoFit/>
          </a:bodyPr>
          <a:lstStyle/>
          <a:p>
            <a:pPr algn="ctr"/>
            <a:r>
              <a:rPr lang="en-US" sz="2400" b="1" smtClean="0">
                <a:solidFill>
                  <a:srgbClr val="0000FF"/>
                </a:solidFill>
                <a:cs typeface="Arial" panose="020B0604020202020204" pitchFamily="34" charset="0"/>
              </a:rPr>
              <a:t>Em đã học được gì về cộng đồng các dân tộc ở Việt Nam? </a:t>
            </a:r>
            <a:endParaRPr lang="en-US" sz="2400" b="1">
              <a:solidFill>
                <a:srgbClr val="0000FF"/>
              </a:solidFill>
              <a:cs typeface="Arial" panose="020B0604020202020204" pitchFamily="34" charset="0"/>
            </a:endParaRPr>
          </a:p>
        </p:txBody>
      </p:sp>
    </p:spTree>
    <p:extLst>
      <p:ext uri="{BB962C8B-B14F-4D97-AF65-F5344CB8AC3E}">
        <p14:creationId xmlns:p14="http://schemas.microsoft.com/office/powerpoint/2010/main" val="237757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ppt_x</p:attrName>
                                        </p:attrNameLst>
                                      </p:cBhvr>
                                      <p:tavLst>
                                        <p:tav tm="0">
                                          <p:val>
                                            <p:strVal val="#ppt_x-.2"/>
                                          </p:val>
                                        </p:tav>
                                        <p:tav tm="100000">
                                          <p:val>
                                            <p:strVal val="#ppt_x"/>
                                          </p:val>
                                        </p:tav>
                                      </p:tavLst>
                                    </p:anim>
                                    <p:anim calcmode="lin" valueType="num">
                                      <p:cBhvr>
                                        <p:cTn id="4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ppt_x</p:attrName>
                                        </p:attrNameLst>
                                      </p:cBhvr>
                                      <p:tavLst>
                                        <p:tav tm="0">
                                          <p:val>
                                            <p:strVal val="#ppt_x-.2"/>
                                          </p:val>
                                        </p:tav>
                                        <p:tav tm="100000">
                                          <p:val>
                                            <p:strVal val="#ppt_x"/>
                                          </p:val>
                                        </p:tav>
                                      </p:tavLst>
                                    </p:anim>
                                    <p:anim calcmode="lin" valueType="num">
                                      <p:cBhvr>
                                        <p:cTn id="4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ppt_x</p:attrName>
                                        </p:attrNameLst>
                                      </p:cBhvr>
                                      <p:tavLst>
                                        <p:tav tm="0">
                                          <p:val>
                                            <p:strVal val="#ppt_x-.2"/>
                                          </p:val>
                                        </p:tav>
                                        <p:tav tm="100000">
                                          <p:val>
                                            <p:strVal val="#ppt_x"/>
                                          </p:val>
                                        </p:tav>
                                      </p:tavLst>
                                    </p:anim>
                                    <p:anim calcmode="lin" valueType="num">
                                      <p:cBhvr>
                                        <p:cTn id="5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ppt_x</p:attrName>
                                        </p:attrNameLst>
                                      </p:cBhvr>
                                      <p:tavLst>
                                        <p:tav tm="0">
                                          <p:val>
                                            <p:strVal val="#ppt_x-.2"/>
                                          </p:val>
                                        </p:tav>
                                        <p:tav tm="100000">
                                          <p:val>
                                            <p:strVal val="#ppt_x"/>
                                          </p:val>
                                        </p:tav>
                                      </p:tavLst>
                                    </p:anim>
                                    <p:anim calcmode="lin" valueType="num">
                                      <p:cBhvr>
                                        <p:cTn id="6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7"/>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ppt_x</p:attrName>
                                        </p:attrNameLst>
                                      </p:cBhvr>
                                      <p:tavLst>
                                        <p:tav tm="0">
                                          <p:val>
                                            <p:strVal val="#ppt_x-.2"/>
                                          </p:val>
                                        </p:tav>
                                        <p:tav tm="100000">
                                          <p:val>
                                            <p:strVal val="#ppt_x"/>
                                          </p:val>
                                        </p:tav>
                                      </p:tavLst>
                                    </p:anim>
                                    <p:anim calcmode="lin" valueType="num">
                                      <p:cBhvr>
                                        <p:cTn id="6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40622"/>
            <a:ext cx="1201540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1. Dân tộc</a:t>
            </a:r>
          </a:p>
          <a:p>
            <a:pPr algn="just"/>
            <a:r>
              <a:rPr lang="en-US" sz="3000" b="1" i="1" smtClean="0">
                <a:solidFill>
                  <a:srgbClr val="002060"/>
                </a:solidFill>
                <a:cs typeface="Arial" pitchFamily="34" charset="0"/>
              </a:rPr>
              <a:t>d. Người Việt Nam ở nước ngoài là một bộ phận của dân tộc Việt Nam</a:t>
            </a:r>
            <a:endParaRPr lang="en-US" sz="3000" i="1"/>
          </a:p>
        </p:txBody>
      </p:sp>
      <p:sp>
        <p:nvSpPr>
          <p:cNvPr id="8" name="Rectangle 1"/>
          <p:cNvSpPr>
            <a:spLocks noChangeArrowheads="1"/>
          </p:cNvSpPr>
          <p:nvPr/>
        </p:nvSpPr>
        <p:spPr bwMode="auto">
          <a:xfrm>
            <a:off x="209005" y="1796248"/>
            <a:ext cx="11534503"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rgbClr val="0000FF"/>
                </a:solidFill>
                <a:effectLst/>
                <a:ea typeface="Calibri" pitchFamily="34" charset="0"/>
                <a:cs typeface="Times New Roman" pitchFamily="18" charset="0"/>
              </a:rPr>
              <a:t>-</a:t>
            </a:r>
            <a:r>
              <a:rPr kumimoji="0" lang="en-US" sz="3000" b="1" i="0" u="none" strike="noStrike" cap="none" normalizeH="0" smtClean="0">
                <a:ln>
                  <a:noFill/>
                </a:ln>
                <a:solidFill>
                  <a:srgbClr val="0000FF"/>
                </a:solidFill>
                <a:effectLst/>
                <a:ea typeface="Calibri" pitchFamily="34" charset="0"/>
                <a:cs typeface="Times New Roman" pitchFamily="18" charset="0"/>
              </a:rPr>
              <a:t> Việt Nam có hơn </a:t>
            </a:r>
            <a:r>
              <a:rPr lang="en-US" sz="3000" b="1" smtClean="0">
                <a:solidFill>
                  <a:srgbClr val="FF0000"/>
                </a:solidFill>
                <a:ea typeface="Calibri" pitchFamily="34" charset="0"/>
                <a:cs typeface="Times New Roman" pitchFamily="18" charset="0"/>
              </a:rPr>
              <a:t>5 triệu người </a:t>
            </a:r>
            <a:r>
              <a:rPr lang="en-US" sz="3000" b="1" smtClean="0">
                <a:solidFill>
                  <a:srgbClr val="0000FF"/>
                </a:solidFill>
                <a:ea typeface="Calibri" pitchFamily="34" charset="0"/>
                <a:cs typeface="Times New Roman" pitchFamily="18" charset="0"/>
              </a:rPr>
              <a:t>sống, làm việc, học tập ở nước ngoài.</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smtClean="0">
                <a:ln>
                  <a:noFill/>
                </a:ln>
                <a:solidFill>
                  <a:srgbClr val="0000FF"/>
                </a:solidFill>
                <a:effectLst/>
                <a:cs typeface="Arial" pitchFamily="34" charset="0"/>
              </a:rPr>
              <a:t>- Quốc</a:t>
            </a:r>
            <a:r>
              <a:rPr kumimoji="0" lang="en-US" sz="3000" b="1" i="0" u="none" strike="noStrike" cap="none" normalizeH="0" smtClean="0">
                <a:ln>
                  <a:noFill/>
                </a:ln>
                <a:solidFill>
                  <a:srgbClr val="0000FF"/>
                </a:solidFill>
                <a:effectLst/>
                <a:cs typeface="Arial" pitchFamily="34" charset="0"/>
              </a:rPr>
              <a:t> gia có đông đảo người Việt sinh sống nhất là: </a:t>
            </a:r>
            <a:r>
              <a:rPr lang="en-US" sz="3000" b="1" smtClean="0">
                <a:solidFill>
                  <a:srgbClr val="FF0000"/>
                </a:solidFill>
                <a:cs typeface="Arial" pitchFamily="34" charset="0"/>
              </a:rPr>
              <a:t>Hoa Kỳ.</a:t>
            </a:r>
            <a:endParaRPr kumimoji="0" lang="en-US" sz="3000" b="1" i="0" u="none" strike="noStrike" cap="none" normalizeH="0" smtClean="0">
              <a:ln>
                <a:noFill/>
              </a:ln>
              <a:solidFill>
                <a:srgbClr val="FF0000"/>
              </a:solidFill>
              <a:effectLst/>
              <a:cs typeface="Arial" pitchFamily="34" charset="0"/>
            </a:endParaRPr>
          </a:p>
          <a:p>
            <a:pPr algn="just" fontAlgn="base">
              <a:lnSpc>
                <a:spcPct val="150000"/>
              </a:lnSpc>
              <a:spcBef>
                <a:spcPct val="0"/>
              </a:spcBef>
              <a:spcAft>
                <a:spcPct val="0"/>
              </a:spcAft>
            </a:pPr>
            <a:r>
              <a:rPr lang="en-US" sz="3000" b="1" smtClean="0">
                <a:solidFill>
                  <a:srgbClr val="0000FF"/>
                </a:solidFill>
                <a:cs typeface="Arial" pitchFamily="34" charset="0"/>
              </a:rPr>
              <a:t>- Đây là một bộ phận </a:t>
            </a:r>
            <a:r>
              <a:rPr lang="en-US" sz="3000" b="1" smtClean="0">
                <a:solidFill>
                  <a:srgbClr val="FF0000"/>
                </a:solidFill>
                <a:cs typeface="Arial" pitchFamily="34" charset="0"/>
              </a:rPr>
              <a:t>quan trọng của cộng đồng dân tộc Việt Nam.</a:t>
            </a:r>
          </a:p>
          <a:p>
            <a:pPr algn="just" fontAlgn="base">
              <a:lnSpc>
                <a:spcPct val="150000"/>
              </a:lnSpc>
              <a:spcBef>
                <a:spcPct val="0"/>
              </a:spcBef>
              <a:spcAft>
                <a:spcPct val="0"/>
              </a:spcAft>
            </a:pPr>
            <a:r>
              <a:rPr lang="en-US" sz="3000" b="1" smtClean="0">
                <a:solidFill>
                  <a:srgbClr val="0000FF"/>
                </a:solidFill>
                <a:cs typeface="Arial" pitchFamily="34" charset="0"/>
              </a:rPr>
              <a:t> - Người Việt Nam ở nước ngoài luôn </a:t>
            </a:r>
            <a:r>
              <a:rPr lang="en-US" sz="3000" b="1" smtClean="0">
                <a:solidFill>
                  <a:srgbClr val="FF0000"/>
                </a:solidFill>
                <a:cs typeface="Arial" pitchFamily="34" charset="0"/>
              </a:rPr>
              <a:t>hướng về xây dựng quê hương, đất nước.</a:t>
            </a:r>
          </a:p>
        </p:txBody>
      </p:sp>
      <p:sp>
        <p:nvSpPr>
          <p:cNvPr id="11" name="TextBox 10"/>
          <p:cNvSpPr txBox="1"/>
          <p:nvPr/>
        </p:nvSpPr>
        <p:spPr>
          <a:xfrm>
            <a:off x="3161211" y="1980192"/>
            <a:ext cx="2194560"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12" name="TextBox 11"/>
          <p:cNvSpPr txBox="1"/>
          <p:nvPr/>
        </p:nvSpPr>
        <p:spPr>
          <a:xfrm>
            <a:off x="8538754" y="2681231"/>
            <a:ext cx="2299062"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14" name="TextBox 13"/>
          <p:cNvSpPr txBox="1"/>
          <p:nvPr/>
        </p:nvSpPr>
        <p:spPr>
          <a:xfrm>
            <a:off x="3609702" y="3369209"/>
            <a:ext cx="7245531"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15" name="TextBox 14"/>
          <p:cNvSpPr txBox="1"/>
          <p:nvPr/>
        </p:nvSpPr>
        <p:spPr>
          <a:xfrm>
            <a:off x="6385431" y="4068712"/>
            <a:ext cx="5595897"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
        <p:nvSpPr>
          <p:cNvPr id="17" name="TextBox 16"/>
          <p:cNvSpPr txBox="1"/>
          <p:nvPr/>
        </p:nvSpPr>
        <p:spPr>
          <a:xfrm>
            <a:off x="271501" y="4718653"/>
            <a:ext cx="1839687" cy="553998"/>
          </a:xfrm>
          <a:prstGeom prst="rect">
            <a:avLst/>
          </a:prstGeom>
          <a:solidFill>
            <a:schemeClr val="bg1"/>
          </a:solidFill>
        </p:spPr>
        <p:txBody>
          <a:bodyPr wrap="square" rtlCol="0">
            <a:spAutoFit/>
          </a:bodyPr>
          <a:lstStyle/>
          <a:p>
            <a:r>
              <a:rPr lang="en-US" sz="3000" b="1" smtClean="0">
                <a:solidFill>
                  <a:srgbClr val="0000FF"/>
                </a:solidFill>
                <a:ea typeface="Calibri" pitchFamily="34" charset="0"/>
                <a:cs typeface="Times New Roman" pitchFamily="18" charset="0"/>
              </a:rPr>
              <a:t>………………</a:t>
            </a: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1"/>
                                        </p:tgtEl>
                                        <p:attrNameLst>
                                          <p:attrName>ppt_x</p:attrName>
                                        </p:attrNameLst>
                                      </p:cBhvr>
                                      <p:tavLst>
                                        <p:tav tm="0">
                                          <p:val>
                                            <p:strVal val="ppt_x"/>
                                          </p:val>
                                        </p:tav>
                                        <p:tav tm="100000">
                                          <p:val>
                                            <p:strVal val="ppt_x-.2"/>
                                          </p:val>
                                        </p:tav>
                                      </p:tavLst>
                                    </p:anim>
                                    <p:anim calcmode="lin" valueType="num">
                                      <p:cBhvr>
                                        <p:cTn id="7" dur="1000"/>
                                        <p:tgtEl>
                                          <p:spTgt spid="11"/>
                                        </p:tgtEl>
                                        <p:attrNameLst>
                                          <p:attrName>ppt_y</p:attrName>
                                        </p:attrNameLst>
                                      </p:cBhvr>
                                      <p:tavLst>
                                        <p:tav tm="0">
                                          <p:val>
                                            <p:strVal val="ppt_y"/>
                                          </p:val>
                                        </p:tav>
                                        <p:tav tm="100000">
                                          <p:val>
                                            <p:strVal val="ppt_y"/>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nodeType="clickEffect">
                                  <p:stCondLst>
                                    <p:cond delay="0"/>
                                  </p:stCondLst>
                                  <p:childTnLst>
                                    <p:anim calcmode="lin" valueType="num">
                                      <p:cBhvr>
                                        <p:cTn id="13" dur="1000"/>
                                        <p:tgtEl>
                                          <p:spTgt spid="12"/>
                                        </p:tgtEl>
                                        <p:attrNameLst>
                                          <p:attrName>ppt_x</p:attrName>
                                        </p:attrNameLst>
                                      </p:cBhvr>
                                      <p:tavLst>
                                        <p:tav tm="0">
                                          <p:val>
                                            <p:strVal val="ppt_x"/>
                                          </p:val>
                                        </p:tav>
                                        <p:tav tm="100000">
                                          <p:val>
                                            <p:strVal val="ppt_x-.2"/>
                                          </p:val>
                                        </p:tav>
                                      </p:tavLst>
                                    </p:anim>
                                    <p:anim calcmode="lin" valueType="num">
                                      <p:cBhvr>
                                        <p:cTn id="14" dur="1000"/>
                                        <p:tgtEl>
                                          <p:spTgt spid="12"/>
                                        </p:tgtEl>
                                        <p:attrNameLst>
                                          <p:attrName>ppt_y</p:attrName>
                                        </p:attrNameLst>
                                      </p:cBhvr>
                                      <p:tavLst>
                                        <p:tav tm="0">
                                          <p:val>
                                            <p:strVal val="ppt_y"/>
                                          </p:val>
                                        </p:tav>
                                        <p:tav tm="100000">
                                          <p:val>
                                            <p:strVal val="ppt_y"/>
                                          </p:val>
                                        </p:tav>
                                      </p:tavLst>
                                    </p:anim>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14"/>
                                        </p:tgtEl>
                                        <p:attrNameLst>
                                          <p:attrName>ppt_x</p:attrName>
                                        </p:attrNameLst>
                                      </p:cBhvr>
                                      <p:tavLst>
                                        <p:tav tm="0">
                                          <p:val>
                                            <p:strVal val="ppt_x"/>
                                          </p:val>
                                        </p:tav>
                                        <p:tav tm="100000">
                                          <p:val>
                                            <p:strVal val="ppt_x-.2"/>
                                          </p:val>
                                        </p:tav>
                                      </p:tavLst>
                                    </p:anim>
                                    <p:anim calcmode="lin" valueType="num">
                                      <p:cBhvr>
                                        <p:cTn id="21" dur="1000"/>
                                        <p:tgtEl>
                                          <p:spTgt spid="14"/>
                                        </p:tgtEl>
                                        <p:attrNameLst>
                                          <p:attrName>ppt_y</p:attrName>
                                        </p:attrNameLst>
                                      </p:cBhvr>
                                      <p:tavLst>
                                        <p:tav tm="0">
                                          <p:val>
                                            <p:strVal val="ppt_y"/>
                                          </p:val>
                                        </p:tav>
                                        <p:tav tm="100000">
                                          <p:val>
                                            <p:strVal val="ppt_y"/>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nodeType="clickEffect">
                                  <p:stCondLst>
                                    <p:cond delay="0"/>
                                  </p:stCondLst>
                                  <p:childTnLst>
                                    <p:anim calcmode="lin" valueType="num">
                                      <p:cBhvr>
                                        <p:cTn id="27" dur="1000"/>
                                        <p:tgtEl>
                                          <p:spTgt spid="15"/>
                                        </p:tgtEl>
                                        <p:attrNameLst>
                                          <p:attrName>ppt_x</p:attrName>
                                        </p:attrNameLst>
                                      </p:cBhvr>
                                      <p:tavLst>
                                        <p:tav tm="0">
                                          <p:val>
                                            <p:strVal val="ppt_x"/>
                                          </p:val>
                                        </p:tav>
                                        <p:tav tm="100000">
                                          <p:val>
                                            <p:strVal val="ppt_x-.2"/>
                                          </p:val>
                                        </p:tav>
                                      </p:tavLst>
                                    </p:anim>
                                    <p:anim calcmode="lin" valueType="num">
                                      <p:cBhvr>
                                        <p:cTn id="28" dur="1000"/>
                                        <p:tgtEl>
                                          <p:spTgt spid="15"/>
                                        </p:tgtEl>
                                        <p:attrNameLst>
                                          <p:attrName>ppt_y</p:attrName>
                                        </p:attrNameLst>
                                      </p:cBhvr>
                                      <p:tavLst>
                                        <p:tav tm="0">
                                          <p:val>
                                            <p:strVal val="ppt_y"/>
                                          </p:val>
                                        </p:tav>
                                        <p:tav tm="100000">
                                          <p:val>
                                            <p:strVal val="ppt_y"/>
                                          </p:val>
                                        </p:tav>
                                      </p:tavLst>
                                    </p:anim>
                                    <p:animEffect transition="out" filter="fade">
                                      <p:cBhvr>
                                        <p:cTn id="29" dur="1000"/>
                                        <p:tgtEl>
                                          <p:spTgt spid="15"/>
                                        </p:tgtEl>
                                      </p:cBhvr>
                                    </p:animEffect>
                                    <p:set>
                                      <p:cBhvr>
                                        <p:cTn id="30" dur="1" fill="hold">
                                          <p:stCondLst>
                                            <p:cond delay="999"/>
                                          </p:stCondLst>
                                        </p:cTn>
                                        <p:tgtEl>
                                          <p:spTgt spid="15"/>
                                        </p:tgtEl>
                                        <p:attrNameLst>
                                          <p:attrName>style.visibility</p:attrName>
                                        </p:attrNameLst>
                                      </p:cBhvr>
                                      <p:to>
                                        <p:strVal val="hidden"/>
                                      </p:to>
                                    </p:set>
                                  </p:childTnLst>
                                </p:cTn>
                              </p:par>
                              <p:par>
                                <p:cTn id="31" presetID="29" presetClass="exit" presetSubtype="0" fill="hold" nodeType="withEffect">
                                  <p:stCondLst>
                                    <p:cond delay="0"/>
                                  </p:stCondLst>
                                  <p:childTnLst>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5. LS&amp;ĐL 9\GA 9 (KNTTCS)\2020-11-25-nguoi-vn-o-nuoc-ngoai-1-ruby.jpg"/>
          <p:cNvPicPr>
            <a:picLocks noChangeAspect="1" noChangeArrowheads="1"/>
          </p:cNvPicPr>
          <p:nvPr/>
        </p:nvPicPr>
        <p:blipFill>
          <a:blip r:embed="rId2" cstate="print"/>
          <a:srcRect/>
          <a:stretch>
            <a:fillRect/>
          </a:stretch>
        </p:blipFill>
        <p:spPr bwMode="auto">
          <a:xfrm>
            <a:off x="6387733" y="0"/>
            <a:ext cx="5556068" cy="6858000"/>
          </a:xfrm>
          <a:prstGeom prst="rect">
            <a:avLst/>
          </a:prstGeom>
          <a:ln>
            <a:noFill/>
          </a:ln>
          <a:effectLst>
            <a:outerShdw blurRad="292100" dist="139700" dir="2700000" algn="tl" rotWithShape="0">
              <a:srgbClr val="333333">
                <a:alpha val="65000"/>
              </a:srgbClr>
            </a:outerShdw>
          </a:effectLst>
        </p:spPr>
      </p:pic>
      <p:sp>
        <p:nvSpPr>
          <p:cNvPr id="4" name="Rectangle: Rounded Corners 7">
            <a:extLst>
              <a:ext uri="{FF2B5EF4-FFF2-40B4-BE49-F238E27FC236}">
                <a16:creationId xmlns:a16="http://schemas.microsoft.com/office/drawing/2014/main" xmlns="" id="{83943E22-6FC5-4857-96F1-DB4BDF369685}"/>
              </a:ext>
            </a:extLst>
          </p:cNvPr>
          <p:cNvSpPr/>
          <p:nvPr/>
        </p:nvSpPr>
        <p:spPr>
          <a:xfrm>
            <a:off x="352062" y="1188720"/>
            <a:ext cx="5957297" cy="3043645"/>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smtClean="0">
                <a:solidFill>
                  <a:srgbClr val="0000FF"/>
                </a:solidFill>
                <a:cs typeface="Arial" pitchFamily="34" charset="0"/>
              </a:rPr>
              <a:t> Khai thác</a:t>
            </a:r>
            <a:r>
              <a:rPr lang="en-US" sz="3000" b="1" i="1" smtClean="0">
                <a:solidFill>
                  <a:srgbClr val="0000FF"/>
                </a:solidFill>
              </a:rPr>
              <a:t> thông tin bên và kiến thức thực tế, để thấy được cộng đồng người Việt Nam ở nước ngoài với sự phát triển đất nước.</a:t>
            </a:r>
            <a:endParaRPr lang="en-US" sz="3000" b="1" i="1" dirty="0">
              <a:solidFill>
                <a:srgbClr val="0000FF"/>
              </a:solidFill>
              <a:cs typeface="Arial" pitchFamily="34" charset="0"/>
            </a:endParaRPr>
          </a:p>
        </p:txBody>
      </p:sp>
      <p:pic>
        <p:nvPicPr>
          <p:cNvPr id="5" name="Picture 4">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275776" y="248214"/>
            <a:ext cx="1000545" cy="1086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13326"/>
            <a:ext cx="732148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2. Dân số</a:t>
            </a:r>
          </a:p>
          <a:p>
            <a:pPr algn="just"/>
            <a:r>
              <a:rPr lang="en-US" sz="3000" b="1" i="1" smtClean="0">
                <a:solidFill>
                  <a:srgbClr val="002060"/>
                </a:solidFill>
                <a:cs typeface="Arial" pitchFamily="34" charset="0"/>
              </a:rPr>
              <a:t>a. Qui mô, gia tăng dân số</a:t>
            </a:r>
            <a:endParaRPr lang="en-US" sz="3000" i="1"/>
          </a:p>
        </p:txBody>
      </p:sp>
      <p:pic>
        <p:nvPicPr>
          <p:cNvPr id="3074" name="Picture 2" descr="D:\5. LS&amp;ĐL 9\GA 9 (KNTTCS)\GAĐT ĐL 9 (KNTTCS)\z5579388357947_24804ba637de99c43e33d8d1ab95d2a5.jpg"/>
          <p:cNvPicPr>
            <a:picLocks noChangeAspect="1" noChangeArrowheads="1"/>
          </p:cNvPicPr>
          <p:nvPr/>
        </p:nvPicPr>
        <p:blipFill>
          <a:blip r:embed="rId3"/>
          <a:srcRect/>
          <a:stretch>
            <a:fillRect/>
          </a:stretch>
        </p:blipFill>
        <p:spPr bwMode="auto">
          <a:xfrm>
            <a:off x="6335487" y="2292824"/>
            <a:ext cx="5818412" cy="4414272"/>
          </a:xfrm>
          <a:prstGeom prst="rect">
            <a:avLst/>
          </a:prstGeom>
          <a:ln>
            <a:noFill/>
          </a:ln>
          <a:effectLst>
            <a:outerShdw blurRad="292100" dist="139700" dir="2700000" algn="tl" rotWithShape="0">
              <a:srgbClr val="333333">
                <a:alpha val="65000"/>
              </a:srgbClr>
            </a:outerShdw>
          </a:effectLst>
        </p:spPr>
      </p:pic>
      <p:sp>
        <p:nvSpPr>
          <p:cNvPr id="16" name="Rectangle: Rounded Corners 7">
            <a:extLst>
              <a:ext uri="{FF2B5EF4-FFF2-40B4-BE49-F238E27FC236}">
                <a16:creationId xmlns:a16="http://schemas.microsoft.com/office/drawing/2014/main" xmlns="" id="{83943E22-6FC5-4857-96F1-DB4BDF369685}"/>
              </a:ext>
            </a:extLst>
          </p:cNvPr>
          <p:cNvSpPr/>
          <p:nvPr/>
        </p:nvSpPr>
        <p:spPr>
          <a:xfrm>
            <a:off x="174378" y="2534199"/>
            <a:ext cx="5821474" cy="3553098"/>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3000" b="1" i="1" smtClean="0">
                <a:solidFill>
                  <a:srgbClr val="0000FF"/>
                </a:solidFill>
              </a:rPr>
              <a:t>    *Khai thác thông tin SGK và thông tin dưới đây, cho biết số dân nước ta năm 2021; xếp thứ bao nhiêu trong Đông Nam Á và thế giới? </a:t>
            </a:r>
            <a:endParaRPr lang="en-US" sz="3000" b="1" i="1">
              <a:solidFill>
                <a:srgbClr val="0000FF"/>
              </a:solidFill>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4" cstate="print">
            <a:extLst/>
          </a:blip>
          <a:srcRect l="5192" t="22288" r="52690" b="31973"/>
          <a:stretch/>
        </p:blipFill>
        <p:spPr>
          <a:xfrm>
            <a:off x="197398" y="1676368"/>
            <a:ext cx="1000545" cy="1086608"/>
          </a:xfrm>
          <a:prstGeom prst="rect">
            <a:avLst/>
          </a:prstGeom>
        </p:spPr>
      </p:pic>
      <p:sp>
        <p:nvSpPr>
          <p:cNvPr id="21" name="Rectangle 1"/>
          <p:cNvSpPr>
            <a:spLocks noChangeArrowheads="1"/>
          </p:cNvSpPr>
          <p:nvPr/>
        </p:nvSpPr>
        <p:spPr bwMode="auto">
          <a:xfrm>
            <a:off x="182880" y="1641049"/>
            <a:ext cx="11172057" cy="1493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kumimoji="0" lang="en-US" sz="3200" b="1" i="0" u="none" strike="noStrike" cap="none" normalizeH="0" baseline="0" smtClean="0">
                <a:ln>
                  <a:noFill/>
                </a:ln>
                <a:solidFill>
                  <a:srgbClr val="000000"/>
                </a:solidFill>
                <a:effectLst/>
                <a:ea typeface="Calibri" pitchFamily="34" charset="0"/>
                <a:cs typeface="Times New Roman" pitchFamily="18" charset="0"/>
              </a:rPr>
              <a:t>-</a:t>
            </a:r>
            <a:r>
              <a:rPr kumimoji="0" lang="en-US" sz="3200" b="1" i="0" u="none" strike="noStrike" cap="none" normalizeH="0" smtClean="0">
                <a:ln>
                  <a:noFill/>
                </a:ln>
                <a:solidFill>
                  <a:srgbClr val="000000"/>
                </a:solidFill>
                <a:effectLst/>
                <a:ea typeface="Calibri" pitchFamily="34" charset="0"/>
                <a:cs typeface="Times New Roman" pitchFamily="18" charset="0"/>
              </a:rPr>
              <a:t> </a:t>
            </a:r>
            <a:r>
              <a:rPr lang="en-US" sz="3200" b="1" smtClean="0">
                <a:solidFill>
                  <a:srgbClr val="000000"/>
                </a:solidFill>
                <a:ea typeface="Calibri" pitchFamily="34" charset="0"/>
                <a:cs typeface="Times New Roman" pitchFamily="18" charset="0"/>
              </a:rPr>
              <a:t>N</a:t>
            </a:r>
            <a:r>
              <a:rPr kumimoji="0" lang="en-US" sz="3200" b="1" i="0" u="none" strike="noStrike" cap="none" normalizeH="0" smtClean="0">
                <a:ln>
                  <a:noFill/>
                </a:ln>
                <a:solidFill>
                  <a:srgbClr val="000000"/>
                </a:solidFill>
                <a:effectLst/>
                <a:ea typeface="Calibri" pitchFamily="34" charset="0"/>
                <a:cs typeface="Times New Roman" pitchFamily="18" charset="0"/>
              </a:rPr>
              <a:t>ăm 2021: dân số nước ta là 98,5 triệu người, </a:t>
            </a:r>
            <a:r>
              <a:rPr lang="en-US" sz="3200" b="1" smtClean="0"/>
              <a:t>đứng thứ 3 Đông Nam Á và 15 trên thế giới.</a:t>
            </a: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8"/>
                                        </p:tgtEl>
                                        <p:attrNameLst>
                                          <p:attrName>ppt_x</p:attrName>
                                        </p:attrNameLst>
                                      </p:cBhvr>
                                      <p:tavLst>
                                        <p:tav tm="0">
                                          <p:val>
                                            <p:strVal val="ppt_x"/>
                                          </p:val>
                                        </p:tav>
                                        <p:tav tm="100000">
                                          <p:val>
                                            <p:strVal val="ppt_x-.2"/>
                                          </p:val>
                                        </p:tav>
                                      </p:tavLst>
                                    </p:anim>
                                    <p:anim calcmode="lin" valueType="num">
                                      <p:cBhvr>
                                        <p:cTn id="19" dur="1000"/>
                                        <p:tgtEl>
                                          <p:spTgt spid="18"/>
                                        </p:tgtEl>
                                        <p:attrNameLst>
                                          <p:attrName>ppt_y</p:attrName>
                                        </p:attrNameLst>
                                      </p:cBhvr>
                                      <p:tavLst>
                                        <p:tav tm="0">
                                          <p:val>
                                            <p:strVal val="ppt_y"/>
                                          </p:val>
                                        </p:tav>
                                        <p:tav tm="100000">
                                          <p:val>
                                            <p:strVal val="ppt_y"/>
                                          </p:val>
                                        </p:tav>
                                      </p:tavLst>
                                    </p:anim>
                                    <p:animEffect transition="out" filter="fade">
                                      <p:cBhvr>
                                        <p:cTn id="20" dur="1000"/>
                                        <p:tgtEl>
                                          <p:spTgt spid="18"/>
                                        </p:tgtEl>
                                      </p:cBhvr>
                                    </p:animEffect>
                                    <p:set>
                                      <p:cBhvr>
                                        <p:cTn id="21" dur="1" fill="hold">
                                          <p:stCondLst>
                                            <p:cond delay="999"/>
                                          </p:stCondLst>
                                        </p:cTn>
                                        <p:tgtEl>
                                          <p:spTgt spid="1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6"/>
                                        </p:tgtEl>
                                        <p:attrNameLst>
                                          <p:attrName>ppt_x</p:attrName>
                                        </p:attrNameLst>
                                      </p:cBhvr>
                                      <p:tavLst>
                                        <p:tav tm="0">
                                          <p:val>
                                            <p:strVal val="ppt_x"/>
                                          </p:val>
                                        </p:tav>
                                        <p:tav tm="100000">
                                          <p:val>
                                            <p:strVal val="ppt_x-.2"/>
                                          </p:val>
                                        </p:tav>
                                      </p:tavLst>
                                    </p:anim>
                                    <p:anim calcmode="lin" valueType="num">
                                      <p:cBhvr>
                                        <p:cTn id="24" dur="1000"/>
                                        <p:tgtEl>
                                          <p:spTgt spid="16"/>
                                        </p:tgtEl>
                                        <p:attrNameLst>
                                          <p:attrName>ppt_y</p:attrName>
                                        </p:attrNameLst>
                                      </p:cBhvr>
                                      <p:tavLst>
                                        <p:tav tm="0">
                                          <p:val>
                                            <p:strVal val="ppt_y"/>
                                          </p:val>
                                        </p:tav>
                                        <p:tav tm="100000">
                                          <p:val>
                                            <p:strVal val="ppt_y"/>
                                          </p:val>
                                        </p:tav>
                                      </p:tavLst>
                                    </p:anim>
                                    <p:animEffect transition="out" filter="fade">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par>
                                <p:cTn id="27" presetID="29" presetClass="exit" presetSubtype="0" fill="hold" nodeType="withEffect">
                                  <p:stCondLst>
                                    <p:cond delay="0"/>
                                  </p:stCondLst>
                                  <p:childTnLst>
                                    <p:anim calcmode="lin" valueType="num">
                                      <p:cBhvr>
                                        <p:cTn id="28" dur="1000"/>
                                        <p:tgtEl>
                                          <p:spTgt spid="3074"/>
                                        </p:tgtEl>
                                        <p:attrNameLst>
                                          <p:attrName>ppt_x</p:attrName>
                                        </p:attrNameLst>
                                      </p:cBhvr>
                                      <p:tavLst>
                                        <p:tav tm="0">
                                          <p:val>
                                            <p:strVal val="ppt_x"/>
                                          </p:val>
                                        </p:tav>
                                        <p:tav tm="100000">
                                          <p:val>
                                            <p:strVal val="ppt_x-.2"/>
                                          </p:val>
                                        </p:tav>
                                      </p:tavLst>
                                    </p:anim>
                                    <p:anim calcmode="lin" valueType="num">
                                      <p:cBhvr>
                                        <p:cTn id="29" dur="1000"/>
                                        <p:tgtEl>
                                          <p:spTgt spid="3074"/>
                                        </p:tgtEl>
                                        <p:attrNameLst>
                                          <p:attrName>ppt_y</p:attrName>
                                        </p:attrNameLst>
                                      </p:cBhvr>
                                      <p:tavLst>
                                        <p:tav tm="0">
                                          <p:val>
                                            <p:strVal val="ppt_y"/>
                                          </p:val>
                                        </p:tav>
                                        <p:tav tm="100000">
                                          <p:val>
                                            <p:strVal val="ppt_y"/>
                                          </p:val>
                                        </p:tav>
                                      </p:tavLst>
                                    </p:anim>
                                    <p:animEffect transition="out" filter="fade">
                                      <p:cBhvr>
                                        <p:cTn id="30" dur="1000"/>
                                        <p:tgtEl>
                                          <p:spTgt spid="3074"/>
                                        </p:tgtEl>
                                      </p:cBhvr>
                                    </p:animEffect>
                                    <p:set>
                                      <p:cBhvr>
                                        <p:cTn id="31" dur="1" fill="hold">
                                          <p:stCondLst>
                                            <p:cond delay="999"/>
                                          </p:stCondLst>
                                        </p:cTn>
                                        <p:tgtEl>
                                          <p:spTgt spid="307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 calcmode="lin" valueType="num">
                                      <p:cBhvr>
                                        <p:cTn id="36" dur="1000" fill="hold"/>
                                        <p:tgtEl>
                                          <p:spTgt spid="21">
                                            <p:txEl>
                                              <p:pRg st="0" end="0"/>
                                            </p:txEl>
                                          </p:spTgt>
                                        </p:tgtEl>
                                        <p:attrNameLst>
                                          <p:attrName>ppt_x</p:attrName>
                                        </p:attrNameLst>
                                      </p:cBhvr>
                                      <p:tavLst>
                                        <p:tav tm="0">
                                          <p:val>
                                            <p:strVal val="#ppt_x-.2"/>
                                          </p:val>
                                        </p:tav>
                                        <p:tav tm="100000">
                                          <p:val>
                                            <p:strVal val="#ppt_x"/>
                                          </p:val>
                                        </p:tav>
                                      </p:tavLst>
                                    </p:anim>
                                    <p:anim calcmode="lin" valueType="num">
                                      <p:cBhvr>
                                        <p:cTn id="37" dur="1000" fill="hold"/>
                                        <p:tgtEl>
                                          <p:spTgt spid="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13326"/>
            <a:ext cx="732148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2. Dân số</a:t>
            </a:r>
          </a:p>
          <a:p>
            <a:pPr algn="just"/>
            <a:r>
              <a:rPr lang="en-US" sz="3000" b="1" i="1" smtClean="0">
                <a:solidFill>
                  <a:srgbClr val="002060"/>
                </a:solidFill>
                <a:cs typeface="Arial" pitchFamily="34" charset="0"/>
              </a:rPr>
              <a:t>a. Qui mô, gia tăng dân số</a:t>
            </a:r>
            <a:endParaRPr lang="en-US" sz="3000" i="1"/>
          </a:p>
        </p:txBody>
      </p:sp>
      <p:pic>
        <p:nvPicPr>
          <p:cNvPr id="3074" name="Picture 2" descr="D:\5. LS&amp;ĐL 9\GA 9 (KNTTCS)\GAĐT ĐL 9 (KNTTCS)\z5579388357947_24804ba637de99c43e33d8d1ab95d2a5.jpg"/>
          <p:cNvPicPr>
            <a:picLocks noChangeAspect="1" noChangeArrowheads="1"/>
          </p:cNvPicPr>
          <p:nvPr/>
        </p:nvPicPr>
        <p:blipFill>
          <a:blip r:embed="rId3"/>
          <a:srcRect/>
          <a:stretch>
            <a:fillRect/>
          </a:stretch>
        </p:blipFill>
        <p:spPr bwMode="auto">
          <a:xfrm>
            <a:off x="6335487" y="2292824"/>
            <a:ext cx="5818412" cy="4414272"/>
          </a:xfrm>
          <a:prstGeom prst="rect">
            <a:avLst/>
          </a:prstGeom>
          <a:ln>
            <a:noFill/>
          </a:ln>
          <a:effectLst>
            <a:outerShdw blurRad="292100" dist="139700" dir="2700000" algn="tl" rotWithShape="0">
              <a:srgbClr val="333333">
                <a:alpha val="65000"/>
              </a:srgbClr>
            </a:outerShdw>
          </a:effectLst>
        </p:spPr>
      </p:pic>
      <p:sp>
        <p:nvSpPr>
          <p:cNvPr id="16" name="Rectangle: Rounded Corners 7">
            <a:extLst>
              <a:ext uri="{FF2B5EF4-FFF2-40B4-BE49-F238E27FC236}">
                <a16:creationId xmlns:a16="http://schemas.microsoft.com/office/drawing/2014/main" xmlns="" id="{83943E22-6FC5-4857-96F1-DB4BDF369685}"/>
              </a:ext>
            </a:extLst>
          </p:cNvPr>
          <p:cNvSpPr/>
          <p:nvPr/>
        </p:nvSpPr>
        <p:spPr>
          <a:xfrm>
            <a:off x="174377" y="2534199"/>
            <a:ext cx="6171831" cy="1560129"/>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3200" b="1" i="1" smtClean="0">
                <a:solidFill>
                  <a:srgbClr val="0000FF"/>
                </a:solidFill>
              </a:rPr>
              <a:t> Tính mật độ dân số Việt Nam và so sánh với thế giới năm 2021.</a:t>
            </a:r>
            <a:r>
              <a:rPr lang="en-US" sz="3000" b="1" i="1" smtClean="0">
                <a:solidFill>
                  <a:srgbClr val="0000FF"/>
                </a:solidFill>
              </a:rPr>
              <a:t> </a:t>
            </a:r>
            <a:endParaRPr lang="en-US" sz="3000" b="1" i="1">
              <a:solidFill>
                <a:srgbClr val="0000FF"/>
              </a:solidFill>
            </a:endParaRPr>
          </a:p>
        </p:txBody>
      </p:sp>
      <p:pic>
        <p:nvPicPr>
          <p:cNvPr id="18" name="Picture 17">
            <a:extLst>
              <a:ext uri="{FF2B5EF4-FFF2-40B4-BE49-F238E27FC236}">
                <a16:creationId xmlns:a16="http://schemas.microsoft.com/office/drawing/2014/main" xmlns="" id="{604A8784-7D1E-4B40-830D-706D02A34333}"/>
              </a:ext>
            </a:extLst>
          </p:cNvPr>
          <p:cNvPicPr>
            <a:picLocks noChangeAspect="1"/>
          </p:cNvPicPr>
          <p:nvPr/>
        </p:nvPicPr>
        <p:blipFill rotWithShape="1">
          <a:blip r:embed="rId4" cstate="print">
            <a:extLst/>
          </a:blip>
          <a:srcRect l="5192" t="22288" r="52690" b="31973"/>
          <a:stretch/>
        </p:blipFill>
        <p:spPr>
          <a:xfrm>
            <a:off x="197398" y="1676368"/>
            <a:ext cx="1000545" cy="1086608"/>
          </a:xfrm>
          <a:prstGeom prst="rect">
            <a:avLst/>
          </a:prstGeom>
        </p:spPr>
      </p:pic>
      <p:sp>
        <p:nvSpPr>
          <p:cNvPr id="22" name="Title 1">
            <a:extLst>
              <a:ext uri="{FF2B5EF4-FFF2-40B4-BE49-F238E27FC236}">
                <a16:creationId xmlns:a16="http://schemas.microsoft.com/office/drawing/2014/main" xmlns="" id="{CD63984A-BEDE-4B6C-9FB6-1438F6703E57}"/>
              </a:ext>
            </a:extLst>
          </p:cNvPr>
          <p:cNvSpPr txBox="1">
            <a:spLocks/>
          </p:cNvSpPr>
          <p:nvPr/>
        </p:nvSpPr>
        <p:spPr>
          <a:xfrm>
            <a:off x="266711" y="4275100"/>
            <a:ext cx="2398111" cy="5439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30000"/>
              </a:lnSpc>
            </a:pPr>
            <a:r>
              <a:rPr lang="en-US" sz="3500" b="1" smtClean="0">
                <a:solidFill>
                  <a:srgbClr val="0070C0"/>
                </a:solidFill>
                <a:latin typeface="+mn-lt"/>
                <a:ea typeface="Tahoma" panose="020B0604030504040204" pitchFamily="34" charset="0"/>
                <a:cs typeface="Tahoma" panose="020B0604030504040204" pitchFamily="34" charset="0"/>
              </a:rPr>
              <a:t>98 500 </a:t>
            </a:r>
            <a:r>
              <a:rPr lang="en-US" sz="3500" b="1" dirty="0">
                <a:solidFill>
                  <a:srgbClr val="0070C0"/>
                </a:solidFill>
                <a:latin typeface="+mn-lt"/>
                <a:ea typeface="Tahoma" panose="020B0604030504040204" pitchFamily="34" charset="0"/>
                <a:cs typeface="Tahoma" panose="020B0604030504040204" pitchFamily="34" charset="0"/>
              </a:rPr>
              <a:t>000</a:t>
            </a:r>
          </a:p>
        </p:txBody>
      </p:sp>
      <p:sp>
        <p:nvSpPr>
          <p:cNvPr id="23" name="Title 1">
            <a:extLst>
              <a:ext uri="{FF2B5EF4-FFF2-40B4-BE49-F238E27FC236}">
                <a16:creationId xmlns:a16="http://schemas.microsoft.com/office/drawing/2014/main" xmlns="" id="{1E6ACB51-0A05-4164-AE7E-075A690CA1DC}"/>
              </a:ext>
            </a:extLst>
          </p:cNvPr>
          <p:cNvSpPr txBox="1">
            <a:spLocks/>
          </p:cNvSpPr>
          <p:nvPr/>
        </p:nvSpPr>
        <p:spPr>
          <a:xfrm>
            <a:off x="318964" y="4891436"/>
            <a:ext cx="1890018" cy="5439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en-US" sz="3500" b="1" smtClean="0">
                <a:solidFill>
                  <a:srgbClr val="0070C0"/>
                </a:solidFill>
                <a:latin typeface="+mn-lt"/>
                <a:ea typeface="Tahoma" panose="020B0604030504040204" pitchFamily="34" charset="0"/>
                <a:cs typeface="Tahoma" panose="020B0604030504040204" pitchFamily="34" charset="0"/>
              </a:rPr>
              <a:t>331 344</a:t>
            </a:r>
            <a:endParaRPr lang="en-US" sz="3500" b="1" dirty="0">
              <a:solidFill>
                <a:srgbClr val="0070C0"/>
              </a:solidFill>
              <a:latin typeface="+mn-lt"/>
              <a:ea typeface="Tahoma" panose="020B0604030504040204" pitchFamily="34" charset="0"/>
              <a:cs typeface="Tahoma" panose="020B0604030504040204" pitchFamily="34" charset="0"/>
            </a:endParaRPr>
          </a:p>
        </p:txBody>
      </p:sp>
      <p:cxnSp>
        <p:nvCxnSpPr>
          <p:cNvPr id="24" name="Straight Connector 23">
            <a:extLst>
              <a:ext uri="{FF2B5EF4-FFF2-40B4-BE49-F238E27FC236}">
                <a16:creationId xmlns:a16="http://schemas.microsoft.com/office/drawing/2014/main" xmlns="" id="{C9FE1F1E-49DE-42D1-B97D-52D1D23C5B26}"/>
              </a:ext>
            </a:extLst>
          </p:cNvPr>
          <p:cNvCxnSpPr/>
          <p:nvPr/>
        </p:nvCxnSpPr>
        <p:spPr>
          <a:xfrm flipV="1">
            <a:off x="489855" y="4885515"/>
            <a:ext cx="1678577" cy="592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Equals 13">
            <a:extLst>
              <a:ext uri="{FF2B5EF4-FFF2-40B4-BE49-F238E27FC236}">
                <a16:creationId xmlns:a16="http://schemas.microsoft.com/office/drawing/2014/main" xmlns="" id="{FF687773-E3CD-4EB1-8295-4957907DE0D7}"/>
              </a:ext>
            </a:extLst>
          </p:cNvPr>
          <p:cNvSpPr/>
          <p:nvPr/>
        </p:nvSpPr>
        <p:spPr>
          <a:xfrm>
            <a:off x="2304762" y="4744330"/>
            <a:ext cx="638175" cy="29421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a:solidFill>
                <a:schemeClr val="tx1"/>
              </a:solidFill>
            </a:endParaRPr>
          </a:p>
        </p:txBody>
      </p:sp>
      <p:sp>
        <p:nvSpPr>
          <p:cNvPr id="26" name="Title 1">
            <a:extLst>
              <a:ext uri="{FF2B5EF4-FFF2-40B4-BE49-F238E27FC236}">
                <a16:creationId xmlns:a16="http://schemas.microsoft.com/office/drawing/2014/main" xmlns="" id="{AB0832BE-9E82-459D-8D5B-40517C226742}"/>
              </a:ext>
            </a:extLst>
          </p:cNvPr>
          <p:cNvSpPr txBox="1">
            <a:spLocks/>
          </p:cNvSpPr>
          <p:nvPr/>
        </p:nvSpPr>
        <p:spPr>
          <a:xfrm>
            <a:off x="2934213" y="4533744"/>
            <a:ext cx="3666752" cy="54398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30000"/>
              </a:lnSpc>
            </a:pPr>
            <a:r>
              <a:rPr lang="en-US" sz="3500" b="1" smtClean="0">
                <a:solidFill>
                  <a:srgbClr val="FF0000"/>
                </a:solidFill>
                <a:latin typeface="+mn-lt"/>
                <a:ea typeface="Tahoma" panose="020B0604030504040204" pitchFamily="34" charset="0"/>
                <a:cs typeface="Tahoma" panose="020B0604030504040204" pitchFamily="34" charset="0"/>
              </a:rPr>
              <a:t>297 </a:t>
            </a:r>
            <a:r>
              <a:rPr lang="en-US" sz="3500" b="1" dirty="0" err="1">
                <a:solidFill>
                  <a:srgbClr val="FF0000"/>
                </a:solidFill>
                <a:latin typeface="+mn-lt"/>
                <a:ea typeface="Tahoma" panose="020B0604030504040204" pitchFamily="34" charset="0"/>
                <a:cs typeface="Tahoma" panose="020B0604030504040204" pitchFamily="34" charset="0"/>
              </a:rPr>
              <a:t>người</a:t>
            </a:r>
            <a:r>
              <a:rPr lang="en-US" sz="3500" b="1" dirty="0">
                <a:solidFill>
                  <a:srgbClr val="FF0000"/>
                </a:solidFill>
                <a:latin typeface="+mn-lt"/>
                <a:ea typeface="Tahoma" panose="020B0604030504040204" pitchFamily="34" charset="0"/>
                <a:cs typeface="Tahoma" panose="020B0604030504040204" pitchFamily="34" charset="0"/>
              </a:rPr>
              <a:t>/km</a:t>
            </a:r>
            <a:r>
              <a:rPr lang="en-US" sz="3500" b="1" baseline="30000" dirty="0">
                <a:solidFill>
                  <a:srgbClr val="FF0000"/>
                </a:solidFill>
                <a:latin typeface="+mn-lt"/>
                <a:ea typeface="Tahoma" panose="020B0604030504040204" pitchFamily="34" charset="0"/>
                <a:cs typeface="Tahoma" panose="020B0604030504040204" pitchFamily="34" charset="0"/>
              </a:rPr>
              <a:t>2</a:t>
            </a: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8"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amond(in)">
                                      <p:cBhvr>
                                        <p:cTn id="22" dur="1000"/>
                                        <p:tgtEl>
                                          <p:spTgt spid="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3" grpId="0"/>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6" y="1661375"/>
            <a:ext cx="11410682" cy="1806615"/>
          </a:xfrm>
        </p:spPr>
        <p:txBody>
          <a:bodyPr>
            <a:noAutofit/>
          </a:bodyPr>
          <a:lstStyle/>
          <a:p>
            <a:pPr algn="just"/>
            <a:r>
              <a:rPr lang="vi-VN" sz="4800" b="1" dirty="0" smtClean="0"/>
              <a:t/>
            </a:r>
            <a:br>
              <a:rPr lang="vi-VN" sz="4800" b="1" dirty="0" smtClean="0"/>
            </a:br>
            <a:r>
              <a:rPr lang="vi-VN" sz="4800" b="1" dirty="0"/>
              <a:t/>
            </a:r>
            <a:br>
              <a:rPr lang="vi-VN" sz="4800" b="1" dirty="0"/>
            </a:br>
            <a:r>
              <a:rPr lang="vi-VN" sz="4800" b="1" dirty="0" smtClean="0"/>
              <a:t/>
            </a:r>
            <a:br>
              <a:rPr lang="vi-VN" sz="4800" b="1" dirty="0" smtClean="0"/>
            </a:br>
            <a:r>
              <a:rPr lang="vi-VN" sz="4800" b="1" dirty="0" smtClean="0"/>
              <a:t>     Dân </a:t>
            </a:r>
            <a:r>
              <a:rPr lang="vi-VN" sz="4800" b="1" dirty="0"/>
              <a:t>số hiện tại của Việt Nam là </a:t>
            </a:r>
            <a:r>
              <a:rPr lang="vi-VN" sz="4800" b="1" dirty="0">
                <a:solidFill>
                  <a:srgbClr val="FF0000"/>
                </a:solidFill>
              </a:rPr>
              <a:t>101.705.186 người vào ngày </a:t>
            </a:r>
            <a:r>
              <a:rPr lang="vi-VN" sz="4800" b="1" i="1" dirty="0">
                <a:solidFill>
                  <a:srgbClr val="FF0000"/>
                </a:solidFill>
              </a:rPr>
              <a:t>08/09/2025</a:t>
            </a:r>
            <a:r>
              <a:rPr lang="vi-VN" sz="4800" b="1" dirty="0">
                <a:solidFill>
                  <a:srgbClr val="FF0000"/>
                </a:solidFill>
              </a:rPr>
              <a:t> </a:t>
            </a:r>
            <a:r>
              <a:rPr lang="vi-VN" sz="4800" b="1" dirty="0"/>
              <a:t>theo số liệu mới nhất từ Liên Hợp Quốc. Dân số Việt Nam hiện chiếm </a:t>
            </a:r>
            <a:r>
              <a:rPr lang="vi-VN" sz="4800" b="1" dirty="0">
                <a:solidFill>
                  <a:srgbClr val="FF0000"/>
                </a:solidFill>
              </a:rPr>
              <a:t>1,23%</a:t>
            </a:r>
            <a:r>
              <a:rPr lang="vi-VN" sz="4800" b="1" dirty="0"/>
              <a:t> dân số thế giới. Việt Nam đang đứng thứ </a:t>
            </a:r>
            <a:r>
              <a:rPr lang="vi-VN" sz="4800" b="1" dirty="0">
                <a:solidFill>
                  <a:srgbClr val="FF0000"/>
                </a:solidFill>
              </a:rPr>
              <a:t>15</a:t>
            </a:r>
            <a:r>
              <a:rPr lang="vi-VN" sz="4800" b="1" dirty="0"/>
              <a:t> trên thế giới trong bảng xếp hạng dân số các nước và vùng lãnh thổ. </a:t>
            </a:r>
            <a:r>
              <a:rPr lang="vi-VN" sz="4800" b="1" dirty="0">
                <a:solidFill>
                  <a:srgbClr val="FF0000"/>
                </a:solidFill>
              </a:rPr>
              <a:t>Mật độ dân số </a:t>
            </a:r>
            <a:r>
              <a:rPr lang="vi-VN" sz="4800" b="1" dirty="0"/>
              <a:t>của Việt Nam là </a:t>
            </a:r>
            <a:r>
              <a:rPr lang="vi-VN" sz="4800" b="1" dirty="0">
                <a:solidFill>
                  <a:srgbClr val="FF0000"/>
                </a:solidFill>
              </a:rPr>
              <a:t>328 người/km2</a:t>
            </a:r>
            <a:r>
              <a:rPr lang="vi-VN" sz="4800" b="1" dirty="0"/>
              <a:t>. Với tổng diện tích đất là 310.060 km (Nguồn: </a:t>
            </a:r>
            <a:r>
              <a:rPr lang="vi-VN" sz="4800" b="1" dirty="0">
                <a:hlinkClick r:id="rId2"/>
              </a:rPr>
              <a:t>https://danso.org/viet-nam/</a:t>
            </a:r>
            <a:r>
              <a:rPr lang="vi-VN" sz="4800" b="1" dirty="0"/>
              <a:t>)</a:t>
            </a:r>
            <a:endParaRPr lang="en-US" sz="4800" b="1" dirty="0"/>
          </a:p>
        </p:txBody>
      </p:sp>
    </p:spTree>
    <p:extLst>
      <p:ext uri="{BB962C8B-B14F-4D97-AF65-F5344CB8AC3E}">
        <p14:creationId xmlns:p14="http://schemas.microsoft.com/office/powerpoint/2010/main" val="58605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444136" y="4364230"/>
          <a:ext cx="11286309" cy="2057400"/>
        </p:xfrm>
        <a:graphic>
          <a:graphicData uri="http://schemas.openxmlformats.org/drawingml/2006/table">
            <a:tbl>
              <a:tblPr firstRow="1" bandRow="1">
                <a:tableStyleId>{5C22544A-7EE6-4342-B048-85BDC9FD1C3A}</a:tableStyleId>
              </a:tblPr>
              <a:tblGrid>
                <a:gridCol w="3709853"/>
                <a:gridCol w="1854925"/>
                <a:gridCol w="1841863"/>
                <a:gridCol w="2011680"/>
                <a:gridCol w="1867988"/>
              </a:tblGrid>
              <a:tr h="370840">
                <a:tc>
                  <a:txBody>
                    <a:bodyPr/>
                    <a:lstStyle/>
                    <a:p>
                      <a:pPr algn="just">
                        <a:lnSpc>
                          <a:spcPct val="150000"/>
                        </a:lnSpc>
                        <a:spcAft>
                          <a:spcPts val="0"/>
                        </a:spcAft>
                      </a:pPr>
                      <a:r>
                        <a:rPr lang="en-US" sz="3000" b="1">
                          <a:latin typeface="+mn-lt"/>
                          <a:ea typeface="Calibri"/>
                          <a:cs typeface="Times New Roman"/>
                        </a:rPr>
                        <a:t>Năm</a:t>
                      </a:r>
                    </a:p>
                  </a:txBody>
                  <a:tcPr marL="68580" marR="68580" marT="0" marB="0"/>
                </a:tc>
                <a:tc>
                  <a:txBody>
                    <a:bodyPr/>
                    <a:lstStyle/>
                    <a:p>
                      <a:pPr algn="ctr">
                        <a:lnSpc>
                          <a:spcPct val="150000"/>
                        </a:lnSpc>
                        <a:spcAft>
                          <a:spcPts val="0"/>
                        </a:spcAft>
                      </a:pPr>
                      <a:r>
                        <a:rPr lang="en-US" sz="3000" b="1">
                          <a:latin typeface="+mn-lt"/>
                          <a:ea typeface="Calibri"/>
                          <a:cs typeface="Times New Roman"/>
                        </a:rPr>
                        <a:t>1989</a:t>
                      </a:r>
                    </a:p>
                  </a:txBody>
                  <a:tcPr marL="68580" marR="68580" marT="0" marB="0"/>
                </a:tc>
                <a:tc>
                  <a:txBody>
                    <a:bodyPr/>
                    <a:lstStyle/>
                    <a:p>
                      <a:pPr algn="ctr">
                        <a:lnSpc>
                          <a:spcPct val="150000"/>
                        </a:lnSpc>
                        <a:spcAft>
                          <a:spcPts val="0"/>
                        </a:spcAft>
                      </a:pPr>
                      <a:r>
                        <a:rPr lang="en-US" sz="3000" b="1">
                          <a:latin typeface="+mn-lt"/>
                          <a:ea typeface="Calibri"/>
                          <a:cs typeface="Times New Roman"/>
                        </a:rPr>
                        <a:t>1999</a:t>
                      </a:r>
                    </a:p>
                  </a:txBody>
                  <a:tcPr marL="68580" marR="68580" marT="0" marB="0"/>
                </a:tc>
                <a:tc>
                  <a:txBody>
                    <a:bodyPr/>
                    <a:lstStyle/>
                    <a:p>
                      <a:pPr algn="ctr">
                        <a:lnSpc>
                          <a:spcPct val="150000"/>
                        </a:lnSpc>
                        <a:spcAft>
                          <a:spcPts val="0"/>
                        </a:spcAft>
                      </a:pPr>
                      <a:r>
                        <a:rPr lang="en-US" sz="3000" b="1">
                          <a:latin typeface="+mn-lt"/>
                          <a:ea typeface="Calibri"/>
                          <a:cs typeface="Times New Roman"/>
                        </a:rPr>
                        <a:t>2009</a:t>
                      </a:r>
                    </a:p>
                  </a:txBody>
                  <a:tcPr marL="68580" marR="68580" marT="0" marB="0"/>
                </a:tc>
                <a:tc>
                  <a:txBody>
                    <a:bodyPr/>
                    <a:lstStyle/>
                    <a:p>
                      <a:pPr algn="ctr">
                        <a:lnSpc>
                          <a:spcPct val="150000"/>
                        </a:lnSpc>
                        <a:spcAft>
                          <a:spcPts val="0"/>
                        </a:spcAft>
                      </a:pPr>
                      <a:r>
                        <a:rPr lang="en-US" sz="3000" b="1">
                          <a:latin typeface="+mn-lt"/>
                          <a:ea typeface="Calibri"/>
                          <a:cs typeface="Times New Roman"/>
                        </a:rPr>
                        <a:t>2021</a:t>
                      </a:r>
                    </a:p>
                  </a:txBody>
                  <a:tcPr marL="68580" marR="68580" marT="0" marB="0"/>
                </a:tc>
              </a:tr>
              <a:tr h="370840">
                <a:tc>
                  <a:txBody>
                    <a:bodyPr/>
                    <a:lstStyle/>
                    <a:p>
                      <a:pPr algn="just">
                        <a:lnSpc>
                          <a:spcPct val="150000"/>
                        </a:lnSpc>
                        <a:spcAft>
                          <a:spcPts val="0"/>
                        </a:spcAft>
                      </a:pPr>
                      <a:r>
                        <a:rPr lang="en-US" sz="3000" b="1">
                          <a:latin typeface="+mn-lt"/>
                          <a:ea typeface="Calibri"/>
                          <a:cs typeface="Times New Roman"/>
                        </a:rPr>
                        <a:t>Số dân (triệu người)</a:t>
                      </a:r>
                    </a:p>
                  </a:txBody>
                  <a:tcPr marL="68580" marR="68580" marT="0" marB="0"/>
                </a:tc>
                <a:tc>
                  <a:txBody>
                    <a:bodyPr/>
                    <a:lstStyle/>
                    <a:p>
                      <a:pPr algn="ctr">
                        <a:lnSpc>
                          <a:spcPct val="150000"/>
                        </a:lnSpc>
                        <a:spcAft>
                          <a:spcPts val="0"/>
                        </a:spcAft>
                      </a:pPr>
                      <a:r>
                        <a:rPr lang="en-US" sz="3000" b="1">
                          <a:latin typeface="+mn-lt"/>
                          <a:ea typeface="Calibri"/>
                          <a:cs typeface="Times New Roman"/>
                        </a:rPr>
                        <a:t>64,4</a:t>
                      </a:r>
                    </a:p>
                  </a:txBody>
                  <a:tcPr marL="68580" marR="68580" marT="0" marB="0"/>
                </a:tc>
                <a:tc>
                  <a:txBody>
                    <a:bodyPr/>
                    <a:lstStyle/>
                    <a:p>
                      <a:pPr algn="ctr">
                        <a:lnSpc>
                          <a:spcPct val="150000"/>
                        </a:lnSpc>
                        <a:spcAft>
                          <a:spcPts val="0"/>
                        </a:spcAft>
                      </a:pPr>
                      <a:r>
                        <a:rPr lang="en-US" sz="3000" b="1">
                          <a:latin typeface="+mn-lt"/>
                          <a:ea typeface="Calibri"/>
                          <a:cs typeface="Times New Roman"/>
                        </a:rPr>
                        <a:t>76,5</a:t>
                      </a:r>
                    </a:p>
                  </a:txBody>
                  <a:tcPr marL="68580" marR="68580" marT="0" marB="0"/>
                </a:tc>
                <a:tc>
                  <a:txBody>
                    <a:bodyPr/>
                    <a:lstStyle/>
                    <a:p>
                      <a:pPr algn="ctr">
                        <a:lnSpc>
                          <a:spcPct val="150000"/>
                        </a:lnSpc>
                        <a:spcAft>
                          <a:spcPts val="0"/>
                        </a:spcAft>
                      </a:pPr>
                      <a:r>
                        <a:rPr lang="en-US" sz="3000" b="1">
                          <a:latin typeface="+mn-lt"/>
                          <a:ea typeface="Calibri"/>
                          <a:cs typeface="Times New Roman"/>
                        </a:rPr>
                        <a:t>86,0</a:t>
                      </a:r>
                    </a:p>
                  </a:txBody>
                  <a:tcPr marL="68580" marR="68580" marT="0" marB="0"/>
                </a:tc>
                <a:tc>
                  <a:txBody>
                    <a:bodyPr/>
                    <a:lstStyle/>
                    <a:p>
                      <a:pPr algn="ctr">
                        <a:lnSpc>
                          <a:spcPct val="150000"/>
                        </a:lnSpc>
                        <a:spcAft>
                          <a:spcPts val="0"/>
                        </a:spcAft>
                      </a:pPr>
                      <a:r>
                        <a:rPr lang="en-US" sz="3000" b="1">
                          <a:latin typeface="+mn-lt"/>
                          <a:ea typeface="Calibri"/>
                          <a:cs typeface="Times New Roman"/>
                        </a:rPr>
                        <a:t>98,5</a:t>
                      </a:r>
                    </a:p>
                  </a:txBody>
                  <a:tcPr marL="68580" marR="68580" marT="0" marB="0"/>
                </a:tc>
              </a:tr>
              <a:tr h="370840">
                <a:tc>
                  <a:txBody>
                    <a:bodyPr/>
                    <a:lstStyle/>
                    <a:p>
                      <a:pPr algn="just">
                        <a:lnSpc>
                          <a:spcPct val="150000"/>
                        </a:lnSpc>
                        <a:spcAft>
                          <a:spcPts val="0"/>
                        </a:spcAft>
                      </a:pPr>
                      <a:r>
                        <a:rPr lang="en-US" sz="3000" b="1">
                          <a:latin typeface="+mn-lt"/>
                          <a:ea typeface="Calibri"/>
                          <a:cs typeface="Times New Roman"/>
                        </a:rPr>
                        <a:t>Tỉ lệ tăng dân số (%)</a:t>
                      </a:r>
                    </a:p>
                  </a:txBody>
                  <a:tcPr marL="68580" marR="68580" marT="0" marB="0"/>
                </a:tc>
                <a:tc>
                  <a:txBody>
                    <a:bodyPr/>
                    <a:lstStyle/>
                    <a:p>
                      <a:pPr algn="ctr">
                        <a:lnSpc>
                          <a:spcPct val="150000"/>
                        </a:lnSpc>
                        <a:spcAft>
                          <a:spcPts val="0"/>
                        </a:spcAft>
                      </a:pPr>
                      <a:r>
                        <a:rPr lang="en-US" sz="3000" b="1">
                          <a:latin typeface="+mn-lt"/>
                          <a:ea typeface="Calibri"/>
                          <a:cs typeface="Times New Roman"/>
                        </a:rPr>
                        <a:t>2,10</a:t>
                      </a:r>
                    </a:p>
                  </a:txBody>
                  <a:tcPr marL="68580" marR="68580" marT="0" marB="0"/>
                </a:tc>
                <a:tc>
                  <a:txBody>
                    <a:bodyPr/>
                    <a:lstStyle/>
                    <a:p>
                      <a:pPr algn="ctr">
                        <a:lnSpc>
                          <a:spcPct val="150000"/>
                        </a:lnSpc>
                        <a:spcAft>
                          <a:spcPts val="0"/>
                        </a:spcAft>
                      </a:pPr>
                      <a:r>
                        <a:rPr lang="en-US" sz="3000" b="1">
                          <a:latin typeface="+mn-lt"/>
                          <a:ea typeface="Calibri"/>
                          <a:cs typeface="Times New Roman"/>
                        </a:rPr>
                        <a:t>1,51</a:t>
                      </a:r>
                    </a:p>
                  </a:txBody>
                  <a:tcPr marL="68580" marR="68580" marT="0" marB="0"/>
                </a:tc>
                <a:tc>
                  <a:txBody>
                    <a:bodyPr/>
                    <a:lstStyle/>
                    <a:p>
                      <a:pPr algn="ctr">
                        <a:lnSpc>
                          <a:spcPct val="150000"/>
                        </a:lnSpc>
                        <a:spcAft>
                          <a:spcPts val="0"/>
                        </a:spcAft>
                      </a:pPr>
                      <a:r>
                        <a:rPr lang="en-US" sz="3000" b="1">
                          <a:latin typeface="+mn-lt"/>
                          <a:ea typeface="Calibri"/>
                          <a:cs typeface="Times New Roman"/>
                        </a:rPr>
                        <a:t>1,06</a:t>
                      </a:r>
                    </a:p>
                  </a:txBody>
                  <a:tcPr marL="68580" marR="68580" marT="0" marB="0"/>
                </a:tc>
                <a:tc>
                  <a:txBody>
                    <a:bodyPr/>
                    <a:lstStyle/>
                    <a:p>
                      <a:pPr algn="ctr">
                        <a:lnSpc>
                          <a:spcPct val="150000"/>
                        </a:lnSpc>
                        <a:spcAft>
                          <a:spcPts val="0"/>
                        </a:spcAft>
                      </a:pPr>
                      <a:r>
                        <a:rPr lang="en-US" sz="3000" b="1">
                          <a:latin typeface="+mn-lt"/>
                          <a:ea typeface="Calibri"/>
                          <a:cs typeface="Times New Roman"/>
                        </a:rPr>
                        <a:t>0,94</a:t>
                      </a:r>
                    </a:p>
                  </a:txBody>
                  <a:tcPr marL="68580" marR="68580" marT="0" marB="0"/>
                </a:tc>
              </a:tr>
            </a:tbl>
          </a:graphicData>
        </a:graphic>
      </p:graphicFrame>
      <p:sp>
        <p:nvSpPr>
          <p:cNvPr id="6145" name="Rectangle 1"/>
          <p:cNvSpPr>
            <a:spLocks noChangeArrowheads="1"/>
          </p:cNvSpPr>
          <p:nvPr/>
        </p:nvSpPr>
        <p:spPr bwMode="auto">
          <a:xfrm>
            <a:off x="535580" y="3644534"/>
            <a:ext cx="1124788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ea typeface="Calibri" pitchFamily="34" charset="0"/>
                <a:cs typeface="Times New Roman" pitchFamily="18" charset="0"/>
              </a:rPr>
              <a:t>Bảng 1.1. SỐ DÂN VÀ TỈ LỆ TĂNG DÂN SỐ NƯỚC TA GIAI ĐOẠN 1989 - 2021</a:t>
            </a:r>
            <a:endParaRPr kumimoji="0" lang="en-US" sz="2800" b="1" i="0" u="none" strike="noStrike" cap="none" normalizeH="0" baseline="0" smtClean="0">
              <a:ln>
                <a:noFill/>
              </a:ln>
              <a:solidFill>
                <a:schemeClr val="tx1"/>
              </a:solidFill>
              <a:effectLst/>
              <a:cs typeface="Arial" pitchFamily="34" charset="0"/>
            </a:endParaRPr>
          </a:p>
        </p:txBody>
      </p:sp>
      <p:sp>
        <p:nvSpPr>
          <p:cNvPr id="18" name="Rectangle: Rounded Corners 7">
            <a:extLst>
              <a:ext uri="{FF2B5EF4-FFF2-40B4-BE49-F238E27FC236}">
                <a16:creationId xmlns:a16="http://schemas.microsoft.com/office/drawing/2014/main" xmlns="" id="{83943E22-6FC5-4857-96F1-DB4BDF369685}"/>
              </a:ext>
            </a:extLst>
          </p:cNvPr>
          <p:cNvSpPr/>
          <p:nvPr/>
        </p:nvSpPr>
        <p:spPr>
          <a:xfrm>
            <a:off x="200504" y="857831"/>
            <a:ext cx="11712822" cy="2316443"/>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smtClean="0">
                <a:solidFill>
                  <a:srgbClr val="0000FF"/>
                </a:solidFill>
              </a:rPr>
              <a:t>    *Khai thác bảng 1.1 SGK, nhận xét:</a:t>
            </a:r>
          </a:p>
          <a:p>
            <a:pPr algn="just">
              <a:lnSpc>
                <a:spcPct val="130000"/>
              </a:lnSpc>
            </a:pPr>
            <a:r>
              <a:rPr lang="en-US" sz="3000" b="1" i="1" smtClean="0">
                <a:solidFill>
                  <a:srgbClr val="0000FF"/>
                </a:solidFill>
              </a:rPr>
              <a:t>- Sự thay đổi qui mô dân số của nước ta giai đoạn 1989 - 2021.</a:t>
            </a:r>
          </a:p>
          <a:p>
            <a:pPr algn="just">
              <a:lnSpc>
                <a:spcPct val="130000"/>
              </a:lnSpc>
            </a:pPr>
            <a:r>
              <a:rPr lang="en-US" sz="3000" b="1" i="1" smtClean="0">
                <a:solidFill>
                  <a:srgbClr val="0000FF"/>
                </a:solidFill>
              </a:rPr>
              <a:t>- Tỉ lệ tăng dân số của nước ta giai đoạn 1989 - 2021.</a:t>
            </a:r>
          </a:p>
          <a:p>
            <a:pPr algn="just">
              <a:lnSpc>
                <a:spcPct val="130000"/>
              </a:lnSpc>
            </a:pPr>
            <a:r>
              <a:rPr lang="en-US" sz="3000" b="1" i="1" smtClean="0">
                <a:solidFill>
                  <a:srgbClr val="0000FF"/>
                </a:solidFill>
              </a:rPr>
              <a:t>- Rút ra nhận xét về sự gia tăng dân số ở nước ta.</a:t>
            </a:r>
            <a:endParaRPr lang="en-US" sz="3000" b="1" i="1">
              <a:solidFill>
                <a:srgbClr val="0000FF"/>
              </a:solidFill>
            </a:endParaRPr>
          </a:p>
        </p:txBody>
      </p:sp>
      <p:pic>
        <p:nvPicPr>
          <p:cNvPr id="19" name="Picture 18">
            <a:extLst>
              <a:ext uri="{FF2B5EF4-FFF2-40B4-BE49-F238E27FC236}">
                <a16:creationId xmlns:a16="http://schemas.microsoft.com/office/drawing/2014/main" xmlns="" id="{604A8784-7D1E-4B40-830D-706D02A34333}"/>
              </a:ext>
            </a:extLst>
          </p:cNvPr>
          <p:cNvPicPr>
            <a:picLocks noChangeAspect="1"/>
          </p:cNvPicPr>
          <p:nvPr/>
        </p:nvPicPr>
        <p:blipFill rotWithShape="1">
          <a:blip r:embed="rId2" cstate="print">
            <a:extLst/>
          </a:blip>
          <a:srcRect l="5192" t="22288" r="52690" b="31973"/>
          <a:stretch/>
        </p:blipFill>
        <p:spPr>
          <a:xfrm>
            <a:off x="223524" y="0"/>
            <a:ext cx="1000545" cy="1086608"/>
          </a:xfrm>
          <a:prstGeom prst="rect">
            <a:avLst/>
          </a:prstGeom>
        </p:spPr>
      </p:pic>
      <p:sp>
        <p:nvSpPr>
          <p:cNvPr id="21" name="Title 1"/>
          <p:cNvSpPr>
            <a:spLocks noGrp="1"/>
          </p:cNvSpPr>
          <p:nvPr>
            <p:ph type="title"/>
          </p:nvPr>
        </p:nvSpPr>
        <p:spPr>
          <a:xfrm>
            <a:off x="838200" y="365125"/>
            <a:ext cx="10515600" cy="1325563"/>
          </a:xfrm>
        </p:spPr>
        <p:txBody>
          <a:bodyPr/>
          <a:lstStyle/>
          <a:p>
            <a:endParaRPr lang="en-US"/>
          </a:p>
        </p:txBody>
      </p:sp>
      <p:sp>
        <p:nvSpPr>
          <p:cNvPr id="22" name="Rectangle: Rounded Corners 7">
            <a:extLst>
              <a:ext uri="{FF2B5EF4-FFF2-40B4-BE49-F238E27FC236}">
                <a16:creationId xmlns:a16="http://schemas.microsoft.com/office/drawing/2014/main" xmlns="" id="{83943E22-6FC5-4857-96F1-DB4BDF369685}"/>
              </a:ext>
            </a:extLst>
          </p:cNvPr>
          <p:cNvSpPr/>
          <p:nvPr/>
        </p:nvSpPr>
        <p:spPr>
          <a:xfrm>
            <a:off x="378822" y="178563"/>
            <a:ext cx="11333999" cy="3113277"/>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smtClean="0">
                <a:solidFill>
                  <a:srgbClr val="0000FF"/>
                </a:solidFill>
              </a:rPr>
              <a:t>    - Giai đoạn 1989 - 2021:</a:t>
            </a:r>
          </a:p>
          <a:p>
            <a:pPr algn="just">
              <a:lnSpc>
                <a:spcPct val="130000"/>
              </a:lnSpc>
            </a:pPr>
            <a:endParaRPr lang="en-US" sz="3000" b="1" i="1" smtClean="0">
              <a:solidFill>
                <a:srgbClr val="0000FF"/>
              </a:solidFill>
            </a:endParaRPr>
          </a:p>
          <a:p>
            <a:pPr algn="just">
              <a:lnSpc>
                <a:spcPct val="130000"/>
              </a:lnSpc>
            </a:pPr>
            <a:endParaRPr lang="en-US" sz="3000" b="1" i="1" smtClean="0">
              <a:solidFill>
                <a:srgbClr val="0000FF"/>
              </a:solidFill>
            </a:endParaRPr>
          </a:p>
          <a:p>
            <a:pPr algn="just">
              <a:lnSpc>
                <a:spcPct val="130000"/>
              </a:lnSpc>
            </a:pPr>
            <a:endParaRPr lang="en-US" sz="3000" b="1" i="1" smtClean="0">
              <a:solidFill>
                <a:srgbClr val="0000FF"/>
              </a:solidFill>
            </a:endParaRPr>
          </a:p>
          <a:p>
            <a:pPr algn="just">
              <a:lnSpc>
                <a:spcPct val="130000"/>
              </a:lnSpc>
            </a:pPr>
            <a:endParaRPr lang="en-US" sz="3000" b="1" i="1">
              <a:solidFill>
                <a:srgbClr val="FF0000"/>
              </a:solidFill>
            </a:endParaRPr>
          </a:p>
        </p:txBody>
      </p:sp>
      <p:sp>
        <p:nvSpPr>
          <p:cNvPr id="23" name="Rectangle 22"/>
          <p:cNvSpPr/>
          <p:nvPr/>
        </p:nvSpPr>
        <p:spPr>
          <a:xfrm>
            <a:off x="723330" y="681051"/>
            <a:ext cx="10959153" cy="2492990"/>
          </a:xfrm>
          <a:prstGeom prst="rect">
            <a:avLst/>
          </a:prstGeom>
        </p:spPr>
        <p:txBody>
          <a:bodyPr wrap="square">
            <a:spAutoFit/>
          </a:bodyPr>
          <a:lstStyle/>
          <a:p>
            <a:pPr algn="just">
              <a:lnSpc>
                <a:spcPct val="130000"/>
              </a:lnSpc>
            </a:pPr>
            <a:r>
              <a:rPr lang="en-US" sz="3000" b="1" i="1" smtClean="0">
                <a:solidFill>
                  <a:srgbClr val="0000FF"/>
                </a:solidFill>
              </a:rPr>
              <a:t>	+ Dân số tăng 34,1 triệu người; tăng liên tục.</a:t>
            </a:r>
          </a:p>
          <a:p>
            <a:pPr algn="just">
              <a:lnSpc>
                <a:spcPct val="130000"/>
              </a:lnSpc>
            </a:pPr>
            <a:r>
              <a:rPr lang="en-US" sz="3000" b="1" i="1" smtClean="0">
                <a:solidFill>
                  <a:srgbClr val="0000FF"/>
                </a:solidFill>
              </a:rPr>
              <a:t>	+ Trung bình mỗi năm, dân số tăng thêm gần 1,07 triệu người.</a:t>
            </a:r>
          </a:p>
          <a:p>
            <a:pPr algn="just">
              <a:lnSpc>
                <a:spcPct val="130000"/>
              </a:lnSpc>
            </a:pPr>
            <a:r>
              <a:rPr lang="en-US" sz="3000" b="1" i="1" smtClean="0">
                <a:solidFill>
                  <a:srgbClr val="0000FF"/>
                </a:solidFill>
              </a:rPr>
              <a:t>	+ Tỉ lệ tăng dân số giảm liên tục; giảm 1,16%.</a:t>
            </a:r>
          </a:p>
          <a:p>
            <a:pPr algn="just">
              <a:lnSpc>
                <a:spcPct val="130000"/>
              </a:lnSpc>
            </a:pPr>
            <a:r>
              <a:rPr lang="en-US" sz="3000" b="1" i="1" smtClean="0">
                <a:solidFill>
                  <a:srgbClr val="FF0000"/>
                </a:solidFill>
              </a:rPr>
              <a:t>=&gt; Việt Nam là nước đông dân và dân số tăng nhanh.</a:t>
            </a:r>
            <a:endParaRPr lang="en-US" sz="3000" b="1"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ppt_x</p:attrName>
                                        </p:attrNameLst>
                                      </p:cBhvr>
                                      <p:tavLst>
                                        <p:tav tm="0">
                                          <p:val>
                                            <p:strVal val="#ppt_x-.2"/>
                                          </p:val>
                                        </p:tav>
                                        <p:tav tm="100000">
                                          <p:val>
                                            <p:strVal val="#ppt_x"/>
                                          </p:val>
                                        </p:tav>
                                      </p:tavLst>
                                    </p:anim>
                                    <p:anim calcmode="lin" valueType="num">
                                      <p:cBhvr>
                                        <p:cTn id="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9"/>
                                        </p:tgtEl>
                                        <p:attrNameLst>
                                          <p:attrName>ppt_x</p:attrName>
                                        </p:attrNameLst>
                                      </p:cBhvr>
                                      <p:tavLst>
                                        <p:tav tm="0">
                                          <p:val>
                                            <p:strVal val="ppt_x"/>
                                          </p:val>
                                        </p:tav>
                                        <p:tav tm="100000">
                                          <p:val>
                                            <p:strVal val="ppt_x-.2"/>
                                          </p:val>
                                        </p:tav>
                                      </p:tavLst>
                                    </p:anim>
                                    <p:anim calcmode="lin" valueType="num">
                                      <p:cBhvr>
                                        <p:cTn id="19" dur="1000"/>
                                        <p:tgtEl>
                                          <p:spTgt spid="19"/>
                                        </p:tgtEl>
                                        <p:attrNameLst>
                                          <p:attrName>ppt_y</p:attrName>
                                        </p:attrNameLst>
                                      </p:cBhvr>
                                      <p:tavLst>
                                        <p:tav tm="0">
                                          <p:val>
                                            <p:strVal val="ppt_y"/>
                                          </p:val>
                                        </p:tav>
                                        <p:tav tm="100000">
                                          <p:val>
                                            <p:strVal val="ppt_y"/>
                                          </p:val>
                                        </p:tav>
                                      </p:tavLst>
                                    </p:anim>
                                    <p:animEffect transition="out" filter="fade">
                                      <p:cBhvr>
                                        <p:cTn id="20" dur="1000"/>
                                        <p:tgtEl>
                                          <p:spTgt spid="19"/>
                                        </p:tgtEl>
                                      </p:cBhvr>
                                    </p:animEffect>
                                    <p:set>
                                      <p:cBhvr>
                                        <p:cTn id="21" dur="1" fill="hold">
                                          <p:stCondLst>
                                            <p:cond delay="999"/>
                                          </p:stCondLst>
                                        </p:cTn>
                                        <p:tgtEl>
                                          <p:spTgt spid="19"/>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8"/>
                                        </p:tgtEl>
                                        <p:attrNameLst>
                                          <p:attrName>ppt_x</p:attrName>
                                        </p:attrNameLst>
                                      </p:cBhvr>
                                      <p:tavLst>
                                        <p:tav tm="0">
                                          <p:val>
                                            <p:strVal val="ppt_x"/>
                                          </p:val>
                                        </p:tav>
                                        <p:tav tm="100000">
                                          <p:val>
                                            <p:strVal val="ppt_x-.2"/>
                                          </p:val>
                                        </p:tav>
                                      </p:tavLst>
                                    </p:anim>
                                    <p:anim calcmode="lin" valueType="num">
                                      <p:cBhvr>
                                        <p:cTn id="24" dur="1000"/>
                                        <p:tgtEl>
                                          <p:spTgt spid="18"/>
                                        </p:tgtEl>
                                        <p:attrNameLst>
                                          <p:attrName>ppt_y</p:attrName>
                                        </p:attrNameLst>
                                      </p:cBhvr>
                                      <p:tavLst>
                                        <p:tav tm="0">
                                          <p:val>
                                            <p:strVal val="ppt_y"/>
                                          </p:val>
                                        </p:tav>
                                        <p:tav tm="100000">
                                          <p:val>
                                            <p:strVal val="ppt_y"/>
                                          </p:val>
                                        </p:tav>
                                      </p:tavLst>
                                    </p:anim>
                                    <p:animEffect transition="out" filter="fade">
                                      <p:cBhvr>
                                        <p:cTn id="25" dur="1000"/>
                                        <p:tgtEl>
                                          <p:spTgt spid="18"/>
                                        </p:tgtEl>
                                      </p:cBhvr>
                                    </p:animEffect>
                                    <p:set>
                                      <p:cBhvr>
                                        <p:cTn id="26" dur="1" fill="hold">
                                          <p:stCondLst>
                                            <p:cond delay="9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p:cTn id="38" dur="1000" fill="hold"/>
                                        <p:tgtEl>
                                          <p:spTgt spid="23">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anim calcmode="lin" valueType="num">
                                      <p:cBhvr>
                                        <p:cTn id="45" dur="1000" fill="hold"/>
                                        <p:tgtEl>
                                          <p:spTgt spid="23">
                                            <p:txEl>
                                              <p:pRg st="1" end="1"/>
                                            </p:txEl>
                                          </p:spTgt>
                                        </p:tgtEl>
                                        <p:attrNameLst>
                                          <p:attrName>ppt_x</p:attrName>
                                        </p:attrNameLst>
                                      </p:cBhvr>
                                      <p:tavLst>
                                        <p:tav tm="0">
                                          <p:val>
                                            <p:strVal val="#ppt_x-.2"/>
                                          </p:val>
                                        </p:tav>
                                        <p:tav tm="100000">
                                          <p:val>
                                            <p:strVal val="#ppt_x"/>
                                          </p:val>
                                        </p:tav>
                                      </p:tavLst>
                                    </p:anim>
                                    <p:anim calcmode="lin" valueType="num">
                                      <p:cBhvr>
                                        <p:cTn id="46" dur="1000" fill="hold"/>
                                        <p:tgtEl>
                                          <p:spTgt spid="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23">
                                            <p:txEl>
                                              <p:pRg st="2" end="2"/>
                                            </p:txEl>
                                          </p:spTgt>
                                        </p:tgtEl>
                                        <p:attrNameLst>
                                          <p:attrName>style.visibility</p:attrName>
                                        </p:attrNameLst>
                                      </p:cBhvr>
                                      <p:to>
                                        <p:strVal val="visible"/>
                                      </p:to>
                                    </p:set>
                                    <p:anim calcmode="lin" valueType="num">
                                      <p:cBhvr>
                                        <p:cTn id="52" dur="1000" fill="hold"/>
                                        <p:tgtEl>
                                          <p:spTgt spid="23">
                                            <p:txEl>
                                              <p:pRg st="2" end="2"/>
                                            </p:txEl>
                                          </p:spTgt>
                                        </p:tgtEl>
                                        <p:attrNameLst>
                                          <p:attrName>ppt_x</p:attrName>
                                        </p:attrNameLst>
                                      </p:cBhvr>
                                      <p:tavLst>
                                        <p:tav tm="0">
                                          <p:val>
                                            <p:strVal val="#ppt_x-.2"/>
                                          </p:val>
                                        </p:tav>
                                        <p:tav tm="100000">
                                          <p:val>
                                            <p:strVal val="#ppt_x"/>
                                          </p:val>
                                        </p:tav>
                                      </p:tavLst>
                                    </p:anim>
                                    <p:anim calcmode="lin" valueType="num">
                                      <p:cBhvr>
                                        <p:cTn id="53" dur="1000" fill="hold"/>
                                        <p:tgtEl>
                                          <p:spTgt spid="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anim calcmode="lin" valueType="num">
                                      <p:cBhvr>
                                        <p:cTn id="59" dur="1000" fill="hold"/>
                                        <p:tgtEl>
                                          <p:spTgt spid="23">
                                            <p:txEl>
                                              <p:pRg st="3" end="3"/>
                                            </p:txEl>
                                          </p:spTgt>
                                        </p:tgtEl>
                                        <p:attrNameLst>
                                          <p:attrName>ppt_x</p:attrName>
                                        </p:attrNameLst>
                                      </p:cBhvr>
                                      <p:tavLst>
                                        <p:tav tm="0">
                                          <p:val>
                                            <p:strVal val="#ppt_x-.2"/>
                                          </p:val>
                                        </p:tav>
                                        <p:tav tm="100000">
                                          <p:val>
                                            <p:strVal val="#ppt_x"/>
                                          </p:val>
                                        </p:tav>
                                      </p:tavLst>
                                    </p:anim>
                                    <p:anim calcmode="lin" valueType="num">
                                      <p:cBhvr>
                                        <p:cTn id="60" dur="1000" fill="hold"/>
                                        <p:tgtEl>
                                          <p:spTgt spid="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13326"/>
            <a:ext cx="732148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2. Dân số</a:t>
            </a:r>
          </a:p>
          <a:p>
            <a:pPr algn="just"/>
            <a:r>
              <a:rPr lang="en-US" sz="3000" b="1" i="1" smtClean="0">
                <a:solidFill>
                  <a:srgbClr val="002060"/>
                </a:solidFill>
                <a:cs typeface="Arial" pitchFamily="34" charset="0"/>
              </a:rPr>
              <a:t>a. Qui mô, gia tăng dân số</a:t>
            </a:r>
            <a:endParaRPr lang="en-US" sz="3000" i="1"/>
          </a:p>
        </p:txBody>
      </p:sp>
      <p:sp>
        <p:nvSpPr>
          <p:cNvPr id="21" name="Rectangle 1"/>
          <p:cNvSpPr>
            <a:spLocks noChangeArrowheads="1"/>
          </p:cNvSpPr>
          <p:nvPr/>
        </p:nvSpPr>
        <p:spPr bwMode="auto">
          <a:xfrm>
            <a:off x="272955" y="1641049"/>
            <a:ext cx="11423175"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3200" b="1" smtClean="0"/>
              <a:t>- Tỉ lệ tăng dân số giảm, nhưng do quy mô dân số lớn nên mỗi năm vẫn tăng khoảng 1 triệu người.</a:t>
            </a:r>
          </a:p>
          <a:p>
            <a:pPr algn="just">
              <a:lnSpc>
                <a:spcPct val="150000"/>
              </a:lnSpc>
            </a:pPr>
            <a:r>
              <a:rPr lang="en-US" sz="3200" b="1" i="1" smtClean="0"/>
              <a:t>=&gt; Việt Nam là nước đông dân và dân số tăng nhanh.</a:t>
            </a:r>
          </a:p>
        </p:txBody>
      </p:sp>
      <p:sp>
        <p:nvSpPr>
          <p:cNvPr id="11" name="Rectangle: Rounded Corners 7">
            <a:extLst>
              <a:ext uri="{FF2B5EF4-FFF2-40B4-BE49-F238E27FC236}">
                <a16:creationId xmlns:a16="http://schemas.microsoft.com/office/drawing/2014/main" xmlns="" id="{83943E22-6FC5-4857-96F1-DB4BDF369685}"/>
              </a:ext>
            </a:extLst>
          </p:cNvPr>
          <p:cNvSpPr/>
          <p:nvPr/>
        </p:nvSpPr>
        <p:spPr>
          <a:xfrm>
            <a:off x="669726" y="4789679"/>
            <a:ext cx="10681897" cy="1370143"/>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smtClean="0">
                <a:solidFill>
                  <a:srgbClr val="0000FF"/>
                </a:solidFill>
                <a:ea typeface="Cambria" panose="02040503050406030204" pitchFamily="18" charset="0"/>
                <a:cs typeface="Arial" panose="020B0604020202020204" pitchFamily="34" charset="0"/>
              </a:rPr>
              <a:t>      Dân số đông và tăng nhanh đã gây ra những hậu quả gì đối với kinh tế - xã hội và môi trường?</a:t>
            </a:r>
            <a:endParaRPr lang="en-US" sz="2800" b="1" i="1" dirty="0">
              <a:solidFill>
                <a:srgbClr val="0000FF"/>
              </a:solidFill>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515911" y="3922926"/>
            <a:ext cx="1000545" cy="1086608"/>
          </a:xfrm>
          <a:prstGeom prst="rect">
            <a:avLst/>
          </a:prstGeom>
        </p:spPr>
      </p:pic>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1000" fill="hold"/>
                                        <p:tgtEl>
                                          <p:spTgt spid="2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 calcmode="lin" valueType="num">
                                      <p:cBhvr>
                                        <p:cTn id="14" dur="1000" fill="hold"/>
                                        <p:tgtEl>
                                          <p:spTgt spid="2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90900" y="141024"/>
            <a:ext cx="5616622" cy="1328023"/>
          </a:xfrm>
          <a:prstGeom prst="roundRect">
            <a:avLst/>
          </a:prstGeom>
          <a:solidFill>
            <a:srgbClr val="92D050"/>
          </a:solidFill>
          <a:scene3d>
            <a:camera prst="orthographicFront"/>
            <a:lightRig rig="threePt" dir="t"/>
          </a:scene3d>
          <a:sp3d>
            <a:bevelT prst="angle"/>
          </a:sp3d>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3000" b="1" u="none" strike="noStrike" kern="1200" cap="none" spc="0" normalizeH="0" baseline="0" noProof="0" dirty="0" smtClean="0">
                <a:ln>
                  <a:noFill/>
                </a:ln>
                <a:solidFill>
                  <a:srgbClr val="002060"/>
                </a:solidFill>
                <a:effectLst/>
                <a:uLnTx/>
                <a:uFillTx/>
                <a:ea typeface="Cambria" panose="02040503050406030204" pitchFamily="18" charset="0"/>
                <a:cs typeface="Arial" panose="020B0604020202020204" pitchFamily="34" charset="0"/>
              </a:rPr>
              <a:t>HẬU QUẢ CỦA </a:t>
            </a:r>
          </a:p>
          <a:p>
            <a:pPr marL="0" marR="0" lvl="0" indent="0" algn="ctr" defTabSz="914400" rtl="0" eaLnBrk="1" fontAlgn="auto" latinLnBrk="0" hangingPunct="1">
              <a:lnSpc>
                <a:spcPct val="120000"/>
              </a:lnSpc>
              <a:spcBef>
                <a:spcPts val="0"/>
              </a:spcBef>
              <a:spcAft>
                <a:spcPts val="0"/>
              </a:spcAft>
              <a:buClrTx/>
              <a:buSzTx/>
              <a:buFontTx/>
              <a:buNone/>
              <a:defRPr/>
            </a:pPr>
            <a:r>
              <a:rPr kumimoji="0" lang="en-US" sz="3000" b="1" u="none" strike="noStrike" kern="1200" cap="none" spc="0" normalizeH="0" baseline="0" noProof="0" dirty="0" smtClean="0">
                <a:ln>
                  <a:noFill/>
                </a:ln>
                <a:solidFill>
                  <a:srgbClr val="002060"/>
                </a:solidFill>
                <a:effectLst/>
                <a:uLnTx/>
                <a:uFillTx/>
                <a:ea typeface="Cambria" panose="02040503050406030204" pitchFamily="18" charset="0"/>
                <a:cs typeface="Arial" panose="020B0604020202020204" pitchFamily="34" charset="0"/>
              </a:rPr>
              <a:t>DÂN SỐ ĐÔNG VÀ TĂNG NHANH</a:t>
            </a:r>
            <a:endParaRPr kumimoji="0" lang="en-US" sz="3000" b="1" u="none" strike="noStrike" kern="1200" cap="none" spc="0" normalizeH="0" baseline="0" noProof="0" dirty="0">
              <a:ln>
                <a:noFill/>
              </a:ln>
              <a:solidFill>
                <a:srgbClr val="002060"/>
              </a:solidFill>
              <a:effectLst/>
              <a:uLnTx/>
              <a:uFillTx/>
              <a:ea typeface="Cambria" panose="02040503050406030204" pitchFamily="18" charset="0"/>
              <a:cs typeface="Arial" panose="020B0604020202020204" pitchFamily="34" charset="0"/>
            </a:endParaRPr>
          </a:p>
        </p:txBody>
      </p:sp>
      <p:sp>
        <p:nvSpPr>
          <p:cNvPr id="4" name="Folded Corner 3"/>
          <p:cNvSpPr/>
          <p:nvPr/>
        </p:nvSpPr>
        <p:spPr>
          <a:xfrm>
            <a:off x="1981200" y="2015947"/>
            <a:ext cx="2400300" cy="639116"/>
          </a:xfrm>
          <a:prstGeom prst="foldedCorner">
            <a:avLst/>
          </a:prstGeom>
          <a:solidFill>
            <a:schemeClr val="accent6">
              <a:lumMod val="20000"/>
              <a:lumOff val="80000"/>
            </a:schemeClr>
          </a:solidFill>
          <a:effectLst>
            <a:outerShdw blurRad="50800" dist="38100" algn="l" rotWithShape="0">
              <a:prstClr val="black">
                <a:alpha val="40000"/>
              </a:prstClr>
            </a:outerShdw>
          </a:effectLst>
        </p:spPr>
        <p:txBody>
          <a:bodyPr rtlCol="0" anchor="ctr">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2400" b="1" u="none" strike="noStrike" kern="1200" cap="none" spc="0" normalizeH="0" baseline="0" noProof="0" dirty="0">
              <a:ln>
                <a:noFill/>
              </a:ln>
              <a:solidFill>
                <a:prstClr val="black"/>
              </a:solidFill>
              <a:effectLst/>
              <a:uLnTx/>
              <a:uFillTx/>
              <a:ea typeface="Cambria" panose="02040503050406030204" pitchFamily="18" charset="0"/>
              <a:cs typeface="+mn-cs"/>
            </a:endParaRPr>
          </a:p>
        </p:txBody>
      </p:sp>
      <p:sp>
        <p:nvSpPr>
          <p:cNvPr id="5" name="Folded Corner 4"/>
          <p:cNvSpPr/>
          <p:nvPr/>
        </p:nvSpPr>
        <p:spPr>
          <a:xfrm>
            <a:off x="4838700" y="2015947"/>
            <a:ext cx="2438400" cy="639116"/>
          </a:xfrm>
          <a:prstGeom prst="foldedCorner">
            <a:avLst/>
          </a:prstGeom>
          <a:solidFill>
            <a:schemeClr val="accent6">
              <a:lumMod val="20000"/>
              <a:lumOff val="80000"/>
            </a:schemeClr>
          </a:solidFill>
          <a:effectLst>
            <a:outerShdw blurRad="50800" dist="38100" algn="l" rotWithShape="0">
              <a:prstClr val="black">
                <a:alpha val="40000"/>
              </a:prstClr>
            </a:outerShdw>
          </a:effectLst>
        </p:spPr>
        <p:txBody>
          <a:bodyPr rtlCol="0" anchor="ctr">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2400" b="1" u="none" strike="noStrike" kern="1200" cap="none" spc="0" normalizeH="0" baseline="0" noProof="0" dirty="0">
              <a:ln>
                <a:noFill/>
              </a:ln>
              <a:solidFill>
                <a:prstClr val="black"/>
              </a:solidFill>
              <a:effectLst/>
              <a:uLnTx/>
              <a:uFillTx/>
              <a:ea typeface="Cambria" panose="02040503050406030204" pitchFamily="18" charset="0"/>
              <a:cs typeface="+mn-cs"/>
            </a:endParaRPr>
          </a:p>
        </p:txBody>
      </p:sp>
      <p:sp>
        <p:nvSpPr>
          <p:cNvPr id="6" name="Folded Corner 5"/>
          <p:cNvSpPr/>
          <p:nvPr/>
        </p:nvSpPr>
        <p:spPr>
          <a:xfrm>
            <a:off x="7699373" y="2006479"/>
            <a:ext cx="2476500" cy="639116"/>
          </a:xfrm>
          <a:prstGeom prst="foldedCorner">
            <a:avLst/>
          </a:prstGeom>
          <a:solidFill>
            <a:schemeClr val="accent6">
              <a:lumMod val="20000"/>
              <a:lumOff val="80000"/>
            </a:schemeClr>
          </a:solidFill>
        </p:spPr>
        <p:txBody>
          <a:bodyPr wrap="square" rtlCol="0" anchor="ctr">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2400" b="1" u="none" strike="noStrike" kern="1200" cap="none" spc="0" normalizeH="0" baseline="0" noProof="0" dirty="0">
              <a:ln>
                <a:noFill/>
              </a:ln>
              <a:solidFill>
                <a:prstClr val="black"/>
              </a:solidFill>
              <a:effectLst/>
              <a:uLnTx/>
              <a:uFillTx/>
              <a:ea typeface="Cambria" panose="02040503050406030204" pitchFamily="18" charset="0"/>
              <a:cs typeface="+mn-cs"/>
            </a:endParaRPr>
          </a:p>
        </p:txBody>
      </p:sp>
      <p:sp>
        <p:nvSpPr>
          <p:cNvPr id="7" name="TextBox 6"/>
          <p:cNvSpPr txBox="1"/>
          <p:nvPr/>
        </p:nvSpPr>
        <p:spPr>
          <a:xfrm>
            <a:off x="1981198" y="2776886"/>
            <a:ext cx="240030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Kìm</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err="1" smtClean="0">
                <a:ln>
                  <a:noFill/>
                </a:ln>
                <a:solidFill>
                  <a:srgbClr val="3333FF"/>
                </a:solidFill>
                <a:effectLst/>
                <a:uLnTx/>
                <a:uFillTx/>
                <a:ea typeface="+mn-ea"/>
                <a:cs typeface="Arial" panose="020B0604020202020204" pitchFamily="34" charset="0"/>
              </a:rPr>
              <a:t>hãm</a:t>
            </a: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 phát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triển</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kinh</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tế</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a:t>
            </a:r>
          </a:p>
        </p:txBody>
      </p:sp>
      <p:sp>
        <p:nvSpPr>
          <p:cNvPr id="8" name="TextBox 7"/>
          <p:cNvSpPr txBox="1"/>
          <p:nvPr/>
        </p:nvSpPr>
        <p:spPr>
          <a:xfrm>
            <a:off x="4790365" y="2654053"/>
            <a:ext cx="270225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 </a:t>
            </a:r>
            <a:r>
              <a:rPr lang="en-US" sz="3000" b="1" smtClean="0">
                <a:solidFill>
                  <a:srgbClr val="3333FF"/>
                </a:solidFill>
                <a:cs typeface="Arial" panose="020B0604020202020204" pitchFamily="34" charset="0"/>
              </a:rPr>
              <a:t>S</a:t>
            </a: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ức ép về</a:t>
            </a:r>
            <a:r>
              <a:rPr kumimoji="0" lang="en-US" sz="3000" b="1" u="none" strike="noStrike" kern="1200" cap="none" spc="0" normalizeH="0" noProof="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y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tế</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giáo</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smtClean="0">
                <a:ln>
                  <a:noFill/>
                </a:ln>
                <a:solidFill>
                  <a:srgbClr val="3333FF"/>
                </a:solidFill>
                <a:effectLst/>
                <a:uLnTx/>
                <a:uFillTx/>
                <a:ea typeface="+mn-ea"/>
                <a:cs typeface="Arial" panose="020B0604020202020204" pitchFamily="34" charset="0"/>
              </a:rPr>
              <a:t>dục</a:t>
            </a:r>
            <a:r>
              <a:rPr kumimoji="0" lang="en-US" sz="3000" b="1" u="none" strike="noStrike" kern="1200" cap="none" spc="0" normalizeH="0" baseline="0" noProof="0" dirty="0" smtClean="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err="1" smtClean="0">
                <a:ln>
                  <a:noFill/>
                </a:ln>
                <a:solidFill>
                  <a:srgbClr val="3333FF"/>
                </a:solidFill>
                <a:effectLst/>
                <a:uLnTx/>
                <a:uFillTx/>
                <a:ea typeface="+mn-ea"/>
                <a:cs typeface="Arial" panose="020B0604020202020204" pitchFamily="34" charset="0"/>
              </a:rPr>
              <a:t>nhà</a:t>
            </a: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 ở, việc</a:t>
            </a:r>
            <a:r>
              <a:rPr kumimoji="0" lang="en-US" sz="3000" b="1" u="none" strike="noStrike" kern="1200" cap="none" spc="0" normalizeH="0" noProof="0" smtClean="0">
                <a:ln>
                  <a:noFill/>
                </a:ln>
                <a:solidFill>
                  <a:srgbClr val="3333FF"/>
                </a:solidFill>
                <a:effectLst/>
                <a:uLnTx/>
                <a:uFillTx/>
                <a:ea typeface="+mn-ea"/>
                <a:cs typeface="Arial" panose="020B0604020202020204" pitchFamily="34" charset="0"/>
              </a:rPr>
              <a:t> làm</a:t>
            </a: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a:t>
            </a:r>
            <a:endPar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endParaRPr>
          </a:p>
        </p:txBody>
      </p:sp>
      <p:sp>
        <p:nvSpPr>
          <p:cNvPr id="10" name="TextBox 9"/>
          <p:cNvSpPr txBox="1"/>
          <p:nvPr/>
        </p:nvSpPr>
        <p:spPr>
          <a:xfrm>
            <a:off x="7724633" y="2831476"/>
            <a:ext cx="238835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 Cạn kiệt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 tài nguyên</a:t>
            </a:r>
            <a:endPar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endParaRPr>
          </a:p>
        </p:txBody>
      </p:sp>
      <p:sp>
        <p:nvSpPr>
          <p:cNvPr id="11" name="Rectangle 10"/>
          <p:cNvSpPr/>
          <p:nvPr/>
        </p:nvSpPr>
        <p:spPr>
          <a:xfrm>
            <a:off x="1962150" y="1985265"/>
            <a:ext cx="2419350" cy="609398"/>
          </a:xfrm>
          <a:prstGeom prst="rect">
            <a:avLst/>
          </a:prstGeom>
          <a:solidFill>
            <a:srgbClr val="92D050"/>
          </a:solidFill>
        </p:spPr>
        <p:txBody>
          <a:bodyPr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3000" b="1" u="none" strike="noStrike" kern="1200" cap="none" spc="0" normalizeH="0" baseline="0" noProof="0" dirty="0" smtClean="0">
                <a:ln>
                  <a:noFill/>
                </a:ln>
                <a:solidFill>
                  <a:srgbClr val="002060"/>
                </a:solidFill>
                <a:effectLst/>
                <a:uLnTx/>
                <a:uFillTx/>
                <a:ea typeface="Cambria" panose="02040503050406030204" pitchFamily="18" charset="0"/>
                <a:cs typeface="Arial" panose="020B0604020202020204" pitchFamily="34" charset="0"/>
              </a:rPr>
              <a:t>KINH TẾ</a:t>
            </a:r>
            <a:endParaRPr kumimoji="0" lang="en-US" sz="3000" b="1" u="none" strike="noStrike" kern="1200" cap="none" spc="0" normalizeH="0" baseline="0" noProof="0" dirty="0">
              <a:ln>
                <a:noFill/>
              </a:ln>
              <a:solidFill>
                <a:srgbClr val="002060"/>
              </a:solidFill>
              <a:effectLst/>
              <a:uLnTx/>
              <a:uFillTx/>
              <a:ea typeface="Cambria" panose="02040503050406030204" pitchFamily="18" charset="0"/>
              <a:cs typeface="Arial" panose="020B0604020202020204" pitchFamily="34" charset="0"/>
            </a:endParaRPr>
          </a:p>
        </p:txBody>
      </p:sp>
      <p:sp>
        <p:nvSpPr>
          <p:cNvPr id="12" name="Rectangle 11"/>
          <p:cNvSpPr/>
          <p:nvPr/>
        </p:nvSpPr>
        <p:spPr>
          <a:xfrm>
            <a:off x="4838700" y="1959865"/>
            <a:ext cx="2438401" cy="609398"/>
          </a:xfrm>
          <a:prstGeom prst="rect">
            <a:avLst/>
          </a:prstGeom>
          <a:solidFill>
            <a:srgbClr val="92D050"/>
          </a:solidFill>
        </p:spPr>
        <p:txBody>
          <a:bodyPr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3000" b="1" u="none" strike="noStrike" kern="1200" cap="none" spc="0" normalizeH="0" baseline="0" noProof="0" dirty="0" smtClean="0">
                <a:ln>
                  <a:noFill/>
                </a:ln>
                <a:solidFill>
                  <a:srgbClr val="002060"/>
                </a:solidFill>
                <a:effectLst/>
                <a:uLnTx/>
                <a:uFillTx/>
                <a:ea typeface="Cambria" panose="02040503050406030204" pitchFamily="18" charset="0"/>
                <a:cs typeface="Arial" panose="020B0604020202020204" pitchFamily="34" charset="0"/>
              </a:rPr>
              <a:t>XÃ HỘI</a:t>
            </a:r>
            <a:endParaRPr kumimoji="0" lang="en-US" sz="3000" b="1" u="none" strike="noStrike" kern="1200" cap="none" spc="0" normalizeH="0" baseline="0" noProof="0" dirty="0">
              <a:ln>
                <a:noFill/>
              </a:ln>
              <a:solidFill>
                <a:srgbClr val="002060"/>
              </a:solidFill>
              <a:effectLst/>
              <a:uLnTx/>
              <a:uFillTx/>
              <a:ea typeface="Cambria" panose="02040503050406030204" pitchFamily="18" charset="0"/>
              <a:cs typeface="Arial" panose="020B0604020202020204" pitchFamily="34" charset="0"/>
            </a:endParaRPr>
          </a:p>
        </p:txBody>
      </p:sp>
      <p:sp>
        <p:nvSpPr>
          <p:cNvPr id="13" name="Rectangle 12"/>
          <p:cNvSpPr/>
          <p:nvPr/>
        </p:nvSpPr>
        <p:spPr>
          <a:xfrm>
            <a:off x="7686674" y="1951227"/>
            <a:ext cx="2489199" cy="609398"/>
          </a:xfrm>
          <a:prstGeom prst="rect">
            <a:avLst/>
          </a:prstGeom>
          <a:solidFill>
            <a:srgbClr val="92D050"/>
          </a:solid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3000" b="1" u="none" strike="noStrike" kern="1200" cap="none" spc="0" normalizeH="0" baseline="0" noProof="0" dirty="0" smtClean="0">
                <a:ln>
                  <a:noFill/>
                </a:ln>
                <a:solidFill>
                  <a:srgbClr val="002060"/>
                </a:solidFill>
                <a:effectLst/>
                <a:uLnTx/>
                <a:uFillTx/>
                <a:ea typeface="Cambria" panose="02040503050406030204" pitchFamily="18" charset="0"/>
                <a:cs typeface="Arial" panose="020B0604020202020204" pitchFamily="34" charset="0"/>
              </a:rPr>
              <a:t>MÔI TRƯỜNG</a:t>
            </a:r>
            <a:endParaRPr kumimoji="0" lang="en-US" sz="3000" b="1" u="none" strike="noStrike" kern="1200" cap="none" spc="0" normalizeH="0" baseline="0" noProof="0" dirty="0">
              <a:ln>
                <a:noFill/>
              </a:ln>
              <a:solidFill>
                <a:srgbClr val="002060"/>
              </a:solidFill>
              <a:effectLst/>
              <a:uLnTx/>
              <a:uFillTx/>
              <a:ea typeface="Cambria" panose="02040503050406030204" pitchFamily="18" charset="0"/>
              <a:cs typeface="Arial" panose="020B0604020202020204" pitchFamily="34" charset="0"/>
            </a:endParaRPr>
          </a:p>
        </p:txBody>
      </p:sp>
      <p:sp>
        <p:nvSpPr>
          <p:cNvPr id="16" name="TextBox 15"/>
          <p:cNvSpPr txBox="1"/>
          <p:nvPr/>
        </p:nvSpPr>
        <p:spPr>
          <a:xfrm>
            <a:off x="4626591" y="4130216"/>
            <a:ext cx="286603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a:ln>
                  <a:noFill/>
                </a:ln>
                <a:solidFill>
                  <a:srgbClr val="3333FF"/>
                </a:solidFill>
                <a:effectLst/>
                <a:uLnTx/>
                <a:uFillTx/>
                <a:ea typeface="+mn-ea"/>
                <a:cs typeface="Arial" panose="020B0604020202020204" pitchFamily="34" charset="0"/>
              </a:rPr>
              <a:t>Tệ</a:t>
            </a:r>
            <a:r>
              <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a:ln>
                  <a:noFill/>
                </a:ln>
                <a:solidFill>
                  <a:srgbClr val="3333FF"/>
                </a:solidFill>
                <a:effectLst/>
                <a:uLnTx/>
                <a:uFillTx/>
                <a:ea typeface="+mn-ea"/>
                <a:cs typeface="Arial" panose="020B0604020202020204" pitchFamily="34" charset="0"/>
              </a:rPr>
              <a:t>nạn</a:t>
            </a:r>
            <a:r>
              <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a:ln>
                  <a:noFill/>
                </a:ln>
                <a:solidFill>
                  <a:srgbClr val="3333FF"/>
                </a:solidFill>
                <a:effectLst/>
                <a:uLnTx/>
                <a:uFillTx/>
                <a:ea typeface="+mn-ea"/>
                <a:cs typeface="Arial" panose="020B0604020202020204" pitchFamily="34" charset="0"/>
              </a:rPr>
              <a:t>xã</a:t>
            </a:r>
            <a:r>
              <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rPr>
              <a:t> </a:t>
            </a:r>
            <a:r>
              <a:rPr kumimoji="0" lang="en-US" sz="3000" b="1" u="none" strike="noStrike" kern="1200" cap="none" spc="0" normalizeH="0" baseline="0" noProof="0" dirty="0" err="1">
                <a:ln>
                  <a:noFill/>
                </a:ln>
                <a:solidFill>
                  <a:srgbClr val="3333FF"/>
                </a:solidFill>
                <a:effectLst/>
                <a:uLnTx/>
                <a:uFillTx/>
                <a:ea typeface="+mn-ea"/>
                <a:cs typeface="Arial" panose="020B0604020202020204" pitchFamily="34" charset="0"/>
              </a:rPr>
              <a:t>hội</a:t>
            </a:r>
            <a:r>
              <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rPr>
              <a:t>.</a:t>
            </a:r>
          </a:p>
        </p:txBody>
      </p:sp>
      <p:sp>
        <p:nvSpPr>
          <p:cNvPr id="17" name="TextBox 16"/>
          <p:cNvSpPr txBox="1"/>
          <p:nvPr/>
        </p:nvSpPr>
        <p:spPr>
          <a:xfrm>
            <a:off x="8052179" y="3876603"/>
            <a:ext cx="244294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 Ô </a:t>
            </a:r>
            <a:r>
              <a:rPr kumimoji="0" lang="en-US" sz="3000" b="1" u="none" strike="noStrike" kern="1200" cap="none" spc="0" normalizeH="0" baseline="0" noProof="0" err="1">
                <a:ln>
                  <a:noFill/>
                </a:ln>
                <a:solidFill>
                  <a:srgbClr val="3333FF"/>
                </a:solidFill>
                <a:effectLst/>
                <a:uLnTx/>
                <a:uFillTx/>
                <a:ea typeface="+mn-ea"/>
                <a:cs typeface="Arial" panose="020B0604020202020204" pitchFamily="34" charset="0"/>
              </a:rPr>
              <a:t>nhiễm</a:t>
            </a:r>
            <a:r>
              <a:rPr kumimoji="0" lang="en-US" sz="3000" b="1" u="none" strike="noStrike" kern="1200" cap="none" spc="0" normalizeH="0" baseline="0" noProof="0">
                <a:ln>
                  <a:noFill/>
                </a:ln>
                <a:solidFill>
                  <a:srgbClr val="3333FF"/>
                </a:solidFill>
                <a:effectLst/>
                <a:uLnTx/>
                <a:uFillTx/>
                <a:ea typeface="+mn-ea"/>
                <a:cs typeface="Arial" panose="020B0604020202020204" pitchFamily="34" charset="0"/>
              </a:rPr>
              <a:t> </a:t>
            </a:r>
            <a:endPar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1" u="none" strike="noStrike" kern="1200" cap="none" spc="0" normalizeH="0" baseline="0" noProof="0" smtClean="0">
                <a:ln>
                  <a:noFill/>
                </a:ln>
                <a:solidFill>
                  <a:srgbClr val="3333FF"/>
                </a:solidFill>
                <a:effectLst/>
                <a:uLnTx/>
                <a:uFillTx/>
                <a:ea typeface="+mn-ea"/>
                <a:cs typeface="Arial" panose="020B0604020202020204" pitchFamily="34" charset="0"/>
              </a:rPr>
              <a:t>môi trường</a:t>
            </a:r>
            <a:endParaRPr kumimoji="0" lang="en-US" sz="3000" b="1" u="none" strike="noStrike" kern="1200" cap="none" spc="0" normalizeH="0" baseline="0" noProof="0" dirty="0">
              <a:ln>
                <a:noFill/>
              </a:ln>
              <a:solidFill>
                <a:srgbClr val="3333FF"/>
              </a:solidFill>
              <a:effectLst/>
              <a:uLnTx/>
              <a:uFillTx/>
              <a:ea typeface="+mn-ea"/>
              <a:cs typeface="Arial" panose="020B0604020202020204" pitchFamily="34" charset="0"/>
            </a:endParaRPr>
          </a:p>
        </p:txBody>
      </p:sp>
      <p:cxnSp>
        <p:nvCxnSpPr>
          <p:cNvPr id="19" name="Straight Connector 18"/>
          <p:cNvCxnSpPr>
            <a:stCxn id="3" idx="2"/>
          </p:cNvCxnSpPr>
          <p:nvPr/>
        </p:nvCxnSpPr>
        <p:spPr>
          <a:xfrm rot="5400000">
            <a:off x="4416296" y="176952"/>
            <a:ext cx="490820" cy="307501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5" name="Straight Connector 24"/>
          <p:cNvCxnSpPr>
            <a:stCxn id="3" idx="2"/>
            <a:endCxn id="12" idx="0"/>
          </p:cNvCxnSpPr>
          <p:nvPr/>
        </p:nvCxnSpPr>
        <p:spPr>
          <a:xfrm rot="5400000">
            <a:off x="5883147" y="1643801"/>
            <a:ext cx="490818" cy="14131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7" name="Straight Connector 26"/>
          <p:cNvCxnSpPr>
            <a:stCxn id="3" idx="2"/>
            <a:endCxn id="13" idx="0"/>
          </p:cNvCxnSpPr>
          <p:nvPr/>
        </p:nvCxnSpPr>
        <p:spPr>
          <a:xfrm rot="16200000" flipH="1">
            <a:off x="7324152" y="344105"/>
            <a:ext cx="482180" cy="2732063"/>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699" y="5105401"/>
            <a:ext cx="2463801" cy="1526942"/>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9589" y="5133523"/>
            <a:ext cx="2435010" cy="1498819"/>
          </a:xfrm>
          <a:prstGeom prst="rect">
            <a:avLst/>
          </a:prstGeom>
          <a:ln>
            <a:noFill/>
          </a:ln>
          <a:effectLst>
            <a:outerShdw blurRad="292100" dist="139700" dir="2700000" algn="tl" rotWithShape="0">
              <a:srgbClr val="333333">
                <a:alpha val="65000"/>
              </a:srgbClr>
            </a:outerShdw>
          </a:effectLst>
        </p:spPr>
      </p:pic>
      <p:pic>
        <p:nvPicPr>
          <p:cNvPr id="1026" name="Picture 2" descr="Giá vàng giảm mạnh khi GDP Mỹ tăng trưởng ngoài dự đoá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958" y="5148763"/>
            <a:ext cx="2460412" cy="1483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53785"/>
    </mc:Choice>
    <mc:Fallback xmlns="">
      <p:transition spd="slow" advClick="0" advTm="53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42"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ppt_x"/>
                                          </p:val>
                                        </p:tav>
                                        <p:tav tm="100000">
                                          <p:val>
                                            <p:strVal val="#ppt_x"/>
                                          </p:val>
                                        </p:tav>
                                      </p:tavLst>
                                    </p:anim>
                                    <p:anim calcmode="lin" valueType="num">
                                      <p:cBhvr additive="base">
                                        <p:cTn id="5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P spid="11" grpId="0" animBg="1"/>
      <p:bldP spid="12" grpId="0" animBg="1"/>
      <p:bldP spid="13" grpId="0" animBg="1"/>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13326"/>
            <a:ext cx="732148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2. Dân số</a:t>
            </a:r>
          </a:p>
          <a:p>
            <a:pPr algn="just"/>
            <a:r>
              <a:rPr lang="en-US" sz="3000" b="1" i="1" smtClean="0">
                <a:solidFill>
                  <a:srgbClr val="002060"/>
                </a:solidFill>
                <a:cs typeface="Arial" pitchFamily="34" charset="0"/>
              </a:rPr>
              <a:t>b. Cơ cấu dân số theo nhóm tuổi và giới tính</a:t>
            </a:r>
            <a:endParaRPr lang="en-US" sz="3000" i="1"/>
          </a:p>
        </p:txBody>
      </p:sp>
      <p:pic>
        <p:nvPicPr>
          <p:cNvPr id="7" name="Picture 2" descr="El Trabajo Pareja El Amor Dia De San Valentin, De, Colega, Fácil PNG y PSD  para Descargar Gratis | Png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12" y="1815184"/>
            <a:ext cx="1418472" cy="14184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7103" y="2982807"/>
            <a:ext cx="10466364" cy="987748"/>
          </a:xfrm>
          <a:prstGeom prst="rect">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i="1" smtClean="0">
                <a:solidFill>
                  <a:srgbClr val="0000FF"/>
                </a:solidFill>
                <a:cs typeface="Times New Roman" panose="02020603050405020304" pitchFamily="18" charset="0"/>
              </a:rPr>
              <a:t>Yêu cầu: Dựa </a:t>
            </a:r>
            <a:r>
              <a:rPr lang="en-US" sz="3000" b="1" i="1" dirty="0" err="1" smtClean="0">
                <a:solidFill>
                  <a:srgbClr val="0000FF"/>
                </a:solidFill>
                <a:cs typeface="Times New Roman" panose="02020603050405020304" pitchFamily="18" charset="0"/>
              </a:rPr>
              <a:t>vào</a:t>
            </a:r>
            <a:r>
              <a:rPr lang="en-US" sz="3000" b="1" i="1" dirty="0" smtClean="0">
                <a:solidFill>
                  <a:srgbClr val="0000FF"/>
                </a:solidFill>
                <a:cs typeface="Times New Roman" panose="02020603050405020304" pitchFamily="18" charset="0"/>
              </a:rPr>
              <a:t> </a:t>
            </a:r>
            <a:r>
              <a:rPr lang="en-US" sz="3000" b="1" i="1" dirty="0" err="1" smtClean="0">
                <a:solidFill>
                  <a:srgbClr val="0000FF"/>
                </a:solidFill>
                <a:cs typeface="Times New Roman" panose="02020603050405020304" pitchFamily="18" charset="0"/>
              </a:rPr>
              <a:t>thông</a:t>
            </a:r>
            <a:r>
              <a:rPr lang="en-US" sz="3000" b="1" i="1" dirty="0" smtClean="0">
                <a:solidFill>
                  <a:srgbClr val="0000FF"/>
                </a:solidFill>
                <a:cs typeface="Times New Roman" panose="02020603050405020304" pitchFamily="18" charset="0"/>
              </a:rPr>
              <a:t> tin SGK</a:t>
            </a:r>
            <a:r>
              <a:rPr lang="en-US" sz="3000" b="1" i="1" smtClean="0">
                <a:solidFill>
                  <a:srgbClr val="0000FF"/>
                </a:solidFill>
                <a:cs typeface="Times New Roman" panose="02020603050405020304" pitchFamily="18" charset="0"/>
              </a:rPr>
              <a:t>, Bảng 1.2, H.1 SGK và bảng sau, các nhóm hoàn </a:t>
            </a:r>
            <a:r>
              <a:rPr lang="en-US" sz="3000" b="1" i="1" dirty="0" err="1" smtClean="0">
                <a:solidFill>
                  <a:srgbClr val="0000FF"/>
                </a:solidFill>
                <a:cs typeface="Times New Roman" panose="02020603050405020304" pitchFamily="18" charset="0"/>
              </a:rPr>
              <a:t>thiện</a:t>
            </a:r>
            <a:r>
              <a:rPr lang="en-US" sz="3000" b="1" i="1" dirty="0" smtClean="0">
                <a:solidFill>
                  <a:srgbClr val="0000FF"/>
                </a:solidFill>
                <a:cs typeface="Times New Roman" panose="02020603050405020304" pitchFamily="18" charset="0"/>
              </a:rPr>
              <a:t> </a:t>
            </a:r>
            <a:r>
              <a:rPr lang="en-US" sz="3000" b="1" i="1" dirty="0" err="1" smtClean="0">
                <a:solidFill>
                  <a:srgbClr val="0000FF"/>
                </a:solidFill>
                <a:cs typeface="Times New Roman" panose="02020603050405020304" pitchFamily="18" charset="0"/>
              </a:rPr>
              <a:t>bài</a:t>
            </a:r>
            <a:r>
              <a:rPr lang="en-US" sz="3000" b="1" i="1" dirty="0" smtClean="0">
                <a:solidFill>
                  <a:srgbClr val="0000FF"/>
                </a:solidFill>
                <a:cs typeface="Times New Roman" panose="02020603050405020304" pitchFamily="18" charset="0"/>
              </a:rPr>
              <a:t> </a:t>
            </a:r>
            <a:r>
              <a:rPr lang="en-US" sz="3000" b="1" i="1" err="1" smtClean="0">
                <a:solidFill>
                  <a:srgbClr val="0000FF"/>
                </a:solidFill>
                <a:cs typeface="Times New Roman" panose="02020603050405020304" pitchFamily="18" charset="0"/>
              </a:rPr>
              <a:t>tập</a:t>
            </a:r>
            <a:r>
              <a:rPr lang="en-US" sz="3000" b="1" i="1" smtClean="0">
                <a:solidFill>
                  <a:srgbClr val="0000FF"/>
                </a:solidFill>
                <a:cs typeface="Times New Roman" panose="02020603050405020304" pitchFamily="18" charset="0"/>
              </a:rPr>
              <a:t> sau:</a:t>
            </a:r>
            <a:endParaRPr lang="en-US" sz="3000" b="1" i="1" dirty="0">
              <a:solidFill>
                <a:srgbClr val="0000FF"/>
              </a:solidFill>
              <a:cs typeface="Times New Roman" panose="02020603050405020304" pitchFamily="18" charset="0"/>
            </a:endParaRPr>
          </a:p>
        </p:txBody>
      </p:sp>
      <p:sp>
        <p:nvSpPr>
          <p:cNvPr id="14" name="Rectangle 13"/>
          <p:cNvSpPr/>
          <p:nvPr/>
        </p:nvSpPr>
        <p:spPr>
          <a:xfrm>
            <a:off x="773797" y="4244980"/>
            <a:ext cx="11071267" cy="1015663"/>
          </a:xfrm>
          <a:prstGeom prst="rect">
            <a:avLst/>
          </a:prstGeom>
          <a:ln>
            <a:solidFill>
              <a:srgbClr val="0000FF"/>
            </a:solidFill>
          </a:ln>
        </p:spPr>
        <p:txBody>
          <a:bodyPr wrap="square">
            <a:spAutoFit/>
          </a:bodyPr>
          <a:lstStyle/>
          <a:p>
            <a:pPr algn="just"/>
            <a:r>
              <a:rPr lang="en-US" sz="3000" b="1" i="1" u="sng" smtClean="0">
                <a:solidFill>
                  <a:srgbClr val="FF0000"/>
                </a:solidFill>
                <a:cs typeface="Times New Roman" panose="02020603050405020304" pitchFamily="18" charset="0"/>
              </a:rPr>
              <a:t>+Nhóm 1,3: </a:t>
            </a:r>
            <a:r>
              <a:rPr lang="en-US" sz="3000" b="1" smtClean="0">
                <a:solidFill>
                  <a:srgbClr val="FF0000"/>
                </a:solidFill>
                <a:cs typeface="Times New Roman" panose="02020603050405020304" pitchFamily="18" charset="0"/>
              </a:rPr>
              <a:t> Nhận xét sự thay đổi cơ cấu dân số theo nhóm tuổi ở nước ta, giai đoạn 1999 - 2021.</a:t>
            </a:r>
            <a:endParaRPr lang="en-US" sz="3000" b="1" dirty="0">
              <a:solidFill>
                <a:srgbClr val="FF0000"/>
              </a:solidFill>
            </a:endParaRPr>
          </a:p>
        </p:txBody>
      </p:sp>
      <p:sp>
        <p:nvSpPr>
          <p:cNvPr id="15" name="Rectangle 14"/>
          <p:cNvSpPr/>
          <p:nvPr/>
        </p:nvSpPr>
        <p:spPr>
          <a:xfrm>
            <a:off x="799922" y="5525755"/>
            <a:ext cx="11155671" cy="1015663"/>
          </a:xfrm>
          <a:prstGeom prst="rect">
            <a:avLst/>
          </a:prstGeom>
          <a:ln>
            <a:solidFill>
              <a:srgbClr val="0000FF"/>
            </a:solidFill>
          </a:ln>
        </p:spPr>
        <p:txBody>
          <a:bodyPr wrap="square">
            <a:spAutoFit/>
          </a:bodyPr>
          <a:lstStyle/>
          <a:p>
            <a:pPr algn="just"/>
            <a:r>
              <a:rPr lang="en-US" sz="3000" b="1" i="1" u="sng" smtClean="0">
                <a:solidFill>
                  <a:srgbClr val="006666"/>
                </a:solidFill>
                <a:cs typeface="Times New Roman" panose="02020603050405020304" pitchFamily="18" charset="0"/>
              </a:rPr>
              <a:t>+Nhóm 2,4: </a:t>
            </a:r>
            <a:r>
              <a:rPr lang="en-US" sz="3000" b="1" smtClean="0">
                <a:solidFill>
                  <a:srgbClr val="006666"/>
                </a:solidFill>
                <a:cs typeface="Times New Roman" panose="02020603050405020304" pitchFamily="18" charset="0"/>
              </a:rPr>
              <a:t>Nhận xét sự thay đổi cơ cấu dân số theo giới tính ở nước ta, giai đoạn 1999 - 2021.</a:t>
            </a:r>
            <a:endParaRPr lang="en-US" sz="3000" b="1" dirty="0">
              <a:solidFill>
                <a:srgbClr val="006666"/>
              </a:solidFill>
            </a:endParaRPr>
          </a:p>
        </p:txBody>
      </p:sp>
      <p:sp>
        <p:nvSpPr>
          <p:cNvPr id="16" name="WordArt 5"/>
          <p:cNvSpPr>
            <a:spLocks noChangeArrowheads="1" noChangeShapeType="1" noTextEdit="1"/>
          </p:cNvSpPr>
          <p:nvPr/>
        </p:nvSpPr>
        <p:spPr bwMode="auto">
          <a:xfrm>
            <a:off x="3846264" y="1815184"/>
            <a:ext cx="3823855" cy="906543"/>
          </a:xfrm>
          <a:prstGeom prst="rect">
            <a:avLst/>
          </a:prstGeom>
          <a:solidFill>
            <a:schemeClr val="bg1"/>
          </a:solidFill>
        </p:spPr>
        <p:txBody>
          <a:bodyPr wrap="none" fromWordArt="1">
            <a:prstTxWarp prst="textPlain">
              <a:avLst>
                <a:gd name="adj" fmla="val 50000"/>
              </a:avLst>
            </a:prstTxWarp>
          </a:bodyPr>
          <a:lstStyle/>
          <a:p>
            <a:r>
              <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28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a:t>
            </a:r>
            <a:r>
              <a:rPr lang="en-US" sz="2800" kern="1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a:t>
            </a:r>
            <a:endPar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ppt_x</p:attrName>
                                        </p:attrNameLst>
                                      </p:cBhvr>
                                      <p:tavLst>
                                        <p:tav tm="0">
                                          <p:val>
                                            <p:strVal val="#ppt_x-.2"/>
                                          </p:val>
                                        </p:tav>
                                        <p:tav tm="100000">
                                          <p:val>
                                            <p:strVal val="#ppt_x"/>
                                          </p:val>
                                        </p:tav>
                                      </p:tavLst>
                                    </p:anim>
                                    <p:anim calcmode="lin" valueType="num">
                                      <p:cBhvr>
                                        <p:cTn id="2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264329" y="4990009"/>
          <a:ext cx="6687989" cy="1554480"/>
        </p:xfrm>
        <a:graphic>
          <a:graphicData uri="http://schemas.openxmlformats.org/drawingml/2006/table">
            <a:tbl>
              <a:tblPr firstRow="1" bandRow="1">
                <a:tableStyleId>{F5AB1C69-6EDB-4FF4-983F-18BD219EF322}</a:tableStyleId>
              </a:tblPr>
              <a:tblGrid>
                <a:gridCol w="955427"/>
                <a:gridCol w="955427"/>
                <a:gridCol w="955427"/>
                <a:gridCol w="955427"/>
                <a:gridCol w="955427"/>
                <a:gridCol w="955427"/>
                <a:gridCol w="955427"/>
              </a:tblGrid>
              <a:tr h="370840">
                <a:tc rowSpan="2">
                  <a:txBody>
                    <a:bodyPr/>
                    <a:lstStyle/>
                    <a:p>
                      <a:pPr algn="ctr"/>
                      <a:r>
                        <a:rPr lang="en-US" sz="2800" b="1" smtClean="0"/>
                        <a:t>Năm</a:t>
                      </a:r>
                      <a:endParaRPr lang="en-US" sz="2800" b="1" dirty="0">
                        <a:latin typeface="Arial" panose="020B0604020202020204" pitchFamily="34" charset="0"/>
                        <a:cs typeface="Arial" panose="020B0604020202020204" pitchFamily="34" charset="0"/>
                      </a:endParaRPr>
                    </a:p>
                  </a:txBody>
                  <a:tcPr>
                    <a:solidFill>
                      <a:srgbClr val="0070C0"/>
                    </a:solidFill>
                  </a:tcPr>
                </a:tc>
                <a:tc gridSpan="2">
                  <a:txBody>
                    <a:bodyPr/>
                    <a:lstStyle/>
                    <a:p>
                      <a:pPr algn="ctr"/>
                      <a:r>
                        <a:rPr lang="en-US" sz="2800" b="1" dirty="0" smtClean="0"/>
                        <a:t>1999</a:t>
                      </a:r>
                      <a:endParaRPr lang="en-US" sz="2800" b="1" dirty="0">
                        <a:latin typeface="Arial" panose="020B0604020202020204" pitchFamily="34" charset="0"/>
                        <a:cs typeface="Arial" panose="020B0604020202020204" pitchFamily="34" charset="0"/>
                      </a:endParaRPr>
                    </a:p>
                  </a:txBody>
                  <a:tcPr>
                    <a:solidFill>
                      <a:srgbClr val="0070C0"/>
                    </a:solidFill>
                  </a:tcPr>
                </a:tc>
                <a:tc hMerge="1">
                  <a:txBody>
                    <a:bodyPr/>
                    <a:lstStyle/>
                    <a:p>
                      <a:endParaRPr lang="en-US"/>
                    </a:p>
                  </a:txBody>
                  <a:tcPr/>
                </a:tc>
                <a:tc gridSpan="2">
                  <a:txBody>
                    <a:bodyPr/>
                    <a:lstStyle/>
                    <a:p>
                      <a:pPr algn="ctr"/>
                      <a:r>
                        <a:rPr lang="en-US" sz="2800" b="1" dirty="0" smtClean="0"/>
                        <a:t>2009</a:t>
                      </a:r>
                      <a:endParaRPr lang="en-US" sz="2800" b="1" dirty="0">
                        <a:latin typeface="Arial" panose="020B0604020202020204" pitchFamily="34" charset="0"/>
                        <a:cs typeface="Arial" panose="020B0604020202020204" pitchFamily="34" charset="0"/>
                      </a:endParaRPr>
                    </a:p>
                  </a:txBody>
                  <a:tcPr>
                    <a:solidFill>
                      <a:srgbClr val="0070C0"/>
                    </a:solidFill>
                  </a:tcPr>
                </a:tc>
                <a:tc hMerge="1">
                  <a:txBody>
                    <a:bodyPr/>
                    <a:lstStyle/>
                    <a:p>
                      <a:endParaRPr lang="en-US"/>
                    </a:p>
                  </a:txBody>
                  <a:tcPr/>
                </a:tc>
                <a:tc gridSpan="2">
                  <a:txBody>
                    <a:bodyPr/>
                    <a:lstStyle/>
                    <a:p>
                      <a:pPr algn="ctr"/>
                      <a:r>
                        <a:rPr lang="en-US" sz="2800" b="1" smtClean="0"/>
                        <a:t>2021</a:t>
                      </a:r>
                      <a:endParaRPr lang="en-US" sz="2800" b="1" dirty="0">
                        <a:latin typeface="Arial" panose="020B0604020202020204" pitchFamily="34" charset="0"/>
                        <a:cs typeface="Arial" panose="020B0604020202020204" pitchFamily="34" charset="0"/>
                      </a:endParaRPr>
                    </a:p>
                  </a:txBody>
                  <a:tcPr>
                    <a:solidFill>
                      <a:srgbClr val="0070C0"/>
                    </a:solidFill>
                  </a:tcPr>
                </a:tc>
                <a:tc hMerge="1">
                  <a:txBody>
                    <a:bodyPr/>
                    <a:lstStyle/>
                    <a:p>
                      <a:endParaRPr lang="en-US"/>
                    </a:p>
                  </a:txBody>
                  <a:tcPr/>
                </a:tc>
              </a:tr>
              <a:tr h="370840">
                <a:tc vMerge="1">
                  <a:txBody>
                    <a:bodyPr/>
                    <a:lstStyle/>
                    <a:p>
                      <a:pPr algn="ctr"/>
                      <a:endParaRPr lang="en-US" sz="2200" dirty="0">
                        <a:solidFill>
                          <a:srgbClr val="3333FF"/>
                        </a:solidFill>
                        <a:latin typeface="Arial" panose="020B0604020202020204" pitchFamily="34" charset="0"/>
                        <a:cs typeface="Arial" panose="020B0604020202020204" pitchFamily="34" charset="0"/>
                      </a:endParaRPr>
                    </a:p>
                  </a:txBody>
                  <a:tcPr/>
                </a:tc>
                <a:tc>
                  <a:txBody>
                    <a:bodyPr/>
                    <a:lstStyle/>
                    <a:p>
                      <a:pPr algn="ctr"/>
                      <a:r>
                        <a:rPr lang="en-US" sz="2800" b="1" dirty="0" smtClean="0">
                          <a:solidFill>
                            <a:schemeClr val="tx1"/>
                          </a:solidFill>
                        </a:rPr>
                        <a:t>Nam</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err="1" smtClean="0">
                          <a:solidFill>
                            <a:schemeClr val="tx1"/>
                          </a:solidFill>
                        </a:rPr>
                        <a:t>Nữ</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smtClean="0">
                          <a:solidFill>
                            <a:schemeClr val="tx1"/>
                          </a:solidFill>
                        </a:rPr>
                        <a:t>Nam</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err="1" smtClean="0">
                          <a:solidFill>
                            <a:schemeClr val="tx1"/>
                          </a:solidFill>
                        </a:rPr>
                        <a:t>Nữ</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smtClean="0">
                          <a:solidFill>
                            <a:schemeClr val="tx1"/>
                          </a:solidFill>
                        </a:rPr>
                        <a:t>Nam</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err="1" smtClean="0">
                          <a:solidFill>
                            <a:schemeClr val="tx1"/>
                          </a:solidFill>
                        </a:rPr>
                        <a:t>Nữ</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r>
              <a:tr h="370840">
                <a:tc>
                  <a:txBody>
                    <a:bodyPr/>
                    <a:lstStyle/>
                    <a:p>
                      <a:pPr algn="ctr"/>
                      <a:r>
                        <a:rPr lang="en-US" sz="2800" b="1" dirty="0" err="1" smtClean="0">
                          <a:solidFill>
                            <a:schemeClr val="tx1"/>
                          </a:solidFill>
                        </a:rPr>
                        <a:t>Tổng</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49,2</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50,8</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49,4</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50,6</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49,8</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50,2</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r>
            </a:tbl>
          </a:graphicData>
        </a:graphic>
      </p:graphicFrame>
      <p:sp>
        <p:nvSpPr>
          <p:cNvPr id="4" name="Rectangle 2"/>
          <p:cNvSpPr>
            <a:spLocks noChangeArrowheads="1"/>
          </p:cNvSpPr>
          <p:nvPr/>
        </p:nvSpPr>
        <p:spPr bwMode="auto">
          <a:xfrm>
            <a:off x="5238206" y="4432608"/>
            <a:ext cx="69668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en-US" sz="2800" b="1" dirty="0" smtClean="0">
                <a:ea typeface="Calibri" pitchFamily="34" charset="0"/>
                <a:cs typeface="Times New Roman" pitchFamily="18" charset="0"/>
              </a:rPr>
              <a:t>Cơ </a:t>
            </a:r>
            <a:r>
              <a:rPr lang="en-US" altLang="en-US" sz="2800" b="1" dirty="0" err="1" smtClean="0">
                <a:ea typeface="Calibri" pitchFamily="34" charset="0"/>
                <a:cs typeface="Times New Roman" pitchFamily="18" charset="0"/>
              </a:rPr>
              <a:t>cấu</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dân</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số</a:t>
            </a:r>
            <a:r>
              <a:rPr lang="en-US" altLang="en-US" sz="2800" b="1" dirty="0" smtClean="0">
                <a:ea typeface="Calibri" pitchFamily="34" charset="0"/>
                <a:cs typeface="Times New Roman" pitchFamily="18" charset="0"/>
              </a:rPr>
              <a:t> </a:t>
            </a:r>
            <a:r>
              <a:rPr lang="en-US" altLang="en-US" sz="2800" b="1" err="1" smtClean="0">
                <a:ea typeface="Calibri" pitchFamily="34" charset="0"/>
                <a:cs typeface="Times New Roman" pitchFamily="18" charset="0"/>
              </a:rPr>
              <a:t>theo</a:t>
            </a:r>
            <a:r>
              <a:rPr lang="en-US" altLang="en-US" sz="2800" b="1" smtClean="0">
                <a:ea typeface="Calibri" pitchFamily="34" charset="0"/>
                <a:cs typeface="Times New Roman" pitchFamily="18" charset="0"/>
              </a:rPr>
              <a:t> giới </a:t>
            </a:r>
            <a:r>
              <a:rPr lang="en-US" altLang="en-US" sz="2800" b="1" dirty="0" err="1" smtClean="0">
                <a:ea typeface="Calibri" pitchFamily="34" charset="0"/>
                <a:cs typeface="Times New Roman" pitchFamily="18" charset="0"/>
              </a:rPr>
              <a:t>tính</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của</a:t>
            </a:r>
            <a:r>
              <a:rPr lang="en-US" altLang="en-US" sz="2800" b="1" dirty="0" smtClean="0">
                <a:ea typeface="Calibri" pitchFamily="34" charset="0"/>
                <a:cs typeface="Times New Roman" pitchFamily="18" charset="0"/>
              </a:rPr>
              <a:t> </a:t>
            </a:r>
            <a:r>
              <a:rPr lang="en-US" altLang="en-US" sz="2800" b="1" err="1" smtClean="0">
                <a:ea typeface="Calibri" pitchFamily="34" charset="0"/>
                <a:cs typeface="Times New Roman" pitchFamily="18" charset="0"/>
              </a:rPr>
              <a:t>nước</a:t>
            </a:r>
            <a:r>
              <a:rPr lang="en-US" altLang="en-US" sz="2800" b="1" smtClean="0">
                <a:ea typeface="Calibri" pitchFamily="34" charset="0"/>
                <a:cs typeface="Times New Roman" pitchFamily="18" charset="0"/>
              </a:rPr>
              <a:t> ta </a:t>
            </a:r>
            <a:r>
              <a:rPr lang="en-US" altLang="en-US" sz="2800" b="1" i="1" smtClean="0">
                <a:ea typeface="Calibri" pitchFamily="34" charset="0"/>
                <a:cs typeface="Times New Roman" pitchFamily="18" charset="0"/>
              </a:rPr>
              <a:t>(%)</a:t>
            </a:r>
            <a:endParaRPr lang="en-US" altLang="en-US" sz="2800" b="1" i="1" dirty="0" smtClean="0">
              <a:ea typeface="Calibri" pitchFamily="34" charset="0"/>
              <a:cs typeface="Times New Roman" pitchFamily="18" charset="0"/>
            </a:endParaRPr>
          </a:p>
        </p:txBody>
      </p:sp>
      <p:graphicFrame>
        <p:nvGraphicFramePr>
          <p:cNvPr id="8" name="Table 7"/>
          <p:cNvGraphicFramePr>
            <a:graphicFrameLocks noGrp="1"/>
          </p:cNvGraphicFramePr>
          <p:nvPr/>
        </p:nvGraphicFramePr>
        <p:xfrm>
          <a:off x="5172891" y="1576236"/>
          <a:ext cx="6831879" cy="2773680"/>
        </p:xfrm>
        <a:graphic>
          <a:graphicData uri="http://schemas.openxmlformats.org/drawingml/2006/table">
            <a:tbl>
              <a:tblPr/>
              <a:tblGrid>
                <a:gridCol w="2672290"/>
                <a:gridCol w="1142093"/>
                <a:gridCol w="978198"/>
                <a:gridCol w="986490"/>
                <a:gridCol w="1052808"/>
              </a:tblGrid>
              <a:tr h="683643">
                <a:tc>
                  <a:txBody>
                    <a:bodyPr/>
                    <a:lstStyle/>
                    <a:p>
                      <a:pPr algn="r">
                        <a:lnSpc>
                          <a:spcPct val="100000"/>
                        </a:lnSpc>
                        <a:spcAft>
                          <a:spcPts val="0"/>
                        </a:spcAft>
                      </a:pPr>
                      <a:r>
                        <a:rPr lang="en-US" sz="2800" b="1" smtClean="0">
                          <a:solidFill>
                            <a:schemeClr val="bg1"/>
                          </a:solidFill>
                          <a:latin typeface="+mn-lt"/>
                          <a:ea typeface="Calibri"/>
                          <a:cs typeface="Times New Roman"/>
                        </a:rPr>
                        <a:t>      Năm</a:t>
                      </a:r>
                    </a:p>
                    <a:p>
                      <a:pPr algn="just">
                        <a:lnSpc>
                          <a:spcPct val="100000"/>
                        </a:lnSpc>
                        <a:spcAft>
                          <a:spcPts val="0"/>
                        </a:spcAft>
                      </a:pPr>
                      <a:r>
                        <a:rPr lang="en-US" sz="2800" b="1" smtClean="0">
                          <a:solidFill>
                            <a:schemeClr val="bg1"/>
                          </a:solidFill>
                          <a:latin typeface="+mn-lt"/>
                          <a:ea typeface="Calibri"/>
                          <a:cs typeface="Times New Roman"/>
                        </a:rPr>
                        <a:t>Nhóm tuổi</a:t>
                      </a:r>
                      <a:endParaRPr lang="en-US" sz="2800" b="1">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0">
                <a:tc>
                  <a:txBody>
                    <a:bodyPr/>
                    <a:lstStyle/>
                    <a:p>
                      <a:pPr algn="just">
                        <a:lnSpc>
                          <a:spcPct val="150000"/>
                        </a:lnSpc>
                        <a:spcAft>
                          <a:spcPts val="0"/>
                        </a:spcAft>
                      </a:pPr>
                      <a:r>
                        <a:rPr lang="en-US" sz="2800" b="1">
                          <a:latin typeface="+mn-lt"/>
                          <a:ea typeface="Calibri"/>
                          <a:cs typeface="Times New Roman"/>
                        </a:rPr>
                        <a:t>Dưới 15 tuổi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33,1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lnSpc>
                          <a:spcPct val="150000"/>
                        </a:lnSpc>
                        <a:spcAft>
                          <a:spcPts val="0"/>
                        </a:spcAft>
                      </a:pPr>
                      <a:r>
                        <a:rPr lang="en-US" sz="2800" b="1" smtClean="0">
                          <a:latin typeface="+mn-lt"/>
                          <a:ea typeface="Calibri"/>
                          <a:cs typeface="Times New Roman"/>
                        </a:rPr>
                        <a:t>15 </a:t>
                      </a:r>
                      <a:r>
                        <a:rPr lang="en-US" sz="2800" b="1">
                          <a:latin typeface="+mn-lt"/>
                          <a:ea typeface="Calibri"/>
                          <a:cs typeface="Times New Roman"/>
                        </a:rPr>
                        <a:t>đến 64 tuổi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b="1" smtClean="0">
                          <a:latin typeface="+mn-lt"/>
                          <a:ea typeface="Calibri"/>
                          <a:cs typeface="Times New Roman"/>
                        </a:rPr>
                        <a:t>65 </a:t>
                      </a:r>
                      <a:r>
                        <a:rPr lang="en-US" sz="2800" b="1">
                          <a:latin typeface="+mn-lt"/>
                          <a:ea typeface="Calibri"/>
                          <a:cs typeface="Times New Roman"/>
                        </a:rPr>
                        <a:t>tuổi trở lên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11" name="Rectangle 2"/>
          <p:cNvSpPr>
            <a:spLocks noChangeArrowheads="1"/>
          </p:cNvSpPr>
          <p:nvPr/>
        </p:nvSpPr>
        <p:spPr bwMode="auto">
          <a:xfrm>
            <a:off x="5538652" y="953594"/>
            <a:ext cx="6244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en-US" sz="2800" b="1" dirty="0" smtClean="0">
                <a:ea typeface="Calibri" pitchFamily="34" charset="0"/>
                <a:cs typeface="Times New Roman" pitchFamily="18" charset="0"/>
              </a:rPr>
              <a:t>Cơ </a:t>
            </a:r>
            <a:r>
              <a:rPr lang="en-US" altLang="en-US" sz="2800" b="1" dirty="0" err="1" smtClean="0">
                <a:ea typeface="Calibri" pitchFamily="34" charset="0"/>
                <a:cs typeface="Times New Roman" pitchFamily="18" charset="0"/>
              </a:rPr>
              <a:t>cấu</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dân</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số</a:t>
            </a:r>
            <a:r>
              <a:rPr lang="en-US" altLang="en-US" sz="2800" b="1" dirty="0" smtClean="0">
                <a:ea typeface="Calibri" pitchFamily="34" charset="0"/>
                <a:cs typeface="Times New Roman" pitchFamily="18" charset="0"/>
              </a:rPr>
              <a:t> </a:t>
            </a:r>
            <a:r>
              <a:rPr lang="en-US" altLang="en-US" sz="2800" b="1" err="1" smtClean="0">
                <a:ea typeface="Calibri" pitchFamily="34" charset="0"/>
                <a:cs typeface="Times New Roman" pitchFamily="18" charset="0"/>
              </a:rPr>
              <a:t>theo</a:t>
            </a:r>
            <a:r>
              <a:rPr lang="en-US" altLang="en-US" sz="2800" b="1" smtClean="0">
                <a:ea typeface="Calibri" pitchFamily="34" charset="0"/>
                <a:cs typeface="Times New Roman" pitchFamily="18" charset="0"/>
              </a:rPr>
              <a:t> nhóm tuổi </a:t>
            </a:r>
            <a:r>
              <a:rPr lang="en-US" altLang="en-US" sz="2800" b="1" i="1" smtClean="0">
                <a:ea typeface="Calibri" pitchFamily="34" charset="0"/>
                <a:cs typeface="Times New Roman" pitchFamily="18" charset="0"/>
              </a:rPr>
              <a:t>(%)</a:t>
            </a:r>
            <a:endParaRPr lang="en-US" altLang="en-US" sz="2800" b="1" i="1" dirty="0" smtClean="0">
              <a:ea typeface="Calibri" pitchFamily="34" charset="0"/>
              <a:cs typeface="Times New Roman" pitchFamily="18" charset="0"/>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130629" y="4088674"/>
            <a:ext cx="4741817" cy="2573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187915" y="418117"/>
            <a:ext cx="4710656" cy="1477328"/>
          </a:xfrm>
          <a:prstGeom prst="rect">
            <a:avLst/>
          </a:prstGeom>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3000" b="1" i="1" u="sng" smtClean="0">
                <a:solidFill>
                  <a:srgbClr val="FF0000"/>
                </a:solidFill>
                <a:cs typeface="Times New Roman" panose="02020603050405020304" pitchFamily="18" charset="0"/>
              </a:rPr>
              <a:t>+Nhóm 1,3:</a:t>
            </a:r>
            <a:r>
              <a:rPr lang="en-US" sz="3000" b="1" smtClean="0">
                <a:solidFill>
                  <a:srgbClr val="FF0000"/>
                </a:solidFill>
                <a:cs typeface="Times New Roman" panose="02020603050405020304" pitchFamily="18" charset="0"/>
              </a:rPr>
              <a:t> Nhận xét sự thay đổi cơ cấu dân số theo nhóm tuổi ở nước ta.</a:t>
            </a:r>
            <a:endParaRPr lang="en-US" sz="3000" b="1" dirty="0">
              <a:solidFill>
                <a:srgbClr val="FF0000"/>
              </a:solidFill>
            </a:endParaRPr>
          </a:p>
        </p:txBody>
      </p:sp>
      <p:sp>
        <p:nvSpPr>
          <p:cNvPr id="14" name="Rectangle 13"/>
          <p:cNvSpPr/>
          <p:nvPr/>
        </p:nvSpPr>
        <p:spPr>
          <a:xfrm>
            <a:off x="135661" y="2391229"/>
            <a:ext cx="4762909" cy="1477328"/>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3000" b="1" i="1" u="sng" smtClean="0">
                <a:solidFill>
                  <a:srgbClr val="006666"/>
                </a:solidFill>
                <a:cs typeface="Times New Roman" panose="02020603050405020304" pitchFamily="18" charset="0"/>
              </a:rPr>
              <a:t>+Nhóm 2,4:</a:t>
            </a:r>
            <a:r>
              <a:rPr lang="en-US" sz="3000" b="1" i="1" smtClean="0">
                <a:solidFill>
                  <a:srgbClr val="006666"/>
                </a:solidFill>
                <a:cs typeface="Times New Roman" panose="02020603050405020304" pitchFamily="18" charset="0"/>
              </a:rPr>
              <a:t> </a:t>
            </a:r>
            <a:r>
              <a:rPr lang="en-US" sz="3000" b="1" smtClean="0">
                <a:solidFill>
                  <a:srgbClr val="006666"/>
                </a:solidFill>
                <a:cs typeface="Times New Roman" panose="02020603050405020304" pitchFamily="18" charset="0"/>
              </a:rPr>
              <a:t>Nhận xét sự thay đổi cơ cấu dân số theo giới tính ở nước ta.</a:t>
            </a:r>
            <a:endParaRPr lang="en-US" sz="3000" b="1" dirty="0">
              <a:solidFill>
                <a:srgbClr val="006666"/>
              </a:solidFill>
            </a:endParaRPr>
          </a:p>
        </p:txBody>
      </p:sp>
      <p:pic>
        <p:nvPicPr>
          <p:cNvPr id="15" name="Picture 2" descr="El Trabajo Pareja El Amor Dia De San Valentin, De, Colega, Fácil PNG y PSD  para Descargar Gratis | Png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68595" y="0"/>
            <a:ext cx="1123406" cy="1123406"/>
          </a:xfrm>
          <a:prstGeom prst="rect">
            <a:avLst/>
          </a:prstGeom>
          <a:noFill/>
          <a:extLst>
            <a:ext uri="{909E8E84-426E-40DD-AFC4-6F175D3DCCD1}">
              <a14:hiddenFill xmlns:a14="http://schemas.microsoft.com/office/drawing/2010/main">
                <a:solidFill>
                  <a:srgbClr val="FFFFFF"/>
                </a:solidFill>
              </a14:hiddenFill>
            </a:ext>
          </a:extLst>
        </p:spPr>
      </p:pic>
      <p:sp>
        <p:nvSpPr>
          <p:cNvPr id="16" name="WordArt 5"/>
          <p:cNvSpPr>
            <a:spLocks noChangeArrowheads="1" noChangeShapeType="1" noTextEdit="1"/>
          </p:cNvSpPr>
          <p:nvPr/>
        </p:nvSpPr>
        <p:spPr bwMode="auto">
          <a:xfrm>
            <a:off x="5454945" y="130628"/>
            <a:ext cx="3823855" cy="697537"/>
          </a:xfrm>
          <a:prstGeom prst="rect">
            <a:avLst/>
          </a:prstGeom>
          <a:solidFill>
            <a:schemeClr val="bg1"/>
          </a:solidFill>
        </p:spPr>
        <p:txBody>
          <a:bodyPr wrap="none" fromWordArt="1">
            <a:prstTxWarp prst="textPlain">
              <a:avLst>
                <a:gd name="adj" fmla="val 50000"/>
              </a:avLst>
            </a:prstTxWarp>
          </a:bodyPr>
          <a:lstStyle/>
          <a:p>
            <a:r>
              <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28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a:t>
            </a:r>
            <a:r>
              <a:rPr lang="en-US" sz="2800" kern="1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a:t>
            </a:r>
            <a:endPar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61675"/>
    </mc:Choice>
    <mc:Fallback xmlns="">
      <p:transition spd="slow" advClick="0" advTm="616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8"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1000"/>
                                        <p:tgtEl>
                                          <p:spTgt spid="11"/>
                                        </p:tgtEl>
                                      </p:cBhvr>
                                    </p:animEffect>
                                  </p:childTnLst>
                                </p:cTn>
                              </p:par>
                              <p:par>
                                <p:cTn id="16" presetID="8"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1000"/>
                                        <p:tgtEl>
                                          <p:spTgt spid="1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amond(in)">
                                      <p:cBhvr>
                                        <p:cTn id="21" dur="1000"/>
                                        <p:tgtEl>
                                          <p:spTgt spid="4"/>
                                        </p:tgtEl>
                                      </p:cBhvr>
                                    </p:animEffect>
                                  </p:childTnLst>
                                </p:cTn>
                              </p:par>
                              <p:par>
                                <p:cTn id="22" presetID="8"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amond(in)">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ppt_x</p:attrName>
                                        </p:attrNameLst>
                                      </p:cBhvr>
                                      <p:tavLst>
                                        <p:tav tm="0">
                                          <p:val>
                                            <p:strVal val="#ppt_x-.2"/>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5F295B-4E73-4941-B32D-88CC9D779356}"/>
              </a:ext>
            </a:extLst>
          </p:cNvPr>
          <p:cNvPicPr>
            <a:picLocks noChangeAspect="1"/>
          </p:cNvPicPr>
          <p:nvPr/>
        </p:nvPicPr>
        <p:blipFill rotWithShape="1">
          <a:blip r:embed="rId2"/>
          <a:srcRect b="461"/>
          <a:stretch/>
        </p:blipFill>
        <p:spPr>
          <a:xfrm>
            <a:off x="20" y="1281"/>
            <a:ext cx="12191980" cy="6856719"/>
          </a:xfrm>
          <a:prstGeom prst="rect">
            <a:avLst/>
          </a:prstGeom>
        </p:spPr>
      </p:pic>
      <mc:AlternateContent xmlns:mc="http://schemas.openxmlformats.org/markup-compatibility/2006">
        <mc:Choice xmlns:am3d="http://schemas.microsoft.com/office/drawing/2017/model3d" xmlns=""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r:embe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r:embed=""/>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a16="http://schemas.microsoft.com/office/drawing/2014/main" xmlns="" id="{BBA11CFB-DAA6-4343-8F28-DFADCCD28066}"/>
                  </a:ext>
                </a:extLst>
              </p:cNvPr>
              <p:cNvPicPr>
                <a:picLocks noGrp="1" noRot="1" noChangeAspect="1" noMove="1" noResize="1" noEditPoints="1" noAdjustHandles="1" noChangeArrowheads="1" noChangeShapeType="1" noCrop="1"/>
              </p:cNvPicPr>
              <p:nvPr/>
            </p:nvPicPr>
            <p:blipFill>
              <a:blip r:embed="rId3"/>
              <a:stretch>
                <a:fillRect/>
              </a:stretch>
            </p:blipFill>
            <p:spPr>
              <a:xfrm>
                <a:off x="194553" y="4597885"/>
                <a:ext cx="2071755" cy="2071755"/>
              </a:xfrm>
              <a:prstGeom prst="rect">
                <a:avLst/>
              </a:prstGeom>
            </p:spPr>
          </p:pic>
        </mc:Fallback>
      </mc:AlternateContent>
      <p:sp>
        <p:nvSpPr>
          <p:cNvPr id="8" name="TextBox 7"/>
          <p:cNvSpPr txBox="1"/>
          <p:nvPr/>
        </p:nvSpPr>
        <p:spPr>
          <a:xfrm>
            <a:off x="1209037" y="2377445"/>
            <a:ext cx="9707880" cy="1015661"/>
          </a:xfrm>
          <a:prstGeom prst="rect">
            <a:avLst/>
          </a:prstGeom>
          <a:noFill/>
        </p:spPr>
        <p:txBody>
          <a:bodyPr wrap="square" lIns="91438" tIns="45719" rIns="91438" bIns="45719" rtlCol="0">
            <a:spAutoFit/>
          </a:bodyPr>
          <a:lstStyle/>
          <a:p>
            <a:pPr algn="ctr"/>
            <a:r>
              <a:rPr lang="en-US" sz="6000" b="1" smtClean="0">
                <a:solidFill>
                  <a:srgbClr val="FFFF00"/>
                </a:solidFill>
                <a:effectLst>
                  <a:outerShdw blurRad="38100" dist="38100" dir="2700000" algn="tl">
                    <a:srgbClr val="000000">
                      <a:alpha val="43137"/>
                    </a:srgbClr>
                  </a:outerShdw>
                </a:effectLst>
              </a:rPr>
              <a:t>Bài 1. Dân tộc và dân số</a:t>
            </a:r>
            <a:endParaRPr lang="en-US" sz="6000" b="1">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953589" y="1201783"/>
            <a:ext cx="10149839" cy="861774"/>
          </a:xfrm>
          <a:prstGeom prst="rect">
            <a:avLst/>
          </a:prstGeom>
          <a:noFill/>
        </p:spPr>
        <p:txBody>
          <a:bodyPr wrap="square" rtlCol="0">
            <a:spAutoFit/>
          </a:bodyPr>
          <a:lstStyle/>
          <a:p>
            <a:pPr algn="ctr"/>
            <a:r>
              <a:rPr lang="en-US" sz="5000" b="1" smtClean="0">
                <a:solidFill>
                  <a:schemeClr val="bg1"/>
                </a:solidFill>
              </a:rPr>
              <a:t>CHƯƠNG 1. ĐỊA LÍ DÂN CƯ VIỆT NAM</a:t>
            </a:r>
            <a:endParaRPr lang="en-US" sz="5000" b="1">
              <a:solidFill>
                <a:schemeClr val="bg1"/>
              </a:solidFill>
            </a:endParaRPr>
          </a:p>
        </p:txBody>
      </p:sp>
    </p:spTree>
    <p:extLst>
      <p:ext uri="{BB962C8B-B14F-4D97-AF65-F5344CB8AC3E}">
        <p14:creationId xmlns:p14="http://schemas.microsoft.com/office/powerpoint/2010/main" val="3284912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172891" y="1576236"/>
          <a:ext cx="6831879" cy="2773680"/>
        </p:xfrm>
        <a:graphic>
          <a:graphicData uri="http://schemas.openxmlformats.org/drawingml/2006/table">
            <a:tbl>
              <a:tblPr/>
              <a:tblGrid>
                <a:gridCol w="2672290"/>
                <a:gridCol w="1142093"/>
                <a:gridCol w="978198"/>
                <a:gridCol w="986490"/>
                <a:gridCol w="1052808"/>
              </a:tblGrid>
              <a:tr h="683643">
                <a:tc>
                  <a:txBody>
                    <a:bodyPr/>
                    <a:lstStyle/>
                    <a:p>
                      <a:pPr algn="r">
                        <a:lnSpc>
                          <a:spcPct val="100000"/>
                        </a:lnSpc>
                        <a:spcAft>
                          <a:spcPts val="0"/>
                        </a:spcAft>
                      </a:pPr>
                      <a:r>
                        <a:rPr lang="en-US" sz="2800" b="1" smtClean="0">
                          <a:solidFill>
                            <a:schemeClr val="bg1"/>
                          </a:solidFill>
                          <a:latin typeface="+mn-lt"/>
                          <a:ea typeface="Calibri"/>
                          <a:cs typeface="Times New Roman"/>
                        </a:rPr>
                        <a:t>      Năm</a:t>
                      </a:r>
                    </a:p>
                    <a:p>
                      <a:pPr algn="just">
                        <a:lnSpc>
                          <a:spcPct val="100000"/>
                        </a:lnSpc>
                        <a:spcAft>
                          <a:spcPts val="0"/>
                        </a:spcAft>
                      </a:pPr>
                      <a:r>
                        <a:rPr lang="en-US" sz="2800" b="1" smtClean="0">
                          <a:solidFill>
                            <a:schemeClr val="bg1"/>
                          </a:solidFill>
                          <a:latin typeface="+mn-lt"/>
                          <a:ea typeface="Calibri"/>
                          <a:cs typeface="Times New Roman"/>
                        </a:rPr>
                        <a:t>Nhóm tuổi</a:t>
                      </a:r>
                      <a:endParaRPr lang="en-US" sz="2800" b="1">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800" b="1">
                          <a:solidFill>
                            <a:schemeClr val="bg1"/>
                          </a:solidFill>
                          <a:latin typeface="+mn-lt"/>
                          <a:ea typeface="Calibri"/>
                          <a:cs typeface="Times New Roman"/>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0">
                <a:tc>
                  <a:txBody>
                    <a:bodyPr/>
                    <a:lstStyle/>
                    <a:p>
                      <a:pPr algn="just">
                        <a:lnSpc>
                          <a:spcPct val="150000"/>
                        </a:lnSpc>
                        <a:spcAft>
                          <a:spcPts val="0"/>
                        </a:spcAft>
                      </a:pPr>
                      <a:r>
                        <a:rPr lang="en-US" sz="2800" b="1">
                          <a:latin typeface="+mn-lt"/>
                          <a:ea typeface="Calibri"/>
                          <a:cs typeface="Times New Roman"/>
                        </a:rPr>
                        <a:t>Dưới 15 tuổi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33,1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latin typeface="+mn-lt"/>
                          <a:ea typeface="Calibri"/>
                          <a:cs typeface="Times New Roman"/>
                        </a:rPr>
                        <a:t>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lnSpc>
                          <a:spcPct val="150000"/>
                        </a:lnSpc>
                        <a:spcAft>
                          <a:spcPts val="0"/>
                        </a:spcAft>
                      </a:pPr>
                      <a:r>
                        <a:rPr lang="en-US" sz="2800" b="1" smtClean="0">
                          <a:latin typeface="+mn-lt"/>
                          <a:ea typeface="Calibri"/>
                          <a:cs typeface="Times New Roman"/>
                        </a:rPr>
                        <a:t>15 </a:t>
                      </a:r>
                      <a:r>
                        <a:rPr lang="en-US" sz="2800" b="1">
                          <a:latin typeface="+mn-lt"/>
                          <a:ea typeface="Calibri"/>
                          <a:cs typeface="Times New Roman"/>
                        </a:rPr>
                        <a:t>đến 64 tuổi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a:latin typeface="+mn-lt"/>
                          <a:ea typeface="Calibri"/>
                          <a:cs typeface="Times New Roman"/>
                        </a:rPr>
                        <a:t>67,6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b="1" smtClean="0">
                          <a:latin typeface="+mn-lt"/>
                          <a:ea typeface="Calibri"/>
                          <a:cs typeface="Times New Roman"/>
                        </a:rPr>
                        <a:t>65 </a:t>
                      </a:r>
                      <a:r>
                        <a:rPr lang="en-US" sz="2800" b="1">
                          <a:latin typeface="+mn-lt"/>
                          <a:ea typeface="Calibri"/>
                          <a:cs typeface="Times New Roman"/>
                        </a:rPr>
                        <a:t>tuổi trở lên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n-US" sz="2800" b="1">
                          <a:latin typeface="+mn-lt"/>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11" name="Rectangle 2"/>
          <p:cNvSpPr>
            <a:spLocks noChangeArrowheads="1"/>
          </p:cNvSpPr>
          <p:nvPr/>
        </p:nvSpPr>
        <p:spPr bwMode="auto">
          <a:xfrm>
            <a:off x="5538652" y="953594"/>
            <a:ext cx="6244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en-US" sz="2800" b="1" dirty="0" smtClean="0">
                <a:ea typeface="Calibri" pitchFamily="34" charset="0"/>
                <a:cs typeface="Times New Roman" pitchFamily="18" charset="0"/>
              </a:rPr>
              <a:t>Cơ </a:t>
            </a:r>
            <a:r>
              <a:rPr lang="en-US" altLang="en-US" sz="2800" b="1" dirty="0" err="1" smtClean="0">
                <a:ea typeface="Calibri" pitchFamily="34" charset="0"/>
                <a:cs typeface="Times New Roman" pitchFamily="18" charset="0"/>
              </a:rPr>
              <a:t>cấu</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dân</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số</a:t>
            </a:r>
            <a:r>
              <a:rPr lang="en-US" altLang="en-US" sz="2800" b="1" dirty="0" smtClean="0">
                <a:ea typeface="Calibri" pitchFamily="34" charset="0"/>
                <a:cs typeface="Times New Roman" pitchFamily="18" charset="0"/>
              </a:rPr>
              <a:t> </a:t>
            </a:r>
            <a:r>
              <a:rPr lang="en-US" altLang="en-US" sz="2800" b="1" err="1" smtClean="0">
                <a:ea typeface="Calibri" pitchFamily="34" charset="0"/>
                <a:cs typeface="Times New Roman" pitchFamily="18" charset="0"/>
              </a:rPr>
              <a:t>theo</a:t>
            </a:r>
            <a:r>
              <a:rPr lang="en-US" altLang="en-US" sz="2800" b="1" smtClean="0">
                <a:ea typeface="Calibri" pitchFamily="34" charset="0"/>
                <a:cs typeface="Times New Roman" pitchFamily="18" charset="0"/>
              </a:rPr>
              <a:t> nhóm tuổi </a:t>
            </a:r>
            <a:r>
              <a:rPr lang="en-US" altLang="en-US" sz="2800" b="1" i="1" smtClean="0">
                <a:ea typeface="Calibri" pitchFamily="34" charset="0"/>
                <a:cs typeface="Times New Roman" pitchFamily="18" charset="0"/>
              </a:rPr>
              <a:t>(%)</a:t>
            </a:r>
            <a:endParaRPr lang="en-US" altLang="en-US" sz="2800" b="1" i="1" dirty="0" smtClean="0">
              <a:ea typeface="Calibri" pitchFamily="34" charset="0"/>
              <a:cs typeface="Times New Roman" pitchFamily="18" charset="0"/>
            </a:endParaRPr>
          </a:p>
        </p:txBody>
      </p:sp>
      <p:sp>
        <p:nvSpPr>
          <p:cNvPr id="13" name="Rectangle 12"/>
          <p:cNvSpPr/>
          <p:nvPr/>
        </p:nvSpPr>
        <p:spPr>
          <a:xfrm>
            <a:off x="187915" y="418117"/>
            <a:ext cx="4710656" cy="1477328"/>
          </a:xfrm>
          <a:prstGeom prst="rect">
            <a:avLst/>
          </a:prstGeom>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3000" b="1" i="1" u="sng" smtClean="0">
                <a:solidFill>
                  <a:srgbClr val="FF0000"/>
                </a:solidFill>
                <a:cs typeface="Times New Roman" panose="02020603050405020304" pitchFamily="18" charset="0"/>
              </a:rPr>
              <a:t>+Nhóm 1,3:</a:t>
            </a:r>
            <a:r>
              <a:rPr lang="en-US" sz="3000" b="1" smtClean="0">
                <a:solidFill>
                  <a:srgbClr val="FF0000"/>
                </a:solidFill>
                <a:cs typeface="Times New Roman" panose="02020603050405020304" pitchFamily="18" charset="0"/>
              </a:rPr>
              <a:t> Nhận xét sự thay đổi cơ cấu dân số theo nhóm tuổi ở nước ta.</a:t>
            </a:r>
            <a:endParaRPr lang="en-US" sz="3000" b="1" dirty="0">
              <a:solidFill>
                <a:srgbClr val="FF0000"/>
              </a:solidFill>
            </a:endParaRPr>
          </a:p>
        </p:txBody>
      </p:sp>
      <p:pic>
        <p:nvPicPr>
          <p:cNvPr id="15" name="Picture 2" descr="El Trabajo Pareja El Amor Dia De San Valentin, De, Colega, Fácil PNG y PSD  para Descargar Gratis | Png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8595" y="0"/>
            <a:ext cx="1123406" cy="1123406"/>
          </a:xfrm>
          <a:prstGeom prst="rect">
            <a:avLst/>
          </a:prstGeom>
          <a:noFill/>
          <a:extLst>
            <a:ext uri="{909E8E84-426E-40DD-AFC4-6F175D3DCCD1}">
              <a14:hiddenFill xmlns:a14="http://schemas.microsoft.com/office/drawing/2010/main">
                <a:solidFill>
                  <a:srgbClr val="FFFFFF"/>
                </a:solidFill>
              </a14:hiddenFill>
            </a:ext>
          </a:extLst>
        </p:spPr>
      </p:pic>
      <p:sp>
        <p:nvSpPr>
          <p:cNvPr id="16" name="WordArt 5"/>
          <p:cNvSpPr>
            <a:spLocks noChangeArrowheads="1" noChangeShapeType="1" noTextEdit="1"/>
          </p:cNvSpPr>
          <p:nvPr/>
        </p:nvSpPr>
        <p:spPr bwMode="auto">
          <a:xfrm>
            <a:off x="5454945" y="130628"/>
            <a:ext cx="3823855" cy="697537"/>
          </a:xfrm>
          <a:prstGeom prst="rect">
            <a:avLst/>
          </a:prstGeom>
          <a:solidFill>
            <a:schemeClr val="bg1"/>
          </a:solidFill>
        </p:spPr>
        <p:txBody>
          <a:bodyPr wrap="none" fromWordArt="1">
            <a:prstTxWarp prst="textPlain">
              <a:avLst>
                <a:gd name="adj" fmla="val 50000"/>
              </a:avLst>
            </a:prstTxWarp>
          </a:bodyPr>
          <a:lstStyle/>
          <a:p>
            <a:r>
              <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28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a:t>
            </a:r>
            <a:r>
              <a:rPr lang="en-US" sz="2800" kern="1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a:t>
            </a:r>
            <a:endPar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
        <p:nvSpPr>
          <p:cNvPr id="17" name="TextBox 16"/>
          <p:cNvSpPr txBox="1"/>
          <p:nvPr/>
        </p:nvSpPr>
        <p:spPr>
          <a:xfrm>
            <a:off x="217224" y="4428210"/>
            <a:ext cx="6538418" cy="2308324"/>
          </a:xfrm>
          <a:prstGeom prst="rect">
            <a:avLst/>
          </a:prstGeom>
          <a:solidFill>
            <a:schemeClr val="accent6">
              <a:lumMod val="20000"/>
              <a:lumOff val="80000"/>
            </a:schemeClr>
          </a:solidFill>
        </p:spPr>
        <p:txBody>
          <a:bodyPr wrap="square" rtlCol="0">
            <a:spAutoFit/>
          </a:bodyPr>
          <a:lstStyle/>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v"/>
              <a:defRPr/>
            </a:pP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Cơ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cấu</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dân</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số</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theo</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độ</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tuổi</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a:t>
            </a: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Tỉ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lệ</a:t>
            </a: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dân</a:t>
            </a: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số</a:t>
            </a: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err="1" smtClean="0">
                <a:ln>
                  <a:noFill/>
                </a:ln>
                <a:solidFill>
                  <a:srgbClr val="0000FF"/>
                </a:solidFill>
                <a:effectLst/>
                <a:uLnTx/>
                <a:uFillTx/>
                <a:ea typeface="+mn-ea"/>
                <a:cs typeface="Arial" panose="020B0604020202020204" pitchFamily="34" charset="0"/>
              </a:rPr>
              <a:t>dưới</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  15</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tuổi</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giảm</a:t>
            </a:r>
            <a:endPar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Tỉ </a:t>
            </a:r>
            <a:r>
              <a:rPr kumimoji="0" lang="en-US" sz="3000" b="1" i="0" u="none" strike="noStrike" kern="1200" cap="none" spc="0" normalizeH="0" baseline="0" noProof="0" dirty="0" err="1">
                <a:ln>
                  <a:noFill/>
                </a:ln>
                <a:solidFill>
                  <a:srgbClr val="0000FF"/>
                </a:solidFill>
                <a:effectLst/>
                <a:uLnTx/>
                <a:uFillTx/>
                <a:ea typeface="+mn-ea"/>
                <a:cs typeface="Arial" panose="020B0604020202020204" pitchFamily="34" charset="0"/>
              </a:rPr>
              <a:t>lệ</a:t>
            </a:r>
            <a:r>
              <a:rPr kumimoji="0" lang="en-US" sz="3000" b="1" i="0" u="none" strike="noStrike" kern="1200" cap="none" spc="0" normalizeH="0" baseline="0" noProof="0" dirty="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00FF"/>
                </a:solidFill>
                <a:effectLst/>
                <a:uLnTx/>
                <a:uFillTx/>
                <a:ea typeface="+mn-ea"/>
                <a:cs typeface="Arial" panose="020B0604020202020204" pitchFamily="34" charset="0"/>
              </a:rPr>
              <a:t>dân</a:t>
            </a:r>
            <a:r>
              <a:rPr kumimoji="0" lang="en-US" sz="3000" b="1" i="0" u="none" strike="noStrike" kern="1200" cap="none" spc="0" normalizeH="0" baseline="0" noProof="0" dirty="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err="1">
                <a:ln>
                  <a:noFill/>
                </a:ln>
                <a:solidFill>
                  <a:srgbClr val="0000FF"/>
                </a:solidFill>
                <a:effectLst/>
                <a:uLnTx/>
                <a:uFillTx/>
                <a:ea typeface="+mn-ea"/>
                <a:cs typeface="Arial" panose="020B0604020202020204" pitchFamily="34" charset="0"/>
              </a:rPr>
              <a:t>số</a:t>
            </a:r>
            <a:r>
              <a:rPr kumimoji="0" lang="en-US" sz="3000" b="1" i="0" u="none" strike="noStrike" kern="1200" cap="none" spc="0" normalizeH="0" baseline="0" noProof="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từ</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15 - 64 tuổi: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giảm</a:t>
            </a:r>
            <a:endParaRPr kumimoji="0" lang="en-US" sz="3000" b="1" i="0" u="none" strike="noStrike" kern="1200" cap="none" spc="0" normalizeH="0" baseline="0" noProof="0" dirty="0">
              <a:ln>
                <a:noFill/>
              </a:ln>
              <a:solidFill>
                <a:srgbClr val="0000FF"/>
              </a:solidFill>
              <a:effectLst/>
              <a:uLnTx/>
              <a:uFillTx/>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Tỉ </a:t>
            </a:r>
            <a:r>
              <a:rPr kumimoji="0" lang="en-US" sz="3000" b="1" i="0" u="none" strike="noStrike" kern="1200" cap="none" spc="0" normalizeH="0" baseline="0" noProof="0" dirty="0" err="1">
                <a:ln>
                  <a:noFill/>
                </a:ln>
                <a:solidFill>
                  <a:srgbClr val="0000FF"/>
                </a:solidFill>
                <a:effectLst/>
                <a:uLnTx/>
                <a:uFillTx/>
                <a:ea typeface="+mn-ea"/>
                <a:cs typeface="Arial" panose="020B0604020202020204" pitchFamily="34" charset="0"/>
              </a:rPr>
              <a:t>lệ</a:t>
            </a:r>
            <a:r>
              <a:rPr kumimoji="0" lang="en-US" sz="3000" b="1" i="0" u="none" strike="noStrike" kern="1200" cap="none" spc="0" normalizeH="0" baseline="0" noProof="0" dirty="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err="1">
                <a:ln>
                  <a:noFill/>
                </a:ln>
                <a:solidFill>
                  <a:srgbClr val="0000FF"/>
                </a:solidFill>
                <a:effectLst/>
                <a:uLnTx/>
                <a:uFillTx/>
                <a:ea typeface="+mn-ea"/>
                <a:cs typeface="Arial" panose="020B0604020202020204" pitchFamily="34" charset="0"/>
              </a:rPr>
              <a:t>dân</a:t>
            </a:r>
            <a:r>
              <a:rPr kumimoji="0" lang="en-US" sz="3000" b="1" i="0" u="none" strike="noStrike" kern="1200" cap="none" spc="0" normalizeH="0" baseline="0" noProof="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số</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từ </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60 tuổi trở</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lên</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tăng</a:t>
            </a:r>
            <a:endParaRPr kumimoji="0" lang="en-US" sz="3000" b="1" i="0" u="none" strike="noStrike" kern="1200" cap="none" spc="0" normalizeH="0" baseline="0" noProof="0" dirty="0">
              <a:ln>
                <a:noFill/>
              </a:ln>
              <a:solidFill>
                <a:srgbClr val="0000FF"/>
              </a:solidFill>
              <a:effectLst/>
              <a:uLnTx/>
              <a:uFillTx/>
              <a:ea typeface="+mn-ea"/>
              <a:cs typeface="Arial" panose="020B0604020202020204" pitchFamily="34" charset="0"/>
            </a:endParaRPr>
          </a:p>
        </p:txBody>
      </p:sp>
      <p:sp>
        <p:nvSpPr>
          <p:cNvPr id="18" name="Right Brace 17"/>
          <p:cNvSpPr/>
          <p:nvPr/>
        </p:nvSpPr>
        <p:spPr>
          <a:xfrm>
            <a:off x="6878472" y="5014408"/>
            <a:ext cx="373036" cy="1143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000" b="1" i="0" u="none" strike="noStrike" kern="1200" cap="none" spc="0" normalizeH="0" baseline="0" noProof="0">
              <a:ln>
                <a:noFill/>
              </a:ln>
              <a:solidFill>
                <a:prstClr val="black"/>
              </a:solidFill>
              <a:effectLst/>
              <a:uLnTx/>
              <a:uFillTx/>
              <a:ea typeface="+mn-ea"/>
              <a:cs typeface="+mn-cs"/>
            </a:endParaRPr>
          </a:p>
        </p:txBody>
      </p:sp>
      <p:sp>
        <p:nvSpPr>
          <p:cNvPr id="19" name="TextBox 18"/>
          <p:cNvSpPr txBox="1"/>
          <p:nvPr/>
        </p:nvSpPr>
        <p:spPr>
          <a:xfrm>
            <a:off x="7519916" y="4986312"/>
            <a:ext cx="4435522" cy="1200329"/>
          </a:xfrm>
          <a:prstGeom prst="rect">
            <a:avLst/>
          </a:prstGeom>
          <a:solidFill>
            <a:srgbClr val="FFFF00"/>
          </a:solid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sz="3000" b="1" i="1" u="none" strike="noStrike" kern="1200" cap="none" spc="0" normalizeH="0" baseline="0" noProof="0" smtClean="0">
                <a:ln>
                  <a:noFill/>
                </a:ln>
                <a:solidFill>
                  <a:srgbClr val="002060"/>
                </a:solidFill>
                <a:effectLst/>
                <a:uLnTx/>
                <a:uFillTx/>
                <a:ea typeface="+mn-ea"/>
                <a:cs typeface="Arial" panose="020B0604020202020204" pitchFamily="34" charset="0"/>
              </a:rPr>
              <a:t>Cơ cấu dân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số</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trẻ</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nhưng</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đang</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có</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xu</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hướng</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già</a:t>
            </a:r>
            <a:r>
              <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dirty="0" err="1">
                <a:ln>
                  <a:noFill/>
                </a:ln>
                <a:solidFill>
                  <a:srgbClr val="002060"/>
                </a:solidFill>
                <a:effectLst/>
                <a:uLnTx/>
                <a:uFillTx/>
                <a:ea typeface="+mn-ea"/>
                <a:cs typeface="Arial" panose="020B0604020202020204" pitchFamily="34" charset="0"/>
              </a:rPr>
              <a:t>hóa</a:t>
            </a:r>
            <a:endPar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61675"/>
    </mc:Choice>
    <mc:Fallback xmlns="">
      <p:transition spd="slow" advClick="0" advTm="616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13326"/>
            <a:ext cx="732148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2. Dân số</a:t>
            </a:r>
          </a:p>
          <a:p>
            <a:pPr algn="just"/>
            <a:r>
              <a:rPr lang="en-US" sz="3000" b="1" i="1" smtClean="0">
                <a:solidFill>
                  <a:srgbClr val="002060"/>
                </a:solidFill>
                <a:cs typeface="Arial" pitchFamily="34" charset="0"/>
              </a:rPr>
              <a:t>b. Cơ cấu dân số theo nhóm tuổi và giới tính</a:t>
            </a:r>
            <a:endParaRPr lang="en-US" sz="3000" i="1"/>
          </a:p>
        </p:txBody>
      </p:sp>
      <p:sp>
        <p:nvSpPr>
          <p:cNvPr id="7" name="Rectangle 1"/>
          <p:cNvSpPr>
            <a:spLocks noChangeArrowheads="1"/>
          </p:cNvSpPr>
          <p:nvPr/>
        </p:nvSpPr>
        <p:spPr bwMode="auto">
          <a:xfrm>
            <a:off x="272955" y="1641049"/>
            <a:ext cx="11423175"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3200" b="1" smtClean="0"/>
              <a:t>- Cơ cấu theo nhóm tuổi: </a:t>
            </a:r>
          </a:p>
          <a:p>
            <a:pPr algn="just">
              <a:lnSpc>
                <a:spcPct val="150000"/>
              </a:lnSpc>
            </a:pPr>
            <a:r>
              <a:rPr lang="en-US" sz="3200" b="1" smtClean="0"/>
              <a:t>+ Tỉ lệ dân số dưới 15 tuổi giảm; từ 65 tuổi trở lên tăng; từ 15 - 64 tuổi chiếm tỉ lệ lớn nhất. </a:t>
            </a:r>
          </a:p>
          <a:p>
            <a:pPr algn="just">
              <a:lnSpc>
                <a:spcPct val="150000"/>
              </a:lnSpc>
            </a:pPr>
            <a:r>
              <a:rPr lang="en-US" sz="3200" b="1" smtClean="0"/>
              <a:t>+ Việt Nam đang ở trong thời kì dân số vàng và có xu hướng già hoá dân số. </a:t>
            </a: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2568" y="1578068"/>
          <a:ext cx="6687989" cy="1554480"/>
        </p:xfrm>
        <a:graphic>
          <a:graphicData uri="http://schemas.openxmlformats.org/drawingml/2006/table">
            <a:tbl>
              <a:tblPr firstRow="1" bandRow="1">
                <a:tableStyleId>{F5AB1C69-6EDB-4FF4-983F-18BD219EF322}</a:tableStyleId>
              </a:tblPr>
              <a:tblGrid>
                <a:gridCol w="955427"/>
                <a:gridCol w="955427"/>
                <a:gridCol w="955427"/>
                <a:gridCol w="955427"/>
                <a:gridCol w="955427"/>
                <a:gridCol w="955427"/>
                <a:gridCol w="955427"/>
              </a:tblGrid>
              <a:tr h="370840">
                <a:tc rowSpan="2">
                  <a:txBody>
                    <a:bodyPr/>
                    <a:lstStyle/>
                    <a:p>
                      <a:pPr algn="ctr"/>
                      <a:r>
                        <a:rPr lang="en-US" sz="2800" b="1" smtClean="0"/>
                        <a:t>Năm</a:t>
                      </a:r>
                      <a:endParaRPr lang="en-US" sz="2800" b="1" dirty="0">
                        <a:latin typeface="Arial" panose="020B0604020202020204" pitchFamily="34" charset="0"/>
                        <a:cs typeface="Arial" panose="020B0604020202020204" pitchFamily="34" charset="0"/>
                      </a:endParaRPr>
                    </a:p>
                  </a:txBody>
                  <a:tcPr>
                    <a:solidFill>
                      <a:srgbClr val="0070C0"/>
                    </a:solidFill>
                  </a:tcPr>
                </a:tc>
                <a:tc gridSpan="2">
                  <a:txBody>
                    <a:bodyPr/>
                    <a:lstStyle/>
                    <a:p>
                      <a:pPr algn="ctr"/>
                      <a:r>
                        <a:rPr lang="en-US" sz="2800" b="1" dirty="0" smtClean="0"/>
                        <a:t>1999</a:t>
                      </a:r>
                      <a:endParaRPr lang="en-US" sz="2800" b="1" dirty="0">
                        <a:latin typeface="Arial" panose="020B0604020202020204" pitchFamily="34" charset="0"/>
                        <a:cs typeface="Arial" panose="020B0604020202020204" pitchFamily="34" charset="0"/>
                      </a:endParaRPr>
                    </a:p>
                  </a:txBody>
                  <a:tcPr>
                    <a:solidFill>
                      <a:srgbClr val="0070C0"/>
                    </a:solidFill>
                  </a:tcPr>
                </a:tc>
                <a:tc hMerge="1">
                  <a:txBody>
                    <a:bodyPr/>
                    <a:lstStyle/>
                    <a:p>
                      <a:endParaRPr lang="en-US"/>
                    </a:p>
                  </a:txBody>
                  <a:tcPr/>
                </a:tc>
                <a:tc gridSpan="2">
                  <a:txBody>
                    <a:bodyPr/>
                    <a:lstStyle/>
                    <a:p>
                      <a:pPr algn="ctr"/>
                      <a:r>
                        <a:rPr lang="en-US" sz="2800" b="1" dirty="0" smtClean="0"/>
                        <a:t>2009</a:t>
                      </a:r>
                      <a:endParaRPr lang="en-US" sz="2800" b="1" dirty="0">
                        <a:latin typeface="Arial" panose="020B0604020202020204" pitchFamily="34" charset="0"/>
                        <a:cs typeface="Arial" panose="020B0604020202020204" pitchFamily="34" charset="0"/>
                      </a:endParaRPr>
                    </a:p>
                  </a:txBody>
                  <a:tcPr>
                    <a:solidFill>
                      <a:srgbClr val="0070C0"/>
                    </a:solidFill>
                  </a:tcPr>
                </a:tc>
                <a:tc hMerge="1">
                  <a:txBody>
                    <a:bodyPr/>
                    <a:lstStyle/>
                    <a:p>
                      <a:endParaRPr lang="en-US"/>
                    </a:p>
                  </a:txBody>
                  <a:tcPr/>
                </a:tc>
                <a:tc gridSpan="2">
                  <a:txBody>
                    <a:bodyPr/>
                    <a:lstStyle/>
                    <a:p>
                      <a:pPr algn="ctr"/>
                      <a:r>
                        <a:rPr lang="en-US" sz="2800" b="1" smtClean="0"/>
                        <a:t>2021</a:t>
                      </a:r>
                      <a:endParaRPr lang="en-US" sz="2800" b="1" dirty="0">
                        <a:latin typeface="Arial" panose="020B0604020202020204" pitchFamily="34" charset="0"/>
                        <a:cs typeface="Arial" panose="020B0604020202020204" pitchFamily="34" charset="0"/>
                      </a:endParaRPr>
                    </a:p>
                  </a:txBody>
                  <a:tcPr>
                    <a:solidFill>
                      <a:srgbClr val="0070C0"/>
                    </a:solidFill>
                  </a:tcPr>
                </a:tc>
                <a:tc hMerge="1">
                  <a:txBody>
                    <a:bodyPr/>
                    <a:lstStyle/>
                    <a:p>
                      <a:endParaRPr lang="en-US"/>
                    </a:p>
                  </a:txBody>
                  <a:tcPr/>
                </a:tc>
              </a:tr>
              <a:tr h="370840">
                <a:tc vMerge="1">
                  <a:txBody>
                    <a:bodyPr/>
                    <a:lstStyle/>
                    <a:p>
                      <a:pPr algn="ctr"/>
                      <a:endParaRPr lang="en-US" sz="2200" dirty="0">
                        <a:solidFill>
                          <a:srgbClr val="3333FF"/>
                        </a:solidFill>
                        <a:latin typeface="Arial" panose="020B0604020202020204" pitchFamily="34" charset="0"/>
                        <a:cs typeface="Arial" panose="020B0604020202020204" pitchFamily="34" charset="0"/>
                      </a:endParaRPr>
                    </a:p>
                  </a:txBody>
                  <a:tcPr/>
                </a:tc>
                <a:tc>
                  <a:txBody>
                    <a:bodyPr/>
                    <a:lstStyle/>
                    <a:p>
                      <a:pPr algn="ctr"/>
                      <a:r>
                        <a:rPr lang="en-US" sz="2800" b="1" dirty="0" smtClean="0">
                          <a:solidFill>
                            <a:schemeClr val="tx1"/>
                          </a:solidFill>
                        </a:rPr>
                        <a:t>Nam</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err="1" smtClean="0">
                          <a:solidFill>
                            <a:schemeClr val="tx1"/>
                          </a:solidFill>
                        </a:rPr>
                        <a:t>Nữ</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smtClean="0">
                          <a:solidFill>
                            <a:schemeClr val="tx1"/>
                          </a:solidFill>
                        </a:rPr>
                        <a:t>Nam</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err="1" smtClean="0">
                          <a:solidFill>
                            <a:schemeClr val="tx1"/>
                          </a:solidFill>
                        </a:rPr>
                        <a:t>Nữ</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smtClean="0">
                          <a:solidFill>
                            <a:schemeClr val="tx1"/>
                          </a:solidFill>
                        </a:rPr>
                        <a:t>Nam</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US" sz="2800" b="1" dirty="0" err="1" smtClean="0">
                          <a:solidFill>
                            <a:schemeClr val="tx1"/>
                          </a:solidFill>
                        </a:rPr>
                        <a:t>Nữ</a:t>
                      </a:r>
                      <a:endParaRPr lang="en-US" sz="2800" b="1" dirty="0">
                        <a:solidFill>
                          <a:schemeClr val="tx1"/>
                        </a:solidFill>
                        <a:latin typeface="Arial" panose="020B0604020202020204" pitchFamily="34" charset="0"/>
                        <a:cs typeface="Arial" panose="020B0604020202020204" pitchFamily="34" charset="0"/>
                      </a:endParaRPr>
                    </a:p>
                  </a:txBody>
                  <a:tcPr>
                    <a:solidFill>
                      <a:srgbClr val="00B0F0"/>
                    </a:solidFill>
                  </a:tcPr>
                </a:tc>
              </a:tr>
              <a:tr h="370840">
                <a:tc>
                  <a:txBody>
                    <a:bodyPr/>
                    <a:lstStyle/>
                    <a:p>
                      <a:pPr algn="ctr"/>
                      <a:r>
                        <a:rPr lang="en-US" sz="2800" b="1" dirty="0" err="1" smtClean="0">
                          <a:solidFill>
                            <a:schemeClr val="tx1"/>
                          </a:solidFill>
                        </a:rPr>
                        <a:t>Tổng</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49,2</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50,8</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49,4</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50,6</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49,8</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800" b="1" dirty="0" smtClean="0">
                          <a:solidFill>
                            <a:schemeClr val="tx1"/>
                          </a:solidFill>
                        </a:rPr>
                        <a:t>50,2</a:t>
                      </a:r>
                      <a:endParaRPr lang="en-US" sz="2800" b="1" dirty="0">
                        <a:solidFill>
                          <a:schemeClr val="tx1"/>
                        </a:solidFill>
                        <a:latin typeface="Arial" panose="020B0604020202020204" pitchFamily="34" charset="0"/>
                        <a:cs typeface="Arial" panose="020B0604020202020204" pitchFamily="34" charset="0"/>
                      </a:endParaRPr>
                    </a:p>
                  </a:txBody>
                  <a:tcPr>
                    <a:solidFill>
                      <a:srgbClr val="FFFF00"/>
                    </a:solidFill>
                  </a:tcPr>
                </a:tc>
              </a:tr>
            </a:tbl>
          </a:graphicData>
        </a:graphic>
      </p:graphicFrame>
      <p:sp>
        <p:nvSpPr>
          <p:cNvPr id="4" name="Rectangle 2"/>
          <p:cNvSpPr>
            <a:spLocks noChangeArrowheads="1"/>
          </p:cNvSpPr>
          <p:nvPr/>
        </p:nvSpPr>
        <p:spPr bwMode="auto">
          <a:xfrm>
            <a:off x="5184199" y="1034315"/>
            <a:ext cx="69668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en-US" sz="2800" b="1" dirty="0" smtClean="0">
                <a:ea typeface="Calibri" pitchFamily="34" charset="0"/>
                <a:cs typeface="Times New Roman" pitchFamily="18" charset="0"/>
              </a:rPr>
              <a:t>Cơ </a:t>
            </a:r>
            <a:r>
              <a:rPr lang="en-US" altLang="en-US" sz="2800" b="1" dirty="0" err="1" smtClean="0">
                <a:ea typeface="Calibri" pitchFamily="34" charset="0"/>
                <a:cs typeface="Times New Roman" pitchFamily="18" charset="0"/>
              </a:rPr>
              <a:t>cấu</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dân</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số</a:t>
            </a:r>
            <a:r>
              <a:rPr lang="en-US" altLang="en-US" sz="2800" b="1" dirty="0" smtClean="0">
                <a:ea typeface="Calibri" pitchFamily="34" charset="0"/>
                <a:cs typeface="Times New Roman" pitchFamily="18" charset="0"/>
              </a:rPr>
              <a:t> </a:t>
            </a:r>
            <a:r>
              <a:rPr lang="en-US" altLang="en-US" sz="2800" b="1" err="1" smtClean="0">
                <a:ea typeface="Calibri" pitchFamily="34" charset="0"/>
                <a:cs typeface="Times New Roman" pitchFamily="18" charset="0"/>
              </a:rPr>
              <a:t>theo</a:t>
            </a:r>
            <a:r>
              <a:rPr lang="en-US" altLang="en-US" sz="2800" b="1" smtClean="0">
                <a:ea typeface="Calibri" pitchFamily="34" charset="0"/>
                <a:cs typeface="Times New Roman" pitchFamily="18" charset="0"/>
              </a:rPr>
              <a:t> giới </a:t>
            </a:r>
            <a:r>
              <a:rPr lang="en-US" altLang="en-US" sz="2800" b="1" dirty="0" err="1" smtClean="0">
                <a:ea typeface="Calibri" pitchFamily="34" charset="0"/>
                <a:cs typeface="Times New Roman" pitchFamily="18" charset="0"/>
              </a:rPr>
              <a:t>tính</a:t>
            </a:r>
            <a:r>
              <a:rPr lang="en-US" altLang="en-US" sz="2800" b="1" dirty="0" smtClean="0">
                <a:ea typeface="Calibri" pitchFamily="34" charset="0"/>
                <a:cs typeface="Times New Roman" pitchFamily="18" charset="0"/>
              </a:rPr>
              <a:t> </a:t>
            </a:r>
            <a:r>
              <a:rPr lang="en-US" altLang="en-US" sz="2800" b="1" dirty="0" err="1" smtClean="0">
                <a:ea typeface="Calibri" pitchFamily="34" charset="0"/>
                <a:cs typeface="Times New Roman" pitchFamily="18" charset="0"/>
              </a:rPr>
              <a:t>của</a:t>
            </a:r>
            <a:r>
              <a:rPr lang="en-US" altLang="en-US" sz="2800" b="1" dirty="0" smtClean="0">
                <a:ea typeface="Calibri" pitchFamily="34" charset="0"/>
                <a:cs typeface="Times New Roman" pitchFamily="18" charset="0"/>
              </a:rPr>
              <a:t> </a:t>
            </a:r>
            <a:r>
              <a:rPr lang="en-US" altLang="en-US" sz="2800" b="1" err="1" smtClean="0">
                <a:ea typeface="Calibri" pitchFamily="34" charset="0"/>
                <a:cs typeface="Times New Roman" pitchFamily="18" charset="0"/>
              </a:rPr>
              <a:t>nước</a:t>
            </a:r>
            <a:r>
              <a:rPr lang="en-US" altLang="en-US" sz="2800" b="1" smtClean="0">
                <a:ea typeface="Calibri" pitchFamily="34" charset="0"/>
                <a:cs typeface="Times New Roman" pitchFamily="18" charset="0"/>
              </a:rPr>
              <a:t> ta </a:t>
            </a:r>
            <a:r>
              <a:rPr lang="en-US" altLang="en-US" sz="2800" b="1" i="1" smtClean="0">
                <a:ea typeface="Calibri" pitchFamily="34" charset="0"/>
                <a:cs typeface="Times New Roman" pitchFamily="18" charset="0"/>
              </a:rPr>
              <a:t>(%)</a:t>
            </a:r>
            <a:endParaRPr lang="en-US" altLang="en-US" sz="2800" b="1" i="1" dirty="0" smtClean="0">
              <a:ea typeface="Calibri" pitchFamily="34" charset="0"/>
              <a:cs typeface="Times New Roman" pitchFamily="18" charset="0"/>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204720" y="1754904"/>
            <a:ext cx="4741817" cy="2573571"/>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135660" y="68240"/>
            <a:ext cx="4762909" cy="1477328"/>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3000" b="1" i="1" u="sng" smtClean="0">
                <a:solidFill>
                  <a:srgbClr val="006666"/>
                </a:solidFill>
                <a:cs typeface="Times New Roman" panose="02020603050405020304" pitchFamily="18" charset="0"/>
              </a:rPr>
              <a:t>+Nhóm 2,4:</a:t>
            </a:r>
            <a:r>
              <a:rPr lang="en-US" sz="3000" b="1" i="1" smtClean="0">
                <a:solidFill>
                  <a:srgbClr val="006666"/>
                </a:solidFill>
                <a:cs typeface="Times New Roman" panose="02020603050405020304" pitchFamily="18" charset="0"/>
              </a:rPr>
              <a:t> </a:t>
            </a:r>
            <a:r>
              <a:rPr lang="en-US" sz="3000" b="1" smtClean="0">
                <a:solidFill>
                  <a:srgbClr val="006666"/>
                </a:solidFill>
                <a:cs typeface="Times New Roman" panose="02020603050405020304" pitchFamily="18" charset="0"/>
              </a:rPr>
              <a:t>Nhận xét sự thay đổi cơ cấu dân số theo giới tính ở nước ta.</a:t>
            </a:r>
            <a:endParaRPr lang="en-US" sz="3000" b="1" dirty="0">
              <a:solidFill>
                <a:srgbClr val="006666"/>
              </a:solidFill>
            </a:endParaRPr>
          </a:p>
        </p:txBody>
      </p:sp>
      <p:pic>
        <p:nvPicPr>
          <p:cNvPr id="15" name="Picture 2" descr="El Trabajo Pareja El Amor Dia De San Valentin, De, Colega, Fácil PNG y PSD  para Descargar Gratis | Png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68595" y="0"/>
            <a:ext cx="1123406" cy="1123406"/>
          </a:xfrm>
          <a:prstGeom prst="rect">
            <a:avLst/>
          </a:prstGeom>
          <a:noFill/>
          <a:extLst>
            <a:ext uri="{909E8E84-426E-40DD-AFC4-6F175D3DCCD1}">
              <a14:hiddenFill xmlns:a14="http://schemas.microsoft.com/office/drawing/2010/main">
                <a:solidFill>
                  <a:srgbClr val="FFFFFF"/>
                </a:solidFill>
              </a14:hiddenFill>
            </a:ext>
          </a:extLst>
        </p:spPr>
      </p:pic>
      <p:sp>
        <p:nvSpPr>
          <p:cNvPr id="16" name="WordArt 5"/>
          <p:cNvSpPr>
            <a:spLocks noChangeArrowheads="1" noChangeShapeType="1" noTextEdit="1"/>
          </p:cNvSpPr>
          <p:nvPr/>
        </p:nvSpPr>
        <p:spPr bwMode="auto">
          <a:xfrm>
            <a:off x="5454945" y="130628"/>
            <a:ext cx="3823855" cy="697537"/>
          </a:xfrm>
          <a:prstGeom prst="rect">
            <a:avLst/>
          </a:prstGeom>
          <a:solidFill>
            <a:schemeClr val="bg1"/>
          </a:solidFill>
        </p:spPr>
        <p:txBody>
          <a:bodyPr wrap="none" fromWordArt="1">
            <a:prstTxWarp prst="textPlain">
              <a:avLst>
                <a:gd name="adj" fmla="val 50000"/>
              </a:avLst>
            </a:prstTxWarp>
          </a:bodyPr>
          <a:lstStyle/>
          <a:p>
            <a:r>
              <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28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a:t>
            </a:r>
            <a:r>
              <a:rPr lang="en-US" sz="2800" kern="1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a:t>
            </a:r>
            <a:endParaRPr lang="en-US" sz="28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
        <p:nvSpPr>
          <p:cNvPr id="17" name="TextBox 16"/>
          <p:cNvSpPr txBox="1"/>
          <p:nvPr/>
        </p:nvSpPr>
        <p:spPr>
          <a:xfrm>
            <a:off x="217223" y="4428210"/>
            <a:ext cx="6702192" cy="2308324"/>
          </a:xfrm>
          <a:prstGeom prst="rect">
            <a:avLst/>
          </a:prstGeom>
          <a:solidFill>
            <a:schemeClr val="accent6">
              <a:lumMod val="20000"/>
              <a:lumOff val="80000"/>
            </a:schemeClr>
          </a:solidFill>
        </p:spPr>
        <p:txBody>
          <a:bodyPr wrap="square" rtlCol="0">
            <a:spAutoFit/>
          </a:bodyPr>
          <a:lstStyle/>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v"/>
              <a:defRPr/>
            </a:pP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Cơ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cấu</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dân</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FF0000"/>
                </a:solidFill>
                <a:effectLst/>
                <a:uLnTx/>
                <a:uFillTx/>
                <a:ea typeface="+mn-ea"/>
                <a:cs typeface="Arial" panose="020B0604020202020204" pitchFamily="34" charset="0"/>
              </a:rPr>
              <a:t>số</a:t>
            </a:r>
            <a:r>
              <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rPr>
              <a:t> </a:t>
            </a:r>
            <a:r>
              <a:rPr kumimoji="0" lang="en-US" sz="3000" b="1" i="0" u="none" strike="noStrike" kern="1200" cap="none" spc="0" normalizeH="0" baseline="0" noProof="0" err="1" smtClean="0">
                <a:ln>
                  <a:noFill/>
                </a:ln>
                <a:solidFill>
                  <a:srgbClr val="FF0000"/>
                </a:solidFill>
                <a:effectLst/>
                <a:uLnTx/>
                <a:uFillTx/>
                <a:ea typeface="+mn-ea"/>
                <a:cs typeface="Arial" panose="020B0604020202020204" pitchFamily="34" charset="0"/>
              </a:rPr>
              <a:t>theo</a:t>
            </a:r>
            <a:r>
              <a:rPr kumimoji="0" lang="en-US" sz="3000" b="1" i="0" u="none" strike="noStrike" kern="1200" cap="none" spc="0" normalizeH="0" baseline="0" noProof="0" smtClean="0">
                <a:ln>
                  <a:noFill/>
                </a:ln>
                <a:solidFill>
                  <a:srgbClr val="FF0000"/>
                </a:solidFill>
                <a:effectLst/>
                <a:uLnTx/>
                <a:uFillTx/>
                <a:ea typeface="+mn-ea"/>
                <a:cs typeface="Arial" panose="020B0604020202020204" pitchFamily="34" charset="0"/>
              </a:rPr>
              <a:t> giới</a:t>
            </a:r>
            <a:r>
              <a:rPr kumimoji="0" lang="en-US" sz="3000" b="1" i="0" u="none" strike="noStrike" kern="1200" cap="none" spc="0" normalizeH="0" noProof="0" smtClean="0">
                <a:ln>
                  <a:noFill/>
                </a:ln>
                <a:solidFill>
                  <a:srgbClr val="FF0000"/>
                </a:solidFill>
                <a:effectLst/>
                <a:uLnTx/>
                <a:uFillTx/>
                <a:ea typeface="+mn-ea"/>
                <a:cs typeface="Arial" panose="020B0604020202020204" pitchFamily="34" charset="0"/>
              </a:rPr>
              <a:t> tính</a:t>
            </a:r>
            <a:r>
              <a:rPr kumimoji="0" lang="en-US" sz="3000" b="1" i="0" u="none" strike="noStrike" kern="1200" cap="none" spc="0" normalizeH="0" baseline="0" noProof="0" smtClean="0">
                <a:ln>
                  <a:noFill/>
                </a:ln>
                <a:solidFill>
                  <a:srgbClr val="FF0000"/>
                </a:solidFill>
                <a:effectLst/>
                <a:uLnTx/>
                <a:uFillTx/>
                <a:ea typeface="+mn-ea"/>
                <a:cs typeface="Arial" panose="020B0604020202020204" pitchFamily="34" charset="0"/>
              </a:rPr>
              <a:t>:</a:t>
            </a:r>
            <a:endParaRPr kumimoji="0" lang="en-US" sz="3000" b="1" i="0" u="none" strike="noStrike" kern="1200" cap="none" spc="0" normalizeH="0" baseline="0" noProof="0" dirty="0" smtClean="0">
              <a:ln>
                <a:noFill/>
              </a:ln>
              <a:solidFill>
                <a:srgbClr val="FF0000"/>
              </a:solidFill>
              <a:effectLst/>
              <a:uLnTx/>
              <a:uFillTx/>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Tỉ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lệ</a:t>
            </a: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dirty="0" err="1" smtClean="0">
                <a:ln>
                  <a:noFill/>
                </a:ln>
                <a:solidFill>
                  <a:srgbClr val="0000FF"/>
                </a:solidFill>
                <a:effectLst/>
                <a:uLnTx/>
                <a:uFillTx/>
                <a:ea typeface="+mn-ea"/>
                <a:cs typeface="Arial" panose="020B0604020202020204" pitchFamily="34" charset="0"/>
              </a:rPr>
              <a:t>dân</a:t>
            </a:r>
            <a:r>
              <a:rPr kumimoji="0" lang="en-US" sz="3000" b="1" i="0" u="none" strike="noStrike" kern="1200" cap="none" spc="0" normalizeH="0" baseline="0" noProof="0" dirty="0" smtClean="0">
                <a:ln>
                  <a:noFill/>
                </a:ln>
                <a:solidFill>
                  <a:srgbClr val="0000FF"/>
                </a:solidFill>
                <a:effectLst/>
                <a:uLnTx/>
                <a:uFillTx/>
                <a:ea typeface="+mn-ea"/>
                <a:cs typeface="Arial" panose="020B0604020202020204" pitchFamily="34" charset="0"/>
              </a:rPr>
              <a:t> </a:t>
            </a:r>
            <a:r>
              <a:rPr kumimoji="0" lang="en-US" sz="3000" b="1" i="0" u="none" strike="noStrike" kern="1200" cap="none" spc="0" normalizeH="0" baseline="0" noProof="0" err="1" smtClean="0">
                <a:ln>
                  <a:noFill/>
                </a:ln>
                <a:solidFill>
                  <a:srgbClr val="0000FF"/>
                </a:solidFill>
                <a:effectLst/>
                <a:uLnTx/>
                <a:uFillTx/>
                <a:ea typeface="+mn-ea"/>
                <a:cs typeface="Arial" panose="020B0604020202020204" pitchFamily="34" charset="0"/>
              </a:rPr>
              <a:t>số</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 nữ</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luôn lớn hơn nam.</a:t>
            </a:r>
            <a:endPar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Tỉ lệ dân số nữ</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có xu hướng</a:t>
            </a: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 giảm</a:t>
            </a: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en-US" sz="3000" b="1" i="0" u="none" strike="noStrike" kern="1200" cap="none" spc="0" normalizeH="0" baseline="0" noProof="0" smtClean="0">
                <a:ln>
                  <a:noFill/>
                </a:ln>
                <a:solidFill>
                  <a:srgbClr val="0000FF"/>
                </a:solidFill>
                <a:effectLst/>
                <a:uLnTx/>
                <a:uFillTx/>
                <a:ea typeface="+mn-ea"/>
                <a:cs typeface="Arial" panose="020B0604020202020204" pitchFamily="34" charset="0"/>
              </a:rPr>
              <a:t>Giới</a:t>
            </a:r>
            <a:r>
              <a:rPr kumimoji="0" lang="en-US" sz="3000" b="1" i="0" u="none" strike="noStrike" kern="1200" cap="none" spc="0" normalizeH="0" noProof="0" smtClean="0">
                <a:ln>
                  <a:noFill/>
                </a:ln>
                <a:solidFill>
                  <a:srgbClr val="0000FF"/>
                </a:solidFill>
                <a:effectLst/>
                <a:uLnTx/>
                <a:uFillTx/>
                <a:ea typeface="+mn-ea"/>
                <a:cs typeface="Arial" panose="020B0604020202020204" pitchFamily="34" charset="0"/>
              </a:rPr>
              <a:t> tính khi sinh: 112 bé nam/100 nữ.</a:t>
            </a:r>
            <a:endParaRPr kumimoji="0" lang="en-US" sz="3000" b="1" i="0" u="none" strike="noStrike" kern="1200" cap="none" spc="0" normalizeH="0" baseline="0" noProof="0" dirty="0">
              <a:ln>
                <a:noFill/>
              </a:ln>
              <a:solidFill>
                <a:srgbClr val="0000FF"/>
              </a:solidFill>
              <a:effectLst/>
              <a:uLnTx/>
              <a:uFillTx/>
              <a:ea typeface="+mn-ea"/>
              <a:cs typeface="Arial" panose="020B0604020202020204" pitchFamily="34" charset="0"/>
            </a:endParaRPr>
          </a:p>
        </p:txBody>
      </p:sp>
      <p:sp>
        <p:nvSpPr>
          <p:cNvPr id="18" name="Right Brace 17"/>
          <p:cNvSpPr/>
          <p:nvPr/>
        </p:nvSpPr>
        <p:spPr>
          <a:xfrm>
            <a:off x="6946712" y="5014408"/>
            <a:ext cx="373036" cy="1143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000" b="1" i="0" u="none" strike="noStrike" kern="1200" cap="none" spc="0" normalizeH="0" baseline="0" noProof="0">
              <a:ln>
                <a:noFill/>
              </a:ln>
              <a:solidFill>
                <a:prstClr val="black"/>
              </a:solidFill>
              <a:effectLst/>
              <a:uLnTx/>
              <a:uFillTx/>
              <a:ea typeface="+mn-ea"/>
              <a:cs typeface="+mn-cs"/>
            </a:endParaRPr>
          </a:p>
        </p:txBody>
      </p:sp>
      <p:sp>
        <p:nvSpPr>
          <p:cNvPr id="19" name="TextBox 18"/>
          <p:cNvSpPr txBox="1"/>
          <p:nvPr/>
        </p:nvSpPr>
        <p:spPr>
          <a:xfrm>
            <a:off x="7519916" y="4713352"/>
            <a:ext cx="4435522" cy="1754326"/>
          </a:xfrm>
          <a:prstGeom prst="rect">
            <a:avLst/>
          </a:prstGeom>
          <a:solidFill>
            <a:srgbClr val="FFFF00"/>
          </a:solid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sz="3000" b="1" i="1" u="none" strike="noStrike" kern="1200" cap="none" spc="0" normalizeH="0" baseline="0" noProof="0" smtClean="0">
                <a:ln>
                  <a:noFill/>
                </a:ln>
                <a:solidFill>
                  <a:srgbClr val="002060"/>
                </a:solidFill>
                <a:effectLst/>
                <a:uLnTx/>
                <a:uFillTx/>
                <a:ea typeface="+mn-ea"/>
                <a:cs typeface="Arial" panose="020B0604020202020204" pitchFamily="34" charset="0"/>
              </a:rPr>
              <a:t>Cơ cấu dân </a:t>
            </a:r>
            <a:r>
              <a:rPr kumimoji="0" lang="en-US" sz="3000" b="1" i="1" u="none" strike="noStrike" kern="1200" cap="none" spc="0" normalizeH="0" baseline="0" noProof="0" err="1">
                <a:ln>
                  <a:noFill/>
                </a:ln>
                <a:solidFill>
                  <a:srgbClr val="002060"/>
                </a:solidFill>
                <a:effectLst/>
                <a:uLnTx/>
                <a:uFillTx/>
                <a:ea typeface="+mn-ea"/>
                <a:cs typeface="Arial" panose="020B0604020202020204" pitchFamily="34" charset="0"/>
              </a:rPr>
              <a:t>số</a:t>
            </a:r>
            <a:r>
              <a:rPr kumimoji="0" lang="en-US" sz="3000" b="1" i="1" u="none" strike="noStrike" kern="1200" cap="none" spc="0" normalizeH="0" baseline="0" noProof="0">
                <a:ln>
                  <a:noFill/>
                </a:ln>
                <a:solidFill>
                  <a:srgbClr val="002060"/>
                </a:solidFill>
                <a:effectLst/>
                <a:uLnTx/>
                <a:uFillTx/>
                <a:ea typeface="+mn-ea"/>
                <a:cs typeface="Arial" panose="020B0604020202020204" pitchFamily="34" charset="0"/>
              </a:rPr>
              <a:t> </a:t>
            </a:r>
            <a:r>
              <a:rPr kumimoji="0" lang="en-US" sz="3000" b="1" i="1" u="none" strike="noStrike" kern="1200" cap="none" spc="0" normalizeH="0" baseline="0" noProof="0" smtClean="0">
                <a:ln>
                  <a:noFill/>
                </a:ln>
                <a:solidFill>
                  <a:srgbClr val="002060"/>
                </a:solidFill>
                <a:effectLst/>
                <a:uLnTx/>
                <a:uFillTx/>
                <a:ea typeface="+mn-ea"/>
                <a:cs typeface="Arial" panose="020B0604020202020204" pitchFamily="34" charset="0"/>
              </a:rPr>
              <a:t>theo</a:t>
            </a:r>
            <a:r>
              <a:rPr kumimoji="0" lang="en-US" sz="3000" b="1" i="1" u="none" strike="noStrike" kern="1200" cap="none" spc="0" normalizeH="0" noProof="0" smtClean="0">
                <a:ln>
                  <a:noFill/>
                </a:ln>
                <a:solidFill>
                  <a:srgbClr val="002060"/>
                </a:solidFill>
                <a:effectLst/>
                <a:uLnTx/>
                <a:uFillTx/>
                <a:ea typeface="+mn-ea"/>
                <a:cs typeface="Arial" panose="020B0604020202020204" pitchFamily="34" charset="0"/>
              </a:rPr>
              <a:t> giới tính ở nước ta </a:t>
            </a:r>
            <a:r>
              <a:rPr kumimoji="0" lang="en-US" sz="3000" b="1" i="1" u="none" strike="noStrike" kern="1200" cap="none" spc="0" normalizeH="0" baseline="0" noProof="0" smtClean="0">
                <a:ln>
                  <a:noFill/>
                </a:ln>
                <a:solidFill>
                  <a:srgbClr val="002060"/>
                </a:solidFill>
                <a:effectLst/>
                <a:uLnTx/>
                <a:uFillTx/>
                <a:ea typeface="+mn-ea"/>
                <a:cs typeface="Arial" panose="020B0604020202020204" pitchFamily="34" charset="0"/>
              </a:rPr>
              <a:t>khá</a:t>
            </a:r>
            <a:r>
              <a:rPr kumimoji="0" lang="en-US" sz="3000" b="1" i="1" u="none" strike="noStrike" kern="1200" cap="none" spc="0" normalizeH="0" noProof="0" smtClean="0">
                <a:ln>
                  <a:noFill/>
                </a:ln>
                <a:solidFill>
                  <a:srgbClr val="002060"/>
                </a:solidFill>
                <a:effectLst/>
                <a:uLnTx/>
                <a:uFillTx/>
                <a:ea typeface="+mn-ea"/>
                <a:cs typeface="Arial" panose="020B0604020202020204" pitchFamily="34" charset="0"/>
              </a:rPr>
              <a:t> cân bằng.</a:t>
            </a:r>
            <a:endParaRPr kumimoji="0" lang="en-US" sz="3000" b="1" i="1" u="none" strike="noStrike" kern="1200" cap="none" spc="0" normalizeH="0" baseline="0" noProof="0" dirty="0">
              <a:ln>
                <a:noFill/>
              </a:ln>
              <a:solidFill>
                <a:srgbClr val="002060"/>
              </a:solidFill>
              <a:effectLst/>
              <a:uLnTx/>
              <a:uFillTx/>
              <a:ea typeface="+mn-ea"/>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61675"/>
    </mc:Choice>
    <mc:Fallback xmlns="">
      <p:transition spd="slow" advClick="0" advTm="616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8"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1000"/>
                                        <p:tgtEl>
                                          <p:spTgt spid="1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6594" y="713326"/>
            <a:ext cx="7321486" cy="1046438"/>
          </a:xfrm>
          <a:prstGeom prst="rect">
            <a:avLst/>
          </a:prstGeom>
        </p:spPr>
        <p:txBody>
          <a:bodyPr wrap="square" lIns="91438" tIns="45719" rIns="91438" bIns="45719">
            <a:spAutoFit/>
          </a:bodyPr>
          <a:lstStyle/>
          <a:p>
            <a:pPr algn="just"/>
            <a:r>
              <a:rPr lang="en-US" sz="3000" b="1" u="sng" smtClean="0">
                <a:solidFill>
                  <a:srgbClr val="002060"/>
                </a:solidFill>
                <a:cs typeface="Arial" pitchFamily="34" charset="0"/>
              </a:rPr>
              <a:t>2. Dân số</a:t>
            </a:r>
          </a:p>
          <a:p>
            <a:pPr algn="just"/>
            <a:r>
              <a:rPr lang="en-US" sz="3000" b="1" i="1" smtClean="0">
                <a:solidFill>
                  <a:srgbClr val="002060"/>
                </a:solidFill>
                <a:cs typeface="Arial" pitchFamily="34" charset="0"/>
              </a:rPr>
              <a:t>b. Cơ cấu dân số theo nhóm tuổi và giới tính</a:t>
            </a:r>
            <a:endParaRPr lang="en-US" sz="3000" i="1"/>
          </a:p>
        </p:txBody>
      </p:sp>
      <p:sp>
        <p:nvSpPr>
          <p:cNvPr id="7" name="Rectangle 1"/>
          <p:cNvSpPr>
            <a:spLocks noChangeArrowheads="1"/>
          </p:cNvSpPr>
          <p:nvPr/>
        </p:nvSpPr>
        <p:spPr bwMode="auto">
          <a:xfrm>
            <a:off x="272955" y="1600105"/>
            <a:ext cx="11668836" cy="19611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30000"/>
              </a:lnSpc>
            </a:pPr>
            <a:r>
              <a:rPr lang="en-US" sz="3200" b="1" smtClean="0"/>
              <a:t>- Cơ cấu theo giới tính: </a:t>
            </a:r>
          </a:p>
          <a:p>
            <a:pPr algn="just">
              <a:lnSpc>
                <a:spcPct val="130000"/>
              </a:lnSpc>
            </a:pPr>
            <a:r>
              <a:rPr lang="en-US" sz="3200" b="1" smtClean="0"/>
              <a:t>+</a:t>
            </a:r>
            <a:r>
              <a:rPr lang="vi-VN" sz="3200" b="1" smtClean="0"/>
              <a:t> </a:t>
            </a:r>
            <a:r>
              <a:rPr lang="vi-VN" sz="3200" b="1" smtClean="0">
                <a:latin typeface="Calibri" pitchFamily="34" charset="0"/>
                <a:cs typeface="Calibri" pitchFamily="34" charset="0"/>
              </a:rPr>
              <a:t>Tỉ số giới tính khá cân bằng</a:t>
            </a:r>
            <a:r>
              <a:rPr lang="en-US" sz="3200" b="1" smtClean="0">
                <a:latin typeface="Calibri" pitchFamily="34" charset="0"/>
                <a:cs typeface="Calibri" pitchFamily="34" charset="0"/>
              </a:rPr>
              <a:t>:</a:t>
            </a:r>
            <a:r>
              <a:rPr lang="vi-VN" sz="3200" b="1" smtClean="0">
                <a:latin typeface="Calibri" pitchFamily="34" charset="0"/>
                <a:cs typeface="Calibri" pitchFamily="34" charset="0"/>
              </a:rPr>
              <a:t> 99</a:t>
            </a:r>
            <a:r>
              <a:rPr lang="en-US" sz="3200" b="1" smtClean="0">
                <a:latin typeface="Calibri" pitchFamily="34" charset="0"/>
                <a:cs typeface="Calibri" pitchFamily="34" charset="0"/>
              </a:rPr>
              <a:t>,</a:t>
            </a:r>
            <a:r>
              <a:rPr lang="vi-VN" sz="3200" b="1" smtClean="0">
                <a:latin typeface="Calibri" pitchFamily="34" charset="0"/>
                <a:cs typeface="Calibri" pitchFamily="34" charset="0"/>
              </a:rPr>
              <a:t>4 nam/100 nữ</a:t>
            </a:r>
            <a:r>
              <a:rPr lang="en-US" sz="3200" b="1" smtClean="0">
                <a:latin typeface="Calibri" pitchFamily="34" charset="0"/>
                <a:cs typeface="Calibri" pitchFamily="34" charset="0"/>
              </a:rPr>
              <a:t> (2021)</a:t>
            </a:r>
            <a:r>
              <a:rPr lang="vi-VN" sz="3200" b="1" smtClean="0">
                <a:latin typeface="Calibri" pitchFamily="34" charset="0"/>
                <a:cs typeface="Calibri" pitchFamily="34" charset="0"/>
              </a:rPr>
              <a:t>.</a:t>
            </a:r>
            <a:endParaRPr lang="en-US" sz="3200" b="1" smtClean="0">
              <a:latin typeface="Calibri" pitchFamily="34" charset="0"/>
              <a:cs typeface="Calibri" pitchFamily="34" charset="0"/>
            </a:endParaRPr>
          </a:p>
          <a:p>
            <a:pPr algn="just">
              <a:lnSpc>
                <a:spcPct val="130000"/>
              </a:lnSpc>
            </a:pPr>
            <a:r>
              <a:rPr lang="en-US" sz="3200" b="1" smtClean="0">
                <a:latin typeface="Calibri" pitchFamily="34" charset="0"/>
                <a:cs typeface="Calibri" pitchFamily="34" charset="0"/>
              </a:rPr>
              <a:t>+ Tình</a:t>
            </a:r>
            <a:r>
              <a:rPr lang="vi-VN" sz="3200" b="1" smtClean="0">
                <a:latin typeface="Calibri" pitchFamily="34" charset="0"/>
                <a:cs typeface="Calibri" pitchFamily="34" charset="0"/>
              </a:rPr>
              <a:t> trạng mất cân bằng giới tính khi sinh</a:t>
            </a:r>
            <a:r>
              <a:rPr lang="en-US" sz="3200" b="1" smtClean="0">
                <a:latin typeface="Calibri" pitchFamily="34" charset="0"/>
                <a:cs typeface="Calibri" pitchFamily="34" charset="0"/>
              </a:rPr>
              <a:t>:</a:t>
            </a:r>
            <a:r>
              <a:rPr lang="vi-VN" sz="3200" b="1" smtClean="0">
                <a:latin typeface="Calibri" pitchFamily="34" charset="0"/>
                <a:cs typeface="Calibri" pitchFamily="34" charset="0"/>
              </a:rPr>
              <a:t> 112 bé trai/100 bé gái.</a:t>
            </a:r>
            <a:endParaRPr lang="en-US" sz="3200" b="1" smtClean="0">
              <a:latin typeface="Calibri" pitchFamily="34" charset="0"/>
              <a:cs typeface="Calibri" pitchFamily="34" charset="0"/>
            </a:endParaRP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a:extLst>
              <a:ext uri="{FF2B5EF4-FFF2-40B4-BE49-F238E27FC236}">
                <a16:creationId xmlns:a16="http://schemas.microsoft.com/office/drawing/2014/main" xmlns="" id="{A55BAB53-F2A5-4408-9862-F215DBF371D7}"/>
              </a:ext>
            </a:extLst>
          </p:cNvPr>
          <p:cNvPicPr>
            <a:picLocks noChangeAspect="1"/>
          </p:cNvPicPr>
          <p:nvPr/>
        </p:nvPicPr>
        <p:blipFill>
          <a:blip r:embed="rId3"/>
          <a:stretch>
            <a:fillRect/>
          </a:stretch>
        </p:blipFill>
        <p:spPr>
          <a:xfrm>
            <a:off x="1042680" y="348310"/>
            <a:ext cx="9652288" cy="5915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748661" cy="792523"/>
          </a:xfrm>
          <a:prstGeom prst="rect">
            <a:avLst/>
          </a:prstGeom>
          <a:ln>
            <a:noFill/>
          </a:ln>
        </p:spPr>
        <p:txBody>
          <a:bodyPr wrap="square" lIns="91438" tIns="45719" rIns="91438" bIns="45719">
            <a:spAutoFit/>
          </a:bodyPr>
          <a:lstStyle/>
          <a:p>
            <a:pPr>
              <a:lnSpc>
                <a:spcPct val="130000"/>
              </a:lnSpc>
            </a:pPr>
            <a:r>
              <a:rPr lang="en-US" sz="3500" b="1" i="1" smtClean="0">
                <a:solidFill>
                  <a:srgbClr val="7030A0"/>
                </a:solidFill>
              </a:rPr>
              <a:t>1. Người Kinh tập trung chủ yếu ở khu vực nào?</a:t>
            </a:r>
            <a:endParaRPr lang="en-US" sz="3500" b="1" dirty="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9" name="TextBox 8"/>
          <p:cNvSpPr txBox="1"/>
          <p:nvPr/>
        </p:nvSpPr>
        <p:spPr>
          <a:xfrm>
            <a:off x="4954137" y="2375059"/>
            <a:ext cx="6823881" cy="677104"/>
          </a:xfrm>
          <a:prstGeom prst="rect">
            <a:avLst/>
          </a:prstGeom>
          <a:noFill/>
        </p:spPr>
        <p:txBody>
          <a:bodyPr wrap="square" lIns="121917" tIns="60958" rIns="121917" bIns="60958" rtlCol="0">
            <a:spAutoFit/>
          </a:bodyPr>
          <a:lstStyle/>
          <a:p>
            <a:pPr algn="ctr"/>
            <a:r>
              <a:rPr lang="en-US" sz="3500" b="1" i="1" smtClean="0">
                <a:solidFill>
                  <a:srgbClr val="0000FF"/>
                </a:solidFill>
              </a:rPr>
              <a:t>Đồng bằng, ven biển và trung du</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372609" cy="1492714"/>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2. Dân tộc nào sau đây sinh sống chủ yếu ở Tây Nguyên: Thái, Mường, Ê-đê, Ba-na, Chăm, Khơ-me?</a:t>
            </a:r>
            <a:endParaRPr lang="en-US" sz="3500" b="1" smtClean="0">
              <a:solidFill>
                <a:srgbClr val="7030A0"/>
              </a:solidFill>
            </a:endParaRPr>
          </a:p>
        </p:txBody>
      </p:sp>
      <p:sp>
        <p:nvSpPr>
          <p:cNvPr id="9" name="TextBox 8"/>
          <p:cNvSpPr txBox="1"/>
          <p:nvPr/>
        </p:nvSpPr>
        <p:spPr>
          <a:xfrm>
            <a:off x="7373210" y="2888844"/>
            <a:ext cx="4433456" cy="677108"/>
          </a:xfrm>
          <a:prstGeom prst="rect">
            <a:avLst/>
          </a:prstGeom>
          <a:noFill/>
        </p:spPr>
        <p:txBody>
          <a:bodyPr wrap="square" lIns="121917" tIns="60958" rIns="121917" bIns="60958" rtlCol="0">
            <a:spAutoFit/>
          </a:bodyPr>
          <a:lstStyle/>
          <a:p>
            <a:pPr algn="just"/>
            <a:r>
              <a:rPr lang="en-US" sz="3500" b="1" i="1" smtClean="0">
                <a:solidFill>
                  <a:srgbClr val="0000FF"/>
                </a:solidFill>
              </a:rPr>
              <a:t>Ê-đê và Ba-na.</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5" y="1188891"/>
            <a:ext cx="11268106" cy="1492714"/>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3. Người Việt Nam sinh sống, làm việc và học tập chủ yếu ở quốc gia nào?</a:t>
            </a:r>
            <a:endParaRPr lang="en-US" sz="3500" b="1" smtClean="0">
              <a:solidFill>
                <a:srgbClr val="7030A0"/>
              </a:solidFill>
            </a:endParaRPr>
          </a:p>
        </p:txBody>
      </p:sp>
      <p:sp>
        <p:nvSpPr>
          <p:cNvPr id="9" name="TextBox 8"/>
          <p:cNvSpPr txBox="1"/>
          <p:nvPr/>
        </p:nvSpPr>
        <p:spPr>
          <a:xfrm>
            <a:off x="8461612" y="3043799"/>
            <a:ext cx="2361063" cy="677104"/>
          </a:xfrm>
          <a:prstGeom prst="rect">
            <a:avLst/>
          </a:prstGeom>
          <a:noFill/>
        </p:spPr>
        <p:txBody>
          <a:bodyPr wrap="square" lIns="121917" tIns="60958" rIns="121917" bIns="60958" rtlCol="0">
            <a:spAutoFit/>
          </a:bodyPr>
          <a:lstStyle/>
          <a:p>
            <a:pPr algn="just"/>
            <a:r>
              <a:rPr lang="en-US" sz="3500" b="1" i="1" smtClean="0">
                <a:solidFill>
                  <a:srgbClr val="0000FF"/>
                </a:solidFill>
              </a:rPr>
              <a:t>Hoa Kỳ</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0941535" cy="1492714"/>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4. Năm 2021, dân số Việt Nam đứng sau các quốc gia nào ở Đông Nam Á?</a:t>
            </a:r>
            <a:endParaRPr lang="en-US" sz="3500" b="1" smtClean="0">
              <a:solidFill>
                <a:srgbClr val="7030A0"/>
              </a:solidFill>
            </a:endParaRPr>
          </a:p>
        </p:txBody>
      </p:sp>
      <p:sp>
        <p:nvSpPr>
          <p:cNvPr id="9" name="TextBox 8"/>
          <p:cNvSpPr txBox="1"/>
          <p:nvPr/>
        </p:nvSpPr>
        <p:spPr>
          <a:xfrm>
            <a:off x="5501307" y="3071095"/>
            <a:ext cx="6346722" cy="677104"/>
          </a:xfrm>
          <a:prstGeom prst="rect">
            <a:avLst/>
          </a:prstGeom>
          <a:noFill/>
        </p:spPr>
        <p:txBody>
          <a:bodyPr wrap="square" lIns="121917" tIns="60958" rIns="121917" bIns="60958" rtlCol="0">
            <a:spAutoFit/>
          </a:bodyPr>
          <a:lstStyle/>
          <a:p>
            <a:pPr algn="just"/>
            <a:r>
              <a:rPr lang="en-US" sz="3500" b="1" i="1" smtClean="0">
                <a:solidFill>
                  <a:srgbClr val="0000FF"/>
                </a:solidFill>
              </a:rPr>
              <a:t>In-đô-nê-xi-a và Phi-lip-pin.</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5" y="1188891"/>
            <a:ext cx="10889282" cy="1492714"/>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5. Tỉ lệ tăng dân số ở nước ta hiện nay đang biến đổi theo xu hướng…</a:t>
            </a:r>
            <a:endParaRPr lang="en-US" sz="3500" b="1" smtClean="0">
              <a:solidFill>
                <a:srgbClr val="7030A0"/>
              </a:solidFill>
            </a:endParaRPr>
          </a:p>
        </p:txBody>
      </p:sp>
      <p:sp>
        <p:nvSpPr>
          <p:cNvPr id="9" name="TextBox 8"/>
          <p:cNvSpPr txBox="1"/>
          <p:nvPr/>
        </p:nvSpPr>
        <p:spPr>
          <a:xfrm>
            <a:off x="8412480" y="2549226"/>
            <a:ext cx="3462845" cy="677104"/>
          </a:xfrm>
          <a:prstGeom prst="rect">
            <a:avLst/>
          </a:prstGeom>
          <a:noFill/>
        </p:spPr>
        <p:txBody>
          <a:bodyPr wrap="square" lIns="121917" tIns="60958" rIns="121917" bIns="60958" rtlCol="0">
            <a:spAutoFit/>
          </a:bodyPr>
          <a:lstStyle/>
          <a:p>
            <a:pPr algn="just"/>
            <a:r>
              <a:rPr lang="en-US" sz="3500" b="1" i="1" smtClean="0">
                <a:solidFill>
                  <a:srgbClr val="0000FF"/>
                </a:solidFill>
              </a:rPr>
              <a:t>Giảm dần.</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63140"/>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sp>
        <p:nvSpPr>
          <p:cNvPr id="15" name="Rectangle 14"/>
          <p:cNvSpPr/>
          <p:nvPr/>
        </p:nvSpPr>
        <p:spPr>
          <a:xfrm>
            <a:off x="176594" y="805937"/>
            <a:ext cx="7321486" cy="1015661"/>
          </a:xfrm>
          <a:prstGeom prst="rect">
            <a:avLst/>
          </a:prstGeom>
        </p:spPr>
        <p:txBody>
          <a:bodyPr wrap="square" lIns="91438" tIns="45719" rIns="91438" bIns="45719">
            <a:spAutoFit/>
          </a:bodyPr>
          <a:lstStyle/>
          <a:p>
            <a:r>
              <a:rPr lang="en-US" sz="3000" b="1" u="sng" smtClean="0">
                <a:solidFill>
                  <a:srgbClr val="002060"/>
                </a:solidFill>
                <a:cs typeface="Arial" pitchFamily="34" charset="0"/>
              </a:rPr>
              <a:t>1. Dân tộc</a:t>
            </a:r>
          </a:p>
          <a:p>
            <a:r>
              <a:rPr lang="en-US" sz="3000" b="1" i="1" smtClean="0">
                <a:solidFill>
                  <a:srgbClr val="002060"/>
                </a:solidFill>
                <a:cs typeface="Arial" pitchFamily="34" charset="0"/>
              </a:rPr>
              <a:t>a. Các dân tộc ở Việt Nam</a:t>
            </a:r>
            <a:endParaRPr lang="en-US" sz="3000" i="1"/>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Rounded Corners 7">
            <a:extLst>
              <a:ext uri="{FF2B5EF4-FFF2-40B4-BE49-F238E27FC236}">
                <a16:creationId xmlns:a16="http://schemas.microsoft.com/office/drawing/2014/main" xmlns="" id="{83943E22-6FC5-4857-96F1-DB4BDF369685}"/>
              </a:ext>
            </a:extLst>
          </p:cNvPr>
          <p:cNvSpPr/>
          <p:nvPr/>
        </p:nvSpPr>
        <p:spPr>
          <a:xfrm>
            <a:off x="239692" y="2664198"/>
            <a:ext cx="7348463" cy="3547882"/>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900" b="1" i="1" smtClean="0">
                <a:solidFill>
                  <a:srgbClr val="0000FF"/>
                </a:solidFill>
              </a:rPr>
              <a:t>    - Dựa vào những hiểu biết cá nhân, cho biết nước ta có bao nhiêu dân tộc? Kể tên một số dân tộc mà em biết.</a:t>
            </a:r>
          </a:p>
          <a:p>
            <a:pPr algn="just">
              <a:lnSpc>
                <a:spcPct val="130000"/>
              </a:lnSpc>
            </a:pPr>
            <a:r>
              <a:rPr lang="en-US" sz="2900" b="1" i="1" smtClean="0">
                <a:solidFill>
                  <a:srgbClr val="0000FF"/>
                </a:solidFill>
              </a:rPr>
              <a:t>    - Các dân tộc Việt Nam có những đặc điểm nào khác nhau?</a:t>
            </a:r>
            <a:endParaRPr lang="en-US" sz="2900" b="1" i="1">
              <a:solidFill>
                <a:srgbClr val="0000FF"/>
              </a:solidFill>
            </a:endParaRPr>
          </a:p>
        </p:txBody>
      </p:sp>
      <p:pic>
        <p:nvPicPr>
          <p:cNvPr id="19" name="Picture 18">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2120510"/>
            <a:ext cx="1000545" cy="1086608"/>
          </a:xfrm>
          <a:prstGeom prst="rect">
            <a:avLst/>
          </a:prstGeom>
        </p:spPr>
      </p:pic>
      <p:pic>
        <p:nvPicPr>
          <p:cNvPr id="20" name="Picture 19"/>
          <p:cNvPicPr>
            <a:picLocks noChangeAspect="1"/>
          </p:cNvPicPr>
          <p:nvPr/>
        </p:nvPicPr>
        <p:blipFill>
          <a:blip r:embed="rId4"/>
          <a:stretch>
            <a:fillRect/>
          </a:stretch>
        </p:blipFill>
        <p:spPr>
          <a:xfrm>
            <a:off x="7402214" y="3272477"/>
            <a:ext cx="4762500" cy="3571875"/>
          </a:xfrm>
          <a:prstGeom prst="ellipse">
            <a:avLst/>
          </a:prstGeom>
          <a:ln>
            <a:noFill/>
          </a:ln>
          <a:effectLst>
            <a:softEdge rad="112500"/>
          </a:effectLst>
        </p:spPr>
      </p:pic>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ppt_x</p:attrName>
                                        </p:attrNameLst>
                                      </p:cBhvr>
                                      <p:tavLst>
                                        <p:tav tm="0">
                                          <p:val>
                                            <p:strVal val="#ppt_x-.2"/>
                                          </p:val>
                                        </p:tav>
                                        <p:tav tm="100000">
                                          <p:val>
                                            <p:strVal val="#ppt_x"/>
                                          </p:val>
                                        </p:tav>
                                      </p:tavLst>
                                    </p:anim>
                                    <p:anim calcmode="lin" valueType="num">
                                      <p:cBhvr>
                                        <p:cTn id="2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9"/>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par>
                                <p:cTn id="32" presetID="2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ppt_x</p:attrName>
                                        </p:attrNameLst>
                                      </p:cBhvr>
                                      <p:tavLst>
                                        <p:tav tm="0">
                                          <p:val>
                                            <p:strVal val="#ppt_x-.2"/>
                                          </p:val>
                                        </p:tav>
                                        <p:tav tm="100000">
                                          <p:val>
                                            <p:strVal val="#ppt_x"/>
                                          </p:val>
                                        </p:tav>
                                      </p:tavLst>
                                    </p:anim>
                                    <p:anim calcmode="lin" valueType="num">
                                      <p:cBhvr>
                                        <p:cTn id="3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748661" cy="1436160"/>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6. Về cơ cấu dân số theo nhóm tuổi hiện nay nước ta đang trong thời kì…</a:t>
            </a:r>
            <a:endParaRPr lang="en-US" sz="3500" b="1" smtClean="0">
              <a:solidFill>
                <a:srgbClr val="7030A0"/>
              </a:solidFill>
            </a:endParaRPr>
          </a:p>
        </p:txBody>
      </p:sp>
      <p:sp>
        <p:nvSpPr>
          <p:cNvPr id="9" name="TextBox 8"/>
          <p:cNvSpPr txBox="1"/>
          <p:nvPr/>
        </p:nvSpPr>
        <p:spPr>
          <a:xfrm>
            <a:off x="3905794" y="2549226"/>
            <a:ext cx="7969531" cy="661716"/>
          </a:xfrm>
          <a:prstGeom prst="rect">
            <a:avLst/>
          </a:prstGeom>
          <a:noFill/>
        </p:spPr>
        <p:txBody>
          <a:bodyPr wrap="square" lIns="121917" tIns="60958" rIns="121917" bIns="60958" rtlCol="0">
            <a:spAutoFit/>
          </a:bodyPr>
          <a:lstStyle/>
          <a:p>
            <a:pPr algn="just"/>
            <a:r>
              <a:rPr lang="en-US" sz="3500" b="1" i="1" smtClean="0">
                <a:solidFill>
                  <a:srgbClr val="0000FF"/>
                </a:solidFill>
              </a:rPr>
              <a:t>dân số vàng và có xu hướng già hóa</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748661" cy="735969"/>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7. Tỉ số giới tính khi sinh của nước ta năm 2021 là bao nhiêu?</a:t>
            </a:r>
            <a:endParaRPr lang="en-US" sz="3500" b="1" smtClean="0">
              <a:solidFill>
                <a:srgbClr val="7030A0"/>
              </a:solidFill>
            </a:endParaRPr>
          </a:p>
        </p:txBody>
      </p:sp>
      <p:sp>
        <p:nvSpPr>
          <p:cNvPr id="9" name="TextBox 8"/>
          <p:cNvSpPr txBox="1"/>
          <p:nvPr/>
        </p:nvSpPr>
        <p:spPr>
          <a:xfrm>
            <a:off x="7441869" y="2549226"/>
            <a:ext cx="4433456" cy="677108"/>
          </a:xfrm>
          <a:prstGeom prst="rect">
            <a:avLst/>
          </a:prstGeom>
          <a:noFill/>
        </p:spPr>
        <p:txBody>
          <a:bodyPr wrap="square" lIns="121917" tIns="60958" rIns="121917" bIns="60958" rtlCol="0">
            <a:spAutoFit/>
          </a:bodyPr>
          <a:lstStyle/>
          <a:p>
            <a:pPr algn="just"/>
            <a:r>
              <a:rPr lang="en-US" sz="3500" b="1" i="1" smtClean="0">
                <a:solidFill>
                  <a:srgbClr val="0000FF"/>
                </a:solidFill>
              </a:rPr>
              <a:t>112 bé trai/100 bé gái</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748661" cy="735969"/>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8. Hiện nay, sự phân bố các dân tộc ở nước ta…</a:t>
            </a:r>
            <a:endParaRPr lang="en-US" sz="3500" b="1" smtClean="0">
              <a:solidFill>
                <a:srgbClr val="7030A0"/>
              </a:solidFill>
            </a:endParaRPr>
          </a:p>
        </p:txBody>
      </p:sp>
      <p:sp>
        <p:nvSpPr>
          <p:cNvPr id="9" name="TextBox 8"/>
          <p:cNvSpPr txBox="1"/>
          <p:nvPr/>
        </p:nvSpPr>
        <p:spPr>
          <a:xfrm>
            <a:off x="7030192" y="2549225"/>
            <a:ext cx="4845133" cy="661716"/>
          </a:xfrm>
          <a:prstGeom prst="rect">
            <a:avLst/>
          </a:prstGeom>
          <a:noFill/>
        </p:spPr>
        <p:txBody>
          <a:bodyPr wrap="square" lIns="121917" tIns="60958" rIns="121917" bIns="60958" rtlCol="0">
            <a:spAutoFit/>
          </a:bodyPr>
          <a:lstStyle/>
          <a:p>
            <a:pPr algn="just"/>
            <a:r>
              <a:rPr lang="vi-VN" sz="3500" b="1" i="1" smtClean="0">
                <a:solidFill>
                  <a:srgbClr val="0000FF"/>
                </a:solidFill>
                <a:latin typeface="Calibri" pitchFamily="34" charset="0"/>
                <a:cs typeface="Calibri" pitchFamily="34" charset="0"/>
              </a:rPr>
              <a:t>đang</a:t>
            </a:r>
            <a:r>
              <a:rPr lang="en-US" sz="3500" b="1" i="1" smtClean="0">
                <a:solidFill>
                  <a:srgbClr val="0000FF"/>
                </a:solidFill>
                <a:latin typeface="Calibri" pitchFamily="34" charset="0"/>
                <a:cs typeface="Calibri" pitchFamily="34" charset="0"/>
              </a:rPr>
              <a:t> c</a:t>
            </a:r>
            <a:r>
              <a:rPr lang="en-US" sz="3500" b="1" i="1" smtClean="0">
                <a:solidFill>
                  <a:srgbClr val="0000FF"/>
                </a:solidFill>
              </a:rPr>
              <a:t>ó sự thay đổi.</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748661" cy="735969"/>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9. Hai dân tộc thiểu số có qui mô dân số lớn nhất nước ta là</a:t>
            </a:r>
            <a:endParaRPr lang="en-US" sz="3500" b="1" smtClean="0">
              <a:solidFill>
                <a:srgbClr val="7030A0"/>
              </a:solidFill>
            </a:endParaRPr>
          </a:p>
        </p:txBody>
      </p:sp>
      <p:sp>
        <p:nvSpPr>
          <p:cNvPr id="9" name="TextBox 8"/>
          <p:cNvSpPr txBox="1"/>
          <p:nvPr/>
        </p:nvSpPr>
        <p:spPr>
          <a:xfrm>
            <a:off x="6907363" y="3122431"/>
            <a:ext cx="4845133" cy="661716"/>
          </a:xfrm>
          <a:prstGeom prst="rect">
            <a:avLst/>
          </a:prstGeom>
          <a:noFill/>
        </p:spPr>
        <p:txBody>
          <a:bodyPr wrap="square" lIns="121917" tIns="60958" rIns="121917" bIns="60958" rtlCol="0">
            <a:spAutoFit/>
          </a:bodyPr>
          <a:lstStyle/>
          <a:p>
            <a:pPr algn="just"/>
            <a:r>
              <a:rPr lang="en-US" sz="3500" b="1" i="1" smtClean="0">
                <a:solidFill>
                  <a:srgbClr val="0000FF"/>
                </a:solidFill>
              </a:rPr>
              <a:t>Tày và Thái</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FB931-B13E-41B7-AB99-F53A2ADA84E3}"/>
              </a:ext>
            </a:extLst>
          </p:cNvPr>
          <p:cNvSpPr>
            <a:spLocks noGrp="1"/>
          </p:cNvSpPr>
          <p:nvPr>
            <p:ph type="ctrTitle"/>
          </p:nvPr>
        </p:nvSpPr>
        <p:spPr>
          <a:xfrm>
            <a:off x="2939148" y="237377"/>
            <a:ext cx="5791200" cy="617648"/>
          </a:xfrm>
          <a:solidFill>
            <a:srgbClr val="002060"/>
          </a:solidFill>
        </p:spPr>
        <p:txBody>
          <a:bodyPr>
            <a:normAutofit fontScale="90000"/>
          </a:bodyPr>
          <a:lstStyle/>
          <a:p>
            <a:r>
              <a:rPr lang="en-US" sz="4700" b="1" dirty="0" err="1">
                <a:solidFill>
                  <a:srgbClr val="FFFF00"/>
                </a:solidFill>
                <a:latin typeface="Arial" panose="020B0604020202020204" pitchFamily="34" charset="0"/>
                <a:cs typeface="Arial" panose="020B0604020202020204" pitchFamily="34" charset="0"/>
              </a:rPr>
              <a:t>Trả</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lời</a:t>
            </a:r>
            <a:r>
              <a:rPr lang="en-US" sz="4700" b="1" dirty="0">
                <a:solidFill>
                  <a:srgbClr val="FFFF00"/>
                </a:solidFill>
                <a:latin typeface="Arial" panose="020B0604020202020204" pitchFamily="34" charset="0"/>
                <a:cs typeface="Arial" panose="020B0604020202020204" pitchFamily="34" charset="0"/>
              </a:rPr>
              <a:t> </a:t>
            </a:r>
            <a:r>
              <a:rPr lang="en-US" sz="4700" b="1" dirty="0" err="1">
                <a:solidFill>
                  <a:srgbClr val="FFFF00"/>
                </a:solidFill>
                <a:latin typeface="Arial" panose="020B0604020202020204" pitchFamily="34" charset="0"/>
                <a:cs typeface="Arial" panose="020B0604020202020204" pitchFamily="34" charset="0"/>
              </a:rPr>
              <a:t>nhanh</a:t>
            </a:r>
            <a:endParaRPr lang="en-US" sz="47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DF95C0F-F358-448E-AD0A-F2021FE33EB7}"/>
              </a:ext>
            </a:extLst>
          </p:cNvPr>
          <p:cNvSpPr/>
          <p:nvPr/>
        </p:nvSpPr>
        <p:spPr>
          <a:xfrm>
            <a:off x="2133600" y="2775839"/>
            <a:ext cx="385043" cy="523220"/>
          </a:xfrm>
          <a:prstGeom prst="rect">
            <a:avLst/>
          </a:prstGeom>
        </p:spPr>
        <p:txBody>
          <a:bodyPr wrap="none" lIns="91438" tIns="45719" rIns="91438" bIns="45719">
            <a:spAutoFit/>
          </a:bodyPr>
          <a:lstStyle/>
          <a:p>
            <a:r>
              <a:rPr lang="en-US" sz="2800" b="1" dirty="0">
                <a:solidFill>
                  <a:schemeClr val="bg1"/>
                </a:solidFill>
                <a:latin typeface="Arial" panose="020B0604020202020204" pitchFamily="34" charset="0"/>
                <a:cs typeface="Arial" panose="020B0604020202020204" pitchFamily="34" charset="0"/>
              </a:rPr>
              <a:t>4</a:t>
            </a:r>
            <a:endParaRPr lang="en-US" sz="2800" b="1" dirty="0">
              <a:solidFill>
                <a:schemeClr val="bg1"/>
              </a:solidFill>
            </a:endParaRPr>
          </a:p>
        </p:txBody>
      </p:sp>
      <p:sp>
        <p:nvSpPr>
          <p:cNvPr id="6" name="Rectangle 5">
            <a:extLst>
              <a:ext uri="{FF2B5EF4-FFF2-40B4-BE49-F238E27FC236}">
                <a16:creationId xmlns:a16="http://schemas.microsoft.com/office/drawing/2014/main" xmlns="" id="{EA2CAB06-C717-43F4-8A99-69D4642BD834}"/>
              </a:ext>
            </a:extLst>
          </p:cNvPr>
          <p:cNvSpPr/>
          <p:nvPr/>
        </p:nvSpPr>
        <p:spPr>
          <a:xfrm>
            <a:off x="3310598" y="4129671"/>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3</a:t>
            </a:r>
            <a:endParaRPr lang="en-US" sz="3200" b="1" dirty="0">
              <a:solidFill>
                <a:schemeClr val="bg1"/>
              </a:solidFill>
            </a:endParaRPr>
          </a:p>
        </p:txBody>
      </p:sp>
      <p:sp>
        <p:nvSpPr>
          <p:cNvPr id="7" name="Rectangle 6">
            <a:extLst>
              <a:ext uri="{FF2B5EF4-FFF2-40B4-BE49-F238E27FC236}">
                <a16:creationId xmlns:a16="http://schemas.microsoft.com/office/drawing/2014/main" xmlns="" id="{A7A75DEE-4535-4AAE-A750-7A82F782E6E4}"/>
              </a:ext>
            </a:extLst>
          </p:cNvPr>
          <p:cNvSpPr/>
          <p:nvPr/>
        </p:nvSpPr>
        <p:spPr>
          <a:xfrm>
            <a:off x="2518642" y="4816922"/>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2</a:t>
            </a:r>
            <a:endParaRPr lang="en-US" sz="3200" b="1" dirty="0">
              <a:solidFill>
                <a:schemeClr val="bg1"/>
              </a:solidFill>
            </a:endParaRPr>
          </a:p>
        </p:txBody>
      </p:sp>
      <p:sp>
        <p:nvSpPr>
          <p:cNvPr id="8" name="Rectangle 7">
            <a:extLst>
              <a:ext uri="{FF2B5EF4-FFF2-40B4-BE49-F238E27FC236}">
                <a16:creationId xmlns:a16="http://schemas.microsoft.com/office/drawing/2014/main" xmlns="" id="{1598022B-D793-41BC-AC66-D3BB519D8032}"/>
              </a:ext>
            </a:extLst>
          </p:cNvPr>
          <p:cNvSpPr/>
          <p:nvPr/>
        </p:nvSpPr>
        <p:spPr>
          <a:xfrm>
            <a:off x="4345361" y="4347627"/>
            <a:ext cx="412292" cy="584775"/>
          </a:xfrm>
          <a:prstGeom prst="rect">
            <a:avLst/>
          </a:prstGeom>
        </p:spPr>
        <p:txBody>
          <a:bodyPr wrap="none" lIns="91438" tIns="45719" rIns="91438" bIns="45719">
            <a:spAutoFit/>
          </a:bodyPr>
          <a:lstStyle/>
          <a:p>
            <a:r>
              <a:rPr lang="en-US" sz="3200" b="1" dirty="0">
                <a:solidFill>
                  <a:schemeClr val="bg1"/>
                </a:solidFill>
                <a:latin typeface="Arial" panose="020B0604020202020204" pitchFamily="34" charset="0"/>
                <a:cs typeface="Arial" panose="020B0604020202020204" pitchFamily="34" charset="0"/>
              </a:rPr>
              <a:t>1</a:t>
            </a:r>
            <a:endParaRPr lang="en-US" sz="3200" b="1" dirty="0">
              <a:solidFill>
                <a:schemeClr val="bg1"/>
              </a:solidFill>
            </a:endParaRPr>
          </a:p>
        </p:txBody>
      </p:sp>
      <p:sp>
        <p:nvSpPr>
          <p:cNvPr id="14" name="Rectangle 13">
            <a:extLst>
              <a:ext uri="{FF2B5EF4-FFF2-40B4-BE49-F238E27FC236}">
                <a16:creationId xmlns:a16="http://schemas.microsoft.com/office/drawing/2014/main" xmlns="" id="{98454211-A9AA-4A2B-A88E-3FA87485C659}"/>
              </a:ext>
            </a:extLst>
          </p:cNvPr>
          <p:cNvSpPr/>
          <p:nvPr/>
        </p:nvSpPr>
        <p:spPr>
          <a:xfrm>
            <a:off x="253334" y="1188891"/>
            <a:ext cx="11748661" cy="732506"/>
          </a:xfrm>
          <a:prstGeom prst="rect">
            <a:avLst/>
          </a:prstGeom>
          <a:ln>
            <a:noFill/>
          </a:ln>
        </p:spPr>
        <p:txBody>
          <a:bodyPr wrap="square" lIns="91438" tIns="45719" rIns="91438" bIns="45719">
            <a:spAutoFit/>
          </a:bodyPr>
          <a:lstStyle/>
          <a:p>
            <a:pPr algn="just">
              <a:lnSpc>
                <a:spcPct val="130000"/>
              </a:lnSpc>
            </a:pPr>
            <a:r>
              <a:rPr lang="en-US" sz="3500" b="1" i="1" smtClean="0">
                <a:solidFill>
                  <a:srgbClr val="7030A0"/>
                </a:solidFill>
              </a:rPr>
              <a:t>10. Nguyên nhân chủ yếu của vấn đề già hóa dân số nước ta là</a:t>
            </a:r>
            <a:endParaRPr lang="en-US" sz="3500" b="1" dirty="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9" name="TextBox 8"/>
          <p:cNvSpPr txBox="1"/>
          <p:nvPr/>
        </p:nvSpPr>
        <p:spPr>
          <a:xfrm>
            <a:off x="2470246" y="2407546"/>
            <a:ext cx="9405080" cy="661716"/>
          </a:xfrm>
          <a:prstGeom prst="rect">
            <a:avLst/>
          </a:prstGeom>
          <a:noFill/>
        </p:spPr>
        <p:txBody>
          <a:bodyPr wrap="square" lIns="121917" tIns="60958" rIns="121917" bIns="60958" rtlCol="0">
            <a:spAutoFit/>
          </a:bodyPr>
          <a:lstStyle/>
          <a:p>
            <a:pPr algn="just"/>
            <a:r>
              <a:rPr lang="en-US" sz="3500" b="1" i="1" smtClean="0">
                <a:solidFill>
                  <a:srgbClr val="0000FF"/>
                </a:solidFill>
              </a:rPr>
              <a:t>chất lượng cuộc sống ngày càng được nâng cao.</a:t>
            </a:r>
            <a:endParaRPr lang="en-US" sz="3500">
              <a:solidFill>
                <a:srgbClr val="0000FF"/>
              </a:solidFill>
            </a:endParaRPr>
          </a:p>
        </p:txBody>
      </p:sp>
    </p:spTree>
    <p:extLst>
      <p:ext uri="{BB962C8B-B14F-4D97-AF65-F5344CB8AC3E}">
        <p14:creationId xmlns:p14="http://schemas.microsoft.com/office/powerpoint/2010/main" val="26862748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xmlns="" id="{83943E22-6FC5-4857-96F1-DB4BDF369685}"/>
              </a:ext>
            </a:extLst>
          </p:cNvPr>
          <p:cNvSpPr/>
          <p:nvPr/>
        </p:nvSpPr>
        <p:spPr>
          <a:xfrm>
            <a:off x="570022" y="2058393"/>
            <a:ext cx="11210300" cy="3141404"/>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just">
              <a:lnSpc>
                <a:spcPct val="130000"/>
              </a:lnSpc>
            </a:pPr>
            <a:r>
              <a:rPr lang="en-US" sz="3200" b="1" i="1" smtClean="0">
                <a:solidFill>
                  <a:srgbClr val="0000FF"/>
                </a:solidFill>
                <a:cs typeface="Arial" pitchFamily="34" charset="0"/>
              </a:rPr>
              <a:t>Về nhà:</a:t>
            </a:r>
          </a:p>
          <a:p>
            <a:pPr lvl="0" algn="just">
              <a:lnSpc>
                <a:spcPct val="130000"/>
              </a:lnSpc>
            </a:pPr>
            <a:r>
              <a:rPr lang="en-US" sz="3200" b="1" i="1" smtClean="0">
                <a:solidFill>
                  <a:srgbClr val="0000FF"/>
                </a:solidFill>
                <a:cs typeface="Arial" pitchFamily="34" charset="0"/>
              </a:rPr>
              <a:t>+ Sưu tầm thông tin tư liệu viết 1 đoạn văn khoảng 10 dòng về một dân tộc thiểu số ở nước ta mà em biết.</a:t>
            </a:r>
          </a:p>
          <a:p>
            <a:pPr lvl="0" algn="just">
              <a:lnSpc>
                <a:spcPct val="130000"/>
              </a:lnSpc>
            </a:pPr>
            <a:r>
              <a:rPr lang="en-US" sz="3200" b="1" i="1" smtClean="0">
                <a:solidFill>
                  <a:srgbClr val="0000FF"/>
                </a:solidFill>
                <a:cs typeface="Arial" pitchFamily="34" charset="0"/>
              </a:rPr>
              <a:t>+ Dựa vào bảng 1.1 SGK vẽ biểu đồ thể hiện số dân và tỉ lệ dân số nước ta</a:t>
            </a:r>
            <a:r>
              <a:rPr lang="en-US" sz="1600" b="1" i="1" smtClean="0">
                <a:solidFill>
                  <a:srgbClr val="0000FF"/>
                </a:solidFill>
                <a:cs typeface="Arial" pitchFamily="34" charset="0"/>
              </a:rPr>
              <a:t>9,</a:t>
            </a:r>
            <a:r>
              <a:rPr lang="en-US" sz="3200" b="1" i="1" smtClean="0">
                <a:solidFill>
                  <a:srgbClr val="0000FF"/>
                </a:solidFill>
                <a:cs typeface="Arial" pitchFamily="34" charset="0"/>
              </a:rPr>
              <a:t> giai đoạn 1989 - 2021. Nhận xét.</a:t>
            </a: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321537" y="728354"/>
            <a:ext cx="1675732" cy="1522661"/>
          </a:xfrm>
          <a:prstGeom prst="rect">
            <a:avLst/>
          </a:prstGeom>
          <a:noFill/>
          <a:ln w="9525">
            <a:noFill/>
            <a:miter lim="800000"/>
            <a:headEnd/>
            <a:tailEnd/>
          </a:ln>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
              </a:ext>
            </a:extLst>
          </a:blip>
          <a:srcRect/>
          <a:stretch>
            <a:fillRect/>
          </a:stretch>
        </p:blipFill>
        <p:spPr>
          <a:xfrm>
            <a:off x="10706343" y="4886717"/>
            <a:ext cx="1250868" cy="1971283"/>
          </a:xfrm>
          <a:prstGeom prst="rect">
            <a:avLst/>
          </a:prstGeom>
        </p:spPr>
      </p:pic>
      <p:sp>
        <p:nvSpPr>
          <p:cNvPr id="6" name="Rectangle 5">
            <a:extLst>
              <a:ext uri="{FF2B5EF4-FFF2-40B4-BE49-F238E27FC236}">
                <a16:creationId xmlns:a16="http://schemas.microsoft.com/office/drawing/2014/main" xmlns=""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smtClean="0">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ow to Write a Genuine Thank You Note - Sugar and Spice">
            <a:extLst>
              <a:ext uri="{FF2B5EF4-FFF2-40B4-BE49-F238E27FC236}">
                <a16:creationId xmlns="" xmlns:a16="http://schemas.microsoft.com/office/drawing/2014/main" id="{A2CB3D84-D7B7-4A53-867E-EF721C4814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19" r="5504" b="-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59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S và ĐL 7\GA Địa lí 7 (KNTTCS)\56.GADT Địa lí 7 (KNTTCS)\Ngỏ.jpg"/>
          <p:cNvPicPr>
            <a:picLocks noChangeAspect="1" noChangeArrowheads="1"/>
          </p:cNvPicPr>
          <p:nvPr/>
        </p:nvPicPr>
        <p:blipFill>
          <a:blip r:embed="rId2"/>
          <a:srcRect/>
          <a:stretch>
            <a:fillRect/>
          </a:stretch>
        </p:blipFill>
        <p:spPr bwMode="auto">
          <a:xfrm>
            <a:off x="444500" y="419100"/>
            <a:ext cx="11303000" cy="6019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63140"/>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sp>
        <p:nvSpPr>
          <p:cNvPr id="15" name="Rectangle 14"/>
          <p:cNvSpPr/>
          <p:nvPr/>
        </p:nvSpPr>
        <p:spPr>
          <a:xfrm>
            <a:off x="176594" y="805937"/>
            <a:ext cx="7321486" cy="1015661"/>
          </a:xfrm>
          <a:prstGeom prst="rect">
            <a:avLst/>
          </a:prstGeom>
        </p:spPr>
        <p:txBody>
          <a:bodyPr wrap="square" lIns="91438" tIns="45719" rIns="91438" bIns="45719">
            <a:spAutoFit/>
          </a:bodyPr>
          <a:lstStyle/>
          <a:p>
            <a:r>
              <a:rPr lang="en-US" sz="3000" b="1" u="sng" smtClean="0">
                <a:solidFill>
                  <a:srgbClr val="002060"/>
                </a:solidFill>
                <a:cs typeface="Arial" pitchFamily="34" charset="0"/>
              </a:rPr>
              <a:t>1. Dân tộc</a:t>
            </a:r>
          </a:p>
          <a:p>
            <a:r>
              <a:rPr lang="en-US" sz="3000" b="1" i="1" smtClean="0">
                <a:solidFill>
                  <a:srgbClr val="002060"/>
                </a:solidFill>
                <a:cs typeface="Arial" pitchFamily="34" charset="0"/>
              </a:rPr>
              <a:t>a. Các dân tộc ở Việt Nam</a:t>
            </a:r>
            <a:endParaRPr lang="en-US" sz="3000" i="1"/>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1"/>
          <p:cNvSpPr>
            <a:spLocks noChangeArrowheads="1"/>
          </p:cNvSpPr>
          <p:nvPr/>
        </p:nvSpPr>
        <p:spPr bwMode="auto">
          <a:xfrm>
            <a:off x="209007" y="1737363"/>
            <a:ext cx="11717382" cy="754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sz="3200" b="1" smtClean="0"/>
              <a:t>- Việt Nam có 54 dân tộc cùng chung sống.</a:t>
            </a: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0" y="0"/>
            <a:ext cx="5994400" cy="3282950"/>
            <a:chOff x="0" y="0"/>
            <a:chExt cx="2832" cy="2068"/>
          </a:xfrm>
          <a:solidFill>
            <a:schemeClr val="bg1"/>
          </a:solidFill>
        </p:grpSpPr>
        <p:pic>
          <p:nvPicPr>
            <p:cNvPr id="22532" name="Picture 4" descr="03"/>
            <p:cNvPicPr>
              <a:picLocks noChangeAspect="1" noChangeArrowheads="1"/>
            </p:cNvPicPr>
            <p:nvPr/>
          </p:nvPicPr>
          <p:blipFill>
            <a:blip r:embed="rId2"/>
            <a:srcRect/>
            <a:stretch>
              <a:fillRect/>
            </a:stretch>
          </p:blipFill>
          <p:spPr bwMode="auto">
            <a:xfrm>
              <a:off x="0" y="0"/>
              <a:ext cx="2832" cy="2068"/>
            </a:xfrm>
            <a:prstGeom prst="rect">
              <a:avLst/>
            </a:prstGeom>
            <a:grpFill/>
            <a:ln>
              <a:solidFill>
                <a:srgbClr val="0000FF"/>
              </a:solidFill>
            </a:ln>
          </p:spPr>
        </p:pic>
        <p:sp>
          <p:nvSpPr>
            <p:cNvPr id="22549" name="Text Box 21"/>
            <p:cNvSpPr txBox="1">
              <a:spLocks noChangeArrowheads="1"/>
            </p:cNvSpPr>
            <p:nvPr/>
          </p:nvSpPr>
          <p:spPr bwMode="auto">
            <a:xfrm>
              <a:off x="192" y="1632"/>
              <a:ext cx="1104" cy="271"/>
            </a:xfrm>
            <a:prstGeom prst="rect">
              <a:avLst/>
            </a:prstGeom>
            <a:grpFill/>
            <a:ln w="9525">
              <a:solidFill>
                <a:srgbClr val="0000FF"/>
              </a:solidFill>
              <a:miter lim="800000"/>
              <a:headEnd/>
              <a:tailEnd/>
            </a:ln>
            <a:effectLst/>
          </p:spPr>
          <p:txBody>
            <a:bodyPr>
              <a:spAutoFit/>
            </a:bodyPr>
            <a:lstStyle/>
            <a:p>
              <a:pPr algn="ctr">
                <a:spcBef>
                  <a:spcPct val="50000"/>
                </a:spcBef>
              </a:pPr>
              <a:r>
                <a:rPr lang="en-US" sz="2200" b="1" smtClean="0">
                  <a:solidFill>
                    <a:srgbClr val="0000FF"/>
                  </a:solidFill>
                </a:rPr>
                <a:t>Dân tộc Thái</a:t>
              </a:r>
              <a:endParaRPr lang="en-US" sz="2200" b="1">
                <a:solidFill>
                  <a:srgbClr val="0000FF"/>
                </a:solidFill>
              </a:endParaRPr>
            </a:p>
          </p:txBody>
        </p:sp>
      </p:grpSp>
      <p:grpSp>
        <p:nvGrpSpPr>
          <p:cNvPr id="3" name="Group 24"/>
          <p:cNvGrpSpPr>
            <a:grpSpLocks/>
          </p:cNvGrpSpPr>
          <p:nvPr/>
        </p:nvGrpSpPr>
        <p:grpSpPr bwMode="auto">
          <a:xfrm>
            <a:off x="5994400" y="0"/>
            <a:ext cx="6197600" cy="3276600"/>
            <a:chOff x="2832" y="0"/>
            <a:chExt cx="2928" cy="2064"/>
          </a:xfrm>
          <a:solidFill>
            <a:schemeClr val="bg1"/>
          </a:solidFill>
        </p:grpSpPr>
        <p:pic>
          <p:nvPicPr>
            <p:cNvPr id="22533" name="Picture 5" descr="04"/>
            <p:cNvPicPr>
              <a:picLocks noChangeAspect="1" noChangeArrowheads="1"/>
            </p:cNvPicPr>
            <p:nvPr/>
          </p:nvPicPr>
          <p:blipFill>
            <a:blip r:embed="rId3"/>
            <a:srcRect/>
            <a:stretch>
              <a:fillRect/>
            </a:stretch>
          </p:blipFill>
          <p:spPr bwMode="auto">
            <a:xfrm>
              <a:off x="2832" y="0"/>
              <a:ext cx="2928" cy="2064"/>
            </a:xfrm>
            <a:prstGeom prst="rect">
              <a:avLst/>
            </a:prstGeom>
            <a:grpFill/>
            <a:ln>
              <a:solidFill>
                <a:srgbClr val="0000FF"/>
              </a:solidFill>
            </a:ln>
          </p:spPr>
        </p:pic>
        <p:sp>
          <p:nvSpPr>
            <p:cNvPr id="22551" name="Text Box 23"/>
            <p:cNvSpPr txBox="1">
              <a:spLocks noChangeArrowheads="1"/>
            </p:cNvSpPr>
            <p:nvPr/>
          </p:nvSpPr>
          <p:spPr bwMode="auto">
            <a:xfrm>
              <a:off x="4656" y="0"/>
              <a:ext cx="1104" cy="271"/>
            </a:xfrm>
            <a:prstGeom prst="rect">
              <a:avLst/>
            </a:prstGeom>
            <a:grpFill/>
            <a:ln w="9525">
              <a:solidFill>
                <a:srgbClr val="0000FF"/>
              </a:solidFill>
              <a:miter lim="800000"/>
              <a:headEnd/>
              <a:tailEnd/>
            </a:ln>
            <a:effectLst/>
          </p:spPr>
          <p:txBody>
            <a:bodyPr>
              <a:spAutoFit/>
            </a:bodyPr>
            <a:lstStyle/>
            <a:p>
              <a:pPr algn="ctr">
                <a:spcBef>
                  <a:spcPct val="50000"/>
                </a:spcBef>
              </a:pPr>
              <a:r>
                <a:rPr lang="en-US" sz="2200" b="1" smtClean="0">
                  <a:solidFill>
                    <a:srgbClr val="0000FF"/>
                  </a:solidFill>
                </a:rPr>
                <a:t>Dân tộc Tày</a:t>
              </a:r>
              <a:endParaRPr lang="en-US" sz="2200" b="1">
                <a:solidFill>
                  <a:srgbClr val="0000FF"/>
                </a:solidFill>
              </a:endParaRPr>
            </a:p>
          </p:txBody>
        </p:sp>
      </p:grpSp>
      <p:grpSp>
        <p:nvGrpSpPr>
          <p:cNvPr id="4" name="Group 26"/>
          <p:cNvGrpSpPr>
            <a:grpSpLocks/>
          </p:cNvGrpSpPr>
          <p:nvPr/>
        </p:nvGrpSpPr>
        <p:grpSpPr bwMode="auto">
          <a:xfrm>
            <a:off x="0" y="3276600"/>
            <a:ext cx="3962400" cy="3581400"/>
            <a:chOff x="0" y="2064"/>
            <a:chExt cx="1872" cy="2256"/>
          </a:xfrm>
          <a:solidFill>
            <a:schemeClr val="bg1"/>
          </a:solidFill>
        </p:grpSpPr>
        <p:pic>
          <p:nvPicPr>
            <p:cNvPr id="22534" name="Picture 6" descr="Người Hmông"/>
            <p:cNvPicPr>
              <a:picLocks noChangeAspect="1" noChangeArrowheads="1"/>
            </p:cNvPicPr>
            <p:nvPr/>
          </p:nvPicPr>
          <p:blipFill>
            <a:blip r:embed="rId4"/>
            <a:srcRect/>
            <a:stretch>
              <a:fillRect/>
            </a:stretch>
          </p:blipFill>
          <p:spPr bwMode="auto">
            <a:xfrm>
              <a:off x="0" y="2064"/>
              <a:ext cx="1824" cy="2256"/>
            </a:xfrm>
            <a:prstGeom prst="rect">
              <a:avLst/>
            </a:prstGeom>
            <a:grpFill/>
            <a:ln>
              <a:solidFill>
                <a:srgbClr val="0000FF"/>
              </a:solidFill>
            </a:ln>
          </p:spPr>
        </p:pic>
        <p:sp>
          <p:nvSpPr>
            <p:cNvPr id="22553" name="Text Box 25"/>
            <p:cNvSpPr txBox="1">
              <a:spLocks noChangeArrowheads="1"/>
            </p:cNvSpPr>
            <p:nvPr/>
          </p:nvSpPr>
          <p:spPr bwMode="auto">
            <a:xfrm>
              <a:off x="624" y="3993"/>
              <a:ext cx="1248" cy="271"/>
            </a:xfrm>
            <a:prstGeom prst="rect">
              <a:avLst/>
            </a:prstGeom>
            <a:grpFill/>
            <a:ln w="9525">
              <a:solidFill>
                <a:srgbClr val="0000FF"/>
              </a:solidFill>
              <a:miter lim="800000"/>
              <a:headEnd/>
              <a:tailEnd/>
            </a:ln>
            <a:effectLst/>
          </p:spPr>
          <p:txBody>
            <a:bodyPr>
              <a:spAutoFit/>
            </a:bodyPr>
            <a:lstStyle/>
            <a:p>
              <a:pPr algn="ctr">
                <a:spcBef>
                  <a:spcPct val="50000"/>
                </a:spcBef>
              </a:pPr>
              <a:r>
                <a:rPr lang="en-US" sz="2200" b="1" smtClean="0">
                  <a:solidFill>
                    <a:srgbClr val="0000FF"/>
                  </a:solidFill>
                </a:rPr>
                <a:t>Dân tộc H mông</a:t>
              </a:r>
              <a:endParaRPr lang="en-US" sz="2200" b="1">
                <a:solidFill>
                  <a:srgbClr val="0000FF"/>
                </a:solidFill>
              </a:endParaRPr>
            </a:p>
          </p:txBody>
        </p:sp>
      </p:grpSp>
      <p:grpSp>
        <p:nvGrpSpPr>
          <p:cNvPr id="5" name="Group 28"/>
          <p:cNvGrpSpPr>
            <a:grpSpLocks/>
          </p:cNvGrpSpPr>
          <p:nvPr/>
        </p:nvGrpSpPr>
        <p:grpSpPr bwMode="auto">
          <a:xfrm>
            <a:off x="8026400" y="3276600"/>
            <a:ext cx="4165600" cy="3581400"/>
            <a:chOff x="4224" y="2064"/>
            <a:chExt cx="1536" cy="2256"/>
          </a:xfrm>
          <a:solidFill>
            <a:schemeClr val="bg1"/>
          </a:solidFill>
        </p:grpSpPr>
        <p:pic>
          <p:nvPicPr>
            <p:cNvPr id="22546" name="Picture 18" descr="Dao đỏ"/>
            <p:cNvPicPr>
              <a:picLocks noChangeAspect="1" noChangeArrowheads="1"/>
            </p:cNvPicPr>
            <p:nvPr/>
          </p:nvPicPr>
          <p:blipFill>
            <a:blip r:embed="rId5"/>
            <a:srcRect/>
            <a:stretch>
              <a:fillRect/>
            </a:stretch>
          </p:blipFill>
          <p:spPr bwMode="auto">
            <a:xfrm>
              <a:off x="4224" y="2064"/>
              <a:ext cx="1536" cy="2256"/>
            </a:xfrm>
            <a:prstGeom prst="rect">
              <a:avLst/>
            </a:prstGeom>
            <a:grpFill/>
            <a:ln>
              <a:solidFill>
                <a:srgbClr val="0000FF"/>
              </a:solidFill>
            </a:ln>
          </p:spPr>
        </p:pic>
        <p:sp>
          <p:nvSpPr>
            <p:cNvPr id="22555" name="Text Box 27"/>
            <p:cNvSpPr txBox="1">
              <a:spLocks noChangeArrowheads="1"/>
            </p:cNvSpPr>
            <p:nvPr/>
          </p:nvSpPr>
          <p:spPr bwMode="auto">
            <a:xfrm>
              <a:off x="4320" y="4041"/>
              <a:ext cx="1200" cy="271"/>
            </a:xfrm>
            <a:prstGeom prst="rect">
              <a:avLst/>
            </a:prstGeom>
            <a:grpFill/>
            <a:ln w="9525">
              <a:solidFill>
                <a:srgbClr val="0000FF"/>
              </a:solidFill>
              <a:miter lim="800000"/>
              <a:headEnd/>
              <a:tailEnd/>
            </a:ln>
            <a:effectLst/>
          </p:spPr>
          <p:txBody>
            <a:bodyPr>
              <a:spAutoFit/>
            </a:bodyPr>
            <a:lstStyle/>
            <a:p>
              <a:pPr algn="ctr">
                <a:spcBef>
                  <a:spcPct val="50000"/>
                </a:spcBef>
              </a:pPr>
              <a:r>
                <a:rPr lang="en-US" sz="2200" b="1" smtClean="0">
                  <a:solidFill>
                    <a:srgbClr val="0000FF"/>
                  </a:solidFill>
                </a:rPr>
                <a:t>Dân tộc Dao đỏ</a:t>
              </a:r>
              <a:endParaRPr lang="en-US" sz="2200" b="1">
                <a:solidFill>
                  <a:srgbClr val="0000FF"/>
                </a:solidFill>
              </a:endParaRPr>
            </a:p>
          </p:txBody>
        </p:sp>
      </p:grpSp>
      <p:grpSp>
        <p:nvGrpSpPr>
          <p:cNvPr id="6" name="Group 34"/>
          <p:cNvGrpSpPr>
            <a:grpSpLocks/>
          </p:cNvGrpSpPr>
          <p:nvPr/>
        </p:nvGrpSpPr>
        <p:grpSpPr bwMode="auto">
          <a:xfrm>
            <a:off x="3860800" y="3276600"/>
            <a:ext cx="4165600" cy="3581400"/>
            <a:chOff x="1824" y="2064"/>
            <a:chExt cx="1968" cy="2256"/>
          </a:xfrm>
          <a:solidFill>
            <a:schemeClr val="bg1"/>
          </a:solidFill>
        </p:grpSpPr>
        <p:pic>
          <p:nvPicPr>
            <p:cNvPr id="22557" name="Picture 29" descr="Hà nhì"/>
            <p:cNvPicPr>
              <a:picLocks noChangeAspect="1" noChangeArrowheads="1"/>
            </p:cNvPicPr>
            <p:nvPr/>
          </p:nvPicPr>
          <p:blipFill>
            <a:blip r:embed="rId6"/>
            <a:srcRect/>
            <a:stretch>
              <a:fillRect/>
            </a:stretch>
          </p:blipFill>
          <p:spPr bwMode="auto">
            <a:xfrm>
              <a:off x="1824" y="2064"/>
              <a:ext cx="1968" cy="2256"/>
            </a:xfrm>
            <a:prstGeom prst="rect">
              <a:avLst/>
            </a:prstGeom>
            <a:grpFill/>
            <a:ln>
              <a:solidFill>
                <a:srgbClr val="0000FF"/>
              </a:solidFill>
            </a:ln>
          </p:spPr>
        </p:pic>
        <p:sp>
          <p:nvSpPr>
            <p:cNvPr id="22561" name="Text Box 33"/>
            <p:cNvSpPr txBox="1">
              <a:spLocks noChangeArrowheads="1"/>
            </p:cNvSpPr>
            <p:nvPr/>
          </p:nvSpPr>
          <p:spPr bwMode="auto">
            <a:xfrm>
              <a:off x="2400" y="2208"/>
              <a:ext cx="1344" cy="271"/>
            </a:xfrm>
            <a:prstGeom prst="rect">
              <a:avLst/>
            </a:prstGeom>
            <a:grpFill/>
            <a:ln w="9525">
              <a:solidFill>
                <a:srgbClr val="0000FF"/>
              </a:solidFill>
              <a:miter lim="800000"/>
              <a:headEnd/>
              <a:tailEnd/>
            </a:ln>
            <a:effectLst/>
          </p:spPr>
          <p:txBody>
            <a:bodyPr>
              <a:spAutoFit/>
            </a:bodyPr>
            <a:lstStyle/>
            <a:p>
              <a:pPr algn="ctr">
                <a:spcBef>
                  <a:spcPct val="50000"/>
                </a:spcBef>
              </a:pPr>
              <a:r>
                <a:rPr lang="en-US" sz="2200" b="1" smtClean="0">
                  <a:solidFill>
                    <a:srgbClr val="0000FF"/>
                  </a:solidFill>
                </a:rPr>
                <a:t>Dân tộc Hà Nhì</a:t>
              </a:r>
              <a:endParaRPr lang="en-US" sz="2200" b="1">
                <a:solidFill>
                  <a:srgbClr val="0000FF"/>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800" decel="100000"/>
                                        <p:tgtEl>
                                          <p:spTgt spid="6"/>
                                        </p:tgtEl>
                                      </p:cBhvr>
                                    </p:animEffect>
                                    <p:anim calcmode="lin" valueType="num">
                                      <p:cBhvr>
                                        <p:cTn id="30" dur="800" decel="100000" fill="hold"/>
                                        <p:tgtEl>
                                          <p:spTgt spid="6"/>
                                        </p:tgtEl>
                                        <p:attrNameLst>
                                          <p:attrName>style.rotation</p:attrName>
                                        </p:attrNameLst>
                                      </p:cBhvr>
                                      <p:tavLst>
                                        <p:tav tm="0">
                                          <p:val>
                                            <p:fltVal val="-90"/>
                                          </p:val>
                                        </p:tav>
                                        <p:tav tm="100000">
                                          <p:val>
                                            <p:fltVal val="0"/>
                                          </p:val>
                                        </p:tav>
                                      </p:tavLst>
                                    </p:anim>
                                    <p:anim calcmode="lin" valueType="num">
                                      <p:cBhvr>
                                        <p:cTn id="31" dur="800" decel="100000" fill="hold"/>
                                        <p:tgtEl>
                                          <p:spTgt spid="6"/>
                                        </p:tgtEl>
                                        <p:attrNameLst>
                                          <p:attrName>ppt_x</p:attrName>
                                        </p:attrNameLst>
                                      </p:cBhvr>
                                      <p:tavLst>
                                        <p:tav tm="0">
                                          <p:val>
                                            <p:strVal val="#ppt_x+0.4"/>
                                          </p:val>
                                        </p:tav>
                                        <p:tav tm="100000">
                                          <p:val>
                                            <p:strVal val="#ppt_x-0.05"/>
                                          </p:val>
                                        </p:tav>
                                      </p:tavLst>
                                    </p:anim>
                                    <p:anim calcmode="lin" valueType="num">
                                      <p:cBhvr>
                                        <p:cTn id="32" dur="800" decel="100000" fill="hold"/>
                                        <p:tgtEl>
                                          <p:spTgt spid="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63140"/>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sp>
        <p:nvSpPr>
          <p:cNvPr id="15" name="Rectangle 14"/>
          <p:cNvSpPr/>
          <p:nvPr/>
        </p:nvSpPr>
        <p:spPr>
          <a:xfrm>
            <a:off x="176594" y="805937"/>
            <a:ext cx="7321486" cy="1015661"/>
          </a:xfrm>
          <a:prstGeom prst="rect">
            <a:avLst/>
          </a:prstGeom>
        </p:spPr>
        <p:txBody>
          <a:bodyPr wrap="square" lIns="91438" tIns="45719" rIns="91438" bIns="45719">
            <a:spAutoFit/>
          </a:bodyPr>
          <a:lstStyle/>
          <a:p>
            <a:r>
              <a:rPr lang="en-US" sz="3000" b="1" u="sng" smtClean="0">
                <a:solidFill>
                  <a:srgbClr val="002060"/>
                </a:solidFill>
                <a:cs typeface="Arial" pitchFamily="34" charset="0"/>
              </a:rPr>
              <a:t>1. Dân tộc</a:t>
            </a:r>
          </a:p>
          <a:p>
            <a:r>
              <a:rPr lang="en-US" sz="3000" b="1" i="1" smtClean="0">
                <a:solidFill>
                  <a:srgbClr val="002060"/>
                </a:solidFill>
                <a:cs typeface="Arial" pitchFamily="34" charset="0"/>
              </a:rPr>
              <a:t>a. Các dân tộc ở Việt Nam</a:t>
            </a:r>
            <a:endParaRPr lang="en-US" sz="3000" i="1"/>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Rounded Corners 7">
            <a:extLst>
              <a:ext uri="{FF2B5EF4-FFF2-40B4-BE49-F238E27FC236}">
                <a16:creationId xmlns:a16="http://schemas.microsoft.com/office/drawing/2014/main" xmlns="" id="{83943E22-6FC5-4857-96F1-DB4BDF369685}"/>
              </a:ext>
            </a:extLst>
          </p:cNvPr>
          <p:cNvSpPr/>
          <p:nvPr/>
        </p:nvSpPr>
        <p:spPr>
          <a:xfrm>
            <a:off x="310536" y="2701114"/>
            <a:ext cx="6567352" cy="1421105"/>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lnSpc>
                <a:spcPct val="150000"/>
              </a:lnSpc>
              <a:defRPr/>
            </a:pPr>
            <a:r>
              <a:rPr lang="en-US" sz="2900" b="1" i="1" smtClean="0">
                <a:solidFill>
                  <a:srgbClr val="0000FF"/>
                </a:solidFill>
                <a:cs typeface="Arial" pitchFamily="34" charset="0"/>
              </a:rPr>
              <a:t>      Quan sát biểu đồ, nhận xét tỉ lệ giữa các dân tộc ở nước ta.</a:t>
            </a:r>
            <a:endParaRPr lang="en-US" sz="2900" b="1" i="1" dirty="0">
              <a:solidFill>
                <a:srgbClr val="0000FF"/>
              </a:solidFill>
              <a:cs typeface="Arial" pitchFamily="34" charset="0"/>
            </a:endParaRPr>
          </a:p>
        </p:txBody>
      </p:sp>
      <p:pic>
        <p:nvPicPr>
          <p:cNvPr id="7" name="Picture 6">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1923980"/>
            <a:ext cx="1000545" cy="1086608"/>
          </a:xfrm>
          <a:prstGeom prst="rect">
            <a:avLst/>
          </a:prstGeom>
        </p:spPr>
      </p:pic>
      <p:pic>
        <p:nvPicPr>
          <p:cNvPr id="10" name="Picture 9" descr="Chart, pie chart&#10;&#10;Description automatically generated">
            <a:extLst>
              <a:ext uri="{FF2B5EF4-FFF2-40B4-BE49-F238E27FC236}">
                <a16:creationId xmlns:a16="http://schemas.microsoft.com/office/drawing/2014/main" xmlns="" id="{0442D093-FEE9-4F42-ADE6-0C1A01CB7724}"/>
              </a:ext>
            </a:extLst>
          </p:cNvPr>
          <p:cNvPicPr>
            <a:picLocks noChangeAspect="1"/>
          </p:cNvPicPr>
          <p:nvPr/>
        </p:nvPicPr>
        <p:blipFill>
          <a:blip r:embed="rId4"/>
          <a:stretch>
            <a:fillRect/>
          </a:stretch>
        </p:blipFill>
        <p:spPr>
          <a:xfrm>
            <a:off x="7162526" y="1616506"/>
            <a:ext cx="4879783" cy="4930090"/>
          </a:xfrm>
          <a:prstGeom prst="rect">
            <a:avLst/>
          </a:prstGeom>
          <a:ln>
            <a:solidFill>
              <a:srgbClr val="0000FF"/>
            </a:solidFill>
          </a:ln>
        </p:spPr>
      </p:pic>
      <p:sp>
        <p:nvSpPr>
          <p:cNvPr id="11" name="Rectangle 1"/>
          <p:cNvSpPr>
            <a:spLocks noChangeArrowheads="1"/>
          </p:cNvSpPr>
          <p:nvPr/>
        </p:nvSpPr>
        <p:spPr bwMode="auto">
          <a:xfrm>
            <a:off x="7150258" y="1607710"/>
            <a:ext cx="4899546" cy="800219"/>
          </a:xfrm>
          <a:prstGeom prst="rect">
            <a:avLst/>
          </a:prstGeom>
          <a:solidFill>
            <a:schemeClr val="bg1"/>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rgbClr val="000000"/>
                </a:solidFill>
                <a:effectLst/>
                <a:ea typeface="Calibri" pitchFamily="34" charset="0"/>
                <a:cs typeface="Times New Roman" pitchFamily="18" charset="0"/>
              </a:rPr>
              <a:t>Biểu đồ cơ cấu dân tộc của nước ta năm 2019 </a:t>
            </a:r>
            <a:r>
              <a:rPr kumimoji="0" lang="en-US" sz="2300" b="0" i="1" u="none" strike="noStrike" cap="none" normalizeH="0" baseline="0" smtClean="0">
                <a:ln>
                  <a:noFill/>
                </a:ln>
                <a:solidFill>
                  <a:srgbClr val="000000"/>
                </a:solidFill>
                <a:effectLst/>
                <a:ea typeface="Calibri" pitchFamily="34" charset="0"/>
                <a:cs typeface="Times New Roman" pitchFamily="18" charset="0"/>
              </a:rPr>
              <a:t>(Đơn vị. %)</a:t>
            </a:r>
            <a:endParaRPr kumimoji="0" lang="en-US" sz="2300" b="0" i="0" u="none" strike="noStrike" cap="none" normalizeH="0" baseline="0" smtClean="0">
              <a:ln>
                <a:noFill/>
              </a:ln>
              <a:solidFill>
                <a:schemeClr val="tx1"/>
              </a:solidFill>
              <a:effectLst/>
              <a:cs typeface="Arial" pitchFamily="34" charset="0"/>
            </a:endParaRPr>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63140"/>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sp>
        <p:nvSpPr>
          <p:cNvPr id="15" name="Rectangle 14"/>
          <p:cNvSpPr/>
          <p:nvPr/>
        </p:nvSpPr>
        <p:spPr>
          <a:xfrm>
            <a:off x="176594" y="805937"/>
            <a:ext cx="7321486" cy="1015661"/>
          </a:xfrm>
          <a:prstGeom prst="rect">
            <a:avLst/>
          </a:prstGeom>
        </p:spPr>
        <p:txBody>
          <a:bodyPr wrap="square" lIns="91438" tIns="45719" rIns="91438" bIns="45719">
            <a:spAutoFit/>
          </a:bodyPr>
          <a:lstStyle/>
          <a:p>
            <a:r>
              <a:rPr lang="en-US" sz="3000" b="1" u="sng" smtClean="0">
                <a:solidFill>
                  <a:srgbClr val="002060"/>
                </a:solidFill>
                <a:cs typeface="Arial" pitchFamily="34" charset="0"/>
              </a:rPr>
              <a:t>1. Dân tộc</a:t>
            </a:r>
          </a:p>
          <a:p>
            <a:r>
              <a:rPr lang="en-US" sz="3000" b="1" i="1" smtClean="0">
                <a:solidFill>
                  <a:srgbClr val="002060"/>
                </a:solidFill>
                <a:cs typeface="Arial" pitchFamily="34" charset="0"/>
              </a:rPr>
              <a:t>a. Các dân tộc ở Việt Nam</a:t>
            </a:r>
            <a:endParaRPr lang="en-US" sz="3000" i="1"/>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
          <p:cNvSpPr>
            <a:spLocks noChangeArrowheads="1"/>
          </p:cNvSpPr>
          <p:nvPr/>
        </p:nvSpPr>
        <p:spPr bwMode="auto">
          <a:xfrm>
            <a:off x="182881" y="1776552"/>
            <a:ext cx="1171738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3200" b="1" smtClean="0"/>
              <a:t>- Dân tộc Kinh chiếm khoảng 85% dân số.</a:t>
            </a:r>
          </a:p>
          <a:p>
            <a:pPr algn="just">
              <a:lnSpc>
                <a:spcPct val="150000"/>
              </a:lnSpc>
            </a:pPr>
            <a:r>
              <a:rPr lang="en-US" sz="3200" b="1" smtClean="0"/>
              <a:t>- Các dân tộc thiểu số chiếm khoảng 15% dân số (2021).</a:t>
            </a:r>
            <a:endParaRPr kumimoji="0" lang="en-US" sz="3200" b="1" i="0" u="none" strike="noStrike" cap="none" normalizeH="0" baseline="0" smtClean="0">
              <a:ln>
                <a:noFill/>
              </a:ln>
              <a:solidFill>
                <a:schemeClr val="tx1"/>
              </a:solidFill>
              <a:effectLst/>
              <a:cs typeface="Arial" pitchFamily="34" charset="0"/>
            </a:endParaRPr>
          </a:p>
        </p:txBody>
      </p:sp>
      <p:sp>
        <p:nvSpPr>
          <p:cNvPr id="14" name="Rectangle 1"/>
          <p:cNvSpPr>
            <a:spLocks noChangeArrowheads="1"/>
          </p:cNvSpPr>
          <p:nvPr/>
        </p:nvSpPr>
        <p:spPr bwMode="auto">
          <a:xfrm>
            <a:off x="182881" y="3161230"/>
            <a:ext cx="11717382" cy="713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3000" b="1" smtClean="0"/>
              <a:t>- </a:t>
            </a:r>
            <a:r>
              <a:rPr lang="vi-VN" sz="3000" b="1" smtClean="0">
                <a:latin typeface="Calibri" pitchFamily="34" charset="0"/>
                <a:cs typeface="Calibri" pitchFamily="34" charset="0"/>
              </a:rPr>
              <a:t>Các dân tộc luôn đoàn kết, tạo nên cộng đồng các dân tộc Việt Nam.</a:t>
            </a:r>
            <a:endParaRPr lang="en-US" sz="3000" b="1" smtClean="0"/>
          </a:p>
        </p:txBody>
      </p:sp>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63140"/>
            <a:ext cx="11719560" cy="707884"/>
          </a:xfrm>
          <a:prstGeom prst="rect">
            <a:avLst/>
          </a:prstGeom>
          <a:noFill/>
        </p:spPr>
        <p:txBody>
          <a:bodyPr wrap="square" lIns="91438" tIns="45719" rIns="91438" bIns="45719" rtlCol="0">
            <a:spAutoFit/>
          </a:bodyPr>
          <a:lstStyle/>
          <a:p>
            <a:pPr algn="ctr"/>
            <a:r>
              <a:rPr lang="en-US" sz="4000" b="1" smtClean="0">
                <a:solidFill>
                  <a:srgbClr val="007A37"/>
                </a:solidFill>
                <a:cs typeface="Arial" pitchFamily="34" charset="0"/>
              </a:rPr>
              <a:t>Bài 1. DÂN TỘC VÀ DÂN SỐ</a:t>
            </a:r>
            <a:endParaRPr lang="en-US" sz="4000" b="1">
              <a:solidFill>
                <a:srgbClr val="007A37"/>
              </a:solidFill>
              <a:cs typeface="Arial" pitchFamily="34" charset="0"/>
            </a:endParaRPr>
          </a:p>
        </p:txBody>
      </p:sp>
      <p:sp>
        <p:nvSpPr>
          <p:cNvPr id="15" name="Rectangle 14"/>
          <p:cNvSpPr/>
          <p:nvPr/>
        </p:nvSpPr>
        <p:spPr>
          <a:xfrm>
            <a:off x="176594" y="805937"/>
            <a:ext cx="7321486" cy="1015661"/>
          </a:xfrm>
          <a:prstGeom prst="rect">
            <a:avLst/>
          </a:prstGeom>
        </p:spPr>
        <p:txBody>
          <a:bodyPr wrap="square" lIns="91438" tIns="45719" rIns="91438" bIns="45719">
            <a:spAutoFit/>
          </a:bodyPr>
          <a:lstStyle/>
          <a:p>
            <a:r>
              <a:rPr lang="en-US" sz="3000" b="1" u="sng" smtClean="0">
                <a:solidFill>
                  <a:srgbClr val="002060"/>
                </a:solidFill>
                <a:cs typeface="Arial" pitchFamily="34" charset="0"/>
              </a:rPr>
              <a:t>1. Dân tộc</a:t>
            </a:r>
          </a:p>
          <a:p>
            <a:r>
              <a:rPr lang="en-US" sz="3000" b="1" i="1" smtClean="0">
                <a:solidFill>
                  <a:srgbClr val="002060"/>
                </a:solidFill>
                <a:cs typeface="Arial" pitchFamily="34" charset="0"/>
              </a:rPr>
              <a:t>a. Các dân tộc ở Việt Nam</a:t>
            </a:r>
            <a:endParaRPr lang="en-US" sz="3000" i="1"/>
          </a:p>
        </p:txBody>
      </p:sp>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Rounded Corners 7">
            <a:extLst>
              <a:ext uri="{FF2B5EF4-FFF2-40B4-BE49-F238E27FC236}">
                <a16:creationId xmlns:a16="http://schemas.microsoft.com/office/drawing/2014/main" xmlns="" id="{83943E22-6FC5-4857-96F1-DB4BDF369685}"/>
              </a:ext>
            </a:extLst>
          </p:cNvPr>
          <p:cNvSpPr/>
          <p:nvPr/>
        </p:nvSpPr>
        <p:spPr>
          <a:xfrm>
            <a:off x="323599" y="2465978"/>
            <a:ext cx="7448801" cy="1983191"/>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lnSpc>
                <a:spcPct val="130000"/>
              </a:lnSpc>
              <a:defRPr/>
            </a:pPr>
            <a:r>
              <a:rPr lang="en-US" sz="3200" b="1" i="1" smtClean="0">
                <a:solidFill>
                  <a:srgbClr val="0000FF"/>
                </a:solidFill>
                <a:cs typeface="Arial" pitchFamily="34" charset="0"/>
              </a:rPr>
              <a:t>       </a:t>
            </a:r>
            <a:r>
              <a:rPr lang="en-US" sz="3200" b="1" i="1" smtClean="0">
                <a:solidFill>
                  <a:srgbClr val="0000FF"/>
                </a:solidFill>
              </a:rPr>
              <a:t>Kể tên một số phong tục, tập quán, sản phẩm thủ công của một số dân tộc mà em biết.</a:t>
            </a:r>
            <a:endParaRPr lang="en-US" sz="3200" b="1" i="1" dirty="0">
              <a:solidFill>
                <a:srgbClr val="0000FF"/>
              </a:solidFill>
              <a:cs typeface="Arial" pitchFamily="34" charset="0"/>
            </a:endParaRPr>
          </a:p>
        </p:txBody>
      </p:sp>
      <p:pic>
        <p:nvPicPr>
          <p:cNvPr id="7" name="Picture 6">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blip>
          <a:srcRect l="5192" t="22288" r="52690" b="31973"/>
          <a:stretch/>
        </p:blipFill>
        <p:spPr>
          <a:xfrm>
            <a:off x="197398" y="1732715"/>
            <a:ext cx="1000545" cy="1086608"/>
          </a:xfrm>
          <a:prstGeom prst="rect">
            <a:avLst/>
          </a:prstGeom>
        </p:spPr>
      </p:pic>
      <p:pic>
        <p:nvPicPr>
          <p:cNvPr id="8" name="Picture 2" descr="Dưới bóng nhà rông - Báo Gia Lai điện tử - Tin nhanh - Chính xác">
            <a:extLst>
              <a:ext uri="{FF2B5EF4-FFF2-40B4-BE49-F238E27FC236}">
                <a16:creationId xmlns:a16="http://schemas.microsoft.com/office/drawing/2014/main" xmlns="" id="{B0B43971-70BF-468C-9C0E-AAA4000BC2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81"/>
          <a:stretch/>
        </p:blipFill>
        <p:spPr bwMode="auto">
          <a:xfrm>
            <a:off x="6897189" y="4127852"/>
            <a:ext cx="4575767" cy="2573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7708174" y="1071154"/>
            <a:ext cx="4483825" cy="2965269"/>
          </a:xfrm>
          <a:prstGeom prst="ellipse">
            <a:avLst/>
          </a:prstGeom>
          <a:ln>
            <a:noFill/>
          </a:ln>
          <a:effectLst>
            <a:softEdge rad="112500"/>
          </a:effectLst>
        </p:spPr>
      </p:pic>
    </p:spTree>
    <p:extLst>
      <p:ext uri="{BB962C8B-B14F-4D97-AF65-F5344CB8AC3E}">
        <p14:creationId xmlns:p14="http://schemas.microsoft.com/office/powerpoint/2010/main" val="214279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Hậu quả gia tăng dân số"/>
  <p:tag name="ISPRING_SLIDE_INDENT_LEVEL" val="0"/>
  <p:tag name="TIMING" val="|5.253|5.743|1.494|0.75|0.592|0.625|0.652|1.255|1.11|1.339|2.096|1.663|0.931|4.086|5.653|3.276|2.499|0.815|8.799|1.22"/>
  <p:tag name="ISPRING_SLIDE_ID_2" val="{1B3B83C9-B1AB-4792-AC13-8C2E56B9912E}"/>
  <p:tag name="GENSWF_ADVANCE_TIME" val="53.78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ơ cấu dân số"/>
  <p:tag name="ISPRING_SLIDE_INDENT_LEVEL" val="0"/>
  <p:tag name="TIMING" val="|12.595|17.172|2.189|5.781|2.172|11.796|0.584|3.533|1.703|1.328"/>
  <p:tag name="ISPRING_SLIDE_ID_2" val="{79C8B544-8D1C-4B3A-B590-8C5BFF2ADD6C}"/>
  <p:tag name="GENSWF_ADVANCE_TIME" val="61.675"/>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ơ cấu dân số"/>
  <p:tag name="ISPRING_SLIDE_INDENT_LEVEL" val="0"/>
  <p:tag name="TIMING" val="|12.595|17.172|2.189|5.781|2.172|11.796|0.584|3.533|1.703|1.328"/>
  <p:tag name="ISPRING_SLIDE_ID_2" val="{79C8B544-8D1C-4B3A-B590-8C5BFF2ADD6C}"/>
  <p:tag name="GENSWF_ADVANCE_TIME" val="61.67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ơ cấu dân số"/>
  <p:tag name="ISPRING_SLIDE_INDENT_LEVEL" val="0"/>
  <p:tag name="TIMING" val="|12.595|17.172|2.189|5.781|2.172|11.796|0.584|3.533|1.703|1.328"/>
  <p:tag name="ISPRING_SLIDE_ID_2" val="{79C8B544-8D1C-4B3A-B590-8C5BFF2ADD6C}"/>
  <p:tag name="GENSWF_ADVANCE_TIME" val="61.6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2448</Words>
  <Application>Microsoft Office PowerPoint</Application>
  <PresentationFormat>Custom</PresentationFormat>
  <Paragraphs>372</Paragraphs>
  <Slides>47</Slides>
  <Notes>25</Notes>
  <HiddenSlides>0</HiddenSlides>
  <MMClips>2</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LÀ THỦ TƯỚNG CHÍNH PHỦ VIỆT NAM</vt:lpstr>
      <vt:lpstr>PowerPoint Presentation</vt:lpstr>
      <vt:lpstr>PowerPoint Presentation</vt:lpstr>
      <vt:lpstr>PowerPoint Presentation</vt:lpstr>
      <vt:lpstr>PowerPoint Presentation</vt:lpstr>
      <vt:lpstr>        Dân số hiện tại của Việt Nam là 101.705.186 người vào ngày 08/09/2025 theo số liệu mới nhất từ Liên Hợp Quốc. Dân số Việt Nam hiện chiếm 1,23% dân số thế giới. Việt Nam đang đứng thứ 15 trên thế giới trong bảng xếp hạng dân số các nước và vùng lãnh thổ. Mật độ dân số của Việt Nam là 328 người/km2. Với tổng diện tích đất là 310.060 km (Nguồn: https://danso.org/viet-nam/)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nhanh</vt:lpstr>
      <vt:lpstr>Trả lời nhanh</vt:lpstr>
      <vt:lpstr>Trả lời nhanh</vt:lpstr>
      <vt:lpstr>Trả lời nhanh</vt:lpstr>
      <vt:lpstr>Trả lời nhanh</vt:lpstr>
      <vt:lpstr>Trả lời nhanh</vt:lpstr>
      <vt:lpstr>Trả lời nhanh</vt:lpstr>
      <vt:lpstr>Trả lời nhanh</vt:lpstr>
      <vt:lpstr>Trả lời nhanh</vt:lpstr>
      <vt:lpstr>Trả lời nhanh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95</cp:revision>
  <dcterms:created xsi:type="dcterms:W3CDTF">2021-08-30T08:45:47Z</dcterms:created>
  <dcterms:modified xsi:type="dcterms:W3CDTF">2025-09-09T00:38:20Z</dcterms:modified>
</cp:coreProperties>
</file>